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7" r:id="rId1"/>
  </p:sldMasterIdLst>
  <p:notesMasterIdLst>
    <p:notesMasterId r:id="rId81"/>
  </p:notesMasterIdLst>
  <p:sldIdLst>
    <p:sldId id="499" r:id="rId2"/>
    <p:sldId id="610" r:id="rId3"/>
    <p:sldId id="621" r:id="rId4"/>
    <p:sldId id="622" r:id="rId5"/>
    <p:sldId id="611" r:id="rId6"/>
    <p:sldId id="419" r:id="rId7"/>
    <p:sldId id="504" r:id="rId8"/>
    <p:sldId id="415" r:id="rId9"/>
    <p:sldId id="612" r:id="rId10"/>
    <p:sldId id="673" r:id="rId11"/>
    <p:sldId id="674" r:id="rId12"/>
    <p:sldId id="623" r:id="rId13"/>
    <p:sldId id="454" r:id="rId14"/>
    <p:sldId id="466" r:id="rId15"/>
    <p:sldId id="455" r:id="rId16"/>
    <p:sldId id="508" r:id="rId17"/>
    <p:sldId id="456" r:id="rId18"/>
    <p:sldId id="509" r:id="rId19"/>
    <p:sldId id="626" r:id="rId20"/>
    <p:sldId id="625" r:id="rId21"/>
    <p:sldId id="628" r:id="rId22"/>
    <p:sldId id="462" r:id="rId23"/>
    <p:sldId id="629" r:id="rId24"/>
    <p:sldId id="630" r:id="rId25"/>
    <p:sldId id="633" r:id="rId26"/>
    <p:sldId id="632" r:id="rId27"/>
    <p:sldId id="635" r:id="rId28"/>
    <p:sldId id="637" r:id="rId29"/>
    <p:sldId id="636" r:id="rId30"/>
    <p:sldId id="639" r:id="rId31"/>
    <p:sldId id="640" r:id="rId32"/>
    <p:sldId id="641" r:id="rId33"/>
    <p:sldId id="642" r:id="rId34"/>
    <p:sldId id="643" r:id="rId35"/>
    <p:sldId id="613" r:id="rId36"/>
    <p:sldId id="614" r:id="rId37"/>
    <p:sldId id="422" r:id="rId38"/>
    <p:sldId id="644" r:id="rId39"/>
    <p:sldId id="645" r:id="rId40"/>
    <p:sldId id="646" r:id="rId41"/>
    <p:sldId id="653" r:id="rId42"/>
    <p:sldId id="654" r:id="rId43"/>
    <p:sldId id="656" r:id="rId44"/>
    <p:sldId id="657" r:id="rId45"/>
    <p:sldId id="658" r:id="rId46"/>
    <p:sldId id="659" r:id="rId47"/>
    <p:sldId id="660" r:id="rId48"/>
    <p:sldId id="661" r:id="rId49"/>
    <p:sldId id="662" r:id="rId50"/>
    <p:sldId id="649" r:id="rId51"/>
    <p:sldId id="650" r:id="rId52"/>
    <p:sldId id="666" r:id="rId53"/>
    <p:sldId id="667" r:id="rId54"/>
    <p:sldId id="668" r:id="rId55"/>
    <p:sldId id="669" r:id="rId56"/>
    <p:sldId id="670" r:id="rId57"/>
    <p:sldId id="671" r:id="rId58"/>
    <p:sldId id="672" r:id="rId59"/>
    <p:sldId id="665" r:id="rId60"/>
    <p:sldId id="664" r:id="rId61"/>
    <p:sldId id="663" r:id="rId62"/>
    <p:sldId id="652" r:id="rId63"/>
    <p:sldId id="651" r:id="rId64"/>
    <p:sldId id="616" r:id="rId65"/>
    <p:sldId id="618" r:id="rId66"/>
    <p:sldId id="615" r:id="rId67"/>
    <p:sldId id="620" r:id="rId68"/>
    <p:sldId id="648" r:id="rId69"/>
    <p:sldId id="447" r:id="rId70"/>
    <p:sldId id="603" r:id="rId71"/>
    <p:sldId id="604" r:id="rId72"/>
    <p:sldId id="605" r:id="rId73"/>
    <p:sldId id="443" r:id="rId74"/>
    <p:sldId id="552" r:id="rId75"/>
    <p:sldId id="519" r:id="rId76"/>
    <p:sldId id="553" r:id="rId77"/>
    <p:sldId id="647" r:id="rId78"/>
    <p:sldId id="597" r:id="rId79"/>
    <p:sldId id="606" r:id="rId80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16" autoAdjust="0"/>
    <p:restoredTop sz="94660"/>
  </p:normalViewPr>
  <p:slideViewPr>
    <p:cSldViewPr>
      <p:cViewPr varScale="1">
        <p:scale>
          <a:sx n="79" d="100"/>
          <a:sy n="79" d="100"/>
        </p:scale>
        <p:origin x="204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105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88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customXml" Target="../customXml/item2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264" cy="467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639" y="1"/>
            <a:ext cx="3043264" cy="467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9B15C-189C-426B-BC37-DC6F910D4503}" type="datetimeFigureOut">
              <a:rPr lang="en-US" smtClean="0"/>
              <a:t>5/30/2025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7638" y="1163638"/>
            <a:ext cx="4187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831" y="4479901"/>
            <a:ext cx="5619438" cy="36655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1962"/>
            <a:ext cx="3043264" cy="467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639" y="8841962"/>
            <a:ext cx="3043264" cy="467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FD430-81E0-464B-8C57-49BD0C14A91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67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Virginia license</a:t>
            </a:r>
            <a:r>
              <a:rPr lang="en-US" baseline="0" dirty="0"/>
              <a:t> nomenclature is inverted from ABC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92098C-B90C-4736-92F6-1C9CB15B2BDF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088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92098C-B90C-4736-92F6-1C9CB15B2BDF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362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92098C-B90C-4736-92F6-1C9CB15B2BDF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06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857250" indent="-171450">
              <a:buFont typeface="Arial" panose="020B0604020202020204" pitchFamily="34" charset="0"/>
              <a:buChar char="◦"/>
              <a:defRPr sz="2400">
                <a:solidFill>
                  <a:schemeClr val="tx1"/>
                </a:solidFill>
              </a:defRPr>
            </a:lvl3pPr>
            <a:lvl4pPr marL="1200150" indent="-171450"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</a:defRPr>
            </a:lvl4pPr>
            <a:lvl5pPr marL="1543050" indent="-171450">
              <a:buFont typeface="Arial" panose="020B0604020202020204" pitchFamily="34" charset="0"/>
              <a:buChar char="▫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0ABB907D-5BC0-F6E8-6B4E-903A13D6E0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461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887CA-045F-94EF-AF04-BBC520FE4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17F3D6-2D28-F633-C4A0-5715F86BBC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0830C1-9850-4C3D-80F9-6B640459CF70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544CF6-CE29-CE78-B131-ADE792A7F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771900" cy="48006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857250" indent="-171450">
              <a:buFont typeface="Arial" panose="020B0604020202020204" pitchFamily="34" charset="0"/>
              <a:buChar char="◦"/>
              <a:defRPr sz="2400">
                <a:solidFill>
                  <a:schemeClr val="tx1"/>
                </a:solidFill>
              </a:defRPr>
            </a:lvl3pPr>
            <a:lvl4pPr marL="1200150" indent="-171450"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</a:defRPr>
            </a:lvl4pPr>
            <a:lvl5pPr marL="1543050" indent="-171450">
              <a:buFont typeface="Arial" panose="020B0604020202020204" pitchFamily="34" charset="0"/>
              <a:buChar char="▫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9ED6ECC-2D56-C708-BE98-A282388CA52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14900" y="1600200"/>
            <a:ext cx="3771900" cy="48006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857250" indent="-171450">
              <a:buFont typeface="Arial" panose="020B0604020202020204" pitchFamily="34" charset="0"/>
              <a:buChar char="◦"/>
              <a:defRPr sz="2400">
                <a:solidFill>
                  <a:schemeClr val="tx1"/>
                </a:solidFill>
              </a:defRPr>
            </a:lvl3pPr>
            <a:lvl4pPr marL="1200150" indent="-171450"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</a:defRPr>
            </a:lvl4pPr>
            <a:lvl5pPr marL="1543050" indent="-171450">
              <a:buFont typeface="Arial" panose="020B0604020202020204" pitchFamily="34" charset="0"/>
              <a:buChar char="▫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746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21894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779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8254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4305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D7B6FD3-EF88-D39F-0488-AB4D87F98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5F64F3B-47CA-B243-BF94-9BD268B1D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E6707EE-27BC-4FC7-2C19-5CA3BD489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A75F547-BA09-4207-9248-5C0E61C9D8DE}" type="slidenum">
              <a:rPr kumimoji="0" lang="en-US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5103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5/30/2025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26283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101B78D-C8E7-F2D6-A2EF-45093E0683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E4C7596-E358-90B6-90C0-C86DEB790B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724AEC-B1DC-213D-ABF3-15C4DA3EA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150" y="6248401"/>
            <a:ext cx="571500" cy="33496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BFBFBF"/>
                </a:solidFill>
                <a:latin typeface="Trebuchet MS" panose="020B070302020209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0830C1-9850-4C3D-80F9-6B640459CF70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15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7" r:id="rId8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003366"/>
          </a:solidFill>
          <a:latin typeface="Arial" panose="020B0604020202020204" pitchFamily="34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3366"/>
          </a:solidFill>
          <a:latin typeface="Trebuchet MS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◦"/>
        <a:defRPr sz="1800">
          <a:solidFill>
            <a:schemeClr val="tx1"/>
          </a:solidFill>
          <a:latin typeface="+mn-lt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▪"/>
        <a:defRPr sz="1800">
          <a:solidFill>
            <a:schemeClr val="tx1"/>
          </a:solidFill>
          <a:latin typeface="+mn-lt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▫"/>
        <a:defRPr sz="1800">
          <a:solidFill>
            <a:schemeClr val="tx1"/>
          </a:solidFill>
          <a:latin typeface="+mn-lt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777777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hyperlink" Target="mailto:david.dawson@vhd.virginia.gov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A0E82-E4C3-8867-1D1F-E61FBDB5B2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609600"/>
            <a:ext cx="7623175" cy="1752600"/>
          </a:xfrm>
        </p:spPr>
        <p:txBody>
          <a:bodyPr/>
          <a:lstStyle/>
          <a:p>
            <a:r>
              <a:rPr lang="en-US" b="1" dirty="0"/>
              <a:t>Preparing for Water Operator License Exam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B02E3-8DD9-42DD-C64E-03DFF1D1B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53373-BA26-AE0D-6063-35D1D8BC2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D89952-A7C1-4D3E-9192-9C039578E77A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8E8420-2306-FFA9-A4FD-CCF201D0B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704819"/>
            <a:ext cx="3379211" cy="358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20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D1F65-8DCD-7275-64FB-CF562A615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Formula/</a:t>
            </a:r>
            <a:r>
              <a:rPr lang="en-US" dirty="0" err="1"/>
              <a:t>Convertion</a:t>
            </a:r>
            <a:r>
              <a:rPr lang="en-US" dirty="0"/>
              <a:t>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92E4B7-7F9A-B814-EF60-85861F742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Please take out your Formula/Conversion Table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Formulas on pages 1-5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Abbreviations &amp; conversions on page 6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Pie Wheels on page 7</a:t>
            </a:r>
          </a:p>
          <a:p>
            <a:pPr marL="0" indent="0" algn="ctr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Can request a paper copy at exam -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5B4C0C-36C1-7FD7-0FDF-0C7D30851A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879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E82CB-B925-6FFA-515C-71C59437F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C0123-23C5-7207-37EC-F7BE0C8C3C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(3.14)(10) = (3.14) x (10)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(diameter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=(diameter) x (diameter)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on a formula = Pie Wheel available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formulas to use?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Highlight your formulas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8E3F7A-BD46-ED34-ADB9-A8EA9235D9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051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7AB43-BA99-3FA0-6E6D-0BFC84A6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Multiplication formats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623E6-6763-C130-2E5B-24B6996E1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x 5 = 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x 3 = 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* 5 = 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3(5) = 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(3)5 = 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(3)(5) = 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3 x 3 = 9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3 x 3 x 3 = 27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9B1211-3994-970D-5735-6CEE9D24CC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187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8F778-F05D-3F71-17C4-016A325B4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0E6B8E-634F-E48F-D7EA-A600432F6B94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4E58EB-F160-E64A-C476-CC4F8F9D5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1387"/>
            <a:ext cx="4876800" cy="633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37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32D74-B0B2-12C3-AA30-5B78D018E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8570A6-A131-AD55-C8E4-177903C3C4D0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1AB099-169B-B086-0EE3-339D3318C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85" y="274638"/>
            <a:ext cx="4859415" cy="625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924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076A0-A891-68EF-1096-7D4E92700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E4C6B2-AC05-B3E8-00E9-571C2A1989C0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CC620D-17BE-60F1-4204-0B1F102CE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48" y="392204"/>
            <a:ext cx="4568952" cy="601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085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9D4AB-B074-BAEE-583F-E155AC1C0DAD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334D2D-3CD1-BD6C-FA03-C98D8B3DB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40145"/>
            <a:ext cx="4648200" cy="61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36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53191-4AE2-A52C-2E1F-25B99A466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743CFE-98EE-426E-29C1-A78AFC3E5094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C4C140-6384-A68B-19AE-89601F03E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794" y="439433"/>
            <a:ext cx="4628606" cy="592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7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AB20E-2606-EAFB-5267-146B868D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BF7C81-507B-9324-2893-4BB67E2BB4F1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B3A269-D102-5C2E-ED0B-E6D6E2612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274638"/>
            <a:ext cx="4846320" cy="628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9494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2A9B6-C8D5-7545-126D-830A48731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728-9283-0135-DD65-76B6C3309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Abbreviations &amp; conversions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2242F-2A59-901A-934A-92E7B0D28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5CE4A9-EB11-A10F-A178-27BBF3E9CE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BC9E8B-4A0A-897D-5E51-DAC9C8D6A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43000"/>
            <a:ext cx="7737282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32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61655-CB69-14FB-2F7C-C0F4AB468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presentation – WHY &amp; WHO?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67C185-B453-5550-FA3E-603684B48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Need to increase numbers of licensed water operators to operate water systems in Virginia</a:t>
            </a: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can benefit from this presentation?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Those who will take the water operator license exam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Those helping others who will take the exam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Those that want to get continuing ed hours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Those that want to get their money’s worth from VT/VDH water operator short school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2E9429-00DD-EBBD-F672-99F901BC5E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6776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D4FAF-84E7-08F9-767F-0D1ACBA7F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D80B3-76F2-AEA0-BD94-4DB21B1AB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Abbreviations &amp; conversions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EBAFA3-22B0-4114-8063-F5EE0AEE9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321FD0-9A59-A48D-14C0-85FF64E36A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96851A-2D6D-F0B6-B9F9-F6A820D35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476" y="1433192"/>
            <a:ext cx="8777524" cy="384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29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047CC-C244-D03C-474A-4B933AF2A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wheels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162A3-1679-ECFA-5A6A-0BC5EA8A7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find quantity above horizontal line: multiply the pie wedges below the 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solve for one pie wedge below horizontal line: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 that pie wedge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 remaining pie wedge(s) into quantity above the 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Given units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must match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units shown in the pie wheel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US units &amp; metric units differ – metric is shown in parentheses: (m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93DB7-C9CC-B641-5FB6-A6368883FC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93270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16D4C-30CC-8685-D836-DA2EA5F31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0F77D9-2B20-17AF-AA71-BE7CCC96DD87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83CA63-C123-F996-5D2B-03B007A1F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74638"/>
            <a:ext cx="5638800" cy="629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833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DABEF-645D-2F3C-9C68-FA742D6E6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of a standpipe (</a:t>
            </a:r>
            <a:r>
              <a:rPr lang="en-US" i="1" dirty="0"/>
              <a:t>a cylinder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A10BF0-F3D2-E727-84FA-3B3D3AF50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F6E252-533F-BE2F-8E25-CB011B4A01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D99F09-CCCC-87BC-236B-21B74F40E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292867"/>
            <a:ext cx="4876800" cy="503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766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EB9F6-9891-2D41-0162-97DFF49D6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6CD56-E7CE-0F0B-8701-01A6D6645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344" y="1219200"/>
            <a:ext cx="8229600" cy="4800600"/>
          </a:xfrm>
        </p:spPr>
        <p:txBody>
          <a:bodyPr/>
          <a:lstStyle/>
          <a:p>
            <a:r>
              <a:rPr lang="en-US" dirty="0"/>
              <a:t>A water tank is 25 ft high with a 20-ft diameter. What is the tank’s maximum volume of water in gallons?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4D253F-E948-2FA1-DA4A-4CE08D96A4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939CBB-512E-FEBA-7389-B83458341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362200"/>
            <a:ext cx="3962400" cy="409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189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86056-0FF4-0D7B-AB1B-707CE3542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 rate pie wheel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1ED22-A2A5-0991-79A8-D0FBA5E1E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34578"/>
            <a:ext cx="8229600" cy="48006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9AAF09-1E64-C275-2E07-AE4C3D8BEB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742A2D-1092-2753-A3B2-F51E39A68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278771"/>
            <a:ext cx="5105400" cy="513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3335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85BD1-3106-00F2-D8D4-EC59BA585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E9A2A-184B-1B98-32A8-FDE9789DA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553200" cy="1143000"/>
          </a:xfrm>
        </p:spPr>
        <p:txBody>
          <a:bodyPr/>
          <a:lstStyle/>
          <a:p>
            <a:r>
              <a:rPr lang="en-US" dirty="0"/>
              <a:t>Another example problem </a:t>
            </a:r>
            <a:r>
              <a:rPr lang="en-US" sz="2800" dirty="0"/>
              <a:t>– flow rate for unidirectional flushing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694EF-779C-C089-4BB0-5BEF94D60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flow rate (ft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/sec) in an 8-inch pipe when flushing velocity is 5 ft/sec?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E7D2F8-0F27-B3FC-805A-E35C7981A6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E8DFC9-A88D-F391-E0EA-A4F6999ED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275524"/>
            <a:ext cx="4114800" cy="414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08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92FB8-C4AA-F2E2-94C9-19A2095FD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Wrinkle in this problem?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1C0CF-F659-2637-3C51-C8B5073B4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Given the velocity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 to calculate the area to use the pie wheel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Area = 0.785(diameter)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Area = 0.35 ft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 use pie wheel for area of a circle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42938" lvl="1" indent="-3429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42FBC2-51DD-EC2A-6B24-A68214679E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4813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421AF-8968-5930-215B-F9BF9B611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Dosage pie wheel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9BE33-0B7A-F807-FA67-689D1728F0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9FCDCC-785C-9A67-6363-8FD9BB8A27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B5317C-8016-A486-5B6C-7BEBA3ADC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84" y="1219200"/>
            <a:ext cx="8168485" cy="9867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170D43-428F-2212-0CF5-401C344C7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205912"/>
            <a:ext cx="4191000" cy="413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309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5BF67-FEFB-2A60-FD14-377F58247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dosage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2F081-2CF4-9905-CABD-390053D6B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3 pounds of fluoride added each day to a 500,000 gpd WTP, what is the fluoride dose (mg/L) leaving the WTP?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EF2FF2-B963-CCFB-5BCE-86B4512FE4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C7D86B-D0BF-04E7-7D0A-D11EDFA69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445413"/>
            <a:ext cx="4191000" cy="413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09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8FB2F-0B58-9258-2484-C2EC054CD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for getting operator license?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D4CB3-3AA8-24A2-2B41-DC48C12BE3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Required experience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Application for examination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Prepare for examination (knowledge &amp; application)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Demonstrate your qualifications</a:t>
            </a:r>
          </a:p>
          <a:p>
            <a:pPr marL="757238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(“70+ score on an assembled assessment”)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ED2582-25A7-7952-93CA-0E0968F770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49269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CF08D-DF14-CD07-CAF2-38CD05606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Equation or Pie Wheel?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233E9-4F31-99B7-257C-3AD62B641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preference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units must match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use both to check your answer!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2B8AC-893F-C370-698C-A454236B40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9163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895E6-32F1-BA1B-9A12-DEBFD7BC8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wheels are not Venn diagrams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405C5-9C91-6EFD-0E03-89BAD264D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627B4-1E4E-AEA5-AA48-CC5D48290D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Content Placeholder 6" descr="Chart, bubble chart&#10;&#10;Description automatically generated">
            <a:extLst>
              <a:ext uri="{FF2B5EF4-FFF2-40B4-BE49-F238E27FC236}">
                <a16:creationId xmlns:a16="http://schemas.microsoft.com/office/drawing/2014/main" id="{0C43C289-1B99-14E0-5537-2A32BFB68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66672"/>
            <a:ext cx="6048637" cy="452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657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7D403-3AB0-DD7E-311C-62B4D03DC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5 Examination is localized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F4374-FFEE-635D-ACC7-967D1113E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the Class 5 Virginia water operator exam uses the 2013 Formula/Conversion Table</a:t>
            </a: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 5 waterworks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Serves &gt; 400 people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treatment or: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Hypochlorination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disinfection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Corrosion control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Sequestration by solution feed</a:t>
            </a:r>
          </a:p>
          <a:p>
            <a:pPr marL="0" indent="0"/>
            <a:r>
              <a:rPr lang="en-US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 6 waterworks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Serves &lt; 400 people, otherwise same as Class 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ECDFAB-3689-3D00-C9F4-D4233E55FE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7646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B8CA7-F453-F5E8-3D64-45DB19BA0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#1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D73CB0-B5B9-AD3E-58FA-5AC78B9C6E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Pie Wheel Diagrams you might use (1 minute)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Abbreviations – how many of these are in daily work?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of the 23 conversion factors are useful to you?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5 pages of formulas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AA6DC2-B452-9200-7F53-A1BCD22EC8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5818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F5FB8-3F12-5365-4111-13A64C848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Formula/Conversion Table Feedback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4D2C1-32F9-5161-170B-1BFFE55E7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4B5D17-55FB-8438-7FF2-398C4E3450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C01E8E67-B2C2-E4F2-8E64-B3114CA3D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76400" y="1848958"/>
            <a:ext cx="5229955" cy="389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9350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11FEB-23BE-6E7B-89B2-C3FCC3647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C0A30-08E3-B188-69C6-5FFCAAA58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this morning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619C2-81F3-C512-EAAE-F10453729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Your tool – Formula/Conversion Table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About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Strategies for taking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Math problems &amp; using the tool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093DD0-AE8E-3196-26A9-9F277B2318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7225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9A579-E27D-8370-5F44-999819269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goal is to pass (the test)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23010-32C0-ED6F-3369-3A7B53A89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A59335-043D-86EA-CC8F-1694D7AC91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25BB7F13-6484-2421-556B-B15EDC4049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94" r="1" b="3973"/>
          <a:stretch/>
        </p:blipFill>
        <p:spPr bwMode="auto">
          <a:xfrm>
            <a:off x="393192" y="1530412"/>
            <a:ext cx="8357616" cy="4161687"/>
          </a:xfrm>
          <a:prstGeom prst="roundRect">
            <a:avLst>
              <a:gd name="adj" fmla="val 4380"/>
            </a:avLst>
          </a:prstGeom>
          <a:noFill/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3573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909" y="567841"/>
            <a:ext cx="6953401" cy="11115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1855079"/>
            <a:ext cx="7514034" cy="8309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754665"/>
            <a:ext cx="8179398" cy="1031797"/>
          </a:xfrm>
        </p:spPr>
        <p:txBody>
          <a:bodyPr/>
          <a:lstStyle/>
          <a:p>
            <a:r>
              <a:rPr lang="en-US" sz="1500" b="1" dirty="0"/>
              <a:t>http://documents.goamp.com/Publications/candidateHandbooks/ABC-VA-Handbook.pdf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929210" y="5269707"/>
            <a:ext cx="5313133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VT/VDH Water Operators Short School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802" y="2267154"/>
            <a:ext cx="7048334" cy="367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3594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912B9-405A-9A62-FA40-AFA527093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 Class 4 = ABC Class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7BE64-3A06-9FE6-2201-9B0E944DC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996D19-9C2F-6F84-0DA4-62DC7F9C0C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E32AC024-0C65-1B40-F7E3-CD8EC3345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2000" y="1451164"/>
            <a:ext cx="5410200" cy="498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2967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3CBCB-B620-9749-44A4-A6741F2ED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type of examination?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95BC2-8620-57FA-0084-1E67FD4E4B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100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 choice answering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4-hour time limit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“Closed book”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Formula/Conversion Table provided (</a:t>
            </a: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 pages, on computer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 request one blank sheet of paper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DD7E52-BEEA-88FA-ECD0-544F2F1863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6125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42613-0EB8-EF99-EF2C-C311E7B3C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85FAB-E074-0FC7-46C9-BB227AF86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for getting operator license?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C1C7C-AF14-46BD-B6AF-08DC77EB7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trike="sngStrik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Required experience</a:t>
            </a:r>
          </a:p>
          <a:p>
            <a:pPr marL="457200" indent="-457200">
              <a:buFont typeface="+mj-lt"/>
              <a:buAutoNum type="arabicPeriod"/>
            </a:pPr>
            <a:r>
              <a:rPr lang="en-US" strike="sngStrik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Application for examination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Prepare for examination (knowledge &amp; application)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Demonstrate your qualifications</a:t>
            </a:r>
          </a:p>
          <a:p>
            <a:pPr marL="757238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(“70+ score on an assembled assessment”)</a:t>
            </a:r>
          </a:p>
          <a:p>
            <a:pPr marL="757238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focus this morning – </a:t>
            </a: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taking the test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A6DC07-C9ED-F296-6D0E-3E4A080ADC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45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054F-1A1E-13C3-75C5-95283DE51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CF89D-7E9A-0430-1176-6A3140EF90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Recall, Application, &amp;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B7B755-E392-1816-4AC5-E27D4B92D4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095705AE-E6CF-67B4-814D-42C59E28F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902" y="2298109"/>
            <a:ext cx="9022197" cy="297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4405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895E6-A231-CECD-D4F1-26CD6D77C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 Class 4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1E257-EA7F-A661-B5B3-61D13F590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019800" cy="48006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A09AB-025A-19D1-545C-C791740CFA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Content Placeholder 8">
            <a:extLst>
              <a:ext uri="{FF2B5EF4-FFF2-40B4-BE49-F238E27FC236}">
                <a16:creationId xmlns:a16="http://schemas.microsoft.com/office/drawing/2014/main" id="{E7B829D7-29A2-D6FA-20DC-154722108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023292"/>
            <a:ext cx="5791200" cy="541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553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3F79F-50F6-4B74-CABF-B59F0B2A7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knowledge Class 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337C66-236E-D30B-848E-E50EE121BD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64ACB5A5-41E3-E002-1D85-9913192BAD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0248" y="1143000"/>
            <a:ext cx="8074152" cy="485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416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710E9-2DFA-DE54-C276-4D9648A0F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7496-8411-C136-597E-6BED4C39E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 Class 3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A0B177-DB2A-3D0F-5B28-F52BD2D95F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019800" cy="48006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48783-6C6D-4B67-1C6A-9EA11082CF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DD1E88-BE9D-A6AA-0F84-303514531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84154"/>
            <a:ext cx="6374198" cy="547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219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967B0-DD16-97DC-3A30-17CFDC0F2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2ADE-E961-4877-D36B-8BBD09C61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 Class 2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18A09-94FF-1437-E6A7-32BB2E381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019800" cy="48006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3466F-F87A-E507-4FEE-016F348863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DB2916-87C0-870E-5D52-5A6BE92BE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42999"/>
            <a:ext cx="6153150" cy="534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58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60E88-1040-E6CE-B801-B70AE1FC3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07253-975E-C1EA-93A8-66E90ED03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 Class 1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41CE7-5881-475D-5494-26AEC4BA4F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019800" cy="48006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6297B7-975E-7FDB-B804-D8C54AA82A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1939AF-8880-83AF-6B30-368EDBB75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758" y="1143000"/>
            <a:ext cx="5821242" cy="533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205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7BEED-5934-6D11-99BB-EBF1C9FF4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per topic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2A88032-AF4D-5868-506D-87155A82DC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544" y="1653699"/>
            <a:ext cx="8598911" cy="355060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66DF77-F607-53A1-D09F-0542443DF9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51992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46165-0C93-BA1F-E240-9C009C80B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questions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A8FD044-F6BC-6ABC-87EA-C769C041CE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474" y="1977973"/>
            <a:ext cx="8657051" cy="2538846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28EA84-BCFC-159C-C0CE-19F87F9EEB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0307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EC0DB-5221-11C4-872D-C4AB2AE10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Formula/Conversion Table provided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12FAC1-413C-D3BF-036D-69984E5BC7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6A2BF4F-ED9F-0D9D-8A0D-50FA7C08FE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899" y="1595057"/>
            <a:ext cx="5696611" cy="14779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FCBC25-0683-EBE8-D792-25F317515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" y="3429000"/>
            <a:ext cx="5853937" cy="28194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9C5DC2-2927-A13A-0718-4095A9D2D8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5258" y="2209934"/>
            <a:ext cx="2569503" cy="213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2039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A8A2D-25B7-C5DA-400C-E58D894DC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 Class 5 license examination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16C5A-F81B-AB8A-FAC9-AB592D023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50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5-page Formula Conversion Table (2013 Edition)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A772A6-61E4-BFCE-71BA-241C4BA5B7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DB181D-81DD-7412-FF04-618CB896D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594597"/>
            <a:ext cx="8229600" cy="345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19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14BB4-DFCC-A48E-F454-92E4B081D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this morning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43C36-E4AC-76F7-10B6-A2AF7C6173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 tool – Formula/Conversion Table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About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Strategies for taking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Math problems &amp; using the tool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4AC762-0CD7-2932-5F59-6053D0C2ED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40106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382C0-5694-3DAA-F8F9-B51AD6A03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C573F-F707-C02F-CCD4-219612401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Examination format feedback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D1E72-6A9F-2945-4002-8873EDF0C4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F5CC43-8D7C-96D5-FAC0-27F030113A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E140A3-EC97-974D-7B7C-9C1408B44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6496957" cy="430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766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DBA8A-A9DB-B5D5-F11B-37169BA43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BD294-EE1D-7F67-44EA-861C05792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this morning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4CD41-32D9-C9BF-B7BF-EA587EC49A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 tool – Formula/Conversion Table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About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Strategies for taking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Math problems &amp; using the tool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D0F6DF-F3E6-5C83-7D89-F0CD37F9AD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16280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C3827-F9F3-56AD-7BEB-B1CF8E7BE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Virginia results 2017-23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3217B49-5DD1-D56E-FA0A-F4AC7DBF9E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221" y="1773622"/>
            <a:ext cx="8431557" cy="254875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EC2FE8-DB84-83F3-86FD-3AEB8A2020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91245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CEC0-C4D3-0B35-E3C8-69BD84A94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Virginia results 2022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2F23647-8BD4-DCA2-9E25-5EA10AF2E3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3380" y="1981200"/>
            <a:ext cx="8603143" cy="25908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BADAB1-6072-2410-258E-79059CBFDB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894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AC897-2726-6688-C3EF-077D2BB0B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Virginia results 2023 </a:t>
            </a:r>
            <a:r>
              <a:rPr lang="en-US" sz="2400" dirty="0"/>
              <a:t>(Jan - June)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0B76411-15CF-3E68-E6C6-295155EEED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655" y="1905000"/>
            <a:ext cx="8506689" cy="25908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B84312-2124-72E3-F6FD-CBEF5C9D7F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3658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575FF-6B55-B4EE-71DC-B402A5917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Passing rate trend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CB40898-0B25-7F4A-F1C0-1E9F5812CE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444" y="1650969"/>
            <a:ext cx="8385112" cy="218205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6922EC-2DB9-90C1-2775-CE59459B4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1715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FC7AB-A7FF-0A9E-22CF-D6197BC33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Preparing to take the examination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648DA-0F73-F7D2-401E-C5E843D45E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Wear comfortable clothes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Sleep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Prepare well (know the material)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Upon arrival at the test site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Request blank piece of paper &amp; pencil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Request paper copy of “Formula/Conversion Table”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4D4F4B-E13A-6FD1-0B2E-71EE168370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135029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3BD57-A10C-4D48-B4EB-DFCD2975E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Test-taking ideas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4E3B3-9B9D-C511-040A-F39FE9182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at the end?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Skip question if don’t know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Don’t second guess your first answer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Keep moving – don’t get bogged down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Save math for the end?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 the whole question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Verify that you answered the question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Eliminate any of the answers?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 the units of your answer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C8F872-093D-B2CC-6B64-9F79C558CC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4EFD08-07DF-0B1C-50F0-78FE0C00A8AC}"/>
              </a:ext>
            </a:extLst>
          </p:cNvPr>
          <p:cNvSpPr txBox="1"/>
          <p:nvPr/>
        </p:nvSpPr>
        <p:spPr>
          <a:xfrm>
            <a:off x="6840474" y="3657600"/>
            <a:ext cx="2209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dirty="0"/>
              <a:t>Do not psyche yourself out</a:t>
            </a:r>
          </a:p>
        </p:txBody>
      </p:sp>
    </p:spTree>
    <p:extLst>
      <p:ext uri="{BB962C8B-B14F-4D97-AF65-F5344CB8AC3E}">
        <p14:creationId xmlns:p14="http://schemas.microsoft.com/office/powerpoint/2010/main" val="372371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709FC-B268-8156-5C51-59622EF8C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Ideas for multiple choice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5D394-F23C-09CF-D87D-32B316070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15282"/>
            <a:ext cx="8229600" cy="48006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the whole exam (</a:t>
            </a:r>
            <a:r>
              <a:rPr lang="en-US" sz="2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110 questions</a:t>
            </a: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you need to set timing milestones? (</a:t>
            </a:r>
            <a:r>
              <a:rPr lang="en-US" sz="2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 likely</a:t>
            </a: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Begin with a question you can answer easily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 each question carefully (</a:t>
            </a:r>
            <a:r>
              <a:rPr lang="en-US" sz="2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twice if needed</a:t>
            </a: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“Cover-up” technique – hold hand over answers  for a question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“True/false” technique – is each answer true/false, then eliminate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Watch out for target words:</a:t>
            </a:r>
          </a:p>
          <a:p>
            <a:pPr lvl="2"/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all, always, never, none, few, many, some, sometimes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Select the BEST answer, not just a correct answer</a:t>
            </a:r>
          </a:p>
          <a:p>
            <a:pPr lvl="2"/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 one that has to be true all the time, in all cases, without exception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368C53-2ADE-7EA9-A971-9C562D459F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6017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40DDF-2C01-D13D-A4DB-2E5C79E16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if you just have to guess?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533BD-2AE2-85BA-36BE-DF07D732FA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NOT leave any question unanswered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you eliminate any of the answers?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any answer different from the others?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grammar in answer different from grammar in question?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Don’t spend too much time when guessing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DDBA62-81D8-C9D0-3A67-E8BDC68656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3946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2493" y="457200"/>
            <a:ext cx="62865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u="sng" dirty="0"/>
              <a:t>Objectives for this morning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722197" cy="3429000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Know what is available on Formula/Conversion Table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Ability to use Formula/Conversion Table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Prepared for format of operator license test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test strategies that are useful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Document your strategy for the test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Practice math problems (as time allows)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on time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6534125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79C66-DE87-0665-F000-DF73A477A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forecasting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C33206-704D-F26F-7AD7-1F6B8178C6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 operators do not “guess” – instead we “forecast” a correct answer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difference between guessing and forecasting?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have no idea about 20 questions …</a:t>
            </a:r>
          </a:p>
          <a:p>
            <a:pPr lvl="1"/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B C D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is 25 % probability of guessing correctly           =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questions right</a:t>
            </a:r>
          </a:p>
          <a:p>
            <a:pPr lvl="1"/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strike="sngStrike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 D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if can eliminate 1 answer: 33 % probability of guessing correctly =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questions right</a:t>
            </a:r>
          </a:p>
          <a:p>
            <a:pPr lvl="1"/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strike="sngStrike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 </a:t>
            </a:r>
            <a:r>
              <a:rPr lang="en-US" strike="sngStrike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can eliminate 2 answers: 50 % probability of guessing correctly =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questions right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10492F-621F-6111-BC9D-10AEEDE4B6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4797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F84A4-3D70-E05A-D200-E065B5C56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Elimination clues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3D474-D13C-84A4-9498-9C176F841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8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two answers are opposite, at least one is wrong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Answers containing ‘always’ ‘never’ ‘all’ ‘must’ are often wrong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one numeric answer is too small or too large (compared to the other answers) – is often wrong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C8C10-013B-6078-467E-E6A52269E5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63424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597DB-0807-4BE2-B170-9A990C0FC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Remember the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9EAF7-AAB6-D438-0C70-7DD5CAC1E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400" y="2256686"/>
            <a:ext cx="3733800" cy="3429522"/>
          </a:xfrm>
        </p:spPr>
        <p:txBody>
          <a:bodyPr/>
          <a:lstStyle/>
          <a:p>
            <a:pPr algn="ctr"/>
            <a:endParaRPr lang="en-US" dirty="0"/>
          </a:p>
          <a:p>
            <a:pPr algn="ctr"/>
            <a:r>
              <a:rPr lang="en-US" dirty="0"/>
              <a:t> </a:t>
            </a:r>
            <a:r>
              <a:rPr lang="en-US" sz="14400" dirty="0"/>
              <a:t>70</a:t>
            </a:r>
            <a:r>
              <a:rPr lang="en-US" sz="14400" baseline="30000" dirty="0"/>
              <a:t>+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CBD0AF-B313-9A57-D62F-4819A8826B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C30BE1-E957-F766-87D0-8B5F844D2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07" y="1752599"/>
            <a:ext cx="3915321" cy="391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1180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360DE-B79F-8779-27BA-47A1D9038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7266E2-0054-0527-2A16-DCEA1D71D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493" y="457200"/>
            <a:ext cx="7722196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u="sng" dirty="0"/>
              <a:t>Status on our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81E96-7C8C-A67B-578C-B0C0228D3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1600200"/>
            <a:ext cx="7722197" cy="3429000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Know what is available on Formula/Conversion Table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Ability to use Formula/Conversion Table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Prepared for format of operator license test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test strategies that are useful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Document your strategy for the test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Practice math problems (as time allows)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on time</a:t>
            </a:r>
          </a:p>
          <a:p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093D6B-4368-4D02-7C2E-14B21D8582AD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569371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8EC1D-66BB-67CE-4FDE-D3F749BC5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Halftime at the first Super Bowl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C4348B-20AA-DC96-69D6-F72EFE145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4751C-A632-6364-F223-5696CA76DF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B3A62A40-B9E8-06AA-D6CA-8CD3726FAB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25" r="1" b="1"/>
          <a:stretch/>
        </p:blipFill>
        <p:spPr bwMode="auto">
          <a:xfrm>
            <a:off x="2971800" y="1169996"/>
            <a:ext cx="3200400" cy="5400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89817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60EB8-1FB0-A7C9-57CD-F64247230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#2 – </a:t>
            </a:r>
            <a:r>
              <a:rPr lang="en-US" sz="3300" dirty="0"/>
              <a:t>write your game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66824D-BE3E-463B-E7AA-7812C5ECE4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0830C1-9850-4C3D-80F9-6B640459CF70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B12B09-3A6C-8934-5A0C-570CF33BC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00" y="1600200"/>
            <a:ext cx="3962400" cy="4800600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sz="2400" dirty="0"/>
              <a:t>Need timing milestones?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Review questions or start answering?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Start on question #?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Answer easy questions first?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Math at end/beginning/in order?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4B8CBE-2117-3F18-366D-26366082568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572000" y="1600200"/>
            <a:ext cx="4241800" cy="4800600"/>
          </a:xfrm>
        </p:spPr>
        <p:txBody>
          <a:bodyPr/>
          <a:lstStyle/>
          <a:p>
            <a:pPr marL="342900" indent="-342900">
              <a:buFont typeface="+mj-lt"/>
              <a:buAutoNum type="arabicPeriod" startAt="6"/>
            </a:pPr>
            <a:r>
              <a:rPr lang="en-US" sz="2400" dirty="0"/>
              <a:t>Skip questions don’t know?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en-US" sz="2400" dirty="0"/>
              <a:t>“Forecast” at end or in order?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en-US" sz="2400" dirty="0"/>
              <a:t>“Forecast” after eliminating 1 or 2?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en-US" sz="2400" dirty="0"/>
              <a:t>How avoid “2</a:t>
            </a:r>
            <a:r>
              <a:rPr lang="en-US" sz="2400" baseline="30000" dirty="0"/>
              <a:t>nd</a:t>
            </a:r>
            <a:r>
              <a:rPr lang="en-US" sz="2400" dirty="0"/>
              <a:t> guessing” yourself?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en-US" sz="2400" dirty="0"/>
              <a:t>My motto for this test is “?”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12848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BCB8D-4AA9-1348-2EA9-C413A9265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EF903-D2BF-0251-F9DC-AF9449C7C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this morning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4C2504-E8AD-D6F2-805F-7CC864F50B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Your tool – Formula/Conversion Table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About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Strategies for taking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Math problems &amp; using the tool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15114D-898B-253D-93D0-A309C518FE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95136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45097-2BF7-6EC6-BEF2-FD80694C7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BB6C4-1D2F-9472-C6CA-7EB87225E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deserves extra attention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Math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Calculation</a:t>
            </a:r>
          </a:p>
          <a:p>
            <a:pPr marL="642938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Formulas</a:t>
            </a:r>
          </a:p>
          <a:p>
            <a:pPr marL="0" indent="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4-step process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E71D8F-1C15-2FDB-D232-4F8442C513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55293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89FB2-707D-4132-64ED-AF0366E96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many calculation questions can you miss and still pass the exam?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2F7BA-DDC3-1A9F-F42E-77AC4EADB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80060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 4: 100 – 8 = 92 &gt;&gt; 70 (# correct required to pass)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 3: 100 – 10 = 90 &gt;&gt; 70 (# correct required to pass)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 2: 100 – 12 = 88 &gt;&gt; 70 (# correct required to pass)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 1: 100 – 15 = 15 &gt;&gt; 70 (# correct required to pass)</a:t>
            </a: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B370BC-85E2-91A8-8C40-2E6E9686B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01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70496-6232-58DD-7DAE-7F941D722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54808"/>
            <a:ext cx="7514035" cy="13144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Math problem solving strategies</a:t>
            </a:r>
            <a:br>
              <a:rPr lang="en-US" dirty="0"/>
            </a:br>
            <a:r>
              <a:rPr lang="en-US" sz="2800" dirty="0"/>
              <a:t>Step 1-understanding 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19314-3F9F-B402-537A-1EAFDACAEC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074333"/>
            <a:ext cx="8229600" cy="3107267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 &amp; re-read the question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what the answer should be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important and extraneous information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this question like something you’ve done before?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C2C97-B716-FD0D-7610-046669DCF090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8138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75197-B993-1102-619E-B807B2496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067" y="657224"/>
            <a:ext cx="7212675" cy="1314449"/>
          </a:xfrm>
          <a:prstGeom prst="rect">
            <a:avLst/>
          </a:prstGeom>
        </p:spPr>
        <p:txBody>
          <a:bodyPr/>
          <a:lstStyle/>
          <a:p>
            <a:r>
              <a:rPr lang="en-US" u="sng" dirty="0"/>
              <a:t>Most individual fumbles in a professional football game?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5B511-EE0F-1764-F61B-AB0977CB2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3234" y="2391483"/>
            <a:ext cx="7514035" cy="2514601"/>
          </a:xfrm>
        </p:spPr>
        <p:txBody>
          <a:bodyPr/>
          <a:lstStyle/>
          <a:p>
            <a:r>
              <a:rPr lang="en-US" sz="2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Kansas City vs San Diego, November 15, 1964</a:t>
            </a:r>
          </a:p>
          <a:p>
            <a:r>
              <a:rPr lang="en-US" sz="2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Len Dawson</a:t>
            </a:r>
            <a:r>
              <a:rPr lang="en-US" sz="2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inducted into NFL Hall of Fame August 7, 1987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3AD9DE-3272-92E2-4151-86E78286A350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4428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6B961-0B46-4CD4-BC1E-43A4E835F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B2BE6-B5D7-80BE-4546-93263702B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54808"/>
            <a:ext cx="7514035" cy="13144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Math problem solving strategies</a:t>
            </a:r>
            <a:br>
              <a:rPr lang="en-US" dirty="0"/>
            </a:br>
            <a:r>
              <a:rPr lang="en-US" sz="2800" dirty="0"/>
              <a:t>Step 2-working 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F6DAE-B271-9B18-7152-17F8CF6FA8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074333"/>
            <a:ext cx="8229600" cy="3107267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Draw a sketch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anything needed that was not in the question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this question like something you’ve done before?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5438C-7B2F-3D97-EC19-D2BA813E673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531744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C8D9C-8FB6-3BEB-AAA0-BD988FCDF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7324F-3C6D-F629-382A-F378F5A91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54808"/>
            <a:ext cx="7514035" cy="13144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Math problem solving strategies</a:t>
            </a:r>
            <a:br>
              <a:rPr lang="en-US" dirty="0"/>
            </a:br>
            <a:r>
              <a:rPr lang="en-US" sz="2800" dirty="0"/>
              <a:t>Step 3-options to solve 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5CA42-5047-3331-AD6A-53EFE56E3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074333"/>
            <a:ext cx="8229600" cy="310726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Select an equation or formula &amp; calculate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you eliminate any answers?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 backward from the answer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Guess &amp; check</a:t>
            </a:r>
          </a:p>
          <a:p>
            <a:pPr marL="0" indent="0"/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Always select an answer (complete the problem)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1CCCD-0E61-0339-E3D8-4FEB675DD9A2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942763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51571E-BCDC-7928-D1AB-8E26ADD9E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6E061-6325-C9B8-C247-A807F2339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54808"/>
            <a:ext cx="7514035" cy="13144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Math problem solving strategies</a:t>
            </a:r>
            <a:br>
              <a:rPr lang="en-US" dirty="0"/>
            </a:br>
            <a:r>
              <a:rPr lang="en-US" sz="2800" dirty="0"/>
              <a:t>Step 4-checking the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03EA0-BD65-6E56-254E-20472D1D4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074333"/>
            <a:ext cx="8229600" cy="3107267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units match the question/answer?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Does the answer make sense?</a:t>
            </a:r>
          </a:p>
          <a:p>
            <a:pPr marL="0" indent="0"/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Don’t ‘2</a:t>
            </a:r>
            <a:r>
              <a:rPr lang="en-US" b="1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guess’ your answer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EB7D9-AEC6-5B6C-52AD-B93CB4700AD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493340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9175"/>
            <a:ext cx="7620000" cy="131444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b="1" dirty="0"/>
              <a:t>6-step problem solving procedure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9565" y="1600200"/>
            <a:ext cx="7514035" cy="2847109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dirty="0"/>
              <a:t>What is the </a:t>
            </a:r>
            <a:r>
              <a:rPr lang="en-US" b="1" u="sng" dirty="0"/>
              <a:t>A</a:t>
            </a:r>
            <a:r>
              <a:rPr lang="en-US" b="1" dirty="0"/>
              <a:t>nswer</a:t>
            </a:r>
            <a:r>
              <a:rPr lang="en-US" dirty="0"/>
              <a:t> we want to find?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What information was </a:t>
            </a:r>
            <a:r>
              <a:rPr lang="en-US" b="1" u="sng" dirty="0"/>
              <a:t>G</a:t>
            </a:r>
            <a:r>
              <a:rPr lang="en-US" b="1" dirty="0"/>
              <a:t>iven</a:t>
            </a:r>
            <a:r>
              <a:rPr lang="en-US" dirty="0"/>
              <a:t>?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Any additional information </a:t>
            </a:r>
            <a:r>
              <a:rPr lang="en-US" b="1" u="sng" dirty="0"/>
              <a:t>N</a:t>
            </a:r>
            <a:r>
              <a:rPr lang="en-US" b="1" dirty="0"/>
              <a:t>eeded</a:t>
            </a:r>
            <a:r>
              <a:rPr lang="en-US" dirty="0"/>
              <a:t>?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Set up </a:t>
            </a:r>
            <a:r>
              <a:rPr lang="en-US" b="1" u="sng" dirty="0"/>
              <a:t>E</a:t>
            </a:r>
            <a:r>
              <a:rPr lang="en-US" b="1" dirty="0"/>
              <a:t>quation</a:t>
            </a:r>
            <a:r>
              <a:rPr lang="en-US" dirty="0"/>
              <a:t> to produce answer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Calculate the answer –  </a:t>
            </a:r>
            <a:r>
              <a:rPr lang="en-US" b="1" u="sng" dirty="0"/>
              <a:t>S</a:t>
            </a:r>
            <a:r>
              <a:rPr lang="en-US" b="1" dirty="0"/>
              <a:t>olve</a:t>
            </a:r>
            <a:endParaRPr lang="en-US" dirty="0"/>
          </a:p>
          <a:p>
            <a:pPr marL="385763" indent="-385763">
              <a:buFont typeface="+mj-lt"/>
              <a:buAutoNum type="arabicPeriod"/>
            </a:pPr>
            <a:r>
              <a:rPr lang="en-US" b="1" u="sng" dirty="0"/>
              <a:t>C</a:t>
            </a:r>
            <a:r>
              <a:rPr lang="en-US" dirty="0"/>
              <a:t>heck</a:t>
            </a:r>
            <a:r>
              <a:rPr lang="en-US" b="1" dirty="0"/>
              <a:t> </a:t>
            </a:r>
            <a:r>
              <a:rPr lang="en-US" dirty="0"/>
              <a:t>– is the answer reasonable?</a:t>
            </a:r>
          </a:p>
        </p:txBody>
      </p:sp>
    </p:spTree>
    <p:extLst>
      <p:ext uri="{BB962C8B-B14F-4D97-AF65-F5344CB8AC3E}">
        <p14:creationId xmlns:p14="http://schemas.microsoft.com/office/powerpoint/2010/main" val="84612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C19BF-2F8C-D8B7-E1A0-96293CB2F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1" y="685800"/>
            <a:ext cx="7315200" cy="734324"/>
          </a:xfrm>
          <a:prstGeom prst="rect">
            <a:avLst/>
          </a:prstGeom>
        </p:spPr>
        <p:txBody>
          <a:bodyPr/>
          <a:lstStyle/>
          <a:p>
            <a:r>
              <a:rPr lang="en-US" b="1" u="sng" dirty="0"/>
              <a:t>A</a:t>
            </a:r>
            <a:r>
              <a:rPr lang="en-US" dirty="0"/>
              <a:t>ngry </a:t>
            </a:r>
            <a:r>
              <a:rPr lang="en-US" b="1" u="sng" dirty="0"/>
              <a:t>G</a:t>
            </a:r>
            <a:r>
              <a:rPr lang="en-US" dirty="0"/>
              <a:t>enerals </a:t>
            </a:r>
            <a:r>
              <a:rPr lang="en-US" b="1" u="sng" dirty="0"/>
              <a:t>N</a:t>
            </a:r>
            <a:r>
              <a:rPr lang="en-US" dirty="0"/>
              <a:t>ever </a:t>
            </a:r>
            <a:r>
              <a:rPr lang="en-US" b="1" u="sng" dirty="0"/>
              <a:t>E</a:t>
            </a:r>
            <a:r>
              <a:rPr lang="en-US" dirty="0"/>
              <a:t>ver </a:t>
            </a:r>
            <a:r>
              <a:rPr lang="en-US" b="1" u="sng" dirty="0"/>
              <a:t>S</a:t>
            </a:r>
            <a:r>
              <a:rPr lang="en-US" dirty="0"/>
              <a:t>peak </a:t>
            </a:r>
            <a:r>
              <a:rPr lang="en-US" b="1" u="sng" dirty="0"/>
              <a:t>C</a:t>
            </a:r>
            <a:r>
              <a:rPr lang="en-US" dirty="0"/>
              <a:t>zech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9CE79D4-AA1E-67B6-92C4-9A327B6751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0862" y="1981200"/>
            <a:ext cx="4862275" cy="4384579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2C204-23CC-A5D6-B5D0-491FB0C17BDC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172839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31F0F-4F20-6318-B92B-0FDDB0524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571803"/>
            <a:ext cx="7043509" cy="637277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u="sng" dirty="0"/>
              <a:t>Problem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7925C-BBBA-E1FC-D705-99C06D32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7575" y="1458449"/>
            <a:ext cx="6630786" cy="1269360"/>
          </a:xfrm>
        </p:spPr>
        <p:txBody>
          <a:bodyPr>
            <a:normAutofit/>
          </a:bodyPr>
          <a:lstStyle/>
          <a:p>
            <a:pPr marL="0" indent="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 un-baffled clearwell measures 40 feet long, 28 feet wide and 9 feet deep.  What is its capacity (how many gallons water will it hold)? 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4A5F-55DD-DF61-C2CC-DA0E7361BD0B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4937DF4-05A4-90DF-8F78-62A93425EC4D}"/>
              </a:ext>
            </a:extLst>
          </p:cNvPr>
          <p:cNvGrpSpPr/>
          <p:nvPr/>
        </p:nvGrpSpPr>
        <p:grpSpPr>
          <a:xfrm>
            <a:off x="1600201" y="2937392"/>
            <a:ext cx="4877502" cy="2891566"/>
            <a:chOff x="0" y="0"/>
            <a:chExt cx="2117962" cy="128371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6209F10-CBA8-CFD1-89AF-99DC5196E352}"/>
                </a:ext>
              </a:extLst>
            </p:cNvPr>
            <p:cNvGrpSpPr/>
            <p:nvPr/>
          </p:nvGrpSpPr>
          <p:grpSpPr>
            <a:xfrm>
              <a:off x="712720" y="0"/>
              <a:ext cx="1405242" cy="1283711"/>
              <a:chOff x="712720" y="0"/>
              <a:chExt cx="1405242" cy="1283711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698F0AFF-B87A-4128-6CFA-53B9EFF83301}"/>
                  </a:ext>
                </a:extLst>
              </p:cNvPr>
              <p:cNvGrpSpPr/>
              <p:nvPr/>
            </p:nvGrpSpPr>
            <p:grpSpPr>
              <a:xfrm>
                <a:off x="712720" y="0"/>
                <a:ext cx="1405242" cy="1088023"/>
                <a:chOff x="712720" y="0"/>
                <a:chExt cx="2165163" cy="1676400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1B942181-F389-709F-7E90-AD59471BD1EB}"/>
                    </a:ext>
                  </a:extLst>
                </p:cNvPr>
                <p:cNvGrpSpPr/>
                <p:nvPr/>
              </p:nvGrpSpPr>
              <p:grpSpPr>
                <a:xfrm>
                  <a:off x="712720" y="0"/>
                  <a:ext cx="2165163" cy="1676400"/>
                  <a:chOff x="712720" y="0"/>
                  <a:chExt cx="2165163" cy="1676400"/>
                </a:xfrm>
              </p:grpSpPr>
              <p:sp>
                <p:nvSpPr>
                  <p:cNvPr id="15" name="Cube 14">
                    <a:extLst>
                      <a:ext uri="{FF2B5EF4-FFF2-40B4-BE49-F238E27FC236}">
                        <a16:creationId xmlns:a16="http://schemas.microsoft.com/office/drawing/2014/main" id="{C163078F-5782-08AB-EAFA-D10B38833C38}"/>
                      </a:ext>
                    </a:extLst>
                  </p:cNvPr>
                  <p:cNvSpPr/>
                  <p:nvPr/>
                </p:nvSpPr>
                <p:spPr>
                  <a:xfrm>
                    <a:off x="712720" y="0"/>
                    <a:ext cx="2165163" cy="1676400"/>
                  </a:xfrm>
                  <a:prstGeom prst="cube">
                    <a:avLst>
                      <a:gd name="adj" fmla="val 51613"/>
                    </a:avLst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>
                      <a:lnSpc>
                        <a:spcPct val="115000"/>
                      </a:lnSpc>
                      <a:spcAft>
                        <a:spcPts val="750"/>
                      </a:spcAft>
                    </a:pPr>
                    <a:r>
                      <a:rPr lang="en-US" sz="825" dirty="0">
                        <a:ea typeface="Times New Roman"/>
                        <a:cs typeface="Times New Roman"/>
                      </a:rPr>
                      <a:t> </a:t>
                    </a:r>
                    <a:endParaRPr lang="en-US" sz="825" dirty="0">
                      <a:ea typeface="Calibri"/>
                      <a:cs typeface="Times New Roman"/>
                    </a:endParaRPr>
                  </a:p>
                </p:txBody>
              </p:sp>
              <p:grpSp>
                <p:nvGrpSpPr>
                  <p:cNvPr id="16" name="Group 15">
                    <a:extLst>
                      <a:ext uri="{FF2B5EF4-FFF2-40B4-BE49-F238E27FC236}">
                        <a16:creationId xmlns:a16="http://schemas.microsoft.com/office/drawing/2014/main" id="{187F9267-193D-BC17-75DC-6BD8C6CFCF5C}"/>
                      </a:ext>
                    </a:extLst>
                  </p:cNvPr>
                  <p:cNvGrpSpPr/>
                  <p:nvPr/>
                </p:nvGrpSpPr>
                <p:grpSpPr>
                  <a:xfrm>
                    <a:off x="715069" y="0"/>
                    <a:ext cx="850242" cy="1676400"/>
                    <a:chOff x="715069" y="0"/>
                    <a:chExt cx="850242" cy="1676400"/>
                  </a:xfrm>
                </p:grpSpPr>
                <p:cxnSp>
                  <p:nvCxnSpPr>
                    <p:cNvPr id="17" name="Straight Connector 16">
                      <a:extLst>
                        <a:ext uri="{FF2B5EF4-FFF2-40B4-BE49-F238E27FC236}">
                          <a16:creationId xmlns:a16="http://schemas.microsoft.com/office/drawing/2014/main" id="{F91D337C-78A4-94C5-0AC0-83E0422A1BC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15069" y="838200"/>
                      <a:ext cx="0" cy="83820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" name="Straight Connector 17">
                      <a:extLst>
                        <a:ext uri="{FF2B5EF4-FFF2-40B4-BE49-F238E27FC236}">
                          <a16:creationId xmlns:a16="http://schemas.microsoft.com/office/drawing/2014/main" id="{17F0B8AB-E8B6-7389-144E-4A3F5087E594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15069" y="838200"/>
                      <a:ext cx="850242" cy="83820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Straight Connector 18">
                      <a:extLst>
                        <a:ext uri="{FF2B5EF4-FFF2-40B4-BE49-F238E27FC236}">
                          <a16:creationId xmlns:a16="http://schemas.microsoft.com/office/drawing/2014/main" id="{FB4D83B0-AEB9-F45C-0219-6E2E1777BD8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565311" y="0"/>
                      <a:ext cx="0" cy="83820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B8D7A508-C29A-DDF3-466D-405D2A2B5D7E}"/>
                    </a:ext>
                  </a:extLst>
                </p:cNvPr>
                <p:cNvCxnSpPr/>
                <p:nvPr/>
              </p:nvCxnSpPr>
              <p:spPr>
                <a:xfrm>
                  <a:off x="1565311" y="823452"/>
                  <a:ext cx="131257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" name="TextBox 90">
                <a:extLst>
                  <a:ext uri="{FF2B5EF4-FFF2-40B4-BE49-F238E27FC236}">
                    <a16:creationId xmlns:a16="http://schemas.microsoft.com/office/drawing/2014/main" id="{C07F0E1B-8052-CA43-1823-F8223F7276CE}"/>
                  </a:ext>
                </a:extLst>
              </p:cNvPr>
              <p:cNvSpPr txBox="1"/>
              <p:nvPr/>
            </p:nvSpPr>
            <p:spPr>
              <a:xfrm rot="18791731">
                <a:off x="1558648" y="736337"/>
                <a:ext cx="796290" cy="2095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US" sz="2400" i="1" dirty="0">
                    <a:solidFill>
                      <a:srgbClr val="000000"/>
                    </a:solidFill>
                    <a:latin typeface="Arial"/>
                    <a:ea typeface="Calibri"/>
                  </a:rPr>
                  <a:t>40  feet</a:t>
                </a:r>
                <a:endParaRPr lang="en-US" sz="2400" dirty="0">
                  <a:latin typeface="Times New Roman"/>
                  <a:ea typeface="Calibri"/>
                </a:endParaRPr>
              </a:p>
            </p:txBody>
          </p:sp>
          <p:sp>
            <p:nvSpPr>
              <p:cNvPr id="12" name="TextBox 103">
                <a:extLst>
                  <a:ext uri="{FF2B5EF4-FFF2-40B4-BE49-F238E27FC236}">
                    <a16:creationId xmlns:a16="http://schemas.microsoft.com/office/drawing/2014/main" id="{612412F1-A5DD-5A53-C00E-5515D5D1DD34}"/>
                  </a:ext>
                </a:extLst>
              </p:cNvPr>
              <p:cNvSpPr txBox="1"/>
              <p:nvPr/>
            </p:nvSpPr>
            <p:spPr>
              <a:xfrm>
                <a:off x="732756" y="1069446"/>
                <a:ext cx="792480" cy="214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US" sz="2400" i="1" dirty="0">
                    <a:solidFill>
                      <a:srgbClr val="000000"/>
                    </a:solidFill>
                    <a:latin typeface="Arial"/>
                    <a:ea typeface="Calibri"/>
                  </a:rPr>
                  <a:t>28 feet</a:t>
                </a:r>
                <a:endParaRPr lang="en-US" sz="2400" dirty="0">
                  <a:latin typeface="Times New Roman"/>
                  <a:ea typeface="Calibri"/>
                </a:endParaRPr>
              </a:p>
            </p:txBody>
          </p:sp>
        </p:grpSp>
        <p:sp>
          <p:nvSpPr>
            <p:cNvPr id="9" name="TextBox 113">
              <a:extLst>
                <a:ext uri="{FF2B5EF4-FFF2-40B4-BE49-F238E27FC236}">
                  <a16:creationId xmlns:a16="http://schemas.microsoft.com/office/drawing/2014/main" id="{478AD43B-91E4-8F9F-BBF2-E8AF276185F7}"/>
                </a:ext>
              </a:extLst>
            </p:cNvPr>
            <p:cNvSpPr txBox="1"/>
            <p:nvPr/>
          </p:nvSpPr>
          <p:spPr>
            <a:xfrm>
              <a:off x="0" y="704326"/>
              <a:ext cx="792480" cy="214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en-US" sz="2400" i="1" dirty="0">
                  <a:solidFill>
                    <a:srgbClr val="000000"/>
                  </a:solidFill>
                  <a:latin typeface="Arial"/>
                  <a:ea typeface="Calibri"/>
                </a:rPr>
                <a:t>9 feet</a:t>
              </a:r>
              <a:endParaRPr lang="en-US" sz="2400" dirty="0">
                <a:latin typeface="Times New Roman"/>
                <a:ea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868102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982" y="457200"/>
            <a:ext cx="7567018" cy="131444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dirty="0"/>
              <a:t>6-step problem solving procedure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740605"/>
            <a:ext cx="7514035" cy="2847109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nswer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	Capacity (gallons)</a:t>
            </a:r>
          </a:p>
          <a:p>
            <a:pPr marL="385763" indent="-385763">
              <a:buFont typeface="+mj-lt"/>
              <a:buAutoNum type="arabicPeriod"/>
            </a:pPr>
            <a:r>
              <a:rPr lang="en-US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iven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	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Length, width, depth</a:t>
            </a:r>
          </a:p>
          <a:p>
            <a:pPr marL="385763" indent="-385763">
              <a:buFont typeface="+mj-lt"/>
              <a:buAutoNum type="arabicPeriod"/>
            </a:pPr>
            <a:r>
              <a:rPr lang="en-US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eeded?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	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Length, width, depth</a:t>
            </a:r>
          </a:p>
          <a:p>
            <a:pPr marL="385763" indent="-385763">
              <a:buFont typeface="+mj-lt"/>
              <a:buAutoNum type="arabicPeriod"/>
            </a:pPr>
            <a:r>
              <a:rPr lang="en-US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quation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?: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Vol = (L x W x D) x (7.48 gal/ft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</a:t>
            </a:r>
          </a:p>
          <a:p>
            <a:pPr marL="385763" indent="-385763">
              <a:buFont typeface="+mj-lt"/>
              <a:buAutoNum type="arabicPeriod"/>
            </a:pPr>
            <a:r>
              <a:rPr lang="en-US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olve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	Vol = (40 x 28 x 9) x 7.48 = 75,398 gal</a:t>
            </a:r>
          </a:p>
          <a:p>
            <a:pPr marL="385763" indent="-385763">
              <a:buFont typeface="+mj-lt"/>
              <a:buAutoNum type="arabicPeriod"/>
            </a:pPr>
            <a:r>
              <a:rPr lang="en-US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heck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	Is this reasonable? Correct units?</a:t>
            </a:r>
          </a:p>
        </p:txBody>
      </p:sp>
    </p:spTree>
    <p:extLst>
      <p:ext uri="{BB962C8B-B14F-4D97-AF65-F5344CB8AC3E}">
        <p14:creationId xmlns:p14="http://schemas.microsoft.com/office/powerpoint/2010/main" val="180469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7570B-1F0E-12BF-7BA5-51E149F39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34A241-82C0-6F91-0236-17ECF158F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493" y="457200"/>
            <a:ext cx="62865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u="sng" dirty="0"/>
              <a:t>Objectives for this morning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DF280-9FAC-9431-91EE-EE8EA9FA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1600200"/>
            <a:ext cx="7722197" cy="3429000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Know what is available on Formula/Conversion Table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Ability to use Formula/Conversion Table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Prepared for format of operator license test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test strategies that are useful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Document your strategy for the test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Practice math problems (as time allows)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on time</a:t>
            </a:r>
          </a:p>
          <a:p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C6CDEF-44ED-2618-CC68-99B5EE35DCEB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8997491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52077-434C-9581-2D5D-7E8531C0E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0" y="854435"/>
            <a:ext cx="4953000" cy="990606"/>
          </a:xfrm>
          <a:prstGeom prst="rect">
            <a:avLst/>
          </a:prstGeo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4500" u="sng" dirty="0"/>
              <a:t>It’s time to pass!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FA39B-1115-6A61-2DE4-A009ABD58877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388064" y="5269707"/>
            <a:ext cx="85725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85000" lnSpcReduction="20000"/>
          </a:bodyPr>
          <a:lstStyle/>
          <a:p>
            <a:pPr defTabSz="685800">
              <a:spcAft>
                <a:spcPts val="450"/>
              </a:spcAft>
            </a:pPr>
            <a:r>
              <a:rPr lang="en-US" dirty="0"/>
              <a:t> </a:t>
            </a:r>
          </a:p>
        </p:txBody>
      </p:sp>
      <p:pic>
        <p:nvPicPr>
          <p:cNvPr id="8" name="Content Placeholder 7" descr="A football player in a red uniform&#10;&#10;Description automatically generated with low confidence">
            <a:extLst>
              <a:ext uri="{FF2B5EF4-FFF2-40B4-BE49-F238E27FC236}">
                <a16:creationId xmlns:a16="http://schemas.microsoft.com/office/drawing/2014/main" id="{B6BB1B1A-A64C-E1B9-D046-930D12244D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"/>
          <a:stretch/>
        </p:blipFill>
        <p:spPr>
          <a:xfrm>
            <a:off x="381000" y="854435"/>
            <a:ext cx="3048001" cy="51434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8E1043-B55B-B490-05E3-4EACAD8EB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6839" y="2286000"/>
            <a:ext cx="4639322" cy="335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7834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A3BE7-42E9-1D8F-58FE-4225D6629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234" y="533400"/>
            <a:ext cx="7514035" cy="13144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Contact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4E804-774E-4F13-9703-BD86D04A4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707" y="2393298"/>
            <a:ext cx="7514035" cy="2343151"/>
          </a:xfrm>
        </p:spPr>
        <p:txBody>
          <a:bodyPr/>
          <a:lstStyle/>
          <a:p>
            <a:pPr marL="0" indent="0" algn="ctr"/>
            <a:r>
              <a:rPr lang="en-US" dirty="0"/>
              <a:t>David Dawson</a:t>
            </a:r>
          </a:p>
          <a:p>
            <a:pPr marL="0" indent="0" algn="ctr"/>
            <a:r>
              <a:rPr lang="en-US" dirty="0"/>
              <a:t>VDH Office of Drinking Water</a:t>
            </a:r>
          </a:p>
          <a:p>
            <a:pPr marL="0" indent="0" algn="ctr"/>
            <a:r>
              <a:rPr lang="en-US" dirty="0"/>
              <a:t>(276) 698-4906 (cell)</a:t>
            </a:r>
          </a:p>
          <a:p>
            <a:pPr marL="0" indent="0" algn="ctr"/>
            <a:r>
              <a:rPr lang="en-US" dirty="0">
                <a:hlinkClick r:id="rId2"/>
              </a:rPr>
              <a:t>david.dawson@vhd.virginia.gov</a:t>
            </a:r>
            <a:endParaRPr lang="en-US" dirty="0"/>
          </a:p>
          <a:p>
            <a:pPr marL="0" indent="0"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219D3-943A-72DB-33AA-915F5361C220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7200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982" y="457200"/>
            <a:ext cx="7514035" cy="1314449"/>
          </a:xfrm>
          <a:prstGeom prst="rect">
            <a:avLst/>
          </a:prstGeom>
        </p:spPr>
        <p:txBody>
          <a:bodyPr/>
          <a:lstStyle/>
          <a:p>
            <a:r>
              <a:rPr lang="en-US" u="sng" dirty="0"/>
              <a:t>Participant guidelines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358" y="1600200"/>
            <a:ext cx="7207340" cy="2933312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Actively use your notebooks &amp; print-outs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Comments welcome throughout presentation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Immediate corrections appreciated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Bio-breaks as needed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Gentle side conversations – please be considerate</a:t>
            </a:r>
          </a:p>
          <a:p>
            <a:pPr marL="0" indent="0" algn="ctr">
              <a:spcAft>
                <a:spcPts val="0"/>
              </a:spcAft>
            </a:pPr>
            <a:endParaRPr lang="en-US" sz="1500" b="1" dirty="0">
              <a:solidFill>
                <a:srgbClr val="002060"/>
              </a:solidFill>
            </a:endParaRPr>
          </a:p>
          <a:p>
            <a:pPr marL="0" indent="0" algn="ctr">
              <a:spcAft>
                <a:spcPts val="0"/>
              </a:spcAft>
            </a:pPr>
            <a:r>
              <a:rPr lang="en-US" sz="1500" b="1" dirty="0">
                <a:solidFill>
                  <a:srgbClr val="002060"/>
                </a:solidFill>
              </a:rPr>
              <a:t>“</a:t>
            </a:r>
            <a:r>
              <a:rPr lang="en-US" sz="1500" b="1" i="1" dirty="0">
                <a:solidFill>
                  <a:srgbClr val="002060"/>
                </a:solidFill>
              </a:rPr>
              <a:t>It is noble to teach oneself, but still nobler to teach others – and less trouble</a:t>
            </a:r>
            <a:r>
              <a:rPr lang="en-US" sz="1500" b="1" dirty="0">
                <a:solidFill>
                  <a:srgbClr val="002060"/>
                </a:solidFill>
              </a:rPr>
              <a:t>”</a:t>
            </a:r>
          </a:p>
          <a:p>
            <a:pPr marL="0" indent="0" algn="ctr"/>
            <a:r>
              <a:rPr lang="en-US" sz="1200" b="1" dirty="0">
                <a:solidFill>
                  <a:srgbClr val="002060"/>
                </a:solidFill>
              </a:rPr>
              <a:t>   - Mark Twain</a:t>
            </a:r>
          </a:p>
          <a:p>
            <a:endParaRPr lang="en-US" sz="2100" dirty="0"/>
          </a:p>
          <a:p>
            <a:endParaRPr lang="en-US" sz="21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299492" y="5269707"/>
            <a:ext cx="85725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42773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7755A-49C3-E2E8-6655-AF0359D64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298C0-2113-0004-8FC7-64D1A7E46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this morning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10BA1-DDE4-CD99-3614-AEC4738B7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b="1" dirty="0"/>
              <a:t>Your tool – Formula/Conversion Table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About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Strategies for taking the test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Math problems &amp; using the tool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277C7F-A2B2-395A-E986-4C42729B1F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E39CE2-A5B6-477C-AA3F-F5FDE4AEF4D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3789525"/>
      </p:ext>
    </p:extLst>
  </p:cSld>
  <p:clrMapOvr>
    <a:masterClrMapping/>
  </p:clrMapOvr>
</p:sld>
</file>

<file path=ppt/theme/theme1.xml><?xml version="1.0" encoding="utf-8"?>
<a:theme xmlns:a="http://schemas.openxmlformats.org/drawingml/2006/main" name="VDH_Slide-template_A_2024_black font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8BFC71547FCD42BCB99DD1BE11C631" ma:contentTypeVersion="22" ma:contentTypeDescription="Create a new document." ma:contentTypeScope="" ma:versionID="5bae7fe8f818bf56aaab95e10df4135e">
  <xsd:schema xmlns:xsd="http://www.w3.org/2001/XMLSchema" xmlns:xs="http://www.w3.org/2001/XMLSchema" xmlns:p="http://schemas.microsoft.com/office/2006/metadata/properties" xmlns:ns2="ab89038a-5670-4929-91df-b40b9be998e7" xmlns:ns3="0ba472ac-c3b3-4490-b84c-dfb22c11c92a" targetNamespace="http://schemas.microsoft.com/office/2006/metadata/properties" ma:root="true" ma:fieldsID="3e98a410be3ae058b5c7ece45946c1a2" ns2:_="" ns3:_="">
    <xsd:import namespace="ab89038a-5670-4929-91df-b40b9be998e7"/>
    <xsd:import namespace="0ba472ac-c3b3-4490-b84c-dfb22c11c9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Label" minOccurs="0"/>
                <xsd:element ref="ns2:Team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89038a-5670-4929-91df-b40b9be998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6477d7-ad29-47e7-b319-eaa6f19496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bel" ma:index="26" nillable="true" ma:displayName="Label" ma:format="Dropdown" ma:internalName="Label">
      <xsd:simpleType>
        <xsd:restriction base="dms:Text">
          <xsd:maxLength value="255"/>
        </xsd:restriction>
      </xsd:simpleType>
    </xsd:element>
    <xsd:element name="Team" ma:index="27" nillable="true" ma:displayName="Team" ma:format="Dropdown" ma:internalName="Team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a472ac-c3b3-4490-b84c-dfb22c11c9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31e248f-2e6f-40fd-84fa-95576aedc7c3}" ma:internalName="TaxCatchAll" ma:showField="CatchAllData" ma:web="0ba472ac-c3b3-4490-b84c-dfb22c11c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am xmlns="ab89038a-5670-4929-91df-b40b9be998e7" xsi:nil="true"/>
    <TaxCatchAll xmlns="0ba472ac-c3b3-4490-b84c-dfb22c11c92a" xsi:nil="true"/>
    <lcf76f155ced4ddcb4097134ff3c332f xmlns="ab89038a-5670-4929-91df-b40b9be998e7">
      <Terms xmlns="http://schemas.microsoft.com/office/infopath/2007/PartnerControls"/>
    </lcf76f155ced4ddcb4097134ff3c332f>
    <Label xmlns="ab89038a-5670-4929-91df-b40b9be998e7" xsi:nil="true"/>
  </documentManagement>
</p:properties>
</file>

<file path=customXml/itemProps1.xml><?xml version="1.0" encoding="utf-8"?>
<ds:datastoreItem xmlns:ds="http://schemas.openxmlformats.org/officeDocument/2006/customXml" ds:itemID="{18B7223A-5F41-4014-998C-E88ACAB92355}"/>
</file>

<file path=customXml/itemProps2.xml><?xml version="1.0" encoding="utf-8"?>
<ds:datastoreItem xmlns:ds="http://schemas.openxmlformats.org/officeDocument/2006/customXml" ds:itemID="{7B5979EA-5C89-4D6C-9C2E-98A40490DB5C}"/>
</file>

<file path=customXml/itemProps3.xml><?xml version="1.0" encoding="utf-8"?>
<ds:datastoreItem xmlns:ds="http://schemas.openxmlformats.org/officeDocument/2006/customXml" ds:itemID="{B3B595C5-760B-4101-B98B-8828DE45375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1388</TotalTime>
  <Words>2125</Words>
  <Application>Microsoft Office PowerPoint</Application>
  <PresentationFormat>On-screen Show (4:3)</PresentationFormat>
  <Paragraphs>402</Paragraphs>
  <Slides>79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5" baseType="lpstr">
      <vt:lpstr>Arial</vt:lpstr>
      <vt:lpstr>Calibri</vt:lpstr>
      <vt:lpstr>Times New Roman</vt:lpstr>
      <vt:lpstr>Trebuchet MS</vt:lpstr>
      <vt:lpstr>Wingdings</vt:lpstr>
      <vt:lpstr>VDH_Slide-template_A_2024_black font</vt:lpstr>
      <vt:lpstr>Preparing for Water Operator License Exam</vt:lpstr>
      <vt:lpstr>This presentation – WHY &amp; WHO?</vt:lpstr>
      <vt:lpstr>Steps for getting operator license?</vt:lpstr>
      <vt:lpstr>Steps for getting operator license?</vt:lpstr>
      <vt:lpstr>Topics this morning</vt:lpstr>
      <vt:lpstr>Objectives for this morning</vt:lpstr>
      <vt:lpstr>Most individual fumbles in a professional football game?</vt:lpstr>
      <vt:lpstr>Participant guidelines</vt:lpstr>
      <vt:lpstr>Topics this morning</vt:lpstr>
      <vt:lpstr>Formula/Convertion Table</vt:lpstr>
      <vt:lpstr>Formulas</vt:lpstr>
      <vt:lpstr>Multiplication formats</vt:lpstr>
      <vt:lpstr> </vt:lpstr>
      <vt:lpstr> </vt:lpstr>
      <vt:lpstr> </vt:lpstr>
      <vt:lpstr>PowerPoint Presentation</vt:lpstr>
      <vt:lpstr> </vt:lpstr>
      <vt:lpstr> </vt:lpstr>
      <vt:lpstr>Abbreviations &amp; conversions</vt:lpstr>
      <vt:lpstr>Abbreviations &amp; conversions</vt:lpstr>
      <vt:lpstr>Pie wheels</vt:lpstr>
      <vt:lpstr>  </vt:lpstr>
      <vt:lpstr>Volume of a standpipe (a cylinder)</vt:lpstr>
      <vt:lpstr>Example problem</vt:lpstr>
      <vt:lpstr>Flow rate pie wheel</vt:lpstr>
      <vt:lpstr>Another example problem – flow rate for unidirectional flushing</vt:lpstr>
      <vt:lpstr>Wrinkle in this problem?</vt:lpstr>
      <vt:lpstr>Dosage pie wheel</vt:lpstr>
      <vt:lpstr>Example dosage problem</vt:lpstr>
      <vt:lpstr>Equation or Pie Wheel?</vt:lpstr>
      <vt:lpstr>Pie wheels are not Venn diagrams </vt:lpstr>
      <vt:lpstr>Class 5 Examination is localized </vt:lpstr>
      <vt:lpstr>Assignment #1</vt:lpstr>
      <vt:lpstr>Formula/Conversion Table Feedback </vt:lpstr>
      <vt:lpstr>Topics this morning</vt:lpstr>
      <vt:lpstr>Our goal is to pass (the test)</vt:lpstr>
      <vt:lpstr> </vt:lpstr>
      <vt:lpstr>VA Class 4 = ABC Class 1</vt:lpstr>
      <vt:lpstr>What type of examination?</vt:lpstr>
      <vt:lpstr>Types of questions</vt:lpstr>
      <vt:lpstr>VA Class 4 content</vt:lpstr>
      <vt:lpstr>Supporting knowledge Class 4</vt:lpstr>
      <vt:lpstr>VA Class 3 content</vt:lpstr>
      <vt:lpstr>VA Class 2 content</vt:lpstr>
      <vt:lpstr>VA Class 1 content</vt:lpstr>
      <vt:lpstr>Questions per topic</vt:lpstr>
      <vt:lpstr>Types of questions</vt:lpstr>
      <vt:lpstr>Formula/Conversion Table provided</vt:lpstr>
      <vt:lpstr>VA Class 5 license examination</vt:lpstr>
      <vt:lpstr>Examination format feedback </vt:lpstr>
      <vt:lpstr>Topics this morning</vt:lpstr>
      <vt:lpstr>Virginia results 2017-23</vt:lpstr>
      <vt:lpstr>Virginia results 2022</vt:lpstr>
      <vt:lpstr>Virginia results 2023 (Jan - June)</vt:lpstr>
      <vt:lpstr>Passing rate trend</vt:lpstr>
      <vt:lpstr>Preparing to take the examination</vt:lpstr>
      <vt:lpstr>Test-taking ideas</vt:lpstr>
      <vt:lpstr>Ideas for multiple choice tests</vt:lpstr>
      <vt:lpstr>What if you just have to guess?</vt:lpstr>
      <vt:lpstr>Statistical forecasting</vt:lpstr>
      <vt:lpstr>Elimination clues</vt:lpstr>
      <vt:lpstr>Remember the goal</vt:lpstr>
      <vt:lpstr>Status on our objectives</vt:lpstr>
      <vt:lpstr>Halftime at the first Super Bowl</vt:lpstr>
      <vt:lpstr>Assignment #2 – write your game plan</vt:lpstr>
      <vt:lpstr>Topics this morning</vt:lpstr>
      <vt:lpstr>Problem solving</vt:lpstr>
      <vt:lpstr>How many calculation questions can you miss and still pass the exam?</vt:lpstr>
      <vt:lpstr>Math problem solving strategies Step 1-understanding the problem</vt:lpstr>
      <vt:lpstr>Math problem solving strategies Step 2-working the problem</vt:lpstr>
      <vt:lpstr>Math problem solving strategies Step 3-options to solve the problem</vt:lpstr>
      <vt:lpstr>Math problem solving strategies Step 4-checking the solution</vt:lpstr>
      <vt:lpstr>6-step problem solving procedure</vt:lpstr>
      <vt:lpstr>Angry Generals Never Ever Speak Czech</vt:lpstr>
      <vt:lpstr>Problem 1</vt:lpstr>
      <vt:lpstr>6-step problem solving procedure</vt:lpstr>
      <vt:lpstr>Objectives for this morning</vt:lpstr>
      <vt:lpstr>It’s time to pass!</vt:lpstr>
      <vt:lpstr>Contact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Dawson, David (VDH)</cp:lastModifiedBy>
  <cp:revision>60</cp:revision>
  <cp:lastPrinted>2023-07-21T16:37:57Z</cp:lastPrinted>
  <dcterms:created xsi:type="dcterms:W3CDTF">2023-07-05T20:32:57Z</dcterms:created>
  <dcterms:modified xsi:type="dcterms:W3CDTF">2025-05-30T19:26:28Z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2020-07-31T00:00:00Z</vt:filetime>
  </property>
  <property fmtid="{D5CDD505-2E9C-101B-9397-08002B2CF9AE}" pid="3" name="LastSaved">
    <vt:filetime>2023-07-05T00:00:00Z</vt:filetime>
  </property>
  <property fmtid="{D5CDD505-2E9C-101B-9397-08002B2CF9AE}" pid="4" name="ContentTypeId">
    <vt:lpwstr>0x010100ED8BFC71547FCD42BCB99DD1BE11C631</vt:lpwstr>
  </property>
</Properties>
</file>