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4.xml" ContentType="application/vnd.openxmlformats-officedocument.presentationml.notes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Override1.xml" ContentType="application/vnd.openxmlformats-officedocument.themeOverr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64" r:id="rId1"/>
    <p:sldMasterId id="2147483652" r:id="rId2"/>
  </p:sldMasterIdLst>
  <p:notesMasterIdLst>
    <p:notesMasterId r:id="rId104"/>
  </p:notesMasterIdLst>
  <p:handoutMasterIdLst>
    <p:handoutMasterId r:id="rId105"/>
  </p:handoutMasterIdLst>
  <p:sldIdLst>
    <p:sldId id="330" r:id="rId3"/>
    <p:sldId id="398" r:id="rId4"/>
    <p:sldId id="491" r:id="rId5"/>
    <p:sldId id="339" r:id="rId6"/>
    <p:sldId id="377" r:id="rId7"/>
    <p:sldId id="376" r:id="rId8"/>
    <p:sldId id="378" r:id="rId9"/>
    <p:sldId id="494" r:id="rId10"/>
    <p:sldId id="495" r:id="rId11"/>
    <p:sldId id="496" r:id="rId12"/>
    <p:sldId id="497" r:id="rId13"/>
    <p:sldId id="498" r:id="rId14"/>
    <p:sldId id="499" r:id="rId15"/>
    <p:sldId id="500" r:id="rId16"/>
    <p:sldId id="501" r:id="rId17"/>
    <p:sldId id="502" r:id="rId18"/>
    <p:sldId id="372" r:id="rId19"/>
    <p:sldId id="511" r:id="rId20"/>
    <p:sldId id="512" r:id="rId21"/>
    <p:sldId id="373" r:id="rId22"/>
    <p:sldId id="367" r:id="rId23"/>
    <p:sldId id="366" r:id="rId24"/>
    <p:sldId id="547" r:id="rId25"/>
    <p:sldId id="359" r:id="rId26"/>
    <p:sldId id="362" r:id="rId27"/>
    <p:sldId id="363" r:id="rId28"/>
    <p:sldId id="364" r:id="rId29"/>
    <p:sldId id="466" r:id="rId30"/>
    <p:sldId id="548" r:id="rId31"/>
    <p:sldId id="539" r:id="rId32"/>
    <p:sldId id="505" r:id="rId33"/>
    <p:sldId id="506" r:id="rId34"/>
    <p:sldId id="507" r:id="rId35"/>
    <p:sldId id="508" r:id="rId36"/>
    <p:sldId id="338" r:id="rId37"/>
    <p:sldId id="509" r:id="rId38"/>
    <p:sldId id="510" r:id="rId39"/>
    <p:sldId id="380" r:id="rId40"/>
    <p:sldId id="381" r:id="rId41"/>
    <p:sldId id="382" r:id="rId42"/>
    <p:sldId id="479" r:id="rId43"/>
    <p:sldId id="311" r:id="rId44"/>
    <p:sldId id="312" r:id="rId45"/>
    <p:sldId id="545" r:id="rId46"/>
    <p:sldId id="396" r:id="rId47"/>
    <p:sldId id="549" r:id="rId48"/>
    <p:sldId id="291" r:id="rId49"/>
    <p:sldId id="389" r:id="rId50"/>
    <p:sldId id="390" r:id="rId51"/>
    <p:sldId id="392" r:id="rId52"/>
    <p:sldId id="393" r:id="rId53"/>
    <p:sldId id="292" r:id="rId54"/>
    <p:sldId id="334" r:id="rId55"/>
    <p:sldId id="293" r:id="rId56"/>
    <p:sldId id="394" r:id="rId57"/>
    <p:sldId id="395" r:id="rId58"/>
    <p:sldId id="358" r:id="rId59"/>
    <p:sldId id="294" r:id="rId60"/>
    <p:sldId id="295" r:id="rId61"/>
    <p:sldId id="386" r:id="rId62"/>
    <p:sldId id="387" r:id="rId63"/>
    <p:sldId id="388" r:id="rId64"/>
    <p:sldId id="350" r:id="rId65"/>
    <p:sldId id="550" r:id="rId66"/>
    <p:sldId id="300" r:id="rId67"/>
    <p:sldId id="301" r:id="rId68"/>
    <p:sldId id="302" r:id="rId69"/>
    <p:sldId id="354" r:id="rId70"/>
    <p:sldId id="355" r:id="rId71"/>
    <p:sldId id="356" r:id="rId72"/>
    <p:sldId id="551" r:id="rId73"/>
    <p:sldId id="513" r:id="rId74"/>
    <p:sldId id="379" r:id="rId75"/>
    <p:sldId id="514" r:id="rId76"/>
    <p:sldId id="515" r:id="rId77"/>
    <p:sldId id="516" r:id="rId78"/>
    <p:sldId id="517" r:id="rId79"/>
    <p:sldId id="518" r:id="rId80"/>
    <p:sldId id="519" r:id="rId81"/>
    <p:sldId id="520" r:id="rId82"/>
    <p:sldId id="521" r:id="rId83"/>
    <p:sldId id="546" r:id="rId84"/>
    <p:sldId id="522" r:id="rId85"/>
    <p:sldId id="523" r:id="rId86"/>
    <p:sldId id="524" r:id="rId87"/>
    <p:sldId id="525" r:id="rId88"/>
    <p:sldId id="526" r:id="rId89"/>
    <p:sldId id="527" r:id="rId90"/>
    <p:sldId id="528" r:id="rId91"/>
    <p:sldId id="529" r:id="rId92"/>
    <p:sldId id="530" r:id="rId93"/>
    <p:sldId id="552" r:id="rId94"/>
    <p:sldId id="347" r:id="rId95"/>
    <p:sldId id="348" r:id="rId96"/>
    <p:sldId id="345" r:id="rId97"/>
    <p:sldId id="531" r:id="rId98"/>
    <p:sldId id="536" r:id="rId99"/>
    <p:sldId id="537" r:id="rId100"/>
    <p:sldId id="538" r:id="rId101"/>
    <p:sldId id="553" r:id="rId102"/>
    <p:sldId id="343" r:id="rId103"/>
  </p:sldIdLst>
  <p:sldSz cx="9144000" cy="6858000" type="screen4x3"/>
  <p:notesSz cx="7023100" cy="9309100"/>
  <p:embeddedFontLst>
    <p:embeddedFont>
      <p:font typeface="Cambria Math" panose="02040503050406030204" pitchFamily="18" charset="0"/>
      <p:regular r:id="rId106"/>
    </p:embeddedFont>
    <p:embeddedFont>
      <p:font typeface="Garamond" panose="02020404030301010803" pitchFamily="18" charset="0"/>
      <p:regular r:id="rId107"/>
      <p:bold r:id="rId108"/>
      <p:italic r:id="rId109"/>
    </p:embeddedFont>
    <p:embeddedFont>
      <p:font typeface="Trebuchet MS" panose="020B0603020202020204" pitchFamily="34" charset="0"/>
      <p:regular r:id="rId110"/>
      <p:bold r:id="rId111"/>
      <p:italic r:id="rId112"/>
      <p:boldItalic r:id="rId113"/>
    </p:embeddedFont>
    <p:embeddedFont>
      <p:font typeface="Wingdings 3" panose="05040102010807070707" pitchFamily="18" charset="2"/>
      <p:regular r:id="rId11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8788" autoAdjust="0"/>
    <p:restoredTop sz="94660"/>
  </p:normalViewPr>
  <p:slideViewPr>
    <p:cSldViewPr>
      <p:cViewPr varScale="1">
        <p:scale>
          <a:sx n="105" d="100"/>
          <a:sy n="105" d="100"/>
        </p:scale>
        <p:origin x="1368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32" d="100"/>
        <a:sy n="132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117" Type="http://schemas.openxmlformats.org/officeDocument/2006/relationships/theme" Target="theme/theme1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84" Type="http://schemas.openxmlformats.org/officeDocument/2006/relationships/slide" Target="slides/slide82.xml"/><Relationship Id="rId89" Type="http://schemas.openxmlformats.org/officeDocument/2006/relationships/slide" Target="slides/slide87.xml"/><Relationship Id="rId112" Type="http://schemas.openxmlformats.org/officeDocument/2006/relationships/font" Target="fonts/font7.fntdata"/><Relationship Id="rId16" Type="http://schemas.openxmlformats.org/officeDocument/2006/relationships/slide" Target="slides/slide14.xml"/><Relationship Id="rId107" Type="http://schemas.openxmlformats.org/officeDocument/2006/relationships/font" Target="fonts/font2.fntdata"/><Relationship Id="rId11" Type="http://schemas.openxmlformats.org/officeDocument/2006/relationships/slide" Target="slides/slide9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102" Type="http://schemas.openxmlformats.org/officeDocument/2006/relationships/slide" Target="slides/slide100.xml"/><Relationship Id="rId5" Type="http://schemas.openxmlformats.org/officeDocument/2006/relationships/slide" Target="slides/slide3.xml"/><Relationship Id="rId90" Type="http://schemas.openxmlformats.org/officeDocument/2006/relationships/slide" Target="slides/slide88.xml"/><Relationship Id="rId95" Type="http://schemas.openxmlformats.org/officeDocument/2006/relationships/slide" Target="slides/slide93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113" Type="http://schemas.openxmlformats.org/officeDocument/2006/relationships/font" Target="fonts/font8.fntdata"/><Relationship Id="rId118" Type="http://schemas.openxmlformats.org/officeDocument/2006/relationships/tableStyles" Target="tableStyles.xml"/><Relationship Id="rId80" Type="http://schemas.openxmlformats.org/officeDocument/2006/relationships/slide" Target="slides/slide78.xml"/><Relationship Id="rId85" Type="http://schemas.openxmlformats.org/officeDocument/2006/relationships/slide" Target="slides/slide83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59" Type="http://schemas.openxmlformats.org/officeDocument/2006/relationships/slide" Target="slides/slide57.xml"/><Relationship Id="rId103" Type="http://schemas.openxmlformats.org/officeDocument/2006/relationships/slide" Target="slides/slide101.xml"/><Relationship Id="rId108" Type="http://schemas.openxmlformats.org/officeDocument/2006/relationships/font" Target="fonts/font3.fntdata"/><Relationship Id="rId54" Type="http://schemas.openxmlformats.org/officeDocument/2006/relationships/slide" Target="slides/slide52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91" Type="http://schemas.openxmlformats.org/officeDocument/2006/relationships/slide" Target="slides/slide89.xml"/><Relationship Id="rId96" Type="http://schemas.openxmlformats.org/officeDocument/2006/relationships/slide" Target="slides/slide9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49" Type="http://schemas.openxmlformats.org/officeDocument/2006/relationships/slide" Target="slides/slide47.xml"/><Relationship Id="rId114" Type="http://schemas.openxmlformats.org/officeDocument/2006/relationships/font" Target="fonts/font9.fntdata"/><Relationship Id="rId119" Type="http://schemas.openxmlformats.org/officeDocument/2006/relationships/customXml" Target="../customXml/item1.xml"/><Relationship Id="rId44" Type="http://schemas.openxmlformats.org/officeDocument/2006/relationships/slide" Target="slides/slide42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81" Type="http://schemas.openxmlformats.org/officeDocument/2006/relationships/slide" Target="slides/slide79.xml"/><Relationship Id="rId86" Type="http://schemas.openxmlformats.org/officeDocument/2006/relationships/slide" Target="slides/slide84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109" Type="http://schemas.openxmlformats.org/officeDocument/2006/relationships/font" Target="fonts/font4.fntdata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6" Type="http://schemas.openxmlformats.org/officeDocument/2006/relationships/slide" Target="slides/slide74.xml"/><Relationship Id="rId97" Type="http://schemas.openxmlformats.org/officeDocument/2006/relationships/slide" Target="slides/slide95.xml"/><Relationship Id="rId104" Type="http://schemas.openxmlformats.org/officeDocument/2006/relationships/notesMaster" Target="notesMasters/notesMaster1.xml"/><Relationship Id="rId120" Type="http://schemas.openxmlformats.org/officeDocument/2006/relationships/customXml" Target="../customXml/item2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92" Type="http://schemas.openxmlformats.org/officeDocument/2006/relationships/slide" Target="slides/slide90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7.xml"/><Relationship Id="rId24" Type="http://schemas.openxmlformats.org/officeDocument/2006/relationships/slide" Target="slides/slide22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66" Type="http://schemas.openxmlformats.org/officeDocument/2006/relationships/slide" Target="slides/slide64.xml"/><Relationship Id="rId87" Type="http://schemas.openxmlformats.org/officeDocument/2006/relationships/slide" Target="slides/slide85.xml"/><Relationship Id="rId110" Type="http://schemas.openxmlformats.org/officeDocument/2006/relationships/font" Target="fonts/font5.fntdata"/><Relationship Id="rId115" Type="http://schemas.openxmlformats.org/officeDocument/2006/relationships/presProps" Target="presProps.xml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56" Type="http://schemas.openxmlformats.org/officeDocument/2006/relationships/slide" Target="slides/slide54.xml"/><Relationship Id="rId77" Type="http://schemas.openxmlformats.org/officeDocument/2006/relationships/slide" Target="slides/slide75.xml"/><Relationship Id="rId100" Type="http://schemas.openxmlformats.org/officeDocument/2006/relationships/slide" Target="slides/slide98.xml"/><Relationship Id="rId105" Type="http://schemas.openxmlformats.org/officeDocument/2006/relationships/handoutMaster" Target="handoutMasters/handoutMaster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93" Type="http://schemas.openxmlformats.org/officeDocument/2006/relationships/slide" Target="slides/slide91.xml"/><Relationship Id="rId98" Type="http://schemas.openxmlformats.org/officeDocument/2006/relationships/slide" Target="slides/slide96.xml"/><Relationship Id="rId121" Type="http://schemas.openxmlformats.org/officeDocument/2006/relationships/customXml" Target="../customXml/item3.xml"/><Relationship Id="rId3" Type="http://schemas.openxmlformats.org/officeDocument/2006/relationships/slide" Target="slides/slide1.xml"/><Relationship Id="rId25" Type="http://schemas.openxmlformats.org/officeDocument/2006/relationships/slide" Target="slides/slide23.xml"/><Relationship Id="rId46" Type="http://schemas.openxmlformats.org/officeDocument/2006/relationships/slide" Target="slides/slide44.xml"/><Relationship Id="rId67" Type="http://schemas.openxmlformats.org/officeDocument/2006/relationships/slide" Target="slides/slide65.xml"/><Relationship Id="rId116" Type="http://schemas.openxmlformats.org/officeDocument/2006/relationships/viewProps" Target="viewProps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62" Type="http://schemas.openxmlformats.org/officeDocument/2006/relationships/slide" Target="slides/slide60.xml"/><Relationship Id="rId83" Type="http://schemas.openxmlformats.org/officeDocument/2006/relationships/slide" Target="slides/slide81.xml"/><Relationship Id="rId88" Type="http://schemas.openxmlformats.org/officeDocument/2006/relationships/slide" Target="slides/slide86.xml"/><Relationship Id="rId111" Type="http://schemas.openxmlformats.org/officeDocument/2006/relationships/font" Target="fonts/font6.fntdata"/><Relationship Id="rId15" Type="http://schemas.openxmlformats.org/officeDocument/2006/relationships/slide" Target="slides/slide13.xml"/><Relationship Id="rId36" Type="http://schemas.openxmlformats.org/officeDocument/2006/relationships/slide" Target="slides/slide34.xml"/><Relationship Id="rId57" Type="http://schemas.openxmlformats.org/officeDocument/2006/relationships/slide" Target="slides/slide55.xml"/><Relationship Id="rId106" Type="http://schemas.openxmlformats.org/officeDocument/2006/relationships/font" Target="fonts/font1.fntdata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52" Type="http://schemas.openxmlformats.org/officeDocument/2006/relationships/slide" Target="slides/slide50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94" Type="http://schemas.openxmlformats.org/officeDocument/2006/relationships/slide" Target="slides/slide92.xml"/><Relationship Id="rId99" Type="http://schemas.openxmlformats.org/officeDocument/2006/relationships/slide" Target="slides/slide97.xml"/><Relationship Id="rId101" Type="http://schemas.openxmlformats.org/officeDocument/2006/relationships/slide" Target="slides/slide9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43343" cy="467071"/>
          </a:xfrm>
          <a:prstGeom prst="rect">
            <a:avLst/>
          </a:prstGeom>
        </p:spPr>
        <p:txBody>
          <a:bodyPr vert="horz" lIns="92423" tIns="46211" rIns="92423" bIns="46211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8132" y="1"/>
            <a:ext cx="3043343" cy="467071"/>
          </a:xfrm>
          <a:prstGeom prst="rect">
            <a:avLst/>
          </a:prstGeom>
        </p:spPr>
        <p:txBody>
          <a:bodyPr vert="horz" lIns="92423" tIns="46211" rIns="92423" bIns="46211" rtlCol="0"/>
          <a:lstStyle>
            <a:lvl1pPr algn="r">
              <a:defRPr sz="1200"/>
            </a:lvl1pPr>
          </a:lstStyle>
          <a:p>
            <a:fld id="{6E53F2BE-41F7-423F-A747-AEFE584344FA}" type="datetimeFigureOut">
              <a:rPr lang="en-US" smtClean="0"/>
              <a:t>7/1/2025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42031"/>
            <a:ext cx="3043343" cy="467070"/>
          </a:xfrm>
          <a:prstGeom prst="rect">
            <a:avLst/>
          </a:prstGeom>
        </p:spPr>
        <p:txBody>
          <a:bodyPr vert="horz" lIns="92423" tIns="46211" rIns="92423" bIns="46211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8132" y="8842031"/>
            <a:ext cx="3043343" cy="467070"/>
          </a:xfrm>
          <a:prstGeom prst="rect">
            <a:avLst/>
          </a:prstGeom>
        </p:spPr>
        <p:txBody>
          <a:bodyPr vert="horz" lIns="92423" tIns="46211" rIns="92423" bIns="46211" rtlCol="0" anchor="b"/>
          <a:lstStyle>
            <a:lvl1pPr algn="r">
              <a:defRPr sz="1200"/>
            </a:lvl1pPr>
          </a:lstStyle>
          <a:p>
            <a:fld id="{3313E1D6-D247-44E8-882C-670D6F032A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929102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1184275" y="696913"/>
            <a:ext cx="4656138" cy="34925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702310" y="4421823"/>
            <a:ext cx="5618480" cy="4189095"/>
          </a:xfrm>
          <a:prstGeom prst="rect">
            <a:avLst/>
          </a:prstGeom>
          <a:noFill/>
          <a:ln>
            <a:noFill/>
          </a:ln>
        </p:spPr>
        <p:txBody>
          <a:bodyPr wrap="square" lIns="92408" tIns="92408" rIns="92408" bIns="92408" anchor="t" anchorCtr="0"/>
          <a:lstStyle>
            <a:lvl1pPr lvl="0">
              <a:spcBef>
                <a:spcPts val="0"/>
              </a:spcBef>
              <a:buSzPct val="127272"/>
              <a:buChar char="●"/>
              <a:defRPr sz="1100"/>
            </a:lvl1pPr>
            <a:lvl2pPr lvl="1">
              <a:spcBef>
                <a:spcPts val="0"/>
              </a:spcBef>
              <a:buSzPct val="127272"/>
              <a:buChar char="○"/>
              <a:defRPr sz="1100"/>
            </a:lvl2pPr>
            <a:lvl3pPr lvl="2">
              <a:spcBef>
                <a:spcPts val="0"/>
              </a:spcBef>
              <a:buSzPct val="127272"/>
              <a:buChar char="■"/>
              <a:defRPr sz="1100"/>
            </a:lvl3pPr>
            <a:lvl4pPr lvl="3">
              <a:spcBef>
                <a:spcPts val="0"/>
              </a:spcBef>
              <a:buSzPct val="127272"/>
              <a:buChar char="●"/>
              <a:defRPr sz="1100"/>
            </a:lvl4pPr>
            <a:lvl5pPr lvl="4">
              <a:spcBef>
                <a:spcPts val="0"/>
              </a:spcBef>
              <a:buSzPct val="127272"/>
              <a:buChar char="○"/>
              <a:defRPr sz="1100"/>
            </a:lvl5pPr>
            <a:lvl6pPr lvl="5">
              <a:spcBef>
                <a:spcPts val="0"/>
              </a:spcBef>
              <a:buSzPct val="127272"/>
              <a:buChar char="■"/>
              <a:defRPr sz="1100"/>
            </a:lvl6pPr>
            <a:lvl7pPr lvl="6">
              <a:spcBef>
                <a:spcPts val="0"/>
              </a:spcBef>
              <a:buSzPct val="127272"/>
              <a:buChar char="●"/>
              <a:defRPr sz="1100"/>
            </a:lvl7pPr>
            <a:lvl8pPr lvl="7">
              <a:spcBef>
                <a:spcPts val="0"/>
              </a:spcBef>
              <a:buSzPct val="127272"/>
              <a:buChar char="○"/>
              <a:defRPr sz="1100"/>
            </a:lvl8pPr>
            <a:lvl9pPr lvl="8">
              <a:spcBef>
                <a:spcPts val="0"/>
              </a:spcBef>
              <a:buSzPct val="127272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 lIns="92784" tIns="46392" rIns="92784" bIns="46392"/>
          <a:lstStyle/>
          <a:p>
            <a:fld id="{F4DB5742-46B3-4FEF-A38D-52FD63C40F9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705193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 lIns="92784" tIns="46392" rIns="92784" bIns="46392"/>
          <a:lstStyle/>
          <a:p>
            <a:fld id="{F4DB5742-46B3-4FEF-A38D-52FD63C40F95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607279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lvl="1"/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𝑆𝐺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= </m:t>
                    </m:r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𝑆𝑝𝑒𝑐𝑖𝑓𝑖𝑐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𝑊𝑒𝑖𝑔h𝑡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𝑜𝑓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𝑆𝑢𝑏𝑠𝑡𝑎𝑛𝑐𝑒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, 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𝑙𝑏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/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𝑔𝑎𝑙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𝐷𝑒𝑛𝑠𝑖𝑡𝑦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𝑜𝑓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𝑊𝑎𝑡𝑒𝑟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, 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𝑙𝑏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/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𝑔𝑎𝑙</m:t>
                        </m:r>
                      </m:den>
                    </m:f>
                  </m:oMath>
                </a14:m>
                <a:endParaRPr lang="en-US" dirty="0"/>
              </a:p>
              <a:p>
                <a:pPr lvl="1"/>
                <a:r>
                  <a:rPr lang="en-US" dirty="0"/>
                  <a:t>11.14/8.34 = 1.34</a:t>
                </a: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lvl="1"/>
                <a:r>
                  <a:rPr lang="en-US" i="0">
                    <a:latin typeface="Cambria Math" panose="02040503050406030204" pitchFamily="18" charset="0"/>
                  </a:rPr>
                  <a:t>𝑆𝐺=  (𝑆𝑝𝑒𝑐𝑖𝑓𝑖𝑐 𝑊𝑒𝑖𝑔ℎ𝑡 𝑜𝑓 𝑆𝑢𝑏𝑠𝑡𝑎𝑛𝑐𝑒, 𝑙𝑏/𝑔𝑎𝑙)/(𝐷𝑒𝑛𝑠𝑖𝑡𝑦 𝑜𝑓 𝑊𝑎𝑡𝑒𝑟, 𝑙𝑏/𝑔𝑎𝑙)</a:t>
                </a:r>
                <a:endParaRPr lang="en-US"/>
              </a:p>
              <a:p>
                <a:pPr lvl="1"/>
                <a:r>
                  <a:rPr lang="en-US"/>
                  <a:t>11.14/8.34 = 1.34</a:t>
                </a:r>
              </a:p>
              <a:p>
                <a:endParaRPr lang="en-US"/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 lIns="92784" tIns="46392" rIns="92784" bIns="46392"/>
          <a:lstStyle/>
          <a:p>
            <a:fld id="{F4DB5742-46B3-4FEF-A38D-52FD63C40F95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166771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22 of 118</a:t>
            </a:r>
          </a:p>
        </p:txBody>
      </p:sp>
    </p:spTree>
    <p:extLst>
      <p:ext uri="{BB962C8B-B14F-4D97-AF65-F5344CB8AC3E}">
        <p14:creationId xmlns:p14="http://schemas.microsoft.com/office/powerpoint/2010/main" val="418800533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Compounds of Calcium and Magnesium (Ca</a:t>
            </a:r>
            <a:r>
              <a:rPr lang="en-US" baseline="30000"/>
              <a:t>2+</a:t>
            </a:r>
            <a:r>
              <a:rPr lang="en-US"/>
              <a:t>)</a:t>
            </a:r>
          </a:p>
          <a:p>
            <a:endParaRPr lang="en-US"/>
          </a:p>
          <a:p>
            <a:r>
              <a:rPr lang="en-US" b="0" i="0">
                <a:solidFill>
                  <a:srgbClr val="000000"/>
                </a:solidFill>
                <a:effectLst/>
                <a:latin typeface="Merriweather Web"/>
              </a:rPr>
              <a:t>General guidelines for classification of waters are: 0 to 60 mg/L (milligrams per liter) as calcium carbonate is classified as soft; 61 to 120 mg/L as moderately hard; 121 to 180 mg/L as hard; and more than 180 mg/L as very hard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 lIns="92784" tIns="46392" rIns="92784" bIns="46392"/>
          <a:lstStyle/>
          <a:p>
            <a:fld id="{F4DB5742-46B3-4FEF-A38D-52FD63C40F95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248847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Bicarbonate is most common; Predominates below pH 8.3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 lIns="92784" tIns="46392" rIns="92784" bIns="46392"/>
          <a:lstStyle/>
          <a:p>
            <a:fld id="{F4DB5742-46B3-4FEF-A38D-52FD63C40F95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459307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 lIns="92784" tIns="46392" rIns="92784" bIns="46392"/>
          <a:lstStyle/>
          <a:p>
            <a:fld id="{F4DB5742-46B3-4FEF-A38D-52FD63C40F95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034916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 lIns="92784" tIns="46392" rIns="92784" bIns="46392"/>
          <a:lstStyle/>
          <a:p>
            <a:fld id="{F4DB5742-46B3-4FEF-A38D-52FD63C40F95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434231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sz="1400" dirty="0"/>
                  <a:t>1 mg/L alum will consume 0.5 mg/L of alkalinity</a:t>
                </a:r>
              </a:p>
              <a:p>
                <a:endParaRPr lang="en-US" dirty="0"/>
              </a:p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35 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𝑚𝑔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𝑎𝑙𝑢𝑚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𝐿</m:t>
                        </m:r>
                      </m:den>
                    </m:f>
                    <m:r>
                      <a:rPr lang="en-US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 </m:t>
                    </m:r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0.5 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𝑚𝑔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𝑎𝑙𝑘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1 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𝑚𝑔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𝑎𝑙𝑢𝑚</m:t>
                        </m:r>
                      </m:den>
                    </m:f>
                    <m:r>
                      <a:rPr lang="en-US" i="1">
                        <a:latin typeface="Cambria Math" panose="02040503050406030204" pitchFamily="18" charset="0"/>
                      </a:rPr>
                      <m:t>=17.5</m:t>
                    </m:r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𝑚𝑔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𝐿</m:t>
                        </m:r>
                      </m:den>
                    </m:f>
                    <m:r>
                      <a:rPr lang="en-US" i="1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𝐴𝑙𝑘𝑎𝑙𝑖𝑛𝑖𝑡𝑦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𝐶𝑜𝑛𝑠𝑢𝑚𝑒𝑑</m:t>
                    </m:r>
                  </m:oMath>
                </a14:m>
                <a:endParaRPr lang="en-US" dirty="0"/>
              </a:p>
              <a:p>
                <a:endParaRPr lang="en-US" dirty="0"/>
              </a:p>
              <a:p>
                <a:r>
                  <a:rPr lang="en-US" sz="1400" dirty="0"/>
                  <a:t>Therefore, 2.5 mg/L of alkalinity will remain after alum coagulation:</a:t>
                </a:r>
              </a:p>
              <a:p>
                <a:endParaRPr lang="en-US" sz="1400" dirty="0"/>
              </a:p>
              <a:p>
                <a:r>
                  <a:rPr lang="en-US" dirty="0"/>
                  <a:t>20 mg/L Alkalinity Originally – 17.5 mg/L Alkalinity Consumed = 2.5 mg/L Remaining</a:t>
                </a:r>
              </a:p>
              <a:p>
                <a:endParaRPr lang="en-US" dirty="0"/>
              </a:p>
              <a:p>
                <a:r>
                  <a:rPr lang="en-US" sz="1400" dirty="0"/>
                  <a:t>(Remaining Alkalinity = 2.5 mg/L expressed as CaCO</a:t>
                </a:r>
                <a:r>
                  <a:rPr lang="en-US" sz="1400" baseline="-25000" dirty="0"/>
                  <a:t>3</a:t>
                </a:r>
                <a:r>
                  <a:rPr lang="en-US" sz="1400" dirty="0"/>
                  <a:t> )</a:t>
                </a:r>
              </a:p>
              <a:p>
                <a:endParaRPr lang="en-US" dirty="0"/>
              </a:p>
              <a:p>
                <a:endParaRPr lang="en-US" dirty="0"/>
              </a:p>
              <a:p>
                <a:r>
                  <a:rPr lang="en-US" dirty="0"/>
                  <a:t>Want, 40 mg/L of alkalinity at the end, so need to add 37.5 mg/L of Alkalinity:</a:t>
                </a:r>
              </a:p>
              <a:p>
                <a:endParaRPr lang="en-US" dirty="0"/>
              </a:p>
              <a:p>
                <a:r>
                  <a:rPr lang="en-US" dirty="0"/>
                  <a:t>40 mg/L Alkalinity Desired– 2.5 mg/L Alkalinity Remaining  =   37.5 mg/L to Be Added</a:t>
                </a:r>
              </a:p>
              <a:p>
                <a:endParaRPr lang="en-US" dirty="0"/>
              </a:p>
              <a:p>
                <a:r>
                  <a:rPr lang="en-US" dirty="0"/>
                  <a:t>Need to Add 37.5 mg/L of Alkalinity</a:t>
                </a:r>
              </a:p>
              <a:p>
                <a:r>
                  <a:rPr lang="en-US" dirty="0"/>
                  <a:t>Add the Alkalinity with Hydrated Lime (Ca(OH)</a:t>
                </a:r>
                <a:r>
                  <a:rPr lang="en-US" baseline="-25000" dirty="0"/>
                  <a:t>2</a:t>
                </a:r>
                <a:r>
                  <a:rPr lang="en-US" dirty="0"/>
                  <a:t>)</a:t>
                </a:r>
              </a:p>
              <a:p>
                <a:r>
                  <a:rPr lang="en-US" dirty="0"/>
                  <a:t>Lots of different Units, so multiple unit conversions are necessary </a:t>
                </a:r>
              </a:p>
              <a:p>
                <a:endParaRPr lang="en-US" dirty="0"/>
              </a:p>
              <a:p>
                <a:r>
                  <a:rPr lang="en-US" dirty="0" err="1"/>
                  <a:t>Alk</a:t>
                </a:r>
                <a:r>
                  <a:rPr lang="en-US" dirty="0"/>
                  <a:t> as mg/L CaCO</a:t>
                </a:r>
                <a:r>
                  <a:rPr lang="en-US" baseline="-25000" dirty="0"/>
                  <a:t>3</a:t>
                </a:r>
                <a:r>
                  <a:rPr lang="en-US" dirty="0"/>
                  <a:t>  </a:t>
                </a:r>
                <a:r>
                  <a:rPr lang="en-US" dirty="0">
                    <a:sym typeface="Symbol" panose="05050102010706020507" pitchFamily="18" charset="2"/>
                  </a:rPr>
                  <a:t>  Hyd. Lime as mg/L lime</a:t>
                </a:r>
                <a:endParaRPr lang="en-US" dirty="0"/>
              </a:p>
              <a:p>
                <a:endParaRPr lang="en-US" dirty="0"/>
              </a:p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37.5 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𝑚𝑔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𝑎𝑠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𝐶𝑎𝐶</m:t>
                        </m:r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𝑂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3</m:t>
                            </m:r>
                          </m:sub>
                        </m:sSub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𝐿</m:t>
                        </m:r>
                      </m:den>
                    </m:f>
                    <m:r>
                      <a:rPr lang="en-US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 </m:t>
                    </m:r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𝑚𝑒𝑞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50 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𝑚𝑔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𝐶𝑎𝐶</m:t>
                        </m:r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𝑂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3</m:t>
                            </m:r>
                          </m:sub>
                        </m:sSub>
                      </m:den>
                    </m:f>
                    <m:r>
                      <a:rPr lang="en-US" i="1">
                        <a:latin typeface="Cambria Math" panose="02040503050406030204" pitchFamily="18" charset="0"/>
                      </a:rPr>
                      <m:t>=0.75</m:t>
                    </m:r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𝑚𝑒𝑞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𝐿</m:t>
                        </m:r>
                      </m:den>
                    </m:f>
                    <m:r>
                      <a:rPr lang="en-US" i="1">
                        <a:latin typeface="Cambria Math" panose="02040503050406030204" pitchFamily="18" charset="0"/>
                      </a:rPr>
                      <m:t>𝑡𝑜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𝑏𝑒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𝑎𝑑𝑑𝑒𝑑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en-US" dirty="0"/>
              </a:p>
              <a:p>
                <a:endParaRPr lang="en-US" dirty="0"/>
              </a:p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0.75 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𝑚𝑒𝑞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𝐿</m:t>
                        </m:r>
                      </m:den>
                    </m:f>
                    <m:r>
                      <a:rPr lang="en-US" i="1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 </m:t>
                    </m:r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1 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𝑚𝑚𝑜𝑙𝑒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𝐶𝑎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𝑂</m:t>
                        </m:r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𝐻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)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2 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𝑚𝑒𝑞</m:t>
                        </m:r>
                      </m:den>
                    </m:f>
                    <m:r>
                      <a:rPr lang="en-US" i="1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 </m:t>
                    </m:r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74 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𝑚𝑔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1 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𝑚𝑚𝑜𝑙𝑒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𝐶𝑎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𝑂</m:t>
                        </m:r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𝐻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)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den>
                    </m:f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US" dirty="0"/>
              </a:p>
              <a:p>
                <a:r>
                  <a:rPr lang="en-US" dirty="0"/>
                  <a:t>	</a:t>
                </a:r>
              </a:p>
              <a:p>
                <a:r>
                  <a:rPr lang="en-US" dirty="0"/>
                  <a:t>	=  27.75 mg/L Ca(OH)</a:t>
                </a:r>
                <a:r>
                  <a:rPr lang="en-US" baseline="-25000" dirty="0"/>
                  <a:t>2</a:t>
                </a:r>
                <a:endParaRPr lang="en-US" dirty="0"/>
              </a:p>
              <a:p>
                <a:endParaRPr lang="en-US" dirty="0"/>
              </a:p>
              <a:p>
                <a:r>
                  <a:rPr lang="en-US" i="1" dirty="0"/>
                  <a:t>Since the hydrated lime is 90% pure, divide by 0.90</a:t>
                </a:r>
              </a:p>
              <a:p>
                <a:endParaRPr lang="en-US" i="1" dirty="0"/>
              </a:p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27.75 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𝑚𝑔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𝐿</m:t>
                        </m:r>
                      </m:den>
                    </m:f>
                    <m:r>
                      <a:rPr lang="en-US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 </m:t>
                    </m:r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90%</m:t>
                        </m:r>
                      </m:den>
                    </m:f>
                    <m:r>
                      <a:rPr lang="en-US" i="1">
                        <a:latin typeface="Cambria Math" panose="02040503050406030204" pitchFamily="18" charset="0"/>
                      </a:rPr>
                      <m:t>=30.8</m:t>
                    </m:r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𝑚𝑔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𝐿</m:t>
                        </m:r>
                      </m:den>
                    </m:f>
                    <m:r>
                      <a:rPr lang="en-US" i="1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𝐶𝑎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𝑂𝐻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)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𝑡𝑜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𝑏𝑒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𝐴𝑑𝑑𝑒𝑑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en-US" i="1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sz="1400"/>
                  <a:t>1 mg/L alum will consume 0.5 mg/L of alkalinity</a:t>
                </a:r>
              </a:p>
              <a:p>
                <a:endParaRPr lang="en-US"/>
              </a:p>
              <a:p>
                <a:pPr/>
                <a:r>
                  <a:rPr lang="en-US" i="0">
                    <a:latin typeface="Cambria Math" panose="02040503050406030204" pitchFamily="18" charset="0"/>
                  </a:rPr>
                  <a:t>(35 𝑚𝑔 𝑎𝑙𝑢𝑚)/𝐿 𝑥  (0.5 𝑚𝑔 𝑎𝑙𝑘)/(1 𝑚𝑔 𝑎𝑙𝑢𝑚)=17.5 𝑚𝑔/𝐿  𝐴𝑙𝑘𝑎𝑙𝑖𝑛𝑖𝑡𝑦 𝐶𝑜𝑛𝑠𝑢𝑚𝑒𝑑</a:t>
                </a:r>
                <a:endParaRPr lang="en-US"/>
              </a:p>
              <a:p>
                <a:endParaRPr lang="en-US"/>
              </a:p>
              <a:p>
                <a:r>
                  <a:rPr lang="en-US" sz="1400"/>
                  <a:t>Therefore, 2.5 mg/L of alkalinity will remain after alum coagulation:</a:t>
                </a:r>
              </a:p>
              <a:p>
                <a:endParaRPr lang="en-US" sz="1400"/>
              </a:p>
              <a:p>
                <a:r>
                  <a:rPr lang="en-US"/>
                  <a:t>20 mg/L Alkalinity Originally – 17.5 mg/L Alkalinity Consumed = 2.5 mg/L Remaining</a:t>
                </a:r>
              </a:p>
              <a:p>
                <a:endParaRPr lang="en-US"/>
              </a:p>
              <a:p>
                <a:r>
                  <a:rPr lang="en-US" sz="1400"/>
                  <a:t>(Remaining Alkalinity = 2.5 mg/L expressed as CaCO</a:t>
                </a:r>
                <a:r>
                  <a:rPr lang="en-US" sz="1400" baseline="-25000"/>
                  <a:t>3</a:t>
                </a:r>
                <a:r>
                  <a:rPr lang="en-US" sz="1400"/>
                  <a:t> )</a:t>
                </a:r>
              </a:p>
              <a:p>
                <a:endParaRPr lang="en-US"/>
              </a:p>
              <a:p>
                <a:endParaRPr lang="en-US"/>
              </a:p>
              <a:p>
                <a:r>
                  <a:rPr lang="en-US"/>
                  <a:t>Want, 40 mg/L of alkalinity at the end, so need to add 37.5 mg/L of Alkalinity:</a:t>
                </a:r>
              </a:p>
              <a:p>
                <a:endParaRPr lang="en-US"/>
              </a:p>
              <a:p>
                <a:r>
                  <a:rPr lang="en-US" sz="1100"/>
                  <a:t>40 mg/L Alkalinity Desired– 2.5 mg/L Alkalinity Remaining  =   37.5 mg/L to Be Added</a:t>
                </a:r>
              </a:p>
              <a:p>
                <a:endParaRPr lang="en-US"/>
              </a:p>
              <a:p>
                <a:r>
                  <a:rPr lang="en-US"/>
                  <a:t>Need to Add 37.5 mg/L of Alkalinity</a:t>
                </a:r>
              </a:p>
              <a:p>
                <a:r>
                  <a:rPr lang="en-US"/>
                  <a:t>Add the Alkalinity with Hydrated Lime (Ca(OH)</a:t>
                </a:r>
                <a:r>
                  <a:rPr lang="en-US" baseline="-25000"/>
                  <a:t>2</a:t>
                </a:r>
                <a:r>
                  <a:rPr lang="en-US"/>
                  <a:t>)</a:t>
                </a:r>
              </a:p>
              <a:p>
                <a:r>
                  <a:rPr lang="en-US"/>
                  <a:t>Lots of different Units, so multiple unit conversions are necessary </a:t>
                </a:r>
              </a:p>
              <a:p>
                <a:endParaRPr lang="en-US"/>
              </a:p>
              <a:p>
                <a:r>
                  <a:rPr lang="en-US" sz="1100" err="1"/>
                  <a:t>Alk</a:t>
                </a:r>
                <a:r>
                  <a:rPr lang="en-US" sz="1100"/>
                  <a:t> as mg/L CaCO</a:t>
                </a:r>
                <a:r>
                  <a:rPr lang="en-US" sz="1100" baseline="-25000"/>
                  <a:t>3</a:t>
                </a:r>
                <a:r>
                  <a:rPr lang="en-US" sz="1100"/>
                  <a:t>  </a:t>
                </a:r>
                <a:r>
                  <a:rPr lang="en-US" sz="1100">
                    <a:sym typeface="Symbol" panose="05050102010706020507" pitchFamily="18" charset="2"/>
                  </a:rPr>
                  <a:t>  Hyd. Lime as mg/L lime</a:t>
                </a:r>
                <a:endParaRPr lang="en-US" sz="1100"/>
              </a:p>
              <a:p>
                <a:endParaRPr lang="en-US"/>
              </a:p>
              <a:p>
                <a:pPr/>
                <a:r>
                  <a:rPr lang="en-US" i="0">
                    <a:latin typeface="Cambria Math" panose="02040503050406030204" pitchFamily="18" charset="0"/>
                  </a:rPr>
                  <a:t>(37.5 𝑚𝑔 𝑎𝑠 𝐶𝑎𝐶𝑂_3)/𝐿 𝑥  𝑚𝑒𝑞/(50 𝑚𝑔 𝐶𝑎𝐶𝑂_3 )=0.75 𝑚𝑒𝑞/𝐿 𝑡𝑜 𝑏𝑒 𝑎𝑑𝑑𝑒𝑑 </a:t>
                </a:r>
                <a:endParaRPr lang="en-US"/>
              </a:p>
              <a:p>
                <a:endParaRPr lang="en-US"/>
              </a:p>
              <a:p>
                <a:pPr/>
                <a:r>
                  <a:rPr lang="en-US" i="0">
                    <a:latin typeface="Cambria Math" panose="02040503050406030204" pitchFamily="18" charset="0"/>
                  </a:rPr>
                  <a:t>(0.75 𝑚𝑒𝑞)/𝐿  𝑥  (1 𝑚𝑚𝑜𝑙𝑒 𝐶𝑎(𝑂〖𝐻)〗_2)/(2 𝑚𝑒𝑞)  𝑥  (74 𝑚𝑔)/(1 𝑚𝑚𝑜𝑙𝑒 𝐶𝑎(𝑂〖𝐻)〗_2 )=</a:t>
                </a:r>
                <a:endParaRPr lang="en-US"/>
              </a:p>
              <a:p>
                <a:r>
                  <a:rPr lang="en-US"/>
                  <a:t>	</a:t>
                </a:r>
              </a:p>
              <a:p>
                <a:r>
                  <a:rPr lang="en-US"/>
                  <a:t>	=  27.75 mg/L Ca(OH)</a:t>
                </a:r>
                <a:r>
                  <a:rPr lang="en-US" baseline="-25000"/>
                  <a:t>2</a:t>
                </a:r>
                <a:endParaRPr lang="en-US"/>
              </a:p>
              <a:p>
                <a:endParaRPr lang="en-US"/>
              </a:p>
              <a:p>
                <a:r>
                  <a:rPr lang="en-US" i="1"/>
                  <a:t>Since the hydrated lime is 90% pure, divide by 0.90</a:t>
                </a:r>
              </a:p>
              <a:p>
                <a:endParaRPr lang="en-US" i="1"/>
              </a:p>
              <a:p>
                <a:pPr/>
                <a:r>
                  <a:rPr lang="en-US" i="0">
                    <a:latin typeface="Cambria Math" panose="02040503050406030204" pitchFamily="18" charset="0"/>
                  </a:rPr>
                  <a:t>(27.75 𝑚𝑔)/𝐿 𝑥  1/(90%)=30.8 𝑚𝑔/𝐿  𝐶𝑎(𝑂𝐻)_2  𝑡𝑜 𝑏𝑒 𝐴𝑑𝑑𝑒𝑑 </a:t>
                </a:r>
                <a:endParaRPr lang="en-US" i="1"/>
              </a:p>
              <a:p>
                <a:endParaRPr lang="en-US"/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 lIns="92784" tIns="46392" rIns="92784" bIns="46392"/>
          <a:lstStyle/>
          <a:p>
            <a:fld id="{F4DB5742-46B3-4FEF-A38D-52FD63C40F95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68102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29234">
              <a:defRPr/>
            </a:pPr>
            <a:r>
              <a:rPr lang="en-US" dirty="0"/>
              <a:t>500/0.485 = 1031 </a:t>
            </a:r>
            <a:r>
              <a:rPr lang="en-US" dirty="0" err="1"/>
              <a:t>lbs</a:t>
            </a:r>
            <a:r>
              <a:rPr lang="en-US" dirty="0"/>
              <a:t>/day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 lIns="92784" tIns="46392" rIns="92784" bIns="46392"/>
          <a:lstStyle/>
          <a:p>
            <a:fld id="{F4DB5742-46B3-4FEF-A38D-52FD63C40F95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781089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29234">
              <a:defRPr/>
            </a:pPr>
            <a:r>
              <a:rPr lang="en-US" dirty="0"/>
              <a:t>1,031 </a:t>
            </a:r>
            <a:r>
              <a:rPr lang="en-US" dirty="0" err="1"/>
              <a:t>lbs</a:t>
            </a:r>
            <a:r>
              <a:rPr lang="en-US" dirty="0"/>
              <a:t>/day x 1 gal/11.14 </a:t>
            </a:r>
            <a:r>
              <a:rPr lang="en-US" dirty="0" err="1"/>
              <a:t>lbs</a:t>
            </a:r>
            <a:r>
              <a:rPr lang="en-US" dirty="0"/>
              <a:t> = 92.5 gal/day</a:t>
            </a:r>
          </a:p>
          <a:p>
            <a:endParaRPr lang="en-US" dirty="0"/>
          </a:p>
          <a:p>
            <a:pPr lvl="1"/>
            <a:r>
              <a:rPr lang="en-US" dirty="0"/>
              <a:t>Y mg/L x 8.34 </a:t>
            </a:r>
            <a:r>
              <a:rPr lang="en-US" dirty="0" err="1"/>
              <a:t>lbs</a:t>
            </a:r>
            <a:r>
              <a:rPr lang="en-US" dirty="0"/>
              <a:t>/MG/mg/L x 2 MGD = 500 </a:t>
            </a:r>
            <a:r>
              <a:rPr lang="en-US" dirty="0" err="1"/>
              <a:t>lbs</a:t>
            </a:r>
            <a:r>
              <a:rPr lang="en-US" dirty="0"/>
              <a:t>/day  </a:t>
            </a:r>
          </a:p>
          <a:p>
            <a:pPr lvl="1"/>
            <a:r>
              <a:rPr lang="en-US" dirty="0"/>
              <a:t>Y, mg/L = 500/(8.34x2) = 30 mg/L</a:t>
            </a:r>
          </a:p>
          <a:p>
            <a:pPr lvl="1"/>
            <a:r>
              <a:rPr lang="en-US" dirty="0"/>
              <a:t>What is Y? 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 lIns="92784" tIns="46392" rIns="92784" bIns="46392"/>
          <a:lstStyle/>
          <a:p>
            <a:fld id="{F4DB5742-46B3-4FEF-A38D-52FD63C40F95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20897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 lIns="92784" tIns="46392" rIns="92784" bIns="46392"/>
          <a:lstStyle/>
          <a:p>
            <a:fld id="{F4DB5742-46B3-4FEF-A38D-52FD63C40F9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085763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 lIns="92784" tIns="46392" rIns="92784" bIns="46392"/>
          <a:lstStyle/>
          <a:p>
            <a:fld id="{F4DB5742-46B3-4FEF-A38D-52FD63C40F95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731587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MW Ca(OH)</a:t>
            </a:r>
            <a:r>
              <a:rPr lang="en-US" baseline="-25000" dirty="0"/>
              <a:t>2</a:t>
            </a:r>
            <a:r>
              <a:rPr lang="en-US" dirty="0"/>
              <a:t> = MW Ca + 2*(MW O) + 2(MW H)</a:t>
            </a:r>
          </a:p>
          <a:p>
            <a:r>
              <a:rPr lang="en-US" dirty="0"/>
              <a:t>MW Ca(OH)</a:t>
            </a:r>
            <a:r>
              <a:rPr lang="en-US" baseline="-25000" dirty="0"/>
              <a:t>2 </a:t>
            </a:r>
            <a:r>
              <a:rPr lang="en-US" dirty="0"/>
              <a:t>= 40.078 g/mole + 2*(15.9994g/mole)+ 2(1.00794 g/mole)</a:t>
            </a:r>
          </a:p>
          <a:p>
            <a:r>
              <a:rPr lang="en-US" dirty="0"/>
              <a:t>MW Ca(OH)</a:t>
            </a:r>
            <a:r>
              <a:rPr lang="en-US" baseline="-25000" dirty="0"/>
              <a:t>2 </a:t>
            </a:r>
            <a:r>
              <a:rPr lang="en-US" dirty="0"/>
              <a:t>= 74.093 g/mole</a:t>
            </a:r>
          </a:p>
          <a:p>
            <a:endParaRPr lang="en-US" dirty="0"/>
          </a:p>
          <a:p>
            <a:r>
              <a:rPr lang="en-US" dirty="0"/>
              <a:t>Thus, 1 M solution of hydrated lime = 74 g/L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 lIns="92784" tIns="46392" rIns="92784" bIns="46392"/>
          <a:lstStyle/>
          <a:p>
            <a:fld id="{F4DB5742-46B3-4FEF-A38D-52FD63C40F95}" type="slidenum">
              <a:rPr lang="en-US" smtClean="0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734740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lvl="1"/>
                <a:r>
                  <a:rPr lang="en-US" dirty="0"/>
                  <a:t>MW of NaOH = 23 + 16 + 1 = 40 g/mole</a:t>
                </a:r>
              </a:p>
              <a:p>
                <a:pPr lvl="1"/>
                <a:r>
                  <a:rPr lang="en-US" dirty="0"/>
                  <a:t>0.1 M = 0.1 moles/L, you would need… </a:t>
                </a:r>
              </a:p>
              <a:p>
                <a:pPr lvl="1"/>
                <a:endParaRPr lang="en-US" dirty="0"/>
              </a:p>
              <a:p>
                <a:r>
                  <a:rPr lang="en-US" dirty="0"/>
                  <a:t>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0.1 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𝑚𝑜𝑙𝑒𝑠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𝐿</m:t>
                        </m:r>
                      </m:den>
                    </m:f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40 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𝑔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𝑁𝑎𝑂𝐻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1 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𝑚𝑜𝑙𝑒</m:t>
                        </m:r>
                      </m:den>
                    </m:f>
                    <m:r>
                      <a:rPr lang="en-US" b="0" i="1" smtClean="0">
                        <a:latin typeface="Cambria Math" panose="02040503050406030204" pitchFamily="18" charset="0"/>
                      </a:rPr>
                      <m:t>=4.0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𝑔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𝑁𝑎𝑂𝐻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𝐿</m:t>
                        </m:r>
                      </m:den>
                    </m:f>
                  </m:oMath>
                </a14:m>
                <a:endParaRPr lang="en-US" b="0" i="1" dirty="0">
                  <a:latin typeface="Cambria Math" panose="02040503050406030204" pitchFamily="18" charset="0"/>
                </a:endParaRPr>
              </a:p>
              <a:p>
                <a:endParaRPr lang="en-US" b="0" i="1" dirty="0">
                  <a:latin typeface="Cambria Math" panose="02040503050406030204" pitchFamily="18" charset="0"/>
                </a:endParaRPr>
              </a:p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4 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𝑔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𝑁𝑎𝑂𝐻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1 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𝐿</m:t>
                        </m:r>
                      </m:den>
                    </m:f>
                    <m:r>
                      <a:rPr lang="en-US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 1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𝐿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 4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𝑔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𝑁𝑎𝑂𝐻</m:t>
                    </m:r>
                  </m:oMath>
                </a14:m>
                <a:endParaRPr lang="en-US" dirty="0"/>
              </a:p>
              <a:p>
                <a:endParaRPr lang="en-US" dirty="0"/>
              </a:p>
              <a:p>
                <a:r>
                  <a:rPr lang="en-US" dirty="0"/>
                  <a:t>If making a 2 L of 0.1 M solution </a:t>
                </a:r>
                <a:r>
                  <a:rPr lang="en-US" dirty="0">
                    <a:sym typeface="Symbol" panose="05050102010706020507" pitchFamily="18" charset="2"/>
                  </a:rPr>
                  <a:t>  add 4 x 2 = 8 g NaOH</a:t>
                </a:r>
                <a:endParaRPr lang="en-US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lvl="1"/>
                <a:r>
                  <a:rPr lang="en-US"/>
                  <a:t>MW of </a:t>
                </a:r>
                <a:r>
                  <a:rPr lang="en-US" err="1"/>
                  <a:t>NaOH</a:t>
                </a:r>
                <a:r>
                  <a:rPr lang="en-US"/>
                  <a:t> = 23 + 16 + 1 = 40 g/mole</a:t>
                </a:r>
              </a:p>
              <a:p>
                <a:pPr lvl="1"/>
                <a:r>
                  <a:rPr lang="en-US"/>
                  <a:t>0.1 M = 0.1 moles/L, you would need… </a:t>
                </a:r>
              </a:p>
              <a:p>
                <a:pPr lvl="1"/>
                <a:endParaRPr lang="en-US"/>
              </a:p>
              <a:p>
                <a:r>
                  <a:rPr lang="en-US"/>
                  <a:t>      </a:t>
                </a:r>
                <a:r>
                  <a:rPr lang="en-US" i="0">
                    <a:latin typeface="Cambria Math" panose="02040503050406030204" pitchFamily="18" charset="0"/>
                  </a:rPr>
                  <a:t>(</a:t>
                </a:r>
                <a:r>
                  <a:rPr lang="en-US" b="0" i="0">
                    <a:latin typeface="Cambria Math" panose="02040503050406030204" pitchFamily="18" charset="0"/>
                  </a:rPr>
                  <a:t>0.1 𝑚𝑜𝑙𝑒𝑠)/𝐿  𝑥  (40 𝑔 𝑁𝑎𝑂𝐻)/(1 𝑚𝑜𝑙𝑒)=4.0 (𝑔 𝑁𝑎𝑂𝐻)/𝐿</a:t>
                </a:r>
                <a:endParaRPr lang="en-US" b="0" i="1">
                  <a:latin typeface="Cambria Math" panose="02040503050406030204" pitchFamily="18" charset="0"/>
                </a:endParaRPr>
              </a:p>
              <a:p>
                <a:endParaRPr lang="en-US" b="0" i="1">
                  <a:latin typeface="Cambria Math" panose="02040503050406030204" pitchFamily="18" charset="0"/>
                </a:endParaRPr>
              </a:p>
              <a:p>
                <a:pPr/>
                <a:r>
                  <a:rPr lang="en-US" b="0" i="0">
                    <a:latin typeface="Cambria Math" panose="02040503050406030204" pitchFamily="18" charset="0"/>
                  </a:rPr>
                  <a:t>(4 𝑔 𝑁𝑎𝑂𝐻)/(1 𝐿) 𝑥 1 𝐿= 4 𝑔 𝑁𝑎𝑂𝐻</a:t>
                </a:r>
                <a:endParaRPr lang="en-US"/>
              </a:p>
              <a:p>
                <a:endParaRPr lang="en-US"/>
              </a:p>
              <a:p>
                <a:r>
                  <a:rPr lang="en-US"/>
                  <a:t>If making a 2 L of 0.1 M solution </a:t>
                </a:r>
                <a:r>
                  <a:rPr lang="en-US">
                    <a:sym typeface="Symbol" panose="05050102010706020507" pitchFamily="18" charset="2"/>
                  </a:rPr>
                  <a:t>  add 4 x 2 = 8 g </a:t>
                </a:r>
                <a:r>
                  <a:rPr lang="en-US" err="1">
                    <a:sym typeface="Symbol" panose="05050102010706020507" pitchFamily="18" charset="2"/>
                  </a:rPr>
                  <a:t>NaOH</a:t>
                </a:r>
                <a:endParaRPr lang="en-US"/>
              </a:p>
              <a:p>
                <a:endParaRPr lang="en-US"/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 lIns="92784" tIns="46392" rIns="92784" bIns="46392"/>
          <a:lstStyle/>
          <a:p>
            <a:fld id="{F4DB5742-46B3-4FEF-A38D-52FD63C40F95}" type="slidenum">
              <a:rPr lang="en-US" smtClean="0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500589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 lIns="92784" tIns="46392" rIns="92784" bIns="46392"/>
          <a:lstStyle/>
          <a:p>
            <a:fld id="{F4DB5742-46B3-4FEF-A38D-52FD63C40F95}" type="slidenum">
              <a:rPr lang="en-US" smtClean="0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046185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4 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𝑔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𝐶𝑎</m:t>
                        </m:r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𝐻𝐶</m:t>
                            </m:r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𝑂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sub>
                            </m:s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)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1 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𝐿</m:t>
                        </m:r>
                      </m:den>
                    </m:f>
                    <m:r>
                      <a:rPr lang="en-US" i="1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 </m:t>
                    </m:r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1 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𝑚𝑜𝑙𝑒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𝐶𝑎</m:t>
                        </m:r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𝐻𝐶</m:t>
                            </m:r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𝑂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sub>
                            </m:s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)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162 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𝑔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𝐶𝑎</m:t>
                        </m:r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𝐻𝐶</m:t>
                            </m:r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𝑂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sub>
                            </m:s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)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den>
                    </m:f>
                    <m:r>
                      <a:rPr lang="en-US" i="1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 </m:t>
                    </m:r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2 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𝑒𝑞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1 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𝑚𝑜𝑙𝑒</m:t>
                        </m:r>
                      </m:den>
                    </m:f>
                    <m:r>
                      <a:rPr lang="en-US" i="1">
                        <a:latin typeface="Cambria Math" panose="02040503050406030204" pitchFamily="18" charset="0"/>
                      </a:rPr>
                      <m:t>=0.05</m:t>
                    </m:r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𝑒𝑞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𝐿</m:t>
                        </m:r>
                      </m:den>
                    </m:f>
                    <m:r>
                      <a:rPr lang="en-US" i="1">
                        <a:latin typeface="Cambria Math" panose="02040503050406030204" pitchFamily="18" charset="0"/>
                      </a:rPr>
                      <m:t>=0.05 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𝑁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/>
                <a:r>
                  <a:rPr lang="en-US" i="0">
                    <a:latin typeface="Cambria Math" panose="02040503050406030204" pitchFamily="18" charset="0"/>
                  </a:rPr>
                  <a:t>(4 𝑔 𝐶𝑎〖(𝐻𝐶𝑂_3)〗_2)/(1 𝐿)  𝑥  (1 𝑚𝑜𝑙𝑒 𝐶𝑎〖(𝐻𝐶𝑂_3)〗_2)/(162 𝑔 𝐶𝑎〖(𝐻𝐶𝑂_3)〗_2 )  𝑥  (2 𝑒𝑞)/(1 𝑚𝑜𝑙𝑒)=0.05 𝑒𝑞/𝐿=0.05 𝑁 </a:t>
                </a:r>
                <a:endParaRPr lang="en-US"/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 lIns="92784" tIns="46392" rIns="92784" bIns="46392"/>
          <a:lstStyle/>
          <a:p>
            <a:fld id="{F4DB5742-46B3-4FEF-A38D-52FD63C40F95}" type="slidenum">
              <a:rPr lang="en-US" smtClean="0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232356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 lIns="92784" tIns="46392" rIns="92784" bIns="46392"/>
          <a:lstStyle/>
          <a:p>
            <a:fld id="{F4DB5742-46B3-4FEF-A38D-52FD63C40F95}" type="slidenum">
              <a:rPr lang="en-US" smtClean="0"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587540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 lIns="92784" tIns="46392" rIns="92784" bIns="46392"/>
          <a:lstStyle/>
          <a:p>
            <a:fld id="{F4DB5742-46B3-4FEF-A38D-52FD63C40F95}" type="slidenum">
              <a:rPr lang="en-US" smtClean="0"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968759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 lIns="92784" tIns="46392" rIns="92784" bIns="46392"/>
          <a:lstStyle/>
          <a:p>
            <a:fld id="{F4DB5742-46B3-4FEF-A38D-52FD63C40F95}" type="slidenum">
              <a:rPr lang="en-US" smtClean="0"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496720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 lIns="92784" tIns="46392" rIns="92784" bIns="46392"/>
          <a:lstStyle/>
          <a:p>
            <a:fld id="{F4DB5742-46B3-4FEF-A38D-52FD63C40F95}" type="slidenum">
              <a:rPr lang="en-US" smtClean="0"/>
              <a:t>74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427698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 lIns="92784" tIns="46392" rIns="92784" bIns="46392"/>
          <a:lstStyle/>
          <a:p>
            <a:fld id="{F4DB5742-46B3-4FEF-A38D-52FD63C40F95}" type="slidenum">
              <a:rPr lang="en-US" smtClean="0"/>
              <a:t>75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93180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 lIns="92784" tIns="46392" rIns="92784" bIns="46392"/>
          <a:lstStyle/>
          <a:p>
            <a:fld id="{F4DB5742-46B3-4FEF-A38D-52FD63C40F9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058570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 lIns="92784" tIns="46392" rIns="92784" bIns="46392"/>
          <a:lstStyle/>
          <a:p>
            <a:fld id="{F4DB5742-46B3-4FEF-A38D-52FD63C40F95}" type="slidenum">
              <a:rPr lang="en-US" smtClean="0"/>
              <a:t>76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106631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 lIns="92784" tIns="46392" rIns="92784" bIns="46392"/>
          <a:lstStyle/>
          <a:p>
            <a:fld id="{F4DB5742-46B3-4FEF-A38D-52FD63C40F95}" type="slidenum">
              <a:rPr lang="en-US" smtClean="0"/>
              <a:t>77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91653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 lIns="92784" tIns="46392" rIns="92784" bIns="46392"/>
          <a:lstStyle/>
          <a:p>
            <a:fld id="{F4DB5742-46B3-4FEF-A38D-52FD63C40F95}" type="slidenum">
              <a:rPr lang="en-US" smtClean="0"/>
              <a:t>78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193917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 lIns="92784" tIns="46392" rIns="92784" bIns="46392"/>
          <a:lstStyle/>
          <a:p>
            <a:fld id="{F4DB5742-46B3-4FEF-A38D-52FD63C40F95}" type="slidenum">
              <a:rPr lang="en-US" smtClean="0"/>
              <a:t>79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860199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 lIns="92784" tIns="46392" rIns="92784" bIns="46392"/>
          <a:lstStyle/>
          <a:p>
            <a:fld id="{F4DB5742-46B3-4FEF-A38D-52FD63C40F95}" type="slidenum">
              <a:rPr lang="en-US" smtClean="0"/>
              <a:t>80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751199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 lIns="92784" tIns="46392" rIns="92784" bIns="46392"/>
          <a:lstStyle/>
          <a:p>
            <a:fld id="{F4DB5742-46B3-4FEF-A38D-52FD63C40F95}" type="slidenum">
              <a:rPr lang="en-US" smtClean="0"/>
              <a:t>81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6538556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 lIns="92784" tIns="46392" rIns="92784" bIns="46392"/>
          <a:lstStyle/>
          <a:p>
            <a:fld id="{F4DB5742-46B3-4FEF-A38D-52FD63C40F95}" type="slidenum">
              <a:rPr lang="en-US" smtClean="0"/>
              <a:t>83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7130137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 lIns="92784" tIns="46392" rIns="92784" bIns="46392"/>
          <a:lstStyle/>
          <a:p>
            <a:fld id="{F4DB5742-46B3-4FEF-A38D-52FD63C40F95}" type="slidenum">
              <a:rPr lang="en-US" smtClean="0"/>
              <a:t>84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762609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 lIns="92784" tIns="46392" rIns="92784" bIns="46392"/>
          <a:lstStyle/>
          <a:p>
            <a:fld id="{F4DB5742-46B3-4FEF-A38D-52FD63C40F95}" type="slidenum">
              <a:rPr lang="en-US" smtClean="0"/>
              <a:t>85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3353890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 lIns="92784" tIns="46392" rIns="92784" bIns="46392"/>
          <a:lstStyle/>
          <a:p>
            <a:fld id="{F4DB5742-46B3-4FEF-A38D-52FD63C40F95}" type="slidenum">
              <a:rPr lang="en-US" smtClean="0"/>
              <a:t>86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40021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 lIns="92784" tIns="46392" rIns="92784" bIns="46392"/>
          <a:lstStyle/>
          <a:p>
            <a:fld id="{F4DB5742-46B3-4FEF-A38D-52FD63C40F9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7871464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 lIns="92784" tIns="46392" rIns="92784" bIns="46392"/>
          <a:lstStyle/>
          <a:p>
            <a:fld id="{F4DB5742-46B3-4FEF-A38D-52FD63C40F95}" type="slidenum">
              <a:rPr lang="en-US" smtClean="0"/>
              <a:t>87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4808454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HCO3 – Bicarbonate</a:t>
            </a:r>
          </a:p>
          <a:p>
            <a:r>
              <a:rPr lang="en-US"/>
              <a:t>O2 – Oxygen</a:t>
            </a:r>
          </a:p>
          <a:p>
            <a:r>
              <a:rPr lang="en-US"/>
              <a:t>Hydroxide – OH</a:t>
            </a:r>
          </a:p>
          <a:p>
            <a:endParaRPr lang="en-US"/>
          </a:p>
          <a:p>
            <a:endParaRPr lang="en-US"/>
          </a:p>
          <a:p>
            <a:endParaRPr lang="en-US"/>
          </a:p>
          <a:p>
            <a:r>
              <a:rPr lang="en-US"/>
              <a:t>HCO3 and OH</a:t>
            </a:r>
          </a:p>
          <a:p>
            <a:endParaRPr lang="en-US"/>
          </a:p>
          <a:p>
            <a:endParaRPr lang="en-US"/>
          </a:p>
          <a:p>
            <a:r>
              <a:rPr lang="en-US"/>
              <a:t>Look at Periodic Chart and EW sheet</a:t>
            </a:r>
          </a:p>
          <a:p>
            <a:r>
              <a:rPr lang="en-US"/>
              <a:t>Reactant – HCO3 is -1 and there are two of them grouped to the Fe, therefore Fe is +2</a:t>
            </a:r>
          </a:p>
          <a:p>
            <a:r>
              <a:rPr lang="en-US"/>
              <a:t>Product – OH is -1 and there are three of them grouped to the Fe, therefore Fe is +3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 lIns="92784" tIns="46392" rIns="92784" bIns="46392"/>
          <a:lstStyle/>
          <a:p>
            <a:fld id="{F4DB5742-46B3-4FEF-A38D-52FD63C40F95}" type="slidenum">
              <a:rPr lang="en-US" smtClean="0"/>
              <a:t>88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362975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 lIns="92784" tIns="46392" rIns="92784" bIns="46392"/>
          <a:lstStyle/>
          <a:p>
            <a:fld id="{F4DB5742-46B3-4FEF-A38D-52FD63C40F95}" type="slidenum">
              <a:rPr lang="en-US" smtClean="0"/>
              <a:t>89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962205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Look at Periodic Chart and EW sheet</a:t>
            </a:r>
          </a:p>
          <a:p>
            <a:r>
              <a:rPr lang="en-US"/>
              <a:t>Reactant #1 – HCO3 is -1 and there are two of them grouped to the Mn, therefore Mn is +2</a:t>
            </a:r>
          </a:p>
          <a:p>
            <a:r>
              <a:rPr lang="en-US"/>
              <a:t>Reactant #2 – K is +1 and O is -2, there is one K and four O, therefore Mn is +7</a:t>
            </a:r>
          </a:p>
          <a:p>
            <a:r>
              <a:rPr lang="en-US"/>
              <a:t>Product – O is -2 and there are two of them grouped to the Mn, therefore Mn is +4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 lIns="92784" tIns="46392" rIns="92784" bIns="46392"/>
          <a:lstStyle/>
          <a:p>
            <a:fld id="{F4DB5742-46B3-4FEF-A38D-52FD63C40F95}" type="slidenum">
              <a:rPr lang="en-US" smtClean="0"/>
              <a:t>90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1238719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 lIns="92784" tIns="46392" rIns="92784" bIns="46392"/>
          <a:lstStyle/>
          <a:p>
            <a:fld id="{F4DB5742-46B3-4FEF-A38D-52FD63C40F95}" type="slidenum">
              <a:rPr lang="en-US" smtClean="0"/>
              <a:t>96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885673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D9B398-B156-C4CA-A95D-A63CB536EA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A7469B3-7C96-A4E4-3903-82704F647B4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008C28D-0C3D-5000-C7F3-3AE24D70CF3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7DF115F-92B6-84F4-7A3B-B7E8E5F7F1F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 lIns="92784" tIns="46392" rIns="92784" bIns="46392"/>
          <a:lstStyle/>
          <a:p>
            <a:fld id="{F4DB5742-46B3-4FEF-A38D-52FD63C40F95}" type="slidenum">
              <a:rPr lang="en-US" smtClean="0"/>
              <a:t>97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4602223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299DCD-3CFA-2CE0-2342-4008B29E04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C9E810A-F120-91FE-CA01-E8A6DF82A97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2BBF574-ACFE-17F1-C248-B5DF9D9C1C5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4B5F015-F79E-A49D-46AD-AD4D98FD8FB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 lIns="92784" tIns="46392" rIns="92784" bIns="46392"/>
          <a:lstStyle/>
          <a:p>
            <a:fld id="{F4DB5742-46B3-4FEF-A38D-52FD63C40F95}" type="slidenum">
              <a:rPr lang="en-US" smtClean="0"/>
              <a:t>98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223892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E7DC3-E286-9742-D284-5836F2E2A3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EFA81B4-B8FE-6D45-6F50-DCB4176363F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09C2552-FA9B-5BFE-1AEB-2EA94261ACE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2449C2F-5D30-B449-BE91-3582138CD14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 lIns="92784" tIns="46392" rIns="92784" bIns="46392"/>
          <a:lstStyle/>
          <a:p>
            <a:fld id="{F4DB5742-46B3-4FEF-A38D-52FD63C40F95}" type="slidenum">
              <a:rPr lang="en-US" smtClean="0"/>
              <a:t>99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54816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 lIns="92784" tIns="46392" rIns="92784" bIns="46392"/>
          <a:lstStyle/>
          <a:p>
            <a:fld id="{F4DB5742-46B3-4FEF-A38D-52FD63C40F9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34190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 lIns="92784" tIns="46392" rIns="92784" bIns="46392"/>
          <a:lstStyle/>
          <a:p>
            <a:fld id="{F4DB5742-46B3-4FEF-A38D-52FD63C40F95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20601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0" i="0">
                <a:solidFill>
                  <a:srgbClr val="E2EEFF"/>
                </a:solidFill>
                <a:effectLst/>
                <a:latin typeface="Google Sans"/>
              </a:rPr>
              <a:t>Difference between Chlorine and Chloride: Chlorine refers to a halogen element of the periodic table.</a:t>
            </a:r>
            <a:r>
              <a:rPr lang="en-US" b="0" i="0">
                <a:solidFill>
                  <a:srgbClr val="E8EAED"/>
                </a:solidFill>
                <a:effectLst/>
                <a:latin typeface="Google Sans"/>
              </a:rPr>
              <a:t> </a:t>
            </a:r>
            <a:r>
              <a:rPr lang="en-US" b="0" i="0">
                <a:solidFill>
                  <a:srgbClr val="E2EEFF"/>
                </a:solidFill>
                <a:effectLst/>
                <a:latin typeface="Google Sans"/>
              </a:rPr>
              <a:t>Chloride is formed from chlorine</a:t>
            </a:r>
            <a:r>
              <a:rPr lang="en-US" b="0" i="0">
                <a:solidFill>
                  <a:srgbClr val="E8EAED"/>
                </a:solidFill>
                <a:effectLst/>
                <a:latin typeface="Google Sans"/>
              </a:rPr>
              <a:t>. It can either mean any compound with chlorine in it, or specifically a salt of hydrochloric acid consisting of two elements, one of which is chlorine. An example of a chloride is sodium chloride (salt).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 lIns="92784" tIns="46392" rIns="92784" bIns="46392"/>
          <a:lstStyle/>
          <a:p>
            <a:fld id="{F4DB5742-46B3-4FEF-A38D-52FD63C40F95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69550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 lIns="92784" tIns="46392" rIns="92784" bIns="46392"/>
          <a:lstStyle/>
          <a:p>
            <a:fld id="{F4DB5742-46B3-4FEF-A38D-52FD63C40F95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96795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 lIns="92784" tIns="46392" rIns="92784" bIns="46392"/>
          <a:lstStyle/>
          <a:p>
            <a:fld id="{F4DB5742-46B3-4FEF-A38D-52FD63C40F95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0469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400">
                <a:solidFill>
                  <a:schemeClr val="tx1"/>
                </a:solidFill>
              </a:defRPr>
            </a:lvl2pPr>
            <a:lvl3pPr marL="857250" indent="-171450">
              <a:buFont typeface="Arial" panose="020B0604020202020204" pitchFamily="34" charset="0"/>
              <a:buChar char="◦"/>
              <a:defRPr sz="2400">
                <a:solidFill>
                  <a:schemeClr val="tx1"/>
                </a:solidFill>
              </a:defRPr>
            </a:lvl3pPr>
            <a:lvl4pPr marL="1200150" indent="-171450">
              <a:buFont typeface="Arial" panose="020B0604020202020204" pitchFamily="34" charset="0"/>
              <a:buChar char="▪"/>
              <a:defRPr sz="2400">
                <a:solidFill>
                  <a:schemeClr val="tx1"/>
                </a:solidFill>
              </a:defRPr>
            </a:lvl4pPr>
            <a:lvl5pPr marL="1543050" indent="-171450">
              <a:buFont typeface="Arial" panose="020B0604020202020204" pitchFamily="34" charset="0"/>
              <a:buChar char="▫"/>
              <a:defRPr sz="2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Slide Number Placeholder 1">
            <a:extLst>
              <a:ext uri="{FF2B5EF4-FFF2-40B4-BE49-F238E27FC236}">
                <a16:creationId xmlns:a16="http://schemas.microsoft.com/office/drawing/2014/main" id="{0ABB907D-5BC0-F6E8-6B4E-903A13D6E0A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>
                <a:latin typeface="+mn-lt"/>
              </a:defRPr>
            </a:lvl1pPr>
          </a:lstStyle>
          <a:p>
            <a:pPr>
              <a:defRPr/>
            </a:pPr>
            <a:fld id="{C6E39CE2-A5B6-477C-AA3F-F5FDE4AEF4D4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006208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9C899D2-42B4-F965-AC93-9B8F805C1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0BAE-0D7D-4933-8B84-19504B623D92}" type="datetimeFigureOut">
              <a:rPr lang="en-US" smtClean="0"/>
              <a:t>7/1/2025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561E338-08FE-B2C6-5D7F-DA85AB573B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33068D9-6EAC-EC14-46D3-B5F4D810FB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CFF72-AFE8-44E6-8AAC-B10F9764A8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05157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B7C73B-3504-51DE-EDDA-F16F90CCFC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CCA024-A4E3-833B-87EC-566122A404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D82A02-E5A5-51CF-31B0-B8C712EC854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08D8CB2-2E62-33D4-CB78-96D6F1C524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0BAE-0D7D-4933-8B84-19504B623D92}" type="datetimeFigureOut">
              <a:rPr lang="en-US" smtClean="0"/>
              <a:t>7/1/2025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5F907B8-0EAD-13DD-CECD-E5606A1A72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B0E6DB4-16EA-EF5B-814E-4C651C76C5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CFF72-AFE8-44E6-8AAC-B10F9764A8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16142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820BB9-7C53-B7C2-17D4-E490B9D91B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1D108A6-7E25-0F7A-50AF-34BA8C45A31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D9E76B-C8E6-251E-D735-E1EB2E9481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6BD3D61-4F33-93EE-FD1B-34BC7CAF8C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0BAE-0D7D-4933-8B84-19504B623D92}" type="datetimeFigureOut">
              <a:rPr lang="en-US" smtClean="0"/>
              <a:t>7/1/2025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36678D4-862C-E368-E339-45F7F30BD1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4E7FDCC-23E9-DCA6-FFE4-4441E63F12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CFF72-AFE8-44E6-8AAC-B10F9764A8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79822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94DA37-A673-E29C-3403-4991B46952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4E08399-DC8A-EDAB-20BD-36BED5F78EC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ACD672-B3C3-7C51-FB20-E25A7DFE38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0BAE-0D7D-4933-8B84-19504B623D92}" type="datetimeFigureOut">
              <a:rPr lang="en-US" smtClean="0"/>
              <a:t>7/1/2025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4C6371-3B68-915D-873A-2E5AC70E19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7C1347-F825-23DB-B9E5-AB3A4571C6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CFF72-AFE8-44E6-8AAC-B10F9764A8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06422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9A2C265-F3B5-FBCD-DE38-63D2FBE686A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713AC05-123C-49E7-3812-A12F5BC1F48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563146-901C-4F52-B436-678E01CE13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0BAE-0D7D-4933-8B84-19504B623D92}" type="datetimeFigureOut">
              <a:rPr lang="en-US" smtClean="0"/>
              <a:t>7/1/2025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927CFD-8815-BBD1-8050-2607937EFE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9E4EB2-F3E2-86F3-32E2-58D3553D50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CFF72-AFE8-44E6-8AAC-B10F9764A8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85112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F887CA-045F-94EF-AF04-BBC520FE47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617F3D6-2D28-F633-C4A0-5715F86BBC0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00830C1-9850-4C3D-80F9-6B640459CF70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544CF6-CE29-CE78-B131-ADE792A7F3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3771900" cy="4800600"/>
          </a:xfrm>
        </p:spPr>
        <p:txBody>
          <a:bodyPr/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400">
                <a:solidFill>
                  <a:schemeClr val="tx1"/>
                </a:solidFill>
              </a:defRPr>
            </a:lvl2pPr>
            <a:lvl3pPr marL="857250" indent="-171450">
              <a:buFont typeface="Arial" panose="020B0604020202020204" pitchFamily="34" charset="0"/>
              <a:buChar char="◦"/>
              <a:defRPr sz="2400">
                <a:solidFill>
                  <a:schemeClr val="tx1"/>
                </a:solidFill>
              </a:defRPr>
            </a:lvl3pPr>
            <a:lvl4pPr marL="1200150" indent="-171450">
              <a:buFont typeface="Arial" panose="020B0604020202020204" pitchFamily="34" charset="0"/>
              <a:buChar char="▪"/>
              <a:defRPr sz="2400">
                <a:solidFill>
                  <a:schemeClr val="tx1"/>
                </a:solidFill>
              </a:defRPr>
            </a:lvl4pPr>
            <a:lvl5pPr marL="1543050" indent="-171450">
              <a:buFont typeface="Arial" panose="020B0604020202020204" pitchFamily="34" charset="0"/>
              <a:buChar char="▫"/>
              <a:defRPr sz="2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99ED6ECC-2D56-C708-BE98-A282388CA52D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4914900" y="1600200"/>
            <a:ext cx="3771900" cy="4800600"/>
          </a:xfrm>
        </p:spPr>
        <p:txBody>
          <a:bodyPr/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400">
                <a:solidFill>
                  <a:schemeClr val="tx1"/>
                </a:solidFill>
              </a:defRPr>
            </a:lvl2pPr>
            <a:lvl3pPr marL="857250" indent="-171450">
              <a:buFont typeface="Arial" panose="020B0604020202020204" pitchFamily="34" charset="0"/>
              <a:buChar char="◦"/>
              <a:defRPr sz="2400">
                <a:solidFill>
                  <a:schemeClr val="tx1"/>
                </a:solidFill>
              </a:defRPr>
            </a:lvl3pPr>
            <a:lvl4pPr marL="1200150" indent="-171450">
              <a:buFont typeface="Arial" panose="020B0604020202020204" pitchFamily="34" charset="0"/>
              <a:buChar char="▪"/>
              <a:defRPr sz="2400">
                <a:solidFill>
                  <a:schemeClr val="tx1"/>
                </a:solidFill>
              </a:defRPr>
            </a:lvl4pPr>
            <a:lvl5pPr marL="1543050" indent="-171450">
              <a:buFont typeface="Arial" panose="020B0604020202020204" pitchFamily="34" charset="0"/>
              <a:buChar char="▫"/>
              <a:defRPr sz="2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36351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1524000"/>
            <a:ext cx="7623175" cy="1752600"/>
          </a:xfrm>
        </p:spPr>
        <p:txBody>
          <a:bodyPr/>
          <a:lstStyle>
            <a:lvl1pPr>
              <a:defRPr sz="50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981200" y="3962400"/>
            <a:ext cx="65532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800"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B6E9D7F9-49F8-D69A-2AF0-3A62643CF77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FC68CA56-EE80-2EB4-9641-1A99661DB0E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CDCABFC1-5AE0-150F-8629-2BC67DEB5D4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AC51A55-7840-4194-8A92-FDE485A2764C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1460446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0E404D-69F1-D501-6C94-F632886D9C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A2E5FF3-A485-BBF6-477B-492CBC97B9A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270B25-9712-77D6-DB40-54CD6BDA7B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0BAE-0D7D-4933-8B84-19504B623D92}" type="datetimeFigureOut">
              <a:rPr lang="en-US" smtClean="0"/>
              <a:t>7/1/2025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7D1457-B65B-9E65-BE3B-A072520599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3A4176-90F9-FAD5-95C1-27AF5B7CCB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CFF72-AFE8-44E6-8AAC-B10F9764A8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50347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FD0A21-737E-2DBB-1375-79954AB838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56E11D-6407-7505-52B2-E1C4C31689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E791E0-DD37-5077-428D-88AE6A40C9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0BAE-0D7D-4933-8B84-19504B623D92}" type="datetimeFigureOut">
              <a:rPr lang="en-US" smtClean="0"/>
              <a:t>7/1/2025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A9B001-6454-1779-6554-1F3317F133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F62AA7-4C9B-CFFC-E549-6F91EE5F52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CFF72-AFE8-44E6-8AAC-B10F9764A8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03129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AB93A0-E81B-64D5-60D5-BAA314FC86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D7A58F5-7B9E-BE24-B0DF-590BFD63EB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383E9E-795D-6B9B-DD45-44799B3A68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0BAE-0D7D-4933-8B84-19504B623D92}" type="datetimeFigureOut">
              <a:rPr lang="en-US" smtClean="0"/>
              <a:t>7/1/2025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2CE33E-30B3-0B4E-C036-8BEAC57DE1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57127C-7EEB-F98D-63E9-894DBEF0C0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CFF72-AFE8-44E6-8AAC-B10F9764A8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05409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2E290E-7B52-E9AD-BE42-86BA4A2A11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52C0D6-E061-6EC8-49A1-4D9D1D28E95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C1CB9BD-E4FD-3F2E-6A04-5A0AF1F72E4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79373-0251-3979-CCA4-26F9A44872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0BAE-0D7D-4933-8B84-19504B623D92}" type="datetimeFigureOut">
              <a:rPr lang="en-US" smtClean="0"/>
              <a:t>7/1/2025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8EFF00-27DC-BAA6-2A82-B36A2B3B62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4322A2A-CB92-D383-85EC-3F69CAAF6B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CFF72-AFE8-44E6-8AAC-B10F9764A8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31452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C7318D-FB49-7655-9FD2-B75B69799A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EA16084-EB03-FD88-5628-AF840F6E89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0869835-3089-8C8A-7E6F-1EE1A36D66D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867A14C-D198-761E-31A7-BF7B20A57A0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ECAEFD1-3C18-5328-C1FF-800E2CD423C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F4C689B-2115-7662-E20F-C93B3EA9C2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0BAE-0D7D-4933-8B84-19504B623D92}" type="datetimeFigureOut">
              <a:rPr lang="en-US" smtClean="0"/>
              <a:t>7/1/2025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77DF238-954E-B2B0-362D-7846172720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614DE9B-0223-8AC2-3C32-75D983EBFB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CFF72-AFE8-44E6-8AAC-B10F9764A8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71727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E55D82-43BD-2172-B444-58024088B8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9514578-F77F-CFE5-ECA8-08202766C9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0BAE-0D7D-4933-8B84-19504B623D92}" type="datetimeFigureOut">
              <a:rPr lang="en-US" smtClean="0"/>
              <a:t>7/1/2025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F48BB3F-E94F-200B-39C4-37F2DD8AF6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895045-D204-C3BB-5574-00C7A901AA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CFF72-AFE8-44E6-8AAC-B10F9764A8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88718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E101B78D-C8E7-F2D6-A2EF-45093E06832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2E4C7596-E358-90B6-90C0-C86DEB790BA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8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3724AEC-B1DC-213D-ABF3-15C4DA3EAC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7150" y="6248401"/>
            <a:ext cx="571500" cy="33496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050">
                <a:solidFill>
                  <a:srgbClr val="BFBFBF"/>
                </a:solidFill>
                <a:latin typeface="Trebuchet MS" panose="020B0703020202090204" pitchFamily="34" charset="0"/>
              </a:defRPr>
            </a:lvl1pPr>
          </a:lstStyle>
          <a:p>
            <a:pPr>
              <a:defRPr/>
            </a:pPr>
            <a:fld id="{900830C1-9850-4C3D-80F9-6B640459CF70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333483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03366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rgbClr val="003366"/>
          </a:solidFill>
          <a:latin typeface="Arial" panose="020B0604020202020204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rgbClr val="003366"/>
          </a:solidFill>
          <a:latin typeface="Arial" panose="020B0604020202020204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rgbClr val="003366"/>
          </a:solidFill>
          <a:latin typeface="Arial" panose="020B0604020202020204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rgbClr val="003366"/>
          </a:solidFill>
          <a:latin typeface="Arial" panose="020B0604020202020204" pitchFamily="34" charset="0"/>
        </a:defRPr>
      </a:lvl5pPr>
      <a:lvl6pPr marL="342900" algn="l" rtl="0" eaLnBrk="1" fontAlgn="base" hangingPunct="1">
        <a:spcBef>
          <a:spcPct val="0"/>
        </a:spcBef>
        <a:spcAft>
          <a:spcPct val="0"/>
        </a:spcAft>
        <a:defRPr sz="2700">
          <a:solidFill>
            <a:srgbClr val="003366"/>
          </a:solidFill>
          <a:latin typeface="Trebuchet MS" pitchFamily="34" charset="0"/>
        </a:defRPr>
      </a:lvl6pPr>
      <a:lvl7pPr marL="685800" algn="l" rtl="0" eaLnBrk="1" fontAlgn="base" hangingPunct="1">
        <a:spcBef>
          <a:spcPct val="0"/>
        </a:spcBef>
        <a:spcAft>
          <a:spcPct val="0"/>
        </a:spcAft>
        <a:defRPr sz="2700">
          <a:solidFill>
            <a:srgbClr val="003366"/>
          </a:solidFill>
          <a:latin typeface="Trebuchet MS" pitchFamily="34" charset="0"/>
        </a:defRPr>
      </a:lvl7pPr>
      <a:lvl8pPr marL="1028700" algn="l" rtl="0" eaLnBrk="1" fontAlgn="base" hangingPunct="1">
        <a:spcBef>
          <a:spcPct val="0"/>
        </a:spcBef>
        <a:spcAft>
          <a:spcPct val="0"/>
        </a:spcAft>
        <a:defRPr sz="2700">
          <a:solidFill>
            <a:srgbClr val="003366"/>
          </a:solidFill>
          <a:latin typeface="Trebuchet MS" pitchFamily="34" charset="0"/>
        </a:defRPr>
      </a:lvl8pPr>
      <a:lvl9pPr marL="1371600" algn="l" rtl="0" eaLnBrk="1" fontAlgn="base" hangingPunct="1">
        <a:spcBef>
          <a:spcPct val="0"/>
        </a:spcBef>
        <a:spcAft>
          <a:spcPct val="0"/>
        </a:spcAft>
        <a:defRPr sz="2700">
          <a:solidFill>
            <a:srgbClr val="003366"/>
          </a:solidFill>
          <a:latin typeface="Trebuchet MS" pitchFamily="34" charset="0"/>
        </a:defRPr>
      </a:lvl9pPr>
    </p:titleStyle>
    <p:bodyStyle>
      <a:lvl1pPr marL="257175" indent="-257175" algn="l" rtl="0" eaLnBrk="1" fontAlgn="base" hangingPunct="1">
        <a:spcBef>
          <a:spcPct val="20000"/>
        </a:spcBef>
        <a:spcAft>
          <a:spcPct val="0"/>
        </a:spcAft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1" fontAlgn="base" hangingPunct="1">
        <a:spcBef>
          <a:spcPct val="20000"/>
        </a:spcBef>
        <a:spcAft>
          <a:spcPct val="0"/>
        </a:spcAft>
        <a:buChar char="•"/>
        <a:defRPr sz="1800">
          <a:solidFill>
            <a:schemeClr val="tx1"/>
          </a:solidFill>
          <a:latin typeface="+mn-lt"/>
        </a:defRPr>
      </a:lvl2pPr>
      <a:lvl3pPr marL="857250" indent="-1714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◦"/>
        <a:defRPr sz="1800">
          <a:solidFill>
            <a:schemeClr val="tx1"/>
          </a:solidFill>
          <a:latin typeface="+mn-lt"/>
        </a:defRPr>
      </a:lvl3pPr>
      <a:lvl4pPr marL="1200150" indent="-1714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▪"/>
        <a:defRPr sz="1800">
          <a:solidFill>
            <a:schemeClr val="tx1"/>
          </a:solidFill>
          <a:latin typeface="+mn-lt"/>
        </a:defRPr>
      </a:lvl4pPr>
      <a:lvl5pPr marL="1543050" indent="-1714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▫"/>
        <a:defRPr sz="1800">
          <a:solidFill>
            <a:schemeClr val="tx1"/>
          </a:solidFill>
          <a:latin typeface="+mn-lt"/>
        </a:defRPr>
      </a:lvl5pPr>
      <a:lvl6pPr marL="1885950" indent="-171450" algn="l" rtl="0" eaLnBrk="1" fontAlgn="base" hangingPunct="1">
        <a:spcBef>
          <a:spcPct val="20000"/>
        </a:spcBef>
        <a:spcAft>
          <a:spcPct val="0"/>
        </a:spcAft>
        <a:buChar char="•"/>
        <a:defRPr sz="1800">
          <a:solidFill>
            <a:srgbClr val="777777"/>
          </a:solidFill>
          <a:latin typeface="+mn-lt"/>
        </a:defRPr>
      </a:lvl6pPr>
      <a:lvl7pPr marL="2228850" indent="-171450" algn="l" rtl="0" eaLnBrk="1" fontAlgn="base" hangingPunct="1">
        <a:spcBef>
          <a:spcPct val="20000"/>
        </a:spcBef>
        <a:spcAft>
          <a:spcPct val="0"/>
        </a:spcAft>
        <a:buChar char="•"/>
        <a:defRPr sz="1800">
          <a:solidFill>
            <a:srgbClr val="777777"/>
          </a:solidFill>
          <a:latin typeface="+mn-lt"/>
        </a:defRPr>
      </a:lvl7pPr>
      <a:lvl8pPr marL="2571750" indent="-171450" algn="l" rtl="0" eaLnBrk="1" fontAlgn="base" hangingPunct="1">
        <a:spcBef>
          <a:spcPct val="20000"/>
        </a:spcBef>
        <a:spcAft>
          <a:spcPct val="0"/>
        </a:spcAft>
        <a:buChar char="•"/>
        <a:defRPr sz="1800">
          <a:solidFill>
            <a:srgbClr val="777777"/>
          </a:solidFill>
          <a:latin typeface="+mn-lt"/>
        </a:defRPr>
      </a:lvl8pPr>
      <a:lvl9pPr marL="2914650" indent="-171450" algn="l" rtl="0" eaLnBrk="1" fontAlgn="base" hangingPunct="1">
        <a:spcBef>
          <a:spcPct val="20000"/>
        </a:spcBef>
        <a:spcAft>
          <a:spcPct val="0"/>
        </a:spcAft>
        <a:buChar char="•"/>
        <a:defRPr sz="1800">
          <a:solidFill>
            <a:srgbClr val="777777"/>
          </a:solidFill>
          <a:latin typeface="+mn-lt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42DDA96-0F97-F028-FFB2-F88A795306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884BE6-F12D-B31E-17F5-B0BC441723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38A905-3297-4D1B-C638-7E5B01DFC8B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530BAE-0D7D-4933-8B84-19504B623D92}" type="datetimeFigureOut">
              <a:rPr lang="en-US" smtClean="0"/>
              <a:t>7/1/2025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553E18-B3DC-66B9-25D4-5CBE77592BF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4B6784-9A64-E4FE-7BBD-BF09C154AA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4CFF72-AFE8-44E6-8AAC-B10F9764A8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88539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File:Geosmin_Structural_Formulae.png" TargetMode="Externa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File:Methylisoborneol.png" TargetMode="Externa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0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0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50FCA0-0687-EF98-A136-DA256F2869F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2620" y="323619"/>
            <a:ext cx="7623175" cy="1752600"/>
          </a:xfrm>
        </p:spPr>
        <p:txBody>
          <a:bodyPr/>
          <a:lstStyle/>
          <a:p>
            <a:r>
              <a:rPr lang="en-US" sz="3600" dirty="0">
                <a:solidFill>
                  <a:srgbClr val="002060"/>
                </a:solidFill>
                <a:ea typeface="Garamond"/>
                <a:cs typeface="Garamond"/>
                <a:sym typeface="Garamond"/>
              </a:rPr>
              <a:t>Water c</a:t>
            </a:r>
            <a:r>
              <a:rPr lang="en-US" sz="3600" i="0" u="none" strike="noStrike" cap="none" dirty="0">
                <a:solidFill>
                  <a:srgbClr val="002060"/>
                </a:solidFill>
                <a:ea typeface="Garamond"/>
                <a:cs typeface="Garamond"/>
                <a:sym typeface="Garamond"/>
              </a:rPr>
              <a:t>hemistry for operators</a:t>
            </a:r>
            <a:br>
              <a:rPr lang="en-US" sz="3600" b="0" i="0" u="none" strike="noStrike" cap="none" dirty="0">
                <a:solidFill>
                  <a:schemeClr val="dk2"/>
                </a:solidFill>
                <a:ea typeface="Garamond"/>
                <a:cs typeface="Garamond"/>
                <a:sym typeface="Garamond"/>
              </a:rPr>
            </a:br>
            <a:endParaRPr lang="en-US" sz="36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2A7168E-425D-4B33-5E76-E991C23038C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21402" y="3352800"/>
            <a:ext cx="6553200" cy="1752600"/>
          </a:xfrm>
        </p:spPr>
        <p:txBody>
          <a:bodyPr/>
          <a:lstStyle/>
          <a:p>
            <a:r>
              <a:rPr lang="en-US" dirty="0"/>
              <a:t> </a:t>
            </a:r>
          </a:p>
        </p:txBody>
      </p:sp>
      <p:pic>
        <p:nvPicPr>
          <p:cNvPr id="4" name="Shape 32">
            <a:extLst>
              <a:ext uri="{FF2B5EF4-FFF2-40B4-BE49-F238E27FC236}">
                <a16:creationId xmlns:a16="http://schemas.microsoft.com/office/drawing/2014/main" id="{9914310D-099E-A82C-ED09-D910B1D958FA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620406" y="5330985"/>
            <a:ext cx="2333625" cy="523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F09337B-5B9D-C7F9-5C76-8ACBB44EE0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0358" y="1447632"/>
            <a:ext cx="2228388" cy="166683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F888886-8BAE-2C03-48E6-EDD25158A33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880" y="4751396"/>
            <a:ext cx="2055035" cy="135579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6CDE1E57-F86B-0FC1-CEF0-2050101A760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70166" y="4364559"/>
            <a:ext cx="3297234" cy="209824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2A0DD1A6-DDB9-DF7D-AF91-CF4F24A39FE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50590" y="3352800"/>
            <a:ext cx="2610288" cy="1834504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D8646D81-A2DC-B4EC-A6D3-4BE0508543C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6008" y="1447800"/>
            <a:ext cx="5128244" cy="2704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55714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Concentrations</a:t>
            </a:r>
            <a:endParaRPr lang="en-US" baseline="30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417638"/>
            <a:ext cx="8991600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dirty="0"/>
              <a:t>1 L of Water weighs 1,000 g  (Density)</a:t>
            </a:r>
          </a:p>
          <a:p>
            <a:endParaRPr lang="en-US" sz="2800" dirty="0"/>
          </a:p>
          <a:p>
            <a:pPr marL="0" indent="0">
              <a:buNone/>
            </a:pPr>
            <a:r>
              <a:rPr lang="en-US" dirty="0"/>
              <a:t>If you have 1 g of substance dissolved in 1 L of Water</a:t>
            </a:r>
          </a:p>
          <a:p>
            <a:pPr>
              <a:buFont typeface="Symbol" panose="05050102010706020507" pitchFamily="18" charset="2"/>
              <a:buChar char="®"/>
            </a:pPr>
            <a:r>
              <a:rPr lang="en-US" dirty="0"/>
              <a:t>1 g/L  =  1 g/1,000 g    =  </a:t>
            </a:r>
            <a:r>
              <a:rPr lang="en-US" b="1" dirty="0"/>
              <a:t>1 part per thousand (ppt)</a:t>
            </a:r>
          </a:p>
          <a:p>
            <a:pPr marL="0" indent="0" algn="ctr">
              <a:buNone/>
            </a:pPr>
            <a:r>
              <a:rPr lang="en-US" b="1" u="sng" dirty="0"/>
              <a:t>1 g/L = 1 ppt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If you have 1 mg of substance dissolved in 1 L of Water</a:t>
            </a:r>
          </a:p>
          <a:p>
            <a:pPr>
              <a:buFont typeface="Symbol" panose="05050102010706020507" pitchFamily="18" charset="2"/>
              <a:buChar char="®"/>
            </a:pPr>
            <a:r>
              <a:rPr lang="en-US" dirty="0"/>
              <a:t>1 mg/L  =  1 mg/1,000 g                   (</a:t>
            </a:r>
            <a:r>
              <a:rPr lang="en-US" dirty="0">
                <a:sym typeface="Symbol" panose="05050102010706020507" pitchFamily="18" charset="2"/>
              </a:rPr>
              <a:t>1 g = 1000 mg)</a:t>
            </a:r>
          </a:p>
          <a:p>
            <a:pPr marL="0" indent="0">
              <a:buNone/>
            </a:pPr>
            <a:r>
              <a:rPr lang="en-US" b="1" dirty="0">
                <a:sym typeface="Symbol" panose="05050102010706020507" pitchFamily="18" charset="2"/>
              </a:rPr>
              <a:t>	       </a:t>
            </a:r>
            <a:r>
              <a:rPr lang="en-US" dirty="0">
                <a:sym typeface="Symbol" panose="05050102010706020507" pitchFamily="18" charset="2"/>
              </a:rPr>
              <a:t>=  1 mg/ 1,000,000 mg = </a:t>
            </a:r>
            <a:r>
              <a:rPr lang="en-US" b="1" dirty="0">
                <a:sym typeface="Symbol" panose="05050102010706020507" pitchFamily="18" charset="2"/>
              </a:rPr>
              <a:t>1 part per million (ppm)</a:t>
            </a:r>
          </a:p>
          <a:p>
            <a:pPr marL="0" indent="0" algn="ctr">
              <a:buNone/>
            </a:pPr>
            <a:r>
              <a:rPr lang="en-US" b="1" u="sng" dirty="0">
                <a:sym typeface="Symbol" panose="05050102010706020507" pitchFamily="18" charset="2"/>
              </a:rPr>
              <a:t>1 mg/L = 1 ppm  </a:t>
            </a:r>
            <a:r>
              <a:rPr lang="en-US" sz="2800" b="1" u="sng" dirty="0">
                <a:sym typeface="Symbol" panose="05050102010706020507" pitchFamily="18" charset="2"/>
              </a:rPr>
              <a:t> </a:t>
            </a:r>
            <a:endParaRPr lang="en-US" sz="2800" b="1" u="sng" dirty="0"/>
          </a:p>
        </p:txBody>
      </p:sp>
      <p:sp>
        <p:nvSpPr>
          <p:cNvPr id="4" name="Rectangle 3"/>
          <p:cNvSpPr/>
          <p:nvPr/>
        </p:nvSpPr>
        <p:spPr>
          <a:xfrm>
            <a:off x="152400" y="1417638"/>
            <a:ext cx="5486400" cy="6858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8303060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B4E4AE-0CB4-771F-6046-BB22DE479E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584AF9-40B8-2758-C064-9ABB4D75C7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b="1" dirty="0"/>
              <a:t>Objectives for today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1554BC-83E2-540B-A4A9-FDD10577B6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sz="2400" dirty="0"/>
              <a:t>Strengthen knowledge/use of water chemistry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Confidence in discussing water chemistry issues</a:t>
            </a:r>
            <a:endParaRPr lang="en-US" sz="2400" dirty="0"/>
          </a:p>
          <a:p>
            <a:pPr marL="514350" indent="-514350">
              <a:buFont typeface="+mj-lt"/>
              <a:buAutoNum type="arabicPeriod"/>
            </a:pPr>
            <a:r>
              <a:rPr lang="en-US" sz="2400" dirty="0"/>
              <a:t>Identify water chemistry’s elements of interest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/>
              <a:t>Practice solving water chemistry problems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/>
              <a:t>Provide a worthwhile use of your time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Prepare you for Short School summary test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83691382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3D6284-015B-ABAC-166D-96B744DE83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u="sng" dirty="0"/>
              <a:t>Contact information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86596B-E57B-FD97-F093-7FB81F95F7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en-US" dirty="0"/>
              <a:t>David Dawson, PhD, PE</a:t>
            </a:r>
          </a:p>
          <a:p>
            <a:pPr algn="ctr"/>
            <a:r>
              <a:rPr lang="en-US" dirty="0"/>
              <a:t>Engineering Field Director</a:t>
            </a:r>
          </a:p>
          <a:p>
            <a:pPr algn="ctr"/>
            <a:r>
              <a:rPr lang="en-US" dirty="0"/>
              <a:t>VDH-Office of Drinking Water</a:t>
            </a:r>
          </a:p>
          <a:p>
            <a:pPr algn="ctr"/>
            <a:r>
              <a:rPr lang="en-US" dirty="0"/>
              <a:t>407 E. Main Street</a:t>
            </a:r>
          </a:p>
          <a:p>
            <a:pPr algn="ctr"/>
            <a:r>
              <a:rPr lang="en-US" dirty="0"/>
              <a:t>Abingdon, VA 24210</a:t>
            </a:r>
          </a:p>
          <a:p>
            <a:pPr algn="ctr"/>
            <a:endParaRPr lang="en-US" dirty="0"/>
          </a:p>
          <a:p>
            <a:pPr algn="ctr"/>
            <a:r>
              <a:rPr lang="en-US" dirty="0"/>
              <a:t>Mobile: (276) 739-8587</a:t>
            </a:r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70565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Concentrations</a:t>
            </a:r>
            <a:endParaRPr lang="en-US" baseline="30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417638"/>
            <a:ext cx="8991600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dirty="0"/>
              <a:t>1 L of Water weighs 1,000 g  (Density)</a:t>
            </a:r>
          </a:p>
          <a:p>
            <a:endParaRPr lang="en-US" sz="2800" dirty="0"/>
          </a:p>
          <a:p>
            <a:pPr marL="0" indent="0">
              <a:buNone/>
            </a:pPr>
            <a:endParaRPr lang="en-US" sz="2800" dirty="0"/>
          </a:p>
          <a:p>
            <a:pPr marL="0" indent="0">
              <a:buNone/>
            </a:pPr>
            <a:r>
              <a:rPr lang="en-US" dirty="0"/>
              <a:t>If you have 1 </a:t>
            </a:r>
            <a:r>
              <a:rPr lang="el-GR" dirty="0">
                <a:ea typeface="Cambria Math" panose="02040503050406030204" pitchFamily="18" charset="0"/>
              </a:rPr>
              <a:t>μ</a:t>
            </a:r>
            <a:r>
              <a:rPr lang="en-US" dirty="0"/>
              <a:t>g of substance dissolved in 1 L of Water</a:t>
            </a:r>
          </a:p>
          <a:p>
            <a:pPr>
              <a:buFont typeface="Symbol" panose="05050102010706020507" pitchFamily="18" charset="2"/>
              <a:buChar char="®"/>
            </a:pPr>
            <a:r>
              <a:rPr lang="en-US" dirty="0"/>
              <a:t>1 </a:t>
            </a:r>
            <a:r>
              <a:rPr lang="el-GR" dirty="0">
                <a:ea typeface="Cambria Math" panose="02040503050406030204" pitchFamily="18" charset="0"/>
              </a:rPr>
              <a:t>μ</a:t>
            </a:r>
            <a:r>
              <a:rPr lang="en-US" dirty="0"/>
              <a:t>g/L  =  1 </a:t>
            </a:r>
            <a:r>
              <a:rPr lang="el-GR" dirty="0">
                <a:ea typeface="Cambria Math" panose="02040503050406030204" pitchFamily="18" charset="0"/>
              </a:rPr>
              <a:t>μ</a:t>
            </a:r>
            <a:r>
              <a:rPr lang="en-US" dirty="0"/>
              <a:t>g/1,000 g                   (</a:t>
            </a:r>
            <a:r>
              <a:rPr lang="en-US" dirty="0">
                <a:sym typeface="Symbol" panose="05050102010706020507" pitchFamily="18" charset="2"/>
              </a:rPr>
              <a:t>1 g = 1,000,000 </a:t>
            </a:r>
            <a:r>
              <a:rPr lang="el-GR" dirty="0">
                <a:ea typeface="Cambria Math" panose="02040503050406030204" pitchFamily="18" charset="0"/>
              </a:rPr>
              <a:t>μ</a:t>
            </a:r>
            <a:r>
              <a:rPr lang="en-US" dirty="0">
                <a:sym typeface="Symbol" panose="05050102010706020507" pitchFamily="18" charset="2"/>
              </a:rPr>
              <a:t>g)</a:t>
            </a:r>
          </a:p>
          <a:p>
            <a:pPr marL="0" indent="0">
              <a:buNone/>
            </a:pPr>
            <a:r>
              <a:rPr lang="en-US" b="1" dirty="0">
                <a:sym typeface="Symbol" panose="05050102010706020507" pitchFamily="18" charset="2"/>
              </a:rPr>
              <a:t>	       </a:t>
            </a:r>
            <a:r>
              <a:rPr lang="en-US" dirty="0">
                <a:sym typeface="Symbol" panose="05050102010706020507" pitchFamily="18" charset="2"/>
              </a:rPr>
              <a:t>=  1 </a:t>
            </a:r>
            <a:r>
              <a:rPr lang="el-GR" dirty="0">
                <a:ea typeface="Cambria Math" panose="02040503050406030204" pitchFamily="18" charset="0"/>
              </a:rPr>
              <a:t>μ</a:t>
            </a:r>
            <a:r>
              <a:rPr lang="en-US" dirty="0">
                <a:sym typeface="Symbol" panose="05050102010706020507" pitchFamily="18" charset="2"/>
              </a:rPr>
              <a:t>g/ 1,000,000,000 </a:t>
            </a:r>
            <a:r>
              <a:rPr lang="el-GR" dirty="0">
                <a:ea typeface="Cambria Math" panose="02040503050406030204" pitchFamily="18" charset="0"/>
              </a:rPr>
              <a:t>μ</a:t>
            </a:r>
            <a:r>
              <a:rPr lang="en-US" dirty="0">
                <a:sym typeface="Symbol" panose="05050102010706020507" pitchFamily="18" charset="2"/>
              </a:rPr>
              <a:t>g </a:t>
            </a:r>
          </a:p>
          <a:p>
            <a:pPr marL="0" indent="0">
              <a:buNone/>
            </a:pPr>
            <a:r>
              <a:rPr lang="en-US" dirty="0">
                <a:sym typeface="Symbol" panose="05050102010706020507" pitchFamily="18" charset="2"/>
              </a:rPr>
              <a:t>	       = </a:t>
            </a:r>
            <a:r>
              <a:rPr lang="en-US" b="1" dirty="0">
                <a:sym typeface="Symbol" panose="05050102010706020507" pitchFamily="18" charset="2"/>
              </a:rPr>
              <a:t>1 part per billion (ppb)</a:t>
            </a:r>
          </a:p>
          <a:p>
            <a:pPr marL="0" indent="0" algn="ctr">
              <a:buNone/>
            </a:pPr>
            <a:r>
              <a:rPr lang="en-US" b="1" u="sng" dirty="0">
                <a:sym typeface="Symbol" panose="05050102010706020507" pitchFamily="18" charset="2"/>
              </a:rPr>
              <a:t>1 </a:t>
            </a:r>
            <a:r>
              <a:rPr lang="el-GR" b="1" u="sng" dirty="0">
                <a:ea typeface="Cambria Math" panose="02040503050406030204" pitchFamily="18" charset="0"/>
              </a:rPr>
              <a:t>μ</a:t>
            </a:r>
            <a:r>
              <a:rPr lang="en-US" b="1" u="sng" dirty="0">
                <a:sym typeface="Symbol" panose="05050102010706020507" pitchFamily="18" charset="2"/>
              </a:rPr>
              <a:t>g/L = 1 ppb   </a:t>
            </a:r>
            <a:endParaRPr lang="en-US" b="1" u="sng" dirty="0"/>
          </a:p>
        </p:txBody>
      </p:sp>
      <p:sp>
        <p:nvSpPr>
          <p:cNvPr id="4" name="Rectangle 3"/>
          <p:cNvSpPr/>
          <p:nvPr/>
        </p:nvSpPr>
        <p:spPr>
          <a:xfrm>
            <a:off x="152400" y="1417638"/>
            <a:ext cx="5638800" cy="6858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10513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Organic Chemistry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What is organic?</a:t>
            </a:r>
          </a:p>
          <a:p>
            <a:pPr lvl="1"/>
            <a:r>
              <a:rPr lang="en-US" dirty="0"/>
              <a:t>Carbon based molecules</a:t>
            </a:r>
          </a:p>
          <a:p>
            <a:pPr lvl="1"/>
            <a:r>
              <a:rPr lang="en-US" dirty="0"/>
              <a:t>Carbon can have 4 bonds</a:t>
            </a:r>
          </a:p>
          <a:p>
            <a:pPr lvl="1"/>
            <a:endParaRPr lang="en-US" dirty="0"/>
          </a:p>
          <a:p>
            <a:r>
              <a:rPr lang="en-US" dirty="0"/>
              <a:t>Why is organic chemistry important?</a:t>
            </a:r>
          </a:p>
          <a:p>
            <a:pPr lvl="1"/>
            <a:r>
              <a:rPr lang="en-US" dirty="0"/>
              <a:t>Trihalomethanes (THMs)</a:t>
            </a:r>
          </a:p>
          <a:p>
            <a:pPr lvl="1"/>
            <a:r>
              <a:rPr lang="en-US" dirty="0" err="1"/>
              <a:t>Haloacetic</a:t>
            </a:r>
            <a:r>
              <a:rPr lang="en-US" dirty="0"/>
              <a:t> acids (HAAs) </a:t>
            </a:r>
          </a:p>
        </p:txBody>
      </p:sp>
      <p:sp>
        <p:nvSpPr>
          <p:cNvPr id="4" name="Right Brace 3"/>
          <p:cNvSpPr/>
          <p:nvPr/>
        </p:nvSpPr>
        <p:spPr>
          <a:xfrm>
            <a:off x="4800600" y="4343400"/>
            <a:ext cx="1066800" cy="990600"/>
          </a:xfrm>
          <a:prstGeom prst="righ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5867400" y="4391620"/>
            <a:ext cx="2819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>
                <a:solidFill>
                  <a:srgbClr val="FF0000"/>
                </a:solidFill>
              </a:rPr>
              <a:t>Reactions between Organic Carbon and Disinfectant (DBP’s)</a:t>
            </a:r>
          </a:p>
        </p:txBody>
      </p:sp>
    </p:spTree>
    <p:extLst>
      <p:ext uri="{BB962C8B-B14F-4D97-AF65-F5344CB8AC3E}">
        <p14:creationId xmlns:p14="http://schemas.microsoft.com/office/powerpoint/2010/main" val="5796477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Total Organic Carbon (TOC)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txBody>
          <a:bodyPr>
            <a:normAutofit/>
          </a:bodyPr>
          <a:lstStyle/>
          <a:p>
            <a:r>
              <a:rPr lang="en-US" dirty="0"/>
              <a:t>Total Organic Carbon (TOC) = All organic carbon in the water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Measure TOC with a TOC Analyzer</a:t>
            </a:r>
          </a:p>
          <a:p>
            <a:endParaRPr lang="en-US" dirty="0"/>
          </a:p>
          <a:p>
            <a:r>
              <a:rPr lang="en-US" dirty="0"/>
              <a:t>Analyzer can also be used to measure inorganic carbon (TIC = total inorganic carbon)</a:t>
            </a:r>
          </a:p>
          <a:p>
            <a:pPr lvl="1"/>
            <a:r>
              <a:rPr lang="en-US" dirty="0"/>
              <a:t>Bicarbonate and carbonate are forms of inorganic carbon</a:t>
            </a:r>
          </a:p>
          <a:p>
            <a:pPr marL="0" indent="0" algn="ctr">
              <a:buNone/>
            </a:pPr>
            <a:r>
              <a:rPr lang="en-US" b="1" dirty="0"/>
              <a:t>Total Carbon = TOC + TIC</a:t>
            </a:r>
          </a:p>
        </p:txBody>
      </p:sp>
    </p:spTree>
    <p:extLst>
      <p:ext uri="{BB962C8B-B14F-4D97-AF65-F5344CB8AC3E}">
        <p14:creationId xmlns:p14="http://schemas.microsoft.com/office/powerpoint/2010/main" val="29499271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Inorganic Chemistry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4953000"/>
          </a:xfrm>
        </p:spPr>
        <p:txBody>
          <a:bodyPr>
            <a:normAutofit/>
          </a:bodyPr>
          <a:lstStyle/>
          <a:p>
            <a:r>
              <a:rPr lang="en-US" dirty="0"/>
              <a:t>What is inorganic chemistry?</a:t>
            </a:r>
          </a:p>
          <a:p>
            <a:r>
              <a:rPr lang="en-US" dirty="0"/>
              <a:t>Salts, name a few…</a:t>
            </a:r>
          </a:p>
          <a:p>
            <a:endParaRPr lang="en-US" dirty="0"/>
          </a:p>
          <a:p>
            <a:r>
              <a:rPr lang="en-US" dirty="0"/>
              <a:t>Sodium (Na</a:t>
            </a:r>
            <a:r>
              <a:rPr lang="en-US" baseline="30000" dirty="0"/>
              <a:t>+1</a:t>
            </a:r>
            <a:r>
              <a:rPr lang="en-US" dirty="0"/>
              <a:t>), Magnesium (Mg</a:t>
            </a:r>
            <a:r>
              <a:rPr lang="en-US" baseline="30000" dirty="0"/>
              <a:t>+2</a:t>
            </a:r>
            <a:r>
              <a:rPr lang="en-US" dirty="0"/>
              <a:t>), Calcium (Ca</a:t>
            </a:r>
            <a:r>
              <a:rPr lang="en-US" baseline="30000" dirty="0"/>
              <a:t>+2</a:t>
            </a:r>
            <a:r>
              <a:rPr lang="en-US" dirty="0"/>
              <a:t>)</a:t>
            </a:r>
          </a:p>
          <a:p>
            <a:endParaRPr lang="en-US" dirty="0"/>
          </a:p>
          <a:p>
            <a:r>
              <a:rPr lang="en-US" dirty="0"/>
              <a:t>Chlorides (Cl</a:t>
            </a:r>
            <a:r>
              <a:rPr lang="en-US" baseline="30000" dirty="0"/>
              <a:t>-1</a:t>
            </a:r>
            <a:r>
              <a:rPr lang="en-US" dirty="0"/>
              <a:t>), Sulfate (SO</a:t>
            </a:r>
            <a:r>
              <a:rPr lang="en-US" baseline="-25000" dirty="0"/>
              <a:t>4</a:t>
            </a:r>
            <a:r>
              <a:rPr lang="en-US" baseline="30000" dirty="0"/>
              <a:t>-2</a:t>
            </a:r>
            <a:r>
              <a:rPr lang="en-US" dirty="0"/>
              <a:t>), </a:t>
            </a:r>
          </a:p>
          <a:p>
            <a:pPr marL="0" indent="0">
              <a:buNone/>
            </a:pPr>
            <a:r>
              <a:rPr lang="en-US" dirty="0"/>
              <a:t>    Carbonate (CO</a:t>
            </a:r>
            <a:r>
              <a:rPr lang="en-US" baseline="-25000" dirty="0"/>
              <a:t>3</a:t>
            </a:r>
            <a:r>
              <a:rPr lang="en-US" baseline="30000" dirty="0"/>
              <a:t>-2</a:t>
            </a:r>
            <a:r>
              <a:rPr lang="en-US" dirty="0"/>
              <a:t>)</a:t>
            </a:r>
          </a:p>
          <a:p>
            <a:pPr marL="0" indent="0" algn="ctr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06856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Water &amp; pH</a:t>
            </a:r>
          </a:p>
        </p:txBody>
      </p:sp>
      <p:sp>
        <p:nvSpPr>
          <p:cNvPr id="2051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 eaLnBrk="1" hangingPunct="1">
              <a:lnSpc>
                <a:spcPct val="110000"/>
              </a:lnSpc>
              <a:buFontTx/>
              <a:buNone/>
            </a:pPr>
            <a:r>
              <a:rPr lang="en-US" altLang="en-US" dirty="0"/>
              <a:t>H</a:t>
            </a:r>
            <a:r>
              <a:rPr lang="en-US" altLang="en-US" baseline="-25000" dirty="0"/>
              <a:t>2</a:t>
            </a:r>
            <a:r>
              <a:rPr lang="en-US" altLang="en-US" dirty="0"/>
              <a:t>O</a:t>
            </a:r>
            <a:r>
              <a:rPr lang="en-US" altLang="en-US" baseline="-25000" dirty="0"/>
              <a:t>(L)</a:t>
            </a:r>
            <a:r>
              <a:rPr lang="en-US" altLang="en-US" dirty="0"/>
              <a:t>  </a:t>
            </a:r>
            <a:r>
              <a:rPr lang="en-US" altLang="en-US" dirty="0">
                <a:cs typeface="Arial" panose="020B0604020202020204" pitchFamily="34" charset="0"/>
                <a:sym typeface="Wingdings 3" panose="05040102010807070707" pitchFamily="18" charset="2"/>
              </a:rPr>
              <a:t></a:t>
            </a:r>
            <a:r>
              <a:rPr lang="en-US" altLang="en-US" dirty="0">
                <a:cs typeface="Arial" panose="020B0604020202020204" pitchFamily="34" charset="0"/>
              </a:rPr>
              <a:t>  H</a:t>
            </a:r>
            <a:r>
              <a:rPr lang="en-US" altLang="en-US" baseline="30000" dirty="0">
                <a:cs typeface="Arial" panose="020B0604020202020204" pitchFamily="34" charset="0"/>
              </a:rPr>
              <a:t>+</a:t>
            </a:r>
            <a:r>
              <a:rPr lang="en-US" altLang="en-US" dirty="0">
                <a:cs typeface="Arial" panose="020B0604020202020204" pitchFamily="34" charset="0"/>
              </a:rPr>
              <a:t>  +  OH</a:t>
            </a:r>
            <a:r>
              <a:rPr lang="en-US" altLang="en-US" baseline="30000" dirty="0">
                <a:cs typeface="Arial" panose="020B0604020202020204" pitchFamily="34" charset="0"/>
              </a:rPr>
              <a:t>-</a:t>
            </a:r>
            <a:endParaRPr lang="en-US" altLang="en-US" dirty="0">
              <a:cs typeface="Arial" panose="020B0604020202020204" pitchFamily="34" charset="0"/>
            </a:endParaRPr>
          </a:p>
          <a:p>
            <a:pPr algn="ctr" eaLnBrk="1" hangingPunct="1">
              <a:lnSpc>
                <a:spcPct val="110000"/>
              </a:lnSpc>
              <a:buFontTx/>
              <a:buNone/>
            </a:pPr>
            <a:endParaRPr lang="en-US" altLang="en-US" dirty="0">
              <a:cs typeface="Arial" panose="020B0604020202020204" pitchFamily="34" charset="0"/>
            </a:endParaRPr>
          </a:p>
          <a:p>
            <a:pPr algn="ctr" eaLnBrk="1" hangingPunct="1">
              <a:lnSpc>
                <a:spcPct val="110000"/>
              </a:lnSpc>
              <a:buFontTx/>
              <a:buNone/>
            </a:pPr>
            <a:r>
              <a:rPr lang="en-US" altLang="en-US" dirty="0">
                <a:cs typeface="Arial" panose="020B0604020202020204" pitchFamily="34" charset="0"/>
              </a:rPr>
              <a:t>pH  =  -log</a:t>
            </a:r>
            <a:r>
              <a:rPr lang="en-US" altLang="en-US" baseline="-25000" dirty="0">
                <a:cs typeface="Arial" panose="020B0604020202020204" pitchFamily="34" charset="0"/>
              </a:rPr>
              <a:t>10</a:t>
            </a:r>
            <a:r>
              <a:rPr lang="en-US" altLang="en-US" dirty="0">
                <a:cs typeface="Arial" panose="020B0604020202020204" pitchFamily="34" charset="0"/>
              </a:rPr>
              <a:t> [H</a:t>
            </a:r>
            <a:r>
              <a:rPr lang="en-US" altLang="en-US" baseline="30000" dirty="0">
                <a:cs typeface="Arial" panose="020B0604020202020204" pitchFamily="34" charset="0"/>
              </a:rPr>
              <a:t>+</a:t>
            </a:r>
            <a:r>
              <a:rPr lang="en-US" altLang="en-US" dirty="0">
                <a:cs typeface="Arial" panose="020B0604020202020204" pitchFamily="34" charset="0"/>
              </a:rPr>
              <a:t>]</a:t>
            </a:r>
          </a:p>
          <a:p>
            <a:pPr algn="ctr" eaLnBrk="1" hangingPunct="1">
              <a:lnSpc>
                <a:spcPct val="110000"/>
              </a:lnSpc>
              <a:buFontTx/>
              <a:buNone/>
            </a:pPr>
            <a:endParaRPr lang="en-US" altLang="en-US" dirty="0">
              <a:cs typeface="Arial" panose="020B0604020202020204" pitchFamily="34" charset="0"/>
            </a:endParaRPr>
          </a:p>
          <a:p>
            <a:pPr lvl="3"/>
            <a:r>
              <a:rPr lang="en-US" dirty="0"/>
              <a:t>pH 7 = neutral</a:t>
            </a:r>
          </a:p>
          <a:p>
            <a:pPr lvl="3"/>
            <a:r>
              <a:rPr lang="en-US" dirty="0"/>
              <a:t>pH &lt; 7 = ?</a:t>
            </a:r>
          </a:p>
          <a:p>
            <a:pPr lvl="3"/>
            <a:r>
              <a:rPr lang="en-US" dirty="0"/>
              <a:t>pH &gt; 7 = ?</a:t>
            </a:r>
          </a:p>
          <a:p>
            <a:endParaRPr lang="en-US" dirty="0"/>
          </a:p>
          <a:p>
            <a:pPr algn="ctr" eaLnBrk="1" hangingPunct="1">
              <a:lnSpc>
                <a:spcPct val="110000"/>
              </a:lnSpc>
              <a:buFontTx/>
              <a:buNone/>
            </a:pPr>
            <a:endParaRPr lang="en-US" altLang="en-US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939613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Water &amp; pH</a:t>
            </a:r>
          </a:p>
        </p:txBody>
      </p:sp>
      <p:sp>
        <p:nvSpPr>
          <p:cNvPr id="2051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 eaLnBrk="1" hangingPunct="1">
              <a:lnSpc>
                <a:spcPct val="110000"/>
              </a:lnSpc>
              <a:buFontTx/>
              <a:buNone/>
            </a:pPr>
            <a:r>
              <a:rPr lang="en-US" altLang="en-US" dirty="0"/>
              <a:t>H</a:t>
            </a:r>
            <a:r>
              <a:rPr lang="en-US" altLang="en-US" baseline="-25000" dirty="0"/>
              <a:t>2</a:t>
            </a:r>
            <a:r>
              <a:rPr lang="en-US" altLang="en-US" dirty="0"/>
              <a:t>O</a:t>
            </a:r>
            <a:r>
              <a:rPr lang="en-US" altLang="en-US" baseline="-25000" dirty="0"/>
              <a:t>(L)</a:t>
            </a:r>
            <a:r>
              <a:rPr lang="en-US" altLang="en-US" dirty="0"/>
              <a:t>  </a:t>
            </a:r>
            <a:r>
              <a:rPr lang="en-US" altLang="en-US" dirty="0">
                <a:cs typeface="Arial" panose="020B0604020202020204" pitchFamily="34" charset="0"/>
                <a:sym typeface="Wingdings 3" panose="05040102010807070707" pitchFamily="18" charset="2"/>
              </a:rPr>
              <a:t></a:t>
            </a:r>
            <a:r>
              <a:rPr lang="en-US" altLang="en-US" dirty="0">
                <a:cs typeface="Arial" panose="020B0604020202020204" pitchFamily="34" charset="0"/>
              </a:rPr>
              <a:t>  H</a:t>
            </a:r>
            <a:r>
              <a:rPr lang="en-US" altLang="en-US" baseline="30000" dirty="0">
                <a:cs typeface="Arial" panose="020B0604020202020204" pitchFamily="34" charset="0"/>
              </a:rPr>
              <a:t>+</a:t>
            </a:r>
            <a:r>
              <a:rPr lang="en-US" altLang="en-US" dirty="0">
                <a:cs typeface="Arial" panose="020B0604020202020204" pitchFamily="34" charset="0"/>
              </a:rPr>
              <a:t>  +  OH</a:t>
            </a:r>
            <a:r>
              <a:rPr lang="en-US" altLang="en-US" baseline="30000" dirty="0">
                <a:cs typeface="Arial" panose="020B0604020202020204" pitchFamily="34" charset="0"/>
              </a:rPr>
              <a:t>-</a:t>
            </a:r>
            <a:endParaRPr lang="en-US" altLang="en-US" dirty="0">
              <a:cs typeface="Arial" panose="020B0604020202020204" pitchFamily="34" charset="0"/>
            </a:endParaRPr>
          </a:p>
          <a:p>
            <a:pPr algn="ctr" eaLnBrk="1" hangingPunct="1">
              <a:lnSpc>
                <a:spcPct val="110000"/>
              </a:lnSpc>
              <a:buFontTx/>
              <a:buNone/>
            </a:pPr>
            <a:endParaRPr lang="en-US" altLang="en-US" dirty="0">
              <a:cs typeface="Arial" panose="020B0604020202020204" pitchFamily="34" charset="0"/>
            </a:endParaRPr>
          </a:p>
          <a:p>
            <a:pPr algn="ctr" eaLnBrk="1" hangingPunct="1">
              <a:lnSpc>
                <a:spcPct val="110000"/>
              </a:lnSpc>
              <a:buFontTx/>
              <a:buNone/>
            </a:pPr>
            <a:r>
              <a:rPr lang="en-US" altLang="en-US" dirty="0">
                <a:cs typeface="Arial" panose="020B0604020202020204" pitchFamily="34" charset="0"/>
              </a:rPr>
              <a:t>pH  =  -log</a:t>
            </a:r>
            <a:r>
              <a:rPr lang="en-US" altLang="en-US" baseline="-25000" dirty="0">
                <a:cs typeface="Arial" panose="020B0604020202020204" pitchFamily="34" charset="0"/>
              </a:rPr>
              <a:t>10</a:t>
            </a:r>
            <a:r>
              <a:rPr lang="en-US" altLang="en-US" dirty="0">
                <a:cs typeface="Arial" panose="020B0604020202020204" pitchFamily="34" charset="0"/>
              </a:rPr>
              <a:t> [H</a:t>
            </a:r>
            <a:r>
              <a:rPr lang="en-US" altLang="en-US" baseline="30000" dirty="0">
                <a:cs typeface="Arial" panose="020B0604020202020204" pitchFamily="34" charset="0"/>
              </a:rPr>
              <a:t>+</a:t>
            </a:r>
            <a:r>
              <a:rPr lang="en-US" altLang="en-US" dirty="0">
                <a:cs typeface="Arial" panose="020B0604020202020204" pitchFamily="34" charset="0"/>
              </a:rPr>
              <a:t>]</a:t>
            </a:r>
          </a:p>
          <a:p>
            <a:pPr algn="ctr" eaLnBrk="1" hangingPunct="1">
              <a:lnSpc>
                <a:spcPct val="110000"/>
              </a:lnSpc>
              <a:buFontTx/>
              <a:buNone/>
            </a:pPr>
            <a:endParaRPr lang="en-US" altLang="en-US" dirty="0"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pH 7 = neutral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pH &lt; 7 = 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pH &gt; 7 = ?</a:t>
            </a:r>
          </a:p>
          <a:p>
            <a:endParaRPr lang="en-US" dirty="0"/>
          </a:p>
          <a:p>
            <a:pPr eaLnBrk="1" hangingPunct="1">
              <a:lnSpc>
                <a:spcPct val="110000"/>
              </a:lnSpc>
              <a:buFontTx/>
              <a:buNone/>
            </a:pPr>
            <a:endParaRPr lang="en-US" altLang="en-US" dirty="0"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34FEF01-2D12-D2D5-51BA-248BFCF2FF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0" y="3886200"/>
            <a:ext cx="5106113" cy="1857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882379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83E6BB-524B-8D2F-1D14-9CD58F6614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Specific Gravity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1A1D16-631B-98B9-ACF8-48BB49299C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2037144"/>
            <a:ext cx="8229600" cy="4800600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Common property of compounds that is related to density and specific weight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SG = </a:t>
            </a:r>
            <a:r>
              <a:rPr lang="en-US" sz="24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γ</a:t>
            </a:r>
            <a:r>
              <a:rPr lang="en-US" sz="2400" b="0" i="0" u="none" strike="noStrike" cap="none" baseline="-25000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</a:t>
            </a:r>
            <a:r>
              <a:rPr lang="en-US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/</a:t>
            </a:r>
            <a:r>
              <a:rPr lang="en-US" sz="24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γ</a:t>
            </a:r>
            <a:r>
              <a:rPr lang="en-US" sz="2400" b="0" i="0" u="none" strike="noStrike" cap="none" baseline="-25000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</a:t>
            </a:r>
            <a:r>
              <a:rPr lang="en-US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= </a:t>
            </a:r>
            <a:r>
              <a:rPr lang="en-US" sz="24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ρ</a:t>
            </a:r>
            <a:r>
              <a:rPr lang="en-US" sz="2400" b="0" i="0" u="none" strike="noStrike" cap="none" baseline="-25000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</a:t>
            </a:r>
            <a:r>
              <a:rPr lang="en-US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/</a:t>
            </a:r>
            <a:r>
              <a:rPr lang="en-US" sz="24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ρ</a:t>
            </a:r>
            <a:r>
              <a:rPr lang="en-US" sz="2400" b="0" i="0" u="none" strike="noStrike" cap="none" baseline="-25000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</a:t>
            </a:r>
            <a:endParaRPr lang="en-US" sz="2400" b="0" i="0" u="none" strike="noStrike" cap="none" baseline="-250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Noto Sans Symbols"/>
              <a:buNone/>
            </a:pPr>
            <a:r>
              <a:rPr lang="en-US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		where: SG = specific gravity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Noto Sans Symbols"/>
              <a:buNone/>
            </a:pPr>
            <a:r>
              <a:rPr lang="en-US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			   </a:t>
            </a:r>
            <a:r>
              <a:rPr lang="en-US" sz="24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γ</a:t>
            </a:r>
            <a:r>
              <a:rPr lang="en-US" sz="2400" b="0" i="0" u="none" strike="noStrike" cap="none" baseline="-25000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</a:t>
            </a:r>
            <a:r>
              <a:rPr lang="en-US" sz="2400" b="0" i="0" u="none" strike="noStrike" cap="none" baseline="-25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= specific weight of compound (</a:t>
            </a:r>
            <a:r>
              <a:rPr lang="en-US" sz="24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lb</a:t>
            </a:r>
            <a:r>
              <a:rPr lang="en-US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/ft</a:t>
            </a:r>
            <a:r>
              <a:rPr lang="en-US" sz="2400" b="0" i="0" u="none" strike="noStrike" cap="none" baseline="30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r>
              <a:rPr lang="en-US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)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Noto Sans Symbols"/>
              <a:buNone/>
            </a:pPr>
            <a:r>
              <a:rPr lang="en-US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			   </a:t>
            </a:r>
            <a:r>
              <a:rPr lang="en-US" sz="24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γ</a:t>
            </a:r>
            <a:r>
              <a:rPr lang="en-US" sz="2400" b="0" i="0" u="none" strike="noStrike" cap="none" baseline="-25000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</a:t>
            </a:r>
            <a:r>
              <a:rPr lang="en-US" sz="2400" b="0" i="0" u="none" strike="noStrike" cap="none" baseline="-25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= specific weight of water (</a:t>
            </a:r>
            <a:r>
              <a:rPr lang="en-US" sz="24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lb</a:t>
            </a:r>
            <a:r>
              <a:rPr lang="en-US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/ft</a:t>
            </a:r>
            <a:r>
              <a:rPr lang="en-US" sz="2400" b="0" i="0" u="none" strike="noStrike" cap="none" baseline="30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r>
              <a:rPr lang="en-US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)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Noto Sans Symbols"/>
              <a:buNone/>
            </a:pPr>
            <a:r>
              <a:rPr lang="en-US" sz="2400" b="0" i="0" u="none" strike="noStrike" cap="none" baseline="-25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			     </a:t>
            </a:r>
            <a:r>
              <a:rPr lang="en-US" sz="24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ρ</a:t>
            </a:r>
            <a:r>
              <a:rPr lang="en-US" sz="2400" b="0" i="0" u="none" strike="noStrike" cap="none" baseline="-25000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</a:t>
            </a:r>
            <a:r>
              <a:rPr lang="en-US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= density of compound (g/cm</a:t>
            </a:r>
            <a:r>
              <a:rPr lang="en-US" sz="2400" b="0" i="0" u="none" strike="noStrike" cap="none" baseline="30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r>
              <a:rPr lang="en-US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)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Noto Sans Symbols"/>
              <a:buNone/>
            </a:pPr>
            <a:r>
              <a:rPr lang="en-US" sz="2400" b="0" i="0" u="none" strike="noStrike" cap="none" baseline="-25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			     </a:t>
            </a:r>
            <a:r>
              <a:rPr lang="en-US" sz="24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ρ</a:t>
            </a:r>
            <a:r>
              <a:rPr lang="en-US" sz="2400" b="0" i="0" u="none" strike="noStrike" cap="none" baseline="-25000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</a:t>
            </a:r>
            <a:r>
              <a:rPr lang="en-US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= density of water (g/cm</a:t>
            </a:r>
            <a:r>
              <a:rPr lang="en-US" sz="2400" b="0" i="0" u="none" strike="noStrike" cap="none" baseline="30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r>
              <a:rPr lang="en-US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)</a:t>
            </a:r>
          </a:p>
          <a:p>
            <a:pPr marL="0" indent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135107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Specific Gravity and Density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en-US" sz="2000" dirty="0"/>
                  <a:t>Specific gravity (SG) = ratio of density of substance to density of water (at reference temperature-usually 4 °C) </a:t>
                </a:r>
              </a:p>
              <a:p>
                <a:pPr marL="0" indent="0">
                  <a:buNone/>
                </a:pPr>
                <a:endParaRPr lang="en-US" sz="200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baseline="3000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∗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𝑆𝑝𝑒𝑐𝑖𝑓𝑖𝑐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𝐺𝑟𝑎𝑣𝑖𝑡𝑦</m:t>
                      </m:r>
                      <m:r>
                        <a:rPr lang="en-US" sz="20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𝑆𝐺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i="1" smtClean="0">
                              <a:latin typeface="Cambria Math" panose="02040503050406030204" pitchFamily="18" charset="0"/>
                            </a:rPr>
                            <m:t>𝑆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𝑝𝑒𝑐𝑖𝑓𝑖𝑐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𝑊𝑒𝑖𝑔h𝑡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𝑜𝑓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𝑆𝑢𝑏𝑠𝑡𝑎𝑛𝑐𝑒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𝑙𝑏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/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𝑔𝑎𝑙</m:t>
                          </m:r>
                        </m:num>
                        <m:den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𝐷𝑒𝑛𝑠𝑖𝑡𝑦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𝑜𝑓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𝑊𝑎𝑡𝑒𝑟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𝑙𝑏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/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𝑔𝑎𝑙</m:t>
                          </m:r>
                        </m:den>
                      </m:f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en-US" sz="2000" dirty="0"/>
              </a:p>
              <a:p>
                <a:pPr marL="0" indent="0">
                  <a:buNone/>
                </a:pPr>
                <a:endParaRPr lang="en-US" sz="2000" dirty="0"/>
              </a:p>
              <a:p>
                <a:r>
                  <a:rPr lang="en-US" sz="2000" dirty="0"/>
                  <a:t>Water at 4 °C has a density of:</a:t>
                </a:r>
              </a:p>
              <a:p>
                <a:pPr lvl="1"/>
                <a:r>
                  <a:rPr lang="en-US" sz="1600" dirty="0"/>
                  <a:t>SI Units: 1 g/cm</a:t>
                </a:r>
                <a:r>
                  <a:rPr lang="en-US" sz="1600" baseline="30000" dirty="0"/>
                  <a:t>3 </a:t>
                </a:r>
                <a:r>
                  <a:rPr lang="en-US" sz="1600" dirty="0"/>
                  <a:t>or 1 kg/L </a:t>
                </a:r>
              </a:p>
              <a:p>
                <a:pPr lvl="1"/>
                <a:r>
                  <a:rPr lang="en-US" sz="1600" dirty="0"/>
                  <a:t>English Units: 62.4 </a:t>
                </a:r>
                <a:r>
                  <a:rPr lang="en-US" sz="1600" dirty="0" err="1"/>
                  <a:t>lbs</a:t>
                </a:r>
                <a:r>
                  <a:rPr lang="en-US" sz="1600" dirty="0"/>
                  <a:t>/ft</a:t>
                </a:r>
                <a:r>
                  <a:rPr lang="en-US" sz="1600" baseline="30000" dirty="0"/>
                  <a:t>3 </a:t>
                </a:r>
                <a:r>
                  <a:rPr lang="en-US" sz="1600" dirty="0"/>
                  <a:t>or</a:t>
                </a:r>
                <a:r>
                  <a:rPr lang="en-US" sz="1600" baseline="30000" dirty="0"/>
                  <a:t> </a:t>
                </a:r>
                <a:r>
                  <a:rPr lang="en-US" sz="1600" dirty="0"/>
                  <a:t> 8.34 </a:t>
                </a:r>
                <a:r>
                  <a:rPr lang="en-US" sz="1600" dirty="0" err="1"/>
                  <a:t>lbs</a:t>
                </a:r>
                <a:r>
                  <a:rPr lang="en-US" sz="1600" dirty="0"/>
                  <a:t>/gal</a:t>
                </a:r>
                <a:r>
                  <a:rPr lang="en-US" sz="1600" baseline="30000" dirty="0"/>
                  <a:t> </a:t>
                </a:r>
              </a:p>
              <a:p>
                <a:r>
                  <a:rPr lang="en-US" sz="2000" dirty="0"/>
                  <a:t>Thus, substance with SG of 2 has a density of 2 g/cm</a:t>
                </a:r>
                <a:r>
                  <a:rPr lang="en-US" sz="2000" baseline="30000" dirty="0"/>
                  <a:t>3</a:t>
                </a:r>
                <a:r>
                  <a:rPr lang="en-US" sz="2000" dirty="0"/>
                  <a:t> </a:t>
                </a:r>
              </a:p>
              <a:p>
                <a:r>
                  <a:rPr lang="en-US" sz="2000" dirty="0"/>
                  <a:t>SG of mercury is 13.6</a:t>
                </a:r>
              </a:p>
              <a:p>
                <a:endParaRPr lang="en-US" sz="2000" dirty="0"/>
              </a:p>
              <a:p>
                <a:pPr marL="0" indent="0">
                  <a:buNone/>
                </a:pPr>
                <a:r>
                  <a:rPr lang="en-US" sz="1800" baseline="30000" dirty="0"/>
                  <a:t>*</a:t>
                </a:r>
                <a:r>
                  <a:rPr lang="en-US" sz="1800" dirty="0"/>
                  <a:t> Equation on Page 4 of ABC formula sheet</a:t>
                </a:r>
                <a:endParaRPr lang="en-US" sz="1800" baseline="300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741" t="-63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Specific Gravity and Density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en-US" sz="2400" dirty="0"/>
                  <a:t>The density of the liquid alum is 11.14 </a:t>
                </a:r>
                <a:r>
                  <a:rPr lang="en-US" sz="2400" dirty="0" err="1"/>
                  <a:t>lbs</a:t>
                </a:r>
                <a:r>
                  <a:rPr lang="en-US" sz="2400" dirty="0"/>
                  <a:t>/gal.  Water has a density of 8.34 </a:t>
                </a:r>
                <a:r>
                  <a:rPr lang="en-US" sz="2400" dirty="0" err="1"/>
                  <a:t>lbs</a:t>
                </a:r>
                <a:r>
                  <a:rPr lang="en-US" sz="2400" dirty="0"/>
                  <a:t>/gal at 4 C.  What is the SG of the liquid alum?</a:t>
                </a:r>
              </a:p>
              <a:p>
                <a:endParaRPr lang="en-US" dirty="0"/>
              </a:p>
              <a:p>
                <a:pPr marL="457200" lvl="1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>
                          <a:latin typeface="Cambria Math" panose="02040503050406030204" pitchFamily="18" charset="0"/>
                        </a:rPr>
                        <m:t>𝑆𝐺</m:t>
                      </m:r>
                      <m:r>
                        <a:rPr lang="en-US" i="1" smtClean="0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𝑆𝑝𝑒𝑐𝑖𝑓𝑖𝑐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𝑊𝑒𝑖𝑔h𝑡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𝑜𝑓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𝑆𝑢𝑏𝑠𝑡𝑎𝑛𝑐𝑒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𝑙𝑏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/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𝑔𝑎𝑙</m:t>
                          </m:r>
                        </m:num>
                        <m:den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𝐷𝑒𝑛𝑠𝑖𝑡𝑦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𝑜𝑓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𝑊𝑎𝑡𝑒𝑟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𝑙𝑏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/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𝑔𝑎𝑙</m:t>
                          </m:r>
                        </m:den>
                      </m:f>
                    </m:oMath>
                  </m:oMathPara>
                </a14:m>
                <a:endParaRPr lang="en-US" dirty="0"/>
              </a:p>
              <a:p>
                <a:pPr marL="457200" lvl="1" indent="0">
                  <a:buNone/>
                </a:pPr>
                <a:endParaRPr lang="en-US" dirty="0"/>
              </a:p>
              <a:p>
                <a:pPr marL="457200" lvl="1" indent="0"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11.14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𝑙𝑏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/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𝑔𝑎𝑙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8.34 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𝑙𝑏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/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𝑔𝑎𝑙</m:t>
                        </m:r>
                      </m:den>
                    </m:f>
                    <m:r>
                      <a:rPr lang="en-US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/>
                  <a:t>= 1.34</a:t>
                </a:r>
              </a:p>
              <a:p>
                <a:endParaRPr lang="en-US" sz="2400" dirty="0"/>
              </a:p>
              <a:p>
                <a:endParaRPr lang="en-US" sz="1200" baseline="300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1111" t="-889" r="-1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567475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BFDEBF-801C-D498-CAD0-07C04F6119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2B5F9C-EA35-16C9-BAB1-55873FAE65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b="1" dirty="0"/>
              <a:t>Objectives for today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89E2A9-068B-DF62-F56D-AD154E54B0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sz="2400" dirty="0"/>
              <a:t>Strengthen knowledge/use of water chemistry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Confidence in discussing water chemistry issues</a:t>
            </a:r>
            <a:endParaRPr lang="en-US" sz="2400" dirty="0"/>
          </a:p>
          <a:p>
            <a:pPr marL="514350" indent="-514350">
              <a:buFont typeface="+mj-lt"/>
              <a:buAutoNum type="arabicPeriod"/>
            </a:pPr>
            <a:r>
              <a:rPr lang="en-US" sz="2400" dirty="0"/>
              <a:t>Identify water chemistry’s elements of interest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/>
              <a:t>Practice solving water chemistry problems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/>
              <a:t>Provide a worthwhile use of your time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Prepare you for Short School summary test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66130936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E34EDB-79FF-6B7F-F671-391E33A5E4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Molecular Weight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7770DB-259B-B977-981C-DA910A1F06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Represents the total weight of a molecule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64999"/>
              <a:buFont typeface="Noto Sans Symbols"/>
              <a:buNone/>
            </a:pPr>
            <a:endParaRPr lang="en-US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4572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Calculated by adding up all of the weights of the individual atoms included in the molecule</a:t>
            </a:r>
          </a:p>
          <a:p>
            <a:pPr marR="0" lvl="1" algn="l" rtl="0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Atomic weights can be obtained from periodic table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37002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35CFE0-6CE1-8F42-2F75-F12F389BB1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en-US" dirty="0">
                <a:sym typeface="Garamond"/>
              </a:rPr>
              <a:t>Calculating Molecular Weight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74B299-DE74-F3F6-E9A2-54B95F1861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</a:pPr>
            <a:r>
              <a:rPr lang="en-US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Example:  Calculate the molecular weight of alum, </a:t>
            </a:r>
            <a:r>
              <a:rPr lang="en-US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Al</a:t>
            </a:r>
            <a:r>
              <a:rPr lang="en-US" b="1" i="0" u="none" strike="noStrike" cap="none" baseline="-25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r>
              <a:rPr lang="en-US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(SO</a:t>
            </a:r>
            <a:r>
              <a:rPr lang="en-US" b="1" i="0" u="none" strike="noStrike" cap="none" baseline="-25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r>
              <a:rPr lang="en-US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)</a:t>
            </a:r>
            <a:r>
              <a:rPr lang="en-US" b="1" i="0" u="none" strike="noStrike" cap="none" baseline="-25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r>
              <a:rPr lang="en-US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·14.3H</a:t>
            </a:r>
            <a:r>
              <a:rPr lang="en-US" b="1" i="0" u="none" strike="noStrike" cap="none" baseline="-25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r>
              <a:rPr lang="en-US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 </a:t>
            </a:r>
          </a:p>
          <a:p>
            <a:pPr lvl="1">
              <a:spcBef>
                <a:spcPts val="440"/>
              </a:spcBef>
              <a:spcAft>
                <a:spcPts val="0"/>
              </a:spcAft>
              <a:buClr>
                <a:schemeClr val="tx1"/>
              </a:buClr>
              <a:buSzPct val="100000"/>
            </a:pPr>
            <a:r>
              <a:rPr lang="en-US" sz="22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Step 1: Calculate the atomic weights for all components</a:t>
            </a:r>
          </a:p>
          <a:p>
            <a:pPr marL="669925" marR="0" lvl="1" indent="-327025" algn="l" rtl="0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Clr>
                <a:schemeClr val="accent2"/>
              </a:buClr>
              <a:buSzPct val="25000"/>
              <a:buFont typeface="Noto Sans Symbols"/>
              <a:buNone/>
            </a:pPr>
            <a:r>
              <a:rPr lang="en-US" sz="22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		2 Al = 2 x 26.98 = 53.96</a:t>
            </a:r>
          </a:p>
          <a:p>
            <a:pPr marL="669925" marR="0" lvl="1" indent="-327025" algn="l" rtl="0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Clr>
                <a:schemeClr val="accent2"/>
              </a:buClr>
              <a:buSzPct val="25000"/>
              <a:buFont typeface="Noto Sans Symbols"/>
              <a:buNone/>
            </a:pPr>
            <a:r>
              <a:rPr lang="en-US" sz="22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		3 S = 3 x 32.06 = 96.18</a:t>
            </a:r>
          </a:p>
          <a:p>
            <a:pPr marL="669925" marR="0" lvl="1" indent="-327025" algn="l" rtl="0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Clr>
                <a:schemeClr val="accent2"/>
              </a:buClr>
              <a:buSzPct val="25000"/>
              <a:buFont typeface="Noto Sans Symbols"/>
              <a:buNone/>
            </a:pPr>
            <a:r>
              <a:rPr lang="en-US" sz="22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		12 O = 12 x 16 = 192</a:t>
            </a:r>
          </a:p>
          <a:p>
            <a:pPr marL="669925" marR="0" lvl="1" indent="-327025" algn="l" rtl="0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Clr>
                <a:schemeClr val="accent2"/>
              </a:buClr>
              <a:buSzPct val="25000"/>
              <a:buFont typeface="Noto Sans Symbols"/>
              <a:buNone/>
            </a:pPr>
            <a:r>
              <a:rPr lang="en-US" sz="22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		28.6 H = 28.6 x 1 = 28.6</a:t>
            </a:r>
          </a:p>
          <a:p>
            <a:pPr marL="669925" marR="0" lvl="1" indent="-327025" algn="l" rtl="0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Clr>
                <a:schemeClr val="accent2"/>
              </a:buClr>
              <a:buSzPct val="25000"/>
              <a:buFont typeface="Noto Sans Symbols"/>
              <a:buNone/>
            </a:pPr>
            <a:r>
              <a:rPr lang="en-US" sz="22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		14.3 O = 14.3 x 16 = 228.8</a:t>
            </a:r>
          </a:p>
          <a:p>
            <a:pPr lvl="1">
              <a:spcBef>
                <a:spcPts val="440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22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Step 2: Add results from step 1	 </a:t>
            </a:r>
          </a:p>
          <a:p>
            <a:pPr marL="669925" marR="0" lvl="1" indent="-327025" algn="l" rtl="0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Clr>
                <a:schemeClr val="accent2"/>
              </a:buClr>
              <a:buSzPct val="25000"/>
              <a:buFont typeface="Noto Sans Symbols"/>
              <a:buNone/>
            </a:pPr>
            <a:r>
              <a:rPr lang="en-US" sz="22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	53.96 + 96.18 + 192 + 28.6 + 228.8 = 599.54 ≈ 600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120355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648259-B401-649E-DE37-B00F609359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Fingertip facts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0A3B73-B46C-83D5-4BF9-D1747B2189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7.48 gal/ft</a:t>
            </a:r>
            <a:r>
              <a:rPr lang="en-US" baseline="30000" dirty="0"/>
              <a:t>3</a:t>
            </a:r>
            <a:r>
              <a:rPr lang="en-US" dirty="0"/>
              <a:t> – volume (ft</a:t>
            </a:r>
            <a:r>
              <a:rPr lang="en-US" baseline="30000" dirty="0"/>
              <a:t>3</a:t>
            </a:r>
            <a:r>
              <a:rPr lang="en-US" dirty="0"/>
              <a:t>) of water</a:t>
            </a:r>
            <a:endParaRPr lang="en-US" baseline="30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8.34 #/gal – weight of water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62.4 #/ft</a:t>
            </a:r>
            <a:r>
              <a:rPr lang="en-US" baseline="30000" dirty="0"/>
              <a:t>3</a:t>
            </a:r>
            <a:r>
              <a:rPr lang="en-US" dirty="0"/>
              <a:t> – density of water</a:t>
            </a:r>
            <a:endParaRPr lang="en-US" baseline="30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1 gm/mL – weight of water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i="1" dirty="0"/>
              <a:t>8.34 #/MG/mg/L – the “Pound Formula”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149153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31D6C9-75D3-7511-EA87-C1D69CB578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241F89-2AA0-588B-F514-C6A8D139AF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Road map for this session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B55D92-8B77-7554-4A63-B134FAA1EF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73050" indent="-342900">
              <a:spcBef>
                <a:spcPts val="440"/>
              </a:spcBef>
              <a:buSzPct val="100000"/>
              <a:buFont typeface="Arial" panose="020B0604020202020204" pitchFamily="34" charset="0"/>
              <a:buChar char="•"/>
            </a:pPr>
            <a:r>
              <a:rPr lang="en-US" dirty="0"/>
              <a:t>General w</a:t>
            </a:r>
            <a:r>
              <a:rPr lang="en-US" sz="2400" dirty="0"/>
              <a:t>ater characteristics</a:t>
            </a:r>
          </a:p>
          <a:p>
            <a:pPr marL="273050" indent="-342900">
              <a:spcBef>
                <a:spcPts val="440"/>
              </a:spcBef>
              <a:buSzPct val="100000"/>
              <a:buFont typeface="Arial" panose="020B0604020202020204" pitchFamily="34" charset="0"/>
              <a:buChar char="•"/>
            </a:pPr>
            <a:r>
              <a:rPr lang="en-US" sz="2400" b="1" dirty="0"/>
              <a:t>The Periodic Table</a:t>
            </a:r>
          </a:p>
          <a:p>
            <a:pPr marL="273050" indent="-342900">
              <a:spcBef>
                <a:spcPts val="440"/>
              </a:spcBef>
              <a:buSzPct val="100000"/>
              <a:buFont typeface="Arial" panose="020B0604020202020204" pitchFamily="34" charset="0"/>
              <a:buChar char="•"/>
            </a:pPr>
            <a:r>
              <a:rPr lang="en-US" dirty="0"/>
              <a:t>Key water parameters</a:t>
            </a:r>
            <a:endParaRPr lang="en-US" sz="2400" dirty="0"/>
          </a:p>
          <a:p>
            <a:pPr marL="273050" indent="-342900">
              <a:spcBef>
                <a:spcPts val="440"/>
              </a:spcBef>
              <a:buSzPct val="100000"/>
              <a:buFont typeface="Arial" panose="020B0604020202020204" pitchFamily="34" charset="0"/>
              <a:buChar char="•"/>
            </a:pPr>
            <a:r>
              <a:rPr lang="en-US" sz="2400" dirty="0"/>
              <a:t>Solutions </a:t>
            </a:r>
          </a:p>
          <a:p>
            <a:pPr marL="273050" indent="-342900">
              <a:spcBef>
                <a:spcPts val="440"/>
              </a:spcBef>
              <a:buSzPct val="100000"/>
              <a:buFont typeface="Arial" panose="020B0604020202020204" pitchFamily="34" charset="0"/>
              <a:buChar char="•"/>
            </a:pPr>
            <a:r>
              <a:rPr lang="en-US" dirty="0"/>
              <a:t>Chlorine disinfection</a:t>
            </a:r>
          </a:p>
          <a:p>
            <a:pPr marL="273050" indent="-342900">
              <a:spcBef>
                <a:spcPts val="440"/>
              </a:spcBef>
              <a:buSzPct val="100000"/>
              <a:buFont typeface="Arial" panose="020B0604020202020204" pitchFamily="34" charset="0"/>
              <a:buChar char="•"/>
            </a:pPr>
            <a:r>
              <a:rPr lang="en-US" sz="2400" dirty="0"/>
              <a:t>Drinking water applications</a:t>
            </a:r>
          </a:p>
          <a:p>
            <a:pPr marL="273050" indent="-342900">
              <a:spcBef>
                <a:spcPts val="440"/>
              </a:spcBef>
              <a:buSzPct val="100000"/>
              <a:buFont typeface="Arial" panose="020B0604020202020204" pitchFamily="34" charset="0"/>
              <a:buChar char="•"/>
            </a:pPr>
            <a:r>
              <a:rPr lang="en-US" sz="2400" dirty="0"/>
              <a:t>Additional exercises &amp; questions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0" indent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45892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BBCF0E-CFA7-8628-C5E1-03B006D57D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Periodic Table of the Elements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D7FC07-0BFC-0320-559C-B97BBEE3649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416352B3-B320-BB6F-34D0-77319B21D3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747130" y="1417637"/>
            <a:ext cx="7649739" cy="418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5194679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35BA15-A037-CF15-65A7-BCB83DE288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– Periodic Table element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3B41E8-009E-1484-3CA8-67641E92D8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A469650E-95D2-2A55-7CA5-64C43A61D5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448719" y="1877219"/>
            <a:ext cx="4246562" cy="4246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4429935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35BA15-A037-CF15-65A7-BCB83DE288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– Periodic Table element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3B41E8-009E-1484-3CA8-67641E92D8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pic>
        <p:nvPicPr>
          <p:cNvPr id="5" name="Content Placeholder 3">
            <a:extLst>
              <a:ext uri="{FF2B5EF4-FFF2-40B4-BE49-F238E27FC236}">
                <a16:creationId xmlns:a16="http://schemas.microsoft.com/office/drawing/2014/main" id="{03742BC5-7733-7CD9-C25D-647359FE70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392574" y="1582577"/>
            <a:ext cx="4358851" cy="434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9956181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E3A059-CE61-7D1D-BA27-98A2C1A5DF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Important elements 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98B0CB-6554-9FA4-F4A5-CB792379E6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pic>
        <p:nvPicPr>
          <p:cNvPr id="4" name="Content Placeholder 6">
            <a:extLst>
              <a:ext uri="{FF2B5EF4-FFF2-40B4-BE49-F238E27FC236}">
                <a16:creationId xmlns:a16="http://schemas.microsoft.com/office/drawing/2014/main" id="{D5A58BE5-1F41-D95F-2A63-FD79FFC7FF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323392" y="1415068"/>
            <a:ext cx="3248608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C9904AD-15DD-3942-79E9-A9B0DEC76306}"/>
              </a:ext>
            </a:extLst>
          </p:cNvPr>
          <p:cNvSpPr txBox="1"/>
          <p:nvPr/>
        </p:nvSpPr>
        <p:spPr>
          <a:xfrm>
            <a:off x="4953000" y="1752600"/>
            <a:ext cx="3810000" cy="2154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H	                           He</a:t>
            </a:r>
          </a:p>
          <a:p>
            <a:r>
              <a:rPr lang="en-US" sz="2400" b="1" dirty="0"/>
              <a:t>Li   Be         C  N  O  </a:t>
            </a:r>
            <a:r>
              <a:rPr lang="en-US" sz="2400" b="1" dirty="0">
                <a:solidFill>
                  <a:srgbClr val="FF0000"/>
                </a:solidFill>
              </a:rPr>
              <a:t>F</a:t>
            </a:r>
          </a:p>
          <a:p>
            <a:r>
              <a:rPr lang="en-US" sz="2400" b="1" dirty="0"/>
              <a:t>Na Mg   Al  Si  P  S  Cl</a:t>
            </a:r>
          </a:p>
          <a:p>
            <a:r>
              <a:rPr lang="en-US" sz="2400" b="1" dirty="0"/>
              <a:t>K   Ca  (Mn Fe Cu Zn)</a:t>
            </a:r>
          </a:p>
          <a:p>
            <a:r>
              <a:rPr lang="en-US" sz="2400" b="1" dirty="0"/>
              <a:t>                    </a:t>
            </a:r>
            <a:r>
              <a:rPr lang="en-US" sz="2400" b="1" dirty="0" err="1">
                <a:solidFill>
                  <a:srgbClr val="FF0000"/>
                </a:solidFill>
              </a:rPr>
              <a:t>Pb</a:t>
            </a:r>
            <a:endParaRPr lang="en-US" sz="2400" b="1" dirty="0">
              <a:solidFill>
                <a:srgbClr val="FF0000"/>
              </a:solidFill>
            </a:endParaRPr>
          </a:p>
          <a:p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1584781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8220BC-73C6-25B5-5B41-1758C95C8F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Periodic Table footnote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B2C804-76EA-EF62-36BE-BFE8111217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0F6B361-312F-5094-9239-DC3BB2E6229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6E39CE2-A5B6-477C-AA3F-F5FDE4AEF4D4}" type="slidenum">
              <a:rPr kumimoji="0" lang="en-US" alt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BFBFB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n-US" altLang="en-US" sz="1050" b="0" i="0" u="none" strike="noStrike" kern="1200" cap="none" spc="0" normalizeH="0" baseline="0" noProof="0" dirty="0">
              <a:ln>
                <a:noFill/>
              </a:ln>
              <a:solidFill>
                <a:srgbClr val="BFBFB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5" name="Picture 4" descr="A picture containing table&#10;&#10;AI-generated content may be incorrect.">
            <a:extLst>
              <a:ext uri="{FF2B5EF4-FFF2-40B4-BE49-F238E27FC236}">
                <a16:creationId xmlns:a16="http://schemas.microsoft.com/office/drawing/2014/main" id="{25D68550-C665-5A1B-0941-C61FC451B5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219200"/>
            <a:ext cx="6019800" cy="5253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419468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DB46DC-A942-B678-F452-5D06A36CDE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D6AF58-1F31-EB6A-F9CF-51E5943A66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Road map for this session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837AC9-D9BC-8124-F5F2-1C721F4C22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73050" indent="-342900">
              <a:spcBef>
                <a:spcPts val="440"/>
              </a:spcBef>
              <a:buSzPct val="100000"/>
              <a:buFont typeface="Arial" panose="020B0604020202020204" pitchFamily="34" charset="0"/>
              <a:buChar char="•"/>
            </a:pPr>
            <a:r>
              <a:rPr lang="en-US" dirty="0"/>
              <a:t>General w</a:t>
            </a:r>
            <a:r>
              <a:rPr lang="en-US" sz="2400" dirty="0"/>
              <a:t>ater characteristics</a:t>
            </a:r>
          </a:p>
          <a:p>
            <a:pPr marL="273050" indent="-342900">
              <a:spcBef>
                <a:spcPts val="440"/>
              </a:spcBef>
              <a:buSzPct val="100000"/>
              <a:buFont typeface="Arial" panose="020B0604020202020204" pitchFamily="34" charset="0"/>
              <a:buChar char="•"/>
            </a:pPr>
            <a:r>
              <a:rPr lang="en-US" sz="2400" dirty="0"/>
              <a:t>The Periodic Table</a:t>
            </a:r>
          </a:p>
          <a:p>
            <a:pPr marL="273050" indent="-342900">
              <a:spcBef>
                <a:spcPts val="440"/>
              </a:spcBef>
              <a:buSzPct val="100000"/>
              <a:buFont typeface="Arial" panose="020B0604020202020204" pitchFamily="34" charset="0"/>
              <a:buChar char="•"/>
            </a:pPr>
            <a:r>
              <a:rPr lang="en-US" b="1" dirty="0"/>
              <a:t>Key water parameters</a:t>
            </a:r>
            <a:endParaRPr lang="en-US" sz="2400" b="1" dirty="0"/>
          </a:p>
          <a:p>
            <a:pPr marL="273050" indent="-342900">
              <a:spcBef>
                <a:spcPts val="440"/>
              </a:spcBef>
              <a:buSzPct val="100000"/>
              <a:buFont typeface="Arial" panose="020B0604020202020204" pitchFamily="34" charset="0"/>
              <a:buChar char="•"/>
            </a:pPr>
            <a:r>
              <a:rPr lang="en-US" sz="2400" dirty="0"/>
              <a:t>Solutions </a:t>
            </a:r>
          </a:p>
          <a:p>
            <a:pPr marL="273050" indent="-342900">
              <a:spcBef>
                <a:spcPts val="440"/>
              </a:spcBef>
              <a:buSzPct val="100000"/>
              <a:buFont typeface="Arial" panose="020B0604020202020204" pitchFamily="34" charset="0"/>
              <a:buChar char="•"/>
            </a:pPr>
            <a:r>
              <a:rPr lang="en-US" dirty="0"/>
              <a:t>Chlorine disinfection</a:t>
            </a:r>
          </a:p>
          <a:p>
            <a:pPr marL="273050" indent="-342900">
              <a:spcBef>
                <a:spcPts val="440"/>
              </a:spcBef>
              <a:buSzPct val="100000"/>
              <a:buFont typeface="Arial" panose="020B0604020202020204" pitchFamily="34" charset="0"/>
              <a:buChar char="•"/>
            </a:pPr>
            <a:r>
              <a:rPr lang="en-US" sz="2400" dirty="0"/>
              <a:t>Drinking water applications</a:t>
            </a:r>
          </a:p>
          <a:p>
            <a:pPr marL="273050" indent="-342900">
              <a:spcBef>
                <a:spcPts val="440"/>
              </a:spcBef>
              <a:buSzPct val="100000"/>
              <a:buFont typeface="Arial" panose="020B0604020202020204" pitchFamily="34" charset="0"/>
              <a:buChar char="•"/>
            </a:pPr>
            <a:r>
              <a:rPr lang="en-US" sz="2400" dirty="0"/>
              <a:t>Additional exercises &amp; questions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0" indent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52680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E1DDA0-F9F0-34A3-DB13-20DB702CB0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163ADA-1CBA-4510-CDDC-32B4858682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Road map for this session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22C2EF-E142-2C2E-0BD1-3868CDBD0D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73050" indent="-342900">
              <a:spcBef>
                <a:spcPts val="440"/>
              </a:spcBef>
              <a:buSzPct val="100000"/>
              <a:buFont typeface="Arial" panose="020B0604020202020204" pitchFamily="34" charset="0"/>
              <a:buChar char="•"/>
            </a:pPr>
            <a:r>
              <a:rPr lang="en-US" dirty="0"/>
              <a:t>General w</a:t>
            </a:r>
            <a:r>
              <a:rPr lang="en-US" sz="2400" dirty="0"/>
              <a:t>ater characteristics</a:t>
            </a:r>
          </a:p>
          <a:p>
            <a:pPr marL="273050" indent="-342900">
              <a:spcBef>
                <a:spcPts val="440"/>
              </a:spcBef>
              <a:buSzPct val="100000"/>
              <a:buFont typeface="Arial" panose="020B0604020202020204" pitchFamily="34" charset="0"/>
              <a:buChar char="•"/>
            </a:pPr>
            <a:r>
              <a:rPr lang="en-US" sz="2400" dirty="0"/>
              <a:t>The Periodic Table</a:t>
            </a:r>
          </a:p>
          <a:p>
            <a:pPr marL="273050" indent="-342900">
              <a:spcBef>
                <a:spcPts val="440"/>
              </a:spcBef>
              <a:buSzPct val="100000"/>
              <a:buFont typeface="Arial" panose="020B0604020202020204" pitchFamily="34" charset="0"/>
              <a:buChar char="•"/>
            </a:pPr>
            <a:r>
              <a:rPr lang="en-US" dirty="0"/>
              <a:t>Key water parameters</a:t>
            </a:r>
            <a:endParaRPr lang="en-US" sz="2400" dirty="0"/>
          </a:p>
          <a:p>
            <a:pPr marL="273050" indent="-342900">
              <a:spcBef>
                <a:spcPts val="440"/>
              </a:spcBef>
              <a:buSzPct val="100000"/>
              <a:buFont typeface="Arial" panose="020B0604020202020204" pitchFamily="34" charset="0"/>
              <a:buChar char="•"/>
            </a:pPr>
            <a:r>
              <a:rPr lang="en-US" sz="2400" dirty="0"/>
              <a:t>Solutions </a:t>
            </a:r>
          </a:p>
          <a:p>
            <a:pPr marL="273050" indent="-342900">
              <a:spcBef>
                <a:spcPts val="440"/>
              </a:spcBef>
              <a:buSzPct val="100000"/>
              <a:buFont typeface="Arial" panose="020B0604020202020204" pitchFamily="34" charset="0"/>
              <a:buChar char="•"/>
            </a:pPr>
            <a:r>
              <a:rPr lang="en-US" dirty="0"/>
              <a:t>Chlorine disinfection</a:t>
            </a:r>
          </a:p>
          <a:p>
            <a:pPr marL="273050" indent="-342900">
              <a:spcBef>
                <a:spcPts val="440"/>
              </a:spcBef>
              <a:buSzPct val="100000"/>
              <a:buFont typeface="Arial" panose="020B0604020202020204" pitchFamily="34" charset="0"/>
              <a:buChar char="•"/>
            </a:pPr>
            <a:r>
              <a:rPr lang="en-US" sz="2400" dirty="0"/>
              <a:t>Drinking water applications</a:t>
            </a:r>
          </a:p>
          <a:p>
            <a:pPr marL="273050" indent="-342900">
              <a:spcBef>
                <a:spcPts val="440"/>
              </a:spcBef>
              <a:buSzPct val="100000"/>
              <a:buFont typeface="Arial" panose="020B0604020202020204" pitchFamily="34" charset="0"/>
              <a:buChar char="•"/>
            </a:pPr>
            <a:r>
              <a:rPr lang="en-US" sz="2400" dirty="0"/>
              <a:t>Additional exercises &amp; questions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0" indent="0"/>
            <a:r>
              <a:rPr lang="en-US" sz="2400" dirty="0"/>
              <a:t>Note: Listings of useful formulas, terms, and conversion factors are in the ABC Formula/Conversion Table.</a:t>
            </a:r>
          </a:p>
          <a:p>
            <a:pPr marL="0" indent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217574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Hardness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05400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Soluble multi-charged salts (≥ +2 charge)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Expressed as calcium carbonate (CaCO</a:t>
            </a:r>
            <a:r>
              <a:rPr lang="en-US" baseline="-25000" dirty="0"/>
              <a:t>3</a:t>
            </a:r>
            <a:r>
              <a:rPr lang="en-US" dirty="0"/>
              <a:t>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0" indent="0"/>
            <a:r>
              <a:rPr lang="en-US" dirty="0"/>
              <a:t>What is the most common causer of hardness?</a:t>
            </a:r>
          </a:p>
          <a:p>
            <a:pPr marL="642938" lvl="1" indent="-342900">
              <a:buFont typeface="Arial" panose="020B0604020202020204" pitchFamily="34" charset="0"/>
              <a:buChar char="•"/>
            </a:pPr>
            <a:r>
              <a:rPr lang="en-US" dirty="0"/>
              <a:t>Calcium and Magnesium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340092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838200"/>
            <a:ext cx="8539163" cy="5629275"/>
          </a:xfrm>
        </p:spPr>
        <p:txBody>
          <a:bodyPr/>
          <a:lstStyle/>
          <a:p>
            <a:endParaRPr lang="en-US" u="sng"/>
          </a:p>
          <a:p>
            <a:pPr lvl="1"/>
            <a:r>
              <a:rPr lang="en-US"/>
              <a:t>Definition:  </a:t>
            </a:r>
            <a:r>
              <a:rPr lang="en-US" sz="2400"/>
              <a:t>A water’s ability to consume or neutralize acid  		         </a:t>
            </a:r>
            <a:r>
              <a:rPr lang="en-US" sz="2400" err="1"/>
              <a:t>i.e</a:t>
            </a:r>
            <a:r>
              <a:rPr lang="en-US" sz="2400"/>
              <a:t>, the buffering capacity of water</a:t>
            </a:r>
          </a:p>
          <a:p>
            <a:pPr lvl="1"/>
            <a:endParaRPr lang="en-US" sz="2400"/>
          </a:p>
          <a:p>
            <a:pPr lvl="1"/>
            <a:endParaRPr lang="en-US" sz="2400"/>
          </a:p>
          <a:p>
            <a:pPr lvl="1" algn="ctr">
              <a:buFontTx/>
              <a:buNone/>
            </a:pPr>
            <a:r>
              <a:rPr lang="en-US" sz="2400"/>
              <a:t>Alkalinity = [OH</a:t>
            </a:r>
            <a:r>
              <a:rPr lang="en-US" sz="2400" baseline="30000"/>
              <a:t>-</a:t>
            </a:r>
            <a:r>
              <a:rPr lang="en-US" sz="2400"/>
              <a:t>] + [HCO</a:t>
            </a:r>
            <a:r>
              <a:rPr lang="en-US" sz="2400" baseline="-25000"/>
              <a:t>3</a:t>
            </a:r>
            <a:r>
              <a:rPr lang="en-US" sz="2400" baseline="30000"/>
              <a:t>-</a:t>
            </a:r>
            <a:r>
              <a:rPr lang="en-US" sz="2400"/>
              <a:t>] + 2[CO</a:t>
            </a:r>
            <a:r>
              <a:rPr lang="en-US" sz="2400" baseline="-25000"/>
              <a:t>3</a:t>
            </a:r>
            <a:r>
              <a:rPr lang="en-US" sz="2400" baseline="30000"/>
              <a:t>-2</a:t>
            </a:r>
            <a:r>
              <a:rPr lang="en-US" sz="2400"/>
              <a:t>] – [H</a:t>
            </a:r>
            <a:r>
              <a:rPr lang="en-US" sz="2400" baseline="30000"/>
              <a:t>+</a:t>
            </a:r>
            <a:r>
              <a:rPr lang="en-US" sz="2400"/>
              <a:t>]</a:t>
            </a:r>
          </a:p>
        </p:txBody>
      </p:sp>
      <p:cxnSp>
        <p:nvCxnSpPr>
          <p:cNvPr id="3" name="Straight Arrow Connector 2"/>
          <p:cNvCxnSpPr/>
          <p:nvPr/>
        </p:nvCxnSpPr>
        <p:spPr>
          <a:xfrm>
            <a:off x="4038600" y="3657600"/>
            <a:ext cx="0" cy="60960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3112293" y="4271962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/>
              <a:t>Hydroxide</a:t>
            </a:r>
          </a:p>
        </p:txBody>
      </p:sp>
      <p:cxnSp>
        <p:nvCxnSpPr>
          <p:cNvPr id="6" name="Straight Arrow Connector 5"/>
          <p:cNvCxnSpPr/>
          <p:nvPr/>
        </p:nvCxnSpPr>
        <p:spPr>
          <a:xfrm>
            <a:off x="5105400" y="3657600"/>
            <a:ext cx="0" cy="60960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4495800" y="4267200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/>
              <a:t>Bicarbonate</a:t>
            </a:r>
          </a:p>
        </p:txBody>
      </p:sp>
      <p:cxnSp>
        <p:nvCxnSpPr>
          <p:cNvPr id="8" name="Straight Arrow Connector 7"/>
          <p:cNvCxnSpPr/>
          <p:nvPr/>
        </p:nvCxnSpPr>
        <p:spPr>
          <a:xfrm>
            <a:off x="6400800" y="3657600"/>
            <a:ext cx="0" cy="60960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6096000" y="4278868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/>
              <a:t>Carbonate</a:t>
            </a:r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5105400" y="4636532"/>
            <a:ext cx="0" cy="60960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4401312" y="5273242"/>
            <a:ext cx="1981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/>
              <a:t>Most Common Form of Alkalinity for Most Waters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BED9B4DD-1C3F-D765-4A27-2FD3DF2E38A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60365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Alkalinity</a:t>
            </a:r>
          </a:p>
        </p:txBody>
      </p:sp>
    </p:spTree>
    <p:extLst>
      <p:ext uri="{BB962C8B-B14F-4D97-AF65-F5344CB8AC3E}">
        <p14:creationId xmlns:p14="http://schemas.microsoft.com/office/powerpoint/2010/main" val="220921713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838200"/>
            <a:ext cx="8539163" cy="5629275"/>
          </a:xfrm>
        </p:spPr>
        <p:txBody>
          <a:bodyPr/>
          <a:lstStyle/>
          <a:p>
            <a:pPr marL="0" indent="0">
              <a:buNone/>
            </a:pPr>
            <a:endParaRPr lang="en-US" u="sng"/>
          </a:p>
          <a:p>
            <a:pPr lvl="1"/>
            <a:r>
              <a:rPr lang="en-US" sz="2400"/>
              <a:t>Typical expressed as </a:t>
            </a:r>
            <a:r>
              <a:rPr lang="en-US" sz="2400" i="1"/>
              <a:t>mg/L as CaCO</a:t>
            </a:r>
            <a:r>
              <a:rPr lang="en-US" sz="2400" i="1" baseline="-25000"/>
              <a:t>3</a:t>
            </a:r>
            <a:endParaRPr lang="en-US" sz="2400"/>
          </a:p>
          <a:p>
            <a:pPr lvl="1"/>
            <a:endParaRPr lang="en-US" sz="2400"/>
          </a:p>
          <a:p>
            <a:pPr lvl="1" algn="ctr">
              <a:buFontTx/>
              <a:buNone/>
            </a:pPr>
            <a:r>
              <a:rPr lang="en-US" sz="2400" b="1" u="sng"/>
              <a:t>Alkalinity as CaCO</a:t>
            </a:r>
            <a:r>
              <a:rPr lang="en-US" sz="2400" b="1" baseline="-25000"/>
              <a:t>3</a:t>
            </a:r>
            <a:r>
              <a:rPr lang="en-US" sz="2400"/>
              <a:t>:</a:t>
            </a:r>
          </a:p>
          <a:p>
            <a:pPr lvl="1" algn="ctr">
              <a:buFontTx/>
              <a:buNone/>
            </a:pPr>
            <a:r>
              <a:rPr lang="en-US" sz="2400"/>
              <a:t>= 100 g/mole</a:t>
            </a:r>
          </a:p>
          <a:p>
            <a:pPr lvl="1" algn="ctr">
              <a:buFontTx/>
              <a:buNone/>
            </a:pPr>
            <a:r>
              <a:rPr lang="en-US" sz="2400"/>
              <a:t>= 2 </a:t>
            </a:r>
            <a:r>
              <a:rPr lang="en-US" sz="2400" err="1"/>
              <a:t>eq</a:t>
            </a:r>
            <a:r>
              <a:rPr lang="en-US" sz="2400"/>
              <a:t> charge/mole</a:t>
            </a:r>
          </a:p>
          <a:p>
            <a:pPr lvl="1" algn="ctr">
              <a:buFontTx/>
              <a:buNone/>
            </a:pPr>
            <a:r>
              <a:rPr lang="en-US" sz="2400"/>
              <a:t>= 50 g/</a:t>
            </a:r>
            <a:r>
              <a:rPr lang="en-US" sz="2400" err="1"/>
              <a:t>eq</a:t>
            </a:r>
            <a:r>
              <a:rPr lang="en-US" sz="2400"/>
              <a:t>:  (100 g/2 </a:t>
            </a:r>
            <a:r>
              <a:rPr lang="en-US" sz="2400" err="1"/>
              <a:t>eq</a:t>
            </a:r>
            <a:r>
              <a:rPr lang="en-US" sz="2400"/>
              <a:t> charge)</a:t>
            </a:r>
          </a:p>
          <a:p>
            <a:pPr lvl="1" algn="ctr">
              <a:buFontTx/>
              <a:buNone/>
            </a:pPr>
            <a:r>
              <a:rPr lang="en-US" sz="2400"/>
              <a:t>= 50 mg/</a:t>
            </a:r>
            <a:r>
              <a:rPr lang="en-US" sz="2400" err="1"/>
              <a:t>meq</a:t>
            </a:r>
            <a:endParaRPr lang="en-US" sz="2400"/>
          </a:p>
          <a:p>
            <a:pPr lvl="1" algn="ctr">
              <a:buFontTx/>
              <a:buNone/>
            </a:pPr>
            <a:endParaRPr lang="en-US" sz="2400"/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A01F3B7F-AA9A-ED1D-1358-456ADBC7303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14300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Alkalinity</a:t>
            </a:r>
          </a:p>
        </p:txBody>
      </p:sp>
    </p:spTree>
    <p:extLst>
      <p:ext uri="{BB962C8B-B14F-4D97-AF65-F5344CB8AC3E}">
        <p14:creationId xmlns:p14="http://schemas.microsoft.com/office/powerpoint/2010/main" val="415483669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A01F3B7F-AA9A-ED1D-1358-456ADBC7303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14300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Alkalinity</a:t>
            </a:r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6837510B-4070-25B4-5C35-3121AA6BB6C0}"/>
              </a:ext>
            </a:extLst>
          </p:cNvPr>
          <p:cNvSpPr txBox="1">
            <a:spLocks noChangeArrowheads="1"/>
          </p:cNvSpPr>
          <p:nvPr/>
        </p:nvSpPr>
        <p:spPr>
          <a:xfrm>
            <a:off x="457200" y="1257300"/>
            <a:ext cx="8539163" cy="52101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u="sng" dirty="0"/>
          </a:p>
          <a:p>
            <a:pPr marL="457200" lvl="1" indent="0">
              <a:buNone/>
            </a:pPr>
            <a:endParaRPr lang="en-US" sz="2400" dirty="0"/>
          </a:p>
          <a:p>
            <a:r>
              <a:rPr lang="en-US" sz="2400" dirty="0"/>
              <a:t>Important in Coagulation  </a:t>
            </a:r>
            <a:r>
              <a:rPr lang="en-US" sz="2400" dirty="0">
                <a:sym typeface="Symbol" panose="05050102010706020507" pitchFamily="18" charset="2"/>
              </a:rPr>
              <a:t>   Coagulants like Alum are acidic</a:t>
            </a:r>
          </a:p>
          <a:p>
            <a:pPr marL="457200" lvl="1" indent="0">
              <a:buFont typeface="Arial" pitchFamily="34" charset="0"/>
              <a:buNone/>
            </a:pPr>
            <a:r>
              <a:rPr lang="en-US" sz="2400" dirty="0">
                <a:ea typeface="Cambria Math" panose="02040503050406030204" pitchFamily="18" charset="0"/>
                <a:sym typeface="Symbol" panose="05050102010706020507" pitchFamily="18" charset="2"/>
              </a:rPr>
              <a:t>↳  Alum consume Alkalinity</a:t>
            </a:r>
            <a:endParaRPr lang="en-US" sz="24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BA761A7-3199-14ED-F73A-F1F65A1441FC}"/>
              </a:ext>
            </a:extLst>
          </p:cNvPr>
          <p:cNvSpPr txBox="1"/>
          <p:nvPr/>
        </p:nvSpPr>
        <p:spPr>
          <a:xfrm>
            <a:off x="226218" y="4876800"/>
            <a:ext cx="8691563" cy="40011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Note:</a:t>
            </a:r>
            <a:r>
              <a:rPr lang="en-US" sz="2000" dirty="0"/>
              <a:t> </a:t>
            </a:r>
            <a:r>
              <a:rPr lang="en-US" sz="2000" i="1" dirty="0"/>
              <a:t>Alkalinity decreases by 0.5 mg/L (as CaCO</a:t>
            </a:r>
            <a:r>
              <a:rPr lang="en-US" sz="2000" i="1" baseline="-25000" dirty="0"/>
              <a:t>3</a:t>
            </a:r>
            <a:r>
              <a:rPr lang="en-US" sz="2000" i="1" dirty="0"/>
              <a:t>) per mg/L alum</a:t>
            </a:r>
          </a:p>
        </p:txBody>
      </p:sp>
    </p:spTree>
    <p:extLst>
      <p:ext uri="{BB962C8B-B14F-4D97-AF65-F5344CB8AC3E}">
        <p14:creationId xmlns:p14="http://schemas.microsoft.com/office/powerpoint/2010/main" val="88128112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Example 3 – Alkalinity Needed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0248" y="1295400"/>
            <a:ext cx="8229600" cy="4724400"/>
          </a:xfrm>
        </p:spPr>
        <p:txBody>
          <a:bodyPr/>
          <a:lstStyle/>
          <a:p>
            <a:r>
              <a:rPr lang="en-US" dirty="0"/>
              <a:t>How much “hydrated lime” is needed to provide the required alkalinity under the following conditions?</a:t>
            </a:r>
          </a:p>
          <a:p>
            <a:pPr marL="0" indent="0">
              <a:buNone/>
            </a:pP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6662855"/>
              </p:ext>
            </p:extLst>
          </p:nvPr>
        </p:nvGraphicFramePr>
        <p:xfrm>
          <a:off x="1752600" y="2209800"/>
          <a:ext cx="4876800" cy="38861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38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95333">
                <a:tc>
                  <a:txBody>
                    <a:bodyPr/>
                    <a:lstStyle/>
                    <a:p>
                      <a:r>
                        <a:rPr lang="en-US" dirty="0"/>
                        <a:t>Parameter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Value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3602">
                <a:tc>
                  <a:txBody>
                    <a:bodyPr/>
                    <a:lstStyle/>
                    <a:p>
                      <a:r>
                        <a:rPr lang="en-US"/>
                        <a:t>Optimum alum dose, mg/L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41831">
                <a:tc>
                  <a:txBody>
                    <a:bodyPr/>
                    <a:lstStyle/>
                    <a:p>
                      <a:r>
                        <a:rPr lang="en-US"/>
                        <a:t>Raw water alkalinity, mg/L as CaCO</a:t>
                      </a:r>
                      <a:r>
                        <a:rPr lang="en-US" baseline="-2500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41831">
                <a:tc>
                  <a:txBody>
                    <a:bodyPr/>
                    <a:lstStyle/>
                    <a:p>
                      <a:r>
                        <a:rPr lang="en-US"/>
                        <a:t>Required settled water alkalinity, mg/L as CaCO</a:t>
                      </a:r>
                      <a:r>
                        <a:rPr lang="en-US" baseline="-2500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03602">
                <a:tc>
                  <a:txBody>
                    <a:bodyPr/>
                    <a:lstStyle/>
                    <a:p>
                      <a:r>
                        <a:rPr lang="en-US" baseline="0"/>
                        <a:t>Hydrated lime, </a:t>
                      </a:r>
                      <a:r>
                        <a:rPr lang="en-US" baseline="0" err="1"/>
                        <a:t>Ca</a:t>
                      </a:r>
                      <a:r>
                        <a:rPr lang="en-US" baseline="0"/>
                        <a:t>(OH)</a:t>
                      </a:r>
                      <a:r>
                        <a:rPr lang="en-US" baseline="-2500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90% pure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4190983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CFF663-23C9-4EF6-DE75-D8FA5921D9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3100" dirty="0"/>
              <a:t>Question: How much hydrated lime would you add to increase the alkalinity of a water by 55 mg/L?</a:t>
            </a:r>
            <a:br>
              <a:rPr lang="en-US" dirty="0"/>
            </a:b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AC2EF8-4143-19C6-653D-84A64CC8B227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457200" y="2133600"/>
                <a:ext cx="8229600" cy="4800600"/>
              </a:xfrm>
            </p:spPr>
            <p:txBody>
              <a:bodyPr/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55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𝑚𝑔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𝑎𝑠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𝐶𝑎𝐶𝑂</m:t>
                          </m:r>
                          <m:r>
                            <a:rPr lang="en-US" b="0" i="1" baseline="-25000" smtClean="0"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𝐿</m:t>
                          </m:r>
                        </m:den>
                      </m:f>
                      <m:r>
                        <a:rPr lang="en-US" b="0" i="0" smtClean="0">
                          <a:latin typeface="Cambria Math" panose="02040503050406030204" pitchFamily="18" charset="0"/>
                        </a:rPr>
                        <m:t>∗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lang="en-US" b="0" i="0" smtClean="0">
                              <a:latin typeface="Cambria Math" panose="02040503050406030204" pitchFamily="18" charset="0"/>
                            </a:rPr>
                            <m:t>meq</m:t>
                          </m:r>
                        </m:num>
                        <m:den>
                          <m:r>
                            <a:rPr lang="en-US" b="0" i="0" smtClean="0">
                              <a:latin typeface="Cambria Math" panose="02040503050406030204" pitchFamily="18" charset="0"/>
                            </a:rPr>
                            <m:t>50 </m:t>
                          </m:r>
                          <m:r>
                            <m:rPr>
                              <m:sty m:val="p"/>
                            </m:rPr>
                            <a:rPr lang="en-US" b="0" i="0" smtClean="0">
                              <a:latin typeface="Cambria Math" panose="02040503050406030204" pitchFamily="18" charset="0"/>
                            </a:rPr>
                            <m:t>mg</m:t>
                          </m:r>
                          <m:r>
                            <a:rPr lang="en-US" b="0" i="0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US" b="0" i="0" smtClean="0">
                              <a:latin typeface="Cambria Math" panose="02040503050406030204" pitchFamily="18" charset="0"/>
                            </a:rPr>
                            <m:t>CaCO</m:t>
                          </m:r>
                          <m:r>
                            <a:rPr lang="en-US" b="0" i="0" baseline="-25000" smtClean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a:rPr lang="en-US" b="0" i="0" smtClean="0">
                          <a:latin typeface="Cambria Math" panose="02040503050406030204" pitchFamily="18" charset="0"/>
                        </a:rPr>
                        <m:t>=1.1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lang="en-US" b="0" i="0" smtClean="0">
                              <a:latin typeface="Cambria Math" panose="02040503050406030204" pitchFamily="18" charset="0"/>
                            </a:rPr>
                            <m:t>meq</m:t>
                          </m:r>
                        </m:num>
                        <m:den>
                          <m:r>
                            <m:rPr>
                              <m:sty m:val="p"/>
                            </m:rPr>
                            <a:rPr lang="en-US" b="0" i="0" smtClean="0">
                              <a:latin typeface="Cambria Math" panose="02040503050406030204" pitchFamily="18" charset="0"/>
                            </a:rPr>
                            <m:t>L</m:t>
                          </m:r>
                        </m:den>
                      </m:f>
                    </m:oMath>
                  </m:oMathPara>
                </a14:m>
                <a:endParaRPr lang="en-US" b="0" dirty="0"/>
              </a:p>
              <a:p>
                <a:endParaRPr lang="en-US" b="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1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.1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𝑚𝑒𝑞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𝐿</m:t>
                          </m:r>
                        </m:den>
                      </m:f>
                      <m:r>
                        <a:rPr lang="en-US" b="0" i="0" smtClean="0">
                          <a:latin typeface="Cambria Math" panose="02040503050406030204" pitchFamily="18" charset="0"/>
                        </a:rPr>
                        <m:t>∗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0" smtClean="0">
                              <a:latin typeface="Cambria Math" panose="02040503050406030204" pitchFamily="18" charset="0"/>
                            </a:rPr>
                            <m:t>1 </m:t>
                          </m:r>
                          <m:r>
                            <m:rPr>
                              <m:sty m:val="p"/>
                            </m:rPr>
                            <a:rPr lang="en-US" b="0" i="0" smtClean="0">
                              <a:latin typeface="Cambria Math" panose="02040503050406030204" pitchFamily="18" charset="0"/>
                            </a:rPr>
                            <m:t>mmole</m:t>
                          </m:r>
                          <m:r>
                            <a:rPr lang="en-US" b="0" i="0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𝐶𝑎</m:t>
                          </m:r>
                          <m:d>
                            <m:d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𝑂𝐻</m:t>
                              </m:r>
                            </m:e>
                          </m:d>
                          <m:r>
                            <a:rPr lang="en-US" b="0" i="1" baseline="-25000" smtClean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US" b="0" i="0" smtClean="0">
                              <a:latin typeface="Cambria Math" panose="02040503050406030204" pitchFamily="18" charset="0"/>
                            </a:rPr>
                            <m:t>2 </m:t>
                          </m:r>
                          <m:r>
                            <m:rPr>
                              <m:sty m:val="p"/>
                            </m:rPr>
                            <a:rPr lang="en-US" b="0" i="0" smtClean="0">
                              <a:latin typeface="Cambria Math" panose="02040503050406030204" pitchFamily="18" charset="0"/>
                            </a:rPr>
                            <m:t>meq</m:t>
                          </m:r>
                          <m:r>
                            <a:rPr lang="en-US" b="0" i="0" smtClean="0">
                              <a:latin typeface="Cambria Math" panose="02040503050406030204" pitchFamily="18" charset="0"/>
                            </a:rPr>
                            <m:t> </m:t>
                          </m:r>
                        </m:den>
                      </m:f>
                      <m:r>
                        <a:rPr lang="en-US" b="0" i="0" smtClean="0">
                          <a:latin typeface="Cambria Math" panose="02040503050406030204" pitchFamily="18" charset="0"/>
                        </a:rPr>
                        <m:t>∗74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lang="en-US" b="0" i="0" smtClean="0">
                              <a:latin typeface="Cambria Math" panose="02040503050406030204" pitchFamily="18" charset="0"/>
                            </a:rPr>
                            <m:t>m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𝑔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𝐶𝑎</m:t>
                          </m:r>
                          <m:d>
                            <m:d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𝑂𝐻</m:t>
                              </m:r>
                            </m:e>
                          </m:d>
                          <m:r>
                            <a:rPr lang="en-US" b="0" i="1" baseline="-25000" smtClean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US" b="0" i="0" smtClean="0">
                              <a:latin typeface="Cambria Math" panose="02040503050406030204" pitchFamily="18" charset="0"/>
                            </a:rPr>
                            <m:t>1 </m:t>
                          </m:r>
                          <m:r>
                            <m:rPr>
                              <m:sty m:val="p"/>
                            </m:rPr>
                            <a:rPr lang="en-US" b="0" i="0" smtClean="0">
                              <a:latin typeface="Cambria Math" panose="02040503050406030204" pitchFamily="18" charset="0"/>
                            </a:rPr>
                            <m:t>mmole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𝐶𝑎</m:t>
                          </m:r>
                          <m:d>
                            <m:d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𝑂𝐻</m:t>
                              </m:r>
                            </m:e>
                          </m:d>
                          <m:r>
                            <a:rPr lang="en-US" i="1" baseline="-2500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US" b="0" dirty="0"/>
              </a:p>
              <a:p>
                <a:endParaRPr lang="en-US" dirty="0"/>
              </a:p>
              <a:p>
                <a:r>
                  <a:rPr lang="en-US" dirty="0"/>
                  <a:t>				=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40.7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𝑚𝑔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𝐿</m:t>
                        </m:r>
                      </m:den>
                    </m:f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𝐶𝑎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𝑂𝐻</m:t>
                        </m:r>
                      </m:e>
                    </m:d>
                    <m:r>
                      <a:rPr lang="en-US" b="0" i="1" baseline="-25000" smtClean="0">
                        <a:latin typeface="Cambria Math" panose="02040503050406030204" pitchFamily="18" charset="0"/>
                      </a:rPr>
                      <m:t>2</m:t>
                    </m:r>
                  </m:oMath>
                </a14:m>
                <a:endParaRPr lang="en-US" baseline="-250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AC2EF8-4143-19C6-653D-84A64CC8B22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2133600"/>
                <a:ext cx="8229600" cy="4800600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0719109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DED13F-A0CD-0671-945E-76D6BB2669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700" dirty="0"/>
              <a:t>How much “hydrated lime” is needed to provide the required alkalinity under the following conditions?</a:t>
            </a:r>
            <a:br>
              <a:rPr lang="en-US" dirty="0"/>
            </a:b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1EB8A1D9-3E24-43C0-086B-84F9B2D198EC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457200" y="1451166"/>
                <a:ext cx="6169843" cy="4525963"/>
              </a:xfrm>
            </p:spPr>
            <p:txBody>
              <a:bodyPr>
                <a:noAutofit/>
              </a:bodyPr>
              <a:lstStyle/>
              <a:p>
                <a:pPr marL="0" indent="0">
                  <a:buNone/>
                </a:pPr>
                <a:r>
                  <a:rPr lang="en-US" sz="1600" dirty="0"/>
                  <a:t>1 mg/L alum will consume 0.5 mg/L of alkalinity</a:t>
                </a:r>
              </a:p>
              <a:p>
                <a:pPr marL="0" indent="0">
                  <a:buNone/>
                </a:pPr>
                <a:endParaRPr lang="en-US" sz="140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1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35 </m:t>
                          </m:r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𝑚𝑔</m:t>
                          </m:r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𝑎𝑙𝑢𝑚</m:t>
                          </m:r>
                        </m:num>
                        <m:den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𝐿</m:t>
                          </m:r>
                        </m:den>
                      </m:f>
                      <m:r>
                        <a:rPr lang="en-US" sz="14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1400" i="1"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1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0.5 </m:t>
                          </m:r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𝑚𝑔</m:t>
                          </m:r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𝑎𝑙𝑘</m:t>
                          </m:r>
                        </m:num>
                        <m:den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1 </m:t>
                          </m:r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𝑚𝑔</m:t>
                          </m:r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𝑎𝑙𝑢𝑚</m:t>
                          </m:r>
                        </m:den>
                      </m:f>
                      <m:r>
                        <a:rPr lang="en-US" sz="1400" i="1">
                          <a:latin typeface="Cambria Math" panose="02040503050406030204" pitchFamily="18" charset="0"/>
                        </a:rPr>
                        <m:t>=17.5</m:t>
                      </m:r>
                      <m:f>
                        <m:fPr>
                          <m:ctrlPr>
                            <a:rPr lang="en-US" sz="1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𝑚𝑔</m:t>
                          </m:r>
                        </m:num>
                        <m:den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𝐿</m:t>
                          </m:r>
                        </m:den>
                      </m:f>
                      <m:r>
                        <a:rPr lang="en-US" sz="1400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1400" i="1">
                          <a:latin typeface="Cambria Math" panose="02040503050406030204" pitchFamily="18" charset="0"/>
                        </a:rPr>
                        <m:t>𝐴𝑙𝑘𝑎𝑙𝑖𝑛𝑖𝑡𝑦</m:t>
                      </m:r>
                      <m:r>
                        <a:rPr lang="en-US" sz="1400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1400" i="1">
                          <a:latin typeface="Cambria Math" panose="02040503050406030204" pitchFamily="18" charset="0"/>
                        </a:rPr>
                        <m:t>𝐶𝑜𝑛𝑠𝑢𝑚𝑒𝑑</m:t>
                      </m:r>
                    </m:oMath>
                  </m:oMathPara>
                </a14:m>
                <a:endParaRPr lang="en-US" sz="1400" dirty="0"/>
              </a:p>
              <a:p>
                <a:pPr marL="0" indent="0">
                  <a:buNone/>
                </a:pPr>
                <a:endParaRPr lang="en-US" sz="1400" dirty="0"/>
              </a:p>
              <a:p>
                <a:pPr marL="0" indent="0">
                  <a:buNone/>
                </a:pPr>
                <a:r>
                  <a:rPr lang="en-US" sz="1400" dirty="0"/>
                  <a:t>Therefore, 2.5 mg/L of alkalinity will remain after alum coagulation:</a:t>
                </a:r>
              </a:p>
              <a:p>
                <a:pPr marL="0" indent="0">
                  <a:buNone/>
                </a:pPr>
                <a:endParaRPr lang="en-US" sz="1400" dirty="0"/>
              </a:p>
              <a:p>
                <a:pPr marL="0" indent="0">
                  <a:buNone/>
                </a:pPr>
                <a:r>
                  <a:rPr lang="en-US" sz="1400" dirty="0"/>
                  <a:t>20 mg/L Alkalinity Originally – 17.5 mg/L Alkalinity Consumed = 2.5 mg/L remaining expressed as CaCO</a:t>
                </a:r>
                <a:r>
                  <a:rPr lang="en-US" sz="1400" baseline="-25000" dirty="0"/>
                  <a:t>3</a:t>
                </a:r>
                <a:r>
                  <a:rPr lang="en-US" sz="1400" dirty="0"/>
                  <a:t> </a:t>
                </a:r>
              </a:p>
              <a:p>
                <a:pPr marL="0" indent="0">
                  <a:buNone/>
                </a:pPr>
                <a:endParaRPr lang="en-US" sz="1400" dirty="0"/>
              </a:p>
              <a:p>
                <a:pPr marL="0" indent="0">
                  <a:buNone/>
                </a:pPr>
                <a:r>
                  <a:rPr lang="en-US" sz="1400" dirty="0"/>
                  <a:t>We want 40 mg/L of alkalinity at the end, so need to add 37.5 mg/L of Alkalinity:</a:t>
                </a:r>
              </a:p>
              <a:p>
                <a:pPr marL="0" indent="0">
                  <a:buNone/>
                </a:pPr>
                <a:endParaRPr lang="en-US" sz="1400" dirty="0"/>
              </a:p>
              <a:p>
                <a:pPr marL="0" indent="0">
                  <a:buNone/>
                </a:pPr>
                <a:r>
                  <a:rPr lang="en-US" sz="1400" dirty="0"/>
                  <a:t>40 mg/L Alkalinity desired– 2.5 mg/L Alkalinity remaining  =   37.5 mg/L to be added</a:t>
                </a:r>
              </a:p>
              <a:p>
                <a:pPr marL="0" indent="0">
                  <a:buNone/>
                </a:pPr>
                <a:endParaRPr lang="en-US" sz="1100" dirty="0"/>
              </a:p>
              <a:p>
                <a:pPr marL="0" indent="0">
                  <a:buNone/>
                </a:pPr>
                <a:endParaRPr lang="en-US" sz="8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1EB8A1D9-3E24-43C0-086B-84F9B2D198E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451166"/>
                <a:ext cx="6169843" cy="4525963"/>
              </a:xfrm>
              <a:blipFill>
                <a:blip r:embed="rId2"/>
                <a:stretch>
                  <a:fillRect l="-494" t="-40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E25F240-F423-856A-18C2-9F656A10CE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3310610"/>
              </p:ext>
            </p:extLst>
          </p:nvPr>
        </p:nvGraphicFramePr>
        <p:xfrm>
          <a:off x="6781800" y="1219200"/>
          <a:ext cx="2228654" cy="4115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3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143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357">
                <a:tc>
                  <a:txBody>
                    <a:bodyPr/>
                    <a:lstStyle/>
                    <a:p>
                      <a:r>
                        <a:rPr lang="en-US" sz="1400"/>
                        <a:t>Parameter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Value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028">
                <a:tc>
                  <a:txBody>
                    <a:bodyPr/>
                    <a:lstStyle/>
                    <a:p>
                      <a:r>
                        <a:rPr lang="en-US" sz="1400"/>
                        <a:t>Optimum alum dose, mg/L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35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8623">
                <a:tc>
                  <a:txBody>
                    <a:bodyPr/>
                    <a:lstStyle/>
                    <a:p>
                      <a:r>
                        <a:rPr lang="en-US" sz="1400"/>
                        <a:t>Raw water alkalinity, mg/L as CaCO</a:t>
                      </a:r>
                      <a:r>
                        <a:rPr lang="en-US" sz="1400" baseline="-2500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20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88623">
                <a:tc>
                  <a:txBody>
                    <a:bodyPr/>
                    <a:lstStyle/>
                    <a:p>
                      <a:r>
                        <a:rPr lang="en-US" sz="1400" dirty="0"/>
                        <a:t>Required settled water alkalinity, mg/L as CaCO</a:t>
                      </a:r>
                      <a:r>
                        <a:rPr lang="en-US" sz="1400" baseline="-25000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40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1028">
                <a:tc>
                  <a:txBody>
                    <a:bodyPr/>
                    <a:lstStyle/>
                    <a:p>
                      <a:r>
                        <a:rPr lang="en-US" sz="1400" baseline="0"/>
                        <a:t>Hydrated lime, </a:t>
                      </a:r>
                      <a:r>
                        <a:rPr lang="en-US" sz="1400" baseline="0" err="1"/>
                        <a:t>Ca</a:t>
                      </a:r>
                      <a:r>
                        <a:rPr lang="en-US" sz="1400" baseline="0"/>
                        <a:t>(OH)</a:t>
                      </a:r>
                      <a:r>
                        <a:rPr lang="en-US" sz="1400" baseline="-2500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90% pure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8165582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DED13F-A0CD-0671-945E-76D6BB2669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700" dirty="0"/>
              <a:t>How much “hydrated lime” is needed to provide the required alkalinity under the following conditions?</a:t>
            </a:r>
            <a:br>
              <a:rPr lang="en-US" dirty="0"/>
            </a:b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1EB8A1D9-3E24-43C0-086B-84F9B2D198EC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469392" y="1676400"/>
                <a:ext cx="6141563" cy="4525963"/>
              </a:xfrm>
            </p:spPr>
            <p:txBody>
              <a:bodyPr>
                <a:noAutofit/>
              </a:bodyPr>
              <a:lstStyle/>
              <a:p>
                <a:pPr marL="0" indent="0">
                  <a:buNone/>
                </a:pPr>
                <a:endParaRPr lang="en-US" sz="1400" dirty="0"/>
              </a:p>
              <a:p>
                <a:pPr marL="0" indent="0">
                  <a:buNone/>
                </a:pPr>
                <a:r>
                  <a:rPr lang="en-US" sz="1400" dirty="0"/>
                  <a:t>Need to add 37.5 mg/L of Alkalinity</a:t>
                </a:r>
              </a:p>
              <a:p>
                <a:pPr marL="0" indent="0">
                  <a:buNone/>
                </a:pPr>
                <a:r>
                  <a:rPr lang="en-US" sz="1400" dirty="0"/>
                  <a:t>Add the Alkalinity with Hydrated Lime (Ca(OH)</a:t>
                </a:r>
                <a:r>
                  <a:rPr lang="en-US" sz="1400" baseline="-25000" dirty="0"/>
                  <a:t>2</a:t>
                </a:r>
                <a:r>
                  <a:rPr lang="en-US" sz="1400" dirty="0"/>
                  <a:t>)</a:t>
                </a:r>
              </a:p>
              <a:p>
                <a:pPr marL="0" indent="0">
                  <a:buNone/>
                </a:pPr>
                <a:r>
                  <a:rPr lang="en-US" sz="1400" dirty="0" err="1"/>
                  <a:t>Alk</a:t>
                </a:r>
                <a:r>
                  <a:rPr lang="en-US" sz="1400" dirty="0"/>
                  <a:t> as mg/L CaCO</a:t>
                </a:r>
                <a:r>
                  <a:rPr lang="en-US" sz="1400" baseline="-25000" dirty="0"/>
                  <a:t>3</a:t>
                </a:r>
                <a:r>
                  <a:rPr lang="en-US" sz="1400" dirty="0"/>
                  <a:t>  </a:t>
                </a:r>
                <a:r>
                  <a:rPr lang="en-US" sz="1400" dirty="0">
                    <a:sym typeface="Symbol" panose="05050102010706020507" pitchFamily="18" charset="2"/>
                  </a:rPr>
                  <a:t>  Hyd. Lime as mg/L lime</a:t>
                </a:r>
                <a:endParaRPr lang="en-US" sz="1400" dirty="0"/>
              </a:p>
              <a:p>
                <a:pPr marL="0" indent="0">
                  <a:buNone/>
                </a:pPr>
                <a:endParaRPr lang="en-US" sz="140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1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37.5 </m:t>
                          </m:r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𝑚𝑔</m:t>
                          </m:r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𝑎𝑠</m:t>
                          </m:r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𝐶𝑎𝐶</m:t>
                          </m:r>
                          <m:sSub>
                            <m:sSubPr>
                              <m:ctrlPr>
                                <a:rPr lang="en-US" sz="1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𝑂</m:t>
                              </m:r>
                            </m:e>
                            <m:sub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sub>
                          </m:sSub>
                        </m:num>
                        <m:den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𝐿</m:t>
                          </m:r>
                        </m:den>
                      </m:f>
                      <m:r>
                        <a:rPr lang="en-US" sz="14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1400" i="1"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1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𝑚𝑒𝑞</m:t>
                          </m:r>
                        </m:num>
                        <m:den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50 </m:t>
                          </m:r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𝑚𝑔</m:t>
                          </m:r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𝐶𝑎𝐶</m:t>
                          </m:r>
                          <m:sSub>
                            <m:sSubPr>
                              <m:ctrlPr>
                                <a:rPr lang="en-US" sz="1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𝑂</m:t>
                              </m:r>
                            </m:e>
                            <m:sub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sub>
                          </m:sSub>
                        </m:den>
                      </m:f>
                      <m:r>
                        <a:rPr lang="en-US" sz="1400" i="1">
                          <a:latin typeface="Cambria Math" panose="02040503050406030204" pitchFamily="18" charset="0"/>
                        </a:rPr>
                        <m:t>=0.75</m:t>
                      </m:r>
                      <m:f>
                        <m:fPr>
                          <m:ctrlPr>
                            <a:rPr lang="en-US" sz="1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𝑚𝑒𝑞</m:t>
                          </m:r>
                        </m:num>
                        <m:den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𝐿</m:t>
                          </m:r>
                        </m:den>
                      </m:f>
                      <m:r>
                        <a:rPr lang="en-US" sz="1400" i="1">
                          <a:latin typeface="Cambria Math" panose="02040503050406030204" pitchFamily="18" charset="0"/>
                        </a:rPr>
                        <m:t>𝑡𝑜</m:t>
                      </m:r>
                      <m:r>
                        <a:rPr lang="en-US" sz="1400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1400" i="1">
                          <a:latin typeface="Cambria Math" panose="02040503050406030204" pitchFamily="18" charset="0"/>
                        </a:rPr>
                        <m:t>𝑏𝑒</m:t>
                      </m:r>
                      <m:r>
                        <a:rPr lang="en-US" sz="1400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1400" i="1">
                          <a:latin typeface="Cambria Math" panose="02040503050406030204" pitchFamily="18" charset="0"/>
                        </a:rPr>
                        <m:t>𝑎𝑑𝑑𝑒𝑑</m:t>
                      </m:r>
                      <m:r>
                        <a:rPr lang="en-US" sz="1400" i="1"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en-US" sz="1400" dirty="0"/>
              </a:p>
              <a:p>
                <a:pPr marL="0" indent="0">
                  <a:buNone/>
                </a:pPr>
                <a:endParaRPr lang="en-US" sz="140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1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0.75 </m:t>
                          </m:r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𝑚𝑒𝑞</m:t>
                          </m:r>
                        </m:num>
                        <m:den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𝐿</m:t>
                          </m:r>
                        </m:den>
                      </m:f>
                      <m:r>
                        <a:rPr lang="en-US" sz="1400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14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1400" i="1"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1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1 </m:t>
                          </m:r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𝑚𝑚𝑜𝑙𝑒</m:t>
                          </m:r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𝐶𝑎</m:t>
                          </m:r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𝑂</m:t>
                          </m:r>
                          <m:sSub>
                            <m:sSubPr>
                              <m:ctrlPr>
                                <a:rPr lang="en-US" sz="1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𝐻</m:t>
                              </m:r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  <m:sub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num>
                        <m:den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2 </m:t>
                          </m:r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𝑚𝑒𝑞</m:t>
                          </m:r>
                        </m:den>
                      </m:f>
                      <m:r>
                        <a:rPr lang="en-US" sz="1400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14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1400" i="1"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1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74 </m:t>
                          </m:r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𝑚𝑔</m:t>
                          </m:r>
                        </m:num>
                        <m:den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1 </m:t>
                          </m:r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𝑚𝑚𝑜𝑙𝑒</m:t>
                          </m:r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𝐶𝑎</m:t>
                          </m:r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𝑂</m:t>
                          </m:r>
                          <m:sSub>
                            <m:sSubPr>
                              <m:ctrlPr>
                                <a:rPr lang="en-US" sz="1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𝐻</m:t>
                              </m:r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  <m:sub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den>
                      </m:f>
                      <m:r>
                        <a:rPr lang="en-US" sz="1400" i="1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sz="1400" dirty="0"/>
              </a:p>
              <a:p>
                <a:pPr marL="0" indent="0">
                  <a:buNone/>
                </a:pPr>
                <a:r>
                  <a:rPr lang="en-US" sz="1400" dirty="0"/>
                  <a:t>=  27.75 mg/L Ca(OH)</a:t>
                </a:r>
                <a:r>
                  <a:rPr lang="en-US" sz="1400" baseline="-25000" dirty="0"/>
                  <a:t>2</a:t>
                </a:r>
                <a:endParaRPr lang="en-US" sz="1400" dirty="0"/>
              </a:p>
              <a:p>
                <a:endParaRPr lang="en-US" sz="1400" dirty="0"/>
              </a:p>
              <a:p>
                <a:pPr marL="0" indent="0">
                  <a:buNone/>
                </a:pPr>
                <a:r>
                  <a:rPr lang="en-US" sz="1400" i="1" dirty="0"/>
                  <a:t>Since the hydrated lime is 90% pure, divide by 0.90</a:t>
                </a:r>
              </a:p>
              <a:p>
                <a:endParaRPr lang="en-US" sz="1600" i="1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1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27.75 </m:t>
                          </m:r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𝑚𝑔</m:t>
                          </m:r>
                        </m:num>
                        <m:den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𝐿</m:t>
                          </m:r>
                        </m:den>
                      </m:f>
                      <m:r>
                        <a:rPr lang="en-US" sz="14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1400" i="1"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1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90%</m:t>
                          </m:r>
                        </m:den>
                      </m:f>
                      <m:r>
                        <a:rPr lang="en-US" sz="1400" i="1">
                          <a:latin typeface="Cambria Math" panose="02040503050406030204" pitchFamily="18" charset="0"/>
                        </a:rPr>
                        <m:t>=30.8</m:t>
                      </m:r>
                      <m:f>
                        <m:fPr>
                          <m:ctrlPr>
                            <a:rPr lang="en-US" sz="1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𝑚𝑔</m:t>
                          </m:r>
                        </m:num>
                        <m:den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𝐿</m:t>
                          </m:r>
                        </m:den>
                      </m:f>
                      <m:r>
                        <a:rPr lang="en-US" sz="1400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1400" i="1">
                          <a:latin typeface="Cambria Math" panose="02040503050406030204" pitchFamily="18" charset="0"/>
                        </a:rPr>
                        <m:t>𝐶𝑎</m:t>
                      </m:r>
                      <m:r>
                        <a:rPr lang="en-US" sz="1400" i="1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sz="1400" i="1">
                          <a:latin typeface="Cambria Math" panose="02040503050406030204" pitchFamily="18" charset="0"/>
                        </a:rPr>
                        <m:t>𝑂𝐻</m:t>
                      </m:r>
                      <m:sSub>
                        <m:sSubPr>
                          <m:ctrlPr>
                            <a:rPr lang="en-US" sz="1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  <m:sub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sz="1400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1400" i="1">
                          <a:latin typeface="Cambria Math" panose="02040503050406030204" pitchFamily="18" charset="0"/>
                        </a:rPr>
                        <m:t>𝑡𝑜</m:t>
                      </m:r>
                      <m:r>
                        <a:rPr lang="en-US" sz="1400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1400" i="1">
                          <a:latin typeface="Cambria Math" panose="02040503050406030204" pitchFamily="18" charset="0"/>
                        </a:rPr>
                        <m:t>𝑏𝑒</m:t>
                      </m:r>
                      <m:r>
                        <a:rPr lang="en-US" sz="1400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1400" i="1">
                          <a:latin typeface="Cambria Math" panose="02040503050406030204" pitchFamily="18" charset="0"/>
                        </a:rPr>
                        <m:t>𝐴𝑑𝑑𝑒𝑑</m:t>
                      </m:r>
                      <m:r>
                        <a:rPr lang="en-US" sz="1400" i="1"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en-US" sz="1400" i="1" dirty="0"/>
              </a:p>
              <a:p>
                <a:pPr marL="0" indent="0">
                  <a:buNone/>
                </a:pPr>
                <a:endParaRPr lang="en-US" sz="8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1EB8A1D9-3E24-43C0-086B-84F9B2D198E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69392" y="1676400"/>
                <a:ext cx="6141563" cy="4525963"/>
              </a:xfrm>
              <a:blipFill>
                <a:blip r:embed="rId2"/>
                <a:stretch>
                  <a:fillRect l="-29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E25F240-F423-856A-18C2-9F656A10CE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12706"/>
              </p:ext>
            </p:extLst>
          </p:nvPr>
        </p:nvGraphicFramePr>
        <p:xfrm>
          <a:off x="6781800" y="1417638"/>
          <a:ext cx="2228654" cy="4115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3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143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357">
                <a:tc>
                  <a:txBody>
                    <a:bodyPr/>
                    <a:lstStyle/>
                    <a:p>
                      <a:r>
                        <a:rPr lang="en-US" sz="1400"/>
                        <a:t>Parameter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Value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028">
                <a:tc>
                  <a:txBody>
                    <a:bodyPr/>
                    <a:lstStyle/>
                    <a:p>
                      <a:r>
                        <a:rPr lang="en-US" sz="1400" dirty="0"/>
                        <a:t>Optimum alum dose, mg/L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35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8623">
                <a:tc>
                  <a:txBody>
                    <a:bodyPr/>
                    <a:lstStyle/>
                    <a:p>
                      <a:r>
                        <a:rPr lang="en-US" sz="1400"/>
                        <a:t>Raw water alkalinity, mg/L as CaCO</a:t>
                      </a:r>
                      <a:r>
                        <a:rPr lang="en-US" sz="1400" baseline="-2500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20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88623">
                <a:tc>
                  <a:txBody>
                    <a:bodyPr/>
                    <a:lstStyle/>
                    <a:p>
                      <a:r>
                        <a:rPr lang="en-US" sz="1400"/>
                        <a:t>Required settled water alkalinity, mg/L as CaCO</a:t>
                      </a:r>
                      <a:r>
                        <a:rPr lang="en-US" sz="1400" baseline="-2500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40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1028">
                <a:tc>
                  <a:txBody>
                    <a:bodyPr/>
                    <a:lstStyle/>
                    <a:p>
                      <a:r>
                        <a:rPr lang="en-US" sz="1400" baseline="0"/>
                        <a:t>Hydrated lime, </a:t>
                      </a:r>
                      <a:r>
                        <a:rPr lang="en-US" sz="1400" baseline="0" err="1"/>
                        <a:t>Ca</a:t>
                      </a:r>
                      <a:r>
                        <a:rPr lang="en-US" sz="1400" baseline="0"/>
                        <a:t>(OH)</a:t>
                      </a:r>
                      <a:r>
                        <a:rPr lang="en-US" sz="1400" baseline="-2500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90% pure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5538994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7E3B18-4C1C-3D28-8CC6-E982BE853B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Chemical purity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39E7EF-CD3A-C443-D815-40C2C0BE52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7467600" cy="4800600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Important because many common water treatment chemicals include impurities that must be accounted for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Purity ratings are provided by NSF and all chemicals used in water treatment must be NSF approved</a:t>
            </a:r>
          </a:p>
        </p:txBody>
      </p:sp>
    </p:spTree>
    <p:extLst>
      <p:ext uri="{BB962C8B-B14F-4D97-AF65-F5344CB8AC3E}">
        <p14:creationId xmlns:p14="http://schemas.microsoft.com/office/powerpoint/2010/main" val="15178841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754616-1812-719C-4672-CA3F7E8FAC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Chemical dosing - example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DEE887-F4E1-DD52-6B5A-EEE7AA7924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7620000" cy="4800600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Assume you need to add fluoride to the water to obtain a 1 mg/L residual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Fluoride can be dosed as a sodium fluoride powder; this powder is 90-98% pure</a:t>
            </a:r>
          </a:p>
          <a:p>
            <a:pPr marL="642938" lvl="1" indent="-342900">
              <a:buFont typeface="Arial" panose="020B0604020202020204" pitchFamily="34" charset="0"/>
              <a:buChar char="•"/>
            </a:pPr>
            <a:r>
              <a:rPr lang="en-US" dirty="0"/>
              <a:t>Assume 90% purity for this example</a:t>
            </a:r>
          </a:p>
        </p:txBody>
      </p:sp>
    </p:spTree>
    <p:extLst>
      <p:ext uri="{BB962C8B-B14F-4D97-AF65-F5344CB8AC3E}">
        <p14:creationId xmlns:p14="http://schemas.microsoft.com/office/powerpoint/2010/main" val="1029989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D4138C-BB5C-1CAE-F6ED-5E92D1ED54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i="0" u="none" strike="noStrike" cap="none" dirty="0">
                <a:solidFill>
                  <a:srgbClr val="002060"/>
                </a:solidFill>
                <a:ea typeface="Garamond"/>
                <a:cs typeface="Garamond"/>
                <a:sym typeface="Garamond"/>
              </a:rPr>
              <a:t>Why do we care about water?</a:t>
            </a: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004C8E-A127-ECDD-D4FF-124F004683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About 75% of the Earth’s surface is made up of water, primarily in the oceans</a:t>
            </a:r>
          </a:p>
          <a:p>
            <a:pPr lvl="1">
              <a:spcBef>
                <a:spcPts val="520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Most of this water is not suitable or readily available for drinking water</a:t>
            </a:r>
          </a:p>
          <a:p>
            <a:pPr marL="457200" marR="0" lvl="0" indent="-4572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Comprised solely of hydrogen and oxygen (H</a:t>
            </a:r>
            <a:r>
              <a:rPr lang="en-US" b="0" i="0" u="none" strike="noStrike" cap="none" baseline="-25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r>
              <a:rPr lang="en-US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O)</a:t>
            </a:r>
          </a:p>
          <a:p>
            <a:pPr marL="457200" marR="0" lvl="0" indent="-4572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“Universal” solvent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213421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E6E9B1-352C-3575-61B5-ED0CF2CF6D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Chemical dosing – example (cont’d)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1795CC-5B70-AF9A-1E98-FF954D9D2C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Step 1: Calculate the percent fluoride </a:t>
            </a:r>
          </a:p>
          <a:p>
            <a:pPr marL="669925" marR="0" lvl="1" indent="-327025" algn="l" rtl="0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Clr>
                <a:schemeClr val="accent2"/>
              </a:buClr>
              <a:buSzPct val="25000"/>
              <a:buFont typeface="Noto Sans Symbols"/>
              <a:buNone/>
            </a:pPr>
            <a:r>
              <a:rPr lang="en-US" sz="22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	</a:t>
            </a:r>
            <a:r>
              <a:rPr lang="en-US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%F = (At. Wt. of F / MW of </a:t>
            </a:r>
            <a:r>
              <a:rPr lang="en-US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NaF</a:t>
            </a:r>
            <a:r>
              <a:rPr lang="en-US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) * 100</a:t>
            </a:r>
          </a:p>
          <a:p>
            <a:pPr marL="669925" marR="0" lvl="1" indent="-327025" algn="l" rtl="0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Clr>
                <a:schemeClr val="accent2"/>
              </a:buClr>
              <a:buSzPct val="25000"/>
              <a:buFont typeface="Noto Sans Symbols"/>
              <a:buNone/>
            </a:pPr>
            <a:r>
              <a:rPr lang="en-US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	%F = (19/42)*100 = 45.2% ≈ 45%</a:t>
            </a:r>
          </a:p>
          <a:p>
            <a:pPr marL="342900" lvl="0" indent="-342900">
              <a:spcBef>
                <a:spcPts val="520"/>
              </a:spcBef>
              <a:spcAft>
                <a:spcPts val="0"/>
              </a:spcAft>
              <a:buClr>
                <a:srgbClr val="002060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dk1"/>
                </a:solidFill>
                <a:latin typeface="Arial"/>
                <a:cs typeface="Arial"/>
                <a:sym typeface="Arial"/>
              </a:rPr>
              <a:t>Step 2: Determine dosing of </a:t>
            </a:r>
            <a:r>
              <a:rPr lang="en-US" dirty="0" err="1">
                <a:solidFill>
                  <a:schemeClr val="dk1"/>
                </a:solidFill>
                <a:latin typeface="Arial"/>
                <a:cs typeface="Arial"/>
                <a:sym typeface="Arial"/>
              </a:rPr>
              <a:t>NaF</a:t>
            </a:r>
            <a:r>
              <a:rPr lang="en-US" dirty="0">
                <a:solidFill>
                  <a:schemeClr val="dk1"/>
                </a:solidFill>
                <a:latin typeface="Arial"/>
                <a:cs typeface="Arial"/>
                <a:sym typeface="Arial"/>
              </a:rPr>
              <a:t> to obtain 1mg/L F</a:t>
            </a:r>
          </a:p>
          <a:p>
            <a:pPr marL="669925" lvl="1" indent="-327025">
              <a:spcBef>
                <a:spcPts val="440"/>
              </a:spcBef>
              <a:spcAft>
                <a:spcPts val="0"/>
              </a:spcAft>
              <a:buClr>
                <a:schemeClr val="accent2"/>
              </a:buClr>
              <a:buSzPct val="25000"/>
              <a:buFont typeface="Noto Sans Symbols"/>
              <a:buNone/>
            </a:pPr>
            <a:r>
              <a:rPr lang="en-US" dirty="0">
                <a:solidFill>
                  <a:schemeClr val="dk1"/>
                </a:solidFill>
                <a:latin typeface="Arial"/>
                <a:cs typeface="Arial"/>
                <a:sym typeface="Arial"/>
              </a:rPr>
              <a:t> mg/L </a:t>
            </a:r>
            <a:r>
              <a:rPr lang="en-US" dirty="0" err="1">
                <a:solidFill>
                  <a:schemeClr val="dk1"/>
                </a:solidFill>
                <a:latin typeface="Arial"/>
                <a:cs typeface="Arial"/>
                <a:sym typeface="Arial"/>
              </a:rPr>
              <a:t>NaF</a:t>
            </a:r>
            <a:r>
              <a:rPr lang="en-US" dirty="0">
                <a:solidFill>
                  <a:schemeClr val="dk1"/>
                </a:solidFill>
                <a:latin typeface="Arial"/>
                <a:cs typeface="Arial"/>
                <a:sym typeface="Arial"/>
              </a:rPr>
              <a:t> = </a:t>
            </a:r>
            <a:r>
              <a:rPr lang="en-US" u="sng" dirty="0">
                <a:solidFill>
                  <a:schemeClr val="dk1"/>
                </a:solidFill>
                <a:latin typeface="Arial"/>
                <a:cs typeface="Arial"/>
                <a:sym typeface="Arial"/>
              </a:rPr>
              <a:t>		</a:t>
            </a:r>
            <a:r>
              <a:rPr lang="en-US" sz="2000" u="sng" dirty="0">
                <a:solidFill>
                  <a:schemeClr val="dk1"/>
                </a:solidFill>
                <a:latin typeface="Arial"/>
                <a:cs typeface="Arial"/>
                <a:sym typeface="Arial"/>
              </a:rPr>
              <a:t>(desired concentration)               </a:t>
            </a:r>
            <a:r>
              <a:rPr lang="en-US" sz="2000" u="sng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)</a:t>
            </a:r>
            <a:r>
              <a:rPr lang="en-US" sz="2000" u="sng" dirty="0">
                <a:solidFill>
                  <a:schemeClr val="dk1"/>
                </a:solidFill>
                <a:latin typeface="Arial"/>
                <a:cs typeface="Arial"/>
                <a:sym typeface="Arial"/>
              </a:rPr>
              <a:t>           </a:t>
            </a:r>
          </a:p>
          <a:p>
            <a:pPr marL="669925" lvl="1" indent="-327025">
              <a:spcBef>
                <a:spcPts val="440"/>
              </a:spcBef>
              <a:spcAft>
                <a:spcPts val="0"/>
              </a:spcAft>
              <a:buClr>
                <a:schemeClr val="accent2"/>
              </a:buClr>
              <a:buSzPct val="25000"/>
              <a:buFont typeface="Noto Sans Symbols"/>
              <a:buNone/>
            </a:pPr>
            <a:r>
              <a:rPr lang="en-US" sz="2000" dirty="0">
                <a:solidFill>
                  <a:schemeClr val="dk1"/>
                </a:solidFill>
                <a:latin typeface="Arial"/>
                <a:cs typeface="Arial"/>
                <a:sym typeface="Arial"/>
              </a:rPr>
              <a:t>			  (percent compound as decimal)(purity as decimal)</a:t>
            </a:r>
          </a:p>
          <a:p>
            <a:pPr marL="669925" lvl="1" indent="-327025">
              <a:spcBef>
                <a:spcPts val="440"/>
              </a:spcBef>
              <a:spcAft>
                <a:spcPts val="0"/>
              </a:spcAft>
              <a:buClr>
                <a:schemeClr val="accent2"/>
              </a:buClr>
              <a:buSzPct val="25000"/>
              <a:buFont typeface="Noto Sans Symbols"/>
              <a:buNone/>
            </a:pPr>
            <a:r>
              <a:rPr lang="en-US" dirty="0">
                <a:solidFill>
                  <a:schemeClr val="dk1"/>
                </a:solidFill>
                <a:latin typeface="Arial"/>
                <a:cs typeface="Arial"/>
                <a:sym typeface="Arial"/>
              </a:rPr>
              <a:t>			 =      </a:t>
            </a:r>
            <a:r>
              <a:rPr lang="en-US" u="sng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(</a:t>
            </a:r>
            <a:r>
              <a:rPr lang="en-US" u="sng" dirty="0">
                <a:solidFill>
                  <a:schemeClr val="dk1"/>
                </a:solidFill>
                <a:latin typeface="Arial"/>
                <a:cs typeface="Arial"/>
                <a:sym typeface="Arial"/>
              </a:rPr>
              <a:t> (1 mg/L)  </a:t>
            </a:r>
            <a:r>
              <a:rPr lang="en-US" u="sng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)</a:t>
            </a:r>
          </a:p>
          <a:p>
            <a:pPr marL="669925" lvl="1" indent="-327025">
              <a:spcBef>
                <a:spcPts val="440"/>
              </a:spcBef>
              <a:spcAft>
                <a:spcPts val="0"/>
              </a:spcAft>
              <a:buClr>
                <a:schemeClr val="accent2"/>
              </a:buClr>
              <a:buSzPct val="25000"/>
              <a:buFont typeface="Noto Sans Symbols"/>
              <a:buNone/>
            </a:pPr>
            <a:r>
              <a:rPr lang="en-US" dirty="0">
                <a:solidFill>
                  <a:schemeClr val="dk1"/>
                </a:solidFill>
                <a:latin typeface="Arial"/>
                <a:cs typeface="Arial"/>
                <a:sym typeface="Arial"/>
              </a:rPr>
              <a:t>                           (0.45)(0.90)</a:t>
            </a:r>
          </a:p>
          <a:p>
            <a:pPr marL="669925" lvl="1" indent="-327025">
              <a:spcBef>
                <a:spcPts val="440"/>
              </a:spcBef>
              <a:spcAft>
                <a:spcPts val="0"/>
              </a:spcAft>
              <a:buClr>
                <a:schemeClr val="accent2"/>
              </a:buClr>
              <a:buSzPct val="25000"/>
              <a:buFont typeface="Noto Sans Symbols"/>
              <a:buNone/>
            </a:pPr>
            <a:endParaRPr lang="en-US" sz="1200" dirty="0">
              <a:solidFill>
                <a:schemeClr val="dk1"/>
              </a:solidFill>
              <a:latin typeface="Arial"/>
              <a:cs typeface="Arial"/>
              <a:sym typeface="Arial"/>
            </a:endParaRPr>
          </a:p>
          <a:p>
            <a:pPr marL="669925" marR="0" lvl="1" indent="-327025" algn="l" rtl="0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Clr>
                <a:schemeClr val="accent2"/>
              </a:buClr>
              <a:buSzPct val="25000"/>
              <a:buFont typeface="Noto Sans Symbols"/>
              <a:buNone/>
            </a:pPr>
            <a:r>
              <a:rPr lang="en-US" sz="22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    = </a:t>
            </a:r>
            <a:r>
              <a:rPr lang="en-US" sz="22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2.47 mg/L </a:t>
            </a:r>
            <a:r>
              <a:rPr lang="en-US" sz="2200" b="1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NaF</a:t>
            </a:r>
            <a:r>
              <a:rPr lang="en-US" sz="22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required to obtain 1 mg/L F residual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760383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752BEA-E802-3ABD-5F65-42259487FB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5008" y="6858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2700" dirty="0"/>
              <a:t>The density of the liquid alum is 11.14 </a:t>
            </a:r>
            <a:r>
              <a:rPr lang="en-US" sz="2700" dirty="0" err="1"/>
              <a:t>lbs</a:t>
            </a:r>
            <a:r>
              <a:rPr lang="en-US" sz="2700" dirty="0"/>
              <a:t>/gal.  Water has a density of 8.34 </a:t>
            </a:r>
            <a:r>
              <a:rPr lang="en-US" sz="2700" dirty="0" err="1"/>
              <a:t>lbs</a:t>
            </a:r>
            <a:r>
              <a:rPr lang="en-US" sz="2700" dirty="0"/>
              <a:t>/gal at 4 C.  What is the SG of the liquid alum?</a:t>
            </a:r>
            <a:br>
              <a:rPr lang="en-US" sz="4400" dirty="0"/>
            </a:b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5A3C6752-37E9-3222-B2AF-65ECEDA35E99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445008" y="2057400"/>
                <a:ext cx="8229600" cy="4800600"/>
              </a:xfrm>
            </p:spPr>
            <p:txBody>
              <a:bodyPr/>
              <a:lstStyle/>
              <a:p>
                <a:pPr marL="457200" lvl="1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>
                          <a:latin typeface="Cambria Math" panose="02040503050406030204" pitchFamily="18" charset="0"/>
                        </a:rPr>
                        <m:t>𝑆𝐺</m:t>
                      </m:r>
                      <m:r>
                        <a:rPr lang="en-US" i="1" smtClean="0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𝑆𝑝𝑒𝑐𝑖𝑓𝑖𝑐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𝑊𝑒𝑖𝑔h𝑡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𝑜𝑓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𝑆𝑢𝑏𝑠𝑡𝑎𝑛𝑐𝑒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𝑙𝑏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/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𝑔𝑎𝑙</m:t>
                          </m:r>
                        </m:num>
                        <m:den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𝐷𝑒𝑛𝑠𝑖𝑡𝑦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𝑜𝑓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𝑊𝑎𝑡𝑒𝑟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𝑙𝑏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/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𝑔𝑎𝑙</m:t>
                          </m:r>
                        </m:den>
                      </m:f>
                    </m:oMath>
                  </m:oMathPara>
                </a14:m>
                <a:endParaRPr lang="en-US" dirty="0"/>
              </a:p>
              <a:p>
                <a:pPr marL="457200" lvl="1" indent="0"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11.14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𝑙𝑏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/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𝑔𝑎𝑙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8.34 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𝑙𝑏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/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𝑔𝑎𝑙</m:t>
                        </m:r>
                      </m:den>
                    </m:f>
                    <m:r>
                      <a:rPr lang="en-US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/>
                  <a:t>= 1.34</a:t>
                </a: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5A3C6752-37E9-3222-B2AF-65ECEDA35E99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45008" y="2057400"/>
                <a:ext cx="8229600" cy="4800600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4958621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Liquid and Solid Alum Additions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sz="2400" dirty="0"/>
          </a:p>
          <a:p>
            <a:r>
              <a:rPr lang="en-US" sz="2400" dirty="0"/>
              <a:t>If you need to add 500 </a:t>
            </a:r>
            <a:r>
              <a:rPr lang="en-US" sz="2400" dirty="0" err="1"/>
              <a:t>lbs</a:t>
            </a:r>
            <a:r>
              <a:rPr lang="en-US" sz="2400" dirty="0"/>
              <a:t> of dry alum per day to treat your water, how many </a:t>
            </a:r>
            <a:r>
              <a:rPr lang="en-US" sz="2400" dirty="0" err="1"/>
              <a:t>lbs</a:t>
            </a:r>
            <a:r>
              <a:rPr lang="en-US" sz="2400" dirty="0"/>
              <a:t> of liquid alum (contains 48.5% dry alum) should you add to get the same treatment? </a:t>
            </a:r>
          </a:p>
          <a:p>
            <a:endParaRPr lang="en-US" dirty="0"/>
          </a:p>
          <a:p>
            <a:pPr algn="ctr"/>
            <a:r>
              <a:rPr lang="en-US" dirty="0"/>
              <a:t>500lbs / 0.485 = 1031 </a:t>
            </a:r>
            <a:r>
              <a:rPr lang="en-US" dirty="0" err="1"/>
              <a:t>lbs</a:t>
            </a:r>
            <a:r>
              <a:rPr lang="en-US" dirty="0"/>
              <a:t>/day</a:t>
            </a:r>
          </a:p>
          <a:p>
            <a:endParaRPr lang="en-US" sz="2400" dirty="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Alum example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To add 1,031 </a:t>
            </a:r>
            <a:r>
              <a:rPr lang="en-US" dirty="0" err="1"/>
              <a:t>lbs</a:t>
            </a:r>
            <a:r>
              <a:rPr lang="en-US" dirty="0"/>
              <a:t>/day of liquid alum (48.5% dry alum), how many gal/day of liquid alum would you need to add? (Density of Alum = 11.14 </a:t>
            </a:r>
            <a:r>
              <a:rPr lang="en-US" dirty="0" err="1"/>
              <a:t>lbs</a:t>
            </a:r>
            <a:r>
              <a:rPr lang="en-US" dirty="0"/>
              <a:t>/gal)</a:t>
            </a:r>
          </a:p>
          <a:p>
            <a:endParaRPr lang="en-US" dirty="0"/>
          </a:p>
          <a:p>
            <a:pPr algn="ctr"/>
            <a:r>
              <a:rPr lang="en-US" b="1" dirty="0"/>
              <a:t>1,031 </a:t>
            </a:r>
            <a:r>
              <a:rPr lang="en-US" b="1" dirty="0" err="1"/>
              <a:t>lbs</a:t>
            </a:r>
            <a:r>
              <a:rPr lang="en-US" b="1" dirty="0"/>
              <a:t>/day x 1 gal/11.14 </a:t>
            </a:r>
            <a:r>
              <a:rPr lang="en-US" b="1" dirty="0" err="1"/>
              <a:t>lbs</a:t>
            </a:r>
            <a:r>
              <a:rPr lang="en-US" b="1" dirty="0"/>
              <a:t> = 92.5 gal/day</a:t>
            </a:r>
          </a:p>
          <a:p>
            <a:endParaRPr lang="en-US" dirty="0"/>
          </a:p>
          <a:p>
            <a:r>
              <a:rPr lang="en-US" dirty="0"/>
              <a:t>At 2 MGD flow, how many mg/L are you adding of alum?</a:t>
            </a:r>
          </a:p>
          <a:p>
            <a:pPr lvl="1"/>
            <a:r>
              <a:rPr lang="en-US" dirty="0"/>
              <a:t>Alum mg/L x 8.34 </a:t>
            </a:r>
            <a:r>
              <a:rPr lang="en-US" dirty="0" err="1"/>
              <a:t>lbs</a:t>
            </a:r>
            <a:r>
              <a:rPr lang="en-US" dirty="0"/>
              <a:t>/MG/mg/L x 2 MGD = 500 </a:t>
            </a:r>
            <a:r>
              <a:rPr lang="en-US" dirty="0" err="1"/>
              <a:t>lbs</a:t>
            </a:r>
            <a:r>
              <a:rPr lang="en-US" dirty="0"/>
              <a:t>/day  </a:t>
            </a:r>
          </a:p>
          <a:p>
            <a:pPr lvl="1"/>
            <a:r>
              <a:rPr lang="en-US" b="1" dirty="0"/>
              <a:t>Alum, mg/L = 500/(8.34x2) = 30 mg/L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873369-D170-943D-42DC-137DCD6FE3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43ACB5-5AD1-545E-D59B-29ABF8C41A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ym typeface="Garamond"/>
              </a:rPr>
              <a:t>The “Pound” Formula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E3EDEE-52A2-0A7F-AA7F-F8FE351E73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24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Developed to help us convert units of dosage between metric and English units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Noto Sans Symbols"/>
              <a:buNone/>
            </a:pPr>
            <a:r>
              <a:rPr lang="en-US" sz="24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	   </a:t>
            </a:r>
            <a:r>
              <a:rPr lang="en-US" sz="24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lb</a:t>
            </a:r>
            <a:r>
              <a:rPr lang="en-US" sz="24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/MG = 8.34 * concentration (in mg/L)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Noto Sans Symbols"/>
              <a:buNone/>
            </a:pPr>
            <a:r>
              <a:rPr lang="en-US" sz="24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Noto Sans Symbols"/>
              <a:buNone/>
            </a:pPr>
            <a:r>
              <a:rPr lang="en-US" sz="24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     </a:t>
            </a:r>
            <a:r>
              <a:rPr lang="en-US" sz="24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lb</a:t>
            </a:r>
            <a:r>
              <a:rPr lang="en-US" sz="24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/day = 8.34 * conc. (in mg/L) * Q (in MGD)</a:t>
            </a:r>
          </a:p>
          <a:p>
            <a:pPr marL="457200" marR="0" lvl="0" indent="-457200" algn="l" rtl="0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26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Example: How many </a:t>
            </a:r>
            <a:r>
              <a:rPr lang="en-US" sz="26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lbs</a:t>
            </a:r>
            <a:r>
              <a:rPr lang="en-US" sz="26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/day of chemical must be added to maintain 10mg/L at a flow of 5MGD?</a:t>
            </a:r>
          </a:p>
          <a:p>
            <a:pPr marL="669925" marR="0" lvl="1" indent="-327025" algn="l" rtl="0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Clr>
                <a:schemeClr val="accent2"/>
              </a:buClr>
              <a:buSzPct val="25000"/>
              <a:buFont typeface="Noto Sans Symbols"/>
              <a:buNone/>
            </a:pPr>
            <a:r>
              <a:rPr lang="en-US" sz="22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		</a:t>
            </a:r>
            <a:r>
              <a:rPr lang="en-US" sz="22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lb</a:t>
            </a:r>
            <a:r>
              <a:rPr lang="en-US" sz="22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/day = 8.34(10mg/L)(5MGD) = </a:t>
            </a:r>
            <a:r>
              <a:rPr lang="en-US" sz="22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417 </a:t>
            </a:r>
            <a:r>
              <a:rPr lang="en-US" sz="2200" b="1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lb</a:t>
            </a:r>
            <a:r>
              <a:rPr lang="en-US" sz="22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/day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326245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3665B9-F15A-0981-D57E-591E1CBAED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Chemical dosing – example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C49B6A-14FC-1101-F1B5-460EBEBC05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305800" cy="4800600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What if the water in the previous example already contained 0.3 mg/L F ?</a:t>
            </a:r>
          </a:p>
          <a:p>
            <a:pPr marL="642938" lvl="1" indent="-342900">
              <a:buFont typeface="Arial" panose="020B0604020202020204" pitchFamily="34" charset="0"/>
              <a:buChar char="•"/>
            </a:pPr>
            <a:r>
              <a:rPr lang="en-US" dirty="0"/>
              <a:t>Dosing = (D-E)/(F)(P)</a:t>
            </a:r>
          </a:p>
          <a:p>
            <a:pPr marL="600075" lvl="2" indent="0">
              <a:buNone/>
            </a:pPr>
            <a:r>
              <a:rPr lang="en-US" dirty="0"/>
              <a:t>  where	D = desired concentration in the water</a:t>
            </a:r>
          </a:p>
          <a:p>
            <a:pPr marL="600075" lvl="2" indent="0">
              <a:buNone/>
            </a:pPr>
            <a:r>
              <a:rPr lang="en-US" dirty="0"/>
              <a:t>		E = existing concentration in the water</a:t>
            </a:r>
          </a:p>
          <a:p>
            <a:pPr marL="600075" lvl="2" indent="0">
              <a:buNone/>
            </a:pPr>
            <a:r>
              <a:rPr lang="en-US" dirty="0"/>
              <a:t>		F = % compound in the chemical as a decimal</a:t>
            </a:r>
          </a:p>
          <a:p>
            <a:pPr marL="600075" lvl="2" indent="0">
              <a:buNone/>
            </a:pPr>
            <a:r>
              <a:rPr lang="en-US" dirty="0"/>
              <a:t>		P = purity of the chemical as a decimal</a:t>
            </a:r>
          </a:p>
          <a:p>
            <a:pPr marL="0" indent="0"/>
            <a:endParaRPr lang="en-US" dirty="0"/>
          </a:p>
          <a:p>
            <a:pPr marL="0" indent="0"/>
            <a:r>
              <a:rPr lang="en-US" dirty="0"/>
              <a:t>    </a:t>
            </a:r>
            <a:r>
              <a:rPr lang="en-US" dirty="0" err="1"/>
              <a:t>NaF</a:t>
            </a:r>
            <a:r>
              <a:rPr lang="en-US" dirty="0"/>
              <a:t> dose 	= (1 mg/L – 0.3 mg/L) / (0.45)(0.90)</a:t>
            </a:r>
          </a:p>
          <a:p>
            <a:pPr marL="0" indent="0"/>
            <a:r>
              <a:rPr lang="en-US" dirty="0"/>
              <a:t>		= </a:t>
            </a:r>
            <a:r>
              <a:rPr lang="en-US" b="1" dirty="0"/>
              <a:t>1.73 mg/L </a:t>
            </a:r>
            <a:r>
              <a:rPr lang="en-US" b="1" dirty="0" err="1"/>
              <a:t>NaF</a:t>
            </a:r>
            <a:r>
              <a:rPr lang="en-US" b="1" dirty="0"/>
              <a:t> would be required</a:t>
            </a:r>
            <a:endParaRPr lang="en-US" dirty="0"/>
          </a:p>
          <a:p>
            <a:pPr marL="600075" lvl="2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960690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3DA0DE-FCC9-F0F1-5969-0C3CAB2F91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3F7A1F-5C19-C0D3-F1F0-4452CED19F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Road map for this session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837A1E-159C-185D-CB42-AAFA75B283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73050" indent="-342900">
              <a:spcBef>
                <a:spcPts val="440"/>
              </a:spcBef>
              <a:buSzPct val="100000"/>
              <a:buFont typeface="Arial" panose="020B0604020202020204" pitchFamily="34" charset="0"/>
              <a:buChar char="•"/>
            </a:pPr>
            <a:r>
              <a:rPr lang="en-US" dirty="0"/>
              <a:t>General w</a:t>
            </a:r>
            <a:r>
              <a:rPr lang="en-US" sz="2400" dirty="0"/>
              <a:t>ater characteristics</a:t>
            </a:r>
          </a:p>
          <a:p>
            <a:pPr marL="273050" indent="-342900">
              <a:spcBef>
                <a:spcPts val="440"/>
              </a:spcBef>
              <a:buSzPct val="100000"/>
              <a:buFont typeface="Arial" panose="020B0604020202020204" pitchFamily="34" charset="0"/>
              <a:buChar char="•"/>
            </a:pPr>
            <a:r>
              <a:rPr lang="en-US" sz="2400" dirty="0"/>
              <a:t>The Periodic Table</a:t>
            </a:r>
          </a:p>
          <a:p>
            <a:pPr marL="273050" indent="-342900">
              <a:spcBef>
                <a:spcPts val="440"/>
              </a:spcBef>
              <a:buSzPct val="100000"/>
              <a:buFont typeface="Arial" panose="020B0604020202020204" pitchFamily="34" charset="0"/>
              <a:buChar char="•"/>
            </a:pPr>
            <a:r>
              <a:rPr lang="en-US" dirty="0"/>
              <a:t>Key water parameters</a:t>
            </a:r>
            <a:endParaRPr lang="en-US" sz="2400" dirty="0"/>
          </a:p>
          <a:p>
            <a:pPr marL="273050" indent="-342900">
              <a:spcBef>
                <a:spcPts val="440"/>
              </a:spcBef>
              <a:buSzPct val="100000"/>
              <a:buFont typeface="Arial" panose="020B0604020202020204" pitchFamily="34" charset="0"/>
              <a:buChar char="•"/>
            </a:pPr>
            <a:r>
              <a:rPr lang="en-US" sz="2400" b="1" dirty="0"/>
              <a:t>Solutions </a:t>
            </a:r>
          </a:p>
          <a:p>
            <a:pPr marL="273050" indent="-342900">
              <a:spcBef>
                <a:spcPts val="440"/>
              </a:spcBef>
              <a:buSzPct val="100000"/>
              <a:buFont typeface="Arial" panose="020B0604020202020204" pitchFamily="34" charset="0"/>
              <a:buChar char="•"/>
            </a:pPr>
            <a:r>
              <a:rPr lang="en-US" dirty="0"/>
              <a:t>Chlorine disinfection</a:t>
            </a:r>
          </a:p>
          <a:p>
            <a:pPr marL="273050" indent="-342900">
              <a:spcBef>
                <a:spcPts val="440"/>
              </a:spcBef>
              <a:buSzPct val="100000"/>
              <a:buFont typeface="Arial" panose="020B0604020202020204" pitchFamily="34" charset="0"/>
              <a:buChar char="•"/>
            </a:pPr>
            <a:r>
              <a:rPr lang="en-US" sz="2400" dirty="0"/>
              <a:t>Drinking water applications</a:t>
            </a:r>
          </a:p>
          <a:p>
            <a:pPr marL="273050" indent="-342900">
              <a:spcBef>
                <a:spcPts val="440"/>
              </a:spcBef>
              <a:buSzPct val="100000"/>
              <a:buFont typeface="Arial" panose="020B0604020202020204" pitchFamily="34" charset="0"/>
              <a:buChar char="•"/>
            </a:pPr>
            <a:r>
              <a:rPr lang="en-US" sz="2400" dirty="0"/>
              <a:t>Additional exercises &amp; questions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0" indent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812886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r>
              <a:rPr lang="en-US" dirty="0"/>
              <a:t>Solutions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486400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effectLst/>
              </a:rPr>
              <a:t>Homogeneous mixture of two or more components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effectLst/>
              </a:rPr>
              <a:t>Dissolving agent is the solvent; substance  dissolved is the solute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C</a:t>
            </a:r>
            <a:r>
              <a:rPr lang="en-US" dirty="0">
                <a:effectLst/>
              </a:rPr>
              <a:t>omponents of a solution are atoms, ions, or molecules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Commonly use molarity and normality to define strength of the solution (</a:t>
            </a:r>
            <a:r>
              <a:rPr lang="en-US" b="1" i="1" dirty="0"/>
              <a:t>Concentrations</a:t>
            </a:r>
            <a:r>
              <a:rPr lang="en-US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71483121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58BFBD-B01A-1333-C670-B58895CE5E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Chemical solutions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D100E1-1AE4-18F3-B4F0-FFF1C48A58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Water can dissolve a variety of compounds</a:t>
            </a:r>
          </a:p>
          <a:p>
            <a:pPr marR="0" lvl="1" algn="l" rtl="0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</a:pPr>
            <a:r>
              <a:rPr lang="en-US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There is a saturation point for each solution – point where no more compound will dissolve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64999"/>
              <a:buFont typeface="Noto Sans Symbols"/>
              <a:buNone/>
            </a:pPr>
            <a:endParaRPr lang="en-US" b="0" i="0" u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2060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 </a:t>
            </a:r>
            <a:r>
              <a:rPr lang="en-US" b="1" i="0" u="sng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solvent</a:t>
            </a:r>
            <a:r>
              <a:rPr lang="en-US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(e.g., water) dissolves </a:t>
            </a:r>
            <a:r>
              <a:rPr lang="en-US" b="1" i="0" u="sng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solutes</a:t>
            </a:r>
            <a:r>
              <a:rPr lang="en-US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(e.g., salts)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633074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A6355E-DCB0-174E-75F7-6DF2CC8E8B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Percent solution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574261-480F-6C6F-900F-A04127091A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24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Also called “percent concentration”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ct val="100000"/>
              <a:buFont typeface="Arial" panose="020B0604020202020204" pitchFamily="34" charset="0"/>
              <a:buChar char="•"/>
            </a:pPr>
            <a:endParaRPr lang="en-US" sz="2400" b="0" i="0" u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indent="-342900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24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Expresses the strength of the solution</a:t>
            </a:r>
          </a:p>
          <a:p>
            <a:pPr marL="342900" indent="-342900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ct val="100000"/>
              <a:buFont typeface="Arial" panose="020B0604020202020204" pitchFamily="34" charset="0"/>
              <a:buChar char="•"/>
            </a:pPr>
            <a:endParaRPr lang="en-US" sz="2400" b="0" i="0" u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indent="-342900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24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Percent solution = 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ct val="100000"/>
            </a:pPr>
            <a:r>
              <a:rPr lang="en-US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	</a:t>
            </a:r>
            <a:r>
              <a:rPr lang="en-US" sz="24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(mass solute/mass solution) * 100%</a:t>
            </a:r>
          </a:p>
          <a:p>
            <a:pPr marL="342900" indent="-342900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ct val="100000"/>
              <a:buFont typeface="Arial" panose="020B0604020202020204" pitchFamily="34" charset="0"/>
              <a:buChar char="•"/>
            </a:pPr>
            <a:endParaRPr lang="en-US" sz="2400" b="0" i="0" u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91658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0E2E4B-7BD1-7599-7306-CC48A9D796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en-US" sz="3600" i="0" u="none" strike="noStrike" cap="none" dirty="0">
                <a:solidFill>
                  <a:srgbClr val="002060"/>
                </a:solidFill>
                <a:ea typeface="Garamond"/>
                <a:cs typeface="Garamond"/>
                <a:sym typeface="Garamond"/>
              </a:rPr>
              <a:t>Water Characteristics (cont’d)</a:t>
            </a: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11A786-1EA0-EFC6-773F-9A45008512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pic>
        <p:nvPicPr>
          <p:cNvPr id="4" name="Shape 58">
            <a:extLst>
              <a:ext uri="{FF2B5EF4-FFF2-40B4-BE49-F238E27FC236}">
                <a16:creationId xmlns:a16="http://schemas.microsoft.com/office/drawing/2014/main" id="{ED42B550-31FE-7BC8-567F-F38CA31AA5A0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 l="10021" t="13330" r="7415" b="33325"/>
          <a:stretch/>
        </p:blipFill>
        <p:spPr>
          <a:xfrm>
            <a:off x="533400" y="1905000"/>
            <a:ext cx="7696200" cy="3732212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C926B515-2EDB-0B90-D126-0826DF60C0C9}"/>
              </a:ext>
            </a:extLst>
          </p:cNvPr>
          <p:cNvSpPr/>
          <p:nvPr/>
        </p:nvSpPr>
        <p:spPr>
          <a:xfrm>
            <a:off x="3733800" y="3276600"/>
            <a:ext cx="685800" cy="580292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33472CB5-612B-A6C2-E7D5-184CDC489B2A}"/>
              </a:ext>
            </a:extLst>
          </p:cNvPr>
          <p:cNvSpPr/>
          <p:nvPr/>
        </p:nvSpPr>
        <p:spPr>
          <a:xfrm>
            <a:off x="2362200" y="4208585"/>
            <a:ext cx="381000" cy="304800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3E319789-F875-B62D-5B7B-16E970752F1E}"/>
              </a:ext>
            </a:extLst>
          </p:cNvPr>
          <p:cNvSpPr/>
          <p:nvPr/>
        </p:nvSpPr>
        <p:spPr>
          <a:xfrm>
            <a:off x="5562600" y="3925005"/>
            <a:ext cx="381000" cy="304800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433012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8C7355-624D-D4ED-5232-D6290ABC47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Percent solution - example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68DAA9-4E26-81FD-12BC-C0A28E35CC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If 10 g solute are added to 90 g water, what is the percent solution?</a:t>
            </a:r>
          </a:p>
          <a:p>
            <a:pPr marL="0" indent="0"/>
            <a:endParaRPr lang="en-US" dirty="0"/>
          </a:p>
          <a:p>
            <a:pPr marL="0" indent="0"/>
            <a:r>
              <a:rPr lang="en-US" dirty="0"/>
              <a:t>   % solution 	=   </a:t>
            </a:r>
            <a:r>
              <a:rPr lang="en-US" u="sng" dirty="0">
                <a:solidFill>
                  <a:schemeClr val="bg1"/>
                </a:solidFill>
              </a:rPr>
              <a:t>(</a:t>
            </a:r>
            <a:r>
              <a:rPr lang="en-US" u="sng" dirty="0"/>
              <a:t>    10   </a:t>
            </a:r>
            <a:r>
              <a:rPr lang="en-US" u="sng" dirty="0">
                <a:solidFill>
                  <a:schemeClr val="bg1"/>
                </a:solidFill>
              </a:rPr>
              <a:t>) </a:t>
            </a:r>
            <a:r>
              <a:rPr lang="en-US" dirty="0"/>
              <a:t>* 100%</a:t>
            </a:r>
          </a:p>
          <a:p>
            <a:pPr marL="0" indent="0"/>
            <a:r>
              <a:rPr lang="en-US" dirty="0"/>
              <a:t>                           (10+90) </a:t>
            </a:r>
          </a:p>
          <a:p>
            <a:pPr marL="0" indent="0"/>
            <a:r>
              <a:rPr lang="en-US" dirty="0"/>
              <a:t>		=      10%</a:t>
            </a:r>
          </a:p>
          <a:p>
            <a:pPr marL="0" indent="0"/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1% solution = 10,000 mL</a:t>
            </a:r>
          </a:p>
        </p:txBody>
      </p:sp>
    </p:spTree>
    <p:extLst>
      <p:ext uri="{BB962C8B-B14F-4D97-AF65-F5344CB8AC3E}">
        <p14:creationId xmlns:p14="http://schemas.microsoft.com/office/powerpoint/2010/main" val="233703170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EE783C-A6E1-E841-A1B1-F2D9D97633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Molarity (M)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8C5231-013E-AF59-95AF-2F2341A2A7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Expresses strength of solution in moles per liter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Moles = g of compound / molecular </a:t>
            </a:r>
            <a:r>
              <a:rPr lang="en-US" dirty="0" err="1"/>
              <a:t>wt</a:t>
            </a:r>
            <a:r>
              <a:rPr lang="en-US" dirty="0"/>
              <a:t> of compound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4DAEE09-5BE7-BC0B-EFF2-EA0340D8B5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9400" y="3276600"/>
            <a:ext cx="3386504" cy="2489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9516503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Solution Concentration:  Molarity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219200"/>
                <a:ext cx="8229600" cy="5486400"/>
              </a:xfrm>
            </p:spPr>
            <p:txBody>
              <a:bodyPr>
                <a:normAutofit fontScale="77500" lnSpcReduction="20000"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baseline="3000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∗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𝑀𝑜𝑙𝑎𝑟𝑖𝑡𝑦</m:t>
                      </m:r>
                      <m:r>
                        <a:rPr lang="en-US" sz="28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𝑀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US" sz="28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𝑀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𝑜𝑙𝑒𝑠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 (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𝑠𝑜𝑙𝑢𝑡𝑒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num>
                        <m:den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𝐿𝑖𝑡𝑒𝑟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 (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𝑠𝑜𝑙𝑣𝑒𝑛𝑡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den>
                      </m:f>
                    </m:oMath>
                  </m:oMathPara>
                </a14:m>
                <a:endParaRPr lang="en-US" sz="2800" dirty="0"/>
              </a:p>
              <a:p>
                <a:endParaRPr lang="en-US" sz="2400" dirty="0"/>
              </a:p>
              <a:p>
                <a:r>
                  <a:rPr lang="en-US" sz="2800" dirty="0"/>
                  <a:t>1 mole/L = 1 M solution;      2 moles/L = 2 M</a:t>
                </a:r>
              </a:p>
              <a:p>
                <a:pPr marL="0" indent="0">
                  <a:buNone/>
                </a:pPr>
                <a:endParaRPr lang="en-US" sz="280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baseline="30000" smtClean="0">
                          <a:latin typeface="Cambria Math" panose="02040503050406030204" pitchFamily="18" charset="0"/>
                        </a:rPr>
                        <m:t>∗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𝑁𝑢𝑚𝑏𝑒𝑟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𝑜𝑓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𝑀𝑜𝑙𝑒𝑠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US" sz="28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800" i="1" smtClean="0">
                              <a:latin typeface="Cambria Math" panose="02040503050406030204" pitchFamily="18" charset="0"/>
                            </a:rPr>
                            <m:t>𝑇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𝑜𝑡𝑎𝑙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𝑊𝑒𝑖𝑔h𝑡</m:t>
                          </m:r>
                        </m:num>
                        <m:den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𝑀𝑊</m:t>
                          </m:r>
                        </m:den>
                      </m:f>
                    </m:oMath>
                  </m:oMathPara>
                </a14:m>
                <a:endParaRPr lang="en-US" sz="2800" dirty="0"/>
              </a:p>
              <a:p>
                <a:pPr marL="0" indent="0">
                  <a:buNone/>
                </a:pPr>
                <a:endParaRPr lang="en-US" sz="2800" b="1" i="1" dirty="0"/>
              </a:p>
              <a:p>
                <a:pPr marL="0" indent="0">
                  <a:buNone/>
                </a:pPr>
                <a:endParaRPr lang="en-US" sz="2400" b="1" i="1" dirty="0"/>
              </a:p>
              <a:p>
                <a:pPr marL="0" indent="0">
                  <a:buNone/>
                </a:pPr>
                <a:endParaRPr lang="en-US" sz="2400" b="1" i="1" dirty="0"/>
              </a:p>
              <a:p>
                <a:pPr marL="0" indent="0">
                  <a:buNone/>
                </a:pPr>
                <a:r>
                  <a:rPr lang="en-US" sz="2400" b="1" i="1" dirty="0"/>
                  <a:t>Example:</a:t>
                </a:r>
              </a:p>
              <a:p>
                <a:r>
                  <a:rPr lang="en-US" sz="2400" dirty="0"/>
                  <a:t>What is the concentration of a 1 M solution of hydrated lime? </a:t>
                </a:r>
              </a:p>
              <a:p>
                <a:pPr marL="0" indent="0">
                  <a:buNone/>
                </a:pPr>
                <a:endParaRPr lang="en-US" sz="2400" dirty="0"/>
              </a:p>
              <a:p>
                <a:endParaRPr lang="en-US" sz="2400" dirty="0"/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r>
                  <a:rPr lang="en-US" sz="1700" dirty="0"/>
                  <a:t>*Equation on Page 4 of ABC formula sheet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219200"/>
                <a:ext cx="8229600" cy="5486400"/>
              </a:xfrm>
              <a:blipFill>
                <a:blip r:embed="rId3"/>
                <a:stretch>
                  <a:fillRect l="-9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89587020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AA4C3D-0ABE-3D12-31A3-14B1FDBC03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685800"/>
            <a:ext cx="8229600" cy="1143000"/>
          </a:xfrm>
        </p:spPr>
        <p:txBody>
          <a:bodyPr>
            <a:noAutofit/>
          </a:bodyPr>
          <a:lstStyle/>
          <a:p>
            <a:r>
              <a:rPr lang="en-US" dirty="0"/>
              <a:t>What is the concentration of a 1 M solution of hydrated lime? 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A5C70D-DBD9-10F3-C17B-1A286B3EE0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5488" y="2362200"/>
            <a:ext cx="8229600" cy="4800600"/>
          </a:xfrm>
        </p:spPr>
        <p:txBody>
          <a:bodyPr/>
          <a:lstStyle/>
          <a:p>
            <a:r>
              <a:rPr lang="en-US" dirty="0"/>
              <a:t>MW Ca(OH)</a:t>
            </a:r>
            <a:r>
              <a:rPr lang="en-US" baseline="-25000" dirty="0"/>
              <a:t>2</a:t>
            </a:r>
            <a:r>
              <a:rPr lang="en-US" dirty="0"/>
              <a:t> = MW Ca + 2*(MW O) + 2(MW H)</a:t>
            </a:r>
          </a:p>
          <a:p>
            <a:r>
              <a:rPr lang="en-US" dirty="0"/>
              <a:t>MW Ca(OH)</a:t>
            </a:r>
            <a:r>
              <a:rPr lang="en-US" baseline="-25000" dirty="0"/>
              <a:t>2 </a:t>
            </a:r>
            <a:r>
              <a:rPr lang="en-US" dirty="0"/>
              <a:t>= 40.078 g/mole + 2*(15.9994g/mole)+ 2(1.00794 g/mole)</a:t>
            </a:r>
          </a:p>
          <a:p>
            <a:r>
              <a:rPr lang="en-US" dirty="0"/>
              <a:t>MW Ca(OH)</a:t>
            </a:r>
            <a:r>
              <a:rPr lang="en-US" baseline="-25000" dirty="0"/>
              <a:t>2 </a:t>
            </a:r>
            <a:r>
              <a:rPr lang="en-US" dirty="0"/>
              <a:t>= 74.093 g/mole</a:t>
            </a:r>
          </a:p>
          <a:p>
            <a:r>
              <a:rPr lang="en-US" dirty="0"/>
              <a:t>1 M = 1 mole/L</a:t>
            </a:r>
          </a:p>
          <a:p>
            <a:endParaRPr lang="en-US" dirty="0"/>
          </a:p>
          <a:p>
            <a:r>
              <a:rPr lang="en-US" b="1" dirty="0"/>
              <a:t>Concentration of 1 M solution of hydrated lime = 74 g/L 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9446463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- Molarity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600200"/>
                <a:ext cx="8229600" cy="4876800"/>
              </a:xfrm>
            </p:spPr>
            <p:txBody>
              <a:bodyPr>
                <a:normAutofit fontScale="92500" lnSpcReduction="10000"/>
              </a:bodyPr>
              <a:lstStyle/>
              <a:p>
                <a:r>
                  <a:rPr lang="en-US" b="1" i="1" dirty="0"/>
                  <a:t>Example:  </a:t>
                </a:r>
                <a:r>
                  <a:rPr lang="en-US" dirty="0"/>
                  <a:t>How much NaOH in grams (g) would you put in a 	           flask to make 1 L of a 0.1 M solution?</a:t>
                </a:r>
              </a:p>
              <a:p>
                <a:pPr marL="0" indent="0">
                  <a:buNone/>
                </a:pPr>
                <a:endParaRPr lang="en-US" dirty="0"/>
              </a:p>
              <a:p>
                <a:pPr lvl="1"/>
                <a:r>
                  <a:rPr lang="en-US" dirty="0"/>
                  <a:t>MW of NaOH = 23 + 16 + 1 = 40 g/mole</a:t>
                </a:r>
              </a:p>
              <a:p>
                <a:pPr lvl="1"/>
                <a:r>
                  <a:rPr lang="en-US" dirty="0"/>
                  <a:t>0.1 M = 0.1 moles/L, you would need… </a:t>
                </a:r>
              </a:p>
              <a:p>
                <a:pPr lvl="1"/>
                <a:endParaRPr lang="en-US" dirty="0"/>
              </a:p>
              <a:p>
                <a:pPr marL="0" indent="0">
                  <a:buNone/>
                </a:pPr>
                <a:r>
                  <a:rPr lang="en-US" dirty="0"/>
                  <a:t>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0.1 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𝑚𝑜𝑙𝑒𝑠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𝐿</m:t>
                        </m:r>
                      </m:den>
                    </m:f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40 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𝑔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𝑁𝑎𝑂𝐻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1 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𝑚𝑜𝑙𝑒</m:t>
                        </m:r>
                      </m:den>
                    </m:f>
                    <m:r>
                      <a:rPr lang="en-US" b="0" i="1" smtClean="0">
                        <a:latin typeface="Cambria Math" panose="02040503050406030204" pitchFamily="18" charset="0"/>
                      </a:rPr>
                      <m:t>=4.0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𝑔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𝑁𝑎𝑂𝐻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𝐿</m:t>
                        </m:r>
                      </m:den>
                    </m:f>
                  </m:oMath>
                </a14:m>
                <a:endParaRPr lang="en-US" b="0" i="1" dirty="0">
                  <a:latin typeface="Cambria Math" panose="02040503050406030204" pitchFamily="18" charset="0"/>
                </a:endParaRPr>
              </a:p>
              <a:p>
                <a:pPr marL="0" indent="0">
                  <a:buNone/>
                </a:pPr>
                <a:endParaRPr lang="en-US" b="0" i="1" dirty="0">
                  <a:latin typeface="Cambria Math" panose="02040503050406030204" pitchFamily="18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4 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𝑔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𝑁𝑎𝑂𝐻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1 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𝐿</m:t>
                          </m:r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1 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𝐿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 4 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𝑔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𝑁𝑎𝑂𝐻</m:t>
                      </m:r>
                    </m:oMath>
                  </m:oMathPara>
                </a14:m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r>
                  <a:rPr lang="en-US" dirty="0"/>
                  <a:t>If making a 2 L of 0.1 M solution </a:t>
                </a:r>
                <a:r>
                  <a:rPr lang="en-US" dirty="0">
                    <a:sym typeface="Symbol" panose="05050102010706020507" pitchFamily="18" charset="2"/>
                  </a:rPr>
                  <a:t>  add 4 x 2 = 8 g NaOH</a:t>
                </a:r>
                <a:endParaRPr lang="en-US" dirty="0"/>
              </a:p>
              <a:p>
                <a:pPr marL="0" indent="0">
                  <a:buNone/>
                </a:pPr>
                <a:r>
                  <a:rPr lang="en-US" dirty="0"/>
                  <a:t> </a:t>
                </a:r>
                <a:endParaRPr lang="en-US" sz="28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600200"/>
                <a:ext cx="8229600" cy="4876800"/>
              </a:xfrm>
              <a:blipFill>
                <a:blip r:embed="rId3"/>
                <a:stretch>
                  <a:fillRect l="-963" t="-15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4828319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80CE01-1797-B439-1EB5-5D2F5D319B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Molarity - example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6BACD8-9446-9042-4556-42CE6A51F6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64999"/>
              <a:buFont typeface="Noto Sans Symbols"/>
              <a:buChar char="■"/>
            </a:pPr>
            <a:r>
              <a:rPr lang="en-US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How many grams of H</a:t>
            </a:r>
            <a:r>
              <a:rPr lang="en-US" b="0" i="0" u="none" baseline="-25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r>
              <a:rPr lang="en-US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SO</a:t>
            </a:r>
            <a:r>
              <a:rPr lang="en-US" b="0" i="0" u="none" baseline="-25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r>
              <a:rPr lang="en-US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would be required to make a 2 M solution of H</a:t>
            </a:r>
            <a:r>
              <a:rPr lang="en-US" b="0" i="0" u="none" baseline="-25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r>
              <a:rPr lang="en-US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SO</a:t>
            </a:r>
            <a:r>
              <a:rPr lang="en-US" b="0" i="0" u="none" baseline="-25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r>
              <a:rPr lang="en-US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?</a:t>
            </a:r>
          </a:p>
          <a:p>
            <a:pPr marL="669925" marR="0" lvl="1" indent="-327025" algn="l" rtl="0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Clr>
                <a:schemeClr val="accent2"/>
              </a:buClr>
              <a:buSzPct val="25000"/>
              <a:buFont typeface="Noto Sans Symbols"/>
              <a:buNone/>
            </a:pPr>
            <a:r>
              <a:rPr lang="en-US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	MW of H</a:t>
            </a:r>
            <a:r>
              <a:rPr lang="en-US" b="0" i="0" u="none" strike="noStrike" cap="none" baseline="-25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r>
              <a:rPr lang="en-US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SO</a:t>
            </a:r>
            <a:r>
              <a:rPr lang="en-US" b="0" i="0" u="none" strike="noStrike" cap="none" baseline="-25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r>
              <a:rPr lang="en-US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	= 98 g</a:t>
            </a:r>
          </a:p>
          <a:p>
            <a:pPr marL="669925" marR="0" lvl="1" indent="-327025" algn="l" rtl="0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Clr>
                <a:schemeClr val="accent2"/>
              </a:buClr>
              <a:buSzPct val="25000"/>
              <a:buFont typeface="Noto Sans Symbols"/>
              <a:buNone/>
            </a:pPr>
            <a:r>
              <a:rPr lang="en-US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	Molarity  	= moles/1 L</a:t>
            </a:r>
          </a:p>
          <a:p>
            <a:pPr marL="669925" marR="0" lvl="1" indent="-327025" algn="l" rtl="0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Clr>
                <a:schemeClr val="accent2"/>
              </a:buClr>
              <a:buSzPct val="25000"/>
              <a:buFont typeface="Noto Sans Symbols"/>
              <a:buNone/>
            </a:pPr>
            <a:r>
              <a:rPr lang="en-US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			  	= (g H</a:t>
            </a:r>
            <a:r>
              <a:rPr lang="en-US" b="0" i="0" u="none" strike="noStrike" cap="none" baseline="-25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r>
              <a:rPr lang="en-US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SO</a:t>
            </a:r>
            <a:r>
              <a:rPr lang="en-US" b="0" i="0" u="none" strike="noStrike" cap="none" baseline="-25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r>
              <a:rPr lang="en-US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/ MW H</a:t>
            </a:r>
            <a:r>
              <a:rPr lang="en-US" b="0" i="0" u="none" strike="noStrike" cap="none" baseline="-25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r>
              <a:rPr lang="en-US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SO</a:t>
            </a:r>
            <a:r>
              <a:rPr lang="en-US" b="0" i="0" u="none" strike="noStrike" cap="none" baseline="-25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r>
              <a:rPr lang="en-US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) / 1 L</a:t>
            </a:r>
          </a:p>
          <a:p>
            <a:pPr marL="669925" marR="0" lvl="1" indent="-327025" algn="l" rtl="0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Clr>
                <a:schemeClr val="accent2"/>
              </a:buClr>
              <a:buSzPct val="25000"/>
              <a:buFont typeface="Noto Sans Symbols"/>
              <a:buNone/>
            </a:pPr>
            <a:endParaRPr lang="en-US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669925" marR="0" lvl="1" indent="-327025" algn="l" rtl="0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Clr>
                <a:schemeClr val="accent2"/>
              </a:buClr>
              <a:buSzPct val="25000"/>
              <a:buFont typeface="Noto Sans Symbols"/>
              <a:buNone/>
            </a:pPr>
            <a:r>
              <a:rPr lang="en-US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	                2 M 	= (g H</a:t>
            </a:r>
            <a:r>
              <a:rPr lang="en-US" b="0" i="0" u="none" strike="noStrike" cap="none" baseline="-25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r>
              <a:rPr lang="en-US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SO</a:t>
            </a:r>
            <a:r>
              <a:rPr lang="en-US" b="0" i="0" u="none" strike="noStrike" cap="none" baseline="-25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r>
              <a:rPr lang="en-US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/ 98 g)/1 L</a:t>
            </a:r>
          </a:p>
          <a:p>
            <a:pPr marL="669925" marR="0" lvl="1" indent="-327025" algn="l" rtl="0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Clr>
                <a:schemeClr val="accent2"/>
              </a:buClr>
              <a:buSzPct val="25000"/>
              <a:buFont typeface="Noto Sans Symbols"/>
              <a:buNone/>
            </a:pPr>
            <a:r>
              <a:rPr lang="en-US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	(2 M)(1 L)(98 g) = g H</a:t>
            </a:r>
            <a:r>
              <a:rPr lang="en-US" b="0" i="0" u="none" strike="noStrike" cap="none" baseline="-25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r>
              <a:rPr lang="en-US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SO</a:t>
            </a:r>
            <a:r>
              <a:rPr lang="en-US" b="0" i="0" u="none" strike="noStrike" cap="none" baseline="-25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</a:p>
          <a:p>
            <a:pPr marL="669925" marR="0" lvl="1" indent="-327025" algn="l" rtl="0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Clr>
                <a:schemeClr val="accent2"/>
              </a:buClr>
              <a:buSzPct val="25000"/>
              <a:buFont typeface="Noto Sans Symbols"/>
              <a:buNone/>
            </a:pPr>
            <a:r>
              <a:rPr lang="en-US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			196 g H</a:t>
            </a:r>
            <a:r>
              <a:rPr lang="en-US" b="1" i="0" u="none" strike="noStrike" cap="none" baseline="-25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r>
              <a:rPr lang="en-US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SO</a:t>
            </a:r>
            <a:r>
              <a:rPr lang="en-US" b="1" i="0" u="none" strike="noStrike" cap="none" baseline="-25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4 </a:t>
            </a:r>
            <a:r>
              <a:rPr lang="en-US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would be required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5421583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B03E90-7641-5CC7-5597-6A661CD86B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Normality (N)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CDDA13-EE92-23DC-3C8B-0E989643BD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Expresses strength of solution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Refers to the number of gram equivalent weights per liter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Gram equivalent weights ~ GEW or “equivalent weights”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GEW = Molecular weight / (number of equivalents)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0" indent="0"/>
            <a:r>
              <a:rPr lang="en-US" dirty="0"/>
              <a:t>EXAMPLE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In H</a:t>
            </a:r>
            <a:r>
              <a:rPr lang="en-US" baseline="-25000" dirty="0"/>
              <a:t>2</a:t>
            </a:r>
            <a:r>
              <a:rPr lang="en-US" dirty="0"/>
              <a:t>SO</a:t>
            </a:r>
            <a:r>
              <a:rPr lang="en-US" baseline="-25000" dirty="0"/>
              <a:t>4 </a:t>
            </a:r>
            <a:r>
              <a:rPr lang="en-US" dirty="0"/>
              <a:t>there are 2 H</a:t>
            </a:r>
            <a:r>
              <a:rPr lang="en-US" baseline="30000" dirty="0"/>
              <a:t>+</a:t>
            </a:r>
            <a:r>
              <a:rPr lang="en-US" dirty="0"/>
              <a:t> that can be donated, so </a:t>
            </a:r>
          </a:p>
          <a:p>
            <a:pPr marL="0" indent="0"/>
            <a:r>
              <a:rPr lang="en-US" dirty="0"/>
              <a:t>	GEW 	= 98 g/ 2 equivalents </a:t>
            </a:r>
          </a:p>
          <a:p>
            <a:pPr marL="0" indent="0"/>
            <a:r>
              <a:rPr lang="en-US" dirty="0"/>
              <a:t>		= 49 g / equivalent</a:t>
            </a:r>
          </a:p>
        </p:txBody>
      </p:sp>
    </p:spTree>
    <p:extLst>
      <p:ext uri="{BB962C8B-B14F-4D97-AF65-F5344CB8AC3E}">
        <p14:creationId xmlns:p14="http://schemas.microsoft.com/office/powerpoint/2010/main" val="2236770137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ECE7A5-1C93-070F-C3FC-9FC9E753D4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normal day in the lab?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B6C9F0-0A2D-E909-5D8C-57B5ABA83A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DC006006-5BB0-3968-D6CC-A19EF603F3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020558" y="1404794"/>
            <a:ext cx="5102884" cy="3953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57772355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Solution Concentration:  Normality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600200"/>
                <a:ext cx="8229600" cy="5029200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b="0" i="1" baseline="30000" smtClean="0">
                          <a:latin typeface="Cambria Math" panose="02040503050406030204" pitchFamily="18" charset="0"/>
                        </a:rPr>
                        <m:t>∗</m:t>
                      </m:r>
                      <m:r>
                        <a:rPr lang="en-US" sz="1800" b="0" i="1" smtClean="0">
                          <a:latin typeface="Cambria Math" panose="02040503050406030204" pitchFamily="18" charset="0"/>
                        </a:rPr>
                        <m:t>𝑁𝑜𝑟𝑚𝑎𝑙</m:t>
                      </m:r>
                      <m:r>
                        <a:rPr lang="en-US" sz="1800" i="1">
                          <a:latin typeface="Cambria Math" panose="02040503050406030204" pitchFamily="18" charset="0"/>
                        </a:rPr>
                        <m:t>𝑖𝑡𝑦</m:t>
                      </m:r>
                      <m:r>
                        <a:rPr lang="en-US" sz="18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1800" b="0" i="1" smtClean="0">
                          <a:latin typeface="Cambria Math" panose="02040503050406030204" pitchFamily="18" charset="0"/>
                        </a:rPr>
                        <m:t>𝑁</m:t>
                      </m:r>
                      <m:r>
                        <a:rPr lang="en-US" sz="1800" i="1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US" sz="18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800" b="0" i="1" smtClean="0">
                              <a:latin typeface="Cambria Math" panose="02040503050406030204" pitchFamily="18" charset="0"/>
                            </a:rPr>
                            <m:t>𝐸𝑞𝑢𝑖𝑣𝑎𝑙𝑒𝑛𝑡</m:t>
                          </m:r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 (</m:t>
                          </m:r>
                          <m:r>
                            <a:rPr lang="en-US" sz="1800" b="0" i="1" smtClean="0">
                              <a:latin typeface="Cambria Math" panose="02040503050406030204" pitchFamily="18" charset="0"/>
                            </a:rPr>
                            <m:t>𝑐h𝑎𝑟𝑔𝑒</m:t>
                          </m:r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)</m:t>
                          </m:r>
                        </m:num>
                        <m:den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𝐿𝑖𝑡𝑒𝑟</m:t>
                          </m:r>
                        </m:den>
                      </m:f>
                      <m:r>
                        <a:rPr lang="en-US" sz="1800" b="0" i="1" smtClean="0"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en-US" sz="1800" b="0" dirty="0"/>
              </a:p>
              <a:p>
                <a:pPr marL="0" indent="0">
                  <a:buNone/>
                </a:pPr>
                <a:endParaRPr lang="en-US" sz="1800" b="0" i="1" dirty="0">
                  <a:latin typeface="Cambria Math" panose="02040503050406030204" pitchFamily="18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b="0" i="1" baseline="30000" smtClean="0">
                          <a:latin typeface="Cambria Math" panose="02040503050406030204" pitchFamily="18" charset="0"/>
                        </a:rPr>
                        <m:t>∗</m:t>
                      </m:r>
                      <m:r>
                        <a:rPr lang="en-US" sz="1800" b="0" i="1" smtClean="0">
                          <a:latin typeface="Cambria Math" panose="02040503050406030204" pitchFamily="18" charset="0"/>
                        </a:rPr>
                        <m:t>𝐸𝑞𝑢𝑖𝑣𝑎𝑙𝑒𝑛𝑡</m:t>
                      </m:r>
                      <m:r>
                        <a:rPr lang="en-US" sz="1800" b="0" i="1" smtClean="0">
                          <a:latin typeface="Cambria Math" panose="02040503050406030204" pitchFamily="18" charset="0"/>
                        </a:rPr>
                        <m:t> (</m:t>
                      </m:r>
                      <m:r>
                        <a:rPr lang="en-US" sz="1800" b="0" i="1" smtClean="0">
                          <a:latin typeface="Cambria Math" panose="02040503050406030204" pitchFamily="18" charset="0"/>
                        </a:rPr>
                        <m:t>𝑒𝑞</m:t>
                      </m:r>
                      <m:r>
                        <a:rPr lang="en-US" sz="1800" b="0" i="1" smtClean="0">
                          <a:latin typeface="Cambria Math" panose="02040503050406030204" pitchFamily="18" charset="0"/>
                        </a:rPr>
                        <m:t>)= </m:t>
                      </m:r>
                      <m:f>
                        <m:fPr>
                          <m:ctrlPr>
                            <a:rPr lang="en-US" sz="1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800" b="0" i="1" smtClean="0">
                              <a:latin typeface="Cambria Math" panose="02040503050406030204" pitchFamily="18" charset="0"/>
                            </a:rPr>
                            <m:t># </m:t>
                          </m:r>
                          <m:r>
                            <a:rPr lang="en-US" sz="1800" b="0" i="1" smtClean="0">
                              <a:latin typeface="Cambria Math" panose="02040503050406030204" pitchFamily="18" charset="0"/>
                            </a:rPr>
                            <m:t>𝐶h𝑎𝑟𝑔𝑒𝑠</m:t>
                          </m:r>
                        </m:num>
                        <m:den>
                          <m:r>
                            <a:rPr lang="en-US" sz="1800" b="0" i="1" smtClean="0">
                              <a:latin typeface="Cambria Math" panose="02040503050406030204" pitchFamily="18" charset="0"/>
                            </a:rPr>
                            <m:t>𝑚𝑜𝑙𝑒</m:t>
                          </m:r>
                          <m:r>
                            <a:rPr lang="en-US" sz="1800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1800" b="0" i="1" smtClean="0">
                              <a:latin typeface="Cambria Math" panose="02040503050406030204" pitchFamily="18" charset="0"/>
                            </a:rPr>
                            <m:t>𝑜𝑓</m:t>
                          </m:r>
                          <m:r>
                            <a:rPr lang="en-US" sz="1800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1800" b="0" i="1" smtClean="0">
                              <a:latin typeface="Cambria Math" panose="02040503050406030204" pitchFamily="18" charset="0"/>
                            </a:rPr>
                            <m:t>𝑠𝑢𝑏𝑠𝑡𝑎𝑛𝑐𝑒</m:t>
                          </m:r>
                        </m:den>
                      </m:f>
                    </m:oMath>
                  </m:oMathPara>
                </a14:m>
                <a:endParaRPr lang="en-US" sz="1800" dirty="0"/>
              </a:p>
              <a:p>
                <a:endParaRPr lang="en-US" sz="1800" dirty="0"/>
              </a:p>
              <a:p>
                <a:pPr>
                  <a:lnSpc>
                    <a:spcPct val="150000"/>
                  </a:lnSpc>
                </a:pPr>
                <a:r>
                  <a:rPr lang="en-US" sz="2400" dirty="0"/>
                  <a:t>Na</a:t>
                </a:r>
                <a:r>
                  <a:rPr lang="en-US" sz="2400" baseline="30000" dirty="0"/>
                  <a:t>+</a:t>
                </a:r>
                <a:r>
                  <a:rPr lang="en-US" sz="2400" dirty="0"/>
                  <a:t>, H</a:t>
                </a:r>
                <a:r>
                  <a:rPr lang="en-US" sz="2400" baseline="30000" dirty="0"/>
                  <a:t>+</a:t>
                </a:r>
                <a:r>
                  <a:rPr lang="en-US" sz="2400" dirty="0"/>
                  <a:t>, OH</a:t>
                </a:r>
                <a:r>
                  <a:rPr lang="en-US" sz="2400" baseline="30000" dirty="0"/>
                  <a:t>-</a:t>
                </a:r>
                <a:r>
                  <a:rPr lang="en-US" sz="2400" dirty="0"/>
                  <a:t>, K</a:t>
                </a:r>
                <a:r>
                  <a:rPr lang="en-US" sz="2400" baseline="30000" dirty="0"/>
                  <a:t>+</a:t>
                </a:r>
                <a:r>
                  <a:rPr lang="en-US" sz="2400" dirty="0"/>
                  <a:t>, Cl</a:t>
                </a:r>
                <a:r>
                  <a:rPr lang="en-US" sz="2400" baseline="30000" dirty="0"/>
                  <a:t>-</a:t>
                </a:r>
                <a:r>
                  <a:rPr lang="en-US" sz="2400" dirty="0"/>
                  <a:t>, HCO</a:t>
                </a:r>
                <a:r>
                  <a:rPr lang="en-US" sz="2400" baseline="-25000" dirty="0"/>
                  <a:t>3</a:t>
                </a:r>
                <a:r>
                  <a:rPr lang="en-US" sz="2400" baseline="30000" dirty="0"/>
                  <a:t>-</a:t>
                </a:r>
                <a:r>
                  <a:rPr lang="en-US" sz="2400" dirty="0"/>
                  <a:t>    </a:t>
                </a:r>
                <a:r>
                  <a:rPr lang="en-US" sz="2400" dirty="0">
                    <a:sym typeface="Symbol" panose="05050102010706020507" pitchFamily="18" charset="2"/>
                  </a:rPr>
                  <a:t>    1 eq/mole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sz="2400" dirty="0">
                    <a:sym typeface="Symbol" panose="05050102010706020507" pitchFamily="18" charset="2"/>
                  </a:rPr>
                  <a:t>Ca</a:t>
                </a:r>
                <a:r>
                  <a:rPr lang="en-US" sz="2400" baseline="30000" dirty="0">
                    <a:sym typeface="Symbol" panose="05050102010706020507" pitchFamily="18" charset="2"/>
                  </a:rPr>
                  <a:t>2+</a:t>
                </a:r>
                <a:r>
                  <a:rPr lang="en-US" sz="2400" dirty="0">
                    <a:sym typeface="Symbol" panose="05050102010706020507" pitchFamily="18" charset="2"/>
                  </a:rPr>
                  <a:t>, Mg</a:t>
                </a:r>
                <a:r>
                  <a:rPr lang="en-US" sz="2400" baseline="30000" dirty="0">
                    <a:sym typeface="Symbol" panose="05050102010706020507" pitchFamily="18" charset="2"/>
                  </a:rPr>
                  <a:t>+2</a:t>
                </a:r>
                <a:r>
                  <a:rPr lang="en-US" sz="2400" dirty="0">
                    <a:sym typeface="Symbol" panose="05050102010706020507" pitchFamily="18" charset="2"/>
                  </a:rPr>
                  <a:t>, CO</a:t>
                </a:r>
                <a:r>
                  <a:rPr lang="en-US" sz="2400" baseline="-25000" dirty="0">
                    <a:sym typeface="Symbol" panose="05050102010706020507" pitchFamily="18" charset="2"/>
                  </a:rPr>
                  <a:t>3</a:t>
                </a:r>
                <a:r>
                  <a:rPr lang="en-US" sz="2400" baseline="30000" dirty="0">
                    <a:sym typeface="Symbol" panose="05050102010706020507" pitchFamily="18" charset="2"/>
                  </a:rPr>
                  <a:t>-2</a:t>
                </a:r>
                <a:r>
                  <a:rPr lang="en-US" sz="2400" dirty="0">
                    <a:sym typeface="Symbol" panose="05050102010706020507" pitchFamily="18" charset="2"/>
                  </a:rPr>
                  <a:t>, CaCl</a:t>
                </a:r>
                <a:r>
                  <a:rPr lang="en-US" sz="2400" baseline="-25000" dirty="0">
                    <a:sym typeface="Symbol" panose="05050102010706020507" pitchFamily="18" charset="2"/>
                  </a:rPr>
                  <a:t>2</a:t>
                </a:r>
                <a:r>
                  <a:rPr lang="en-US" sz="2400" dirty="0">
                    <a:sym typeface="Symbol" panose="05050102010706020507" pitchFamily="18" charset="2"/>
                  </a:rPr>
                  <a:t>     </a:t>
                </a:r>
                <a:r>
                  <a:rPr lang="en-US" dirty="0">
                    <a:sym typeface="Symbol" panose="05050102010706020507" pitchFamily="18" charset="2"/>
                  </a:rPr>
                  <a:t>    </a:t>
                </a:r>
                <a:r>
                  <a:rPr lang="en-US" sz="2400" dirty="0">
                    <a:sym typeface="Symbol" panose="05050102010706020507" pitchFamily="18" charset="2"/>
                  </a:rPr>
                  <a:t>      2 eq/mole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sz="2400" dirty="0">
                    <a:sym typeface="Symbol" panose="05050102010706020507" pitchFamily="18" charset="2"/>
                  </a:rPr>
                  <a:t>Al</a:t>
                </a:r>
                <a:r>
                  <a:rPr lang="en-US" sz="2400" baseline="30000" dirty="0">
                    <a:sym typeface="Symbol" panose="05050102010706020507" pitchFamily="18" charset="2"/>
                  </a:rPr>
                  <a:t>3+</a:t>
                </a:r>
                <a:r>
                  <a:rPr lang="en-US" sz="2400" dirty="0">
                    <a:sym typeface="Symbol" panose="05050102010706020507" pitchFamily="18" charset="2"/>
                  </a:rPr>
                  <a:t>, Al(OH)</a:t>
                </a:r>
                <a:r>
                  <a:rPr lang="en-US" sz="2400" baseline="-25000" dirty="0">
                    <a:sym typeface="Symbol" panose="05050102010706020507" pitchFamily="18" charset="2"/>
                  </a:rPr>
                  <a:t>3</a:t>
                </a:r>
                <a:r>
                  <a:rPr lang="en-US" sz="2400" dirty="0">
                    <a:sym typeface="Symbol" panose="05050102010706020507" pitchFamily="18" charset="2"/>
                  </a:rPr>
                  <a:t>     		          3 eq/mole </a:t>
                </a:r>
              </a:p>
              <a:p>
                <a:pPr marL="0" indent="0">
                  <a:lnSpc>
                    <a:spcPct val="150000"/>
                  </a:lnSpc>
                  <a:buNone/>
                </a:pPr>
                <a:endParaRPr lang="en-US" sz="2400" dirty="0">
                  <a:sym typeface="Symbol" panose="05050102010706020507" pitchFamily="18" charset="2"/>
                </a:endParaRPr>
              </a:p>
              <a:p>
                <a:pPr marL="0" indent="0">
                  <a:buNone/>
                </a:pPr>
                <a:r>
                  <a:rPr lang="en-US" sz="1600" dirty="0"/>
                  <a:t>*Equation on Page 4 of ABC formula sheet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600200"/>
                <a:ext cx="8229600" cy="5029200"/>
              </a:xfrm>
              <a:blipFill>
                <a:blip r:embed="rId3"/>
                <a:stretch>
                  <a:fillRect l="-11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8033527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Normality question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00200"/>
            <a:ext cx="7086600" cy="5257800"/>
          </a:xfrm>
        </p:spPr>
        <p:txBody>
          <a:bodyPr>
            <a:normAutofit/>
          </a:bodyPr>
          <a:lstStyle/>
          <a:p>
            <a:r>
              <a:rPr lang="en-US" dirty="0"/>
              <a:t>If you dilute 4 g of Ca(HCO</a:t>
            </a:r>
            <a:r>
              <a:rPr lang="en-US" baseline="-25000" dirty="0"/>
              <a:t>3</a:t>
            </a:r>
            <a:r>
              <a:rPr lang="en-US" dirty="0"/>
              <a:t>)</a:t>
            </a:r>
            <a:r>
              <a:rPr lang="en-US" baseline="-25000" dirty="0"/>
              <a:t>2 </a:t>
            </a:r>
            <a:r>
              <a:rPr lang="en-US" dirty="0"/>
              <a:t>to</a:t>
            </a:r>
            <a:r>
              <a:rPr lang="en-US" baseline="-25000" dirty="0"/>
              <a:t> </a:t>
            </a:r>
            <a:r>
              <a:rPr lang="en-US" dirty="0"/>
              <a:t>1 L with water, what is the normality of the 1 L solution?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i="1" dirty="0"/>
              <a:t>Note: Ca(HCO</a:t>
            </a:r>
            <a:r>
              <a:rPr lang="en-US" i="1" baseline="-25000" dirty="0"/>
              <a:t>3</a:t>
            </a:r>
            <a:r>
              <a:rPr lang="en-US" i="1" dirty="0"/>
              <a:t>)</a:t>
            </a:r>
            <a:r>
              <a:rPr lang="en-US" i="1" baseline="-25000" dirty="0"/>
              <a:t>2 </a:t>
            </a:r>
            <a:r>
              <a:rPr lang="en-US" i="1" dirty="0"/>
              <a:t> : MW = 162 g/mole;  2 eq/mole</a:t>
            </a:r>
          </a:p>
          <a:p>
            <a:pPr marL="0" indent="0">
              <a:buNone/>
            </a:pPr>
            <a:endParaRPr lang="en-US" sz="2800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sz="2800" dirty="0"/>
          </a:p>
          <a:p>
            <a:pPr lvl="1"/>
            <a:endParaRPr lang="en-US" dirty="0"/>
          </a:p>
          <a:p>
            <a:pPr marL="457200" lvl="1" indent="0">
              <a:buNone/>
            </a:pPr>
            <a:endParaRPr lang="en-US" dirty="0"/>
          </a:p>
          <a:p>
            <a:pPr marL="0" indent="0">
              <a:buNone/>
            </a:pPr>
            <a:endParaRPr lang="en-US" baseline="-25000" dirty="0"/>
          </a:p>
          <a:p>
            <a:pPr lvl="1"/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2EC8D21-F8B7-FA44-CB2A-AFA6CFB637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152" y="3809941"/>
            <a:ext cx="8573696" cy="838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40332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350A07-ED47-F125-0377-9774057D3C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ym typeface="Garamond"/>
              </a:rPr>
              <a:t>Water Characteristics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773C82-703F-92D4-B347-7C249645E6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marR="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Hydrophilic</a:t>
            </a:r>
          </a:p>
          <a:p>
            <a:pPr marL="342900" marR="0" lvl="1" indent="0" algn="l" rtl="0">
              <a:lnSpc>
                <a:spcPct val="90000"/>
              </a:lnSpc>
              <a:spcBef>
                <a:spcPts val="520"/>
              </a:spcBef>
              <a:spcAft>
                <a:spcPts val="0"/>
              </a:spcAft>
              <a:buClr>
                <a:schemeClr val="tx1"/>
              </a:buClr>
              <a:buSzPct val="60000"/>
              <a:buNone/>
            </a:pPr>
            <a:r>
              <a:rPr lang="en-US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“Water loving”</a:t>
            </a:r>
          </a:p>
          <a:p>
            <a:pPr marL="342900" marR="0" lvl="1" indent="0" algn="l" rtl="0">
              <a:lnSpc>
                <a:spcPct val="90000"/>
              </a:lnSpc>
              <a:spcBef>
                <a:spcPts val="520"/>
              </a:spcBef>
              <a:spcAft>
                <a:spcPts val="0"/>
              </a:spcAft>
              <a:buClr>
                <a:schemeClr val="tx1"/>
              </a:buClr>
              <a:buSzPct val="60000"/>
              <a:buNone/>
            </a:pPr>
            <a:r>
              <a:rPr lang="en-US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Material dissolves easily in water</a:t>
            </a:r>
          </a:p>
          <a:p>
            <a:pPr marL="342900" marR="0" lvl="0" indent="-3429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Hydrophobic</a:t>
            </a:r>
          </a:p>
          <a:p>
            <a:pPr marL="342900" marR="0" lvl="1" indent="0" algn="l" rtl="0">
              <a:lnSpc>
                <a:spcPct val="90000"/>
              </a:lnSpc>
              <a:spcBef>
                <a:spcPts val="520"/>
              </a:spcBef>
              <a:spcAft>
                <a:spcPts val="0"/>
              </a:spcAft>
              <a:buClr>
                <a:schemeClr val="tx1"/>
              </a:buClr>
              <a:buSzPct val="60000"/>
              <a:buNone/>
            </a:pPr>
            <a:r>
              <a:rPr lang="en-US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“Water hating”</a:t>
            </a:r>
          </a:p>
          <a:p>
            <a:pPr marL="342900" marR="0" lvl="1" indent="0" algn="l" rtl="0">
              <a:lnSpc>
                <a:spcPct val="90000"/>
              </a:lnSpc>
              <a:spcBef>
                <a:spcPts val="520"/>
              </a:spcBef>
              <a:spcAft>
                <a:spcPts val="0"/>
              </a:spcAft>
              <a:buClr>
                <a:schemeClr val="tx1"/>
              </a:buClr>
              <a:buSzPct val="60000"/>
              <a:buNone/>
            </a:pPr>
            <a:r>
              <a:rPr lang="en-US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Material does not dissolve easily in water</a:t>
            </a:r>
          </a:p>
          <a:p>
            <a:pPr marL="342900" marR="0" lvl="0" indent="-3429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Some compounds may have areas of each type</a:t>
            </a:r>
          </a:p>
          <a:p>
            <a:pPr marL="342900" marR="0" lvl="1" indent="0" algn="l" rtl="0">
              <a:lnSpc>
                <a:spcPct val="90000"/>
              </a:lnSpc>
              <a:spcBef>
                <a:spcPts val="520"/>
              </a:spcBef>
              <a:spcAft>
                <a:spcPts val="0"/>
              </a:spcAft>
              <a:buClr>
                <a:schemeClr val="tx1"/>
              </a:buClr>
              <a:buSzPct val="60000"/>
              <a:buNone/>
            </a:pPr>
            <a:r>
              <a:rPr lang="en-US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Makes determining how much of a chemical will dissolve difficult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9800950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CBDAAB-7A10-0403-498D-E02013D99A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Normality - example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3CFFD3-67A0-4470-1A20-D32B74AA95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ct val="64999"/>
              <a:buFont typeface="Arial" panose="020B0604020202020204" pitchFamily="34" charset="0"/>
              <a:buChar char="•"/>
            </a:pPr>
            <a:r>
              <a:rPr lang="en-US" sz="24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How much NaOH is required to make a 2N solution?</a:t>
            </a:r>
          </a:p>
          <a:p>
            <a:pPr marL="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2060"/>
              </a:buClr>
              <a:buSzPct val="25000"/>
            </a:pPr>
            <a:r>
              <a:rPr lang="en-US" sz="24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		MW of NaOH = 40 g</a:t>
            </a:r>
          </a:p>
          <a:p>
            <a:pPr marL="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2060"/>
              </a:buClr>
              <a:buSzPct val="25000"/>
            </a:pPr>
            <a:r>
              <a:rPr lang="en-US" sz="24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		NaOH only has 1 OH</a:t>
            </a:r>
            <a:r>
              <a:rPr lang="en-US" sz="2400" b="0" i="0" u="none" baseline="30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-</a:t>
            </a:r>
            <a:r>
              <a:rPr lang="en-US" sz="24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to donate</a:t>
            </a:r>
          </a:p>
          <a:p>
            <a:pPr marL="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2060"/>
              </a:buClr>
              <a:buSzPct val="25000"/>
            </a:pPr>
            <a:r>
              <a:rPr lang="en-US" sz="24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		GEW = 40 g / 1equivalent = 40 g</a:t>
            </a:r>
          </a:p>
          <a:p>
            <a:pPr marL="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2060"/>
              </a:buClr>
              <a:buSzPct val="25000"/>
            </a:pPr>
            <a:r>
              <a:rPr lang="en-US" sz="24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		1N = GEW / 1L = 40g/L</a:t>
            </a:r>
          </a:p>
          <a:p>
            <a:pPr marL="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2060"/>
              </a:buClr>
              <a:buSzPct val="25000"/>
            </a:pPr>
            <a:r>
              <a:rPr lang="en-US" sz="24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		    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2060"/>
              </a:buClr>
              <a:buSzPct val="25000"/>
            </a:pPr>
            <a:r>
              <a:rPr lang="en-US" sz="24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so to make 2N solution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2060"/>
              </a:buClr>
              <a:buSzPct val="25000"/>
            </a:pPr>
            <a:r>
              <a:rPr lang="en-US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= 40 g/L * 2   </a:t>
            </a:r>
            <a:endParaRPr lang="en-US" sz="2400" b="1" i="0" u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2060"/>
              </a:buClr>
              <a:buSzPct val="25000"/>
            </a:pPr>
            <a:r>
              <a:rPr lang="en-US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    =</a:t>
            </a:r>
            <a:r>
              <a:rPr lang="en-US" sz="24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80 g/L NaOH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8046172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1D1BE3-6A5B-C0D5-FF45-BBD1BC54F0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Normality (cont’d)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801144-FD8E-11B5-7895-08B4D96F1F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marR="0" lvl="0" indent="-342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2060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 most cases, GEW is equal to the MW of a compound divided by the charge on the cation or anion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2060"/>
              </a:buClr>
              <a:buSzPct val="100000"/>
              <a:buFont typeface="Arial" panose="020B0604020202020204" pitchFamily="34" charset="0"/>
              <a:buChar char="•"/>
            </a:pPr>
            <a:endParaRPr lang="en-US" b="0" i="0" u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R="0" lvl="1" algn="l" rtl="0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</a:pPr>
            <a:r>
              <a:rPr lang="en-US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Example: CaCO</a:t>
            </a:r>
            <a:r>
              <a:rPr lang="en-US" b="0" i="0" u="none" strike="noStrike" cap="none" baseline="-25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</a:p>
          <a:p>
            <a:pPr marL="669925" marR="0" lvl="1" indent="-327025" algn="l" rtl="0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Clr>
                <a:schemeClr val="accent2"/>
              </a:buClr>
              <a:buSzPct val="25000"/>
              <a:buFont typeface="Noto Sans Symbols"/>
              <a:buNone/>
            </a:pPr>
            <a:r>
              <a:rPr lang="en-US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	MW = 100 g; Ca = +2 charge, CO</a:t>
            </a:r>
            <a:r>
              <a:rPr lang="en-US" b="0" i="0" u="none" strike="noStrike" cap="none" baseline="-25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r>
              <a:rPr lang="en-US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= -2 charge</a:t>
            </a:r>
          </a:p>
          <a:p>
            <a:pPr marL="669925" marR="0" lvl="1" indent="-327025" algn="l" rtl="0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Clr>
                <a:schemeClr val="accent2"/>
              </a:buClr>
              <a:buSzPct val="25000"/>
              <a:buFont typeface="Noto Sans Symbols"/>
              <a:buNone/>
            </a:pPr>
            <a:r>
              <a:rPr lang="en-US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	GEW = 100 / 2 = </a:t>
            </a:r>
            <a:r>
              <a:rPr lang="en-US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50 g/equivalent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3873389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31954C-456B-55F1-AFE9-4D3120FAEE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Normality example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B50CF7-07E4-26C9-EFC3-9B4B54407D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24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Normality commonly used for titrations, dilutions, etc.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Noto Sans Symbols"/>
              <a:buNone/>
            </a:pPr>
            <a:r>
              <a:rPr lang="en-US" sz="24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		N</a:t>
            </a:r>
            <a:r>
              <a:rPr lang="en-US" sz="2400" b="0" i="0" u="none" baseline="-25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r>
              <a:rPr lang="en-US" sz="24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V</a:t>
            </a:r>
            <a:r>
              <a:rPr lang="en-US" sz="2400" b="0" i="0" u="none" baseline="-25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r>
              <a:rPr lang="en-US" sz="24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= N</a:t>
            </a:r>
            <a:r>
              <a:rPr lang="en-US" sz="2400" b="0" i="0" u="none" baseline="-25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r>
              <a:rPr lang="en-US" sz="24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V</a:t>
            </a:r>
            <a:r>
              <a:rPr lang="en-US" sz="2400" b="0" i="0" u="none" baseline="-25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Noto Sans Symbols"/>
              <a:buNone/>
            </a:pPr>
            <a:endParaRPr lang="en-US" sz="2400" b="0" i="0" u="none" baseline="-250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Clr>
                <a:srgbClr val="002060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24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Example (dilution)</a:t>
            </a:r>
            <a:r>
              <a:rPr lang="en-US" sz="24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: How much of a 36N solution would be needed to make 1L of a 6N solution?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Noto Sans Symbols"/>
              <a:buNone/>
            </a:pPr>
            <a:r>
              <a:rPr lang="en-US" sz="24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		             N</a:t>
            </a:r>
            <a:r>
              <a:rPr lang="en-US" sz="2400" b="0" i="0" u="none" baseline="-25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r>
              <a:rPr lang="en-US" sz="24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V</a:t>
            </a:r>
            <a:r>
              <a:rPr lang="en-US" sz="2400" b="0" i="0" u="none" baseline="-25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r>
              <a:rPr lang="en-US" sz="24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	= N</a:t>
            </a:r>
            <a:r>
              <a:rPr lang="en-US" sz="2400" b="0" i="0" u="none" baseline="-25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r>
              <a:rPr lang="en-US" sz="24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V</a:t>
            </a:r>
            <a:r>
              <a:rPr lang="en-US" sz="2400" b="0" i="0" u="none" baseline="-25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Noto Sans Symbols"/>
              <a:buNone/>
            </a:pPr>
            <a:r>
              <a:rPr lang="en-US" sz="24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		     (36N)(V</a:t>
            </a:r>
            <a:r>
              <a:rPr lang="en-US" sz="2400" b="0" i="0" u="none" baseline="-25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r>
              <a:rPr lang="en-US" sz="24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) 	= (6N)(1L)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Noto Sans Symbols"/>
              <a:buNone/>
            </a:pPr>
            <a:r>
              <a:rPr lang="en-US" sz="24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		                V</a:t>
            </a:r>
            <a:r>
              <a:rPr lang="en-US" sz="2400" b="0" i="0" u="none" baseline="-25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r>
              <a:rPr lang="en-US" sz="24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	= 0.167 L 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Noto Sans Symbols"/>
              <a:buNone/>
            </a:pPr>
            <a:r>
              <a:rPr lang="en-US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				</a:t>
            </a:r>
            <a:r>
              <a:rPr lang="en-US" sz="24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= 167 mL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4116000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95E706-FEDF-2D33-E346-D20A8E5D6C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Normality example 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F2BBDA-5C84-C965-A362-46A0F668CE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marR="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Example (titration)</a:t>
            </a:r>
            <a:r>
              <a:rPr lang="en-US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: A sample has 80 mg/L as CaCO</a:t>
            </a:r>
            <a:r>
              <a:rPr lang="en-US" b="0" i="0" u="none" baseline="-25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r>
              <a:rPr lang="en-US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alkalinity.  How many mL of 0.02N H</a:t>
            </a:r>
            <a:r>
              <a:rPr lang="en-US" b="0" i="0" u="none" baseline="-25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r>
              <a:rPr lang="en-US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SO</a:t>
            </a:r>
            <a:r>
              <a:rPr lang="en-US" b="0" i="0" u="none" baseline="-25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r>
              <a:rPr lang="en-US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would be required to titrate 50 mL of the sample?</a:t>
            </a:r>
          </a:p>
          <a:p>
            <a:pPr marL="342900" marR="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ct val="100000"/>
              <a:buFont typeface="Arial" panose="020B0604020202020204" pitchFamily="34" charset="0"/>
              <a:buChar char="•"/>
            </a:pPr>
            <a:endParaRPr lang="en-US" b="0" i="0" u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669925" marR="0" lvl="1" indent="-327025" algn="l" rtl="0">
              <a:lnSpc>
                <a:spcPct val="90000"/>
              </a:lnSpc>
              <a:spcBef>
                <a:spcPts val="520"/>
              </a:spcBef>
              <a:spcAft>
                <a:spcPts val="0"/>
              </a:spcAft>
              <a:buClr>
                <a:schemeClr val="accent2"/>
              </a:buClr>
              <a:buSzPct val="25000"/>
              <a:buFont typeface="Noto Sans Symbols"/>
              <a:buNone/>
            </a:pPr>
            <a:r>
              <a:rPr lang="en-US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	For CaCO</a:t>
            </a:r>
            <a:r>
              <a:rPr lang="en-US" b="0" i="0" u="none" strike="noStrike" cap="none" baseline="-25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r>
              <a:rPr lang="en-US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, the GEW is 50 g/equivalent (50 mg/</a:t>
            </a:r>
            <a:r>
              <a:rPr lang="en-US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meq</a:t>
            </a:r>
            <a:r>
              <a:rPr lang="en-US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)</a:t>
            </a:r>
          </a:p>
          <a:p>
            <a:pPr marL="669925" marR="0" lvl="1" indent="-327025" algn="l" rtl="0">
              <a:lnSpc>
                <a:spcPct val="90000"/>
              </a:lnSpc>
              <a:spcBef>
                <a:spcPts val="520"/>
              </a:spcBef>
              <a:spcAft>
                <a:spcPts val="0"/>
              </a:spcAft>
              <a:buClr>
                <a:schemeClr val="accent2"/>
              </a:buClr>
              <a:buSzPct val="25000"/>
              <a:buFont typeface="Noto Sans Symbols"/>
              <a:buNone/>
            </a:pPr>
            <a:r>
              <a:rPr lang="en-US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		   (80mg/L) / (50mg/</a:t>
            </a:r>
            <a:r>
              <a:rPr lang="en-US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meq</a:t>
            </a:r>
            <a:r>
              <a:rPr lang="en-US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) 	= 1.6 </a:t>
            </a:r>
            <a:r>
              <a:rPr lang="en-US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meq</a:t>
            </a:r>
            <a:r>
              <a:rPr lang="en-US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/L </a:t>
            </a:r>
          </a:p>
          <a:p>
            <a:pPr marL="669925" marR="0" lvl="1" indent="-327025" algn="l" rtl="0">
              <a:lnSpc>
                <a:spcPct val="90000"/>
              </a:lnSpc>
              <a:spcBef>
                <a:spcPts val="520"/>
              </a:spcBef>
              <a:spcAft>
                <a:spcPts val="0"/>
              </a:spcAft>
              <a:buClr>
                <a:schemeClr val="accent2"/>
              </a:buClr>
              <a:buSzPct val="25000"/>
              <a:buFont typeface="Noto Sans Symbols"/>
              <a:buNone/>
            </a:pPr>
            <a:r>
              <a:rPr lang="en-US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					      	</a:t>
            </a:r>
            <a:r>
              <a:rPr lang="en-US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= 0.0016 eq/L</a:t>
            </a:r>
          </a:p>
          <a:p>
            <a:pPr marL="669925" marR="0" lvl="1" indent="-327025" algn="l" rtl="0">
              <a:lnSpc>
                <a:spcPct val="90000"/>
              </a:lnSpc>
              <a:spcBef>
                <a:spcPts val="520"/>
              </a:spcBef>
              <a:spcAft>
                <a:spcPts val="0"/>
              </a:spcAft>
              <a:buClr>
                <a:schemeClr val="accent2"/>
              </a:buClr>
              <a:buSzPct val="25000"/>
              <a:buFont typeface="Noto Sans Symbols"/>
              <a:buNone/>
            </a:pPr>
            <a:r>
              <a:rPr lang="en-US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				</a:t>
            </a:r>
            <a:r>
              <a:rPr lang="en-US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		</a:t>
            </a:r>
            <a:r>
              <a:rPr lang="en-US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= 0.0016N CaCO</a:t>
            </a:r>
            <a:r>
              <a:rPr lang="en-US" b="0" i="0" u="none" strike="noStrike" cap="none" baseline="-25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</a:p>
          <a:p>
            <a:pPr marL="669925" marR="0" lvl="1" indent="-327025" algn="l" rtl="0">
              <a:lnSpc>
                <a:spcPct val="90000"/>
              </a:lnSpc>
              <a:spcBef>
                <a:spcPts val="520"/>
              </a:spcBef>
              <a:spcAft>
                <a:spcPts val="0"/>
              </a:spcAft>
              <a:buClr>
                <a:schemeClr val="accent2"/>
              </a:buClr>
              <a:buSzPct val="25000"/>
              <a:buFont typeface="Noto Sans Symbols"/>
              <a:buNone/>
            </a:pPr>
            <a:r>
              <a:rPr lang="en-US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	</a:t>
            </a:r>
          </a:p>
          <a:p>
            <a:pPr marL="669925" marR="0" lvl="1" indent="-327025" algn="l" rtl="0">
              <a:lnSpc>
                <a:spcPct val="90000"/>
              </a:lnSpc>
              <a:spcBef>
                <a:spcPts val="520"/>
              </a:spcBef>
              <a:spcAft>
                <a:spcPts val="0"/>
              </a:spcAft>
              <a:buClr>
                <a:schemeClr val="accent2"/>
              </a:buClr>
              <a:buSzPct val="25000"/>
              <a:buFont typeface="Noto Sans Symbols"/>
              <a:buNone/>
            </a:pPr>
            <a:r>
              <a:rPr lang="en-US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				        N</a:t>
            </a:r>
            <a:r>
              <a:rPr lang="en-US" b="0" i="0" u="none" strike="noStrike" cap="none" baseline="-25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r>
              <a:rPr lang="en-US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V</a:t>
            </a:r>
            <a:r>
              <a:rPr lang="en-US" b="0" i="0" u="none" strike="noStrike" cap="none" baseline="-25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r>
              <a:rPr lang="en-US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= N</a:t>
            </a:r>
            <a:r>
              <a:rPr lang="en-US" b="0" i="0" u="none" strike="noStrike" cap="none" baseline="-25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r>
              <a:rPr lang="en-US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V</a:t>
            </a:r>
            <a:r>
              <a:rPr lang="en-US" b="0" i="0" u="none" strike="noStrike" cap="none" baseline="-25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</a:p>
          <a:p>
            <a:pPr marL="669925" marR="0" lvl="1" indent="-327025" algn="l" rtl="0">
              <a:lnSpc>
                <a:spcPct val="90000"/>
              </a:lnSpc>
              <a:spcBef>
                <a:spcPts val="520"/>
              </a:spcBef>
              <a:spcAft>
                <a:spcPts val="0"/>
              </a:spcAft>
              <a:buClr>
                <a:schemeClr val="accent2"/>
              </a:buClr>
              <a:buSzPct val="25000"/>
              <a:buFont typeface="Noto Sans Symbols"/>
              <a:buNone/>
            </a:pPr>
            <a:r>
              <a:rPr lang="en-US" b="0" i="0" u="none" strike="noStrike" cap="none" baseline="-25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	</a:t>
            </a:r>
            <a:r>
              <a:rPr lang="en-US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(0.0016N CaCO</a:t>
            </a:r>
            <a:r>
              <a:rPr lang="en-US" b="0" i="0" u="none" strike="noStrike" cap="none" baseline="-25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r>
              <a:rPr lang="en-US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)(50mL) = (0.02N H</a:t>
            </a:r>
            <a:r>
              <a:rPr lang="en-US" b="0" i="0" u="none" strike="noStrike" cap="none" baseline="-25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r>
              <a:rPr lang="en-US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SO</a:t>
            </a:r>
            <a:r>
              <a:rPr lang="en-US" b="0" i="0" u="none" strike="noStrike" cap="none" baseline="-25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r>
              <a:rPr lang="en-US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)(V</a:t>
            </a:r>
            <a:r>
              <a:rPr lang="en-US" b="0" i="0" u="none" strike="noStrike" cap="none" baseline="-25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r>
              <a:rPr lang="en-US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)</a:t>
            </a:r>
          </a:p>
          <a:p>
            <a:pPr marL="669925" marR="0" lvl="1" indent="-327025" algn="l" rtl="0">
              <a:lnSpc>
                <a:spcPct val="90000"/>
              </a:lnSpc>
              <a:spcBef>
                <a:spcPts val="520"/>
              </a:spcBef>
              <a:spcAft>
                <a:spcPts val="0"/>
              </a:spcAft>
              <a:buClr>
                <a:schemeClr val="accent2"/>
              </a:buClr>
              <a:buSzPct val="25000"/>
              <a:buFont typeface="Noto Sans Symbols"/>
              <a:buNone/>
            </a:pPr>
            <a:r>
              <a:rPr lang="en-US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			4mL H</a:t>
            </a:r>
            <a:r>
              <a:rPr lang="en-US" b="1" i="0" u="none" strike="noStrike" cap="none" baseline="-25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r>
              <a:rPr lang="en-US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SO</a:t>
            </a:r>
            <a:r>
              <a:rPr lang="en-US" b="1" i="0" u="none" strike="noStrike" cap="none" baseline="-25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4 </a:t>
            </a:r>
            <a:r>
              <a:rPr lang="en-US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would be required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7631992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EBA523-585E-5816-68A7-BACC349D35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598021-7157-77E8-1158-1CEE332A04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Road map for this session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63A90E-2366-FD6D-BA89-B1B19E461A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73050" indent="-342900">
              <a:spcBef>
                <a:spcPts val="440"/>
              </a:spcBef>
              <a:buSzPct val="100000"/>
              <a:buFont typeface="Arial" panose="020B0604020202020204" pitchFamily="34" charset="0"/>
              <a:buChar char="•"/>
            </a:pPr>
            <a:r>
              <a:rPr lang="en-US" dirty="0"/>
              <a:t>General w</a:t>
            </a:r>
            <a:r>
              <a:rPr lang="en-US" sz="2400" dirty="0"/>
              <a:t>ater characteristics</a:t>
            </a:r>
          </a:p>
          <a:p>
            <a:pPr marL="273050" indent="-342900">
              <a:spcBef>
                <a:spcPts val="440"/>
              </a:spcBef>
              <a:buSzPct val="100000"/>
              <a:buFont typeface="Arial" panose="020B0604020202020204" pitchFamily="34" charset="0"/>
              <a:buChar char="•"/>
            </a:pPr>
            <a:r>
              <a:rPr lang="en-US" sz="2400" dirty="0"/>
              <a:t>The Periodic Table</a:t>
            </a:r>
          </a:p>
          <a:p>
            <a:pPr marL="273050" indent="-342900">
              <a:spcBef>
                <a:spcPts val="440"/>
              </a:spcBef>
              <a:buSzPct val="100000"/>
              <a:buFont typeface="Arial" panose="020B0604020202020204" pitchFamily="34" charset="0"/>
              <a:buChar char="•"/>
            </a:pPr>
            <a:r>
              <a:rPr lang="en-US" dirty="0"/>
              <a:t>Key water parameters</a:t>
            </a:r>
            <a:endParaRPr lang="en-US" sz="2400" dirty="0"/>
          </a:p>
          <a:p>
            <a:pPr marL="273050" indent="-342900">
              <a:spcBef>
                <a:spcPts val="440"/>
              </a:spcBef>
              <a:buSzPct val="100000"/>
              <a:buFont typeface="Arial" panose="020B0604020202020204" pitchFamily="34" charset="0"/>
              <a:buChar char="•"/>
            </a:pPr>
            <a:r>
              <a:rPr lang="en-US" sz="2400" dirty="0"/>
              <a:t>Solutions </a:t>
            </a:r>
          </a:p>
          <a:p>
            <a:pPr marL="273050" indent="-342900">
              <a:spcBef>
                <a:spcPts val="440"/>
              </a:spcBef>
              <a:buSzPct val="100000"/>
              <a:buFont typeface="Arial" panose="020B0604020202020204" pitchFamily="34" charset="0"/>
              <a:buChar char="•"/>
            </a:pPr>
            <a:r>
              <a:rPr lang="en-US" b="1" dirty="0"/>
              <a:t>Chlorine disinfection</a:t>
            </a:r>
          </a:p>
          <a:p>
            <a:pPr marL="273050" indent="-342900">
              <a:spcBef>
                <a:spcPts val="440"/>
              </a:spcBef>
              <a:buSzPct val="100000"/>
              <a:buFont typeface="Arial" panose="020B0604020202020204" pitchFamily="34" charset="0"/>
              <a:buChar char="•"/>
            </a:pPr>
            <a:r>
              <a:rPr lang="en-US" sz="2400" dirty="0"/>
              <a:t>Drinking water applications</a:t>
            </a:r>
          </a:p>
          <a:p>
            <a:pPr marL="273050" indent="-342900">
              <a:spcBef>
                <a:spcPts val="440"/>
              </a:spcBef>
              <a:buSzPct val="100000"/>
              <a:buFont typeface="Arial" panose="020B0604020202020204" pitchFamily="34" charset="0"/>
              <a:buChar char="•"/>
            </a:pPr>
            <a:r>
              <a:rPr lang="en-US" sz="2400" dirty="0"/>
              <a:t>Additional exercises &amp; questions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0" indent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1421789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Chlorine Disinfection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05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/>
              <a:t>Chlorination Mechanics:</a:t>
            </a:r>
          </a:p>
          <a:p>
            <a:endParaRPr lang="en-US"/>
          </a:p>
          <a:p>
            <a:pPr lvl="0"/>
            <a:r>
              <a:rPr lang="en-US"/>
              <a:t>Chlorine gas added to water</a:t>
            </a:r>
          </a:p>
          <a:p>
            <a:pPr marL="0" indent="0" algn="ctr">
              <a:buNone/>
            </a:pPr>
            <a:r>
              <a:rPr lang="pt-BR"/>
              <a:t>Cl</a:t>
            </a:r>
            <a:r>
              <a:rPr lang="pt-BR" baseline="-25000"/>
              <a:t>2(g)</a:t>
            </a:r>
            <a:r>
              <a:rPr lang="pt-BR"/>
              <a:t> + H</a:t>
            </a:r>
            <a:r>
              <a:rPr lang="pt-BR" baseline="-25000"/>
              <a:t>2</a:t>
            </a:r>
            <a:r>
              <a:rPr lang="pt-BR"/>
              <a:t>O </a:t>
            </a:r>
            <a:r>
              <a:rPr lang="en-US">
                <a:sym typeface="Wingdings 3" panose="05040102010807070707" pitchFamily="18" charset="2"/>
              </a:rPr>
              <a:t></a:t>
            </a:r>
            <a:r>
              <a:rPr lang="pt-BR"/>
              <a:t> HOCl + H</a:t>
            </a:r>
            <a:r>
              <a:rPr lang="pt-BR" baseline="30000"/>
              <a:t>+</a:t>
            </a:r>
            <a:r>
              <a:rPr lang="pt-BR"/>
              <a:t> + Cl</a:t>
            </a:r>
            <a:r>
              <a:rPr lang="pt-BR" baseline="30000"/>
              <a:t>-</a:t>
            </a:r>
            <a:endParaRPr lang="en-US"/>
          </a:p>
          <a:p>
            <a:pPr marL="0" indent="0" algn="ctr">
              <a:buNone/>
            </a:pPr>
            <a:r>
              <a:rPr lang="pt-BR"/>
              <a:t> </a:t>
            </a:r>
            <a:endParaRPr lang="en-US"/>
          </a:p>
          <a:p>
            <a:pPr marL="0" indent="0" algn="ctr">
              <a:buNone/>
            </a:pPr>
            <a:r>
              <a:rPr lang="en-US" err="1"/>
              <a:t>HOCl</a:t>
            </a:r>
            <a:r>
              <a:rPr lang="en-US"/>
              <a:t> </a:t>
            </a:r>
            <a:r>
              <a:rPr lang="en-US">
                <a:sym typeface="Wingdings 3" panose="05040102010807070707" pitchFamily="18" charset="2"/>
              </a:rPr>
              <a:t></a:t>
            </a:r>
            <a:r>
              <a:rPr lang="en-US"/>
              <a:t> H</a:t>
            </a:r>
            <a:r>
              <a:rPr lang="en-US" baseline="30000"/>
              <a:t>+</a:t>
            </a:r>
            <a:r>
              <a:rPr lang="en-US"/>
              <a:t> + </a:t>
            </a:r>
            <a:r>
              <a:rPr lang="en-US" err="1"/>
              <a:t>OCl</a:t>
            </a:r>
            <a:r>
              <a:rPr lang="en-US" baseline="30000"/>
              <a:t>-</a:t>
            </a:r>
          </a:p>
          <a:p>
            <a:pPr marL="0" indent="0" algn="ctr">
              <a:buNone/>
            </a:pPr>
            <a:endParaRPr lang="en-US"/>
          </a:p>
          <a:p>
            <a:r>
              <a:rPr lang="en-US" sz="2400" b="1"/>
              <a:t>Free Chlorine: </a:t>
            </a:r>
            <a:r>
              <a:rPr lang="en-US" sz="2400"/>
              <a:t> [Cl</a:t>
            </a:r>
            <a:r>
              <a:rPr lang="en-US" sz="2400" baseline="-25000"/>
              <a:t>2</a:t>
            </a:r>
            <a:r>
              <a:rPr lang="en-US" sz="2400"/>
              <a:t>] + [</a:t>
            </a:r>
            <a:r>
              <a:rPr lang="en-US" sz="2400" err="1"/>
              <a:t>HOCl</a:t>
            </a:r>
            <a:r>
              <a:rPr lang="en-US" sz="2400"/>
              <a:t>] + [</a:t>
            </a:r>
            <a:r>
              <a:rPr lang="en-US" sz="2400" err="1"/>
              <a:t>OCl</a:t>
            </a:r>
            <a:r>
              <a:rPr lang="en-US" sz="2400" baseline="30000"/>
              <a:t>-</a:t>
            </a:r>
            <a:r>
              <a:rPr lang="en-US" sz="2400"/>
              <a:t>]</a:t>
            </a:r>
          </a:p>
          <a:p>
            <a:r>
              <a:rPr lang="en-US" sz="2400" b="1"/>
              <a:t>Total Chlorine:</a:t>
            </a:r>
            <a:r>
              <a:rPr lang="en-US" sz="2400"/>
              <a:t>  Free Chlorine + Reactive Chlorine Bound with other Entities like Ammonia</a:t>
            </a:r>
          </a:p>
        </p:txBody>
      </p:sp>
    </p:spTree>
    <p:extLst>
      <p:ext uri="{BB962C8B-B14F-4D97-AF65-F5344CB8AC3E}">
        <p14:creationId xmlns:p14="http://schemas.microsoft.com/office/powerpoint/2010/main" val="4168855008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Chlorine Disinfection</a:t>
            </a:r>
          </a:p>
        </p:txBody>
      </p:sp>
      <p:pic>
        <p:nvPicPr>
          <p:cNvPr id="1026" name="Picture 2" descr="dissolved and unreacte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180232"/>
            <a:ext cx="4495799" cy="5440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5347971" y="2362200"/>
            <a:ext cx="267252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800" err="1"/>
              <a:t>HOCl</a:t>
            </a:r>
            <a:r>
              <a:rPr lang="en-US" sz="2800"/>
              <a:t> </a:t>
            </a:r>
            <a:r>
              <a:rPr lang="en-US" sz="2800">
                <a:sym typeface="Wingdings 3" panose="05040102010807070707" pitchFamily="18" charset="2"/>
              </a:rPr>
              <a:t></a:t>
            </a:r>
            <a:r>
              <a:rPr lang="en-US" sz="2800"/>
              <a:t> H</a:t>
            </a:r>
            <a:r>
              <a:rPr lang="en-US" sz="2800" baseline="30000"/>
              <a:t>+</a:t>
            </a:r>
            <a:r>
              <a:rPr lang="en-US" sz="2800"/>
              <a:t> + </a:t>
            </a:r>
            <a:r>
              <a:rPr lang="en-US" sz="2800" err="1"/>
              <a:t>OCl</a:t>
            </a:r>
            <a:r>
              <a:rPr lang="en-US" sz="2800" baseline="30000"/>
              <a:t>-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876800" y="3429000"/>
            <a:ext cx="4114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Increase pH </a:t>
            </a:r>
            <a:r>
              <a:rPr lang="en-US" sz="2400" dirty="0">
                <a:sym typeface="Symbol" panose="05050102010706020507" pitchFamily="18" charset="2"/>
              </a:rPr>
              <a:t>  </a:t>
            </a:r>
            <a:r>
              <a:rPr lang="en-US" sz="2400" b="1" dirty="0">
                <a:sym typeface="Symbol" panose="05050102010706020507" pitchFamily="18" charset="2"/>
              </a:rPr>
              <a:t>More </a:t>
            </a:r>
            <a:r>
              <a:rPr lang="en-US" sz="2400" b="1" dirty="0" err="1">
                <a:sym typeface="Symbol" panose="05050102010706020507" pitchFamily="18" charset="2"/>
              </a:rPr>
              <a:t>OCl</a:t>
            </a:r>
            <a:r>
              <a:rPr lang="en-US" sz="2400" b="1" baseline="30000" dirty="0">
                <a:sym typeface="Symbol" panose="05050102010706020507" pitchFamily="18" charset="2"/>
              </a:rPr>
              <a:t>-</a:t>
            </a:r>
            <a:endParaRPr lang="en-US" sz="2400" b="1" dirty="0">
              <a:sym typeface="Symbol" panose="05050102010706020507" pitchFamily="18" charset="2"/>
            </a:endParaRPr>
          </a:p>
          <a:p>
            <a:endParaRPr lang="en-US" sz="2400" dirty="0">
              <a:sym typeface="Symbol" panose="05050102010706020507" pitchFamily="18" charset="2"/>
            </a:endParaRPr>
          </a:p>
          <a:p>
            <a:r>
              <a:rPr lang="en-US" sz="2400" dirty="0">
                <a:sym typeface="Symbol" panose="05050102010706020507" pitchFamily="18" charset="2"/>
              </a:rPr>
              <a:t>Decrease pH   </a:t>
            </a:r>
            <a:r>
              <a:rPr lang="en-US" sz="2400" b="1" dirty="0">
                <a:sym typeface="Symbol" panose="05050102010706020507" pitchFamily="18" charset="2"/>
              </a:rPr>
              <a:t>More </a:t>
            </a:r>
            <a:r>
              <a:rPr lang="en-US" sz="2400" b="1" dirty="0" err="1">
                <a:sym typeface="Symbol" panose="05050102010706020507" pitchFamily="18" charset="2"/>
              </a:rPr>
              <a:t>HOCl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23347668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/>
              <a:t>Chlorine Disinfection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-14288" y="6477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049" name="Picture 1" descr="The value o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845820"/>
            <a:ext cx="5370192" cy="4928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689416" y="5565755"/>
            <a:ext cx="820769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HOCl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is about 80 – 200 stronger disinfectant than 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OCl</a:t>
            </a:r>
            <a:r>
              <a:rPr kumimoji="0" lang="en-US" altLang="en-US" sz="2400" b="0" i="0" u="none" strike="noStrike" cap="none" normalizeH="0" baseline="3000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-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 ! ! !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3573501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E2F198-71AE-1D32-F8E2-3791F2131A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Chlorine reactions (1 of 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4CAEF2-8C55-FD5D-EB28-F3038537B0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pic>
        <p:nvPicPr>
          <p:cNvPr id="4" name="Content Placeholder 5">
            <a:extLst>
              <a:ext uri="{FF2B5EF4-FFF2-40B4-BE49-F238E27FC236}">
                <a16:creationId xmlns:a16="http://schemas.microsoft.com/office/drawing/2014/main" id="{DD532068-6CB7-C40B-51FA-38AEDC1845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219200" y="1321950"/>
            <a:ext cx="6400800" cy="4774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29334034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741591-36C1-86AC-4492-A1EB0CE464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Chlorine reactions (2 of 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E2832E-191F-26EA-4104-4A96B6E0B2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6C5C762F-E210-02A5-3E2E-6C0777F3AE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143000" y="1268223"/>
            <a:ext cx="6324599" cy="4790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92373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0E2E4B-7BD1-7599-7306-CC48A9D796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en-US" sz="3600" i="0" u="none" strike="noStrike" cap="none" dirty="0">
                <a:solidFill>
                  <a:srgbClr val="002060"/>
                </a:solidFill>
                <a:ea typeface="Garamond"/>
                <a:cs typeface="Garamond"/>
                <a:sym typeface="Garamond"/>
              </a:rPr>
              <a:t>Water Characteristics (cont’d)</a:t>
            </a: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11A786-1EA0-EFC6-773F-9A45008512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Temperature has great effect on water</a:t>
            </a:r>
          </a:p>
          <a:p>
            <a:pPr marL="642938" lvl="1" indent="-342900">
              <a:buFont typeface="Arial" panose="020B0604020202020204" pitchFamily="34" charset="0"/>
              <a:buChar char="•"/>
            </a:pPr>
            <a:r>
              <a:rPr lang="en-US" dirty="0"/>
              <a:t> </a:t>
            </a:r>
            <a:r>
              <a:rPr lang="en-US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Freezing cause hexagonal configuration and expansion – explains why freezing pipes can crack</a:t>
            </a:r>
          </a:p>
          <a:p>
            <a:pPr marL="642938" lvl="1" indent="-342900">
              <a:buFont typeface="Arial" panose="020B0604020202020204" pitchFamily="34" charset="0"/>
              <a:buChar char="•"/>
            </a:pPr>
            <a:r>
              <a:rPr lang="en-US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Boiling breaks the bonds between water molecules and allows the molecules to escape from the surface (vaporize)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impacts of temperature on water characteristics (specific weight, density, etc.) must be taken into account in calculations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9886973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F17D6F-C457-2F3A-38D4-5A066F63EF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Disinfection Byproducts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57A69E-BBC0-ACC6-F653-BE725B1069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Covered in separate sessions this week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C764991-5E30-92D8-6CB0-BFDB8083D9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2438400"/>
            <a:ext cx="5182323" cy="809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3691080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924B3E-F7F5-5017-1876-DE6FD04081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869D05-4CE8-DDAC-E9CF-EAE4F17E1F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Road map for this session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D57BEC-4177-83C2-4D71-99A853596E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73050" indent="-342900">
              <a:spcBef>
                <a:spcPts val="440"/>
              </a:spcBef>
              <a:buSzPct val="100000"/>
              <a:buFont typeface="Arial" panose="020B0604020202020204" pitchFamily="34" charset="0"/>
              <a:buChar char="•"/>
            </a:pPr>
            <a:r>
              <a:rPr lang="en-US" dirty="0"/>
              <a:t>General w</a:t>
            </a:r>
            <a:r>
              <a:rPr lang="en-US" sz="2400" dirty="0"/>
              <a:t>ater characteristics</a:t>
            </a:r>
          </a:p>
          <a:p>
            <a:pPr marL="273050" indent="-342900">
              <a:spcBef>
                <a:spcPts val="440"/>
              </a:spcBef>
              <a:buSzPct val="100000"/>
              <a:buFont typeface="Arial" panose="020B0604020202020204" pitchFamily="34" charset="0"/>
              <a:buChar char="•"/>
            </a:pPr>
            <a:r>
              <a:rPr lang="en-US" sz="2400" dirty="0"/>
              <a:t>The Periodic Table</a:t>
            </a:r>
          </a:p>
          <a:p>
            <a:pPr marL="273050" indent="-342900">
              <a:spcBef>
                <a:spcPts val="440"/>
              </a:spcBef>
              <a:buSzPct val="100000"/>
              <a:buFont typeface="Arial" panose="020B0604020202020204" pitchFamily="34" charset="0"/>
              <a:buChar char="•"/>
            </a:pPr>
            <a:r>
              <a:rPr lang="en-US" dirty="0"/>
              <a:t>Key water parameters</a:t>
            </a:r>
            <a:endParaRPr lang="en-US" sz="2400" dirty="0"/>
          </a:p>
          <a:p>
            <a:pPr marL="273050" indent="-342900">
              <a:spcBef>
                <a:spcPts val="440"/>
              </a:spcBef>
              <a:buSzPct val="100000"/>
              <a:buFont typeface="Arial" panose="020B0604020202020204" pitchFamily="34" charset="0"/>
              <a:buChar char="•"/>
            </a:pPr>
            <a:r>
              <a:rPr lang="en-US" sz="2400" dirty="0"/>
              <a:t>Solutions </a:t>
            </a:r>
          </a:p>
          <a:p>
            <a:pPr marL="273050" indent="-342900">
              <a:spcBef>
                <a:spcPts val="440"/>
              </a:spcBef>
              <a:buSzPct val="100000"/>
              <a:buFont typeface="Arial" panose="020B0604020202020204" pitchFamily="34" charset="0"/>
              <a:buChar char="•"/>
            </a:pPr>
            <a:r>
              <a:rPr lang="en-US" dirty="0"/>
              <a:t>Chlorine disinfection</a:t>
            </a:r>
          </a:p>
          <a:p>
            <a:pPr marL="273050" indent="-342900">
              <a:spcBef>
                <a:spcPts val="440"/>
              </a:spcBef>
              <a:buSzPct val="100000"/>
              <a:buFont typeface="Arial" panose="020B0604020202020204" pitchFamily="34" charset="0"/>
              <a:buChar char="•"/>
            </a:pPr>
            <a:r>
              <a:rPr lang="en-US" sz="2400" b="1" dirty="0"/>
              <a:t>Drinking water applications</a:t>
            </a:r>
          </a:p>
          <a:p>
            <a:pPr marL="273050" indent="-342900">
              <a:spcBef>
                <a:spcPts val="440"/>
              </a:spcBef>
              <a:buSzPct val="100000"/>
              <a:buFont typeface="Arial" panose="020B0604020202020204" pitchFamily="34" charset="0"/>
              <a:buChar char="•"/>
            </a:pPr>
            <a:r>
              <a:rPr lang="en-US" sz="2400" dirty="0"/>
              <a:t>Additional exercises &amp; questions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0" indent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8658506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FF8310-0F51-41B2-5EFB-5DE1836E10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Drinking water applications 	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BEDE96-1AD1-EC8D-3572-63F65D0BDC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dirty="0"/>
              <a:t>The Pound Formula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Taste &amp; Odor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Copper &amp; Copper Sulfate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Iron &amp; Manganese</a:t>
            </a:r>
          </a:p>
        </p:txBody>
      </p:sp>
    </p:spTree>
    <p:extLst>
      <p:ext uri="{BB962C8B-B14F-4D97-AF65-F5344CB8AC3E}">
        <p14:creationId xmlns:p14="http://schemas.microsoft.com/office/powerpoint/2010/main" val="1225456114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1B1550-F97E-F170-A39B-A376AFF1A6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ym typeface="Garamond"/>
              </a:rPr>
              <a:t>The “Pound” Formula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9B4CAC-5E89-4A7E-484B-437101DCEF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24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Developed to help us convert units of dosage between metric and English units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Noto Sans Symbols"/>
              <a:buNone/>
            </a:pPr>
            <a:r>
              <a:rPr lang="en-US" sz="24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	   </a:t>
            </a:r>
            <a:r>
              <a:rPr lang="en-US" sz="24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lb</a:t>
            </a:r>
            <a:r>
              <a:rPr lang="en-US" sz="24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/MG = 8.34 * concentration (in mg/L)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Noto Sans Symbols"/>
              <a:buNone/>
            </a:pPr>
            <a:r>
              <a:rPr lang="en-US" sz="24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Noto Sans Symbols"/>
              <a:buNone/>
            </a:pPr>
            <a:r>
              <a:rPr lang="en-US" sz="24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     </a:t>
            </a:r>
            <a:r>
              <a:rPr lang="en-US" sz="24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lb</a:t>
            </a:r>
            <a:r>
              <a:rPr lang="en-US" sz="24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/day = 8.34 * conc. (in mg/L) * Q (in MGD)</a:t>
            </a:r>
          </a:p>
          <a:p>
            <a:pPr marL="457200" marR="0" lvl="0" indent="-457200" algn="l" rtl="0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26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Example: How many </a:t>
            </a:r>
            <a:r>
              <a:rPr lang="en-US" sz="26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lbs</a:t>
            </a:r>
            <a:r>
              <a:rPr lang="en-US" sz="26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/day of chemical must be added to maintain 10mg/L at a flow of 5MGD?</a:t>
            </a:r>
          </a:p>
          <a:p>
            <a:pPr marL="669925" marR="0" lvl="1" indent="-327025" algn="l" rtl="0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Clr>
                <a:schemeClr val="accent2"/>
              </a:buClr>
              <a:buSzPct val="25000"/>
              <a:buFont typeface="Noto Sans Symbols"/>
              <a:buNone/>
            </a:pPr>
            <a:r>
              <a:rPr lang="en-US" sz="22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		</a:t>
            </a:r>
            <a:r>
              <a:rPr lang="en-US" sz="22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lb</a:t>
            </a:r>
            <a:r>
              <a:rPr lang="en-US" sz="22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/day = 8.34(10mg/L)(5MGD) = </a:t>
            </a:r>
            <a:r>
              <a:rPr lang="en-US" sz="22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417 </a:t>
            </a:r>
            <a:r>
              <a:rPr lang="en-US" sz="2200" b="1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lb</a:t>
            </a:r>
            <a:r>
              <a:rPr lang="en-US" sz="22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/day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7709337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Taste and Odor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Earthy and musty T&amp;O generally due to geosmin and 2-methyl-isoborneol (MIB)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Attributed to cyanobacteria (blue-green algae), actinomycetes (higher bacteria; especially streptomyces), and fungi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Organisms develop in summer and early fall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Geosmin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29600" cy="3809999"/>
          </a:xfrm>
        </p:spPr>
        <p:txBody>
          <a:bodyPr>
            <a:normAutofit lnSpcReduction="10000"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IUPAC…4,8a-dimethyldecalin-4a-ol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Other name…Octahydro-4,8a-dimethyl-4a(2H)-naphthalenol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C</a:t>
            </a:r>
            <a:r>
              <a:rPr lang="en-US" baseline="-25000" dirty="0"/>
              <a:t>12</a:t>
            </a:r>
            <a:r>
              <a:rPr lang="en-US" dirty="0"/>
              <a:t>H</a:t>
            </a:r>
            <a:r>
              <a:rPr lang="en-US" baseline="-25000" dirty="0"/>
              <a:t>22</a:t>
            </a:r>
            <a:r>
              <a:rPr lang="en-US" dirty="0"/>
              <a:t>O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Molar mass 182.3 g/mol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CAS number 19700-21-1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Literal translation “earth smell”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Odor characterized as “earthy”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    or “muddy”</a:t>
            </a:r>
          </a:p>
        </p:txBody>
      </p:sp>
      <p:pic>
        <p:nvPicPr>
          <p:cNvPr id="1026" name="Picture 2" descr="http://upload.wikimedia.org/wikipedia/commons/thumb/9/9c/Geosmin_Structural_Formulae.png/200px-Geosmin_Structural_Formulae.png">
            <a:hlinkClick r:id="rId3" tooltip="Geosmin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48400" y="3200400"/>
            <a:ext cx="1905000" cy="22288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2-Methylisoborneol (MIB)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1752600"/>
            <a:ext cx="8153400" cy="4495800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IUPAC…1,6,7,7-Tetramethylbicyclo[2.2.1]heptan-6-ol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Other name…2-Methyl-2-bornanol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C</a:t>
            </a:r>
            <a:r>
              <a:rPr lang="en-US" baseline="-25000" dirty="0"/>
              <a:t>11</a:t>
            </a:r>
            <a:r>
              <a:rPr lang="en-US" dirty="0"/>
              <a:t>H</a:t>
            </a:r>
            <a:r>
              <a:rPr lang="en-US" baseline="-25000" dirty="0"/>
              <a:t>20</a:t>
            </a:r>
            <a:r>
              <a:rPr lang="en-US" dirty="0"/>
              <a:t>O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Molar mass 168.28 g/mol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CAS number 2371-42-8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Odor characterized as “musty”</a:t>
            </a:r>
          </a:p>
        </p:txBody>
      </p:sp>
      <p:pic>
        <p:nvPicPr>
          <p:cNvPr id="20482" name="Picture 2" descr="http://upload.wikimedia.org/wikipedia/commons/thumb/a/a9/Methylisoborneol.png/150px-Methylisoborneol.pn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72200" y="3505200"/>
            <a:ext cx="2133600" cy="223316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Taste and Odor Control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/>
              <a:t>Oxidation</a:t>
            </a:r>
          </a:p>
          <a:p>
            <a:pPr lvl="1"/>
            <a:r>
              <a:rPr lang="en-US"/>
              <a:t>Chlorine</a:t>
            </a:r>
          </a:p>
          <a:p>
            <a:pPr lvl="1"/>
            <a:r>
              <a:rPr lang="en-US"/>
              <a:t>Potassium permanganate</a:t>
            </a:r>
          </a:p>
          <a:p>
            <a:pPr lvl="1"/>
            <a:r>
              <a:rPr lang="en-US"/>
              <a:t>Ozone</a:t>
            </a:r>
          </a:p>
          <a:p>
            <a:pPr lvl="1"/>
            <a:r>
              <a:rPr lang="en-US"/>
              <a:t>Chlorine dioxide</a:t>
            </a:r>
          </a:p>
          <a:p>
            <a:r>
              <a:rPr lang="en-US"/>
              <a:t>Adsorption</a:t>
            </a:r>
          </a:p>
          <a:p>
            <a:pPr lvl="1"/>
            <a:r>
              <a:rPr lang="en-US"/>
              <a:t>Use of sorbent; e.g., carbon </a:t>
            </a:r>
          </a:p>
          <a:p>
            <a:r>
              <a:rPr lang="en-US"/>
              <a:t>Aeration</a:t>
            </a:r>
          </a:p>
          <a:p>
            <a:pPr lvl="1"/>
            <a:r>
              <a:rPr lang="en-US"/>
              <a:t>volatility</a:t>
            </a:r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T&amp;O Control with Chlorine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Cl</a:t>
            </a:r>
            <a:r>
              <a:rPr lang="en-US" baseline="-25000" dirty="0"/>
              <a:t>2</a:t>
            </a:r>
            <a:r>
              <a:rPr lang="en-US" dirty="0"/>
              <a:t>, </a:t>
            </a:r>
            <a:r>
              <a:rPr lang="en-US" dirty="0" err="1"/>
              <a:t>HOCl</a:t>
            </a:r>
            <a:r>
              <a:rPr lang="en-US" dirty="0"/>
              <a:t>, OCl</a:t>
            </a:r>
            <a:r>
              <a:rPr lang="en-US" baseline="30000" dirty="0"/>
              <a:t>-1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Low level odors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May increase odors; e.g., if caused by MIB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Disinfection by-products (DBPs) might form </a:t>
            </a:r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T&amp;O Control with Potassium Permanganate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KMnO</a:t>
            </a:r>
            <a:r>
              <a:rPr lang="en-US" baseline="-25000" dirty="0"/>
              <a:t>4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Often effective for algae and industrial odors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Effective at higher pH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Dose… 1-3 mg/L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Contact time… 1-2 </a:t>
            </a:r>
            <a:r>
              <a:rPr lang="en-US" dirty="0" err="1"/>
              <a:t>hrs</a:t>
            </a: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Be careful not to overdose 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Common Chemistry Units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u="sng" dirty="0"/>
              <a:t>Volume</a:t>
            </a:r>
            <a:r>
              <a:rPr lang="en-US" b="1" dirty="0"/>
              <a:t>				</a:t>
            </a:r>
            <a:r>
              <a:rPr lang="en-US" b="1" u="sng" dirty="0"/>
              <a:t>Mass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Liters (L)				grams (g)</a:t>
            </a:r>
          </a:p>
          <a:p>
            <a:pPr marL="0" indent="0">
              <a:buNone/>
            </a:pPr>
            <a:r>
              <a:rPr lang="en-US" dirty="0"/>
              <a:t>					milligrams (mg)</a:t>
            </a:r>
          </a:p>
          <a:p>
            <a:pPr marL="0" indent="0">
              <a:buNone/>
            </a:pPr>
            <a:r>
              <a:rPr lang="en-US" dirty="0"/>
              <a:t>					micrograms (</a:t>
            </a:r>
            <a:r>
              <a:rPr lang="el-GR" dirty="0">
                <a:latin typeface="Cambria Math" panose="02040503050406030204" pitchFamily="18" charset="0"/>
                <a:ea typeface="Cambria Math" panose="02040503050406030204" pitchFamily="18" charset="0"/>
              </a:rPr>
              <a:t>μ</a:t>
            </a:r>
            <a:r>
              <a:rPr lang="en-US" dirty="0">
                <a:latin typeface="Cambria Math" panose="02040503050406030204" pitchFamily="18" charset="0"/>
                <a:ea typeface="Cambria Math" panose="02040503050406030204" pitchFamily="18" charset="0"/>
              </a:rPr>
              <a:t>g)</a:t>
            </a:r>
          </a:p>
          <a:p>
            <a:pPr marL="0" indent="0">
              <a:buNone/>
            </a:pPr>
            <a:endParaRPr lang="en-US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0" indent="0">
              <a:buNone/>
            </a:pPr>
            <a:r>
              <a:rPr lang="en-US" dirty="0"/>
              <a:t>Milli </a:t>
            </a:r>
            <a:r>
              <a:rPr lang="en-US" dirty="0">
                <a:sym typeface="Symbol" panose="05050102010706020507" pitchFamily="18" charset="2"/>
              </a:rPr>
              <a:t>   1 g = 1000 mg</a:t>
            </a:r>
          </a:p>
          <a:p>
            <a:pPr marL="0" indent="0">
              <a:buNone/>
            </a:pPr>
            <a:r>
              <a:rPr lang="en-US" dirty="0">
                <a:sym typeface="Symbol" panose="05050102010706020507" pitchFamily="18" charset="2"/>
              </a:rPr>
              <a:t>Micro  1 g = 1,000,000 </a:t>
            </a:r>
            <a:r>
              <a:rPr lang="el-GR" dirty="0">
                <a:latin typeface="Cambria Math" panose="02040503050406030204" pitchFamily="18" charset="0"/>
                <a:ea typeface="Cambria Math" panose="02040503050406030204" pitchFamily="18" charset="0"/>
                <a:sym typeface="Symbol" panose="05050102010706020507" pitchFamily="18" charset="2"/>
              </a:rPr>
              <a:t>μ</a:t>
            </a:r>
            <a:r>
              <a:rPr lang="en-US" dirty="0">
                <a:latin typeface="Cambria Math" panose="02040503050406030204" pitchFamily="18" charset="0"/>
                <a:ea typeface="Cambria Math" panose="02040503050406030204" pitchFamily="18" charset="0"/>
                <a:sym typeface="Symbol" panose="05050102010706020507" pitchFamily="18" charset="2"/>
              </a:rPr>
              <a:t>g</a:t>
            </a:r>
          </a:p>
          <a:p>
            <a:pPr marL="0" indent="0">
              <a:buNone/>
            </a:pPr>
            <a:endParaRPr lang="en-US" dirty="0">
              <a:latin typeface="Cambria Math" panose="02040503050406030204" pitchFamily="18" charset="0"/>
              <a:ea typeface="Cambria Math" panose="02040503050406030204" pitchFamily="18" charset="0"/>
              <a:sym typeface="Symbol" panose="05050102010706020507" pitchFamily="18" charset="2"/>
            </a:endParaRPr>
          </a:p>
          <a:p>
            <a:pPr marL="0" indent="0">
              <a:buNone/>
            </a:pPr>
            <a:r>
              <a:rPr lang="en-US" dirty="0">
                <a:solidFill>
                  <a:srgbClr val="FF0000"/>
                </a:solidFill>
              </a:rPr>
              <a:t>Note: Abbreviations and conversion factors are located on Page 6 of the ABC Formula Sheet.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2608373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T&amp;O Control with Ozone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O</a:t>
            </a:r>
            <a:r>
              <a:rPr lang="en-US" baseline="-25000" dirty="0"/>
              <a:t>3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Strongest oxidant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Dose… 0.5-5.0 mg/L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Not always successful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Bromates (a DBP) might form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Generated on-site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Cost</a:t>
            </a:r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T&amp;O Control with Chlorine Dioxide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3505200"/>
          </a:xfrm>
        </p:spPr>
        <p:txBody>
          <a:bodyPr/>
          <a:lstStyle/>
          <a:p>
            <a:r>
              <a:rPr lang="en-US"/>
              <a:t>ClO</a:t>
            </a:r>
            <a:r>
              <a:rPr lang="en-US" baseline="-25000"/>
              <a:t>2</a:t>
            </a:r>
          </a:p>
          <a:p>
            <a:r>
              <a:rPr lang="en-US"/>
              <a:t>Strong oxidant</a:t>
            </a:r>
          </a:p>
          <a:p>
            <a:r>
              <a:rPr lang="en-US"/>
              <a:t>Generated on-site</a:t>
            </a:r>
          </a:p>
          <a:p>
            <a:pPr lvl="1"/>
            <a:r>
              <a:rPr lang="en-US"/>
              <a:t>Chlorine gas and sodium chlorite</a:t>
            </a:r>
          </a:p>
          <a:p>
            <a:r>
              <a:rPr lang="en-US"/>
              <a:t>Algal and </a:t>
            </a:r>
            <a:r>
              <a:rPr lang="en-US" err="1"/>
              <a:t>phenolic</a:t>
            </a:r>
            <a:r>
              <a:rPr lang="en-US"/>
              <a:t> odors</a:t>
            </a:r>
          </a:p>
          <a:p>
            <a:r>
              <a:rPr lang="en-US"/>
              <a:t>Cost</a:t>
            </a:r>
          </a:p>
          <a:p>
            <a:pPr>
              <a:buNone/>
            </a:pPr>
            <a:endParaRPr lang="en-US"/>
          </a:p>
        </p:txBody>
      </p:sp>
      <p:cxnSp>
        <p:nvCxnSpPr>
          <p:cNvPr id="29" name="Straight Connector 28"/>
          <p:cNvCxnSpPr>
            <a:stCxn id="28" idx="1"/>
          </p:cNvCxnSpPr>
          <p:nvPr/>
        </p:nvCxnSpPr>
        <p:spPr>
          <a:xfrm>
            <a:off x="6725412" y="5184237"/>
            <a:ext cx="190500" cy="2286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6805422" y="5500705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OH</a:t>
            </a:r>
          </a:p>
        </p:txBody>
      </p:sp>
      <p:sp>
        <p:nvSpPr>
          <p:cNvPr id="31" name="Oval 30"/>
          <p:cNvSpPr/>
          <p:nvPr/>
        </p:nvSpPr>
        <p:spPr>
          <a:xfrm>
            <a:off x="6019800" y="4265908"/>
            <a:ext cx="785622" cy="8217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extBox 31"/>
          <p:cNvSpPr txBox="1"/>
          <p:nvPr/>
        </p:nvSpPr>
        <p:spPr>
          <a:xfrm>
            <a:off x="4800600" y="5562600"/>
            <a:ext cx="1066800" cy="40011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dirty="0"/>
              <a:t>Phenol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6908292" y="3353765"/>
            <a:ext cx="1143000" cy="40011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dirty="0"/>
              <a:t>NaClO</a:t>
            </a:r>
            <a:r>
              <a:rPr lang="en-US" sz="2000" baseline="-25000" dirty="0"/>
              <a:t>2</a:t>
            </a:r>
          </a:p>
        </p:txBody>
      </p:sp>
      <p:cxnSp>
        <p:nvCxnSpPr>
          <p:cNvPr id="37" name="Straight Arrow Connector 36"/>
          <p:cNvCxnSpPr>
            <a:cxnSpLocks/>
          </p:cNvCxnSpPr>
          <p:nvPr/>
        </p:nvCxnSpPr>
        <p:spPr>
          <a:xfrm>
            <a:off x="5638800" y="3294948"/>
            <a:ext cx="1277112" cy="257553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Hexagon 27"/>
          <p:cNvSpPr/>
          <p:nvPr/>
        </p:nvSpPr>
        <p:spPr>
          <a:xfrm>
            <a:off x="5849112" y="4117437"/>
            <a:ext cx="1143000" cy="1066800"/>
          </a:xfrm>
          <a:prstGeom prst="hexag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2" name="Straight Arrow Connector 41"/>
          <p:cNvCxnSpPr/>
          <p:nvPr/>
        </p:nvCxnSpPr>
        <p:spPr>
          <a:xfrm flipV="1">
            <a:off x="5562600" y="5181600"/>
            <a:ext cx="533400" cy="30480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ABF73E-EAC1-C947-2F54-33F35292D3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Benzene ring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3F2A64-0ACD-7E0E-1BA1-2ADE05EB9E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1135A46-CEDA-1614-2B68-433536A733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320" y="2057400"/>
            <a:ext cx="8356599" cy="2666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7948247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Copper and Copper Sulfate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/>
              <a:t>Copper, Cu, in water supply can cause bluish- green stains</a:t>
            </a:r>
          </a:p>
          <a:p>
            <a:pPr lvl="1"/>
            <a:r>
              <a:rPr lang="en-US"/>
              <a:t>Maximum Cu level allowed in water supply is 1.3 mg/L  </a:t>
            </a:r>
          </a:p>
          <a:p>
            <a:r>
              <a:rPr lang="en-US"/>
              <a:t>Copper sulfate, CuSO</a:t>
            </a:r>
            <a:r>
              <a:rPr lang="en-US" baseline="-25000"/>
              <a:t>4</a:t>
            </a:r>
            <a:r>
              <a:rPr lang="en-US"/>
              <a:t>, might be used to control algae in a reservoir</a:t>
            </a:r>
          </a:p>
          <a:p>
            <a:pPr lvl="1"/>
            <a:r>
              <a:rPr lang="en-US"/>
              <a:t>Dose is often determined based on alkalinity level </a:t>
            </a:r>
          </a:p>
          <a:p>
            <a:pPr lvl="1"/>
            <a:r>
              <a:rPr lang="en-US"/>
              <a:t>Recommended maximum dose is 2.5 mg/L as CuSO</a:t>
            </a:r>
            <a:r>
              <a:rPr lang="en-US" baseline="-25000"/>
              <a:t>4 </a:t>
            </a:r>
            <a:endParaRPr lang="en-US"/>
          </a:p>
          <a:p>
            <a:pPr lvl="1"/>
            <a:r>
              <a:rPr lang="en-US"/>
              <a:t>If adding more than 1.5 mg/L CuSO</a:t>
            </a:r>
            <a:r>
              <a:rPr lang="en-US" baseline="-25000"/>
              <a:t>4</a:t>
            </a:r>
            <a:r>
              <a:rPr lang="en-US"/>
              <a:t>, often use </a:t>
            </a:r>
            <a:r>
              <a:rPr lang="en-US" err="1"/>
              <a:t>chelated</a:t>
            </a:r>
            <a:r>
              <a:rPr lang="en-US"/>
              <a:t> Cu (Cu is solubilized). </a:t>
            </a:r>
          </a:p>
          <a:p>
            <a:pPr lvl="1"/>
            <a:r>
              <a:rPr lang="en-US"/>
              <a:t>At alkalinity less than 50 mg/L, CuSO</a:t>
            </a:r>
            <a:r>
              <a:rPr lang="en-US" baseline="-25000"/>
              <a:t>4</a:t>
            </a:r>
            <a:r>
              <a:rPr lang="en-US"/>
              <a:t> may kill fish.  </a:t>
            </a:r>
          </a:p>
        </p:txBody>
      </p:sp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Possible Reaction of Cu with Alkalinity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2CuSO</a:t>
            </a:r>
            <a:r>
              <a:rPr lang="en-US" baseline="-25000"/>
              <a:t>4</a:t>
            </a:r>
            <a:r>
              <a:rPr lang="en-US"/>
              <a:t> + 2Na</a:t>
            </a:r>
            <a:r>
              <a:rPr lang="en-US" baseline="-25000"/>
              <a:t>2</a:t>
            </a:r>
            <a:r>
              <a:rPr lang="en-US"/>
              <a:t>CO</a:t>
            </a:r>
            <a:r>
              <a:rPr lang="en-US" baseline="-25000"/>
              <a:t>3</a:t>
            </a:r>
            <a:r>
              <a:rPr lang="en-US"/>
              <a:t> + H</a:t>
            </a:r>
            <a:r>
              <a:rPr lang="en-US" baseline="-25000"/>
              <a:t>2</a:t>
            </a:r>
            <a:r>
              <a:rPr lang="en-US"/>
              <a:t>O → Cu</a:t>
            </a:r>
            <a:r>
              <a:rPr lang="en-US" baseline="-25000"/>
              <a:t>2</a:t>
            </a:r>
            <a:r>
              <a:rPr lang="en-US"/>
              <a:t>(OH)</a:t>
            </a:r>
            <a:r>
              <a:rPr lang="en-US" baseline="-25000"/>
              <a:t>2</a:t>
            </a:r>
            <a:r>
              <a:rPr lang="en-US"/>
              <a:t>CO</a:t>
            </a:r>
            <a:r>
              <a:rPr lang="en-US" baseline="-25000"/>
              <a:t>3</a:t>
            </a:r>
            <a:r>
              <a:rPr lang="en-US"/>
              <a:t> + </a:t>
            </a:r>
          </a:p>
          <a:p>
            <a:pPr>
              <a:buNone/>
            </a:pPr>
            <a:r>
              <a:rPr lang="en-US"/>
              <a:t>						2Na</a:t>
            </a:r>
            <a:r>
              <a:rPr lang="en-US" baseline="-25000"/>
              <a:t>2</a:t>
            </a:r>
            <a:r>
              <a:rPr lang="en-US"/>
              <a:t>SO</a:t>
            </a:r>
            <a:r>
              <a:rPr lang="en-US" baseline="-25000"/>
              <a:t>4</a:t>
            </a:r>
            <a:r>
              <a:rPr lang="en-US"/>
              <a:t> + CO</a:t>
            </a:r>
            <a:r>
              <a:rPr lang="en-US" baseline="-25000"/>
              <a:t>2</a:t>
            </a:r>
            <a:r>
              <a:rPr lang="en-US"/>
              <a:t> </a:t>
            </a:r>
          </a:p>
          <a:p>
            <a:r>
              <a:rPr lang="en-US"/>
              <a:t>Cu</a:t>
            </a:r>
            <a:r>
              <a:rPr lang="en-US" baseline="-25000"/>
              <a:t>2</a:t>
            </a:r>
            <a:r>
              <a:rPr lang="en-US"/>
              <a:t>(OH)</a:t>
            </a:r>
            <a:r>
              <a:rPr lang="en-US" baseline="-25000"/>
              <a:t>2</a:t>
            </a:r>
            <a:r>
              <a:rPr lang="en-US"/>
              <a:t>CO</a:t>
            </a:r>
            <a:r>
              <a:rPr lang="en-US" baseline="-25000"/>
              <a:t>3  </a:t>
            </a:r>
            <a:r>
              <a:rPr lang="en-US"/>
              <a:t>= copper basic carbonate is a precipitate</a:t>
            </a:r>
            <a:r>
              <a:rPr lang="en-US" baseline="-25000"/>
              <a:t> </a:t>
            </a:r>
          </a:p>
          <a:p>
            <a:r>
              <a:rPr lang="en-US"/>
              <a:t>Where is the alkalinity in reaction?</a:t>
            </a:r>
          </a:p>
          <a:p>
            <a:r>
              <a:rPr lang="en-US"/>
              <a:t>Might see other Cu complexes form, such as CuCO</a:t>
            </a:r>
            <a:r>
              <a:rPr lang="en-US" baseline="-25000"/>
              <a:t>3</a:t>
            </a:r>
            <a:r>
              <a:rPr lang="en-US"/>
              <a:t>, which is soluble, but less toxic than “free Cu.” </a:t>
            </a:r>
          </a:p>
        </p:txBody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Iron and Manganese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Iron…Fe, 2+ and 3+ forms</a:t>
            </a:r>
          </a:p>
          <a:p>
            <a:pPr lvl="1"/>
            <a:r>
              <a:rPr lang="en-US" dirty="0"/>
              <a:t>2+ is soluble, ferrous</a:t>
            </a:r>
          </a:p>
          <a:p>
            <a:pPr lvl="1"/>
            <a:r>
              <a:rPr lang="en-US" dirty="0"/>
              <a:t>3+ is precipitate, ferric</a:t>
            </a:r>
          </a:p>
          <a:p>
            <a:pPr lvl="1"/>
            <a:r>
              <a:rPr lang="en-US" dirty="0"/>
              <a:t>Yellowish/brownish</a:t>
            </a:r>
          </a:p>
          <a:p>
            <a:r>
              <a:rPr lang="en-US" dirty="0"/>
              <a:t>Manganese…Mn, 2+ and 4+ common</a:t>
            </a:r>
          </a:p>
          <a:p>
            <a:pPr lvl="1"/>
            <a:r>
              <a:rPr lang="en-US" dirty="0"/>
              <a:t>2+ is soluble, manganous</a:t>
            </a:r>
          </a:p>
          <a:p>
            <a:pPr lvl="1"/>
            <a:r>
              <a:rPr lang="en-US" dirty="0"/>
              <a:t>3+ is precipitate, manganic</a:t>
            </a:r>
          </a:p>
          <a:p>
            <a:pPr lvl="1"/>
            <a:r>
              <a:rPr lang="en-US" dirty="0"/>
              <a:t>Brownish/blackish  </a:t>
            </a:r>
          </a:p>
        </p:txBody>
      </p: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Fe and </a:t>
            </a:r>
            <a:r>
              <a:rPr lang="en-US" err="1"/>
              <a:t>Mn</a:t>
            </a:r>
            <a:r>
              <a:rPr lang="en-US"/>
              <a:t> Control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Oxidize with oxygen, chlorine, chlorine dioxide, potassium permanganate</a:t>
            </a:r>
          </a:p>
          <a:p>
            <a:r>
              <a:rPr lang="en-US" dirty="0"/>
              <a:t>Oxidizes soluble forms to precipitates; can then sediment or filter out oxidized metal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Oxidation of Fe 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3276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55320">
                <a:tc>
                  <a:txBody>
                    <a:bodyPr/>
                    <a:lstStyle/>
                    <a:p>
                      <a:r>
                        <a:rPr lang="en-US"/>
                        <a:t>Oxidant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mg Oxidant/mg Fe</a:t>
                      </a:r>
                      <a:r>
                        <a:rPr lang="en-US" baseline="30000"/>
                        <a:t>2+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mg Alkalinity used/mg Fe</a:t>
                      </a:r>
                      <a:r>
                        <a:rPr lang="en-US" baseline="30000"/>
                        <a:t>2+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5320">
                <a:tc>
                  <a:txBody>
                    <a:bodyPr/>
                    <a:lstStyle/>
                    <a:p>
                      <a:r>
                        <a:rPr lang="en-US"/>
                        <a:t>Oxygen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0.14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1.8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55320">
                <a:tc>
                  <a:txBody>
                    <a:bodyPr/>
                    <a:lstStyle/>
                    <a:p>
                      <a:r>
                        <a:rPr lang="en-US"/>
                        <a:t>Chlorine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0.64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2.7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55320">
                <a:tc>
                  <a:txBody>
                    <a:bodyPr/>
                    <a:lstStyle/>
                    <a:p>
                      <a:r>
                        <a:rPr lang="en-US"/>
                        <a:t>Chlorine dioxide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1.21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2.7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55320">
                <a:tc>
                  <a:txBody>
                    <a:bodyPr/>
                    <a:lstStyle/>
                    <a:p>
                      <a:r>
                        <a:rPr lang="en-US"/>
                        <a:t>Potassium permanganate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0.94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1.5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Closer Look at Oxidation of Fe with Oxygen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4Fe(HCO</a:t>
            </a:r>
            <a:r>
              <a:rPr lang="en-US" baseline="-25000"/>
              <a:t>3</a:t>
            </a:r>
            <a:r>
              <a:rPr lang="en-US"/>
              <a:t>)</a:t>
            </a:r>
            <a:r>
              <a:rPr lang="en-US" baseline="-25000"/>
              <a:t>2</a:t>
            </a:r>
            <a:r>
              <a:rPr lang="en-US"/>
              <a:t> + O</a:t>
            </a:r>
            <a:r>
              <a:rPr lang="en-US" baseline="-25000"/>
              <a:t>2</a:t>
            </a:r>
            <a:r>
              <a:rPr lang="en-US"/>
              <a:t> + 2H</a:t>
            </a:r>
            <a:r>
              <a:rPr lang="en-US" baseline="-25000"/>
              <a:t>2</a:t>
            </a:r>
            <a:r>
              <a:rPr lang="en-US"/>
              <a:t>O → 4 Fe(OH)</a:t>
            </a:r>
            <a:r>
              <a:rPr lang="en-US" baseline="-25000"/>
              <a:t>3</a:t>
            </a:r>
            <a:r>
              <a:rPr lang="en-US"/>
              <a:t> + 8CO</a:t>
            </a:r>
            <a:r>
              <a:rPr lang="en-US" baseline="-25000"/>
              <a:t>2</a:t>
            </a:r>
          </a:p>
          <a:p>
            <a:r>
              <a:rPr lang="en-US"/>
              <a:t>Identify bicarbonate, oxygen and hydroxide in above equation.</a:t>
            </a:r>
          </a:p>
          <a:p>
            <a:r>
              <a:rPr lang="en-US"/>
              <a:t>Where is the alkalinity in equation?</a:t>
            </a:r>
          </a:p>
          <a:p>
            <a:r>
              <a:rPr lang="en-US"/>
              <a:t>What are the charges on iron as a reactant and as a product?   </a:t>
            </a:r>
          </a:p>
        </p:txBody>
      </p: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Oxidation of </a:t>
            </a:r>
            <a:r>
              <a:rPr lang="en-US" err="1"/>
              <a:t>Mn</a:t>
            </a:r>
            <a:endParaRPr lang="en-US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1"/>
          <a:ext cx="8229600" cy="32765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987682">
                <a:tc>
                  <a:txBody>
                    <a:bodyPr/>
                    <a:lstStyle/>
                    <a:p>
                      <a:r>
                        <a:rPr lang="en-US"/>
                        <a:t>Oxidant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mg Oxidant/mg Mn</a:t>
                      </a:r>
                      <a:r>
                        <a:rPr lang="en-US" baseline="30000"/>
                        <a:t>2+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mg Alkalinity used/mg Mn</a:t>
                      </a:r>
                      <a:r>
                        <a:rPr lang="en-US" baseline="30000"/>
                        <a:t>2+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2229">
                <a:tc>
                  <a:txBody>
                    <a:bodyPr/>
                    <a:lstStyle/>
                    <a:p>
                      <a:r>
                        <a:rPr lang="en-US"/>
                        <a:t>Oxygen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0.29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1.80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2229">
                <a:tc>
                  <a:txBody>
                    <a:bodyPr/>
                    <a:lstStyle/>
                    <a:p>
                      <a:r>
                        <a:rPr lang="en-US"/>
                        <a:t>Chlorine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1.29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3.64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2229">
                <a:tc>
                  <a:txBody>
                    <a:bodyPr/>
                    <a:lstStyle/>
                    <a:p>
                      <a:r>
                        <a:rPr lang="en-US"/>
                        <a:t>Chlorine dioxide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2.46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3.60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2229">
                <a:tc>
                  <a:txBody>
                    <a:bodyPr/>
                    <a:lstStyle/>
                    <a:p>
                      <a:r>
                        <a:rPr lang="en-US"/>
                        <a:t>Potassium permanganate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1.92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1.21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Concentrations</a:t>
            </a:r>
            <a:endParaRPr lang="en-US" baseline="30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52400" y="1417638"/>
                <a:ext cx="8991600" cy="4525963"/>
              </a:xfrm>
            </p:spPr>
            <p:txBody>
              <a:bodyPr>
                <a:noAutofit/>
              </a:bodyPr>
              <a:lstStyle/>
              <a:p>
                <a:pPr marL="0" indent="0">
                  <a:buNone/>
                </a:pPr>
                <a:endParaRPr lang="en-US" sz="2800" dirty="0"/>
              </a:p>
              <a:p>
                <a:pPr marL="0" indent="0">
                  <a:buNone/>
                </a:pPr>
                <a:r>
                  <a:rPr lang="en-US" sz="2800" dirty="0"/>
                  <a:t>Concentration  =   mass dissolved in liquid volume</a:t>
                </a:r>
              </a:p>
              <a:p>
                <a:pPr marL="0" indent="0">
                  <a:buNone/>
                </a:pPr>
                <a:endParaRPr lang="en-US" sz="280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baseline="30000" smtClean="0">
                          <a:latin typeface="Cambria Math" panose="02040503050406030204" pitchFamily="18" charset="0"/>
                        </a:rPr>
                        <m:t>∗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𝐶𝑜𝑛𝑐𝑒𝑛𝑡𝑟𝑎𝑡𝑖𝑜𝑛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𝑀𝑎𝑠𝑠</m:t>
                          </m:r>
                        </m:num>
                        <m:den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𝑉𝑜𝑙𝑢𝑚𝑒</m:t>
                          </m:r>
                        </m:den>
                      </m:f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𝑔</m:t>
                          </m:r>
                        </m:num>
                        <m:den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𝐿</m:t>
                          </m:r>
                        </m:den>
                      </m:f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𝑜𝑟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𝑚𝑔</m:t>
                          </m:r>
                        </m:num>
                        <m:den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𝐿</m:t>
                          </m:r>
                        </m:den>
                      </m:f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𝑜𝑟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𝜇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𝑔</m:t>
                          </m:r>
                        </m:num>
                        <m:den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𝐿</m:t>
                          </m:r>
                        </m:den>
                      </m:f>
                    </m:oMath>
                  </m:oMathPara>
                </a14:m>
                <a:endParaRPr lang="en-US" sz="2800" dirty="0"/>
              </a:p>
              <a:p>
                <a:pPr marL="0" indent="0">
                  <a:buNone/>
                </a:pPr>
                <a:endParaRPr lang="en-US" sz="2000" dirty="0"/>
              </a:p>
              <a:p>
                <a:pPr marL="0" indent="0">
                  <a:buNone/>
                </a:pPr>
                <a:endParaRPr lang="en-US" sz="2800" dirty="0"/>
              </a:p>
              <a:p>
                <a:pPr marL="0" indent="0">
                  <a:buNone/>
                </a:pPr>
                <a:endParaRPr lang="en-US" sz="2800" dirty="0"/>
              </a:p>
              <a:p>
                <a:pPr marL="0" indent="0">
                  <a:buNone/>
                </a:pPr>
                <a:r>
                  <a:rPr lang="en-US" sz="2800" dirty="0"/>
                  <a:t>1 L of Water weighs 1,000 g  (Density)</a:t>
                </a:r>
              </a:p>
              <a:p>
                <a:pPr marL="0" indent="0">
                  <a:buNone/>
                </a:pPr>
                <a:endParaRPr lang="en-US" sz="1600" dirty="0">
                  <a:solidFill>
                    <a:srgbClr val="FF0000"/>
                  </a:solidFill>
                </a:endParaRPr>
              </a:p>
              <a:p>
                <a:pPr marL="0" indent="0">
                  <a:buNone/>
                </a:pPr>
                <a:r>
                  <a:rPr lang="en-US" sz="1600" dirty="0"/>
                  <a:t>*Equation on Page 4 of ABC formula sheet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52400" y="1417638"/>
                <a:ext cx="8991600" cy="4525963"/>
              </a:xfrm>
              <a:blipFill>
                <a:blip r:embed="rId3"/>
                <a:stretch>
                  <a:fillRect l="-1356" b="-849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ectangle 3"/>
          <p:cNvSpPr/>
          <p:nvPr/>
        </p:nvSpPr>
        <p:spPr>
          <a:xfrm>
            <a:off x="152400" y="5097462"/>
            <a:ext cx="6705600" cy="6858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8045816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Closer Look at Oxidation of </a:t>
            </a:r>
            <a:r>
              <a:rPr lang="en-US" err="1"/>
              <a:t>Mn</a:t>
            </a:r>
            <a:r>
              <a:rPr lang="en-US"/>
              <a:t> with Potassium Permanganate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3Mn(HCO</a:t>
            </a:r>
            <a:r>
              <a:rPr lang="en-US" baseline="-25000" dirty="0"/>
              <a:t>3</a:t>
            </a:r>
            <a:r>
              <a:rPr lang="en-US" dirty="0"/>
              <a:t>)</a:t>
            </a:r>
            <a:r>
              <a:rPr lang="en-US" baseline="-25000" dirty="0"/>
              <a:t>2</a:t>
            </a:r>
            <a:r>
              <a:rPr lang="en-US" dirty="0"/>
              <a:t> + 2KMnO</a:t>
            </a:r>
            <a:r>
              <a:rPr lang="en-US" baseline="-25000" dirty="0"/>
              <a:t>4</a:t>
            </a:r>
            <a:r>
              <a:rPr lang="en-US" dirty="0"/>
              <a:t> → 5MnO</a:t>
            </a:r>
            <a:r>
              <a:rPr lang="en-US" baseline="-25000" dirty="0"/>
              <a:t>2</a:t>
            </a:r>
            <a:r>
              <a:rPr lang="en-US" dirty="0"/>
              <a:t> + 2KHCO</a:t>
            </a:r>
            <a:r>
              <a:rPr lang="en-US" baseline="-25000" dirty="0"/>
              <a:t>3</a:t>
            </a:r>
            <a:r>
              <a:rPr lang="en-US" dirty="0"/>
              <a:t> + 2H</a:t>
            </a:r>
            <a:r>
              <a:rPr lang="en-US" baseline="-25000" dirty="0"/>
              <a:t>2</a:t>
            </a:r>
            <a:r>
              <a:rPr lang="en-US" dirty="0"/>
              <a:t>O + 4CO</a:t>
            </a:r>
            <a:r>
              <a:rPr lang="en-US" baseline="-25000" dirty="0"/>
              <a:t>2</a:t>
            </a:r>
          </a:p>
          <a:p>
            <a:r>
              <a:rPr lang="en-US" dirty="0"/>
              <a:t>What are the charges on Mn as a reactant and as a product? </a:t>
            </a:r>
          </a:p>
        </p:txBody>
      </p:sp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A9DDEC-1B72-9344-2E26-CE47F16756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785EA49D-A7DC-0E5A-820C-B852EDF577A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81000" y="274638"/>
            <a:ext cx="8382000" cy="5731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9614722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C52AF2-CE9C-864C-9DC3-B3C13D85DB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4C80A3-99FB-4126-CB13-A5540EA63C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Road map for this session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6662BB-6D0A-0B99-C3DB-8DBAF0A3B6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73050" indent="-342900">
              <a:spcBef>
                <a:spcPts val="440"/>
              </a:spcBef>
              <a:buSzPct val="100000"/>
              <a:buFont typeface="Arial" panose="020B0604020202020204" pitchFamily="34" charset="0"/>
              <a:buChar char="•"/>
            </a:pPr>
            <a:r>
              <a:rPr lang="en-US" dirty="0"/>
              <a:t>General w</a:t>
            </a:r>
            <a:r>
              <a:rPr lang="en-US" sz="2400" dirty="0"/>
              <a:t>ater characteristics</a:t>
            </a:r>
          </a:p>
          <a:p>
            <a:pPr marL="273050" indent="-342900">
              <a:spcBef>
                <a:spcPts val="440"/>
              </a:spcBef>
              <a:buSzPct val="100000"/>
              <a:buFont typeface="Arial" panose="020B0604020202020204" pitchFamily="34" charset="0"/>
              <a:buChar char="•"/>
            </a:pPr>
            <a:r>
              <a:rPr lang="en-US" sz="2400" dirty="0"/>
              <a:t>The Periodic Table</a:t>
            </a:r>
          </a:p>
          <a:p>
            <a:pPr marL="273050" indent="-342900">
              <a:spcBef>
                <a:spcPts val="440"/>
              </a:spcBef>
              <a:buSzPct val="100000"/>
              <a:buFont typeface="Arial" panose="020B0604020202020204" pitchFamily="34" charset="0"/>
              <a:buChar char="•"/>
            </a:pPr>
            <a:r>
              <a:rPr lang="en-US" dirty="0"/>
              <a:t>Key water parameters</a:t>
            </a:r>
            <a:endParaRPr lang="en-US" sz="2400" dirty="0"/>
          </a:p>
          <a:p>
            <a:pPr marL="273050" indent="-342900">
              <a:spcBef>
                <a:spcPts val="440"/>
              </a:spcBef>
              <a:buSzPct val="100000"/>
              <a:buFont typeface="Arial" panose="020B0604020202020204" pitchFamily="34" charset="0"/>
              <a:buChar char="•"/>
            </a:pPr>
            <a:r>
              <a:rPr lang="en-US" sz="2400" dirty="0"/>
              <a:t>Solutions </a:t>
            </a:r>
          </a:p>
          <a:p>
            <a:pPr marL="273050" indent="-342900">
              <a:spcBef>
                <a:spcPts val="440"/>
              </a:spcBef>
              <a:buSzPct val="100000"/>
              <a:buFont typeface="Arial" panose="020B0604020202020204" pitchFamily="34" charset="0"/>
              <a:buChar char="•"/>
            </a:pPr>
            <a:r>
              <a:rPr lang="en-US" dirty="0"/>
              <a:t>Chlorine disinfection</a:t>
            </a:r>
          </a:p>
          <a:p>
            <a:pPr marL="273050" indent="-342900">
              <a:spcBef>
                <a:spcPts val="440"/>
              </a:spcBef>
              <a:buSzPct val="100000"/>
              <a:buFont typeface="Arial" panose="020B0604020202020204" pitchFamily="34" charset="0"/>
              <a:buChar char="•"/>
            </a:pPr>
            <a:r>
              <a:rPr lang="en-US" sz="2400" dirty="0"/>
              <a:t>Drinking water applications</a:t>
            </a:r>
          </a:p>
          <a:p>
            <a:pPr marL="273050" indent="-342900">
              <a:spcBef>
                <a:spcPts val="440"/>
              </a:spcBef>
              <a:buSzPct val="100000"/>
              <a:buFont typeface="Arial" panose="020B0604020202020204" pitchFamily="34" charset="0"/>
              <a:buChar char="•"/>
            </a:pPr>
            <a:r>
              <a:rPr lang="en-US" sz="2400" b="1" dirty="0"/>
              <a:t>Additional exercises &amp; questions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0" indent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5461752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800A14-B9DD-A9C5-4C60-443027DB17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BUT WAIT, THERE’S MORE! PFAS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50D0ED-39AC-D170-5841-E199282CB8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Per- and Polyfluorinated Substances (PFAS)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Clothing, adhesives, not-stick cookware, etc.</a:t>
            </a:r>
          </a:p>
          <a:p>
            <a:pPr lvl="1"/>
            <a:r>
              <a:rPr lang="en-US" dirty="0"/>
              <a:t>Don’t break down in the environment</a:t>
            </a:r>
          </a:p>
          <a:p>
            <a:pPr lvl="1"/>
            <a:r>
              <a:rPr lang="en-US" dirty="0"/>
              <a:t>Can move through soils, contaminate water</a:t>
            </a:r>
          </a:p>
          <a:p>
            <a:pPr lvl="1"/>
            <a:r>
              <a:rPr lang="en-US" dirty="0"/>
              <a:t>Bioaccumulate in fish and wildlife</a:t>
            </a:r>
          </a:p>
          <a:p>
            <a:pPr lvl="1"/>
            <a:r>
              <a:rPr lang="en-US" dirty="0"/>
              <a:t>“Forever chemicals”</a:t>
            </a:r>
          </a:p>
        </p:txBody>
      </p:sp>
    </p:spTree>
    <p:extLst>
      <p:ext uri="{BB962C8B-B14F-4D97-AF65-F5344CB8AC3E}">
        <p14:creationId xmlns:p14="http://schemas.microsoft.com/office/powerpoint/2010/main" val="1437676524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800A14-B9DD-A9C5-4C60-443027DB17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And more and more PFAS!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50D0ED-39AC-D170-5841-E199282CB8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Per- and Polyfluorinated Substances (PFAS)</a:t>
            </a:r>
          </a:p>
          <a:p>
            <a:pPr lvl="1"/>
            <a:r>
              <a:rPr lang="en-US" dirty="0" err="1"/>
              <a:t>Perfluorooctane</a:t>
            </a:r>
            <a:r>
              <a:rPr lang="en-US" dirty="0"/>
              <a:t> sulfonic acid (PFOS)</a:t>
            </a:r>
          </a:p>
          <a:p>
            <a:pPr lvl="1"/>
            <a:endParaRPr lang="en-US" dirty="0"/>
          </a:p>
          <a:p>
            <a:pPr marL="342900" lvl="1" indent="0">
              <a:buNone/>
            </a:pPr>
            <a:endParaRPr lang="en-US" dirty="0"/>
          </a:p>
          <a:p>
            <a:pPr marL="342900" lvl="1" indent="0">
              <a:buNone/>
            </a:pPr>
            <a:endParaRPr lang="en-US" dirty="0"/>
          </a:p>
          <a:p>
            <a:pPr lvl="1"/>
            <a:r>
              <a:rPr lang="en-US" dirty="0"/>
              <a:t>Perfluorooctanoic acid (PFOA)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62FD454-4052-8F31-7227-1C4C403D3A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3600" y="2514600"/>
            <a:ext cx="3191320" cy="106694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CDE1DA2-FFD5-7CDA-C3B1-26374F3C2C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7916" y="4295640"/>
            <a:ext cx="3077004" cy="1924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5569777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BC38EA-920C-1600-0A2D-3626AD6AF9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Practice problems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996992-2987-7330-2358-8400198876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782762"/>
            <a:ext cx="8229600" cy="4800600"/>
          </a:xfrm>
        </p:spPr>
        <p:txBody>
          <a:bodyPr/>
          <a:lstStyle/>
          <a:p>
            <a:r>
              <a:rPr lang="en-US" dirty="0"/>
              <a:t> 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5B309D94-DC4B-E74C-A9C2-6E9A787DA0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857444" y="1417637"/>
            <a:ext cx="3429112" cy="40745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11472844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Specific gravity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en-US" i="1" dirty="0"/>
                  <a:t>Given that the specific gravity of a solution is 1.76, how much does a gal of the solution weigh? (Assume 4°C)</a:t>
                </a:r>
              </a:p>
              <a:p>
                <a:endParaRPr lang="en-US" dirty="0"/>
              </a:p>
              <a:p>
                <a:r>
                  <a:rPr lang="en-US" dirty="0"/>
                  <a:t>SG = 1.76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b="0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 dirty="0" smtClean="0">
                            <a:latin typeface="Cambria Math" panose="02040503050406030204" pitchFamily="18" charset="0"/>
                          </a:rPr>
                          <m:t>𝑋</m:t>
                        </m:r>
                        <m:f>
                          <m:fPr>
                            <m:ctrlPr>
                              <a:rPr lang="en-US" i="1" dirty="0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i="1" dirty="0" err="1" smtClean="0">
                                <a:latin typeface="Cambria Math" panose="02040503050406030204" pitchFamily="18" charset="0"/>
                              </a:rPr>
                              <m:t>𝑙𝑏</m:t>
                            </m:r>
                          </m:num>
                          <m:den>
                            <m:r>
                              <a:rPr lang="en-US" i="1" dirty="0" smtClean="0">
                                <a:latin typeface="Cambria Math" panose="02040503050406030204" pitchFamily="18" charset="0"/>
                              </a:rPr>
                              <m:t>𝑔𝑎𝑙</m:t>
                            </m:r>
                          </m:den>
                        </m:f>
                      </m:num>
                      <m:den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8.34</m:t>
                        </m:r>
                        <m:f>
                          <m:fPr>
                            <m:ctrlP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  <m:t>𝑙𝑏</m:t>
                            </m:r>
                          </m:num>
                          <m:den>
                            <m: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  <m:t>𝑔𝑎𝑙</m:t>
                            </m:r>
                          </m:den>
                        </m:f>
                      </m:den>
                    </m:f>
                  </m:oMath>
                </a14:m>
                <a:endParaRPr lang="en-US" dirty="0"/>
              </a:p>
              <a:p>
                <a:r>
                  <a:rPr lang="en-US" dirty="0"/>
                  <a:t>X </a:t>
                </a:r>
                <a:r>
                  <a:rPr lang="en-US" dirty="0" err="1"/>
                  <a:t>lb</a:t>
                </a:r>
                <a:r>
                  <a:rPr lang="en-US" dirty="0"/>
                  <a:t>/gal = 8.34 </a:t>
                </a:r>
                <a:r>
                  <a:rPr lang="en-US" dirty="0" err="1"/>
                  <a:t>lb</a:t>
                </a:r>
                <a:r>
                  <a:rPr lang="en-US" dirty="0"/>
                  <a:t>/gal * 1.76</a:t>
                </a:r>
              </a:p>
              <a:p>
                <a:r>
                  <a:rPr lang="en-US" dirty="0"/>
                  <a:t>X = 14.68 </a:t>
                </a:r>
                <a:r>
                  <a:rPr lang="en-US" dirty="0" err="1"/>
                  <a:t>lb</a:t>
                </a:r>
                <a:r>
                  <a:rPr lang="en-US" dirty="0"/>
                  <a:t>/gal * 1 gal = 14.68 </a:t>
                </a:r>
                <a:r>
                  <a:rPr lang="en-US" dirty="0" err="1"/>
                  <a:t>lb</a:t>
                </a:r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1111" t="-88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7E6BDD-3701-D5C6-39B5-4B77E7808B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0DCA77-D5D8-13C9-CADA-E7B0382DAE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1% Solution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4C5F8F-14DD-9DE5-56AD-ED9BF37EAF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800600"/>
          </a:xfrm>
        </p:spPr>
        <p:txBody>
          <a:bodyPr>
            <a:normAutofit lnSpcReduction="10000"/>
          </a:bodyPr>
          <a:lstStyle/>
          <a:p>
            <a:r>
              <a:rPr lang="en-US" i="1" dirty="0"/>
              <a:t>How much KMnO</a:t>
            </a:r>
            <a:r>
              <a:rPr lang="en-US" i="1" baseline="-25000" dirty="0"/>
              <a:t>4</a:t>
            </a:r>
            <a:r>
              <a:rPr lang="en-US" i="1" dirty="0"/>
              <a:t> (97% pure) should you add to 80 gal of water to make a 1% solution? </a:t>
            </a:r>
          </a:p>
          <a:p>
            <a:endParaRPr lang="en-US" i="1" dirty="0"/>
          </a:p>
          <a:p>
            <a:r>
              <a:rPr lang="en-US" sz="2400" dirty="0"/>
              <a:t>% </a:t>
            </a:r>
            <a:r>
              <a:rPr lang="en-US" sz="2400" dirty="0" err="1"/>
              <a:t>sol’n</a:t>
            </a:r>
            <a:r>
              <a:rPr lang="en-US" sz="2400" dirty="0"/>
              <a:t>. = 100[</a:t>
            </a:r>
            <a:r>
              <a:rPr lang="en-US" sz="2400" dirty="0" err="1"/>
              <a:t>wgt</a:t>
            </a:r>
            <a:r>
              <a:rPr lang="en-US" sz="2400" dirty="0"/>
              <a:t> of chem/(</a:t>
            </a:r>
            <a:r>
              <a:rPr lang="en-US" sz="2400" dirty="0" err="1"/>
              <a:t>wgt</a:t>
            </a:r>
            <a:r>
              <a:rPr lang="en-US" sz="2400" dirty="0"/>
              <a:t> of chem + </a:t>
            </a:r>
            <a:r>
              <a:rPr lang="en-US" sz="2400" dirty="0" err="1"/>
              <a:t>wgt</a:t>
            </a:r>
            <a:r>
              <a:rPr lang="en-US" sz="2400" dirty="0"/>
              <a:t> of water)]  </a:t>
            </a:r>
          </a:p>
          <a:p>
            <a:pPr marL="0" lvl="1" indent="0">
              <a:buNone/>
            </a:pPr>
            <a:r>
              <a:rPr lang="en-US" sz="2400" dirty="0"/>
              <a:t>0.01 = </a:t>
            </a:r>
            <a:r>
              <a:rPr lang="en-US" sz="2400" dirty="0" err="1"/>
              <a:t>wgt</a:t>
            </a:r>
            <a:r>
              <a:rPr lang="en-US" sz="2400" dirty="0"/>
              <a:t> of KMnO</a:t>
            </a:r>
            <a:r>
              <a:rPr lang="en-US" sz="2400" baseline="-25000" dirty="0"/>
              <a:t>4</a:t>
            </a:r>
            <a:r>
              <a:rPr lang="en-US" sz="2400" dirty="0"/>
              <a:t>/(667.2 </a:t>
            </a:r>
            <a:r>
              <a:rPr lang="en-US" sz="2400" dirty="0" err="1"/>
              <a:t>lbs</a:t>
            </a:r>
            <a:r>
              <a:rPr lang="en-US" sz="2400" dirty="0"/>
              <a:t> + </a:t>
            </a:r>
            <a:r>
              <a:rPr lang="en-US" sz="2400" dirty="0" err="1"/>
              <a:t>wgt</a:t>
            </a:r>
            <a:r>
              <a:rPr lang="en-US" sz="2400" dirty="0"/>
              <a:t> of KMnO</a:t>
            </a:r>
            <a:r>
              <a:rPr lang="en-US" sz="2400" baseline="-25000" dirty="0"/>
              <a:t>4</a:t>
            </a:r>
            <a:r>
              <a:rPr lang="en-US" sz="2400" dirty="0"/>
              <a:t>)</a:t>
            </a:r>
          </a:p>
          <a:p>
            <a:pPr marL="0" indent="0">
              <a:buNone/>
            </a:pPr>
            <a:r>
              <a:rPr lang="en-US" sz="2400" dirty="0"/>
              <a:t>(0.01)(667.2) + (0.01)(</a:t>
            </a:r>
            <a:r>
              <a:rPr lang="en-US" sz="2400" dirty="0" err="1"/>
              <a:t>wgt</a:t>
            </a:r>
            <a:r>
              <a:rPr lang="en-US" sz="2400" dirty="0"/>
              <a:t> of KMnO</a:t>
            </a:r>
            <a:r>
              <a:rPr lang="en-US" sz="2400" baseline="-25000" dirty="0"/>
              <a:t>4</a:t>
            </a:r>
            <a:r>
              <a:rPr lang="en-US" sz="2400" dirty="0"/>
              <a:t>) = </a:t>
            </a:r>
            <a:r>
              <a:rPr lang="en-US" sz="2400" dirty="0" err="1"/>
              <a:t>wgt</a:t>
            </a:r>
            <a:r>
              <a:rPr lang="en-US" sz="2400" dirty="0"/>
              <a:t> of KMnO</a:t>
            </a:r>
            <a:r>
              <a:rPr lang="en-US" sz="2400" baseline="-25000" dirty="0"/>
              <a:t>4</a:t>
            </a:r>
          </a:p>
          <a:p>
            <a:pPr marL="0" indent="0">
              <a:buNone/>
            </a:pPr>
            <a:r>
              <a:rPr lang="en-US" sz="2400" dirty="0"/>
              <a:t>6.672 </a:t>
            </a:r>
            <a:r>
              <a:rPr lang="en-US" sz="2400" dirty="0" err="1"/>
              <a:t>lbs</a:t>
            </a:r>
            <a:r>
              <a:rPr lang="en-US" sz="2400" dirty="0"/>
              <a:t> + (0.01)(</a:t>
            </a:r>
            <a:r>
              <a:rPr lang="en-US" sz="2400" dirty="0" err="1"/>
              <a:t>wgt</a:t>
            </a:r>
            <a:r>
              <a:rPr lang="en-US" sz="2400" dirty="0"/>
              <a:t> of KMnO</a:t>
            </a:r>
            <a:r>
              <a:rPr lang="en-US" sz="2400" baseline="-25000" dirty="0"/>
              <a:t>4</a:t>
            </a:r>
            <a:r>
              <a:rPr lang="en-US" sz="2400" dirty="0"/>
              <a:t>) = </a:t>
            </a:r>
            <a:r>
              <a:rPr lang="en-US" sz="2400" dirty="0" err="1"/>
              <a:t>wgt</a:t>
            </a:r>
            <a:r>
              <a:rPr lang="en-US" sz="2400" dirty="0"/>
              <a:t> of KMnO</a:t>
            </a:r>
            <a:r>
              <a:rPr lang="en-US" sz="2400" baseline="-25000" dirty="0"/>
              <a:t>4</a:t>
            </a:r>
          </a:p>
          <a:p>
            <a:pPr marL="0" indent="0">
              <a:buNone/>
            </a:pPr>
            <a:r>
              <a:rPr lang="en-US" sz="2400" dirty="0"/>
              <a:t>6.672 </a:t>
            </a:r>
            <a:r>
              <a:rPr lang="en-US" sz="2400" dirty="0" err="1"/>
              <a:t>lbs</a:t>
            </a:r>
            <a:r>
              <a:rPr lang="en-US" sz="2400" dirty="0"/>
              <a:t> = </a:t>
            </a:r>
            <a:r>
              <a:rPr lang="en-US" sz="2400" dirty="0" err="1"/>
              <a:t>wgt</a:t>
            </a:r>
            <a:r>
              <a:rPr lang="en-US" sz="2400" dirty="0"/>
              <a:t> of KMnO</a:t>
            </a:r>
            <a:r>
              <a:rPr lang="en-US" sz="2400" baseline="-25000" dirty="0"/>
              <a:t>4 </a:t>
            </a:r>
            <a:r>
              <a:rPr lang="en-US" sz="2400" dirty="0"/>
              <a:t>– (0.01)(</a:t>
            </a:r>
            <a:r>
              <a:rPr lang="en-US" sz="2400" dirty="0" err="1"/>
              <a:t>wgt</a:t>
            </a:r>
            <a:r>
              <a:rPr lang="en-US" sz="2400" dirty="0"/>
              <a:t> of KMnO</a:t>
            </a:r>
            <a:r>
              <a:rPr lang="en-US" sz="2400" baseline="-25000" dirty="0"/>
              <a:t>4</a:t>
            </a:r>
            <a:r>
              <a:rPr lang="en-US" sz="2400" dirty="0"/>
              <a:t>)</a:t>
            </a:r>
          </a:p>
          <a:p>
            <a:pPr marL="0" indent="0">
              <a:buNone/>
            </a:pPr>
            <a:r>
              <a:rPr lang="en-US" sz="2400" dirty="0"/>
              <a:t>6.672 </a:t>
            </a:r>
            <a:r>
              <a:rPr lang="en-US" sz="2400" dirty="0" err="1"/>
              <a:t>lbs</a:t>
            </a:r>
            <a:r>
              <a:rPr lang="en-US" sz="2400" dirty="0"/>
              <a:t> = (0.99)(</a:t>
            </a:r>
            <a:r>
              <a:rPr lang="en-US" sz="2400" dirty="0" err="1"/>
              <a:t>wgt</a:t>
            </a:r>
            <a:r>
              <a:rPr lang="en-US" sz="2400" dirty="0"/>
              <a:t> of KMnO</a:t>
            </a:r>
            <a:r>
              <a:rPr lang="en-US" sz="2400" baseline="-25000" dirty="0"/>
              <a:t>4</a:t>
            </a:r>
            <a:r>
              <a:rPr lang="en-US" sz="2400" dirty="0"/>
              <a:t>)</a:t>
            </a:r>
          </a:p>
          <a:p>
            <a:pPr marL="0" indent="0">
              <a:buNone/>
            </a:pPr>
            <a:r>
              <a:rPr lang="en-US" sz="2400" dirty="0" err="1"/>
              <a:t>wgt</a:t>
            </a:r>
            <a:r>
              <a:rPr lang="en-US" sz="2400" dirty="0"/>
              <a:t> of KMnO</a:t>
            </a:r>
            <a:r>
              <a:rPr lang="en-US" sz="2400" baseline="-25000" dirty="0"/>
              <a:t>4 </a:t>
            </a:r>
            <a:r>
              <a:rPr lang="en-US" sz="2400" dirty="0"/>
              <a:t>= 6.739 </a:t>
            </a:r>
            <a:r>
              <a:rPr lang="en-US" sz="2400" dirty="0" err="1"/>
              <a:t>lbs</a:t>
            </a:r>
            <a:endParaRPr lang="en-US" sz="2400" dirty="0"/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400" dirty="0"/>
              <a:t>Purity: </a:t>
            </a:r>
            <a:r>
              <a:rPr lang="en-US" sz="2400" dirty="0" err="1"/>
              <a:t>wgt</a:t>
            </a:r>
            <a:r>
              <a:rPr lang="en-US" sz="2400" dirty="0"/>
              <a:t> of KMnO</a:t>
            </a:r>
            <a:r>
              <a:rPr lang="en-US" sz="2400" baseline="-25000" dirty="0"/>
              <a:t>4 </a:t>
            </a:r>
            <a:r>
              <a:rPr lang="en-US" sz="2400" dirty="0"/>
              <a:t> = 6.739 </a:t>
            </a:r>
            <a:r>
              <a:rPr lang="en-US" sz="2400" dirty="0" err="1"/>
              <a:t>lbs</a:t>
            </a:r>
            <a:r>
              <a:rPr lang="en-US" sz="2400" dirty="0"/>
              <a:t> / 0.97 = 6.947 </a:t>
            </a:r>
            <a:r>
              <a:rPr lang="en-US" sz="2400" dirty="0" err="1"/>
              <a:t>lbs</a:t>
            </a:r>
            <a:endParaRPr lang="en-US" sz="24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5125217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EC4841-E678-1DF4-AA1F-2B0D99176F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20590E-92CE-B20A-E9FE-B47923349A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Dilution problem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52AF2D-E4C5-A14D-FFCA-DD88B69E52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i="1" dirty="0"/>
              <a:t>If you make a 1:50 dilution of a NaHCO</a:t>
            </a:r>
            <a:r>
              <a:rPr lang="en-US" i="1" baseline="-25000" dirty="0"/>
              <a:t>3</a:t>
            </a:r>
            <a:r>
              <a:rPr lang="en-US" i="1" dirty="0"/>
              <a:t> solution that has a concentration of 182 mg/L, what is the resulting solution concentration?</a:t>
            </a:r>
          </a:p>
          <a:p>
            <a:endParaRPr lang="en-US" dirty="0"/>
          </a:p>
          <a:p>
            <a:r>
              <a:rPr lang="en-US" dirty="0"/>
              <a:t>182 mg/L *(1/50) = 3.64 mg/L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1294984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A52F08-54E6-3301-D6FA-271A7D0521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8579AE-424D-1990-4EEB-6A81A1C7EA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Iron problem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04BD6FF5-5DCD-ADE2-56D8-1538FFAFC631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en-US" dirty="0"/>
                  <a:t>How much ClO</a:t>
                </a:r>
                <a:r>
                  <a:rPr lang="en-US" baseline="-25000" dirty="0"/>
                  <a:t>2</a:t>
                </a:r>
                <a:r>
                  <a:rPr lang="en-US" dirty="0"/>
                  <a:t> (mg/L) would you suggest be used to treat a water that contains 3 mg/L of Fe</a:t>
                </a:r>
                <a:r>
                  <a:rPr lang="en-US" baseline="30000" dirty="0"/>
                  <a:t>2+</a:t>
                </a:r>
                <a:r>
                  <a:rPr lang="en-US" dirty="0"/>
                  <a:t>? </a:t>
                </a:r>
              </a:p>
              <a:p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dirty="0" smtClean="0">
                          <a:latin typeface="Cambria Math" panose="02040503050406030204" pitchFamily="18" charset="0"/>
                        </a:rPr>
                        <m:t>𝑋</m:t>
                      </m:r>
                      <m:r>
                        <a:rPr lang="en-US" sz="2400" i="1" dirty="0" smtClean="0"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400" b="0" i="1" dirty="0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1" dirty="0">
                              <a:latin typeface="Cambria Math" panose="02040503050406030204" pitchFamily="18" charset="0"/>
                            </a:rPr>
                            <m:t>𝑚𝑔</m:t>
                          </m:r>
                          <m:r>
                            <a:rPr lang="en-US" sz="2400" i="1" dirty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2400" i="1" dirty="0">
                              <a:latin typeface="Cambria Math" panose="02040503050406030204" pitchFamily="18" charset="0"/>
                            </a:rPr>
                            <m:t>𝐶𝑙𝑂</m:t>
                          </m:r>
                          <m:r>
                            <a:rPr lang="en-US" sz="2400" i="1" baseline="-25000" dirty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US" sz="2400" b="0" i="1" dirty="0" smtClean="0">
                              <a:latin typeface="Cambria Math" panose="02040503050406030204" pitchFamily="18" charset="0"/>
                            </a:rPr>
                            <m:t>𝐿</m:t>
                          </m:r>
                        </m:den>
                      </m:f>
                      <m:r>
                        <a:rPr lang="en-US" sz="2400" i="1" dirty="0" smtClean="0">
                          <a:latin typeface="Cambria Math" panose="02040503050406030204" pitchFamily="18" charset="0"/>
                        </a:rPr>
                        <m:t> = 3 </m:t>
                      </m:r>
                      <m:f>
                        <m:fPr>
                          <m:ctrlPr>
                            <a:rPr lang="en-US" sz="2400" b="0" i="1" dirty="0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1" dirty="0">
                              <a:latin typeface="Cambria Math" panose="02040503050406030204" pitchFamily="18" charset="0"/>
                            </a:rPr>
                            <m:t>𝑚𝑔</m:t>
                          </m:r>
                          <m:r>
                            <a:rPr lang="en-US" sz="2400" i="1" dirty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2400" i="1" dirty="0">
                              <a:latin typeface="Cambria Math" panose="02040503050406030204" pitchFamily="18" charset="0"/>
                            </a:rPr>
                            <m:t>𝐹𝑒</m:t>
                          </m:r>
                          <m:r>
                            <a:rPr lang="en-US" sz="2400" i="1" baseline="30000" dirty="0">
                              <a:latin typeface="Cambria Math" panose="02040503050406030204" pitchFamily="18" charset="0"/>
                            </a:rPr>
                            <m:t>2+</m:t>
                          </m:r>
                        </m:num>
                        <m:den>
                          <m:r>
                            <a:rPr lang="en-US" sz="2400" b="0" i="1" dirty="0" smtClean="0">
                              <a:latin typeface="Cambria Math" panose="02040503050406030204" pitchFamily="18" charset="0"/>
                            </a:rPr>
                            <m:t>𝐿</m:t>
                          </m:r>
                        </m:den>
                      </m:f>
                      <m:r>
                        <a:rPr lang="en-US" sz="2400" i="1" dirty="0" smtClean="0">
                          <a:latin typeface="Cambria Math" panose="02040503050406030204" pitchFamily="18" charset="0"/>
                        </a:rPr>
                        <m:t>∗(1.2</m:t>
                      </m:r>
                      <m:r>
                        <a:rPr lang="en-US" sz="2400" b="0" i="1" dirty="0" smtClean="0">
                          <a:latin typeface="Cambria Math" panose="02040503050406030204" pitchFamily="18" charset="0"/>
                        </a:rPr>
                        <m:t>1</m:t>
                      </m:r>
                      <m:r>
                        <a:rPr lang="en-US" sz="2400" i="1" dirty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400" i="1" dirty="0" smtClean="0">
                          <a:latin typeface="Cambria Math" panose="02040503050406030204" pitchFamily="18" charset="0"/>
                        </a:rPr>
                        <m:t>𝑚𝑔</m:t>
                      </m:r>
                      <m:r>
                        <a:rPr lang="en-US" sz="2400" i="1" dirty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400" i="1" dirty="0" smtClean="0">
                          <a:latin typeface="Cambria Math" panose="02040503050406030204" pitchFamily="18" charset="0"/>
                        </a:rPr>
                        <m:t>𝐶𝑙𝑂</m:t>
                      </m:r>
                      <m:r>
                        <a:rPr lang="en-US" sz="2400" i="1" baseline="-25000" dirty="0" smtClean="0"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en-US" sz="2400" i="1" dirty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400" b="0" i="1" dirty="0" smtClean="0">
                          <a:latin typeface="Cambria Math" panose="02040503050406030204" pitchFamily="18" charset="0"/>
                        </a:rPr>
                        <m:t>/</m:t>
                      </m:r>
                      <m:r>
                        <a:rPr lang="en-US" sz="2400" i="1" dirty="0" smtClean="0">
                          <a:latin typeface="Cambria Math" panose="02040503050406030204" pitchFamily="18" charset="0"/>
                        </a:rPr>
                        <m:t>1 </m:t>
                      </m:r>
                      <m:r>
                        <a:rPr lang="en-US" sz="2400" i="1" dirty="0" smtClean="0">
                          <a:latin typeface="Cambria Math" panose="02040503050406030204" pitchFamily="18" charset="0"/>
                        </a:rPr>
                        <m:t>𝑚𝑔</m:t>
                      </m:r>
                      <m:r>
                        <a:rPr lang="en-US" sz="2400" i="1" dirty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400" i="1" dirty="0" smtClean="0">
                          <a:latin typeface="Cambria Math" panose="02040503050406030204" pitchFamily="18" charset="0"/>
                        </a:rPr>
                        <m:t>𝐹𝑒</m:t>
                      </m:r>
                      <m:r>
                        <a:rPr lang="en-US" sz="2400" i="1" baseline="30000" dirty="0" smtClean="0">
                          <a:latin typeface="Cambria Math" panose="02040503050406030204" pitchFamily="18" charset="0"/>
                        </a:rPr>
                        <m:t>2+</m:t>
                      </m:r>
                      <m:r>
                        <a:rPr lang="en-US" sz="2400" i="1" dirty="0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sz="2400" dirty="0"/>
              </a:p>
              <a:p>
                <a:pPr algn="ctr"/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𝑋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 </m:t>
                    </m:r>
                    <m:f>
                      <m:fPr>
                        <m:ctrlPr>
                          <a:rPr lang="en-US" sz="2400" b="0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i="1" dirty="0">
                            <a:latin typeface="Cambria Math" panose="02040503050406030204" pitchFamily="18" charset="0"/>
                          </a:rPr>
                          <m:t>𝑚𝑔</m:t>
                        </m:r>
                        <m:r>
                          <a:rPr lang="en-US" sz="2400" i="1" dirty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2400" i="1" dirty="0">
                            <a:latin typeface="Cambria Math" panose="02040503050406030204" pitchFamily="18" charset="0"/>
                          </a:rPr>
                          <m:t>𝐶𝑙𝑂</m:t>
                        </m:r>
                        <m:r>
                          <a:rPr lang="en-US" sz="2400" i="1" baseline="-25000" dirty="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sz="2400" b="0" i="1" dirty="0" smtClean="0">
                            <a:latin typeface="Cambria Math" panose="02040503050406030204" pitchFamily="18" charset="0"/>
                          </a:rPr>
                          <m:t>𝐿</m:t>
                        </m:r>
                      </m:den>
                    </m:f>
                  </m:oMath>
                </a14:m>
                <a:r>
                  <a:rPr lang="en-US" sz="2400" dirty="0"/>
                  <a:t> = 3.63</a:t>
                </a: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04BD6FF5-5DCD-ADE2-56D8-1538FFAFC631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1111" t="-889" r="-88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5861861"/>
      </p:ext>
    </p:extLst>
  </p:cSld>
  <p:clrMapOvr>
    <a:masterClrMapping/>
  </p:clrMapOvr>
</p:sld>
</file>

<file path=ppt/theme/theme1.xml><?xml version="1.0" encoding="utf-8"?>
<a:theme xmlns:a="http://schemas.openxmlformats.org/drawingml/2006/main" name="VDH_Slide-template_A_2024_black font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Default Design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D8BFC71547FCD42BCB99DD1BE11C631" ma:contentTypeVersion="22" ma:contentTypeDescription="Create a new document." ma:contentTypeScope="" ma:versionID="5bae7fe8f818bf56aaab95e10df4135e">
  <xsd:schema xmlns:xsd="http://www.w3.org/2001/XMLSchema" xmlns:xs="http://www.w3.org/2001/XMLSchema" xmlns:p="http://schemas.microsoft.com/office/2006/metadata/properties" xmlns:ns2="ab89038a-5670-4929-91df-b40b9be998e7" xmlns:ns3="0ba472ac-c3b3-4490-b84c-dfb22c11c92a" targetNamespace="http://schemas.microsoft.com/office/2006/metadata/properties" ma:root="true" ma:fieldsID="3e98a410be3ae058b5c7ece45946c1a2" ns2:_="" ns3:_="">
    <xsd:import namespace="ab89038a-5670-4929-91df-b40b9be998e7"/>
    <xsd:import namespace="0ba472ac-c3b3-4490-b84c-dfb22c11c92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Label" minOccurs="0"/>
                <xsd:element ref="ns2:Team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b89038a-5670-4929-91df-b40b9be998e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886477d7-ad29-47e7-b319-eaa6f194967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abel" ma:index="26" nillable="true" ma:displayName="Label" ma:format="Dropdown" ma:internalName="Label">
      <xsd:simpleType>
        <xsd:restriction base="dms:Text">
          <xsd:maxLength value="255"/>
        </xsd:restriction>
      </xsd:simpleType>
    </xsd:element>
    <xsd:element name="Team" ma:index="27" nillable="true" ma:displayName="Team" ma:format="Dropdown" ma:internalName="Team">
      <xsd:simpleType>
        <xsd:restriction base="dms:Text">
          <xsd:maxLength value="255"/>
        </xsd:restriction>
      </xsd:simpleType>
    </xsd:element>
    <xsd:element name="MediaServiceBillingMetadata" ma:index="28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ba472ac-c3b3-4490-b84c-dfb22c11c92a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a31e248f-2e6f-40fd-84fa-95576aedc7c3}" ma:internalName="TaxCatchAll" ma:showField="CatchAllData" ma:web="0ba472ac-c3b3-4490-b84c-dfb22c11c92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eam xmlns="ab89038a-5670-4929-91df-b40b9be998e7" xsi:nil="true"/>
    <TaxCatchAll xmlns="0ba472ac-c3b3-4490-b84c-dfb22c11c92a" xsi:nil="true"/>
    <lcf76f155ced4ddcb4097134ff3c332f xmlns="ab89038a-5670-4929-91df-b40b9be998e7">
      <Terms xmlns="http://schemas.microsoft.com/office/infopath/2007/PartnerControls"/>
    </lcf76f155ced4ddcb4097134ff3c332f>
    <Label xmlns="ab89038a-5670-4929-91df-b40b9be998e7" xsi:nil="true"/>
  </documentManagement>
</p:properties>
</file>

<file path=customXml/itemProps1.xml><?xml version="1.0" encoding="utf-8"?>
<ds:datastoreItem xmlns:ds="http://schemas.openxmlformats.org/officeDocument/2006/customXml" ds:itemID="{C9C913F7-EC9C-4C70-A9C5-0548FEB35903}"/>
</file>

<file path=customXml/itemProps2.xml><?xml version="1.0" encoding="utf-8"?>
<ds:datastoreItem xmlns:ds="http://schemas.openxmlformats.org/officeDocument/2006/customXml" ds:itemID="{04777E79-029D-4686-9EC6-048CC0289839}"/>
</file>

<file path=customXml/itemProps3.xml><?xml version="1.0" encoding="utf-8"?>
<ds:datastoreItem xmlns:ds="http://schemas.openxmlformats.org/officeDocument/2006/customXml" ds:itemID="{8D73DD2B-6E2B-4437-84C1-4FE474060B9A}"/>
</file>

<file path=docProps/app.xml><?xml version="1.0" encoding="utf-8"?>
<Properties xmlns="http://schemas.openxmlformats.org/officeDocument/2006/extended-properties" xmlns:vt="http://schemas.openxmlformats.org/officeDocument/2006/docPropsVTypes">
  <TotalTime>5947</TotalTime>
  <Words>5610</Words>
  <Application>Microsoft Office PowerPoint</Application>
  <PresentationFormat>On-screen Show (4:3)</PresentationFormat>
  <Paragraphs>864</Paragraphs>
  <Slides>101</Slides>
  <Notes>47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101</vt:i4>
      </vt:variant>
    </vt:vector>
  </HeadingPairs>
  <TitlesOfParts>
    <vt:vector size="115" baseType="lpstr">
      <vt:lpstr>Calibri</vt:lpstr>
      <vt:lpstr>Garamond</vt:lpstr>
      <vt:lpstr>Calibri Light</vt:lpstr>
      <vt:lpstr>Cambria Math</vt:lpstr>
      <vt:lpstr>Trebuchet MS</vt:lpstr>
      <vt:lpstr>Merriweather Web</vt:lpstr>
      <vt:lpstr>Arial</vt:lpstr>
      <vt:lpstr>Noto Sans Symbols</vt:lpstr>
      <vt:lpstr>Google Sans</vt:lpstr>
      <vt:lpstr>Wingdings 3</vt:lpstr>
      <vt:lpstr>Wingdings</vt:lpstr>
      <vt:lpstr>Symbol</vt:lpstr>
      <vt:lpstr>VDH_Slide-template_A_2024_black font</vt:lpstr>
      <vt:lpstr>Custom Design</vt:lpstr>
      <vt:lpstr>Water chemistry for operators </vt:lpstr>
      <vt:lpstr>Objectives for today</vt:lpstr>
      <vt:lpstr>Road map for this session</vt:lpstr>
      <vt:lpstr>Why do we care about water?</vt:lpstr>
      <vt:lpstr>Water Characteristics (cont’d)</vt:lpstr>
      <vt:lpstr>Water Characteristics</vt:lpstr>
      <vt:lpstr>Water Characteristics (cont’d)</vt:lpstr>
      <vt:lpstr>Common Chemistry Units</vt:lpstr>
      <vt:lpstr>Concentrations</vt:lpstr>
      <vt:lpstr>Concentrations</vt:lpstr>
      <vt:lpstr>Concentrations</vt:lpstr>
      <vt:lpstr>Organic Chemistry</vt:lpstr>
      <vt:lpstr>Total Organic Carbon (TOC)</vt:lpstr>
      <vt:lpstr>Inorganic Chemistry</vt:lpstr>
      <vt:lpstr>Water &amp; pH</vt:lpstr>
      <vt:lpstr>Water &amp; pH</vt:lpstr>
      <vt:lpstr>Specific Gravity</vt:lpstr>
      <vt:lpstr>Specific Gravity and Density</vt:lpstr>
      <vt:lpstr>Specific Gravity and Density</vt:lpstr>
      <vt:lpstr>Molecular Weight</vt:lpstr>
      <vt:lpstr>Calculating Molecular Weight</vt:lpstr>
      <vt:lpstr>Fingertip facts</vt:lpstr>
      <vt:lpstr>Road map for this session</vt:lpstr>
      <vt:lpstr>Periodic Table of the Elements</vt:lpstr>
      <vt:lpstr>Example – Periodic Table element</vt:lpstr>
      <vt:lpstr>Example – Periodic Table element</vt:lpstr>
      <vt:lpstr>Important elements …</vt:lpstr>
      <vt:lpstr>Periodic Table footnote</vt:lpstr>
      <vt:lpstr>Road map for this session</vt:lpstr>
      <vt:lpstr>Hardness</vt:lpstr>
      <vt:lpstr>Alkalinity</vt:lpstr>
      <vt:lpstr>Alkalinity</vt:lpstr>
      <vt:lpstr>Alkalinity</vt:lpstr>
      <vt:lpstr>Example 3 – Alkalinity Needed</vt:lpstr>
      <vt:lpstr>Question: How much hydrated lime would you add to increase the alkalinity of a water by 55 mg/L? </vt:lpstr>
      <vt:lpstr>How much “hydrated lime” is needed to provide the required alkalinity under the following conditions? </vt:lpstr>
      <vt:lpstr>How much “hydrated lime” is needed to provide the required alkalinity under the following conditions? </vt:lpstr>
      <vt:lpstr>Chemical purity</vt:lpstr>
      <vt:lpstr>Chemical dosing - example</vt:lpstr>
      <vt:lpstr>Chemical dosing – example (cont’d)</vt:lpstr>
      <vt:lpstr>The density of the liquid alum is 11.14 lbs/gal.  Water has a density of 8.34 lbs/gal at 4 C.  What is the SG of the liquid alum? </vt:lpstr>
      <vt:lpstr>Liquid and Solid Alum Additions</vt:lpstr>
      <vt:lpstr>Alum example</vt:lpstr>
      <vt:lpstr>The “Pound” Formula</vt:lpstr>
      <vt:lpstr>Chemical dosing – example 2</vt:lpstr>
      <vt:lpstr>Road map for this session</vt:lpstr>
      <vt:lpstr>Solutions</vt:lpstr>
      <vt:lpstr>Chemical solutions</vt:lpstr>
      <vt:lpstr>Percent solution</vt:lpstr>
      <vt:lpstr>Percent solution - example</vt:lpstr>
      <vt:lpstr>Molarity (M)</vt:lpstr>
      <vt:lpstr>Solution Concentration:  Molarity</vt:lpstr>
      <vt:lpstr>What is the concentration of a 1 M solution of hydrated lime?  </vt:lpstr>
      <vt:lpstr>Example - Molarity</vt:lpstr>
      <vt:lpstr>Molarity - example</vt:lpstr>
      <vt:lpstr>Normality (N)</vt:lpstr>
      <vt:lpstr>A normal day in the lab?</vt:lpstr>
      <vt:lpstr>Solution Concentration:  Normality</vt:lpstr>
      <vt:lpstr>Normality question</vt:lpstr>
      <vt:lpstr>Normality - example</vt:lpstr>
      <vt:lpstr>Normality (cont’d)</vt:lpstr>
      <vt:lpstr>Normality example 2</vt:lpstr>
      <vt:lpstr>Normality example 3</vt:lpstr>
      <vt:lpstr>Road map for this session</vt:lpstr>
      <vt:lpstr>Chlorine Disinfection</vt:lpstr>
      <vt:lpstr>Chlorine Disinfection</vt:lpstr>
      <vt:lpstr>Chlorine Disinfection</vt:lpstr>
      <vt:lpstr>Chlorine reactions (1 of 2)</vt:lpstr>
      <vt:lpstr>Chlorine reactions (2 of 2)</vt:lpstr>
      <vt:lpstr>Disinfection Byproducts </vt:lpstr>
      <vt:lpstr>Road map for this session</vt:lpstr>
      <vt:lpstr>Drinking water applications  </vt:lpstr>
      <vt:lpstr>The “Pound” Formula</vt:lpstr>
      <vt:lpstr>Taste and Odor</vt:lpstr>
      <vt:lpstr>Geosmin</vt:lpstr>
      <vt:lpstr>2-Methylisoborneol (MIB)</vt:lpstr>
      <vt:lpstr>Taste and Odor Control</vt:lpstr>
      <vt:lpstr>T&amp;O Control with Chlorine</vt:lpstr>
      <vt:lpstr>T&amp;O Control with Potassium Permanganate</vt:lpstr>
      <vt:lpstr>T&amp;O Control with Ozone</vt:lpstr>
      <vt:lpstr>T&amp;O Control with Chlorine Dioxide </vt:lpstr>
      <vt:lpstr>Benzene ring</vt:lpstr>
      <vt:lpstr>Copper and Copper Sulfate</vt:lpstr>
      <vt:lpstr>Possible Reaction of Cu with Alkalinity</vt:lpstr>
      <vt:lpstr>Iron and Manganese</vt:lpstr>
      <vt:lpstr>Fe and Mn Control</vt:lpstr>
      <vt:lpstr>Oxidation of Fe </vt:lpstr>
      <vt:lpstr>Closer Look at Oxidation of Fe with Oxygen</vt:lpstr>
      <vt:lpstr>Oxidation of Mn</vt:lpstr>
      <vt:lpstr>Closer Look at Oxidation of Mn with Potassium Permanganate</vt:lpstr>
      <vt:lpstr> </vt:lpstr>
      <vt:lpstr>Road map for this session</vt:lpstr>
      <vt:lpstr>BUT WAIT, THERE’S MORE! PFAS</vt:lpstr>
      <vt:lpstr>And more and more PFAS!</vt:lpstr>
      <vt:lpstr>Practice problems</vt:lpstr>
      <vt:lpstr>Specific gravity</vt:lpstr>
      <vt:lpstr>1% Solution</vt:lpstr>
      <vt:lpstr>Dilution problem</vt:lpstr>
      <vt:lpstr>Iron problem</vt:lpstr>
      <vt:lpstr>Objectives for today</vt:lpstr>
      <vt:lpstr>Contact information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Water Chemistry Chapter 3 of Manual</dc:title>
  <dc:creator>Dawson, David (VDH)</dc:creator>
  <cp:lastModifiedBy>Dawson, David (VDH)</cp:lastModifiedBy>
  <cp:revision>78</cp:revision>
  <cp:lastPrinted>2025-07-01T14:29:28Z</cp:lastPrinted>
  <dcterms:modified xsi:type="dcterms:W3CDTF">2025-07-01T14:29:41Z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0x010100ED8BFC71547FCD42BCB99DD1BE11C631</vt:lpwstr>
  </property>
</Properties>
</file>