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7" r:id="rId1"/>
  </p:sldMasterIdLst>
  <p:notesMasterIdLst>
    <p:notesMasterId r:id="rId136"/>
  </p:notesMasterIdLst>
  <p:sldIdLst>
    <p:sldId id="256" r:id="rId2"/>
    <p:sldId id="450" r:id="rId3"/>
    <p:sldId id="257" r:id="rId4"/>
    <p:sldId id="465" r:id="rId5"/>
    <p:sldId id="468" r:id="rId6"/>
    <p:sldId id="449" r:id="rId7"/>
    <p:sldId id="402" r:id="rId8"/>
    <p:sldId id="258" r:id="rId9"/>
    <p:sldId id="259" r:id="rId10"/>
    <p:sldId id="260" r:id="rId11"/>
    <p:sldId id="261" r:id="rId12"/>
    <p:sldId id="262" r:id="rId13"/>
    <p:sldId id="263" r:id="rId14"/>
    <p:sldId id="477" r:id="rId15"/>
    <p:sldId id="265" r:id="rId16"/>
    <p:sldId id="478" r:id="rId17"/>
    <p:sldId id="267" r:id="rId18"/>
    <p:sldId id="480" r:id="rId19"/>
    <p:sldId id="269" r:id="rId20"/>
    <p:sldId id="481" r:id="rId21"/>
    <p:sldId id="475" r:id="rId22"/>
    <p:sldId id="457" r:id="rId23"/>
    <p:sldId id="272" r:id="rId24"/>
    <p:sldId id="501" r:id="rId25"/>
    <p:sldId id="482" r:id="rId26"/>
    <p:sldId id="483" r:id="rId27"/>
    <p:sldId id="474" r:id="rId28"/>
    <p:sldId id="276" r:id="rId29"/>
    <p:sldId id="499" r:id="rId30"/>
    <p:sldId id="492" r:id="rId31"/>
    <p:sldId id="491" r:id="rId32"/>
    <p:sldId id="490" r:id="rId33"/>
    <p:sldId id="489" r:id="rId34"/>
    <p:sldId id="488" r:id="rId35"/>
    <p:sldId id="487" r:id="rId36"/>
    <p:sldId id="486" r:id="rId37"/>
    <p:sldId id="485" r:id="rId38"/>
    <p:sldId id="484" r:id="rId39"/>
    <p:sldId id="285" r:id="rId40"/>
    <p:sldId id="286" r:id="rId41"/>
    <p:sldId id="287" r:id="rId42"/>
    <p:sldId id="493" r:id="rId43"/>
    <p:sldId id="494" r:id="rId44"/>
    <p:sldId id="473" r:id="rId45"/>
    <p:sldId id="495" r:id="rId46"/>
    <p:sldId id="496" r:id="rId47"/>
    <p:sldId id="292" r:id="rId48"/>
    <p:sldId id="293" r:id="rId49"/>
    <p:sldId id="294" r:id="rId50"/>
    <p:sldId id="295" r:id="rId51"/>
    <p:sldId id="296" r:id="rId52"/>
    <p:sldId id="297" r:id="rId53"/>
    <p:sldId id="298" r:id="rId54"/>
    <p:sldId id="299" r:id="rId55"/>
    <p:sldId id="300" r:id="rId56"/>
    <p:sldId id="301" r:id="rId57"/>
    <p:sldId id="302" r:id="rId58"/>
    <p:sldId id="303" r:id="rId59"/>
    <p:sldId id="304" r:id="rId60"/>
    <p:sldId id="305" r:id="rId61"/>
    <p:sldId id="306" r:id="rId62"/>
    <p:sldId id="307" r:id="rId63"/>
    <p:sldId id="308" r:id="rId64"/>
    <p:sldId id="472" r:id="rId65"/>
    <p:sldId id="309" r:id="rId66"/>
    <p:sldId id="310" r:id="rId67"/>
    <p:sldId id="311" r:id="rId68"/>
    <p:sldId id="312" r:id="rId69"/>
    <p:sldId id="313" r:id="rId70"/>
    <p:sldId id="314" r:id="rId71"/>
    <p:sldId id="315" r:id="rId72"/>
    <p:sldId id="316" r:id="rId73"/>
    <p:sldId id="476" r:id="rId74"/>
    <p:sldId id="471" r:id="rId75"/>
    <p:sldId id="317" r:id="rId76"/>
    <p:sldId id="318" r:id="rId77"/>
    <p:sldId id="319" r:id="rId78"/>
    <p:sldId id="320" r:id="rId79"/>
    <p:sldId id="321" r:id="rId80"/>
    <p:sldId id="322" r:id="rId81"/>
    <p:sldId id="323" r:id="rId82"/>
    <p:sldId id="324" r:id="rId83"/>
    <p:sldId id="325" r:id="rId84"/>
    <p:sldId id="326" r:id="rId85"/>
    <p:sldId id="327" r:id="rId86"/>
    <p:sldId id="328" r:id="rId87"/>
    <p:sldId id="329" r:id="rId88"/>
    <p:sldId id="500" r:id="rId89"/>
    <p:sldId id="330" r:id="rId90"/>
    <p:sldId id="331" r:id="rId91"/>
    <p:sldId id="332" r:id="rId92"/>
    <p:sldId id="333" r:id="rId93"/>
    <p:sldId id="334" r:id="rId94"/>
    <p:sldId id="335" r:id="rId95"/>
    <p:sldId id="336" r:id="rId96"/>
    <p:sldId id="337" r:id="rId97"/>
    <p:sldId id="338" r:id="rId98"/>
    <p:sldId id="339" r:id="rId99"/>
    <p:sldId id="340" r:id="rId100"/>
    <p:sldId id="341" r:id="rId101"/>
    <p:sldId id="342" r:id="rId102"/>
    <p:sldId id="343" r:id="rId103"/>
    <p:sldId id="344" r:id="rId104"/>
    <p:sldId id="345" r:id="rId105"/>
    <p:sldId id="346" r:id="rId106"/>
    <p:sldId id="347" r:id="rId107"/>
    <p:sldId id="348" r:id="rId108"/>
    <p:sldId id="349" r:id="rId109"/>
    <p:sldId id="350" r:id="rId110"/>
    <p:sldId id="351" r:id="rId111"/>
    <p:sldId id="352" r:id="rId112"/>
    <p:sldId id="353" r:id="rId113"/>
    <p:sldId id="354" r:id="rId114"/>
    <p:sldId id="355" r:id="rId115"/>
    <p:sldId id="356" r:id="rId116"/>
    <p:sldId id="357" r:id="rId117"/>
    <p:sldId id="358" r:id="rId118"/>
    <p:sldId id="359" r:id="rId119"/>
    <p:sldId id="360" r:id="rId120"/>
    <p:sldId id="361" r:id="rId121"/>
    <p:sldId id="362" r:id="rId122"/>
    <p:sldId id="363" r:id="rId123"/>
    <p:sldId id="364" r:id="rId124"/>
    <p:sldId id="470" r:id="rId125"/>
    <p:sldId id="365" r:id="rId126"/>
    <p:sldId id="498" r:id="rId127"/>
    <p:sldId id="367" r:id="rId128"/>
    <p:sldId id="368" r:id="rId129"/>
    <p:sldId id="369" r:id="rId130"/>
    <p:sldId id="370" r:id="rId131"/>
    <p:sldId id="375" r:id="rId132"/>
    <p:sldId id="371" r:id="rId133"/>
    <p:sldId id="469" r:id="rId134"/>
    <p:sldId id="376" r:id="rId13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03" autoAdjust="0"/>
    <p:restoredTop sz="94660"/>
  </p:normalViewPr>
  <p:slideViewPr>
    <p:cSldViewPr>
      <p:cViewPr varScale="1">
        <p:scale>
          <a:sx n="75" d="100"/>
          <a:sy n="75" d="100"/>
        </p:scale>
        <p:origin x="1800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viewProps" Target="viewProps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customXml" Target="../customXml/item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customXml" Target="../customXml/item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639" y="1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9B15C-189C-426B-BC37-DC6F910D4503}" type="datetimeFigureOut">
              <a:rPr lang="en-US" smtClean="0"/>
              <a:t>5/28/2025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31" y="4479901"/>
            <a:ext cx="5619438" cy="36655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962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639" y="8841962"/>
            <a:ext cx="3043264" cy="467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FD430-81E0-464B-8C57-49BD0C14A91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67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Jersey City NJ</a:t>
            </a:r>
          </a:p>
          <a:p>
            <a:endParaRPr lang="en-US" dirty="0"/>
          </a:p>
          <a:p>
            <a:r>
              <a:rPr lang="en-US" dirty="0"/>
              <a:t>Scientific American Supplement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76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737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NSF approved, NO additives, no “fresh smelling”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344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721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&lt;6.5 </a:t>
            </a:r>
            <a:r>
              <a:rPr lang="en-US" dirty="0" err="1"/>
              <a:t>HOCl</a:t>
            </a:r>
            <a:endParaRPr lang="en-US" dirty="0"/>
          </a:p>
          <a:p>
            <a:r>
              <a:rPr lang="en-US" dirty="0"/>
              <a:t>&gt;8.5 </a:t>
            </a:r>
            <a:r>
              <a:rPr lang="en-US" dirty="0" err="1"/>
              <a:t>OCl</a:t>
            </a:r>
            <a:r>
              <a:rPr lang="en-US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185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Chloramination</a:t>
            </a:r>
            <a:r>
              <a:rPr lang="en-US" dirty="0"/>
              <a:t> where is this used?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769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talk about this in Level C Disinfection Byproducts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027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DOES THIS TELL US?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541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CT phone home.  VDH-ODW and acronyms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66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1982 – Was rejected by Columbia Pictures (having no appeal), budgeted 10.% MM grossed ~800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001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9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greatest achievement</a:t>
            </a:r>
            <a:r>
              <a:rPr lang="en-US" baseline="0" dirty="0"/>
              <a:t> in the 20</a:t>
            </a:r>
            <a:r>
              <a:rPr lang="en-US" baseline="30000" dirty="0"/>
              <a:t>th</a:t>
            </a:r>
            <a:r>
              <a:rPr lang="en-US" baseline="0" dirty="0"/>
              <a:t> century – behind electrification, automobile, airplane.  Wilbur Wright died of Typhoid fever in 1912, age 45.  1912 – Titanic in April.  In March 1912 was the Hillsville VA courthouse shootout 5 dead, 7 wounded – 57 bullets recovered, including in the bodies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77C6A-C2D3-4EDC-9F42-FD7E5966DC00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4794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NSF 60 &amp; NSF 61</a:t>
            </a:r>
          </a:p>
          <a:p>
            <a:r>
              <a:rPr lang="en-US" dirty="0"/>
              <a:t>1993 Milwaukee 69 dead/400,000 sick</a:t>
            </a:r>
          </a:p>
          <a:p>
            <a:r>
              <a:rPr lang="en-US" dirty="0"/>
              <a:t>2000 Walkerton, </a:t>
            </a:r>
            <a:r>
              <a:rPr lang="en-US" dirty="0" err="1"/>
              <a:t>Ont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65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Fire hydrant testing at WCSA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6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causes &lt; T10 = HRT?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2368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Also use for max water age.  </a:t>
            </a:r>
          </a:p>
          <a:p>
            <a:r>
              <a:rPr lang="en-US" dirty="0"/>
              <a:t>What if already fluoridating? Turn off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5271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– below grade </a:t>
            </a:r>
            <a:r>
              <a:rPr lang="en-US" dirty="0" err="1"/>
              <a:t>clearwell</a:t>
            </a:r>
            <a:r>
              <a:rPr lang="en-US" dirty="0"/>
              <a:t> + pipe to the first tap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81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70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Note- with DBPs can use MnO4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82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0600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Installed curtain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810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Plug flow – what you get credit for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890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AKA “most conservative”</a:t>
            </a:r>
          </a:p>
          <a:p>
            <a:r>
              <a:rPr lang="en-US" dirty="0"/>
              <a:t>Finished water pump shut-off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91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6106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Required sed basin time?</a:t>
            </a:r>
          </a:p>
          <a:p>
            <a:r>
              <a:rPr lang="en-US" dirty="0"/>
              <a:t>High rate 3 </a:t>
            </a:r>
            <a:r>
              <a:rPr lang="en-US" dirty="0" err="1"/>
              <a:t>hr</a:t>
            </a:r>
            <a:endParaRPr lang="en-US" dirty="0"/>
          </a:p>
          <a:p>
            <a:r>
              <a:rPr lang="en-US" dirty="0"/>
              <a:t>Rapid rate 4 </a:t>
            </a:r>
            <a:r>
              <a:rPr lang="en-US" dirty="0" err="1"/>
              <a:t>hr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98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12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Membrane filtration ~ 1 micron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38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Question- why would you change?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121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363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other “indirect measures”?</a:t>
            </a:r>
          </a:p>
          <a:p>
            <a:pPr marL="171450" indent="-171450">
              <a:buFontTx/>
              <a:buChar char="-"/>
            </a:pPr>
            <a:r>
              <a:rPr lang="en-US" dirty="0"/>
              <a:t>NTU</a:t>
            </a:r>
          </a:p>
          <a:p>
            <a:pPr marL="171450" indent="-171450">
              <a:buFontTx/>
              <a:buChar char="-"/>
            </a:pPr>
            <a:r>
              <a:rPr lang="en-US" dirty="0"/>
              <a:t>pH for Cl state</a:t>
            </a:r>
          </a:p>
          <a:p>
            <a:pPr marL="171450" indent="-171450">
              <a:buFontTx/>
              <a:buChar char="-"/>
            </a:pPr>
            <a:r>
              <a:rPr lang="en-US" dirty="0"/>
              <a:t>Direct integrity test</a:t>
            </a:r>
          </a:p>
          <a:p>
            <a:pPr marL="0" indent="0">
              <a:buFontTx/>
              <a:buNone/>
            </a:pPr>
            <a:r>
              <a:rPr lang="en-US" dirty="0"/>
              <a:t>Statistically justifiable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386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“Who is pulling your water from wells?’ groundwater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475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 UV provide a residual? Ozone? Peroxide?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01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905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1 – filtration + disinfection = min removals</a:t>
            </a:r>
          </a:p>
          <a:p>
            <a:r>
              <a:rPr lang="en-US" dirty="0"/>
              <a:t>Note 2 – Need 0.5 Giardia for membranes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2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Dosage &amp; purity  - example 50% pure?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FD430-81E0-464B-8C57-49BD0C14A915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48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 marL="857250" indent="-171450">
              <a:buFont typeface="Arial" panose="020B0604020202020204" pitchFamily="34" charset="0"/>
              <a:buChar char="◦"/>
              <a:defRPr sz="2400">
                <a:solidFill>
                  <a:schemeClr val="tx1"/>
                </a:solidFill>
              </a:defRPr>
            </a:lvl3pPr>
            <a:lvl4pPr marL="1200150" indent="-171450"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</a:defRPr>
            </a:lvl4pPr>
            <a:lvl5pPr marL="1543050" indent="-171450">
              <a:buFont typeface="Arial" panose="020B0604020202020204" pitchFamily="34" charset="0"/>
              <a:buChar char="▫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ABB907D-5BC0-F6E8-6B4E-903A13D6E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461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5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628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87CA-045F-94EF-AF04-BBC520FE4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17F3D6-2D28-F633-C4A0-5715F86BBC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0830C1-9850-4C3D-80F9-6B640459CF70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Trebuchet MS" panose="020B0703020202090204" pitchFamily="34" charset="0"/>
              <a:ea typeface="+mn-ea"/>
              <a:cs typeface="+mn-cs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6544CF6-CE29-CE78-B131-ADE792A7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771900" cy="48006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 marL="857250" indent="-171450">
              <a:buFont typeface="Arial" panose="020B0604020202020204" pitchFamily="34" charset="0"/>
              <a:buChar char="◦"/>
              <a:defRPr sz="2400">
                <a:solidFill>
                  <a:schemeClr val="tx1"/>
                </a:solidFill>
              </a:defRPr>
            </a:lvl3pPr>
            <a:lvl4pPr marL="1200150" indent="-171450"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</a:defRPr>
            </a:lvl4pPr>
            <a:lvl5pPr marL="1543050" indent="-171450">
              <a:buFont typeface="Arial" panose="020B0604020202020204" pitchFamily="34" charset="0"/>
              <a:buChar char="▫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9ED6ECC-2D56-C708-BE98-A282388CA52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14900" y="1600200"/>
            <a:ext cx="3771900" cy="48006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 marL="857250" indent="-171450">
              <a:buFont typeface="Arial" panose="020B0604020202020204" pitchFamily="34" charset="0"/>
              <a:buChar char="◦"/>
              <a:defRPr sz="2400">
                <a:solidFill>
                  <a:schemeClr val="tx1"/>
                </a:solidFill>
              </a:defRPr>
            </a:lvl3pPr>
            <a:lvl4pPr marL="1200150" indent="-171450">
              <a:buFont typeface="Arial" panose="020B0604020202020204" pitchFamily="34" charset="0"/>
              <a:buChar char="▪"/>
              <a:defRPr sz="2400">
                <a:solidFill>
                  <a:schemeClr val="tx1"/>
                </a:solidFill>
              </a:defRPr>
            </a:lvl4pPr>
            <a:lvl5pPr marL="1543050" indent="-171450">
              <a:buFont typeface="Arial" panose="020B0604020202020204" pitchFamily="34" charset="0"/>
              <a:buChar char="▫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4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2189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779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825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430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D7B6FD3-EF88-D39F-0488-AB4D87F98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F64F3B-47CA-B243-BF94-9BD268B1D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6707EE-27BC-4FC7-2C19-5CA3BD48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75F547-BA09-4207-9248-5C0E61C9D8DE}" type="slidenum"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50" b="0" i="0" u="none" strike="noStrike" kern="1200" cap="none" spc="0" normalizeH="0" baseline="0" noProof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Trebuchet MS" panose="020B070302020209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10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14883" y="1249121"/>
            <a:ext cx="7714233" cy="1672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16100" y="3444620"/>
            <a:ext cx="6511798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000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 +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6074" y="685800"/>
            <a:ext cx="7754189" cy="533400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rgbClr val="395173"/>
                </a:solidFill>
              </a:defRPr>
            </a:lvl1pPr>
          </a:lstStyle>
          <a:p>
            <a:r>
              <a:rPr lang="en-US" dirty="0"/>
              <a:t>Concise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5800" y="2225842"/>
            <a:ext cx="7772400" cy="3946358"/>
          </a:xfrm>
          <a:prstGeom prst="rect">
            <a:avLst/>
          </a:prstGeo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Don’t exceed 3 levels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96074" y="1245014"/>
            <a:ext cx="5780926" cy="3464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If you need a subhead, put it here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88" y="6536218"/>
            <a:ext cx="705224" cy="23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4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101B78D-C8E7-F2D6-A2EF-45093E068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E4C7596-E358-90B6-90C0-C86DEB790B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724AEC-B1DC-213D-ABF3-15C4DA3EA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150" y="6248401"/>
            <a:ext cx="571500" cy="3349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rgbClr val="BFBFBF"/>
                </a:solidFill>
                <a:latin typeface="Trebuchet MS" panose="020B070302020209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0830C1-9850-4C3D-80F9-6B640459CF70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Trebuchet MS" panose="020B070302020209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Trebuchet MS" panose="020B070302020209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5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3366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3366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3366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3366"/>
          </a:solidFill>
          <a:latin typeface="Arial" panose="020B0604020202020204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3366"/>
          </a:solidFill>
          <a:latin typeface="Trebuchet MS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3366"/>
          </a:solidFill>
          <a:latin typeface="Trebuchet MS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3366"/>
          </a:solidFill>
          <a:latin typeface="Trebuchet MS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rgbClr val="003366"/>
          </a:solidFill>
          <a:latin typeface="Trebuchet MS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◦"/>
        <a:defRPr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18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▫"/>
        <a:defRPr sz="18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777777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777777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777777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pa.gov/OGWDW/mdbp/mdbptg.html#bench" TargetMode="External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dawson@vdh.virginia.gov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64811" y="1249121"/>
            <a:ext cx="3964304" cy="1672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002060"/>
                </a:solidFill>
                <a:latin typeface="Tahoma"/>
                <a:cs typeface="Tahoma"/>
              </a:rPr>
              <a:t>Water</a:t>
            </a:r>
            <a:r>
              <a:rPr sz="3600" b="1" spc="-105" dirty="0">
                <a:solidFill>
                  <a:srgbClr val="002060"/>
                </a:solidFill>
                <a:latin typeface="Tahoma"/>
                <a:cs typeface="Tahoma"/>
              </a:rPr>
              <a:t> </a:t>
            </a:r>
            <a:r>
              <a:rPr sz="3600" b="1" spc="-5" dirty="0">
                <a:solidFill>
                  <a:srgbClr val="002060"/>
                </a:solidFill>
                <a:latin typeface="Tahoma"/>
                <a:cs typeface="Tahoma"/>
              </a:rPr>
              <a:t>Treatment  Plant Operators  Short</a:t>
            </a:r>
            <a:r>
              <a:rPr sz="3600" b="1" spc="-35" dirty="0">
                <a:solidFill>
                  <a:srgbClr val="002060"/>
                </a:solidFill>
                <a:latin typeface="Tahoma"/>
                <a:cs typeface="Tahoma"/>
              </a:rPr>
              <a:t> </a:t>
            </a:r>
            <a:r>
              <a:rPr sz="3600" b="1" spc="-10" dirty="0">
                <a:solidFill>
                  <a:srgbClr val="002060"/>
                </a:solidFill>
                <a:latin typeface="Tahoma"/>
                <a:cs typeface="Tahoma"/>
              </a:rPr>
              <a:t>Course</a:t>
            </a:r>
            <a:endParaRPr sz="3600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46927" y="4352756"/>
            <a:ext cx="3507104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6430" marR="5080" indent="-634365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2060"/>
                </a:solidFill>
                <a:latin typeface="Tahoma"/>
                <a:cs typeface="Tahoma"/>
              </a:rPr>
              <a:t>Disinfectio</a:t>
            </a:r>
            <a:r>
              <a:rPr lang="en-US" sz="3600" b="1" spc="-5" dirty="0">
                <a:solidFill>
                  <a:srgbClr val="002060"/>
                </a:solidFill>
                <a:latin typeface="Tahoma"/>
                <a:cs typeface="Tahoma"/>
              </a:rPr>
              <a:t>n</a:t>
            </a:r>
          </a:p>
          <a:p>
            <a:pPr marL="646430" marR="5080" indent="-634365" algn="ctr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002060"/>
                </a:solidFill>
                <a:latin typeface="Tahoma"/>
                <a:cs typeface="Tahoma"/>
              </a:rPr>
              <a:t>Year</a:t>
            </a:r>
            <a:r>
              <a:rPr sz="3600" b="1" spc="-35" dirty="0">
                <a:solidFill>
                  <a:srgbClr val="002060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002060"/>
                </a:solidFill>
                <a:latin typeface="Tahoma"/>
                <a:cs typeface="Tahoma"/>
              </a:rPr>
              <a:t>2</a:t>
            </a:r>
            <a:endParaRPr sz="3600" i="1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28B77F-449D-3613-BD98-D6FB2B5B4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20" y="2362200"/>
            <a:ext cx="4153480" cy="35914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611434"/>
            <a:ext cx="44958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" dirty="0">
                <a:cs typeface="Calibri"/>
              </a:rPr>
              <a:t>Primary</a:t>
            </a:r>
            <a:r>
              <a:rPr spc="-90" dirty="0">
                <a:cs typeface="Calibri"/>
              </a:rPr>
              <a:t> </a:t>
            </a:r>
            <a:r>
              <a:rPr spc="-10" dirty="0">
                <a:cs typeface="Calibri"/>
              </a:rPr>
              <a:t>Disinfection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4502" y="1524000"/>
            <a:ext cx="7854950" cy="3173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5941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+mj-lt"/>
                <a:cs typeface="Calibri"/>
              </a:rPr>
              <a:t>Primary </a:t>
            </a:r>
            <a:r>
              <a:rPr sz="2400" spc="-15" dirty="0">
                <a:latin typeface="+mj-lt"/>
                <a:cs typeface="Calibri"/>
              </a:rPr>
              <a:t>disinfection</a:t>
            </a:r>
            <a:r>
              <a:rPr lang="en-US" sz="2400" spc="-15" dirty="0">
                <a:latin typeface="+mj-lt"/>
                <a:cs typeface="Calibri"/>
              </a:rPr>
              <a:t> - </a:t>
            </a:r>
            <a:r>
              <a:rPr sz="2400" dirty="0">
                <a:latin typeface="+mj-lt"/>
                <a:cs typeface="Calibri"/>
              </a:rPr>
              <a:t>a</a:t>
            </a:r>
            <a:r>
              <a:rPr lang="en-US" sz="2400" dirty="0">
                <a:latin typeface="+mj-lt"/>
                <a:cs typeface="Calibri"/>
              </a:rPr>
              <a:t>n</a:t>
            </a:r>
            <a:r>
              <a:rPr sz="2400" dirty="0">
                <a:latin typeface="+mj-lt"/>
                <a:cs typeface="Calibri"/>
              </a:rPr>
              <a:t> </a:t>
            </a:r>
            <a:r>
              <a:rPr sz="2400" spc="-20" dirty="0">
                <a:latin typeface="+mj-lt"/>
                <a:cs typeface="Calibri"/>
              </a:rPr>
              <a:t>integral </a:t>
            </a:r>
            <a:r>
              <a:rPr sz="2400" spc="-5" dirty="0">
                <a:latin typeface="+mj-lt"/>
                <a:cs typeface="Calibri"/>
              </a:rPr>
              <a:t>part </a:t>
            </a:r>
            <a:r>
              <a:rPr sz="2400" dirty="0">
                <a:latin typeface="+mj-lt"/>
                <a:cs typeface="Calibri"/>
              </a:rPr>
              <a:t>of the  </a:t>
            </a:r>
            <a:r>
              <a:rPr sz="2400" spc="-15" dirty="0">
                <a:latin typeface="+mj-lt"/>
                <a:cs typeface="Calibri"/>
              </a:rPr>
              <a:t>treatment process </a:t>
            </a:r>
            <a:r>
              <a:rPr sz="2400" dirty="0">
                <a:latin typeface="+mj-lt"/>
                <a:cs typeface="Calibri"/>
              </a:rPr>
              <a:t>sequence </a:t>
            </a:r>
            <a:r>
              <a:rPr sz="2400" spc="-10" dirty="0">
                <a:latin typeface="+mj-lt"/>
                <a:cs typeface="Calibri"/>
              </a:rPr>
              <a:t>required </a:t>
            </a:r>
            <a:r>
              <a:rPr sz="2400" spc="-25" dirty="0">
                <a:latin typeface="+mj-lt"/>
                <a:cs typeface="Calibri"/>
              </a:rPr>
              <a:t>to  </a:t>
            </a:r>
            <a:r>
              <a:rPr sz="2400" spc="-10" dirty="0">
                <a:latin typeface="+mj-lt"/>
                <a:cs typeface="Calibri"/>
              </a:rPr>
              <a:t>achieve </a:t>
            </a:r>
            <a:r>
              <a:rPr sz="2400" dirty="0">
                <a:latin typeface="+mj-lt"/>
                <a:cs typeface="Calibri"/>
              </a:rPr>
              <a:t>a </a:t>
            </a:r>
            <a:r>
              <a:rPr sz="2400" spc="-5" dirty="0">
                <a:latin typeface="+mj-lt"/>
                <a:cs typeface="Calibri"/>
              </a:rPr>
              <a:t>minimum </a:t>
            </a:r>
            <a:r>
              <a:rPr sz="2400" spc="-10" dirty="0">
                <a:latin typeface="+mj-lt"/>
                <a:cs typeface="Calibri"/>
              </a:rPr>
              <a:t>level </a:t>
            </a:r>
            <a:r>
              <a:rPr sz="2400" spc="-5" dirty="0">
                <a:latin typeface="+mj-lt"/>
                <a:cs typeface="Calibri"/>
              </a:rPr>
              <a:t>of </a:t>
            </a:r>
            <a:r>
              <a:rPr sz="2400" spc="-10" dirty="0">
                <a:latin typeface="+mj-lt"/>
                <a:cs typeface="Calibri"/>
              </a:rPr>
              <a:t>inactivation </a:t>
            </a:r>
            <a:r>
              <a:rPr sz="2400" spc="-5" dirty="0">
                <a:latin typeface="+mj-lt"/>
                <a:cs typeface="Calibri"/>
              </a:rPr>
              <a:t>of  specific pathogenic</a:t>
            </a:r>
            <a:r>
              <a:rPr sz="2400" dirty="0">
                <a:latin typeface="+mj-lt"/>
                <a:cs typeface="Calibri"/>
              </a:rPr>
              <a:t> </a:t>
            </a:r>
            <a:r>
              <a:rPr sz="2400" spc="-15" dirty="0">
                <a:latin typeface="+mj-lt"/>
                <a:cs typeface="Calibri"/>
              </a:rPr>
              <a:t>organisms.</a:t>
            </a:r>
            <a:endParaRPr sz="2400" dirty="0">
              <a:latin typeface="+mj-lt"/>
              <a:cs typeface="Calibri"/>
            </a:endParaRPr>
          </a:p>
          <a:p>
            <a:pPr marL="355600" marR="318770" indent="-343535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Log </a:t>
            </a:r>
            <a:r>
              <a:rPr sz="2400" spc="-10" dirty="0">
                <a:latin typeface="+mj-lt"/>
                <a:cs typeface="Calibri"/>
              </a:rPr>
              <a:t>Inactivation required </a:t>
            </a:r>
            <a:r>
              <a:rPr sz="2400" spc="-5" dirty="0">
                <a:latin typeface="+mj-lt"/>
                <a:cs typeface="Calibri"/>
              </a:rPr>
              <a:t>based </a:t>
            </a:r>
            <a:r>
              <a:rPr sz="2400" dirty="0">
                <a:latin typeface="+mj-lt"/>
                <a:cs typeface="Calibri"/>
              </a:rPr>
              <a:t>on </a:t>
            </a:r>
            <a:r>
              <a:rPr sz="2400" spc="-10" dirty="0">
                <a:latin typeface="+mj-lt"/>
                <a:cs typeface="Calibri"/>
              </a:rPr>
              <a:t>credited  </a:t>
            </a:r>
            <a:r>
              <a:rPr sz="2400" dirty="0">
                <a:latin typeface="+mj-lt"/>
                <a:cs typeface="Calibri"/>
              </a:rPr>
              <a:t>log</a:t>
            </a:r>
            <a:r>
              <a:rPr sz="2400" spc="-5" dirty="0">
                <a:latin typeface="+mj-lt"/>
                <a:cs typeface="Calibri"/>
              </a:rPr>
              <a:t> </a:t>
            </a:r>
            <a:r>
              <a:rPr sz="2400" spc="-15" dirty="0">
                <a:latin typeface="+mj-lt"/>
                <a:cs typeface="Calibri"/>
              </a:rPr>
              <a:t>removal</a:t>
            </a:r>
            <a:endParaRPr sz="2400" dirty="0">
              <a:latin typeface="+mj-lt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Log </a:t>
            </a:r>
            <a:r>
              <a:rPr sz="2400" spc="-10" dirty="0">
                <a:latin typeface="+mj-lt"/>
                <a:cs typeface="Calibri"/>
              </a:rPr>
              <a:t>inactivation required </a:t>
            </a:r>
            <a:r>
              <a:rPr sz="2400" spc="-20" dirty="0">
                <a:latin typeface="+mj-lt"/>
                <a:cs typeface="Calibri"/>
              </a:rPr>
              <a:t>may </a:t>
            </a:r>
            <a:r>
              <a:rPr sz="2400" spc="-5" dirty="0">
                <a:latin typeface="+mj-lt"/>
                <a:cs typeface="Calibri"/>
              </a:rPr>
              <a:t>be </a:t>
            </a:r>
            <a:r>
              <a:rPr sz="2400" spc="-25" dirty="0">
                <a:latin typeface="+mj-lt"/>
                <a:cs typeface="Calibri"/>
              </a:rPr>
              <a:t>different </a:t>
            </a:r>
            <a:r>
              <a:rPr sz="2400" spc="-30" dirty="0">
                <a:latin typeface="+mj-lt"/>
                <a:cs typeface="Calibri"/>
              </a:rPr>
              <a:t>for  </a:t>
            </a:r>
            <a:r>
              <a:rPr sz="2400" dirty="0">
                <a:latin typeface="+mj-lt"/>
                <a:cs typeface="Calibri"/>
              </a:rPr>
              <a:t>each </a:t>
            </a:r>
            <a:r>
              <a:rPr sz="2400" spc="-5" dirty="0">
                <a:latin typeface="+mj-lt"/>
                <a:cs typeface="Calibri"/>
              </a:rPr>
              <a:t>specific pathogen</a:t>
            </a:r>
            <a:endParaRPr sz="2400" dirty="0">
              <a:latin typeface="+mj-lt"/>
              <a:cs typeface="Calibri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5066" y="541944"/>
            <a:ext cx="405053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Time</a:t>
            </a:r>
            <a:r>
              <a:rPr spc="-45" dirty="0">
                <a:cs typeface="Calibri"/>
              </a:rPr>
              <a:t> </a:t>
            </a:r>
            <a:r>
              <a:rPr spc="-10" dirty="0">
                <a:cs typeface="Calibri"/>
              </a:rPr>
              <a:t>(continued)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436499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pipeline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dirty="0">
                <a:latin typeface="Calibri"/>
                <a:cs typeface="Calibri"/>
              </a:rPr>
              <a:t>1</a:t>
            </a:r>
            <a:r>
              <a:rPr sz="2400" baseline="25132" dirty="0">
                <a:latin typeface="Calibri"/>
                <a:cs typeface="Calibri"/>
              </a:rPr>
              <a:t>st </a:t>
            </a:r>
            <a:r>
              <a:rPr sz="2400" spc="-15" dirty="0">
                <a:latin typeface="Calibri"/>
                <a:cs typeface="Calibri"/>
              </a:rPr>
              <a:t>calculate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2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volume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16482" y="3511677"/>
            <a:ext cx="115760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spc="-10" dirty="0">
                <a:latin typeface="Calibri"/>
                <a:cs typeface="Calibri"/>
              </a:rPr>
              <a:t>(0.785)(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62783" y="3777234"/>
            <a:ext cx="1026160" cy="0"/>
          </a:xfrm>
          <a:custGeom>
            <a:avLst/>
            <a:gdLst/>
            <a:ahLst/>
            <a:cxnLst/>
            <a:rect l="l" t="t" r="r" b="b"/>
            <a:pathLst>
              <a:path w="1026160">
                <a:moveTo>
                  <a:pt x="0" y="0"/>
                </a:moveTo>
                <a:lnTo>
                  <a:pt x="1025652" y="0"/>
                </a:lnTo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2728086" y="3398901"/>
            <a:ext cx="494665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45" dirty="0">
                <a:latin typeface="Cambria Math"/>
                <a:cs typeface="Cambria Math"/>
              </a:rPr>
              <a:t>8</a:t>
            </a:r>
            <a:r>
              <a:rPr sz="2050" spc="-70" dirty="0">
                <a:latin typeface="Cambria Math"/>
                <a:cs typeface="Cambria Math"/>
              </a:rPr>
              <a:t> </a:t>
            </a:r>
            <a:r>
              <a:rPr sz="2050" spc="105" dirty="0">
                <a:latin typeface="Cambria Math"/>
                <a:cs typeface="Cambria Math"/>
              </a:rPr>
              <a:t>𝑖𝑛</a:t>
            </a:r>
            <a:endParaRPr sz="2050" dirty="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50338" y="3785996"/>
            <a:ext cx="1045210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40" dirty="0">
                <a:latin typeface="Cambria Math"/>
                <a:cs typeface="Cambria Math"/>
              </a:rPr>
              <a:t>12</a:t>
            </a:r>
            <a:r>
              <a:rPr sz="2050" spc="-45" dirty="0">
                <a:latin typeface="Cambria Math"/>
                <a:cs typeface="Cambria Math"/>
              </a:rPr>
              <a:t> </a:t>
            </a:r>
            <a:r>
              <a:rPr sz="2050" spc="80" dirty="0">
                <a:latin typeface="Cambria Math"/>
                <a:cs typeface="Cambria Math"/>
              </a:rPr>
              <a:t>𝑖𝑛/𝑓𝑡</a:t>
            </a:r>
            <a:endParaRPr sz="2050" dirty="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50971" y="3511677"/>
            <a:ext cx="31483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Calibri"/>
                <a:cs typeface="Calibri"/>
              </a:rPr>
              <a:t>)</a:t>
            </a:r>
            <a:r>
              <a:rPr sz="2775" spc="-7" baseline="25525" dirty="0">
                <a:latin typeface="Calibri"/>
                <a:cs typeface="Calibri"/>
              </a:rPr>
              <a:t>2</a:t>
            </a:r>
            <a:r>
              <a:rPr sz="2800" spc="-5" dirty="0">
                <a:latin typeface="Calibri"/>
                <a:cs typeface="Calibri"/>
              </a:rPr>
              <a:t>(3,000 </a:t>
            </a:r>
            <a:r>
              <a:rPr sz="2800" spc="-10" dirty="0">
                <a:latin typeface="Calibri"/>
                <a:cs typeface="Calibri"/>
              </a:rPr>
              <a:t>ft)= </a:t>
            </a:r>
            <a:r>
              <a:rPr sz="2800" spc="-5" dirty="0">
                <a:latin typeface="Calibri"/>
                <a:cs typeface="Calibri"/>
              </a:rPr>
              <a:t>1,046</a:t>
            </a:r>
            <a:r>
              <a:rPr sz="2800" spc="100" dirty="0">
                <a:latin typeface="Calibri"/>
                <a:cs typeface="Calibri"/>
              </a:rPr>
              <a:t> </a:t>
            </a:r>
            <a:r>
              <a:rPr sz="2800" dirty="0">
                <a:latin typeface="Calibri"/>
                <a:cs typeface="Calibri"/>
              </a:rPr>
              <a:t>ft</a:t>
            </a:r>
            <a:r>
              <a:rPr sz="2775" baseline="25525" dirty="0">
                <a:latin typeface="Calibri"/>
                <a:cs typeface="Calibri"/>
              </a:rPr>
              <a:t>3</a:t>
            </a:r>
          </a:p>
        </p:txBody>
      </p:sp>
      <p:sp>
        <p:nvSpPr>
          <p:cNvPr id="9" name="object 9"/>
          <p:cNvSpPr/>
          <p:nvPr/>
        </p:nvSpPr>
        <p:spPr>
          <a:xfrm>
            <a:off x="2814827" y="4575809"/>
            <a:ext cx="998219" cy="0"/>
          </a:xfrm>
          <a:custGeom>
            <a:avLst/>
            <a:gdLst/>
            <a:ahLst/>
            <a:cxnLst/>
            <a:rect l="l" t="t" r="r" b="b"/>
            <a:pathLst>
              <a:path w="998220">
                <a:moveTo>
                  <a:pt x="0" y="0"/>
                </a:moveTo>
                <a:lnTo>
                  <a:pt x="998220" y="0"/>
                </a:lnTo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1723578" y="4195234"/>
            <a:ext cx="417893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400" spc="-5" dirty="0">
                <a:latin typeface="Calibri"/>
                <a:cs typeface="Calibri"/>
              </a:rPr>
              <a:t>1,046 </a:t>
            </a:r>
            <a:r>
              <a:rPr sz="2400" dirty="0">
                <a:latin typeface="Calibri"/>
                <a:cs typeface="Calibri"/>
              </a:rPr>
              <a:t>ft</a:t>
            </a:r>
            <a:r>
              <a:rPr sz="2400" baseline="25525" dirty="0">
                <a:latin typeface="Calibri"/>
                <a:cs typeface="Calibri"/>
              </a:rPr>
              <a:t>3 </a:t>
            </a:r>
            <a:r>
              <a:rPr sz="2400" spc="25" dirty="0">
                <a:latin typeface="Calibri"/>
                <a:cs typeface="Calibri"/>
              </a:rPr>
              <a:t>(</a:t>
            </a:r>
            <a:r>
              <a:rPr sz="2400" spc="37" dirty="0">
                <a:latin typeface="Cambria Math"/>
                <a:cs typeface="Cambria Math"/>
              </a:rPr>
              <a:t>7.48 </a:t>
            </a:r>
            <a:r>
              <a:rPr sz="2400" spc="104" dirty="0">
                <a:latin typeface="Cambria Math"/>
                <a:cs typeface="Cambria Math"/>
              </a:rPr>
              <a:t>𝑔𝑎𝑙</a:t>
            </a:r>
            <a:r>
              <a:rPr sz="2400" spc="70" dirty="0">
                <a:latin typeface="Calibri"/>
                <a:cs typeface="Calibri"/>
              </a:rPr>
              <a:t>)= </a:t>
            </a:r>
            <a:r>
              <a:rPr sz="2400" spc="-5" dirty="0">
                <a:latin typeface="Calibri"/>
                <a:cs typeface="Calibri"/>
              </a:rPr>
              <a:t>7,829</a:t>
            </a:r>
            <a:r>
              <a:rPr sz="2400" spc="-22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gal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0540" y="4540545"/>
            <a:ext cx="4940300" cy="1331133"/>
          </a:xfrm>
          <a:prstGeom prst="rect">
            <a:avLst/>
          </a:prstGeom>
        </p:spPr>
        <p:txBody>
          <a:bodyPr vert="horz" wrap="square" lIns="0" tIns="55879" rIns="0" bIns="0" rtlCol="0">
            <a:spAutoFit/>
          </a:bodyPr>
          <a:lstStyle/>
          <a:p>
            <a:pPr marL="669290" algn="ctr">
              <a:lnSpc>
                <a:spcPct val="100000"/>
              </a:lnSpc>
              <a:spcBef>
                <a:spcPts val="439"/>
              </a:spcBef>
            </a:pPr>
            <a:r>
              <a:rPr lang="en-US" sz="2400" spc="45" dirty="0">
                <a:latin typeface="Cambria Math"/>
                <a:cs typeface="Cambria Math"/>
              </a:rPr>
              <a:t>  </a:t>
            </a:r>
            <a:r>
              <a:rPr sz="2400" spc="45" dirty="0">
                <a:latin typeface="Cambria Math"/>
                <a:cs typeface="Cambria Math"/>
              </a:rPr>
              <a:t>1</a:t>
            </a:r>
            <a:r>
              <a:rPr sz="2400" spc="5" dirty="0">
                <a:latin typeface="Cambria Math"/>
                <a:cs typeface="Cambria Math"/>
              </a:rPr>
              <a:t> </a:t>
            </a:r>
            <a:r>
              <a:rPr sz="2400" spc="75" dirty="0">
                <a:latin typeface="Cambria Math"/>
                <a:cs typeface="Cambria Math"/>
              </a:rPr>
              <a:t>𝑓𝑡</a:t>
            </a:r>
            <a:r>
              <a:rPr sz="2400" spc="112" baseline="34979" dirty="0">
                <a:latin typeface="Cambria Math"/>
                <a:cs typeface="Cambria Math"/>
              </a:rPr>
              <a:t>3</a:t>
            </a:r>
            <a:endParaRPr sz="2400" baseline="34979" dirty="0">
              <a:latin typeface="Cambria Math"/>
              <a:cs typeface="Cambria Math"/>
            </a:endParaRPr>
          </a:p>
          <a:p>
            <a:pPr marL="381000" indent="-343535">
              <a:lnSpc>
                <a:spcPct val="100000"/>
              </a:lnSpc>
              <a:spcBef>
                <a:spcPts val="550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10" dirty="0">
                <a:latin typeface="Calibri"/>
                <a:cs typeface="Calibri"/>
              </a:rPr>
              <a:t>2</a:t>
            </a:r>
            <a:r>
              <a:rPr sz="2400" spc="15" baseline="25132" dirty="0">
                <a:latin typeface="Calibri"/>
                <a:cs typeface="Calibri"/>
              </a:rPr>
              <a:t>nd </a:t>
            </a:r>
            <a:r>
              <a:rPr sz="2400" spc="-15" dirty="0">
                <a:latin typeface="Calibri"/>
                <a:cs typeface="Calibri"/>
              </a:rPr>
              <a:t>calculate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24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HRT</a:t>
            </a:r>
            <a:endParaRPr sz="2400" dirty="0">
              <a:latin typeface="Calibri"/>
              <a:cs typeface="Calibri"/>
            </a:endParaRPr>
          </a:p>
          <a:p>
            <a:pPr marL="495300">
              <a:lnSpc>
                <a:spcPct val="100000"/>
              </a:lnSpc>
              <a:spcBef>
                <a:spcPts val="705"/>
              </a:spcBef>
            </a:pPr>
            <a:r>
              <a:rPr sz="2400" spc="-5" dirty="0">
                <a:latin typeface="Arial"/>
                <a:cs typeface="Arial"/>
              </a:rPr>
              <a:t>– </a:t>
            </a:r>
            <a:r>
              <a:rPr sz="2400" spc="-5" dirty="0">
                <a:latin typeface="Calibri"/>
                <a:cs typeface="Calibri"/>
              </a:rPr>
              <a:t>7,829 </a:t>
            </a:r>
            <a:r>
              <a:rPr sz="2400" spc="-15" dirty="0">
                <a:latin typeface="Calibri"/>
                <a:cs typeface="Calibri"/>
              </a:rPr>
              <a:t>gal/ </a:t>
            </a:r>
            <a:r>
              <a:rPr sz="2400" spc="-5" dirty="0">
                <a:latin typeface="Calibri"/>
                <a:cs typeface="Calibri"/>
              </a:rPr>
              <a:t>200 gpm = 39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min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93951" y="2107570"/>
            <a:ext cx="4705350" cy="257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0121" y="533400"/>
            <a:ext cx="361187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Time </a:t>
            </a:r>
            <a:r>
              <a:rPr spc="5" dirty="0"/>
              <a:t>(T</a:t>
            </a:r>
            <a:r>
              <a:rPr spc="7" baseline="-21072" dirty="0"/>
              <a:t>10</a:t>
            </a:r>
            <a:r>
              <a:rPr spc="5" dirty="0"/>
              <a:t>)</a:t>
            </a:r>
            <a:r>
              <a:rPr spc="-70" dirty="0"/>
              <a:t> </a:t>
            </a:r>
            <a:r>
              <a:rPr spc="-90" dirty="0"/>
              <a:t>Total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9740" y="1641170"/>
            <a:ext cx="6492240" cy="29270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31800" indent="-342900">
              <a:lnSpc>
                <a:spcPts val="3550"/>
              </a:lnSpc>
              <a:spcBef>
                <a:spcPts val="105"/>
              </a:spcBef>
              <a:buFont typeface="Arial"/>
              <a:buChar char="•"/>
              <a:tabLst>
                <a:tab pos="431165" algn="l"/>
                <a:tab pos="431800" algn="l"/>
                <a:tab pos="3345815" algn="l"/>
                <a:tab pos="3732529" algn="l"/>
              </a:tabLst>
            </a:pPr>
            <a:r>
              <a:rPr sz="2400" dirty="0">
                <a:latin typeface="Calibri"/>
                <a:cs typeface="Calibri"/>
              </a:rPr>
              <a:t>T</a:t>
            </a:r>
            <a:r>
              <a:rPr sz="2400" spc="22" baseline="-21164" dirty="0">
                <a:latin typeface="Calibri"/>
                <a:cs typeface="Calibri"/>
              </a:rPr>
              <a:t>10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total  </a:t>
            </a:r>
            <a:r>
              <a:rPr sz="2400" baseline="13888" dirty="0">
                <a:latin typeface="Calibri"/>
                <a:cs typeface="Calibri"/>
              </a:rPr>
              <a:t>= 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315" baseline="13888" dirty="0">
                <a:latin typeface="Calibri"/>
                <a:cs typeface="Calibri"/>
              </a:rPr>
              <a:t> </a:t>
            </a:r>
            <a:r>
              <a:rPr sz="2400" spc="22" baseline="-21164" dirty="0">
                <a:latin typeface="Calibri"/>
                <a:cs typeface="Calibri"/>
              </a:rPr>
              <a:t>10</a:t>
            </a:r>
            <a:r>
              <a:rPr lang="en-US" sz="2400" spc="260" baseline="-21164" dirty="0">
                <a:latin typeface="Calibri"/>
                <a:cs typeface="Calibri"/>
              </a:rPr>
              <a:t> </a:t>
            </a:r>
            <a:r>
              <a:rPr sz="2400" spc="15" dirty="0">
                <a:latin typeface="Calibri"/>
                <a:cs typeface="Calibri"/>
              </a:rPr>
              <a:t>pipe</a:t>
            </a:r>
            <a:r>
              <a:rPr lang="en-US" sz="2400" spc="15" dirty="0">
                <a:latin typeface="Calibri"/>
                <a:cs typeface="Calibri"/>
              </a:rPr>
              <a:t> </a:t>
            </a:r>
            <a:r>
              <a:rPr sz="2400" baseline="13888" dirty="0">
                <a:latin typeface="Calibri"/>
                <a:cs typeface="Calibri"/>
              </a:rPr>
              <a:t>+</a:t>
            </a:r>
            <a:r>
              <a:rPr lang="en-US" sz="2400" baseline="13888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T</a:t>
            </a:r>
            <a:r>
              <a:rPr lang="en-US" sz="2400" spc="-315" baseline="13888" dirty="0">
                <a:latin typeface="Calibri"/>
                <a:cs typeface="Calibri"/>
              </a:rPr>
              <a:t> </a:t>
            </a:r>
            <a:r>
              <a:rPr lang="en-US" sz="2400" spc="22" baseline="-21164" dirty="0">
                <a:latin typeface="Calibri"/>
                <a:cs typeface="Calibri"/>
              </a:rPr>
              <a:t>10</a:t>
            </a:r>
            <a:r>
              <a:rPr sz="2400" spc="260" dirty="0">
                <a:latin typeface="Calibri"/>
                <a:cs typeface="Calibri"/>
              </a:rPr>
              <a:t> </a:t>
            </a:r>
            <a:r>
              <a:rPr sz="2400" spc="15" dirty="0">
                <a:latin typeface="Calibri"/>
                <a:cs typeface="Calibri"/>
              </a:rPr>
              <a:t>basins</a:t>
            </a:r>
            <a:endParaRPr sz="2400" dirty="0">
              <a:latin typeface="Calibri"/>
              <a:cs typeface="Calibri"/>
            </a:endParaRPr>
          </a:p>
          <a:p>
            <a:pPr marL="431800" indent="-342900">
              <a:lnSpc>
                <a:spcPts val="3550"/>
              </a:lnSpc>
              <a:buFont typeface="Arial"/>
              <a:buChar char="•"/>
              <a:tabLst>
                <a:tab pos="431165" algn="l"/>
                <a:tab pos="431800" algn="l"/>
              </a:tabLst>
            </a:pPr>
            <a:r>
              <a:rPr sz="2400" dirty="0">
                <a:latin typeface="Calibri"/>
                <a:cs typeface="Calibri"/>
              </a:rPr>
              <a:t>T</a:t>
            </a:r>
            <a:r>
              <a:rPr sz="2400" spc="22" baseline="-21164" dirty="0">
                <a:latin typeface="Calibri"/>
                <a:cs typeface="Calibri"/>
              </a:rPr>
              <a:t>10 </a:t>
            </a:r>
            <a:r>
              <a:rPr sz="2400" dirty="0">
                <a:latin typeface="Calibri"/>
                <a:cs typeface="Calibri"/>
              </a:rPr>
              <a:t>total = </a:t>
            </a:r>
            <a:r>
              <a:rPr sz="2400" spc="-5" dirty="0">
                <a:latin typeface="Calibri"/>
                <a:cs typeface="Calibri"/>
              </a:rPr>
              <a:t>39 </a:t>
            </a:r>
            <a:r>
              <a:rPr sz="2400" dirty="0">
                <a:latin typeface="Calibri"/>
                <a:cs typeface="Calibri"/>
              </a:rPr>
              <a:t>min + 80 min = 119</a:t>
            </a:r>
            <a:r>
              <a:rPr sz="2400" spc="-2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min</a:t>
            </a:r>
          </a:p>
          <a:p>
            <a:pPr marL="88900">
              <a:lnSpc>
                <a:spcPct val="100000"/>
              </a:lnSpc>
              <a:spcBef>
                <a:spcPts val="3740"/>
              </a:spcBef>
            </a:pPr>
            <a:r>
              <a:rPr sz="2400" spc="-5" dirty="0">
                <a:latin typeface="Calibri"/>
                <a:cs typeface="Calibri"/>
              </a:rPr>
              <a:t>Actual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CT</a:t>
            </a:r>
          </a:p>
          <a:p>
            <a:pPr marL="431800" indent="-342900">
              <a:lnSpc>
                <a:spcPct val="100000"/>
              </a:lnSpc>
              <a:spcBef>
                <a:spcPts val="70"/>
              </a:spcBef>
              <a:buFont typeface="Arial"/>
              <a:buChar char="•"/>
              <a:tabLst>
                <a:tab pos="431165" algn="l"/>
                <a:tab pos="431800" algn="l"/>
                <a:tab pos="2913380" algn="l"/>
                <a:tab pos="4329430" algn="l"/>
              </a:tabLst>
            </a:pPr>
            <a:r>
              <a:rPr sz="2400" spc="-5" dirty="0">
                <a:latin typeface="Calibri"/>
                <a:cs typeface="Calibri"/>
              </a:rPr>
              <a:t>C =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0.8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mg/L</a:t>
            </a:r>
            <a:r>
              <a:rPr lang="en-US"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 </a:t>
            </a:r>
            <a:r>
              <a:rPr sz="2400" spc="7" baseline="-21021" dirty="0">
                <a:latin typeface="Calibri"/>
                <a:cs typeface="Calibri"/>
              </a:rPr>
              <a:t>10</a:t>
            </a:r>
            <a:r>
              <a:rPr sz="2400" spc="352" baseline="-21021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total</a:t>
            </a:r>
            <a:r>
              <a:rPr sz="2400" spc="15" baseline="-21021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=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118.4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min</a:t>
            </a:r>
            <a:endParaRPr sz="2400" dirty="0">
              <a:latin typeface="Calibri"/>
              <a:cs typeface="Calibri"/>
            </a:endParaRPr>
          </a:p>
          <a:p>
            <a:pPr marL="431800" indent="-342900">
              <a:lnSpc>
                <a:spcPct val="100000"/>
              </a:lnSpc>
              <a:spcBef>
                <a:spcPts val="60"/>
              </a:spcBef>
              <a:buFont typeface="Arial"/>
              <a:buChar char="•"/>
              <a:tabLst>
                <a:tab pos="431165" algn="l"/>
                <a:tab pos="43180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-5" dirty="0">
                <a:latin typeface="Calibri"/>
                <a:cs typeface="Calibri"/>
              </a:rPr>
              <a:t>= (0.8 </a:t>
            </a:r>
            <a:r>
              <a:rPr sz="2400" spc="15" dirty="0">
                <a:latin typeface="Calibri"/>
                <a:cs typeface="Calibri"/>
              </a:rPr>
              <a:t>mg/L) </a:t>
            </a:r>
            <a:r>
              <a:rPr sz="2400" spc="-5" dirty="0">
                <a:latin typeface="Calibri"/>
                <a:cs typeface="Calibri"/>
              </a:rPr>
              <a:t>(38.4 min + 80</a:t>
            </a:r>
            <a:r>
              <a:rPr sz="2400" spc="1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min)</a:t>
            </a:r>
            <a:endParaRPr sz="2400" dirty="0">
              <a:latin typeface="Calibri"/>
              <a:cs typeface="Calibri"/>
            </a:endParaRPr>
          </a:p>
          <a:p>
            <a:pPr marL="431800" indent="-342900">
              <a:lnSpc>
                <a:spcPct val="100000"/>
              </a:lnSpc>
              <a:spcBef>
                <a:spcPts val="65"/>
              </a:spcBef>
              <a:buFont typeface="Arial"/>
              <a:buChar char="•"/>
              <a:tabLst>
                <a:tab pos="431165" algn="l"/>
                <a:tab pos="43180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-5" dirty="0">
                <a:latin typeface="Calibri"/>
                <a:cs typeface="Calibri"/>
              </a:rPr>
              <a:t>= 94.7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mg*min/L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4529" y="533400"/>
            <a:ext cx="52324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Actual </a:t>
            </a:r>
            <a:r>
              <a:rPr spc="-60" dirty="0"/>
              <a:t>Vs. </a:t>
            </a:r>
            <a:r>
              <a:rPr spc="-20" dirty="0"/>
              <a:t>Required</a:t>
            </a:r>
            <a:r>
              <a:rPr spc="-55" dirty="0"/>
              <a:t> </a:t>
            </a:r>
            <a:r>
              <a:rPr spc="5" dirty="0"/>
              <a:t>CT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7840" y="1825702"/>
            <a:ext cx="6817360" cy="1962076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300"/>
              </a:spcBef>
            </a:pPr>
            <a:r>
              <a:rPr sz="2400" spc="-10" dirty="0">
                <a:latin typeface="Calibri"/>
                <a:cs typeface="Calibri"/>
              </a:rPr>
              <a:t>Log inactivation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Achieved</a:t>
            </a:r>
            <a:endParaRPr sz="2400" dirty="0">
              <a:latin typeface="Calibri"/>
              <a:cs typeface="Calibri"/>
            </a:endParaRPr>
          </a:p>
          <a:p>
            <a:pPr marL="393700" indent="-342900">
              <a:lnSpc>
                <a:spcPct val="100000"/>
              </a:lnSpc>
              <a:spcBef>
                <a:spcPts val="170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25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CT = 94.7 mg*min/L, </a:t>
            </a:r>
            <a:r>
              <a:rPr sz="2400" spc="-10" dirty="0">
                <a:latin typeface="Calibri"/>
                <a:cs typeface="Calibri"/>
              </a:rPr>
              <a:t>15</a:t>
            </a:r>
            <a:r>
              <a:rPr sz="2400" spc="-15" baseline="25793" dirty="0">
                <a:latin typeface="Calibri"/>
                <a:cs typeface="Calibri"/>
              </a:rPr>
              <a:t>0</a:t>
            </a:r>
            <a:r>
              <a:rPr sz="2400" spc="-10" dirty="0">
                <a:latin typeface="Calibri"/>
                <a:cs typeface="Calibri"/>
              </a:rPr>
              <a:t>C,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7.5</a:t>
            </a:r>
            <a:endParaRPr sz="2400" dirty="0">
              <a:latin typeface="Calibri"/>
              <a:cs typeface="Calibri"/>
            </a:endParaRPr>
          </a:p>
          <a:p>
            <a:pPr marL="393700" indent="-342900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15" dirty="0">
                <a:latin typeface="Calibri"/>
                <a:cs typeface="Calibri"/>
              </a:rPr>
              <a:t>From </a:t>
            </a:r>
            <a:r>
              <a:rPr sz="2400" spc="-35" dirty="0">
                <a:latin typeface="Calibri"/>
                <a:cs typeface="Calibri"/>
              </a:rPr>
              <a:t>Table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500.</a:t>
            </a:r>
            <a:r>
              <a:rPr sz="2400" dirty="0">
                <a:latin typeface="Calibri"/>
                <a:cs typeface="Calibri"/>
              </a:rPr>
              <a:t>5</a:t>
            </a:r>
          </a:p>
          <a:p>
            <a:pPr marL="393700" indent="-342900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Log Inactivation achieved </a:t>
            </a:r>
            <a:r>
              <a:rPr sz="2400" dirty="0">
                <a:latin typeface="Calibri"/>
                <a:cs typeface="Calibri"/>
              </a:rPr>
              <a:t>&gt;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3.0-log</a:t>
            </a:r>
            <a:endParaRPr sz="2400" dirty="0">
              <a:latin typeface="Calibri"/>
              <a:cs typeface="Calibri"/>
            </a:endParaRPr>
          </a:p>
          <a:p>
            <a:pPr marL="393700" indent="-342900">
              <a:lnSpc>
                <a:spcPct val="100000"/>
              </a:lnSpc>
              <a:spcBef>
                <a:spcPts val="160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Log </a:t>
            </a:r>
            <a:r>
              <a:rPr sz="2400" spc="-10" dirty="0">
                <a:latin typeface="Calibri"/>
                <a:cs typeface="Calibri"/>
              </a:rPr>
              <a:t>removal </a:t>
            </a:r>
            <a:r>
              <a:rPr sz="2400" dirty="0">
                <a:latin typeface="Calibri"/>
                <a:cs typeface="Calibri"/>
              </a:rPr>
              <a:t>+ log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= 2.5 + 3.0 &gt;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5.5-log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9007" y="3962400"/>
            <a:ext cx="8241536" cy="16245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06971"/>
            <a:ext cx="8030208" cy="112210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pc="5" dirty="0">
                <a:cs typeface="Calibri"/>
              </a:rPr>
              <a:t>When </a:t>
            </a:r>
            <a:r>
              <a:rPr dirty="0">
                <a:cs typeface="Calibri"/>
              </a:rPr>
              <a:t>Actual </a:t>
            </a:r>
            <a:r>
              <a:rPr spc="-20" dirty="0">
                <a:cs typeface="Calibri"/>
              </a:rPr>
              <a:t>Removal </a:t>
            </a:r>
            <a:r>
              <a:rPr spc="5" dirty="0">
                <a:cs typeface="Calibri"/>
              </a:rPr>
              <a:t>+</a:t>
            </a:r>
            <a:r>
              <a:rPr spc="-10" dirty="0">
                <a:cs typeface="Calibri"/>
              </a:rPr>
              <a:t> </a:t>
            </a:r>
            <a:r>
              <a:rPr spc="-5" dirty="0">
                <a:cs typeface="Calibri"/>
              </a:rPr>
              <a:t>Inactivation</a:t>
            </a: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dirty="0">
                <a:cs typeface="Calibri"/>
              </a:rPr>
              <a:t>&gt;&gt;&gt; </a:t>
            </a:r>
            <a:r>
              <a:rPr spc="-15" dirty="0">
                <a:cs typeface="Calibri"/>
              </a:rPr>
              <a:t>Required, </a:t>
            </a:r>
            <a:r>
              <a:rPr dirty="0">
                <a:cs typeface="Calibri"/>
              </a:rPr>
              <a:t>is it </a:t>
            </a:r>
            <a:r>
              <a:rPr spc="-10" dirty="0">
                <a:cs typeface="Calibri"/>
              </a:rPr>
              <a:t>Cost</a:t>
            </a:r>
            <a:r>
              <a:rPr spc="20" dirty="0">
                <a:cs typeface="Calibri"/>
              </a:rPr>
              <a:t> </a:t>
            </a:r>
            <a:r>
              <a:rPr spc="-25" dirty="0">
                <a:cs typeface="Calibri"/>
              </a:rPr>
              <a:t>Effective?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87779"/>
            <a:ext cx="8030209" cy="280378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20" dirty="0">
                <a:latin typeface="Calibri"/>
                <a:cs typeface="Calibri"/>
              </a:rPr>
              <a:t>Why </a:t>
            </a:r>
            <a:r>
              <a:rPr sz="2400" spc="-5" dirty="0">
                <a:latin typeface="Calibri"/>
                <a:cs typeface="Calibri"/>
              </a:rPr>
              <a:t>carry </a:t>
            </a:r>
            <a:r>
              <a:rPr sz="2400" dirty="0">
                <a:latin typeface="Calibri"/>
                <a:cs typeface="Calibri"/>
              </a:rPr>
              <a:t>0.8 </a:t>
            </a:r>
            <a:r>
              <a:rPr sz="2400" spc="25" dirty="0">
                <a:latin typeface="Calibri"/>
                <a:cs typeface="Calibri"/>
              </a:rPr>
              <a:t>mg/L </a:t>
            </a:r>
            <a:r>
              <a:rPr sz="2400" spc="-5" dirty="0">
                <a:latin typeface="Calibri"/>
                <a:cs typeface="Calibri"/>
              </a:rPr>
              <a:t>FRC on </a:t>
            </a:r>
            <a:r>
              <a:rPr sz="2400" spc="-10" dirty="0">
                <a:latin typeface="Calibri"/>
                <a:cs typeface="Calibri"/>
              </a:rPr>
              <a:t>top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filters?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200" dirty="0">
              <a:latin typeface="Calibri"/>
              <a:cs typeface="Calibri"/>
            </a:endParaRPr>
          </a:p>
          <a:p>
            <a:pPr marL="355600" marR="158750" indent="-342900">
              <a:lnSpc>
                <a:spcPts val="346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Lowering the FRC </a:t>
            </a:r>
            <a:r>
              <a:rPr sz="2400" spc="-20" dirty="0">
                <a:latin typeface="Calibri"/>
                <a:cs typeface="Calibri"/>
              </a:rPr>
              <a:t>lowers </a:t>
            </a:r>
            <a:r>
              <a:rPr sz="2400" spc="-5" dirty="0">
                <a:latin typeface="Calibri"/>
                <a:cs typeface="Calibri"/>
              </a:rPr>
              <a:t>the reaction kinetics  </a:t>
            </a:r>
            <a:r>
              <a:rPr sz="2400" dirty="0">
                <a:latin typeface="Calibri"/>
                <a:cs typeface="Calibri"/>
              </a:rPr>
              <a:t>and the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spc="-10" dirty="0">
                <a:latin typeface="Calibri"/>
                <a:cs typeface="Calibri"/>
              </a:rPr>
              <a:t>byproducts </a:t>
            </a:r>
            <a:r>
              <a:rPr sz="2400" spc="-15" dirty="0">
                <a:latin typeface="Calibri"/>
                <a:cs typeface="Calibri"/>
              </a:rPr>
              <a:t>formation  </a:t>
            </a:r>
            <a:r>
              <a:rPr sz="2400" spc="-10" dirty="0">
                <a:latin typeface="Calibri"/>
                <a:cs typeface="Calibri"/>
              </a:rPr>
              <a:t>potential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Can’t change </a:t>
            </a:r>
            <a:r>
              <a:rPr sz="2400" dirty="0">
                <a:latin typeface="Calibri"/>
                <a:cs typeface="Calibri"/>
              </a:rPr>
              <a:t>the T </a:t>
            </a:r>
            <a:r>
              <a:rPr sz="2400" spc="-5" dirty="0">
                <a:latin typeface="Calibri"/>
                <a:cs typeface="Calibri"/>
              </a:rPr>
              <a:t>but </a:t>
            </a:r>
            <a:r>
              <a:rPr sz="2400" spc="-10" dirty="0">
                <a:latin typeface="Calibri"/>
                <a:cs typeface="Calibri"/>
              </a:rPr>
              <a:t>can </a:t>
            </a:r>
            <a:r>
              <a:rPr sz="2400" spc="-5" dirty="0">
                <a:latin typeface="Calibri"/>
                <a:cs typeface="Calibri"/>
              </a:rPr>
              <a:t>change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</a:t>
            </a:r>
          </a:p>
          <a:p>
            <a:pPr marL="355600" marR="5080" indent="-342900">
              <a:lnSpc>
                <a:spcPts val="3460"/>
              </a:lnSpc>
              <a:spcBef>
                <a:spcPts val="6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Optimizing </a:t>
            </a:r>
            <a:r>
              <a:rPr sz="2400" spc="-10" dirty="0">
                <a:latin typeface="Calibri"/>
                <a:cs typeface="Calibri"/>
              </a:rPr>
              <a:t>filtration efficiency </a:t>
            </a:r>
            <a:r>
              <a:rPr sz="2400" spc="-5" dirty="0">
                <a:latin typeface="Calibri"/>
                <a:cs typeface="Calibri"/>
              </a:rPr>
              <a:t>has no </a:t>
            </a:r>
            <a:r>
              <a:rPr sz="2400" spc="-15" dirty="0">
                <a:latin typeface="Calibri"/>
                <a:cs typeface="Calibri"/>
              </a:rPr>
              <a:t>negative  </a:t>
            </a:r>
            <a:r>
              <a:rPr sz="2400" spc="-5" dirty="0">
                <a:latin typeface="Calibri"/>
                <a:cs typeface="Calibri"/>
              </a:rPr>
              <a:t>public health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consequences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140" y="291210"/>
            <a:ext cx="8201660" cy="1232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31520" marR="5080" indent="-719455">
              <a:lnSpc>
                <a:spcPct val="100299"/>
              </a:lnSpc>
              <a:spcBef>
                <a:spcPts val="95"/>
              </a:spcBef>
            </a:pPr>
            <a:r>
              <a:rPr spc="-5" dirty="0"/>
              <a:t>F</a:t>
            </a:r>
            <a:r>
              <a:rPr lang="en-US" spc="-5" dirty="0"/>
              <a:t>ree </a:t>
            </a:r>
            <a:r>
              <a:rPr spc="-5" dirty="0"/>
              <a:t>R</a:t>
            </a:r>
            <a:r>
              <a:rPr lang="en-US" spc="-5" dirty="0"/>
              <a:t>esidual </a:t>
            </a:r>
            <a:r>
              <a:rPr spc="-5" dirty="0"/>
              <a:t>C</a:t>
            </a:r>
            <a:r>
              <a:rPr lang="en-US" spc="-5" dirty="0"/>
              <a:t>hlorine</a:t>
            </a:r>
            <a:r>
              <a:rPr spc="-5" dirty="0"/>
              <a:t> </a:t>
            </a:r>
            <a:r>
              <a:rPr dirty="0"/>
              <a:t>is </a:t>
            </a:r>
            <a:r>
              <a:rPr lang="en-US" spc="-15" dirty="0"/>
              <a:t>l</a:t>
            </a:r>
            <a:r>
              <a:rPr spc="-15" dirty="0"/>
              <a:t>owered </a:t>
            </a:r>
            <a:r>
              <a:rPr spc="-20" dirty="0"/>
              <a:t>to </a:t>
            </a:r>
            <a:r>
              <a:rPr dirty="0"/>
              <a:t>0.2 </a:t>
            </a:r>
            <a:r>
              <a:rPr spc="30" dirty="0"/>
              <a:t>mg/L  </a:t>
            </a:r>
            <a:r>
              <a:rPr lang="en-US" spc="5" dirty="0"/>
              <a:t>o</a:t>
            </a:r>
            <a:r>
              <a:rPr spc="5" dirty="0"/>
              <a:t>n </a:t>
            </a:r>
            <a:r>
              <a:rPr lang="en-US" spc="-110" dirty="0"/>
              <a:t>t</a:t>
            </a:r>
            <a:r>
              <a:rPr spc="-110" dirty="0"/>
              <a:t>op </a:t>
            </a:r>
            <a:r>
              <a:rPr spc="5" dirty="0"/>
              <a:t>of the</a:t>
            </a:r>
            <a:r>
              <a:rPr spc="90" dirty="0"/>
              <a:t> </a:t>
            </a:r>
            <a:r>
              <a:rPr lang="en-US" spc="-15" dirty="0"/>
              <a:t>f</a:t>
            </a:r>
            <a:r>
              <a:rPr spc="-15" dirty="0"/>
              <a:t>ilters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5140" y="1900555"/>
            <a:ext cx="7515860" cy="361297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6400" indent="-342900">
              <a:lnSpc>
                <a:spcPts val="3754"/>
              </a:lnSpc>
              <a:spcBef>
                <a:spcPts val="10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dirty="0">
                <a:latin typeface="Calibri"/>
                <a:cs typeface="Calibri"/>
              </a:rPr>
              <a:t>Actual CT = </a:t>
            </a:r>
            <a:r>
              <a:rPr sz="2400" spc="5" dirty="0">
                <a:latin typeface="Calibri"/>
                <a:cs typeface="Calibri"/>
              </a:rPr>
              <a:t>(0.2mg/l) </a:t>
            </a:r>
            <a:r>
              <a:rPr sz="2400" spc="-5" dirty="0">
                <a:latin typeface="Calibri"/>
                <a:cs typeface="Calibri"/>
              </a:rPr>
              <a:t>(118.4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min)</a:t>
            </a:r>
          </a:p>
          <a:p>
            <a:pPr marL="406400" indent="-342900">
              <a:lnSpc>
                <a:spcPts val="3754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dirty="0">
                <a:latin typeface="Calibri"/>
                <a:cs typeface="Calibri"/>
              </a:rPr>
              <a:t>Actual CT = 24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mg*min/L</a:t>
            </a: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406400" indent="-342900">
              <a:lnSpc>
                <a:spcPts val="3754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45" dirty="0">
                <a:latin typeface="Calibri"/>
                <a:cs typeface="Calibri"/>
              </a:rPr>
              <a:t>At </a:t>
            </a:r>
            <a:r>
              <a:rPr sz="2400" spc="-5" dirty="0">
                <a:latin typeface="Calibri"/>
                <a:cs typeface="Calibri"/>
              </a:rPr>
              <a:t>15</a:t>
            </a:r>
            <a:r>
              <a:rPr sz="2400" spc="-7" baseline="25132" dirty="0">
                <a:latin typeface="Calibri"/>
                <a:cs typeface="Calibri"/>
              </a:rPr>
              <a:t>0</a:t>
            </a:r>
            <a:r>
              <a:rPr sz="2400" spc="-5" dirty="0">
                <a:latin typeface="Calibri"/>
                <a:cs typeface="Calibri"/>
              </a:rPr>
              <a:t>C, pH </a:t>
            </a:r>
            <a:r>
              <a:rPr sz="2400" dirty="0">
                <a:latin typeface="Calibri"/>
                <a:cs typeface="Calibri"/>
              </a:rPr>
              <a:t>= 7.5, and </a:t>
            </a: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≤0.4</a:t>
            </a:r>
            <a:r>
              <a:rPr sz="2400" spc="95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 marL="406400" indent="-342900">
              <a:lnSpc>
                <a:spcPts val="3754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5" dirty="0">
                <a:latin typeface="Calibri"/>
                <a:cs typeface="Calibri"/>
              </a:rPr>
              <a:t>0.5-log </a:t>
            </a:r>
            <a:r>
              <a:rPr sz="2400" spc="5" dirty="0">
                <a:latin typeface="Calibri"/>
                <a:cs typeface="Calibri"/>
              </a:rPr>
              <a:t>CT </a:t>
            </a:r>
            <a:r>
              <a:rPr sz="2400" dirty="0">
                <a:latin typeface="Calibri"/>
                <a:cs typeface="Calibri"/>
              </a:rPr>
              <a:t>= 14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mg*min/L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405765" marR="2030730" indent="-405765">
              <a:lnSpc>
                <a:spcPts val="3670"/>
              </a:lnSpc>
              <a:buFont typeface="Arial"/>
              <a:buChar char="•"/>
              <a:tabLst>
                <a:tab pos="405765" algn="l"/>
                <a:tab pos="406400" algn="l"/>
                <a:tab pos="1638935" algn="l"/>
              </a:tabLst>
            </a:pPr>
            <a:r>
              <a:rPr sz="2400" dirty="0">
                <a:latin typeface="Calibri"/>
                <a:cs typeface="Calibri"/>
              </a:rPr>
              <a:t>GOOD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actual </a:t>
            </a:r>
            <a:r>
              <a:rPr sz="2400" spc="-5" dirty="0">
                <a:latin typeface="Calibri"/>
                <a:cs typeface="Calibri"/>
              </a:rPr>
              <a:t>inactivation  </a:t>
            </a:r>
            <a:r>
              <a:rPr sz="2400" spc="-10" dirty="0">
                <a:latin typeface="Calibri"/>
                <a:cs typeface="Calibri"/>
              </a:rPr>
              <a:t>between</a:t>
            </a:r>
            <a:r>
              <a:rPr lang="en-US" sz="2400" spc="-10" dirty="0">
                <a:latin typeface="Calibri"/>
                <a:cs typeface="Calibri"/>
              </a:rPr>
              <a:t> 0.5 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0.5 </a:t>
            </a:r>
            <a:r>
              <a:rPr sz="2400" dirty="0">
                <a:latin typeface="Calibri"/>
                <a:cs typeface="Calibri"/>
              </a:rPr>
              <a:t>&amp;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1.0-logs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57555" marR="5080" indent="-307975">
              <a:lnSpc>
                <a:spcPct val="100299"/>
              </a:lnSpc>
              <a:spcBef>
                <a:spcPts val="95"/>
              </a:spcBef>
            </a:pPr>
            <a:r>
              <a:rPr spc="-10" dirty="0"/>
              <a:t>What </a:t>
            </a:r>
            <a:r>
              <a:rPr dirty="0"/>
              <a:t>Log </a:t>
            </a:r>
            <a:r>
              <a:rPr spc="-10" dirty="0"/>
              <a:t>Inactivation </a:t>
            </a:r>
            <a:r>
              <a:rPr dirty="0"/>
              <a:t>is Being  </a:t>
            </a:r>
            <a:r>
              <a:rPr spc="-5" dirty="0"/>
              <a:t>Achieved </a:t>
            </a:r>
            <a:r>
              <a:rPr spc="-15" dirty="0"/>
              <a:t>at </a:t>
            </a:r>
            <a:r>
              <a:rPr spc="-10" dirty="0"/>
              <a:t>FCR </a:t>
            </a:r>
            <a:r>
              <a:rPr spc="5" dirty="0"/>
              <a:t>= </a:t>
            </a:r>
            <a:r>
              <a:rPr dirty="0"/>
              <a:t>0.2 </a:t>
            </a:r>
            <a:r>
              <a:rPr spc="30" dirty="0"/>
              <a:t>mg/L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7840" y="2074291"/>
            <a:ext cx="7327900" cy="269657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spc="-15" dirty="0">
                <a:latin typeface="Calibri"/>
                <a:cs typeface="Calibri"/>
              </a:rPr>
              <a:t>ratio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5" dirty="0">
                <a:latin typeface="Calibri"/>
                <a:cs typeface="Calibri"/>
              </a:rPr>
              <a:t>CT </a:t>
            </a:r>
            <a:r>
              <a:rPr sz="2400" spc="22" baseline="-21164" dirty="0">
                <a:latin typeface="Calibri"/>
                <a:cs typeface="Calibri"/>
              </a:rPr>
              <a:t>actual </a:t>
            </a:r>
            <a:r>
              <a:rPr sz="2400" b="1" dirty="0">
                <a:latin typeface="Calibri"/>
                <a:cs typeface="Calibri"/>
              </a:rPr>
              <a:t>/ </a:t>
            </a:r>
            <a:r>
              <a:rPr sz="2400" spc="-5" dirty="0">
                <a:latin typeface="Calibri"/>
                <a:cs typeface="Calibri"/>
              </a:rPr>
              <a:t>CT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15" baseline="-21164" dirty="0">
                <a:latin typeface="Calibri"/>
                <a:cs typeface="Calibri"/>
              </a:rPr>
              <a:t>0.5-log</a:t>
            </a:r>
            <a:endParaRPr sz="2400" baseline="-21164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93700" marR="1844039" indent="-342900">
              <a:lnSpc>
                <a:spcPct val="105600"/>
              </a:lnSpc>
              <a:spcBef>
                <a:spcPts val="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spc="-15" dirty="0">
                <a:latin typeface="Calibri"/>
                <a:cs typeface="Calibri"/>
              </a:rPr>
              <a:t>ratio </a:t>
            </a:r>
            <a:r>
              <a:rPr sz="2400" dirty="0">
                <a:latin typeface="Calibri"/>
                <a:cs typeface="Calibri"/>
              </a:rPr>
              <a:t>= 24/14 = 1.7  </a:t>
            </a:r>
            <a:r>
              <a:rPr sz="2400" i="1" spc="-5" dirty="0">
                <a:latin typeface="Calibri"/>
                <a:cs typeface="Calibri"/>
              </a:rPr>
              <a:t>Achieved </a:t>
            </a:r>
            <a:r>
              <a:rPr sz="2400" i="1" dirty="0">
                <a:latin typeface="Calibri"/>
                <a:cs typeface="Calibri"/>
              </a:rPr>
              <a:t>log </a:t>
            </a:r>
            <a:r>
              <a:rPr sz="2400" i="1" spc="-5" dirty="0">
                <a:latin typeface="Calibri"/>
                <a:cs typeface="Calibri"/>
              </a:rPr>
              <a:t>inactivation</a:t>
            </a:r>
            <a:endParaRPr sz="2400" i="1" dirty="0">
              <a:latin typeface="Calibri"/>
              <a:cs typeface="Calibri"/>
            </a:endParaRPr>
          </a:p>
          <a:p>
            <a:pPr marL="3937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Log inactivation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(0.5 </a:t>
            </a:r>
            <a:r>
              <a:rPr sz="2400" dirty="0">
                <a:latin typeface="Calibri"/>
                <a:cs typeface="Calibri"/>
              </a:rPr>
              <a:t>log) </a:t>
            </a:r>
            <a:r>
              <a:rPr sz="2400" spc="-5" dirty="0">
                <a:latin typeface="Calibri"/>
                <a:cs typeface="Calibri"/>
              </a:rPr>
              <a:t>(1.7) </a:t>
            </a:r>
            <a:r>
              <a:rPr sz="2400" dirty="0">
                <a:latin typeface="Calibri"/>
                <a:cs typeface="Calibri"/>
              </a:rPr>
              <a:t>= 0.86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  <a:p>
            <a:pPr marL="393065" marR="1747520" indent="-393065">
              <a:lnSpc>
                <a:spcPct val="105600"/>
              </a:lnSpc>
              <a:spcBef>
                <a:spcPts val="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5" dirty="0">
                <a:latin typeface="Calibri"/>
                <a:cs typeface="Calibri"/>
              </a:rPr>
              <a:t>Log </a:t>
            </a:r>
            <a:r>
              <a:rPr sz="2400" spc="-10" dirty="0">
                <a:latin typeface="Calibri"/>
                <a:cs typeface="Calibri"/>
              </a:rPr>
              <a:t>removal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=  </a:t>
            </a:r>
            <a:r>
              <a:rPr sz="2400" spc="-5" dirty="0">
                <a:latin typeface="Calibri"/>
                <a:cs typeface="Calibri"/>
              </a:rPr>
              <a:t>2.5-log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0.86-log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3.36-log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8980" y="533400"/>
            <a:ext cx="7036434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SW </a:t>
            </a:r>
            <a:r>
              <a:rPr spc="-15" dirty="0"/>
              <a:t>Plant </a:t>
            </a:r>
            <a:r>
              <a:rPr dirty="0"/>
              <a:t>Actual </a:t>
            </a:r>
            <a:r>
              <a:rPr spc="-5" dirty="0"/>
              <a:t>CT</a:t>
            </a:r>
            <a:r>
              <a:rPr spc="-10" dirty="0"/>
              <a:t> </a:t>
            </a:r>
            <a:r>
              <a:rPr spc="-5" dirty="0"/>
              <a:t>Conditions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10540" y="1532356"/>
            <a:ext cx="7473315" cy="3307957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380365" algn="l"/>
                <a:tab pos="381000" algn="l"/>
                <a:tab pos="2781300" algn="l"/>
              </a:tabLst>
            </a:pPr>
            <a:r>
              <a:rPr sz="2400" dirty="0">
                <a:latin typeface="Calibri"/>
                <a:cs typeface="Calibri"/>
              </a:rPr>
              <a:t>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 0.5</a:t>
            </a:r>
            <a:r>
              <a:rPr sz="2400" baseline="25132" dirty="0">
                <a:latin typeface="Calibri"/>
                <a:cs typeface="Calibri"/>
              </a:rPr>
              <a:t>0</a:t>
            </a:r>
            <a:r>
              <a:rPr sz="2400" dirty="0">
                <a:latin typeface="Calibri"/>
                <a:cs typeface="Calibri"/>
              </a:rPr>
              <a:t>C	</a:t>
            </a: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7.0</a:t>
            </a:r>
            <a:endParaRPr sz="2400" dirty="0">
              <a:latin typeface="Calibri"/>
              <a:cs typeface="Calibri"/>
            </a:endParaRPr>
          </a:p>
          <a:p>
            <a:pPr marL="3810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15" baseline="-21164" dirty="0">
                <a:latin typeface="Calibri"/>
                <a:cs typeface="Calibri"/>
              </a:rPr>
              <a:t>actual </a:t>
            </a:r>
            <a:r>
              <a:rPr sz="2400" dirty="0">
                <a:latin typeface="Calibri"/>
                <a:cs typeface="Calibri"/>
              </a:rPr>
              <a:t>= (1.2mg/L)(20min) = 24</a:t>
            </a:r>
            <a:r>
              <a:rPr sz="2400" spc="-14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mg*min/L</a:t>
            </a:r>
            <a:endParaRPr sz="2400" dirty="0">
              <a:latin typeface="Calibri"/>
              <a:cs typeface="Calibri"/>
            </a:endParaRPr>
          </a:p>
          <a:p>
            <a:pPr marL="3810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spc="-15" dirty="0">
                <a:latin typeface="Calibri"/>
                <a:cs typeface="Calibri"/>
              </a:rPr>
              <a:t>From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Table 500.3</a:t>
            </a:r>
            <a:endParaRPr sz="2400" dirty="0">
              <a:latin typeface="Calibri"/>
              <a:cs typeface="Calibri"/>
            </a:endParaRPr>
          </a:p>
          <a:p>
            <a:pPr marL="381000" indent="-342900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15" baseline="-21164" dirty="0">
                <a:latin typeface="Calibri"/>
                <a:cs typeface="Calibri"/>
              </a:rPr>
              <a:t>0.5-log </a:t>
            </a:r>
            <a:r>
              <a:rPr sz="2400" dirty="0">
                <a:latin typeface="Calibri"/>
                <a:cs typeface="Calibri"/>
              </a:rPr>
              <a:t>= 33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0.5 </a:t>
            </a:r>
            <a:r>
              <a:rPr sz="2400" dirty="0">
                <a:latin typeface="Calibri"/>
                <a:cs typeface="Calibri"/>
              </a:rPr>
              <a:t>log</a:t>
            </a:r>
            <a:r>
              <a:rPr sz="2400" spc="-19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inactivation</a:t>
            </a:r>
            <a:endParaRPr sz="2400" dirty="0">
              <a:latin typeface="Calibri"/>
              <a:cs typeface="Calibri"/>
            </a:endParaRPr>
          </a:p>
          <a:p>
            <a:pPr marL="381000" marR="1391285" indent="-342900">
              <a:lnSpc>
                <a:spcPts val="3460"/>
              </a:lnSpc>
              <a:spcBef>
                <a:spcPts val="645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spc="-5" dirty="0">
                <a:latin typeface="Calibri"/>
                <a:cs typeface="Calibri"/>
              </a:rPr>
              <a:t>Does not </a:t>
            </a:r>
            <a:r>
              <a:rPr sz="2400" dirty="0">
                <a:latin typeface="Calibri"/>
                <a:cs typeface="Calibri"/>
              </a:rPr>
              <a:t>meet </a:t>
            </a:r>
            <a:r>
              <a:rPr sz="2400" spc="-5" dirty="0">
                <a:latin typeface="Calibri"/>
                <a:cs typeface="Calibri"/>
              </a:rPr>
              <a:t>0.5-log </a:t>
            </a:r>
            <a:r>
              <a:rPr sz="2400" spc="-10" dirty="0">
                <a:latin typeface="Calibri"/>
                <a:cs typeface="Calibri"/>
              </a:rPr>
              <a:t>inactivation  requirements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81000" indent="-342900">
              <a:lnSpc>
                <a:spcPct val="100000"/>
              </a:lnSpc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spc="-5" dirty="0">
                <a:latin typeface="Calibri"/>
                <a:cs typeface="Calibri"/>
              </a:rPr>
              <a:t>What can </a:t>
            </a:r>
            <a:r>
              <a:rPr sz="2400" dirty="0">
                <a:latin typeface="Calibri"/>
                <a:cs typeface="Calibri"/>
              </a:rPr>
              <a:t>be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changed?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81573"/>
            <a:ext cx="31089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Adjusting</a:t>
            </a:r>
            <a:r>
              <a:rPr spc="-95" dirty="0"/>
              <a:t> </a:t>
            </a:r>
            <a:r>
              <a:rPr spc="-90" dirty="0"/>
              <a:t>CTs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10540" y="1517833"/>
            <a:ext cx="7992109" cy="3197029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810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dirty="0">
                <a:latin typeface="Calibri"/>
                <a:cs typeface="Calibri"/>
              </a:rPr>
              <a:t>Not the </a:t>
            </a:r>
            <a:r>
              <a:rPr sz="3200" b="1" dirty="0">
                <a:latin typeface="Calibri"/>
                <a:cs typeface="Calibri"/>
              </a:rPr>
              <a:t>T</a:t>
            </a:r>
            <a:r>
              <a:rPr sz="3150" b="1" baseline="-21164" dirty="0">
                <a:latin typeface="Calibri"/>
                <a:cs typeface="Calibri"/>
              </a:rPr>
              <a:t>10</a:t>
            </a:r>
            <a:r>
              <a:rPr sz="3150" baseline="-21164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due</a:t>
            </a:r>
            <a:r>
              <a:rPr sz="2400" spc="-21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to</a:t>
            </a:r>
            <a:endParaRPr sz="2400" dirty="0">
              <a:latin typeface="Calibri"/>
              <a:cs typeface="Calibri"/>
            </a:endParaRPr>
          </a:p>
          <a:p>
            <a:pPr marL="781685" lvl="1" indent="-287020">
              <a:lnSpc>
                <a:spcPct val="100000"/>
              </a:lnSpc>
              <a:spcBef>
                <a:spcPts val="620"/>
              </a:spcBef>
              <a:buFont typeface="Arial"/>
              <a:buChar char="–"/>
              <a:tabLst>
                <a:tab pos="782320" algn="l"/>
              </a:tabLst>
            </a:pPr>
            <a:r>
              <a:rPr sz="2400" spc="-20" dirty="0">
                <a:latin typeface="Calibri"/>
                <a:cs typeface="Calibri"/>
              </a:rPr>
              <a:t>Constant </a:t>
            </a:r>
            <a:r>
              <a:rPr sz="2400" spc="-10" dirty="0">
                <a:latin typeface="Calibri"/>
                <a:cs typeface="Calibri"/>
              </a:rPr>
              <a:t>pumping</a:t>
            </a:r>
            <a:r>
              <a:rPr sz="2400" spc="8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rates</a:t>
            </a:r>
            <a:endParaRPr sz="2400" dirty="0">
              <a:latin typeface="Calibri"/>
              <a:cs typeface="Calibri"/>
            </a:endParaRPr>
          </a:p>
          <a:p>
            <a:pPr marL="7816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82320" algn="l"/>
              </a:tabLst>
            </a:pPr>
            <a:r>
              <a:rPr sz="2400" spc="-20" dirty="0">
                <a:latin typeface="Calibri"/>
                <a:cs typeface="Calibri"/>
              </a:rPr>
              <a:t>Fixed </a:t>
            </a:r>
            <a:r>
              <a:rPr sz="2400" spc="-5" dirty="0">
                <a:latin typeface="Calibri"/>
                <a:cs typeface="Calibri"/>
              </a:rPr>
              <a:t>CCT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size</a:t>
            </a:r>
            <a:endParaRPr sz="2400" dirty="0">
              <a:latin typeface="Calibri"/>
              <a:cs typeface="Calibri"/>
            </a:endParaRPr>
          </a:p>
          <a:p>
            <a:pPr marL="7816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82320" algn="l"/>
              </a:tabLst>
            </a:pPr>
            <a:r>
              <a:rPr sz="2400" spc="-10" dirty="0">
                <a:latin typeface="Calibri"/>
                <a:cs typeface="Calibri"/>
              </a:rPr>
              <a:t>Minimum backwash </a:t>
            </a:r>
            <a:r>
              <a:rPr sz="2400" spc="-20" dirty="0">
                <a:latin typeface="Calibri"/>
                <a:cs typeface="Calibri"/>
              </a:rPr>
              <a:t>water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needs</a:t>
            </a:r>
            <a:endParaRPr sz="2400" dirty="0">
              <a:latin typeface="Calibri"/>
              <a:cs typeface="Calibri"/>
            </a:endParaRPr>
          </a:p>
          <a:p>
            <a:pPr marL="381000" indent="-342900">
              <a:lnSpc>
                <a:spcPct val="100000"/>
              </a:lnSpc>
              <a:spcBef>
                <a:spcPts val="585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spc="-5" dirty="0">
                <a:latin typeface="Calibri"/>
                <a:cs typeface="Calibri"/>
              </a:rPr>
              <a:t>Only </a:t>
            </a:r>
            <a:r>
              <a:rPr sz="2400" spc="-10" dirty="0">
                <a:latin typeface="Calibri"/>
                <a:cs typeface="Calibri"/>
              </a:rPr>
              <a:t>operational </a:t>
            </a:r>
            <a:r>
              <a:rPr sz="2400" spc="-15" dirty="0">
                <a:latin typeface="Calibri"/>
                <a:cs typeface="Calibri"/>
              </a:rPr>
              <a:t>control </a:t>
            </a:r>
            <a:r>
              <a:rPr sz="2400" dirty="0">
                <a:latin typeface="Calibri"/>
                <a:cs typeface="Calibri"/>
              </a:rPr>
              <a:t>is the chlorine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dose</a:t>
            </a:r>
            <a:endParaRPr sz="2400" dirty="0">
              <a:latin typeface="Calibri"/>
              <a:cs typeface="Calibri"/>
            </a:endParaRPr>
          </a:p>
          <a:p>
            <a:pPr marL="381000" marR="3048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80365" algn="l"/>
                <a:tab pos="381000" algn="l"/>
              </a:tabLst>
            </a:pPr>
            <a:r>
              <a:rPr sz="2400" spc="-5" dirty="0">
                <a:latin typeface="Calibri"/>
                <a:cs typeface="Calibri"/>
              </a:rPr>
              <a:t>Increase the </a:t>
            </a:r>
            <a:r>
              <a:rPr sz="2400" dirty="0">
                <a:latin typeface="Calibri"/>
                <a:cs typeface="Calibri"/>
              </a:rPr>
              <a:t>chlorine </a:t>
            </a:r>
            <a:r>
              <a:rPr sz="2400" spc="-5" dirty="0">
                <a:latin typeface="Calibri"/>
                <a:cs typeface="Calibri"/>
              </a:rPr>
              <a:t>dose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achieve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higher  FRC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higher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CT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140" y="562441"/>
            <a:ext cx="522224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Increase </a:t>
            </a:r>
            <a:r>
              <a:rPr spc="-30" dirty="0"/>
              <a:t>to </a:t>
            </a:r>
            <a:r>
              <a:rPr spc="-10" dirty="0"/>
              <a:t>What</a:t>
            </a:r>
            <a:r>
              <a:rPr spc="-30" dirty="0"/>
              <a:t> </a:t>
            </a:r>
            <a:r>
              <a:rPr spc="-15" dirty="0"/>
              <a:t>FRC?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5140" y="1659763"/>
            <a:ext cx="6764655" cy="32040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6400" indent="-342900">
              <a:lnSpc>
                <a:spcPts val="3550"/>
              </a:lnSpc>
              <a:spcBef>
                <a:spcPts val="10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7" dirty="0">
                <a:latin typeface="Calibri"/>
                <a:cs typeface="Calibri"/>
              </a:rPr>
              <a:t>(</a:t>
            </a:r>
            <a:r>
              <a:rPr sz="2400" spc="-7" dirty="0" err="1">
                <a:latin typeface="Calibri"/>
                <a:cs typeface="Calibri"/>
              </a:rPr>
              <a:t>C</a:t>
            </a:r>
            <a:r>
              <a:rPr sz="2000" spc="10" baseline="-25000" dirty="0" err="1">
                <a:latin typeface="Calibri"/>
                <a:cs typeface="Calibri"/>
              </a:rPr>
              <a:t>actual</a:t>
            </a:r>
            <a:r>
              <a:rPr sz="2100" spc="10" dirty="0">
                <a:latin typeface="Calibri"/>
                <a:cs typeface="Calibri"/>
              </a:rPr>
              <a:t> </a:t>
            </a:r>
            <a:r>
              <a:rPr sz="2400" baseline="13888" dirty="0">
                <a:latin typeface="Calibri"/>
                <a:cs typeface="Calibri"/>
              </a:rPr>
              <a:t>)</a:t>
            </a:r>
            <a:r>
              <a:rPr sz="4800" baseline="13888" dirty="0">
                <a:latin typeface="Calibri"/>
                <a:cs typeface="Calibri"/>
              </a:rPr>
              <a:t> </a:t>
            </a:r>
            <a:r>
              <a:rPr sz="2400" spc="7" dirty="0">
                <a:latin typeface="Calibri"/>
                <a:cs typeface="Calibri"/>
              </a:rPr>
              <a:t>(T</a:t>
            </a:r>
            <a:r>
              <a:rPr sz="2100" spc="5" baseline="-25000" dirty="0">
                <a:latin typeface="Calibri"/>
                <a:cs typeface="Calibri"/>
              </a:rPr>
              <a:t>10</a:t>
            </a:r>
            <a:r>
              <a:rPr sz="2100" spc="5" dirty="0">
                <a:latin typeface="Calibri"/>
                <a:cs typeface="Calibri"/>
              </a:rPr>
              <a:t> </a:t>
            </a:r>
            <a:r>
              <a:rPr sz="2100" spc="10" baseline="-25000" dirty="0">
                <a:latin typeface="Calibri"/>
                <a:cs typeface="Calibri"/>
              </a:rPr>
              <a:t>actual</a:t>
            </a:r>
            <a:r>
              <a:rPr sz="2400" spc="15" dirty="0">
                <a:latin typeface="Calibri"/>
                <a:cs typeface="Calibri"/>
              </a:rPr>
              <a:t>)</a:t>
            </a:r>
            <a:r>
              <a:rPr sz="4800" spc="15" baseline="13888" dirty="0">
                <a:latin typeface="Calibri"/>
                <a:cs typeface="Calibri"/>
              </a:rPr>
              <a:t> </a:t>
            </a:r>
            <a:r>
              <a:rPr lang="en-US" sz="4800" spc="15" baseline="13888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dirty="0" err="1">
                <a:latin typeface="Calibri"/>
                <a:cs typeface="Calibri"/>
              </a:rPr>
              <a:t>CT</a:t>
            </a:r>
            <a:r>
              <a:rPr sz="2400" spc="15" baseline="-25000" dirty="0" err="1">
                <a:latin typeface="Calibri"/>
                <a:cs typeface="Calibri"/>
              </a:rPr>
              <a:t>actual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≥ </a:t>
            </a:r>
            <a:r>
              <a:rPr sz="2400" spc="7" dirty="0">
                <a:latin typeface="Calibri"/>
                <a:cs typeface="Calibri"/>
              </a:rPr>
              <a:t>CT</a:t>
            </a:r>
            <a:r>
              <a:rPr sz="2400" spc="-345" dirty="0">
                <a:latin typeface="Calibri"/>
                <a:cs typeface="Calibri"/>
              </a:rPr>
              <a:t> </a:t>
            </a:r>
            <a:r>
              <a:rPr sz="2400" spc="10" baseline="-25000" dirty="0">
                <a:latin typeface="Calibri"/>
                <a:cs typeface="Calibri"/>
              </a:rPr>
              <a:t>required</a:t>
            </a:r>
            <a:endParaRPr sz="2400" baseline="-25000" dirty="0">
              <a:latin typeface="Calibri"/>
              <a:cs typeface="Calibri"/>
            </a:endParaRPr>
          </a:p>
          <a:p>
            <a:pPr marL="406400" indent="-342900">
              <a:lnSpc>
                <a:spcPts val="3550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5" dirty="0">
                <a:latin typeface="Calibri"/>
                <a:cs typeface="Calibri"/>
              </a:rPr>
              <a:t>(? FRC) (20</a:t>
            </a:r>
            <a:r>
              <a:rPr lang="en-US" sz="2400" spc="-5" dirty="0">
                <a:latin typeface="Calibri"/>
                <a:cs typeface="Calibri"/>
              </a:rPr>
              <a:t> m</a:t>
            </a:r>
            <a:r>
              <a:rPr sz="2400" spc="-5" dirty="0">
                <a:latin typeface="Calibri"/>
                <a:cs typeface="Calibri"/>
              </a:rPr>
              <a:t>in) </a:t>
            </a:r>
            <a:r>
              <a:rPr lang="en-US" sz="2400" spc="-5" dirty="0">
                <a:latin typeface="Calibri"/>
                <a:cs typeface="Calibri"/>
              </a:rPr>
              <a:t> 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dirty="0" err="1">
                <a:latin typeface="Calibri"/>
                <a:cs typeface="Calibri"/>
              </a:rPr>
              <a:t>C</a:t>
            </a:r>
            <a:r>
              <a:rPr lang="en-US" sz="2400" dirty="0" err="1">
                <a:latin typeface="Calibri"/>
                <a:cs typeface="Calibri"/>
              </a:rPr>
              <a:t>T</a:t>
            </a:r>
            <a:r>
              <a:rPr sz="2400" spc="15" baseline="-21164" dirty="0" err="1">
                <a:latin typeface="Calibri"/>
                <a:cs typeface="Calibri"/>
              </a:rPr>
              <a:t>actual</a:t>
            </a:r>
            <a:r>
              <a:rPr lang="en-US" sz="2400" spc="15" baseline="-21164" dirty="0">
                <a:latin typeface="Calibri"/>
                <a:cs typeface="Calibri"/>
              </a:rPr>
              <a:t>  </a:t>
            </a:r>
            <a:r>
              <a:rPr sz="2400" spc="10" dirty="0">
                <a:latin typeface="Calibri"/>
                <a:cs typeface="Calibri"/>
              </a:rPr>
              <a:t>≥ </a:t>
            </a:r>
            <a:r>
              <a:rPr sz="2400" spc="-5" dirty="0" err="1">
                <a:latin typeface="Calibri"/>
                <a:cs typeface="Calibri"/>
              </a:rPr>
              <a:t>CT</a:t>
            </a:r>
            <a:r>
              <a:rPr sz="2400" spc="15" baseline="-21164" dirty="0" err="1">
                <a:latin typeface="Calibri"/>
                <a:cs typeface="Calibri"/>
              </a:rPr>
              <a:t>required</a:t>
            </a:r>
            <a:endParaRPr sz="2400" baseline="-21164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406400" indent="-342900">
              <a:lnSpc>
                <a:spcPct val="100000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15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0.5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  <a:p>
            <a:pPr marL="4064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dirty="0">
                <a:latin typeface="Calibri"/>
                <a:cs typeface="Calibri"/>
              </a:rPr>
              <a:t>0.5</a:t>
            </a:r>
            <a:r>
              <a:rPr sz="3150" baseline="25132" dirty="0">
                <a:latin typeface="Calibri"/>
                <a:cs typeface="Calibri"/>
              </a:rPr>
              <a:t>0</a:t>
            </a:r>
            <a:r>
              <a:rPr sz="2400" dirty="0">
                <a:latin typeface="Calibri"/>
                <a:cs typeface="Calibri"/>
              </a:rPr>
              <a:t>C and </a:t>
            </a: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7.0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4064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5" dirty="0">
                <a:latin typeface="Calibri"/>
                <a:cs typeface="Calibri"/>
              </a:rPr>
              <a:t>Using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same table, </a:t>
            </a:r>
            <a:r>
              <a:rPr sz="2400" spc="-50" dirty="0">
                <a:latin typeface="Calibri"/>
                <a:cs typeface="Calibri"/>
              </a:rPr>
              <a:t>Table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500.2</a:t>
            </a:r>
            <a:endParaRPr sz="2400" dirty="0">
              <a:latin typeface="Calibri"/>
              <a:cs typeface="Calibri"/>
            </a:endParaRPr>
          </a:p>
          <a:p>
            <a:pPr marL="4064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sz="2400" spc="-5" dirty="0">
                <a:latin typeface="Calibri"/>
                <a:cs typeface="Calibri"/>
              </a:rPr>
              <a:t>Solve </a:t>
            </a:r>
            <a:r>
              <a:rPr sz="2400" spc="-10" dirty="0">
                <a:latin typeface="Calibri"/>
                <a:cs typeface="Calibri"/>
              </a:rPr>
              <a:t>by </a:t>
            </a:r>
            <a:r>
              <a:rPr sz="2400" spc="-5" dirty="0">
                <a:latin typeface="Calibri"/>
                <a:cs typeface="Calibri"/>
              </a:rPr>
              <a:t>trial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error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54769"/>
            <a:ext cx="585025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Solving </a:t>
            </a:r>
            <a:r>
              <a:rPr spc="-30" dirty="0"/>
              <a:t>for </a:t>
            </a:r>
            <a:r>
              <a:rPr spc="-5" dirty="0"/>
              <a:t>Unknown</a:t>
            </a:r>
            <a:r>
              <a:rPr spc="-10" dirty="0"/>
              <a:t> </a:t>
            </a:r>
            <a:r>
              <a:rPr spc="-20" dirty="0"/>
              <a:t>FRC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7907020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431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spc="-10" dirty="0">
                <a:latin typeface="Calibri"/>
                <a:cs typeface="Calibri"/>
              </a:rPr>
              <a:t>Start at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lowest </a:t>
            </a:r>
            <a:r>
              <a:rPr sz="2400" spc="-5" dirty="0">
                <a:latin typeface="Calibri"/>
                <a:cs typeface="Calibri"/>
              </a:rPr>
              <a:t>FRC </a:t>
            </a:r>
            <a:r>
              <a:rPr sz="2400" spc="-15" dirty="0">
                <a:latin typeface="Calibri"/>
                <a:cs typeface="Calibri"/>
              </a:rPr>
              <a:t>listed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50" dirty="0">
                <a:latin typeface="Calibri"/>
                <a:cs typeface="Calibri"/>
              </a:rPr>
              <a:t>Table </a:t>
            </a:r>
            <a:r>
              <a:rPr sz="2400" dirty="0">
                <a:latin typeface="Calibri"/>
                <a:cs typeface="Calibri"/>
              </a:rPr>
              <a:t>and  </a:t>
            </a:r>
            <a:r>
              <a:rPr sz="2400" spc="-5" dirty="0">
                <a:latin typeface="Calibri"/>
                <a:cs typeface="Calibri"/>
              </a:rPr>
              <a:t>multiply </a:t>
            </a:r>
            <a:r>
              <a:rPr sz="2400" dirty="0">
                <a:latin typeface="Calibri"/>
                <a:cs typeface="Calibri"/>
              </a:rPr>
              <a:t>each </a:t>
            </a: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spc="-5" dirty="0">
                <a:latin typeface="Calibri"/>
                <a:cs typeface="Calibri"/>
              </a:rPr>
              <a:t>in </a:t>
            </a:r>
            <a:r>
              <a:rPr sz="2400" spc="-25" dirty="0">
                <a:latin typeface="Calibri"/>
                <a:cs typeface="Calibri"/>
              </a:rPr>
              <a:t>far</a:t>
            </a:r>
            <a:r>
              <a:rPr lang="en-US" sz="2400" spc="-25" dirty="0">
                <a:latin typeface="Calibri"/>
                <a:cs typeface="Calibri"/>
              </a:rPr>
              <a:t>-</a:t>
            </a:r>
            <a:r>
              <a:rPr sz="2400" spc="-10" dirty="0">
                <a:latin typeface="Calibri"/>
                <a:cs typeface="Calibri"/>
              </a:rPr>
              <a:t>left </a:t>
            </a:r>
            <a:r>
              <a:rPr sz="2400" spc="-5" dirty="0">
                <a:latin typeface="Calibri"/>
                <a:cs typeface="Calibri"/>
              </a:rPr>
              <a:t>column </a:t>
            </a:r>
            <a:r>
              <a:rPr sz="2400" spc="-10" dirty="0">
                <a:latin typeface="Calibri"/>
                <a:cs typeface="Calibri"/>
              </a:rPr>
              <a:t>by </a:t>
            </a:r>
            <a:r>
              <a:rPr sz="2400" dirty="0">
                <a:latin typeface="Calibri"/>
                <a:cs typeface="Calibri"/>
              </a:rPr>
              <a:t>the  actual </a:t>
            </a:r>
            <a:r>
              <a:rPr sz="2400" spc="-15" dirty="0">
                <a:latin typeface="Calibri"/>
                <a:cs typeface="Calibri"/>
              </a:rPr>
              <a:t>contact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T </a:t>
            </a:r>
            <a:r>
              <a:rPr sz="2400" spc="22" baseline="-21164" dirty="0">
                <a:latin typeface="Calibri"/>
                <a:cs typeface="Calibri"/>
              </a:rPr>
              <a:t>10 </a:t>
            </a:r>
            <a:r>
              <a:rPr sz="2400" dirty="0">
                <a:latin typeface="Calibri"/>
                <a:cs typeface="Calibri"/>
              </a:rPr>
              <a:t>= 20</a:t>
            </a:r>
            <a:r>
              <a:rPr sz="2400" spc="-24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min.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93700" marR="111125" indent="-342900">
              <a:lnSpc>
                <a:spcPct val="100000"/>
              </a:lnSpc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Calibri"/>
                <a:cs typeface="Calibri"/>
              </a:rPr>
              <a:t>When a </a:t>
            </a:r>
            <a:r>
              <a:rPr sz="2400" spc="-5" dirty="0">
                <a:latin typeface="Calibri"/>
                <a:cs typeface="Calibri"/>
              </a:rPr>
              <a:t>number </a:t>
            </a:r>
            <a:r>
              <a:rPr sz="2400" dirty="0">
                <a:latin typeface="Calibri"/>
                <a:cs typeface="Calibri"/>
              </a:rPr>
              <a:t>≥ the </a:t>
            </a:r>
            <a:r>
              <a:rPr sz="2400" spc="5" dirty="0">
                <a:latin typeface="Calibri"/>
                <a:cs typeface="Calibri"/>
              </a:rPr>
              <a:t>CT </a:t>
            </a:r>
            <a:r>
              <a:rPr sz="2400" spc="-10" dirty="0">
                <a:latin typeface="Calibri"/>
                <a:cs typeface="Calibri"/>
              </a:rPr>
              <a:t>required </a:t>
            </a:r>
            <a:r>
              <a:rPr sz="2400" spc="-30" dirty="0">
                <a:latin typeface="Calibri"/>
                <a:cs typeface="Calibri"/>
              </a:rPr>
              <a:t>for 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as </a:t>
            </a:r>
            <a:r>
              <a:rPr sz="2400" spc="-15" dirty="0">
                <a:latin typeface="Calibri"/>
                <a:cs typeface="Calibri"/>
              </a:rPr>
              <a:t>listed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50" dirty="0">
                <a:latin typeface="Calibri"/>
                <a:cs typeface="Calibri"/>
              </a:rPr>
              <a:t>Table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obtained, 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solution </a:t>
            </a:r>
            <a:r>
              <a:rPr sz="2400" dirty="0">
                <a:latin typeface="Calibri"/>
                <a:cs typeface="Calibri"/>
              </a:rPr>
              <a:t>is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found.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40844"/>
            <a:ext cx="542162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Secondary</a:t>
            </a:r>
            <a:r>
              <a:rPr spc="-50" dirty="0">
                <a:cs typeface="Calibri"/>
              </a:rPr>
              <a:t> </a:t>
            </a:r>
            <a:r>
              <a:rPr spc="-15" dirty="0">
                <a:cs typeface="Calibri"/>
              </a:rPr>
              <a:t>Disinfection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59178"/>
            <a:ext cx="8028305" cy="3477811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355600" marR="95885" indent="-343535">
              <a:lnSpc>
                <a:spcPct val="90000"/>
              </a:lnSpc>
              <a:spcBef>
                <a:spcPts val="484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Secondary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lang="en-US" sz="2400" dirty="0">
                <a:latin typeface="Calibri"/>
                <a:cs typeface="Calibri"/>
              </a:rPr>
              <a:t>-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required </a:t>
            </a:r>
            <a:r>
              <a:rPr sz="2400" spc="-25" dirty="0">
                <a:latin typeface="Calibri"/>
                <a:cs typeface="Calibri"/>
              </a:rPr>
              <a:t>to </a:t>
            </a:r>
            <a:r>
              <a:rPr sz="2400" spc="-10" dirty="0">
                <a:latin typeface="Calibri"/>
                <a:cs typeface="Calibri"/>
              </a:rPr>
              <a:t>maintain 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5" dirty="0">
                <a:latin typeface="Calibri"/>
                <a:cs typeface="Calibri"/>
              </a:rPr>
              <a:t>quality </a:t>
            </a:r>
            <a:r>
              <a:rPr sz="2400" spc="-15" dirty="0">
                <a:latin typeface="Calibri"/>
                <a:cs typeface="Calibri"/>
              </a:rPr>
              <a:t>from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distribution </a:t>
            </a:r>
            <a:r>
              <a:rPr sz="2400" spc="-30" dirty="0">
                <a:latin typeface="Calibri"/>
                <a:cs typeface="Calibri"/>
              </a:rPr>
              <a:t>system  </a:t>
            </a:r>
            <a:r>
              <a:rPr sz="2400" spc="-5" dirty="0">
                <a:latin typeface="Calibri"/>
                <a:cs typeface="Calibri"/>
              </a:rPr>
              <a:t>entry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all service </a:t>
            </a:r>
            <a:r>
              <a:rPr sz="2400" spc="-5" dirty="0">
                <a:latin typeface="Calibri"/>
                <a:cs typeface="Calibri"/>
              </a:rPr>
              <a:t>connections by  </a:t>
            </a:r>
            <a:r>
              <a:rPr sz="2400" spc="-10" dirty="0">
                <a:latin typeface="Calibri"/>
                <a:cs typeface="Calibri"/>
              </a:rPr>
              <a:t>providing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20" dirty="0">
                <a:latin typeface="Calibri"/>
                <a:cs typeface="Calibri"/>
              </a:rPr>
              <a:t>disinfectant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residual.</a:t>
            </a:r>
            <a:endParaRPr sz="2400" dirty="0">
              <a:latin typeface="Calibri"/>
              <a:cs typeface="Calibri"/>
            </a:endParaRPr>
          </a:p>
          <a:p>
            <a:pPr marL="355600" marR="375285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The purpose of secondary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not 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of a </a:t>
            </a:r>
            <a:r>
              <a:rPr sz="2400" spc="-25" dirty="0">
                <a:latin typeface="Calibri"/>
                <a:cs typeface="Calibri"/>
              </a:rPr>
              <a:t>target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pathogen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46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Purpose is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15" dirty="0">
                <a:latin typeface="Calibri"/>
                <a:cs typeface="Calibri"/>
              </a:rPr>
              <a:t>provide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20" dirty="0">
                <a:latin typeface="Calibri"/>
                <a:cs typeface="Calibri"/>
              </a:rPr>
              <a:t>safeguard </a:t>
            </a:r>
            <a:r>
              <a:rPr sz="2400" spc="-15" dirty="0">
                <a:latin typeface="Calibri"/>
                <a:cs typeface="Calibri"/>
              </a:rPr>
              <a:t>against  </a:t>
            </a:r>
            <a:r>
              <a:rPr sz="2400" dirty="0">
                <a:latin typeface="Calibri"/>
                <a:cs typeface="Calibri"/>
              </a:rPr>
              <a:t>chance </a:t>
            </a:r>
            <a:r>
              <a:rPr sz="2400" spc="-15" dirty="0">
                <a:latin typeface="Calibri"/>
                <a:cs typeface="Calibri"/>
              </a:rPr>
              <a:t>contamination </a:t>
            </a:r>
            <a:r>
              <a:rPr sz="2400" dirty="0">
                <a:latin typeface="Calibri"/>
                <a:cs typeface="Calibri"/>
              </a:rPr>
              <a:t>– </a:t>
            </a:r>
            <a:r>
              <a:rPr sz="2400" spc="-10" dirty="0">
                <a:latin typeface="Calibri"/>
                <a:cs typeface="Calibri"/>
              </a:rPr>
              <a:t>permeation, </a:t>
            </a:r>
            <a:r>
              <a:rPr sz="2400" dirty="0">
                <a:latin typeface="Calibri"/>
                <a:cs typeface="Calibri"/>
              </a:rPr>
              <a:t>leaching,  </a:t>
            </a:r>
            <a:r>
              <a:rPr sz="2400" spc="-5" dirty="0">
                <a:latin typeface="Calibri"/>
                <a:cs typeface="Calibri"/>
              </a:rPr>
              <a:t>intrusion, </a:t>
            </a:r>
            <a:r>
              <a:rPr sz="2400" spc="-10" dirty="0">
                <a:latin typeface="Calibri"/>
                <a:cs typeface="Calibri"/>
              </a:rPr>
              <a:t>regrowth,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biofilms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593467"/>
            <a:ext cx="593661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/>
              <a:t>Operating </a:t>
            </a:r>
            <a:r>
              <a:rPr spc="5" dirty="0"/>
              <a:t>CT</a:t>
            </a:r>
            <a:r>
              <a:rPr spc="-10" dirty="0"/>
              <a:t> </a:t>
            </a:r>
            <a:r>
              <a:rPr spc="-15" dirty="0"/>
              <a:t>Determined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72440" y="1532356"/>
            <a:ext cx="7740650" cy="266996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700"/>
              </a:spcBef>
            </a:pPr>
            <a:r>
              <a:rPr sz="2400" spc="-15" dirty="0">
                <a:latin typeface="Calibri"/>
                <a:cs typeface="Calibri"/>
              </a:rPr>
              <a:t>Required Operating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FRC</a:t>
            </a:r>
            <a:endParaRPr sz="2400" dirty="0">
              <a:latin typeface="Calibri"/>
              <a:cs typeface="Calibri"/>
            </a:endParaRPr>
          </a:p>
          <a:p>
            <a:pPr marL="4191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418465" algn="l"/>
                <a:tab pos="41910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15" baseline="-21164" dirty="0">
                <a:latin typeface="Calibri"/>
                <a:cs typeface="Calibri"/>
              </a:rPr>
              <a:t>actual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b="1" spc="-5" dirty="0">
                <a:latin typeface="Calibri"/>
                <a:cs typeface="Calibri"/>
              </a:rPr>
              <a:t>(2.0 </a:t>
            </a:r>
            <a:r>
              <a:rPr sz="2400" b="1" spc="10" dirty="0">
                <a:latin typeface="Calibri"/>
                <a:cs typeface="Calibri"/>
              </a:rPr>
              <a:t>mg/L)</a:t>
            </a:r>
            <a:r>
              <a:rPr sz="2400" spc="10" dirty="0">
                <a:latin typeface="Calibri"/>
                <a:cs typeface="Calibri"/>
              </a:rPr>
              <a:t>(20 </a:t>
            </a:r>
            <a:r>
              <a:rPr sz="2400" spc="-5" dirty="0">
                <a:latin typeface="Calibri"/>
                <a:cs typeface="Calibri"/>
              </a:rPr>
              <a:t>min) </a:t>
            </a:r>
            <a:r>
              <a:rPr sz="2400" dirty="0">
                <a:latin typeface="Calibri"/>
                <a:cs typeface="Calibri"/>
              </a:rPr>
              <a:t>= 40</a:t>
            </a:r>
            <a:r>
              <a:rPr sz="2400" spc="-2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mg*min/L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419100" indent="-342900">
              <a:lnSpc>
                <a:spcPts val="3745"/>
              </a:lnSpc>
              <a:spcBef>
                <a:spcPts val="5"/>
              </a:spcBef>
              <a:buFont typeface="Arial"/>
              <a:buChar char="•"/>
              <a:tabLst>
                <a:tab pos="418465" algn="l"/>
                <a:tab pos="419100" algn="l"/>
                <a:tab pos="1783080" algn="l"/>
              </a:tabLst>
            </a:pPr>
            <a:r>
              <a:rPr sz="2400" dirty="0">
                <a:latin typeface="Calibri"/>
                <a:cs typeface="Calibri"/>
              </a:rPr>
              <a:t>CT </a:t>
            </a:r>
            <a:r>
              <a:rPr sz="2400" spc="15" baseline="-21164" dirty="0">
                <a:latin typeface="Calibri"/>
                <a:cs typeface="Calibri"/>
              </a:rPr>
              <a:t>actual</a:t>
            </a:r>
            <a:r>
              <a:rPr lang="en-US" sz="2400" spc="10" baseline="-21164" dirty="0">
                <a:latin typeface="Calibri"/>
                <a:cs typeface="Calibri"/>
              </a:rPr>
              <a:t>   </a:t>
            </a:r>
            <a:r>
              <a:rPr sz="2400" b="1" dirty="0">
                <a:latin typeface="Calibri"/>
                <a:cs typeface="Calibri"/>
              </a:rPr>
              <a:t>≥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lang="en-US" sz="2400" baseline="13888" dirty="0">
                <a:latin typeface="Calibri"/>
                <a:cs typeface="Calibri"/>
              </a:rPr>
              <a:t>   </a:t>
            </a:r>
            <a:r>
              <a:rPr lang="en-US" sz="2400" dirty="0">
                <a:latin typeface="Calibri"/>
                <a:cs typeface="Calibri"/>
              </a:rPr>
              <a:t>CT </a:t>
            </a:r>
            <a:r>
              <a:rPr lang="en-US" sz="2400" spc="15" baseline="-21164" dirty="0">
                <a:latin typeface="Calibri"/>
                <a:cs typeface="Calibri"/>
              </a:rPr>
              <a:t>actual </a:t>
            </a:r>
            <a:r>
              <a:rPr sz="2400" spc="7" baseline="13888" dirty="0">
                <a:latin typeface="Calibri"/>
                <a:cs typeface="Calibri"/>
              </a:rPr>
              <a:t> </a:t>
            </a:r>
            <a:r>
              <a:rPr sz="2400" spc="10" dirty="0">
                <a:latin typeface="Calibri"/>
                <a:cs typeface="Calibri"/>
              </a:rPr>
              <a:t>required</a:t>
            </a:r>
            <a:endParaRPr sz="2400" dirty="0">
              <a:latin typeface="Calibri"/>
              <a:cs typeface="Calibri"/>
            </a:endParaRPr>
          </a:p>
          <a:p>
            <a:pPr marL="419100" indent="-342900">
              <a:lnSpc>
                <a:spcPts val="3745"/>
              </a:lnSpc>
              <a:buFont typeface="Arial"/>
              <a:buChar char="•"/>
              <a:tabLst>
                <a:tab pos="418465" algn="l"/>
                <a:tab pos="419100" algn="l"/>
              </a:tabLst>
            </a:pPr>
            <a:r>
              <a:rPr sz="2400" dirty="0">
                <a:latin typeface="Calibri"/>
                <a:cs typeface="Calibri"/>
              </a:rPr>
              <a:t>40 mg*min/L </a:t>
            </a:r>
            <a:r>
              <a:rPr sz="2400" b="1" dirty="0">
                <a:latin typeface="Calibri"/>
                <a:cs typeface="Calibri"/>
              </a:rPr>
              <a:t>&gt;</a:t>
            </a:r>
            <a:r>
              <a:rPr sz="2400" dirty="0">
                <a:latin typeface="Calibri"/>
                <a:cs typeface="Calibri"/>
              </a:rPr>
              <a:t> 39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mg*min/L</a:t>
            </a:r>
          </a:p>
          <a:p>
            <a:pPr marL="419100" marR="283845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418465" algn="l"/>
                <a:tab pos="419100" algn="l"/>
              </a:tabLst>
            </a:pP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compliance </a:t>
            </a:r>
            <a:r>
              <a:rPr sz="2400" dirty="0">
                <a:latin typeface="Calibri"/>
                <a:cs typeface="Calibri"/>
              </a:rPr>
              <a:t>with the </a:t>
            </a:r>
            <a:r>
              <a:rPr sz="2400" spc="-5" dirty="0">
                <a:latin typeface="Calibri"/>
                <a:cs typeface="Calibri"/>
              </a:rPr>
              <a:t>0.5-log </a:t>
            </a:r>
            <a:r>
              <a:rPr sz="2400" spc="-10" dirty="0">
                <a:latin typeface="Calibri"/>
                <a:cs typeface="Calibri"/>
              </a:rPr>
              <a:t>inactivation  requirement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3240" y="610996"/>
            <a:ext cx="684784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Interpolating </a:t>
            </a:r>
            <a:r>
              <a:rPr dirty="0"/>
              <a:t>Log</a:t>
            </a:r>
            <a:r>
              <a:rPr spc="-30" dirty="0"/>
              <a:t> </a:t>
            </a:r>
            <a:r>
              <a:rPr spc="-10" dirty="0"/>
              <a:t>Inactivation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23240" y="1532356"/>
            <a:ext cx="6221730" cy="3174587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368300" indent="-342900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7.5</a:t>
            </a:r>
          </a:p>
          <a:p>
            <a:pPr marL="3683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spc="-75" dirty="0">
                <a:latin typeface="Calibri"/>
                <a:cs typeface="Calibri"/>
              </a:rPr>
              <a:t>Temp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5</a:t>
            </a:r>
            <a:r>
              <a:rPr sz="2400" baseline="25132" dirty="0">
                <a:latin typeface="Calibri"/>
                <a:cs typeface="Calibri"/>
              </a:rPr>
              <a:t>0</a:t>
            </a:r>
            <a:r>
              <a:rPr sz="2400" dirty="0">
                <a:latin typeface="Calibri"/>
                <a:cs typeface="Calibri"/>
              </a:rPr>
              <a:t>C</a:t>
            </a:r>
          </a:p>
          <a:p>
            <a:pPr marL="3683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dirty="0">
                <a:latin typeface="Calibri"/>
                <a:cs typeface="Calibri"/>
              </a:rPr>
              <a:t>= 1.0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25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 marL="368300" indent="-342900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= 90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min</a:t>
            </a:r>
          </a:p>
          <a:p>
            <a:pPr marL="3683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spc="-15" dirty="0">
                <a:latin typeface="Calibri"/>
                <a:cs typeface="Calibri"/>
              </a:rPr>
              <a:t>Baffling </a:t>
            </a:r>
            <a:r>
              <a:rPr sz="2400" spc="-20" dirty="0">
                <a:latin typeface="Calibri"/>
                <a:cs typeface="Calibri"/>
              </a:rPr>
              <a:t>factor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</a:t>
            </a:r>
            <a:r>
              <a:rPr sz="2400" spc="7" baseline="-21164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/ </a:t>
            </a: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0.5</a:t>
            </a:r>
          </a:p>
          <a:p>
            <a:pPr marL="368300" indent="-342900">
              <a:lnSpc>
                <a:spcPct val="100000"/>
              </a:lnSpc>
              <a:spcBef>
                <a:spcPts val="220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b="1" spc="10" dirty="0">
                <a:latin typeface="Calibri"/>
                <a:cs typeface="Calibri"/>
              </a:rPr>
              <a:t>T</a:t>
            </a:r>
            <a:r>
              <a:rPr sz="2400" b="1" spc="15" baseline="-21164" dirty="0">
                <a:latin typeface="Calibri"/>
                <a:cs typeface="Calibri"/>
              </a:rPr>
              <a:t>10 </a:t>
            </a:r>
            <a:r>
              <a:rPr sz="2400" b="1" dirty="0">
                <a:latin typeface="Calibri"/>
                <a:cs typeface="Calibri"/>
              </a:rPr>
              <a:t>=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/ </a:t>
            </a:r>
            <a:r>
              <a:rPr sz="2400" b="1" spc="10" dirty="0">
                <a:latin typeface="Calibri"/>
                <a:cs typeface="Calibri"/>
              </a:rPr>
              <a:t>T</a:t>
            </a:r>
            <a:r>
              <a:rPr sz="2400" b="1" spc="15" baseline="-21164" dirty="0">
                <a:latin typeface="Calibri"/>
                <a:cs typeface="Calibri"/>
              </a:rPr>
              <a:t>10</a:t>
            </a:r>
            <a:r>
              <a:rPr sz="2400" spc="15" baseline="-21164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/ </a:t>
            </a: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(90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min)(0.5)</a:t>
            </a:r>
          </a:p>
          <a:p>
            <a:pPr marL="3683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dirty="0">
                <a:latin typeface="Calibri"/>
                <a:cs typeface="Calibri"/>
              </a:rPr>
              <a:t>CT = </a:t>
            </a:r>
            <a:r>
              <a:rPr sz="2400" spc="5" dirty="0">
                <a:latin typeface="Calibri"/>
                <a:cs typeface="Calibri"/>
              </a:rPr>
              <a:t>[(1.0mg/L)]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[(90min)(0.5)]</a:t>
            </a:r>
          </a:p>
          <a:p>
            <a:pPr marL="368300" indent="-342900">
              <a:lnSpc>
                <a:spcPct val="100000"/>
              </a:lnSpc>
              <a:spcBef>
                <a:spcPts val="215"/>
              </a:spcBef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sz="2400" dirty="0">
                <a:latin typeface="Calibri"/>
                <a:cs typeface="Calibri"/>
              </a:rPr>
              <a:t>CT = 45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mg*min/L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9218" y="544240"/>
            <a:ext cx="304292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Interpolating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7840" y="1518869"/>
            <a:ext cx="6784975" cy="22012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indent="-342900">
              <a:lnSpc>
                <a:spcPts val="3754"/>
              </a:lnSpc>
              <a:spcBef>
                <a:spcPts val="10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Calibri"/>
                <a:cs typeface="Calibri"/>
              </a:rPr>
              <a:t>On </a:t>
            </a:r>
            <a:r>
              <a:rPr sz="2400" spc="-50" dirty="0">
                <a:latin typeface="Calibri"/>
                <a:cs typeface="Calibri"/>
              </a:rPr>
              <a:t>Table </a:t>
            </a:r>
            <a:r>
              <a:rPr lang="en-US" sz="2400" spc="-5" dirty="0">
                <a:latin typeface="Calibri"/>
                <a:cs typeface="Calibri"/>
              </a:rPr>
              <a:t>500.</a:t>
            </a:r>
            <a:r>
              <a:rPr sz="2400" dirty="0">
                <a:latin typeface="Calibri"/>
                <a:cs typeface="Calibri"/>
              </a:rPr>
              <a:t>3</a:t>
            </a:r>
          </a:p>
          <a:p>
            <a:pPr marL="393700" indent="-342900">
              <a:lnSpc>
                <a:spcPts val="3675"/>
              </a:lnSpc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Calibri"/>
                <a:cs typeface="Calibri"/>
              </a:rPr>
              <a:t>CT = 45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mg*min/L</a:t>
            </a:r>
          </a:p>
          <a:p>
            <a:pPr marL="393700" indent="-342900">
              <a:lnSpc>
                <a:spcPts val="3754"/>
              </a:lnSpc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between </a:t>
            </a:r>
            <a:r>
              <a:rPr sz="2400" dirty="0">
                <a:latin typeface="Calibri"/>
                <a:cs typeface="Calibri"/>
              </a:rPr>
              <a:t>0.5 and 1.0 log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inactivation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93700" indent="-342900">
              <a:lnSpc>
                <a:spcPct val="100000"/>
              </a:lnSpc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2400" dirty="0">
                <a:latin typeface="Calibri"/>
                <a:cs typeface="Calibri"/>
              </a:rPr>
              <a:t>Same </a:t>
            </a:r>
            <a:r>
              <a:rPr sz="2400" spc="-5" dirty="0">
                <a:latin typeface="Calibri"/>
                <a:cs typeface="Calibri"/>
              </a:rPr>
              <a:t>condition of 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baseline="-21164" dirty="0">
                <a:latin typeface="Calibri"/>
                <a:cs typeface="Calibri"/>
              </a:rPr>
              <a:t>10</a:t>
            </a:r>
            <a:r>
              <a:rPr sz="2400" dirty="0">
                <a:latin typeface="Calibri"/>
                <a:cs typeface="Calibri"/>
              </a:rPr>
              <a:t>, </a:t>
            </a:r>
            <a:r>
              <a:rPr sz="2400" spc="-5" dirty="0">
                <a:latin typeface="Calibri"/>
                <a:cs typeface="Calibri"/>
              </a:rPr>
              <a:t>pH,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FRC: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851224"/>
            <a:ext cx="1586865" cy="981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ts val="3754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CT =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30</a:t>
            </a:r>
          </a:p>
          <a:p>
            <a:pPr marL="355600" indent="-342900">
              <a:lnSpc>
                <a:spcPts val="376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CT =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45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145083" y="3886893"/>
            <a:ext cx="1134110" cy="981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754"/>
              </a:lnSpc>
              <a:spcBef>
                <a:spcPts val="105"/>
              </a:spcBef>
            </a:pPr>
            <a:r>
              <a:rPr sz="2400" spc="-5" dirty="0">
                <a:latin typeface="Calibri"/>
                <a:cs typeface="Calibri"/>
              </a:rPr>
              <a:t>0.5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  <a:p>
            <a:pPr marL="12700">
              <a:lnSpc>
                <a:spcPts val="3760"/>
              </a:lnSpc>
            </a:pPr>
            <a:r>
              <a:rPr sz="2400" spc="-5" dirty="0">
                <a:latin typeface="Calibri"/>
                <a:cs typeface="Calibri"/>
              </a:rPr>
              <a:t>?.?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5940" y="4784597"/>
            <a:ext cx="7339330" cy="98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754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2755900" algn="l"/>
              </a:tabLst>
            </a:pPr>
            <a:r>
              <a:rPr sz="2400" dirty="0">
                <a:latin typeface="Calibri"/>
                <a:cs typeface="Calibri"/>
              </a:rPr>
              <a:t>CT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60</a:t>
            </a:r>
            <a:r>
              <a:rPr lang="en-US" sz="2400" dirty="0">
                <a:latin typeface="Calibri"/>
                <a:cs typeface="Calibri"/>
              </a:rPr>
              <a:t>	</a:t>
            </a:r>
            <a:r>
              <a:rPr sz="2400" dirty="0">
                <a:latin typeface="Calibri"/>
                <a:cs typeface="Calibri"/>
              </a:rPr>
              <a:t>1.0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  <a:p>
            <a:pPr marL="355600" indent="-342900">
              <a:lnSpc>
                <a:spcPts val="3754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0.5+[(45-30)/(60-30)] </a:t>
            </a:r>
            <a:r>
              <a:rPr sz="2400" dirty="0">
                <a:latin typeface="Calibri"/>
                <a:cs typeface="Calibri"/>
              </a:rPr>
              <a:t>[(1.0-0.5)] = </a:t>
            </a:r>
            <a:r>
              <a:rPr sz="2400" spc="-5" dirty="0">
                <a:latin typeface="Calibri"/>
                <a:cs typeface="Calibri"/>
              </a:rPr>
              <a:t>0.75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2528" y="560872"/>
            <a:ext cx="511937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Interpolation</a:t>
            </a:r>
            <a:r>
              <a:rPr spc="-60" dirty="0"/>
              <a:t> </a:t>
            </a:r>
            <a:r>
              <a:rPr spc="-10" dirty="0"/>
              <a:t>Formula</a:t>
            </a:r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42912" y="2271712"/>
          <a:ext cx="3048000" cy="15383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28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spc="-5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2550" spc="-7" baseline="-21241" dirty="0">
                          <a:latin typeface="Arial"/>
                          <a:cs typeface="Arial"/>
                        </a:rPr>
                        <a:t>1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spc="5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550" spc="7" baseline="-21241" dirty="0">
                          <a:latin typeface="Arial"/>
                          <a:cs typeface="Arial"/>
                        </a:rPr>
                        <a:t>1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69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spc="-5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2550" spc="-7" baseline="-21241" dirty="0">
                          <a:latin typeface="Arial"/>
                          <a:cs typeface="Arial"/>
                        </a:rPr>
                        <a:t>2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spc="5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550" spc="7" baseline="-21241" dirty="0">
                          <a:latin typeface="Arial"/>
                          <a:cs typeface="Arial"/>
                        </a:rPr>
                        <a:t>2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8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600" spc="-5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2550" spc="-7" baseline="-21241" dirty="0">
                          <a:latin typeface="Arial"/>
                          <a:cs typeface="Arial"/>
                        </a:rPr>
                        <a:t>3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600" spc="5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550" spc="7" baseline="-21241" dirty="0">
                          <a:latin typeface="Arial"/>
                          <a:cs typeface="Arial"/>
                        </a:rPr>
                        <a:t>3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33912" y="2271712"/>
          <a:ext cx="3200400" cy="15383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28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30</a:t>
                      </a: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0.5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6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45</a:t>
                      </a: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600" spc="1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550" spc="15" baseline="-21241" dirty="0">
                          <a:latin typeface="Arial"/>
                          <a:cs typeface="Arial"/>
                        </a:rPr>
                        <a:t>2</a:t>
                      </a:r>
                      <a:endParaRPr sz="2550" baseline="-21241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8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60</a:t>
                      </a:r>
                    </a:p>
                  </a:txBody>
                  <a:tcPr marL="0" marR="0" marT="3810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1.0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1563370" y="4779994"/>
            <a:ext cx="520890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600" spc="5" dirty="0">
                <a:latin typeface="Calibri"/>
                <a:cs typeface="Calibri"/>
              </a:rPr>
              <a:t>Y</a:t>
            </a:r>
            <a:r>
              <a:rPr sz="2550" spc="7" baseline="-21241" dirty="0">
                <a:latin typeface="Calibri"/>
                <a:cs typeface="Calibri"/>
              </a:rPr>
              <a:t>2 </a:t>
            </a:r>
            <a:r>
              <a:rPr sz="2600" dirty="0">
                <a:latin typeface="Calibri"/>
                <a:cs typeface="Calibri"/>
              </a:rPr>
              <a:t>= [ </a:t>
            </a:r>
            <a:r>
              <a:rPr sz="2600" spc="5" dirty="0">
                <a:latin typeface="Calibri"/>
                <a:cs typeface="Calibri"/>
              </a:rPr>
              <a:t>(X</a:t>
            </a:r>
            <a:r>
              <a:rPr sz="2550" spc="7" baseline="-21241" dirty="0">
                <a:latin typeface="Calibri"/>
                <a:cs typeface="Calibri"/>
              </a:rPr>
              <a:t>2 </a:t>
            </a:r>
            <a:r>
              <a:rPr sz="2600" dirty="0">
                <a:latin typeface="Calibri"/>
                <a:cs typeface="Calibri"/>
              </a:rPr>
              <a:t>– </a:t>
            </a:r>
            <a:r>
              <a:rPr sz="2600" spc="5" dirty="0">
                <a:latin typeface="Calibri"/>
                <a:cs typeface="Calibri"/>
              </a:rPr>
              <a:t>X</a:t>
            </a:r>
            <a:r>
              <a:rPr sz="2550" spc="7" baseline="-21241" dirty="0">
                <a:latin typeface="Calibri"/>
                <a:cs typeface="Calibri"/>
              </a:rPr>
              <a:t>1</a:t>
            </a:r>
            <a:r>
              <a:rPr sz="2600" spc="5" dirty="0">
                <a:latin typeface="Calibri"/>
                <a:cs typeface="Calibri"/>
              </a:rPr>
              <a:t>) (Y</a:t>
            </a:r>
            <a:r>
              <a:rPr sz="2550" spc="7" baseline="-21241" dirty="0">
                <a:latin typeface="Calibri"/>
                <a:cs typeface="Calibri"/>
              </a:rPr>
              <a:t>3 </a:t>
            </a:r>
            <a:r>
              <a:rPr sz="2600" dirty="0">
                <a:latin typeface="Calibri"/>
                <a:cs typeface="Calibri"/>
              </a:rPr>
              <a:t>– </a:t>
            </a:r>
            <a:r>
              <a:rPr sz="2600" spc="5" dirty="0">
                <a:latin typeface="Calibri"/>
                <a:cs typeface="Calibri"/>
              </a:rPr>
              <a:t>Y</a:t>
            </a:r>
            <a:r>
              <a:rPr sz="2550" spc="7" baseline="-21241" dirty="0">
                <a:latin typeface="Calibri"/>
                <a:cs typeface="Calibri"/>
              </a:rPr>
              <a:t>1</a:t>
            </a:r>
            <a:r>
              <a:rPr sz="2600" spc="5" dirty="0">
                <a:latin typeface="Calibri"/>
                <a:cs typeface="Calibri"/>
              </a:rPr>
              <a:t>) </a:t>
            </a:r>
            <a:r>
              <a:rPr sz="2600" dirty="0">
                <a:latin typeface="Calibri"/>
                <a:cs typeface="Calibri"/>
              </a:rPr>
              <a:t>÷ </a:t>
            </a:r>
            <a:r>
              <a:rPr sz="2600" spc="5" dirty="0">
                <a:latin typeface="Calibri"/>
                <a:cs typeface="Calibri"/>
              </a:rPr>
              <a:t>(X</a:t>
            </a:r>
            <a:r>
              <a:rPr sz="2550" spc="7" baseline="-21241" dirty="0">
                <a:latin typeface="Calibri"/>
                <a:cs typeface="Calibri"/>
              </a:rPr>
              <a:t>3 </a:t>
            </a:r>
            <a:r>
              <a:rPr sz="2600" dirty="0">
                <a:latin typeface="Calibri"/>
                <a:cs typeface="Calibri"/>
              </a:rPr>
              <a:t>– </a:t>
            </a:r>
            <a:r>
              <a:rPr sz="2600" spc="5" dirty="0">
                <a:latin typeface="Calibri"/>
                <a:cs typeface="Calibri"/>
              </a:rPr>
              <a:t>X</a:t>
            </a:r>
            <a:r>
              <a:rPr sz="2550" spc="7" baseline="-21241" dirty="0">
                <a:latin typeface="Calibri"/>
                <a:cs typeface="Calibri"/>
              </a:rPr>
              <a:t>1</a:t>
            </a:r>
            <a:r>
              <a:rPr sz="2600" spc="5" dirty="0">
                <a:latin typeface="Calibri"/>
                <a:cs typeface="Calibri"/>
              </a:rPr>
              <a:t>) </a:t>
            </a:r>
            <a:r>
              <a:rPr sz="2600" dirty="0">
                <a:latin typeface="Calibri"/>
                <a:cs typeface="Calibri"/>
              </a:rPr>
              <a:t>]</a:t>
            </a:r>
            <a:r>
              <a:rPr sz="2600" spc="40" dirty="0">
                <a:latin typeface="Calibri"/>
                <a:cs typeface="Calibri"/>
              </a:rPr>
              <a:t> </a:t>
            </a:r>
            <a:r>
              <a:rPr sz="2600" dirty="0">
                <a:latin typeface="Calibri"/>
                <a:cs typeface="Calibri"/>
              </a:rPr>
              <a:t>+ </a:t>
            </a:r>
            <a:r>
              <a:rPr sz="2600" spc="10" dirty="0">
                <a:latin typeface="Calibri"/>
                <a:cs typeface="Calibri"/>
              </a:rPr>
              <a:t>Y</a:t>
            </a:r>
            <a:r>
              <a:rPr sz="2550" spc="15" baseline="-21241" dirty="0">
                <a:latin typeface="Calibri"/>
                <a:cs typeface="Calibri"/>
              </a:rPr>
              <a:t>1</a:t>
            </a:r>
            <a:endParaRPr sz="2550" baseline="-21241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85040" y="1348277"/>
            <a:ext cx="2549272" cy="837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 marR="30480">
              <a:lnSpc>
                <a:spcPct val="115100"/>
              </a:lnSpc>
              <a:spcBef>
                <a:spcPts val="100"/>
              </a:spcBef>
              <a:tabLst>
                <a:tab pos="964565" algn="l"/>
              </a:tabLst>
            </a:pPr>
            <a:r>
              <a:rPr sz="2400" spc="-10" dirty="0">
                <a:latin typeface="Calibri"/>
                <a:cs typeface="Calibri"/>
              </a:rPr>
              <a:t>Solve </a:t>
            </a:r>
            <a:r>
              <a:rPr sz="2400" spc="-15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Y</a:t>
            </a:r>
            <a:r>
              <a:rPr sz="2400" baseline="-21072" dirty="0">
                <a:latin typeface="Calibri"/>
                <a:cs typeface="Calibri"/>
              </a:rPr>
              <a:t>2  </a:t>
            </a:r>
            <a:r>
              <a:rPr lang="en-US" sz="2400" baseline="-21072" dirty="0">
                <a:latin typeface="Calibri"/>
                <a:cs typeface="Calibri"/>
              </a:rPr>
              <a:t>                   </a:t>
            </a:r>
            <a:r>
              <a:rPr sz="2400" u="heavy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	</a:t>
            </a:r>
            <a:r>
              <a:rPr lang="en-US" sz="2400" dirty="0">
                <a:latin typeface="Calibri"/>
                <a:cs typeface="Calibri"/>
              </a:rPr>
              <a:t>     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</a:t>
            </a:r>
            <a:r>
              <a:rPr lang="en-US" sz="24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4540" y="1616405"/>
            <a:ext cx="159766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spc="-10" dirty="0">
                <a:latin typeface="Calibri"/>
                <a:cs typeface="Calibri"/>
              </a:rPr>
              <a:t>Solve </a:t>
            </a:r>
            <a:r>
              <a:rPr sz="2400" spc="-20" dirty="0">
                <a:latin typeface="Calibri"/>
                <a:cs typeface="Calibri"/>
              </a:rPr>
              <a:t>for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Y2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73716"/>
            <a:ext cx="63220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Know </a:t>
            </a:r>
            <a:r>
              <a:rPr spc="-90" dirty="0"/>
              <a:t>Your </a:t>
            </a:r>
            <a:r>
              <a:rPr dirty="0"/>
              <a:t>Log</a:t>
            </a:r>
            <a:r>
              <a:rPr spc="55" dirty="0"/>
              <a:t> </a:t>
            </a:r>
            <a:r>
              <a:rPr spc="-10" dirty="0"/>
              <a:t>Inactivation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946"/>
            <a:ext cx="7809865" cy="32758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06705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Base </a:t>
            </a:r>
            <a:r>
              <a:rPr sz="2400" spc="-10" dirty="0">
                <a:latin typeface="Calibri"/>
                <a:cs typeface="Calibri"/>
              </a:rPr>
              <a:t>free </a:t>
            </a:r>
            <a:r>
              <a:rPr sz="2400" dirty="0">
                <a:latin typeface="Calibri"/>
                <a:cs typeface="Calibri"/>
              </a:rPr>
              <a:t>chlorine </a:t>
            </a:r>
            <a:r>
              <a:rPr sz="2400" spc="-5" dirty="0">
                <a:latin typeface="Calibri"/>
                <a:cs typeface="Calibri"/>
              </a:rPr>
              <a:t>dose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residual on </a:t>
            </a:r>
            <a:r>
              <a:rPr sz="2400" dirty="0">
                <a:latin typeface="Calibri"/>
                <a:cs typeface="Calibri"/>
              </a:rPr>
              <a:t>the  log </a:t>
            </a:r>
            <a:r>
              <a:rPr sz="2400" spc="-5" dirty="0">
                <a:latin typeface="Calibri"/>
                <a:cs typeface="Calibri"/>
              </a:rPr>
              <a:t>inactivation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benchmark</a:t>
            </a:r>
            <a:endParaRPr sz="2400" dirty="0">
              <a:latin typeface="Calibri"/>
              <a:cs typeface="Calibri"/>
            </a:endParaRPr>
          </a:p>
          <a:p>
            <a:pPr marL="355600" marR="127635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Adjust </a:t>
            </a:r>
            <a:r>
              <a:rPr sz="2400" spc="-10" dirty="0">
                <a:latin typeface="Calibri"/>
                <a:cs typeface="Calibri"/>
              </a:rPr>
              <a:t>free </a:t>
            </a:r>
            <a:r>
              <a:rPr sz="2400" dirty="0">
                <a:latin typeface="Calibri"/>
                <a:cs typeface="Calibri"/>
              </a:rPr>
              <a:t>chlorine </a:t>
            </a:r>
            <a:r>
              <a:rPr sz="2400" spc="-5" dirty="0">
                <a:latin typeface="Calibri"/>
                <a:cs typeface="Calibri"/>
              </a:rPr>
              <a:t>residual </a:t>
            </a:r>
            <a:r>
              <a:rPr sz="2400" dirty="0">
                <a:latin typeface="Calibri"/>
                <a:cs typeface="Calibri"/>
              </a:rPr>
              <a:t>with changes in  </a:t>
            </a:r>
            <a:r>
              <a:rPr sz="2400" spc="-15" dirty="0">
                <a:latin typeface="Calibri"/>
                <a:cs typeface="Calibri"/>
              </a:rPr>
              <a:t>temperature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pH</a:t>
            </a:r>
            <a:endParaRPr sz="2400" dirty="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20" dirty="0">
                <a:latin typeface="Calibri"/>
                <a:cs typeface="Calibri"/>
              </a:rPr>
              <a:t>May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overdosing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5" dirty="0">
                <a:latin typeface="Calibri"/>
                <a:cs typeface="Calibri"/>
              </a:rPr>
              <a:t>prechlorine dose </a:t>
            </a:r>
            <a:r>
              <a:rPr sz="2400" spc="-15" dirty="0">
                <a:latin typeface="Calibri"/>
                <a:cs typeface="Calibri"/>
              </a:rPr>
              <a:t>and/or  </a:t>
            </a:r>
            <a:r>
              <a:rPr sz="2400" spc="-5" dirty="0">
                <a:latin typeface="Calibri"/>
                <a:cs typeface="Calibri"/>
              </a:rPr>
              <a:t>finished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dirty="0">
                <a:latin typeface="Calibri"/>
                <a:cs typeface="Calibri"/>
              </a:rPr>
              <a:t>– especially in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Summer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Optimize </a:t>
            </a: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spc="-30" dirty="0">
                <a:latin typeface="Calibri"/>
                <a:cs typeface="Calibri"/>
              </a:rPr>
              <a:t>for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Rechlorinate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distribution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system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330" y="530589"/>
            <a:ext cx="7724775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Disinfection Profile </a:t>
            </a:r>
            <a:r>
              <a:rPr spc="5" dirty="0"/>
              <a:t>and</a:t>
            </a:r>
            <a:r>
              <a:rPr spc="-5" dirty="0"/>
              <a:t> </a:t>
            </a:r>
            <a:r>
              <a:rPr spc="5" dirty="0"/>
              <a:t>Benchmark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18869"/>
            <a:ext cx="7724775" cy="3020379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355600" marR="5080" indent="-342900">
              <a:lnSpc>
                <a:spcPct val="80000"/>
              </a:lnSpc>
              <a:spcBef>
                <a:spcPts val="8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Proposed </a:t>
            </a:r>
            <a:r>
              <a:rPr sz="2400" dirty="0">
                <a:latin typeface="Calibri"/>
                <a:cs typeface="Calibri"/>
              </a:rPr>
              <a:t>changes in log </a:t>
            </a:r>
            <a:r>
              <a:rPr sz="2400" spc="-5" dirty="0">
                <a:latin typeface="Calibri"/>
                <a:cs typeface="Calibri"/>
              </a:rPr>
              <a:t>inactivation should  not be </a:t>
            </a:r>
            <a:r>
              <a:rPr sz="2400" spc="-10" dirty="0">
                <a:latin typeface="Calibri"/>
                <a:cs typeface="Calibri"/>
              </a:rPr>
              <a:t>lowered </a:t>
            </a:r>
            <a:r>
              <a:rPr sz="2400" spc="-5" dirty="0">
                <a:latin typeface="Calibri"/>
                <a:cs typeface="Calibri"/>
              </a:rPr>
              <a:t>below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dirty="0">
                <a:latin typeface="Calibri"/>
                <a:cs typeface="Calibri"/>
              </a:rPr>
              <a:t>which </a:t>
            </a:r>
            <a:r>
              <a:rPr sz="2400" spc="-15" dirty="0">
                <a:latin typeface="Calibri"/>
                <a:cs typeface="Calibri"/>
              </a:rPr>
              <a:t>history </a:t>
            </a:r>
            <a:r>
              <a:rPr sz="2400" spc="-5" dirty="0">
                <a:latin typeface="Calibri"/>
                <a:cs typeface="Calibri"/>
              </a:rPr>
              <a:t>has  </a:t>
            </a:r>
            <a:r>
              <a:rPr sz="2400" spc="-10" dirty="0">
                <a:latin typeface="Calibri"/>
                <a:cs typeface="Calibri"/>
              </a:rPr>
              <a:t>indicated </a:t>
            </a:r>
            <a:r>
              <a:rPr sz="2400" spc="-5" dirty="0">
                <a:latin typeface="Calibri"/>
                <a:cs typeface="Calibri"/>
              </a:rPr>
              <a:t>has </a:t>
            </a:r>
            <a:r>
              <a:rPr sz="2400" spc="-10" dirty="0">
                <a:latin typeface="Calibri"/>
                <a:cs typeface="Calibri"/>
              </a:rPr>
              <a:t>provided </a:t>
            </a:r>
            <a:r>
              <a:rPr sz="2400" spc="-35" dirty="0">
                <a:latin typeface="Calibri"/>
                <a:cs typeface="Calibri"/>
              </a:rPr>
              <a:t>safe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70" dirty="0">
                <a:latin typeface="Calibri"/>
                <a:cs typeface="Calibri"/>
              </a:rPr>
              <a:t>water.</a:t>
            </a:r>
            <a:endParaRPr sz="2400" dirty="0">
              <a:latin typeface="Calibri"/>
              <a:cs typeface="Calibri"/>
            </a:endParaRPr>
          </a:p>
          <a:p>
            <a:pPr marL="355600" marR="111760" indent="-342900">
              <a:lnSpc>
                <a:spcPts val="3070"/>
              </a:lnSpc>
              <a:spcBef>
                <a:spcPts val="5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Disinfection </a:t>
            </a:r>
            <a:r>
              <a:rPr sz="2400" b="1" spc="-5" dirty="0">
                <a:latin typeface="Calibri"/>
                <a:cs typeface="Calibri"/>
              </a:rPr>
              <a:t>profile </a:t>
            </a:r>
            <a:r>
              <a:rPr sz="2400" spc="-5" dirty="0">
                <a:latin typeface="Calibri"/>
                <a:cs typeface="Calibri"/>
              </a:rPr>
              <a:t>documents achieved </a:t>
            </a:r>
            <a:r>
              <a:rPr sz="2400" spc="-10" dirty="0">
                <a:latin typeface="Calibri"/>
                <a:cs typeface="Calibri"/>
              </a:rPr>
              <a:t>log  </a:t>
            </a:r>
            <a:r>
              <a:rPr sz="2400" spc="-5" dirty="0">
                <a:latin typeface="Calibri"/>
                <a:cs typeface="Calibri"/>
              </a:rPr>
              <a:t>inactivations</a:t>
            </a:r>
            <a:endParaRPr sz="2400" dirty="0">
              <a:latin typeface="Calibri"/>
              <a:cs typeface="Calibri"/>
            </a:endParaRPr>
          </a:p>
          <a:p>
            <a:pPr marL="355600" marR="29845" indent="-342900">
              <a:lnSpc>
                <a:spcPts val="3070"/>
              </a:lnSpc>
              <a:spcBef>
                <a:spcPts val="6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b="1" spc="-5" dirty="0">
                <a:latin typeface="Calibri"/>
                <a:cs typeface="Calibri"/>
              </a:rPr>
              <a:t>benchmark </a:t>
            </a:r>
            <a:r>
              <a:rPr sz="2400" spc="-15" dirty="0">
                <a:latin typeface="Calibri"/>
                <a:cs typeface="Calibri"/>
              </a:rPr>
              <a:t>indicates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lowest  </a:t>
            </a:r>
            <a:r>
              <a:rPr sz="2400" spc="-5" dirty="0">
                <a:latin typeface="Calibri"/>
                <a:cs typeface="Calibri"/>
              </a:rPr>
              <a:t>inactivation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achieved</a:t>
            </a:r>
            <a:endParaRPr sz="2400" dirty="0">
              <a:latin typeface="Calibri"/>
              <a:cs typeface="Calibri"/>
            </a:endParaRPr>
          </a:p>
          <a:p>
            <a:pPr marL="355600" marR="397510" indent="-342900">
              <a:lnSpc>
                <a:spcPct val="80000"/>
              </a:lnSpc>
              <a:spcBef>
                <a:spcPts val="6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Reducing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spc="-10" dirty="0">
                <a:latin typeface="Calibri"/>
                <a:cs typeface="Calibri"/>
              </a:rPr>
              <a:t>levels </a:t>
            </a:r>
            <a:r>
              <a:rPr sz="2400" spc="-5" dirty="0">
                <a:latin typeface="Calibri"/>
                <a:cs typeface="Calibri"/>
              </a:rPr>
              <a:t>below the  benchmark should be approached </a:t>
            </a:r>
            <a:r>
              <a:rPr sz="2400" dirty="0">
                <a:latin typeface="Calibri"/>
                <a:cs typeface="Calibri"/>
              </a:rPr>
              <a:t>with  </a:t>
            </a:r>
            <a:r>
              <a:rPr sz="2400" spc="-5" dirty="0">
                <a:latin typeface="Calibri"/>
                <a:cs typeface="Calibri"/>
              </a:rPr>
              <a:t>caution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544785"/>
            <a:ext cx="64306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Profiling </a:t>
            </a:r>
            <a:r>
              <a:rPr dirty="0"/>
              <a:t>and</a:t>
            </a:r>
            <a:r>
              <a:rPr spc="-55" dirty="0"/>
              <a:t> </a:t>
            </a:r>
            <a:r>
              <a:rPr dirty="0"/>
              <a:t>Benchmarking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17833"/>
            <a:ext cx="8022590" cy="3597139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1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Calculating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r>
              <a:rPr sz="2400" spc="7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profile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2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From </a:t>
            </a:r>
            <a:r>
              <a:rPr sz="2400" spc="-15" dirty="0">
                <a:latin typeface="Calibri"/>
                <a:cs typeface="Calibri"/>
              </a:rPr>
              <a:t>plant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records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Giardia</a:t>
            </a:r>
            <a:r>
              <a:rPr sz="2400" spc="-10" dirty="0">
                <a:latin typeface="Calibri"/>
                <a:cs typeface="Calibri"/>
              </a:rPr>
              <a:t> inactivation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Using </a:t>
            </a:r>
            <a:r>
              <a:rPr sz="2400" dirty="0">
                <a:latin typeface="Calibri"/>
                <a:cs typeface="Calibri"/>
              </a:rPr>
              <a:t>CT </a:t>
            </a:r>
            <a:r>
              <a:rPr sz="2400" spc="-10" dirty="0">
                <a:latin typeface="Calibri"/>
                <a:cs typeface="Calibri"/>
              </a:rPr>
              <a:t>value </a:t>
            </a:r>
            <a:r>
              <a:rPr sz="2400" spc="-5" dirty="0">
                <a:latin typeface="Calibri"/>
                <a:cs typeface="Calibri"/>
              </a:rPr>
              <a:t>tables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7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profile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Establishing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r>
              <a:rPr sz="2400" spc="1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benchmark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2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Daily </a:t>
            </a:r>
            <a:r>
              <a:rPr sz="2400" spc="-5" dirty="0">
                <a:latin typeface="Calibri"/>
                <a:cs typeface="Calibri"/>
              </a:rPr>
              <a:t>log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inactivations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Compute </a:t>
            </a:r>
            <a:r>
              <a:rPr sz="2400" spc="-10" dirty="0">
                <a:latin typeface="Calibri"/>
                <a:cs typeface="Calibri"/>
              </a:rPr>
              <a:t>monthly </a:t>
            </a:r>
            <a:r>
              <a:rPr sz="2400" spc="-25" dirty="0">
                <a:latin typeface="Calibri"/>
                <a:cs typeface="Calibri"/>
              </a:rPr>
              <a:t>average </a:t>
            </a:r>
            <a:r>
              <a:rPr sz="2400" spc="-15" dirty="0">
                <a:latin typeface="Calibri"/>
                <a:cs typeface="Calibri"/>
              </a:rPr>
              <a:t>over </a:t>
            </a:r>
            <a:r>
              <a:rPr sz="2400" spc="-10" dirty="0">
                <a:latin typeface="Calibri"/>
                <a:cs typeface="Calibri"/>
              </a:rPr>
              <a:t>one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10" dirty="0">
                <a:latin typeface="Calibri"/>
                <a:cs typeface="Calibri"/>
              </a:rPr>
              <a:t>three</a:t>
            </a:r>
            <a:r>
              <a:rPr sz="2400" spc="9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years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Lowest </a:t>
            </a:r>
            <a:r>
              <a:rPr sz="2400" spc="-10" dirty="0">
                <a:latin typeface="Calibri"/>
                <a:cs typeface="Calibri"/>
              </a:rPr>
              <a:t>monthly </a:t>
            </a:r>
            <a:r>
              <a:rPr sz="2400" spc="-25" dirty="0">
                <a:latin typeface="Calibri"/>
                <a:cs typeface="Calibri"/>
              </a:rPr>
              <a:t>average </a:t>
            </a:r>
            <a:r>
              <a:rPr sz="2400" spc="-5" dirty="0">
                <a:latin typeface="Calibri"/>
                <a:cs typeface="Calibri"/>
              </a:rPr>
              <a:t>is the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benchmark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441681"/>
            <a:ext cx="87630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-12700" algn="l">
              <a:lnSpc>
                <a:spcPct val="100299"/>
              </a:lnSpc>
              <a:spcBef>
                <a:spcPts val="95"/>
              </a:spcBef>
            </a:pPr>
            <a:r>
              <a:rPr spc="-5" dirty="0"/>
              <a:t>Significant </a:t>
            </a:r>
            <a:r>
              <a:rPr spc="-10" dirty="0"/>
              <a:t>Changes Requiring</a:t>
            </a:r>
            <a:r>
              <a:rPr spc="-45" dirty="0"/>
              <a:t> </a:t>
            </a:r>
            <a:r>
              <a:rPr spc="-15" dirty="0"/>
              <a:t>Approval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4992" y="1219200"/>
            <a:ext cx="7994015" cy="36925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ts val="3325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Moving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20" dirty="0">
                <a:latin typeface="Calibri"/>
                <a:cs typeface="Calibri"/>
              </a:rPr>
              <a:t>disinfectant</a:t>
            </a:r>
            <a:r>
              <a:rPr sz="2400" spc="1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addition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ts val="32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Changing the type of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disinfectant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ts val="32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Changing the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r>
              <a:rPr sz="2400" spc="7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process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ts val="32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Making </a:t>
            </a:r>
            <a:r>
              <a:rPr sz="2400" spc="-20" dirty="0">
                <a:latin typeface="Calibri"/>
                <a:cs typeface="Calibri"/>
              </a:rPr>
              <a:t>any </a:t>
            </a:r>
            <a:r>
              <a:rPr sz="2400" spc="-10" dirty="0">
                <a:latin typeface="Calibri"/>
                <a:cs typeface="Calibri"/>
              </a:rPr>
              <a:t>other change designated </a:t>
            </a:r>
            <a:r>
              <a:rPr sz="2400" spc="-5" dirty="0">
                <a:latin typeface="Calibri"/>
                <a:cs typeface="Calibri"/>
              </a:rPr>
              <a:t>as</a:t>
            </a:r>
            <a:r>
              <a:rPr sz="2400" spc="1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significant</a:t>
            </a:r>
            <a:endParaRPr sz="2400" dirty="0">
              <a:latin typeface="Calibri"/>
              <a:cs typeface="Calibri"/>
            </a:endParaRPr>
          </a:p>
          <a:p>
            <a:pPr marL="355600" marR="5080" indent="-342900">
              <a:lnSpc>
                <a:spcPct val="80000"/>
              </a:lnSpc>
              <a:spcBef>
                <a:spcPts val="63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Supporting materials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spc="-10" dirty="0">
                <a:latin typeface="Calibri"/>
                <a:cs typeface="Calibri"/>
              </a:rPr>
              <a:t>obtaining </a:t>
            </a:r>
            <a:r>
              <a:rPr sz="2400" spc="-15" dirty="0">
                <a:latin typeface="Calibri"/>
                <a:cs typeface="Calibri"/>
              </a:rPr>
              <a:t>approval </a:t>
            </a:r>
            <a:r>
              <a:rPr sz="2400" spc="-20" dirty="0">
                <a:latin typeface="Calibri"/>
                <a:cs typeface="Calibri"/>
              </a:rPr>
              <a:t>from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VDH-ODW must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include: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2475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description </a:t>
            </a:r>
            <a:r>
              <a:rPr sz="2400" spc="-5" dirty="0">
                <a:latin typeface="Calibri"/>
                <a:cs typeface="Calibri"/>
              </a:rPr>
              <a:t>of the </a:t>
            </a:r>
            <a:r>
              <a:rPr sz="2400" spc="-10" dirty="0">
                <a:latin typeface="Calibri"/>
                <a:cs typeface="Calibri"/>
              </a:rPr>
              <a:t>proposed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change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2515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profile</a:t>
            </a:r>
            <a:endParaRPr sz="2400" dirty="0">
              <a:latin typeface="Calibri"/>
              <a:cs typeface="Calibri"/>
            </a:endParaRPr>
          </a:p>
          <a:p>
            <a:pPr marL="756285" marR="609600" lvl="1" indent="-287020">
              <a:lnSpc>
                <a:spcPts val="2110"/>
              </a:lnSpc>
              <a:spcBef>
                <a:spcPts val="44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an </a:t>
            </a:r>
            <a:r>
              <a:rPr sz="2400" spc="-10" dirty="0">
                <a:latin typeface="Calibri"/>
                <a:cs typeface="Calibri"/>
              </a:rPr>
              <a:t>analysis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how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proposed change </a:t>
            </a:r>
            <a:r>
              <a:rPr sz="2400" spc="-5" dirty="0">
                <a:latin typeface="Calibri"/>
                <a:cs typeface="Calibri"/>
              </a:rPr>
              <a:t>will </a:t>
            </a:r>
            <a:r>
              <a:rPr sz="2400" spc="-20" dirty="0">
                <a:latin typeface="Calibri"/>
                <a:cs typeface="Calibri"/>
              </a:rPr>
              <a:t>affect </a:t>
            </a:r>
            <a:r>
              <a:rPr sz="2400" spc="-15" dirty="0">
                <a:latin typeface="Calibri"/>
                <a:cs typeface="Calibri"/>
              </a:rPr>
              <a:t>existing  </a:t>
            </a:r>
            <a:r>
              <a:rPr sz="2400" spc="-10" dirty="0">
                <a:latin typeface="Calibri"/>
                <a:cs typeface="Calibri"/>
              </a:rPr>
              <a:t>levels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microbial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protection.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170" y="607568"/>
            <a:ext cx="84556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Calculating </a:t>
            </a:r>
            <a:r>
              <a:rPr spc="-5" dirty="0"/>
              <a:t>Daily </a:t>
            </a:r>
            <a:r>
              <a:rPr spc="-10" dirty="0"/>
              <a:t>Inactivation</a:t>
            </a:r>
            <a:r>
              <a:rPr spc="-30" dirty="0"/>
              <a:t> </a:t>
            </a:r>
            <a:r>
              <a:rPr spc="-35" dirty="0"/>
              <a:t>Values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302461"/>
            <a:ext cx="7743190" cy="35067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Based on </a:t>
            </a:r>
            <a:r>
              <a:rPr sz="2400" spc="-5" dirty="0">
                <a:latin typeface="Calibri"/>
                <a:cs typeface="Calibri"/>
              </a:rPr>
              <a:t>daily measurements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operational  </a:t>
            </a:r>
            <a:r>
              <a:rPr sz="2400" spc="-20" dirty="0">
                <a:latin typeface="Calibri"/>
                <a:cs typeface="Calibri"/>
              </a:rPr>
              <a:t>data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2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Disinfectant </a:t>
            </a:r>
            <a:r>
              <a:rPr sz="2400" spc="-10" dirty="0">
                <a:latin typeface="Calibri"/>
                <a:cs typeface="Calibri"/>
              </a:rPr>
              <a:t>residual</a:t>
            </a:r>
            <a:r>
              <a:rPr sz="2400" spc="6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concentration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Contact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time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40" dirty="0">
                <a:latin typeface="Calibri"/>
                <a:cs typeface="Calibri"/>
              </a:rPr>
              <a:t>Temperature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pH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Peak </a:t>
            </a:r>
            <a:r>
              <a:rPr sz="2400" spc="-10" dirty="0">
                <a:latin typeface="Calibri"/>
                <a:cs typeface="Calibri"/>
              </a:rPr>
              <a:t>hourly flow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spc="-35" dirty="0">
                <a:latin typeface="Calibri"/>
                <a:cs typeface="Calibri"/>
              </a:rPr>
              <a:t>rate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Log inactivation plot </a:t>
            </a:r>
            <a:r>
              <a:rPr sz="2400" spc="-15" dirty="0">
                <a:latin typeface="Calibri"/>
                <a:cs typeface="Calibri"/>
              </a:rPr>
              <a:t>verses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-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Profile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Operating </a:t>
            </a:r>
            <a:r>
              <a:rPr sz="2400" spc="-15" dirty="0">
                <a:latin typeface="Calibri"/>
                <a:cs typeface="Calibri"/>
              </a:rPr>
              <a:t>range </a:t>
            </a:r>
            <a:r>
              <a:rPr sz="2400" spc="-10" dirty="0">
                <a:latin typeface="Calibri"/>
                <a:cs typeface="Calibri"/>
              </a:rPr>
              <a:t>can </a:t>
            </a:r>
            <a:r>
              <a:rPr sz="2400" spc="-5" dirty="0">
                <a:latin typeface="Calibri"/>
                <a:cs typeface="Calibri"/>
              </a:rPr>
              <a:t>be readily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seen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31036"/>
            <a:ext cx="7976234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Benchmark </a:t>
            </a:r>
            <a:r>
              <a:rPr spc="-20" dirty="0"/>
              <a:t>Evaluation </a:t>
            </a:r>
            <a:r>
              <a:rPr dirty="0"/>
              <a:t>and</a:t>
            </a:r>
            <a:r>
              <a:rPr spc="-114" dirty="0"/>
              <a:t> </a:t>
            </a:r>
            <a:r>
              <a:rPr spc="-15" dirty="0"/>
              <a:t>Approval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75257"/>
            <a:ext cx="7976234" cy="393633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355600" marR="5080" indent="-342900">
              <a:spcBef>
                <a:spcPts val="3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minimum of 0.5-log Giardia and 4-log virus inactivation  performance must be achieved at all times to comply with  the VDH-ODW SWTR implementation policy and procedure</a:t>
            </a:r>
          </a:p>
          <a:p>
            <a:pPr marL="355600" marR="545465" indent="-342900">
              <a:spcBef>
                <a:spcPts val="5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inactivations are required to be achieved by free  chlorine CT values in keeping with the multiple barrier  approach to public health protection.</a:t>
            </a:r>
          </a:p>
          <a:p>
            <a:pPr marL="355600" marR="440690" indent="-342900">
              <a:spcBef>
                <a:spcPts val="495"/>
              </a:spcBef>
              <a:buFont typeface="Arial"/>
              <a:buChar char="•"/>
              <a:tabLst>
                <a:tab pos="354965" algn="l"/>
                <a:tab pos="355600" algn="l"/>
                <a:tab pos="434784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 levels below the benchmark may be  implemented after VDH-ODW</a:t>
            </a:r>
            <a:r>
              <a:rPr lang="en-US"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evaluation and approval.</a:t>
            </a:r>
            <a:endParaRPr lang="en-US" sz="2400" spc="-15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marR="440690" indent="-342900">
              <a:spcBef>
                <a:spcPts val="495"/>
              </a:spcBef>
              <a:buFont typeface="Arial"/>
              <a:buChar char="•"/>
              <a:tabLst>
                <a:tab pos="354965" algn="l"/>
                <a:tab pos="355600" algn="l"/>
                <a:tab pos="434784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Below the benchmark - but not below the minimums </a:t>
            </a:r>
            <a:r>
              <a:rPr lang="en-US"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stated above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3448" y="1447800"/>
            <a:ext cx="3147060" cy="3004185"/>
          </a:xfrm>
          <a:custGeom>
            <a:avLst/>
            <a:gdLst/>
            <a:ahLst/>
            <a:cxnLst/>
            <a:rect l="l" t="t" r="r" b="b"/>
            <a:pathLst>
              <a:path w="3147060" h="3004185">
                <a:moveTo>
                  <a:pt x="1573529" y="0"/>
                </a:moveTo>
                <a:lnTo>
                  <a:pt x="1412493" y="7874"/>
                </a:lnTo>
                <a:lnTo>
                  <a:pt x="1256284" y="30352"/>
                </a:lnTo>
                <a:lnTo>
                  <a:pt x="1105407" y="67183"/>
                </a:lnTo>
                <a:lnTo>
                  <a:pt x="961263" y="117855"/>
                </a:lnTo>
                <a:lnTo>
                  <a:pt x="822960" y="180848"/>
                </a:lnTo>
                <a:lnTo>
                  <a:pt x="693674" y="256412"/>
                </a:lnTo>
                <a:lnTo>
                  <a:pt x="572262" y="342900"/>
                </a:lnTo>
                <a:lnTo>
                  <a:pt x="460882" y="439547"/>
                </a:lnTo>
                <a:lnTo>
                  <a:pt x="359155" y="546353"/>
                </a:lnTo>
                <a:lnTo>
                  <a:pt x="268477" y="661924"/>
                </a:lnTo>
                <a:lnTo>
                  <a:pt x="189484" y="785749"/>
                </a:lnTo>
                <a:lnTo>
                  <a:pt x="123443" y="917321"/>
                </a:lnTo>
                <a:lnTo>
                  <a:pt x="70357" y="1054989"/>
                </a:lnTo>
                <a:lnTo>
                  <a:pt x="31876" y="1199007"/>
                </a:lnTo>
                <a:lnTo>
                  <a:pt x="8254" y="1348104"/>
                </a:lnTo>
                <a:lnTo>
                  <a:pt x="1904" y="1424559"/>
                </a:lnTo>
                <a:lnTo>
                  <a:pt x="0" y="1501902"/>
                </a:lnTo>
                <a:lnTo>
                  <a:pt x="8254" y="1655190"/>
                </a:lnTo>
                <a:lnTo>
                  <a:pt x="31876" y="1804289"/>
                </a:lnTo>
                <a:lnTo>
                  <a:pt x="70357" y="1948434"/>
                </a:lnTo>
                <a:lnTo>
                  <a:pt x="123443" y="2085975"/>
                </a:lnTo>
                <a:lnTo>
                  <a:pt x="189484" y="2217674"/>
                </a:lnTo>
                <a:lnTo>
                  <a:pt x="268477" y="2341499"/>
                </a:lnTo>
                <a:lnTo>
                  <a:pt x="359155" y="2456942"/>
                </a:lnTo>
                <a:lnTo>
                  <a:pt x="460882" y="2563749"/>
                </a:lnTo>
                <a:lnTo>
                  <a:pt x="572262" y="2660396"/>
                </a:lnTo>
                <a:lnTo>
                  <a:pt x="693674" y="2747391"/>
                </a:lnTo>
                <a:lnTo>
                  <a:pt x="822960" y="2822448"/>
                </a:lnTo>
                <a:lnTo>
                  <a:pt x="961263" y="2885567"/>
                </a:lnTo>
                <a:lnTo>
                  <a:pt x="1105407" y="2936113"/>
                </a:lnTo>
                <a:lnTo>
                  <a:pt x="1256284" y="2973451"/>
                </a:lnTo>
                <a:lnTo>
                  <a:pt x="1412493" y="2995549"/>
                </a:lnTo>
                <a:lnTo>
                  <a:pt x="1573529" y="3003804"/>
                </a:lnTo>
                <a:lnTo>
                  <a:pt x="1654048" y="3001899"/>
                </a:lnTo>
                <a:lnTo>
                  <a:pt x="1734057" y="2995549"/>
                </a:lnTo>
                <a:lnTo>
                  <a:pt x="1890267" y="2973451"/>
                </a:lnTo>
                <a:lnTo>
                  <a:pt x="2041143" y="2936113"/>
                </a:lnTo>
                <a:lnTo>
                  <a:pt x="2185797" y="2885567"/>
                </a:lnTo>
                <a:lnTo>
                  <a:pt x="2323718" y="2822448"/>
                </a:lnTo>
                <a:lnTo>
                  <a:pt x="2452878" y="2747391"/>
                </a:lnTo>
                <a:lnTo>
                  <a:pt x="2574290" y="2660396"/>
                </a:lnTo>
                <a:lnTo>
                  <a:pt x="2686177" y="2563749"/>
                </a:lnTo>
                <a:lnTo>
                  <a:pt x="2787396" y="2456942"/>
                </a:lnTo>
                <a:lnTo>
                  <a:pt x="2878074" y="2341499"/>
                </a:lnTo>
                <a:lnTo>
                  <a:pt x="2957067" y="2217674"/>
                </a:lnTo>
                <a:lnTo>
                  <a:pt x="3023107" y="2085975"/>
                </a:lnTo>
                <a:lnTo>
                  <a:pt x="3076193" y="1948434"/>
                </a:lnTo>
                <a:lnTo>
                  <a:pt x="3114802" y="1804289"/>
                </a:lnTo>
                <a:lnTo>
                  <a:pt x="3138424" y="1655190"/>
                </a:lnTo>
                <a:lnTo>
                  <a:pt x="3147060" y="1501902"/>
                </a:lnTo>
                <a:lnTo>
                  <a:pt x="3145154" y="1424559"/>
                </a:lnTo>
                <a:lnTo>
                  <a:pt x="3138424" y="1348104"/>
                </a:lnTo>
                <a:lnTo>
                  <a:pt x="3114802" y="1199007"/>
                </a:lnTo>
                <a:lnTo>
                  <a:pt x="3076193" y="1054989"/>
                </a:lnTo>
                <a:lnTo>
                  <a:pt x="3023107" y="917321"/>
                </a:lnTo>
                <a:lnTo>
                  <a:pt x="2957067" y="785749"/>
                </a:lnTo>
                <a:lnTo>
                  <a:pt x="2878074" y="661924"/>
                </a:lnTo>
                <a:lnTo>
                  <a:pt x="2787396" y="546353"/>
                </a:lnTo>
                <a:lnTo>
                  <a:pt x="2686177" y="439547"/>
                </a:lnTo>
                <a:lnTo>
                  <a:pt x="2574290" y="342900"/>
                </a:lnTo>
                <a:lnTo>
                  <a:pt x="2452878" y="256412"/>
                </a:lnTo>
                <a:lnTo>
                  <a:pt x="2323718" y="180848"/>
                </a:lnTo>
                <a:lnTo>
                  <a:pt x="2185797" y="117855"/>
                </a:lnTo>
                <a:lnTo>
                  <a:pt x="2041143" y="67183"/>
                </a:lnTo>
                <a:lnTo>
                  <a:pt x="1890267" y="30352"/>
                </a:lnTo>
                <a:lnTo>
                  <a:pt x="1734057" y="7874"/>
                </a:lnTo>
                <a:lnTo>
                  <a:pt x="1654048" y="1397"/>
                </a:lnTo>
                <a:lnTo>
                  <a:pt x="1573529" y="0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203448" y="1447800"/>
            <a:ext cx="3147060" cy="3004185"/>
          </a:xfrm>
          <a:custGeom>
            <a:avLst/>
            <a:gdLst/>
            <a:ahLst/>
            <a:cxnLst/>
            <a:rect l="l" t="t" r="r" b="b"/>
            <a:pathLst>
              <a:path w="3147060" h="3004185">
                <a:moveTo>
                  <a:pt x="3147060" y="1501902"/>
                </a:moveTo>
                <a:lnTo>
                  <a:pt x="3145154" y="1424559"/>
                </a:lnTo>
                <a:lnTo>
                  <a:pt x="3138424" y="1348104"/>
                </a:lnTo>
                <a:lnTo>
                  <a:pt x="3114802" y="1199007"/>
                </a:lnTo>
                <a:lnTo>
                  <a:pt x="3076193" y="1054989"/>
                </a:lnTo>
                <a:lnTo>
                  <a:pt x="3023107" y="917321"/>
                </a:lnTo>
                <a:lnTo>
                  <a:pt x="2957067" y="785749"/>
                </a:lnTo>
                <a:lnTo>
                  <a:pt x="2878074" y="661924"/>
                </a:lnTo>
                <a:lnTo>
                  <a:pt x="2787396" y="546353"/>
                </a:lnTo>
                <a:lnTo>
                  <a:pt x="2686177" y="439547"/>
                </a:lnTo>
                <a:lnTo>
                  <a:pt x="2574290" y="342900"/>
                </a:lnTo>
                <a:lnTo>
                  <a:pt x="2452878" y="256412"/>
                </a:lnTo>
                <a:lnTo>
                  <a:pt x="2323718" y="180848"/>
                </a:lnTo>
                <a:lnTo>
                  <a:pt x="2185797" y="117855"/>
                </a:lnTo>
                <a:lnTo>
                  <a:pt x="2041143" y="67183"/>
                </a:lnTo>
                <a:lnTo>
                  <a:pt x="1890267" y="30352"/>
                </a:lnTo>
                <a:lnTo>
                  <a:pt x="1734057" y="7874"/>
                </a:lnTo>
                <a:lnTo>
                  <a:pt x="1654048" y="1397"/>
                </a:lnTo>
                <a:lnTo>
                  <a:pt x="1573529" y="0"/>
                </a:lnTo>
                <a:lnTo>
                  <a:pt x="1412493" y="7874"/>
                </a:lnTo>
                <a:lnTo>
                  <a:pt x="1256284" y="30352"/>
                </a:lnTo>
                <a:lnTo>
                  <a:pt x="1105407" y="67183"/>
                </a:lnTo>
                <a:lnTo>
                  <a:pt x="961263" y="117855"/>
                </a:lnTo>
                <a:lnTo>
                  <a:pt x="822960" y="180848"/>
                </a:lnTo>
                <a:lnTo>
                  <a:pt x="693674" y="256412"/>
                </a:lnTo>
                <a:lnTo>
                  <a:pt x="572262" y="342900"/>
                </a:lnTo>
                <a:lnTo>
                  <a:pt x="460882" y="439547"/>
                </a:lnTo>
                <a:lnTo>
                  <a:pt x="359155" y="546353"/>
                </a:lnTo>
                <a:lnTo>
                  <a:pt x="268477" y="661924"/>
                </a:lnTo>
                <a:lnTo>
                  <a:pt x="189484" y="785749"/>
                </a:lnTo>
                <a:lnTo>
                  <a:pt x="123443" y="917321"/>
                </a:lnTo>
                <a:lnTo>
                  <a:pt x="70357" y="1054989"/>
                </a:lnTo>
                <a:lnTo>
                  <a:pt x="31876" y="1199007"/>
                </a:lnTo>
                <a:lnTo>
                  <a:pt x="8254" y="1348104"/>
                </a:lnTo>
                <a:lnTo>
                  <a:pt x="1904" y="1424559"/>
                </a:lnTo>
                <a:lnTo>
                  <a:pt x="0" y="1501902"/>
                </a:lnTo>
                <a:lnTo>
                  <a:pt x="8254" y="1655190"/>
                </a:lnTo>
                <a:lnTo>
                  <a:pt x="31876" y="1804289"/>
                </a:lnTo>
                <a:lnTo>
                  <a:pt x="70357" y="1948434"/>
                </a:lnTo>
                <a:lnTo>
                  <a:pt x="123443" y="2085975"/>
                </a:lnTo>
                <a:lnTo>
                  <a:pt x="189484" y="2217674"/>
                </a:lnTo>
                <a:lnTo>
                  <a:pt x="268477" y="2341499"/>
                </a:lnTo>
                <a:lnTo>
                  <a:pt x="359155" y="2456942"/>
                </a:lnTo>
                <a:lnTo>
                  <a:pt x="460882" y="2563749"/>
                </a:lnTo>
                <a:lnTo>
                  <a:pt x="572262" y="2660396"/>
                </a:lnTo>
                <a:lnTo>
                  <a:pt x="693674" y="2747391"/>
                </a:lnTo>
                <a:lnTo>
                  <a:pt x="822960" y="2822448"/>
                </a:lnTo>
                <a:lnTo>
                  <a:pt x="961263" y="2885567"/>
                </a:lnTo>
                <a:lnTo>
                  <a:pt x="1105407" y="2936113"/>
                </a:lnTo>
                <a:lnTo>
                  <a:pt x="1256284" y="2973451"/>
                </a:lnTo>
                <a:lnTo>
                  <a:pt x="1412493" y="2995549"/>
                </a:lnTo>
                <a:lnTo>
                  <a:pt x="1573529" y="3003804"/>
                </a:lnTo>
                <a:lnTo>
                  <a:pt x="1654048" y="3001899"/>
                </a:lnTo>
                <a:lnTo>
                  <a:pt x="1734057" y="2995549"/>
                </a:lnTo>
                <a:lnTo>
                  <a:pt x="1890267" y="2973451"/>
                </a:lnTo>
                <a:lnTo>
                  <a:pt x="2041143" y="2936113"/>
                </a:lnTo>
                <a:lnTo>
                  <a:pt x="2185797" y="2885567"/>
                </a:lnTo>
                <a:lnTo>
                  <a:pt x="2323718" y="2822448"/>
                </a:lnTo>
                <a:lnTo>
                  <a:pt x="2452878" y="2747391"/>
                </a:lnTo>
                <a:lnTo>
                  <a:pt x="2574290" y="2660396"/>
                </a:lnTo>
                <a:lnTo>
                  <a:pt x="2686177" y="2563749"/>
                </a:lnTo>
                <a:lnTo>
                  <a:pt x="2787396" y="2456942"/>
                </a:lnTo>
                <a:lnTo>
                  <a:pt x="2878074" y="2341499"/>
                </a:lnTo>
                <a:lnTo>
                  <a:pt x="2957067" y="2217674"/>
                </a:lnTo>
                <a:lnTo>
                  <a:pt x="3023107" y="2085975"/>
                </a:lnTo>
                <a:lnTo>
                  <a:pt x="3076193" y="1948434"/>
                </a:lnTo>
                <a:lnTo>
                  <a:pt x="3114802" y="1804289"/>
                </a:lnTo>
                <a:lnTo>
                  <a:pt x="3138424" y="1655190"/>
                </a:lnTo>
                <a:lnTo>
                  <a:pt x="3147060" y="1501902"/>
                </a:lnTo>
              </a:path>
            </a:pathLst>
          </a:custGeom>
          <a:ln w="48768">
            <a:solidFill>
              <a:srgbClr val="DFDFD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073652" y="1903476"/>
            <a:ext cx="1590040" cy="1516380"/>
          </a:xfrm>
          <a:custGeom>
            <a:avLst/>
            <a:gdLst/>
            <a:ahLst/>
            <a:cxnLst/>
            <a:rect l="l" t="t" r="r" b="b"/>
            <a:pathLst>
              <a:path w="1590039" h="1516379">
                <a:moveTo>
                  <a:pt x="794512" y="0"/>
                </a:moveTo>
                <a:lnTo>
                  <a:pt x="713105" y="3175"/>
                </a:lnTo>
                <a:lnTo>
                  <a:pt x="634111" y="15239"/>
                </a:lnTo>
                <a:lnTo>
                  <a:pt x="557911" y="33527"/>
                </a:lnTo>
                <a:lnTo>
                  <a:pt x="485139" y="59309"/>
                </a:lnTo>
                <a:lnTo>
                  <a:pt x="415798" y="91059"/>
                </a:lnTo>
                <a:lnTo>
                  <a:pt x="349758" y="128777"/>
                </a:lnTo>
                <a:lnTo>
                  <a:pt x="288671" y="172974"/>
                </a:lnTo>
                <a:lnTo>
                  <a:pt x="232283" y="221741"/>
                </a:lnTo>
                <a:lnTo>
                  <a:pt x="181101" y="275463"/>
                </a:lnTo>
                <a:lnTo>
                  <a:pt x="135382" y="333501"/>
                </a:lnTo>
                <a:lnTo>
                  <a:pt x="95376" y="396494"/>
                </a:lnTo>
                <a:lnTo>
                  <a:pt x="62102" y="462661"/>
                </a:lnTo>
                <a:lnTo>
                  <a:pt x="35178" y="532129"/>
                </a:lnTo>
                <a:lnTo>
                  <a:pt x="15875" y="605282"/>
                </a:lnTo>
                <a:lnTo>
                  <a:pt x="3810" y="680212"/>
                </a:lnTo>
                <a:lnTo>
                  <a:pt x="0" y="757936"/>
                </a:lnTo>
                <a:lnTo>
                  <a:pt x="3810" y="835660"/>
                </a:lnTo>
                <a:lnTo>
                  <a:pt x="15875" y="910716"/>
                </a:lnTo>
                <a:lnTo>
                  <a:pt x="35178" y="983361"/>
                </a:lnTo>
                <a:lnTo>
                  <a:pt x="62102" y="1053211"/>
                </a:lnTo>
                <a:lnTo>
                  <a:pt x="95376" y="1118997"/>
                </a:lnTo>
                <a:lnTo>
                  <a:pt x="135382" y="1181989"/>
                </a:lnTo>
                <a:lnTo>
                  <a:pt x="181101" y="1240409"/>
                </a:lnTo>
                <a:lnTo>
                  <a:pt x="232283" y="1294257"/>
                </a:lnTo>
                <a:lnTo>
                  <a:pt x="288671" y="1343025"/>
                </a:lnTo>
                <a:lnTo>
                  <a:pt x="349758" y="1387094"/>
                </a:lnTo>
                <a:lnTo>
                  <a:pt x="415798" y="1424813"/>
                </a:lnTo>
                <a:lnTo>
                  <a:pt x="485139" y="1456563"/>
                </a:lnTo>
                <a:lnTo>
                  <a:pt x="557911" y="1482344"/>
                </a:lnTo>
                <a:lnTo>
                  <a:pt x="634111" y="1500759"/>
                </a:lnTo>
                <a:lnTo>
                  <a:pt x="713105" y="1512189"/>
                </a:lnTo>
                <a:lnTo>
                  <a:pt x="794512" y="1516379"/>
                </a:lnTo>
                <a:lnTo>
                  <a:pt x="875411" y="1512189"/>
                </a:lnTo>
                <a:lnTo>
                  <a:pt x="954532" y="1500759"/>
                </a:lnTo>
                <a:lnTo>
                  <a:pt x="1030605" y="1482344"/>
                </a:lnTo>
                <a:lnTo>
                  <a:pt x="1103884" y="1456563"/>
                </a:lnTo>
                <a:lnTo>
                  <a:pt x="1172718" y="1424813"/>
                </a:lnTo>
                <a:lnTo>
                  <a:pt x="1238758" y="1387094"/>
                </a:lnTo>
                <a:lnTo>
                  <a:pt x="1299972" y="1343025"/>
                </a:lnTo>
                <a:lnTo>
                  <a:pt x="1356360" y="1294257"/>
                </a:lnTo>
                <a:lnTo>
                  <a:pt x="1407414" y="1240409"/>
                </a:lnTo>
                <a:lnTo>
                  <a:pt x="1453642" y="1181989"/>
                </a:lnTo>
                <a:lnTo>
                  <a:pt x="1493139" y="1118997"/>
                </a:lnTo>
                <a:lnTo>
                  <a:pt x="1526413" y="1053211"/>
                </a:lnTo>
                <a:lnTo>
                  <a:pt x="1553337" y="983361"/>
                </a:lnTo>
                <a:lnTo>
                  <a:pt x="1572640" y="910716"/>
                </a:lnTo>
                <a:lnTo>
                  <a:pt x="1585214" y="835660"/>
                </a:lnTo>
                <a:lnTo>
                  <a:pt x="1589532" y="757936"/>
                </a:lnTo>
                <a:lnTo>
                  <a:pt x="1585214" y="680212"/>
                </a:lnTo>
                <a:lnTo>
                  <a:pt x="1572640" y="605282"/>
                </a:lnTo>
                <a:lnTo>
                  <a:pt x="1553337" y="532129"/>
                </a:lnTo>
                <a:lnTo>
                  <a:pt x="1526413" y="462661"/>
                </a:lnTo>
                <a:lnTo>
                  <a:pt x="1493139" y="396494"/>
                </a:lnTo>
                <a:lnTo>
                  <a:pt x="1453642" y="333501"/>
                </a:lnTo>
                <a:lnTo>
                  <a:pt x="1407414" y="275463"/>
                </a:lnTo>
                <a:lnTo>
                  <a:pt x="1356360" y="221741"/>
                </a:lnTo>
                <a:lnTo>
                  <a:pt x="1299972" y="172974"/>
                </a:lnTo>
                <a:lnTo>
                  <a:pt x="1238758" y="128777"/>
                </a:lnTo>
                <a:lnTo>
                  <a:pt x="1172718" y="91059"/>
                </a:lnTo>
                <a:lnTo>
                  <a:pt x="1103884" y="59309"/>
                </a:lnTo>
                <a:lnTo>
                  <a:pt x="1030605" y="33527"/>
                </a:lnTo>
                <a:lnTo>
                  <a:pt x="954532" y="15239"/>
                </a:lnTo>
                <a:lnTo>
                  <a:pt x="875411" y="3175"/>
                </a:lnTo>
                <a:lnTo>
                  <a:pt x="794512" y="0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4073652" y="1903476"/>
            <a:ext cx="1590040" cy="1516380"/>
          </a:xfrm>
          <a:custGeom>
            <a:avLst/>
            <a:gdLst/>
            <a:ahLst/>
            <a:cxnLst/>
            <a:rect l="l" t="t" r="r" b="b"/>
            <a:pathLst>
              <a:path w="1590039" h="1516379">
                <a:moveTo>
                  <a:pt x="1589532" y="757936"/>
                </a:moveTo>
                <a:lnTo>
                  <a:pt x="1585214" y="680212"/>
                </a:lnTo>
                <a:lnTo>
                  <a:pt x="1572640" y="605282"/>
                </a:lnTo>
                <a:lnTo>
                  <a:pt x="1553337" y="532129"/>
                </a:lnTo>
                <a:lnTo>
                  <a:pt x="1526413" y="462661"/>
                </a:lnTo>
                <a:lnTo>
                  <a:pt x="1493139" y="396494"/>
                </a:lnTo>
                <a:lnTo>
                  <a:pt x="1453642" y="333501"/>
                </a:lnTo>
                <a:lnTo>
                  <a:pt x="1407414" y="275463"/>
                </a:lnTo>
                <a:lnTo>
                  <a:pt x="1356360" y="221741"/>
                </a:lnTo>
                <a:lnTo>
                  <a:pt x="1299972" y="172974"/>
                </a:lnTo>
                <a:lnTo>
                  <a:pt x="1238758" y="128777"/>
                </a:lnTo>
                <a:lnTo>
                  <a:pt x="1172718" y="91059"/>
                </a:lnTo>
                <a:lnTo>
                  <a:pt x="1103884" y="59309"/>
                </a:lnTo>
                <a:lnTo>
                  <a:pt x="1030605" y="33527"/>
                </a:lnTo>
                <a:lnTo>
                  <a:pt x="954532" y="15239"/>
                </a:lnTo>
                <a:lnTo>
                  <a:pt x="875411" y="3175"/>
                </a:lnTo>
                <a:lnTo>
                  <a:pt x="794512" y="0"/>
                </a:lnTo>
                <a:lnTo>
                  <a:pt x="713105" y="3175"/>
                </a:lnTo>
                <a:lnTo>
                  <a:pt x="634111" y="15239"/>
                </a:lnTo>
                <a:lnTo>
                  <a:pt x="557911" y="33527"/>
                </a:lnTo>
                <a:lnTo>
                  <a:pt x="485139" y="59309"/>
                </a:lnTo>
                <a:lnTo>
                  <a:pt x="415798" y="91059"/>
                </a:lnTo>
                <a:lnTo>
                  <a:pt x="349758" y="128777"/>
                </a:lnTo>
                <a:lnTo>
                  <a:pt x="288671" y="172974"/>
                </a:lnTo>
                <a:lnTo>
                  <a:pt x="232283" y="221741"/>
                </a:lnTo>
                <a:lnTo>
                  <a:pt x="181101" y="275463"/>
                </a:lnTo>
                <a:lnTo>
                  <a:pt x="135382" y="333501"/>
                </a:lnTo>
                <a:lnTo>
                  <a:pt x="95376" y="396494"/>
                </a:lnTo>
                <a:lnTo>
                  <a:pt x="62102" y="462661"/>
                </a:lnTo>
                <a:lnTo>
                  <a:pt x="35178" y="532129"/>
                </a:lnTo>
                <a:lnTo>
                  <a:pt x="15875" y="605282"/>
                </a:lnTo>
                <a:lnTo>
                  <a:pt x="3810" y="680212"/>
                </a:lnTo>
                <a:lnTo>
                  <a:pt x="0" y="757936"/>
                </a:lnTo>
                <a:lnTo>
                  <a:pt x="3810" y="835660"/>
                </a:lnTo>
                <a:lnTo>
                  <a:pt x="15875" y="910716"/>
                </a:lnTo>
                <a:lnTo>
                  <a:pt x="35178" y="983361"/>
                </a:lnTo>
                <a:lnTo>
                  <a:pt x="62102" y="1053211"/>
                </a:lnTo>
                <a:lnTo>
                  <a:pt x="95376" y="1118997"/>
                </a:lnTo>
                <a:lnTo>
                  <a:pt x="135382" y="1181989"/>
                </a:lnTo>
                <a:lnTo>
                  <a:pt x="181101" y="1240409"/>
                </a:lnTo>
                <a:lnTo>
                  <a:pt x="232283" y="1294257"/>
                </a:lnTo>
                <a:lnTo>
                  <a:pt x="288671" y="1343025"/>
                </a:lnTo>
                <a:lnTo>
                  <a:pt x="349758" y="1387094"/>
                </a:lnTo>
                <a:lnTo>
                  <a:pt x="415798" y="1424813"/>
                </a:lnTo>
                <a:lnTo>
                  <a:pt x="485139" y="1456563"/>
                </a:lnTo>
                <a:lnTo>
                  <a:pt x="557911" y="1482344"/>
                </a:lnTo>
                <a:lnTo>
                  <a:pt x="634111" y="1500759"/>
                </a:lnTo>
                <a:lnTo>
                  <a:pt x="713105" y="1512189"/>
                </a:lnTo>
                <a:lnTo>
                  <a:pt x="794512" y="1516379"/>
                </a:lnTo>
                <a:lnTo>
                  <a:pt x="875411" y="1512189"/>
                </a:lnTo>
                <a:lnTo>
                  <a:pt x="954532" y="1500759"/>
                </a:lnTo>
                <a:lnTo>
                  <a:pt x="1030605" y="1482344"/>
                </a:lnTo>
                <a:lnTo>
                  <a:pt x="1103884" y="1456563"/>
                </a:lnTo>
                <a:lnTo>
                  <a:pt x="1172718" y="1424813"/>
                </a:lnTo>
                <a:lnTo>
                  <a:pt x="1238758" y="1387094"/>
                </a:lnTo>
                <a:lnTo>
                  <a:pt x="1299972" y="1343025"/>
                </a:lnTo>
                <a:lnTo>
                  <a:pt x="1356360" y="1294257"/>
                </a:lnTo>
                <a:lnTo>
                  <a:pt x="1407414" y="1240409"/>
                </a:lnTo>
                <a:lnTo>
                  <a:pt x="1453642" y="1181989"/>
                </a:lnTo>
                <a:lnTo>
                  <a:pt x="1493139" y="1118997"/>
                </a:lnTo>
                <a:lnTo>
                  <a:pt x="1526413" y="1053211"/>
                </a:lnTo>
                <a:lnTo>
                  <a:pt x="1553337" y="983361"/>
                </a:lnTo>
                <a:lnTo>
                  <a:pt x="1572640" y="910716"/>
                </a:lnTo>
                <a:lnTo>
                  <a:pt x="1585214" y="835660"/>
                </a:lnTo>
                <a:lnTo>
                  <a:pt x="1589532" y="757936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517141" y="1339037"/>
            <a:ext cx="235902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Calibri"/>
                <a:cs typeface="Calibri"/>
              </a:rPr>
              <a:t>Pencil </a:t>
            </a:r>
            <a:r>
              <a:rPr sz="2400" b="1" spc="-5" dirty="0">
                <a:latin typeface="Calibri"/>
                <a:cs typeface="Calibri"/>
              </a:rPr>
              <a:t>Dot (40</a:t>
            </a:r>
            <a:r>
              <a:rPr sz="2400" b="1" spc="-10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µm)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37223" y="1340561"/>
            <a:ext cx="1615440" cy="1003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630">
              <a:lnSpc>
                <a:spcPts val="2635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FF00"/>
                </a:solidFill>
                <a:latin typeface="Calibri"/>
                <a:cs typeface="Calibri"/>
              </a:rPr>
              <a:t>Bacteria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635"/>
              </a:lnSpc>
            </a:pPr>
            <a:r>
              <a:rPr sz="2400" b="1" spc="-5" dirty="0">
                <a:solidFill>
                  <a:srgbClr val="00FF00"/>
                </a:solidFill>
                <a:latin typeface="Calibri"/>
                <a:cs typeface="Calibri"/>
              </a:rPr>
              <a:t>0.2 </a:t>
            </a:r>
            <a:r>
              <a:rPr sz="2400" b="1" spc="-20" dirty="0">
                <a:solidFill>
                  <a:srgbClr val="00FF00"/>
                </a:solidFill>
                <a:latin typeface="Calibri"/>
                <a:cs typeface="Calibri"/>
              </a:rPr>
              <a:t>to </a:t>
            </a:r>
            <a:r>
              <a:rPr sz="2400" b="1" dirty="0">
                <a:solidFill>
                  <a:srgbClr val="00FF00"/>
                </a:solidFill>
                <a:latin typeface="Calibri"/>
                <a:cs typeface="Calibri"/>
              </a:rPr>
              <a:t>20</a:t>
            </a:r>
            <a:r>
              <a:rPr sz="2400" b="1" spc="-65" dirty="0">
                <a:solidFill>
                  <a:srgbClr val="00FF0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FF00"/>
                </a:solidFill>
                <a:latin typeface="Calibri"/>
                <a:cs typeface="Calibri"/>
              </a:rPr>
              <a:t>µm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2000" b="1" dirty="0">
                <a:solidFill>
                  <a:srgbClr val="00FF00"/>
                </a:solidFill>
                <a:latin typeface="Calibri"/>
                <a:cs typeface="Calibri"/>
              </a:rPr>
              <a:t>Shown 20</a:t>
            </a:r>
            <a:r>
              <a:rPr sz="2000" b="1" spc="-60" dirty="0">
                <a:solidFill>
                  <a:srgbClr val="00FF0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FF00"/>
                </a:solidFill>
                <a:latin typeface="Calibri"/>
                <a:cs typeface="Calibri"/>
              </a:rPr>
              <a:t>µm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87696" y="3619500"/>
            <a:ext cx="231648" cy="2194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5187696" y="3619500"/>
            <a:ext cx="231775" cy="219710"/>
          </a:xfrm>
          <a:custGeom>
            <a:avLst/>
            <a:gdLst/>
            <a:ahLst/>
            <a:cxnLst/>
            <a:rect l="l" t="t" r="r" b="b"/>
            <a:pathLst>
              <a:path w="231775" h="219710">
                <a:moveTo>
                  <a:pt x="231648" y="109981"/>
                </a:moveTo>
                <a:lnTo>
                  <a:pt x="222376" y="66675"/>
                </a:lnTo>
                <a:lnTo>
                  <a:pt x="197612" y="31750"/>
                </a:lnTo>
                <a:lnTo>
                  <a:pt x="160781" y="8255"/>
                </a:lnTo>
                <a:lnTo>
                  <a:pt x="116077" y="0"/>
                </a:lnTo>
                <a:lnTo>
                  <a:pt x="70357" y="8255"/>
                </a:lnTo>
                <a:lnTo>
                  <a:pt x="34036" y="31750"/>
                </a:lnTo>
                <a:lnTo>
                  <a:pt x="8762" y="66675"/>
                </a:lnTo>
                <a:lnTo>
                  <a:pt x="0" y="109981"/>
                </a:lnTo>
                <a:lnTo>
                  <a:pt x="8762" y="152273"/>
                </a:lnTo>
                <a:lnTo>
                  <a:pt x="34036" y="187198"/>
                </a:lnTo>
                <a:lnTo>
                  <a:pt x="70357" y="210693"/>
                </a:lnTo>
                <a:lnTo>
                  <a:pt x="116077" y="219456"/>
                </a:lnTo>
                <a:lnTo>
                  <a:pt x="160781" y="210693"/>
                </a:lnTo>
                <a:lnTo>
                  <a:pt x="197612" y="187198"/>
                </a:lnTo>
                <a:lnTo>
                  <a:pt x="222376" y="152273"/>
                </a:lnTo>
                <a:lnTo>
                  <a:pt x="231648" y="109981"/>
                </a:lnTo>
              </a:path>
            </a:pathLst>
          </a:custGeom>
          <a:ln w="24384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6247638" y="3778377"/>
            <a:ext cx="24714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1F487C"/>
                </a:solidFill>
                <a:latin typeface="Calibri"/>
                <a:cs typeface="Calibri"/>
              </a:rPr>
              <a:t>Cryptosporidium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b="1" spc="-10" dirty="0">
                <a:solidFill>
                  <a:srgbClr val="1F487C"/>
                </a:solidFill>
                <a:latin typeface="Calibri"/>
                <a:cs typeface="Calibri"/>
              </a:rPr>
              <a:t>Oocysts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(2 </a:t>
            </a:r>
            <a:r>
              <a:rPr sz="2400" b="1" spc="-15" dirty="0">
                <a:solidFill>
                  <a:srgbClr val="1F487C"/>
                </a:solidFill>
                <a:latin typeface="Calibri"/>
                <a:cs typeface="Calibri"/>
              </a:rPr>
              <a:t>to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7</a:t>
            </a:r>
            <a:r>
              <a:rPr sz="2400" b="1" spc="-8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µm)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94988" y="3698747"/>
            <a:ext cx="15240" cy="17145"/>
          </a:xfrm>
          <a:custGeom>
            <a:avLst/>
            <a:gdLst/>
            <a:ahLst/>
            <a:cxnLst/>
            <a:rect l="l" t="t" r="r" b="b"/>
            <a:pathLst>
              <a:path w="15239" h="17145">
                <a:moveTo>
                  <a:pt x="7874" y="0"/>
                </a:moveTo>
                <a:lnTo>
                  <a:pt x="0" y="8381"/>
                </a:lnTo>
                <a:lnTo>
                  <a:pt x="7874" y="16763"/>
                </a:lnTo>
                <a:lnTo>
                  <a:pt x="15239" y="8381"/>
                </a:lnTo>
                <a:lnTo>
                  <a:pt x="7874" y="0"/>
                </a:lnTo>
                <a:close/>
              </a:path>
            </a:pathLst>
          </a:custGeom>
          <a:solidFill>
            <a:srgbClr val="E79657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4094988" y="3698747"/>
            <a:ext cx="15240" cy="17145"/>
          </a:xfrm>
          <a:custGeom>
            <a:avLst/>
            <a:gdLst/>
            <a:ahLst/>
            <a:cxnLst/>
            <a:rect l="l" t="t" r="r" b="b"/>
            <a:pathLst>
              <a:path w="15239" h="17145">
                <a:moveTo>
                  <a:pt x="7874" y="0"/>
                </a:moveTo>
                <a:lnTo>
                  <a:pt x="0" y="8381"/>
                </a:lnTo>
                <a:lnTo>
                  <a:pt x="7874" y="16763"/>
                </a:lnTo>
                <a:lnTo>
                  <a:pt x="15239" y="8381"/>
                </a:lnTo>
                <a:lnTo>
                  <a:pt x="7874" y="0"/>
                </a:lnTo>
                <a:close/>
              </a:path>
            </a:pathLst>
          </a:custGeom>
          <a:solidFill>
            <a:srgbClr val="66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4094988" y="3698747"/>
            <a:ext cx="15240" cy="17145"/>
          </a:xfrm>
          <a:custGeom>
            <a:avLst/>
            <a:gdLst/>
            <a:ahLst/>
            <a:cxnLst/>
            <a:rect l="l" t="t" r="r" b="b"/>
            <a:pathLst>
              <a:path w="15239" h="17145">
                <a:moveTo>
                  <a:pt x="15239" y="8381"/>
                </a:moveTo>
                <a:lnTo>
                  <a:pt x="7874" y="0"/>
                </a:lnTo>
                <a:lnTo>
                  <a:pt x="0" y="8381"/>
                </a:lnTo>
                <a:lnTo>
                  <a:pt x="7874" y="16763"/>
                </a:lnTo>
                <a:lnTo>
                  <a:pt x="15239" y="8381"/>
                </a:lnTo>
              </a:path>
            </a:pathLst>
          </a:custGeom>
          <a:ln w="24384">
            <a:solidFill>
              <a:srgbClr val="E79657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3991483" y="4721174"/>
            <a:ext cx="203073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10" dirty="0">
                <a:solidFill>
                  <a:srgbClr val="1F487C"/>
                </a:solidFill>
                <a:latin typeface="Calibri"/>
                <a:cs typeface="Calibri"/>
              </a:rPr>
              <a:t>Viruses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i="1" spc="-5" dirty="0">
                <a:solidFill>
                  <a:srgbClr val="1F487C"/>
                </a:solidFill>
                <a:latin typeface="Calibri"/>
                <a:cs typeface="Calibri"/>
              </a:rPr>
              <a:t>(0.01 </a:t>
            </a:r>
            <a:r>
              <a:rPr sz="2400" b="1" i="1" spc="-15" dirty="0">
                <a:solidFill>
                  <a:srgbClr val="1F487C"/>
                </a:solidFill>
                <a:latin typeface="Calibri"/>
                <a:cs typeface="Calibri"/>
              </a:rPr>
              <a:t>to </a:t>
            </a:r>
            <a:r>
              <a:rPr sz="2400" b="1" i="1" spc="-5" dirty="0">
                <a:solidFill>
                  <a:srgbClr val="1F487C"/>
                </a:solidFill>
                <a:latin typeface="Calibri"/>
                <a:cs typeface="Calibri"/>
              </a:rPr>
              <a:t>0.1</a:t>
            </a:r>
            <a:r>
              <a:rPr sz="2400" b="1" i="1" spc="-8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1F487C"/>
                </a:solidFill>
                <a:latin typeface="Calibri"/>
                <a:cs typeface="Calibri"/>
              </a:rPr>
              <a:t>µm)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419855" y="2910839"/>
            <a:ext cx="485140" cy="463550"/>
          </a:xfrm>
          <a:custGeom>
            <a:avLst/>
            <a:gdLst/>
            <a:ahLst/>
            <a:cxnLst/>
            <a:rect l="l" t="t" r="r" b="b"/>
            <a:pathLst>
              <a:path w="485139" h="463550">
                <a:moveTo>
                  <a:pt x="242316" y="0"/>
                </a:moveTo>
                <a:lnTo>
                  <a:pt x="193548" y="4572"/>
                </a:lnTo>
                <a:lnTo>
                  <a:pt x="147701" y="18034"/>
                </a:lnTo>
                <a:lnTo>
                  <a:pt x="106172" y="39624"/>
                </a:lnTo>
                <a:lnTo>
                  <a:pt x="70993" y="67818"/>
                </a:lnTo>
                <a:lnTo>
                  <a:pt x="41529" y="101473"/>
                </a:lnTo>
                <a:lnTo>
                  <a:pt x="18796" y="141224"/>
                </a:lnTo>
                <a:lnTo>
                  <a:pt x="4826" y="185038"/>
                </a:lnTo>
                <a:lnTo>
                  <a:pt x="0" y="231648"/>
                </a:lnTo>
                <a:lnTo>
                  <a:pt x="4826" y="277749"/>
                </a:lnTo>
                <a:lnTo>
                  <a:pt x="18796" y="321690"/>
                </a:lnTo>
                <a:lnTo>
                  <a:pt x="41529" y="360807"/>
                </a:lnTo>
                <a:lnTo>
                  <a:pt x="70993" y="394970"/>
                </a:lnTo>
                <a:lnTo>
                  <a:pt x="106172" y="423163"/>
                </a:lnTo>
                <a:lnTo>
                  <a:pt x="147701" y="444881"/>
                </a:lnTo>
                <a:lnTo>
                  <a:pt x="193548" y="458215"/>
                </a:lnTo>
                <a:lnTo>
                  <a:pt x="242316" y="463296"/>
                </a:lnTo>
                <a:lnTo>
                  <a:pt x="290576" y="458215"/>
                </a:lnTo>
                <a:lnTo>
                  <a:pt x="336423" y="444881"/>
                </a:lnTo>
                <a:lnTo>
                  <a:pt x="377952" y="423163"/>
                </a:lnTo>
                <a:lnTo>
                  <a:pt x="413131" y="394970"/>
                </a:lnTo>
                <a:lnTo>
                  <a:pt x="443103" y="360807"/>
                </a:lnTo>
                <a:lnTo>
                  <a:pt x="465328" y="321690"/>
                </a:lnTo>
                <a:lnTo>
                  <a:pt x="479298" y="277749"/>
                </a:lnTo>
                <a:lnTo>
                  <a:pt x="484632" y="231648"/>
                </a:lnTo>
                <a:lnTo>
                  <a:pt x="479298" y="185038"/>
                </a:lnTo>
                <a:lnTo>
                  <a:pt x="465328" y="141224"/>
                </a:lnTo>
                <a:lnTo>
                  <a:pt x="443103" y="101473"/>
                </a:lnTo>
                <a:lnTo>
                  <a:pt x="413131" y="67818"/>
                </a:lnTo>
                <a:lnTo>
                  <a:pt x="377952" y="39624"/>
                </a:lnTo>
                <a:lnTo>
                  <a:pt x="336423" y="18034"/>
                </a:lnTo>
                <a:lnTo>
                  <a:pt x="290576" y="4572"/>
                </a:lnTo>
                <a:lnTo>
                  <a:pt x="242316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3419855" y="2910839"/>
            <a:ext cx="485140" cy="463550"/>
          </a:xfrm>
          <a:custGeom>
            <a:avLst/>
            <a:gdLst/>
            <a:ahLst/>
            <a:cxnLst/>
            <a:rect l="l" t="t" r="r" b="b"/>
            <a:pathLst>
              <a:path w="485139" h="463550">
                <a:moveTo>
                  <a:pt x="484632" y="231648"/>
                </a:moveTo>
                <a:lnTo>
                  <a:pt x="479298" y="185038"/>
                </a:lnTo>
                <a:lnTo>
                  <a:pt x="465328" y="141224"/>
                </a:lnTo>
                <a:lnTo>
                  <a:pt x="443103" y="101473"/>
                </a:lnTo>
                <a:lnTo>
                  <a:pt x="413131" y="67818"/>
                </a:lnTo>
                <a:lnTo>
                  <a:pt x="377952" y="39624"/>
                </a:lnTo>
                <a:lnTo>
                  <a:pt x="336423" y="18034"/>
                </a:lnTo>
                <a:lnTo>
                  <a:pt x="290576" y="4572"/>
                </a:lnTo>
                <a:lnTo>
                  <a:pt x="242316" y="0"/>
                </a:lnTo>
                <a:lnTo>
                  <a:pt x="193548" y="4572"/>
                </a:lnTo>
                <a:lnTo>
                  <a:pt x="147701" y="18034"/>
                </a:lnTo>
                <a:lnTo>
                  <a:pt x="106172" y="39624"/>
                </a:lnTo>
                <a:lnTo>
                  <a:pt x="70993" y="67818"/>
                </a:lnTo>
                <a:lnTo>
                  <a:pt x="41529" y="101473"/>
                </a:lnTo>
                <a:lnTo>
                  <a:pt x="18796" y="141224"/>
                </a:lnTo>
                <a:lnTo>
                  <a:pt x="4826" y="185038"/>
                </a:lnTo>
                <a:lnTo>
                  <a:pt x="0" y="231648"/>
                </a:lnTo>
                <a:lnTo>
                  <a:pt x="4826" y="277749"/>
                </a:lnTo>
                <a:lnTo>
                  <a:pt x="18796" y="321690"/>
                </a:lnTo>
                <a:lnTo>
                  <a:pt x="41529" y="360807"/>
                </a:lnTo>
                <a:lnTo>
                  <a:pt x="70993" y="394970"/>
                </a:lnTo>
                <a:lnTo>
                  <a:pt x="106172" y="423163"/>
                </a:lnTo>
                <a:lnTo>
                  <a:pt x="147701" y="444881"/>
                </a:lnTo>
                <a:lnTo>
                  <a:pt x="193548" y="458215"/>
                </a:lnTo>
                <a:lnTo>
                  <a:pt x="242316" y="463296"/>
                </a:lnTo>
                <a:lnTo>
                  <a:pt x="290576" y="458215"/>
                </a:lnTo>
                <a:lnTo>
                  <a:pt x="336423" y="444881"/>
                </a:lnTo>
                <a:lnTo>
                  <a:pt x="377952" y="423163"/>
                </a:lnTo>
                <a:lnTo>
                  <a:pt x="413131" y="394970"/>
                </a:lnTo>
                <a:lnTo>
                  <a:pt x="443103" y="360807"/>
                </a:lnTo>
                <a:lnTo>
                  <a:pt x="465328" y="321690"/>
                </a:lnTo>
                <a:lnTo>
                  <a:pt x="479298" y="277749"/>
                </a:lnTo>
                <a:lnTo>
                  <a:pt x="484632" y="231648"/>
                </a:lnTo>
                <a:close/>
              </a:path>
            </a:pathLst>
          </a:custGeom>
          <a:ln w="9143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3419855" y="2910839"/>
            <a:ext cx="485140" cy="463550"/>
          </a:xfrm>
          <a:custGeom>
            <a:avLst/>
            <a:gdLst/>
            <a:ahLst/>
            <a:cxnLst/>
            <a:rect l="l" t="t" r="r" b="b"/>
            <a:pathLst>
              <a:path w="485139" h="463550">
                <a:moveTo>
                  <a:pt x="484632" y="231648"/>
                </a:moveTo>
                <a:lnTo>
                  <a:pt x="479298" y="185038"/>
                </a:lnTo>
                <a:lnTo>
                  <a:pt x="465328" y="141224"/>
                </a:lnTo>
                <a:lnTo>
                  <a:pt x="443103" y="101473"/>
                </a:lnTo>
                <a:lnTo>
                  <a:pt x="413131" y="67818"/>
                </a:lnTo>
                <a:lnTo>
                  <a:pt x="377952" y="39624"/>
                </a:lnTo>
                <a:lnTo>
                  <a:pt x="336423" y="18034"/>
                </a:lnTo>
                <a:lnTo>
                  <a:pt x="290576" y="4572"/>
                </a:lnTo>
                <a:lnTo>
                  <a:pt x="242316" y="0"/>
                </a:lnTo>
                <a:lnTo>
                  <a:pt x="193548" y="4572"/>
                </a:lnTo>
                <a:lnTo>
                  <a:pt x="147701" y="18034"/>
                </a:lnTo>
                <a:lnTo>
                  <a:pt x="106172" y="39624"/>
                </a:lnTo>
                <a:lnTo>
                  <a:pt x="70993" y="67818"/>
                </a:lnTo>
                <a:lnTo>
                  <a:pt x="41529" y="101473"/>
                </a:lnTo>
                <a:lnTo>
                  <a:pt x="18796" y="141224"/>
                </a:lnTo>
                <a:lnTo>
                  <a:pt x="4826" y="185038"/>
                </a:lnTo>
                <a:lnTo>
                  <a:pt x="0" y="231648"/>
                </a:lnTo>
                <a:lnTo>
                  <a:pt x="4826" y="277749"/>
                </a:lnTo>
                <a:lnTo>
                  <a:pt x="18796" y="321690"/>
                </a:lnTo>
                <a:lnTo>
                  <a:pt x="41529" y="360807"/>
                </a:lnTo>
                <a:lnTo>
                  <a:pt x="70993" y="394970"/>
                </a:lnTo>
                <a:lnTo>
                  <a:pt x="106172" y="423163"/>
                </a:lnTo>
                <a:lnTo>
                  <a:pt x="147701" y="444881"/>
                </a:lnTo>
                <a:lnTo>
                  <a:pt x="193548" y="458215"/>
                </a:lnTo>
                <a:lnTo>
                  <a:pt x="242316" y="463296"/>
                </a:lnTo>
                <a:lnTo>
                  <a:pt x="290576" y="458215"/>
                </a:lnTo>
                <a:lnTo>
                  <a:pt x="336423" y="444881"/>
                </a:lnTo>
                <a:lnTo>
                  <a:pt x="377952" y="423163"/>
                </a:lnTo>
                <a:lnTo>
                  <a:pt x="413131" y="394970"/>
                </a:lnTo>
                <a:lnTo>
                  <a:pt x="443103" y="360807"/>
                </a:lnTo>
                <a:lnTo>
                  <a:pt x="465328" y="321690"/>
                </a:lnTo>
                <a:lnTo>
                  <a:pt x="479298" y="277749"/>
                </a:lnTo>
                <a:lnTo>
                  <a:pt x="484632" y="231648"/>
                </a:lnTo>
              </a:path>
            </a:pathLst>
          </a:custGeom>
          <a:ln w="2438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902614" y="3472637"/>
            <a:ext cx="1569720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1F487C"/>
                </a:solidFill>
                <a:latin typeface="Calibri"/>
                <a:cs typeface="Calibri"/>
              </a:rPr>
              <a:t>Giardia</a:t>
            </a:r>
            <a:r>
              <a:rPr sz="2400" b="1" i="1" spc="-8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5" dirty="0">
                <a:solidFill>
                  <a:srgbClr val="1F487C"/>
                </a:solidFill>
                <a:latin typeface="Calibri"/>
                <a:cs typeface="Calibri"/>
              </a:rPr>
              <a:t>Cyst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1F487C"/>
                </a:solidFill>
                <a:latin typeface="Calibri"/>
                <a:cs typeface="Calibri"/>
              </a:rPr>
              <a:t>(5 </a:t>
            </a:r>
            <a:r>
              <a:rPr sz="2400" b="1" spc="-15" dirty="0">
                <a:solidFill>
                  <a:srgbClr val="1F487C"/>
                </a:solidFill>
                <a:latin typeface="Calibri"/>
                <a:cs typeface="Calibri"/>
              </a:rPr>
              <a:t>to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15</a:t>
            </a:r>
            <a:r>
              <a:rPr sz="2400" b="1" spc="-8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F487C"/>
                </a:solidFill>
                <a:latin typeface="Calibri"/>
                <a:cs typeface="Calibri"/>
              </a:rPr>
              <a:t>µm)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706751" y="3360420"/>
            <a:ext cx="628015" cy="336550"/>
          </a:xfrm>
          <a:custGeom>
            <a:avLst/>
            <a:gdLst/>
            <a:ahLst/>
            <a:cxnLst/>
            <a:rect l="l" t="t" r="r" b="b"/>
            <a:pathLst>
              <a:path w="628014" h="336550">
                <a:moveTo>
                  <a:pt x="557425" y="30100"/>
                </a:moveTo>
                <a:lnTo>
                  <a:pt x="0" y="325119"/>
                </a:lnTo>
                <a:lnTo>
                  <a:pt x="5842" y="336295"/>
                </a:lnTo>
                <a:lnTo>
                  <a:pt x="563332" y="41241"/>
                </a:lnTo>
                <a:lnTo>
                  <a:pt x="557425" y="30100"/>
                </a:lnTo>
                <a:close/>
              </a:path>
              <a:path w="628014" h="336550">
                <a:moveTo>
                  <a:pt x="610525" y="24129"/>
                </a:moveTo>
                <a:lnTo>
                  <a:pt x="568706" y="24129"/>
                </a:lnTo>
                <a:lnTo>
                  <a:pt x="574548" y="35305"/>
                </a:lnTo>
                <a:lnTo>
                  <a:pt x="563332" y="41241"/>
                </a:lnTo>
                <a:lnTo>
                  <a:pt x="578231" y="69341"/>
                </a:lnTo>
                <a:lnTo>
                  <a:pt x="610525" y="24129"/>
                </a:lnTo>
                <a:close/>
              </a:path>
              <a:path w="628014" h="336550">
                <a:moveTo>
                  <a:pt x="568706" y="24129"/>
                </a:moveTo>
                <a:lnTo>
                  <a:pt x="557425" y="30100"/>
                </a:lnTo>
                <a:lnTo>
                  <a:pt x="563332" y="41241"/>
                </a:lnTo>
                <a:lnTo>
                  <a:pt x="574548" y="35305"/>
                </a:lnTo>
                <a:lnTo>
                  <a:pt x="568706" y="24129"/>
                </a:lnTo>
                <a:close/>
              </a:path>
              <a:path w="628014" h="336550">
                <a:moveTo>
                  <a:pt x="627761" y="0"/>
                </a:moveTo>
                <a:lnTo>
                  <a:pt x="542544" y="2031"/>
                </a:lnTo>
                <a:lnTo>
                  <a:pt x="557425" y="30100"/>
                </a:lnTo>
                <a:lnTo>
                  <a:pt x="568706" y="24129"/>
                </a:lnTo>
                <a:lnTo>
                  <a:pt x="610525" y="24129"/>
                </a:lnTo>
                <a:lnTo>
                  <a:pt x="627761" y="0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3191129" y="1696847"/>
            <a:ext cx="349250" cy="205104"/>
          </a:xfrm>
          <a:custGeom>
            <a:avLst/>
            <a:gdLst/>
            <a:ahLst/>
            <a:cxnLst/>
            <a:rect l="l" t="t" r="r" b="b"/>
            <a:pathLst>
              <a:path w="349250" h="205105">
                <a:moveTo>
                  <a:pt x="279937" y="172457"/>
                </a:moveTo>
                <a:lnTo>
                  <a:pt x="264032" y="200025"/>
                </a:lnTo>
                <a:lnTo>
                  <a:pt x="349122" y="205104"/>
                </a:lnTo>
                <a:lnTo>
                  <a:pt x="331753" y="178815"/>
                </a:lnTo>
                <a:lnTo>
                  <a:pt x="290956" y="178815"/>
                </a:lnTo>
                <a:lnTo>
                  <a:pt x="279937" y="172457"/>
                </a:lnTo>
                <a:close/>
              </a:path>
              <a:path w="349250" h="205105">
                <a:moveTo>
                  <a:pt x="286250" y="161514"/>
                </a:moveTo>
                <a:lnTo>
                  <a:pt x="279937" y="172457"/>
                </a:lnTo>
                <a:lnTo>
                  <a:pt x="290956" y="178815"/>
                </a:lnTo>
                <a:lnTo>
                  <a:pt x="297306" y="167893"/>
                </a:lnTo>
                <a:lnTo>
                  <a:pt x="286250" y="161514"/>
                </a:lnTo>
                <a:close/>
              </a:path>
              <a:path w="349250" h="205105">
                <a:moveTo>
                  <a:pt x="302132" y="133985"/>
                </a:moveTo>
                <a:lnTo>
                  <a:pt x="286250" y="161514"/>
                </a:lnTo>
                <a:lnTo>
                  <a:pt x="297306" y="167893"/>
                </a:lnTo>
                <a:lnTo>
                  <a:pt x="290956" y="178815"/>
                </a:lnTo>
                <a:lnTo>
                  <a:pt x="331753" y="178815"/>
                </a:lnTo>
                <a:lnTo>
                  <a:pt x="302132" y="133985"/>
                </a:lnTo>
                <a:close/>
              </a:path>
              <a:path w="349250" h="205105">
                <a:moveTo>
                  <a:pt x="6350" y="0"/>
                </a:moveTo>
                <a:lnTo>
                  <a:pt x="0" y="10922"/>
                </a:lnTo>
                <a:lnTo>
                  <a:pt x="279937" y="172457"/>
                </a:lnTo>
                <a:lnTo>
                  <a:pt x="286250" y="161514"/>
                </a:lnTo>
                <a:lnTo>
                  <a:pt x="6350" y="0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5416296" y="1827783"/>
            <a:ext cx="766445" cy="405130"/>
          </a:xfrm>
          <a:custGeom>
            <a:avLst/>
            <a:gdLst/>
            <a:ahLst/>
            <a:cxnLst/>
            <a:rect l="l" t="t" r="r" b="b"/>
            <a:pathLst>
              <a:path w="766445" h="405130">
                <a:moveTo>
                  <a:pt x="49911" y="335788"/>
                </a:moveTo>
                <a:lnTo>
                  <a:pt x="0" y="404875"/>
                </a:lnTo>
                <a:lnTo>
                  <a:pt x="85216" y="403351"/>
                </a:lnTo>
                <a:lnTo>
                  <a:pt x="73603" y="381126"/>
                </a:lnTo>
                <a:lnTo>
                  <a:pt x="59181" y="381126"/>
                </a:lnTo>
                <a:lnTo>
                  <a:pt x="53339" y="369824"/>
                </a:lnTo>
                <a:lnTo>
                  <a:pt x="64615" y="363927"/>
                </a:lnTo>
                <a:lnTo>
                  <a:pt x="49911" y="335788"/>
                </a:lnTo>
                <a:close/>
              </a:path>
              <a:path w="766445" h="405130">
                <a:moveTo>
                  <a:pt x="64615" y="363927"/>
                </a:moveTo>
                <a:lnTo>
                  <a:pt x="53339" y="369824"/>
                </a:lnTo>
                <a:lnTo>
                  <a:pt x="59181" y="381126"/>
                </a:lnTo>
                <a:lnTo>
                  <a:pt x="70507" y="375202"/>
                </a:lnTo>
                <a:lnTo>
                  <a:pt x="64615" y="363927"/>
                </a:lnTo>
                <a:close/>
              </a:path>
              <a:path w="766445" h="405130">
                <a:moveTo>
                  <a:pt x="70507" y="375202"/>
                </a:moveTo>
                <a:lnTo>
                  <a:pt x="59181" y="381126"/>
                </a:lnTo>
                <a:lnTo>
                  <a:pt x="73603" y="381126"/>
                </a:lnTo>
                <a:lnTo>
                  <a:pt x="70507" y="375202"/>
                </a:lnTo>
                <a:close/>
              </a:path>
              <a:path w="766445" h="405130">
                <a:moveTo>
                  <a:pt x="760602" y="0"/>
                </a:moveTo>
                <a:lnTo>
                  <a:pt x="64615" y="363927"/>
                </a:lnTo>
                <a:lnTo>
                  <a:pt x="70507" y="375202"/>
                </a:lnTo>
                <a:lnTo>
                  <a:pt x="766444" y="11175"/>
                </a:lnTo>
                <a:lnTo>
                  <a:pt x="760602" y="0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2" name="object 22"/>
          <p:cNvSpPr/>
          <p:nvPr/>
        </p:nvSpPr>
        <p:spPr>
          <a:xfrm>
            <a:off x="5416296" y="3811396"/>
            <a:ext cx="765810" cy="283845"/>
          </a:xfrm>
          <a:custGeom>
            <a:avLst/>
            <a:gdLst/>
            <a:ahLst/>
            <a:cxnLst/>
            <a:rect l="l" t="t" r="r" b="b"/>
            <a:pathLst>
              <a:path w="765810" h="283845">
                <a:moveTo>
                  <a:pt x="74031" y="29948"/>
                </a:moveTo>
                <a:lnTo>
                  <a:pt x="69872" y="41896"/>
                </a:lnTo>
                <a:lnTo>
                  <a:pt x="761491" y="283463"/>
                </a:lnTo>
                <a:lnTo>
                  <a:pt x="765555" y="271525"/>
                </a:lnTo>
                <a:lnTo>
                  <a:pt x="74031" y="29948"/>
                </a:lnTo>
                <a:close/>
              </a:path>
              <a:path w="765810" h="283845">
                <a:moveTo>
                  <a:pt x="84454" y="0"/>
                </a:moveTo>
                <a:lnTo>
                  <a:pt x="0" y="10794"/>
                </a:lnTo>
                <a:lnTo>
                  <a:pt x="59436" y="71881"/>
                </a:lnTo>
                <a:lnTo>
                  <a:pt x="69872" y="41896"/>
                </a:lnTo>
                <a:lnTo>
                  <a:pt x="57912" y="37718"/>
                </a:lnTo>
                <a:lnTo>
                  <a:pt x="62102" y="25780"/>
                </a:lnTo>
                <a:lnTo>
                  <a:pt x="75481" y="25780"/>
                </a:lnTo>
                <a:lnTo>
                  <a:pt x="84454" y="0"/>
                </a:lnTo>
                <a:close/>
              </a:path>
              <a:path w="765810" h="283845">
                <a:moveTo>
                  <a:pt x="62102" y="25780"/>
                </a:moveTo>
                <a:lnTo>
                  <a:pt x="57912" y="37718"/>
                </a:lnTo>
                <a:lnTo>
                  <a:pt x="69872" y="41896"/>
                </a:lnTo>
                <a:lnTo>
                  <a:pt x="74031" y="29948"/>
                </a:lnTo>
                <a:lnTo>
                  <a:pt x="62102" y="25780"/>
                </a:lnTo>
                <a:close/>
              </a:path>
              <a:path w="765810" h="283845">
                <a:moveTo>
                  <a:pt x="75481" y="25780"/>
                </a:moveTo>
                <a:lnTo>
                  <a:pt x="62102" y="25780"/>
                </a:lnTo>
                <a:lnTo>
                  <a:pt x="74031" y="29948"/>
                </a:lnTo>
                <a:lnTo>
                  <a:pt x="75481" y="25780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3" name="object 23"/>
          <p:cNvSpPr/>
          <p:nvPr/>
        </p:nvSpPr>
        <p:spPr>
          <a:xfrm>
            <a:off x="4071492" y="3756659"/>
            <a:ext cx="170180" cy="929005"/>
          </a:xfrm>
          <a:custGeom>
            <a:avLst/>
            <a:gdLst/>
            <a:ahLst/>
            <a:cxnLst/>
            <a:rect l="l" t="t" r="r" b="b"/>
            <a:pathLst>
              <a:path w="170179" h="929004">
                <a:moveTo>
                  <a:pt x="44022" y="74440"/>
                </a:moveTo>
                <a:lnTo>
                  <a:pt x="31443" y="76285"/>
                </a:lnTo>
                <a:lnTo>
                  <a:pt x="157480" y="929004"/>
                </a:lnTo>
                <a:lnTo>
                  <a:pt x="169926" y="927226"/>
                </a:lnTo>
                <a:lnTo>
                  <a:pt x="44022" y="74440"/>
                </a:lnTo>
                <a:close/>
              </a:path>
              <a:path w="170179" h="929004">
                <a:moveTo>
                  <a:pt x="26543" y="0"/>
                </a:moveTo>
                <a:lnTo>
                  <a:pt x="0" y="80898"/>
                </a:lnTo>
                <a:lnTo>
                  <a:pt x="31443" y="76285"/>
                </a:lnTo>
                <a:lnTo>
                  <a:pt x="29591" y="63753"/>
                </a:lnTo>
                <a:lnTo>
                  <a:pt x="42164" y="61848"/>
                </a:lnTo>
                <a:lnTo>
                  <a:pt x="69724" y="61848"/>
                </a:lnTo>
                <a:lnTo>
                  <a:pt x="26543" y="0"/>
                </a:lnTo>
                <a:close/>
              </a:path>
              <a:path w="170179" h="929004">
                <a:moveTo>
                  <a:pt x="42164" y="61848"/>
                </a:moveTo>
                <a:lnTo>
                  <a:pt x="29591" y="63753"/>
                </a:lnTo>
                <a:lnTo>
                  <a:pt x="31443" y="76285"/>
                </a:lnTo>
                <a:lnTo>
                  <a:pt x="44022" y="74440"/>
                </a:lnTo>
                <a:lnTo>
                  <a:pt x="42164" y="61848"/>
                </a:lnTo>
                <a:close/>
              </a:path>
              <a:path w="170179" h="929004">
                <a:moveTo>
                  <a:pt x="69724" y="61848"/>
                </a:moveTo>
                <a:lnTo>
                  <a:pt x="42164" y="61848"/>
                </a:lnTo>
                <a:lnTo>
                  <a:pt x="44022" y="74440"/>
                </a:lnTo>
                <a:lnTo>
                  <a:pt x="75311" y="69850"/>
                </a:lnTo>
                <a:lnTo>
                  <a:pt x="69724" y="61848"/>
                </a:lnTo>
                <a:close/>
              </a:path>
            </a:pathLst>
          </a:custGeom>
          <a:solidFill>
            <a:srgbClr val="B1B1B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607566" y="330149"/>
            <a:ext cx="6109718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>
                <a:cs typeface="Calibri"/>
              </a:rPr>
              <a:t>Relative </a:t>
            </a:r>
            <a:r>
              <a:rPr spc="-30" dirty="0">
                <a:cs typeface="Calibri"/>
              </a:rPr>
              <a:t>Size </a:t>
            </a:r>
            <a:r>
              <a:rPr dirty="0">
                <a:cs typeface="Calibri"/>
              </a:rPr>
              <a:t>of</a:t>
            </a:r>
            <a:r>
              <a:rPr spc="15" dirty="0">
                <a:cs typeface="Calibri"/>
              </a:rPr>
              <a:t> </a:t>
            </a:r>
            <a:r>
              <a:rPr spc="-20" dirty="0">
                <a:cs typeface="Calibri"/>
              </a:rPr>
              <a:t>Pathogens</a:t>
            </a:r>
            <a:endParaRPr dirty="0">
              <a:cs typeface="Calibri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274320"/>
            <a:ext cx="7620000" cy="5821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26465"/>
            <a:ext cx="602754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30" dirty="0"/>
              <a:t>Data </a:t>
            </a:r>
            <a:r>
              <a:rPr spc="-25" dirty="0"/>
              <a:t>for</a:t>
            </a:r>
            <a:r>
              <a:rPr spc="-5" dirty="0"/>
              <a:t> </a:t>
            </a:r>
            <a:r>
              <a:rPr spc="-10" dirty="0"/>
              <a:t>Profiling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946"/>
            <a:ext cx="7490459" cy="29835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must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accurately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represent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 level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disinfection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collection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sz="24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61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Disinfection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practices</a:t>
            </a:r>
            <a:r>
              <a:rPr sz="2400" spc="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changed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Plant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hydraulics</a:t>
            </a:r>
            <a:r>
              <a:rPr sz="2400" spc="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Piping schemes</a:t>
            </a:r>
            <a:r>
              <a:rPr sz="2400" spc="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changed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Hydraulic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detention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sz="2400" spc="8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changed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381000"/>
            <a:ext cx="8229600" cy="5638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49032"/>
            <a:ext cx="526973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75" dirty="0">
                <a:cs typeface="Calibri"/>
              </a:rPr>
              <a:t>R</a:t>
            </a:r>
            <a:r>
              <a:rPr spc="-35" dirty="0">
                <a:cs typeface="Calibri"/>
              </a:rPr>
              <a:t>e</a:t>
            </a:r>
            <a:r>
              <a:rPr spc="-110" dirty="0">
                <a:cs typeface="Calibri"/>
              </a:rPr>
              <a:t>f</a:t>
            </a:r>
            <a:r>
              <a:rPr dirty="0">
                <a:cs typeface="Calibri"/>
              </a:rPr>
              <a:t>e</a:t>
            </a:r>
            <a:r>
              <a:rPr spc="-60" dirty="0">
                <a:cs typeface="Calibri"/>
              </a:rPr>
              <a:t>r</a:t>
            </a:r>
            <a:r>
              <a:rPr dirty="0">
                <a:cs typeface="Calibri"/>
              </a:rPr>
              <a:t>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48092"/>
            <a:ext cx="7598409" cy="351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998470">
              <a:lnSpc>
                <a:spcPct val="106300"/>
              </a:lnSpc>
              <a:spcBef>
                <a:spcPts val="100"/>
              </a:spcBef>
            </a:pPr>
            <a:r>
              <a:rPr sz="2400" b="1" spc="-10" dirty="0">
                <a:latin typeface="Calibri"/>
                <a:cs typeface="Calibri"/>
              </a:rPr>
              <a:t>Environmental Protection Agency  </a:t>
            </a:r>
            <a:r>
              <a:rPr sz="2400" b="1" spc="-60" dirty="0">
                <a:latin typeface="Calibri"/>
                <a:cs typeface="Calibri"/>
              </a:rPr>
              <a:t>EPA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815-R-99-013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2400" b="1" spc="-5" dirty="0">
                <a:latin typeface="Calibri"/>
                <a:cs typeface="Calibri"/>
              </a:rPr>
              <a:t>August </a:t>
            </a:r>
            <a:r>
              <a:rPr sz="2400" b="1" dirty="0">
                <a:latin typeface="Calibri"/>
                <a:cs typeface="Calibri"/>
              </a:rPr>
              <a:t>1999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650" dirty="0">
              <a:latin typeface="Calibri"/>
              <a:cs typeface="Calibri"/>
            </a:endParaRPr>
          </a:p>
          <a:p>
            <a:pPr marL="1910080" marR="1433830" algn="ctr">
              <a:lnSpc>
                <a:spcPct val="105600"/>
              </a:lnSpc>
            </a:pPr>
            <a:r>
              <a:rPr sz="2400" b="1" i="1" spc="-5" dirty="0">
                <a:latin typeface="Calibri"/>
                <a:cs typeface="Calibri"/>
              </a:rPr>
              <a:t>Disinfection Profiling</a:t>
            </a:r>
            <a:r>
              <a:rPr sz="2400" b="1" i="1" spc="-120" dirty="0">
                <a:latin typeface="Calibri"/>
                <a:cs typeface="Calibri"/>
              </a:rPr>
              <a:t> </a:t>
            </a:r>
            <a:r>
              <a:rPr sz="2400" b="1" i="1" dirty="0">
                <a:latin typeface="Calibri"/>
                <a:cs typeface="Calibri"/>
              </a:rPr>
              <a:t>and  Benchmarking</a:t>
            </a:r>
            <a:endParaRPr sz="2400" dirty="0">
              <a:latin typeface="Calibri"/>
              <a:cs typeface="Calibri"/>
            </a:endParaRPr>
          </a:p>
          <a:p>
            <a:pPr marL="469900" algn="ctr">
              <a:lnSpc>
                <a:spcPct val="100000"/>
              </a:lnSpc>
              <a:spcBef>
                <a:spcPts val="220"/>
              </a:spcBef>
            </a:pPr>
            <a:r>
              <a:rPr sz="2400" b="1" i="1" spc="-5" dirty="0">
                <a:latin typeface="Calibri"/>
                <a:cs typeface="Calibri"/>
              </a:rPr>
              <a:t>Guidance</a:t>
            </a:r>
            <a:r>
              <a:rPr sz="2400" b="1" i="1" spc="-35" dirty="0">
                <a:latin typeface="Calibri"/>
                <a:cs typeface="Calibri"/>
              </a:rPr>
              <a:t> </a:t>
            </a:r>
            <a:r>
              <a:rPr sz="2400" b="1" i="1" spc="-5" dirty="0">
                <a:latin typeface="Calibri"/>
                <a:cs typeface="Calibri"/>
              </a:rPr>
              <a:t>Manual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00" dirty="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2400" i="1" spc="-10" dirty="0">
                <a:latin typeface="Calibri"/>
                <a:cs typeface="Calibri"/>
                <a:hlinkClick r:id="rId2"/>
              </a:rPr>
              <a:t>http://www.epa.gov/OGWDW/mdbp/mdbptg.html#bench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b="1" spc="-30" dirty="0">
                <a:latin typeface="+mj-lt"/>
                <a:cs typeface="Calibri"/>
              </a:rPr>
              <a:t>More chlorine reactions</a:t>
            </a:r>
            <a:endParaRPr sz="2400" b="1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412554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26465"/>
            <a:ext cx="6902831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More </a:t>
            </a:r>
            <a:r>
              <a:rPr spc="-5" dirty="0"/>
              <a:t>Chlorine</a:t>
            </a:r>
            <a:r>
              <a:rPr spc="-90" dirty="0"/>
              <a:t> </a:t>
            </a:r>
            <a:r>
              <a:rPr spc="-10" dirty="0"/>
              <a:t>Reactions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093928"/>
            <a:ext cx="4569460" cy="194668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US" sz="3200" spc="-5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 err="1">
                <a:latin typeface="Calibri"/>
                <a:cs typeface="Calibri"/>
              </a:rPr>
              <a:t>Chloramination</a:t>
            </a:r>
            <a:endParaRPr lang="en-US" sz="2400" spc="-5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Reactions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NOM</a:t>
            </a: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Reactions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inorganics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7CA08-B8CE-593F-1756-112310680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&amp; Ammonia – naturally occurring Ammonia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4A9C5-2E80-3327-70B5-21C96C181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marL="406400" indent="-342900">
              <a:lnSpc>
                <a:spcPts val="3060"/>
              </a:lnSpc>
              <a:spcBef>
                <a:spcPts val="105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lang="en-US" sz="2400" dirty="0">
                <a:latin typeface="Calibri"/>
                <a:cs typeface="Calibri"/>
              </a:rPr>
              <a:t>Ammonia = </a:t>
            </a:r>
            <a:r>
              <a:rPr lang="en-US" sz="2400" spc="-10" dirty="0">
                <a:latin typeface="Calibri"/>
                <a:cs typeface="Calibri"/>
              </a:rPr>
              <a:t>Inorganic</a:t>
            </a:r>
            <a:r>
              <a:rPr lang="en-US" sz="2400" spc="-3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Nitrogen</a:t>
            </a:r>
            <a:endParaRPr lang="en-US" sz="2400" dirty="0">
              <a:latin typeface="Calibri"/>
              <a:cs typeface="Calibri"/>
            </a:endParaRPr>
          </a:p>
          <a:p>
            <a:pPr marL="406400" indent="-342900">
              <a:lnSpc>
                <a:spcPts val="2995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lang="en-US" sz="2400" dirty="0">
                <a:latin typeface="Calibri"/>
                <a:cs typeface="Calibri"/>
              </a:rPr>
              <a:t>NH</a:t>
            </a:r>
            <a:r>
              <a:rPr lang="en-US" sz="2400" baseline="-21241" dirty="0">
                <a:latin typeface="Calibri"/>
                <a:cs typeface="Calibri"/>
              </a:rPr>
              <a:t>3 </a:t>
            </a:r>
            <a:r>
              <a:rPr lang="en-US" sz="2400" dirty="0">
                <a:latin typeface="Calibri"/>
                <a:cs typeface="Calibri"/>
              </a:rPr>
              <a:t>+ </a:t>
            </a:r>
            <a:r>
              <a:rPr lang="en-US" sz="2400" spc="-5" dirty="0" err="1">
                <a:latin typeface="Calibri"/>
                <a:cs typeface="Calibri"/>
              </a:rPr>
              <a:t>HOCl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→ NH</a:t>
            </a:r>
            <a:r>
              <a:rPr lang="en-US" sz="2400" baseline="-21241" dirty="0">
                <a:latin typeface="Calibri"/>
                <a:cs typeface="Calibri"/>
              </a:rPr>
              <a:t>2</a:t>
            </a:r>
            <a:r>
              <a:rPr lang="en-US" sz="2400" dirty="0">
                <a:latin typeface="Calibri"/>
                <a:cs typeface="Calibri"/>
              </a:rPr>
              <a:t>Cl +</a:t>
            </a:r>
            <a:r>
              <a:rPr lang="en-US" sz="2400" spc="-200" dirty="0">
                <a:latin typeface="Calibri"/>
                <a:cs typeface="Calibri"/>
              </a:rPr>
              <a:t> </a:t>
            </a:r>
            <a:r>
              <a:rPr lang="en-US" sz="2400" spc="5" dirty="0">
                <a:latin typeface="Calibri"/>
                <a:cs typeface="Calibri"/>
              </a:rPr>
              <a:t>H</a:t>
            </a:r>
            <a:r>
              <a:rPr lang="en-US" sz="2400" spc="7" baseline="-21241" dirty="0">
                <a:latin typeface="Calibri"/>
                <a:cs typeface="Calibri"/>
              </a:rPr>
              <a:t>2</a:t>
            </a:r>
            <a:r>
              <a:rPr lang="en-US" sz="2400" spc="5" dirty="0">
                <a:latin typeface="Calibri"/>
                <a:cs typeface="Calibri"/>
              </a:rPr>
              <a:t>O</a:t>
            </a:r>
            <a:endParaRPr lang="en-US" sz="2400" dirty="0">
              <a:latin typeface="Calibri"/>
              <a:cs typeface="Calibri"/>
            </a:endParaRPr>
          </a:p>
          <a:p>
            <a:pPr marL="406400" marR="1063625">
              <a:lnSpc>
                <a:spcPts val="3000"/>
              </a:lnSpc>
              <a:spcBef>
                <a:spcPts val="135"/>
              </a:spcBef>
            </a:pPr>
            <a:r>
              <a:rPr lang="en-US" sz="2400" dirty="0">
                <a:latin typeface="Calibri"/>
                <a:cs typeface="Calibri"/>
              </a:rPr>
              <a:t>Ammonia + </a:t>
            </a: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 →  </a:t>
            </a:r>
          </a:p>
          <a:p>
            <a:pPr marL="406400" marR="1063625">
              <a:lnSpc>
                <a:spcPts val="3000"/>
              </a:lnSpc>
              <a:spcBef>
                <a:spcPts val="135"/>
              </a:spcBef>
            </a:pPr>
            <a:r>
              <a:rPr lang="en-US" spc="-5" dirty="0">
                <a:latin typeface="Calibri"/>
                <a:cs typeface="Calibri"/>
              </a:rPr>
              <a:t>					</a:t>
            </a:r>
            <a:r>
              <a:rPr lang="en-US" sz="2400" spc="-5" dirty="0">
                <a:latin typeface="Calibri"/>
                <a:cs typeface="Calibri"/>
              </a:rPr>
              <a:t>monochloramine </a:t>
            </a:r>
            <a:r>
              <a:rPr lang="en-US" sz="2400" dirty="0">
                <a:latin typeface="Calibri"/>
                <a:cs typeface="Calibri"/>
              </a:rPr>
              <a:t>+ water</a:t>
            </a:r>
          </a:p>
          <a:p>
            <a:pPr marL="406400" indent="-342900">
              <a:lnSpc>
                <a:spcPts val="2855"/>
              </a:lnSpc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lang="en-US" sz="2400" dirty="0">
                <a:latin typeface="Calibri"/>
                <a:cs typeface="Calibri"/>
              </a:rPr>
              <a:t>NH</a:t>
            </a:r>
            <a:r>
              <a:rPr lang="en-US" sz="2400" baseline="-21241" dirty="0">
                <a:latin typeface="Calibri"/>
                <a:cs typeface="Calibri"/>
              </a:rPr>
              <a:t>2</a:t>
            </a:r>
            <a:r>
              <a:rPr lang="en-US" sz="2400" dirty="0">
                <a:latin typeface="Calibri"/>
                <a:cs typeface="Calibri"/>
              </a:rPr>
              <a:t>Cl + </a:t>
            </a:r>
            <a:r>
              <a:rPr lang="en-US" sz="2400" spc="-5" dirty="0" err="1">
                <a:latin typeface="Calibri"/>
                <a:cs typeface="Calibri"/>
              </a:rPr>
              <a:t>HOCl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→ </a:t>
            </a:r>
            <a:r>
              <a:rPr lang="en-US" sz="2400" spc="5" dirty="0">
                <a:latin typeface="Calibri"/>
                <a:cs typeface="Calibri"/>
              </a:rPr>
              <a:t>NHCl</a:t>
            </a:r>
            <a:r>
              <a:rPr lang="en-US" sz="2400" spc="7" baseline="-21241" dirty="0">
                <a:latin typeface="Calibri"/>
                <a:cs typeface="Calibri"/>
              </a:rPr>
              <a:t>2 </a:t>
            </a:r>
            <a:r>
              <a:rPr lang="en-US" sz="2400" dirty="0">
                <a:latin typeface="Calibri"/>
                <a:cs typeface="Calibri"/>
              </a:rPr>
              <a:t>+</a:t>
            </a:r>
            <a:r>
              <a:rPr lang="en-US" sz="2400" spc="-229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H</a:t>
            </a:r>
            <a:r>
              <a:rPr lang="en-US" sz="2400" baseline="-21241" dirty="0">
                <a:latin typeface="Calibri"/>
                <a:cs typeface="Calibri"/>
              </a:rPr>
              <a:t>2</a:t>
            </a:r>
            <a:r>
              <a:rPr lang="en-US" sz="2400" dirty="0">
                <a:latin typeface="Calibri"/>
                <a:cs typeface="Calibri"/>
              </a:rPr>
              <a:t>O</a:t>
            </a:r>
          </a:p>
          <a:p>
            <a:pPr marL="406400" marR="68580">
              <a:lnSpc>
                <a:spcPts val="3000"/>
              </a:lnSpc>
              <a:spcBef>
                <a:spcPts val="135"/>
              </a:spcBef>
            </a:pPr>
            <a:r>
              <a:rPr lang="en-US" sz="2400" spc="-5" dirty="0">
                <a:latin typeface="Calibri"/>
                <a:cs typeface="Calibri"/>
              </a:rPr>
              <a:t>monochloramine </a:t>
            </a:r>
            <a:r>
              <a:rPr lang="en-US" sz="2400" dirty="0">
                <a:latin typeface="Calibri"/>
                <a:cs typeface="Calibri"/>
              </a:rPr>
              <a:t>+ </a:t>
            </a: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 →  </a:t>
            </a:r>
            <a:r>
              <a:rPr lang="en-US" sz="2400" spc="-5" dirty="0">
                <a:latin typeface="Calibri"/>
                <a:cs typeface="Calibri"/>
              </a:rPr>
              <a:t>dichloramine </a:t>
            </a:r>
            <a:r>
              <a:rPr lang="en-US" sz="2400" dirty="0">
                <a:latin typeface="Calibri"/>
                <a:cs typeface="Calibri"/>
              </a:rPr>
              <a:t>+</a:t>
            </a:r>
            <a:r>
              <a:rPr lang="en-US" sz="2400" spc="-2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water</a:t>
            </a:r>
            <a:endParaRPr lang="en-US" sz="2400" dirty="0">
              <a:latin typeface="Calibri"/>
              <a:cs typeface="Calibri"/>
            </a:endParaRPr>
          </a:p>
          <a:p>
            <a:pPr marL="406400" marR="608965" indent="-342900">
              <a:lnSpc>
                <a:spcPts val="2990"/>
              </a:lnSpc>
              <a:spcBef>
                <a:spcPts val="10"/>
              </a:spcBef>
              <a:buFont typeface="Arial"/>
              <a:buChar char="•"/>
              <a:tabLst>
                <a:tab pos="405765" algn="l"/>
                <a:tab pos="406400" algn="l"/>
              </a:tabLst>
            </a:pPr>
            <a:r>
              <a:rPr lang="en-US" sz="2400" dirty="0">
                <a:latin typeface="Calibri"/>
                <a:cs typeface="Calibri"/>
              </a:rPr>
              <a:t>NH Cl</a:t>
            </a:r>
            <a:r>
              <a:rPr lang="en-US" sz="2400" baseline="-21241" dirty="0">
                <a:latin typeface="Calibri"/>
                <a:cs typeface="Calibri"/>
              </a:rPr>
              <a:t>2 </a:t>
            </a:r>
            <a:r>
              <a:rPr lang="en-US" sz="2400" dirty="0">
                <a:latin typeface="Calibri"/>
                <a:cs typeface="Calibri"/>
              </a:rPr>
              <a:t>+ </a:t>
            </a:r>
            <a:r>
              <a:rPr lang="en-US" sz="2400" spc="-5" dirty="0" err="1">
                <a:latin typeface="Calibri"/>
                <a:cs typeface="Calibri"/>
              </a:rPr>
              <a:t>HOCl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→ </a:t>
            </a:r>
            <a:r>
              <a:rPr lang="en-US" sz="2400" spc="5" dirty="0">
                <a:latin typeface="Calibri"/>
                <a:cs typeface="Calibri"/>
              </a:rPr>
              <a:t>NCl</a:t>
            </a:r>
            <a:r>
              <a:rPr lang="en-US" sz="2400" spc="7" baseline="-21241" dirty="0">
                <a:latin typeface="Calibri"/>
                <a:cs typeface="Calibri"/>
              </a:rPr>
              <a:t>3 </a:t>
            </a:r>
            <a:r>
              <a:rPr lang="en-US" sz="2400" dirty="0">
                <a:latin typeface="Calibri"/>
                <a:cs typeface="Calibri"/>
              </a:rPr>
              <a:t>+ </a:t>
            </a:r>
            <a:r>
              <a:rPr lang="en-US" sz="2400" spc="5" dirty="0">
                <a:latin typeface="Calibri"/>
                <a:cs typeface="Calibri"/>
              </a:rPr>
              <a:t>H</a:t>
            </a:r>
            <a:r>
              <a:rPr lang="en-US" sz="2400" spc="7" baseline="-21241" dirty="0">
                <a:latin typeface="Calibri"/>
                <a:cs typeface="Calibri"/>
              </a:rPr>
              <a:t>2</a:t>
            </a:r>
            <a:r>
              <a:rPr lang="en-US" sz="2400" spc="5" dirty="0">
                <a:latin typeface="Calibri"/>
                <a:cs typeface="Calibri"/>
              </a:rPr>
              <a:t>O  </a:t>
            </a:r>
          </a:p>
          <a:p>
            <a:pPr marL="63500" marR="608965" indent="0">
              <a:lnSpc>
                <a:spcPts val="2990"/>
              </a:lnSpc>
              <a:spcBef>
                <a:spcPts val="10"/>
              </a:spcBef>
              <a:tabLst>
                <a:tab pos="405765" algn="l"/>
                <a:tab pos="406400" algn="l"/>
              </a:tabLst>
            </a:pPr>
            <a:r>
              <a:rPr lang="en-US" sz="2400" spc="-5" dirty="0">
                <a:latin typeface="Calibri"/>
                <a:cs typeface="Calibri"/>
              </a:rPr>
              <a:t>dichloramine </a:t>
            </a:r>
            <a:r>
              <a:rPr lang="en-US" sz="2400" dirty="0">
                <a:latin typeface="Calibri"/>
                <a:cs typeface="Calibri"/>
              </a:rPr>
              <a:t>+ </a:t>
            </a: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</a:t>
            </a:r>
            <a:r>
              <a:rPr lang="en-US" sz="2400" spc="-4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→ trichloramine + water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3B3E1-B707-FD4B-E914-D3DBDD97C4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423747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6841" y="390460"/>
            <a:ext cx="615342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Chlorine </a:t>
            </a:r>
            <a:r>
              <a:rPr dirty="0"/>
              <a:t>and</a:t>
            </a:r>
            <a:r>
              <a:rPr spc="-90" dirty="0"/>
              <a:t> </a:t>
            </a:r>
            <a:r>
              <a:rPr dirty="0"/>
              <a:t>NOM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86841" y="1528013"/>
            <a:ext cx="5483860" cy="35375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ts val="3815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Natural Organic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Matter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300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Plant </a:t>
            </a:r>
            <a:r>
              <a:rPr sz="2400" spc="-5" dirty="0">
                <a:latin typeface="Calibri"/>
                <a:cs typeface="Calibri"/>
              </a:rPr>
              <a:t>and Animal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Proteins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325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Fecal </a:t>
            </a:r>
            <a:r>
              <a:rPr sz="2400" spc="-20" dirty="0">
                <a:latin typeface="Calibri"/>
                <a:cs typeface="Calibri"/>
              </a:rPr>
              <a:t>Matter </a:t>
            </a:r>
            <a:r>
              <a:rPr sz="2400" spc="-5" dirty="0">
                <a:latin typeface="Calibri"/>
                <a:cs typeface="Calibri"/>
              </a:rPr>
              <a:t>&amp;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Urine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Char char="–"/>
            </a:pP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ts val="381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NOM Plus </a:t>
            </a:r>
            <a:r>
              <a:rPr sz="2400" spc="-5" dirty="0">
                <a:latin typeface="Calibri"/>
                <a:cs typeface="Calibri"/>
              </a:rPr>
              <a:t>Chlorine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</a:t>
            </a:r>
          </a:p>
          <a:p>
            <a:pPr marL="756285" lvl="1" indent="-287020">
              <a:lnSpc>
                <a:spcPts val="3300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Inorganic</a:t>
            </a:r>
            <a:r>
              <a:rPr sz="2400" spc="-10" dirty="0">
                <a:latin typeface="Calibri"/>
                <a:cs typeface="Calibri"/>
              </a:rPr>
              <a:t> DBP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290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Organic </a:t>
            </a:r>
            <a:r>
              <a:rPr sz="2400" spc="-15" dirty="0">
                <a:latin typeface="Calibri"/>
                <a:cs typeface="Calibri"/>
              </a:rPr>
              <a:t>oxidation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byproducts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325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Halogenated </a:t>
            </a:r>
            <a:r>
              <a:rPr sz="2400" spc="-20" dirty="0">
                <a:latin typeface="Calibri"/>
                <a:cs typeface="Calibri"/>
              </a:rPr>
              <a:t>Organic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byproducts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228600"/>
            <a:ext cx="8153400" cy="586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54440"/>
            <a:ext cx="6561581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Chlorine </a:t>
            </a:r>
            <a:r>
              <a:rPr spc="5" dirty="0"/>
              <a:t>and</a:t>
            </a:r>
            <a:r>
              <a:rPr spc="-50" dirty="0"/>
              <a:t> </a:t>
            </a:r>
            <a:r>
              <a:rPr spc="-10" dirty="0"/>
              <a:t>Inorganics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39011"/>
            <a:ext cx="7846060" cy="22773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ts val="3055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Hydrogen</a:t>
            </a:r>
            <a:r>
              <a:rPr sz="2400" spc="-5" dirty="0">
                <a:latin typeface="Calibri"/>
                <a:cs typeface="Calibri"/>
              </a:rPr>
              <a:t> Sulfide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rapid </a:t>
            </a:r>
            <a:r>
              <a:rPr sz="2400" spc="-5" dirty="0">
                <a:latin typeface="Calibri"/>
                <a:cs typeface="Calibri"/>
              </a:rPr>
              <a:t>reaction, </a:t>
            </a:r>
            <a:r>
              <a:rPr sz="2400" dirty="0">
                <a:latin typeface="Calibri"/>
                <a:cs typeface="Calibri"/>
              </a:rPr>
              <a:t>8.5 </a:t>
            </a:r>
            <a:r>
              <a:rPr sz="2400" spc="20" dirty="0">
                <a:latin typeface="Calibri"/>
                <a:cs typeface="Calibri"/>
              </a:rPr>
              <a:t>mg/l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demand</a:t>
            </a:r>
            <a:endParaRPr sz="2400" dirty="0">
              <a:latin typeface="Calibri"/>
              <a:cs typeface="Calibri"/>
            </a:endParaRPr>
          </a:p>
          <a:p>
            <a:pPr marL="355600" marR="511809" indent="-342900">
              <a:lnSpc>
                <a:spcPct val="96000"/>
              </a:lnSpc>
              <a:spcBef>
                <a:spcPts val="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Iron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Manganese  Oxidation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precipitation</a:t>
            </a:r>
            <a:r>
              <a:rPr sz="2400" spc="-5" dirty="0">
                <a:latin typeface="Calibri"/>
                <a:cs typeface="Calibri"/>
              </a:rPr>
              <a:t>  </a:t>
            </a:r>
            <a:endParaRPr lang="en-US" sz="2400" spc="-5" dirty="0">
              <a:latin typeface="Calibri"/>
              <a:cs typeface="Calibri"/>
            </a:endParaRPr>
          </a:p>
          <a:p>
            <a:pPr marL="812800" marR="511809" lvl="1" indent="-342900">
              <a:lnSpc>
                <a:spcPct val="96000"/>
              </a:lnSpc>
              <a:spcBef>
                <a:spcPts val="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Iron </a:t>
            </a:r>
            <a:r>
              <a:rPr sz="2400" spc="-15" dirty="0">
                <a:latin typeface="Calibri"/>
                <a:cs typeface="Calibri"/>
              </a:rPr>
              <a:t>at </a:t>
            </a:r>
            <a:r>
              <a:rPr sz="2400" spc="-5" dirty="0">
                <a:latin typeface="Calibri"/>
                <a:cs typeface="Calibri"/>
              </a:rPr>
              <a:t>pH of </a:t>
            </a:r>
            <a:r>
              <a:rPr sz="2400" dirty="0">
                <a:latin typeface="Calibri"/>
                <a:cs typeface="Calibri"/>
              </a:rPr>
              <a:t>7.0</a:t>
            </a:r>
            <a:endParaRPr lang="en-US" sz="2400" dirty="0">
              <a:latin typeface="Calibri"/>
              <a:cs typeface="Calibri"/>
            </a:endParaRPr>
          </a:p>
          <a:p>
            <a:pPr marL="812800" marR="511809" lvl="1" indent="-342900">
              <a:lnSpc>
                <a:spcPct val="96000"/>
              </a:lnSpc>
              <a:spcBef>
                <a:spcPts val="6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dirty="0">
                <a:latin typeface="Calibri"/>
                <a:cs typeface="Calibri"/>
              </a:rPr>
              <a:t>Manganese at Ph of 10.0</a:t>
            </a:r>
          </a:p>
          <a:p>
            <a:pPr marL="355600" indent="-342900">
              <a:lnSpc>
                <a:spcPts val="2995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Nitrites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oxidized to nitrates, </a:t>
            </a:r>
            <a:r>
              <a:rPr sz="2400" dirty="0">
                <a:latin typeface="Calibri"/>
                <a:cs typeface="Calibri"/>
              </a:rPr>
              <a:t>“blue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babies”</a:t>
            </a:r>
          </a:p>
          <a:p>
            <a:pPr marL="355600" indent="-342900">
              <a:lnSpc>
                <a:spcPts val="306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Chlorine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demand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56882"/>
            <a:ext cx="496633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Presence of</a:t>
            </a:r>
            <a:r>
              <a:rPr spc="-95" dirty="0">
                <a:cs typeface="Calibri"/>
              </a:rPr>
              <a:t> </a:t>
            </a:r>
            <a:r>
              <a:rPr spc="-15" dirty="0">
                <a:cs typeface="Calibri"/>
              </a:rPr>
              <a:t>Coliforms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07946"/>
            <a:ext cx="7680325" cy="37734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20574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Presence of </a:t>
            </a:r>
            <a:r>
              <a:rPr sz="2400" spc="-15" dirty="0">
                <a:latin typeface="Calibri"/>
                <a:cs typeface="Calibri"/>
              </a:rPr>
              <a:t>coliform </a:t>
            </a:r>
            <a:r>
              <a:rPr sz="2400" spc="-10" dirty="0">
                <a:latin typeface="Calibri"/>
                <a:cs typeface="Calibri"/>
              </a:rPr>
              <a:t>bacteria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dirty="0">
                <a:latin typeface="Calibri"/>
                <a:cs typeface="Calibri"/>
              </a:rPr>
              <a:t>is an  </a:t>
            </a:r>
            <a:r>
              <a:rPr sz="2400" spc="-10" dirty="0">
                <a:latin typeface="Calibri"/>
                <a:cs typeface="Calibri"/>
              </a:rPr>
              <a:t>indication that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may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be  </a:t>
            </a:r>
            <a:r>
              <a:rPr sz="2400" spc="-15" dirty="0">
                <a:latin typeface="Calibri"/>
                <a:cs typeface="Calibri"/>
              </a:rPr>
              <a:t>contaminated </a:t>
            </a:r>
            <a:r>
              <a:rPr sz="2400" spc="-10" dirty="0">
                <a:latin typeface="Calibri"/>
                <a:cs typeface="Calibri"/>
              </a:rPr>
              <a:t>by pathogenic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organisms.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Presence of </a:t>
            </a:r>
            <a:r>
              <a:rPr sz="2400" spc="-20" dirty="0">
                <a:latin typeface="Calibri"/>
                <a:cs typeface="Calibri"/>
              </a:rPr>
              <a:t>total coliform </a:t>
            </a:r>
            <a:r>
              <a:rPr sz="2400" spc="-5" dirty="0">
                <a:latin typeface="Calibri"/>
                <a:cs typeface="Calibri"/>
              </a:rPr>
              <a:t>plus E. </a:t>
            </a:r>
            <a:r>
              <a:rPr sz="2400" spc="-10" dirty="0">
                <a:latin typeface="Calibri"/>
                <a:cs typeface="Calibri"/>
              </a:rPr>
              <a:t>coli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in:</a:t>
            </a: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Groundwater </a:t>
            </a:r>
            <a:r>
              <a:rPr sz="2400" spc="-5" dirty="0">
                <a:latin typeface="Calibri"/>
                <a:cs typeface="Calibri"/>
              </a:rPr>
              <a:t>– </a:t>
            </a:r>
            <a:r>
              <a:rPr sz="2400" spc="-20" dirty="0">
                <a:latin typeface="Calibri"/>
                <a:cs typeface="Calibri"/>
              </a:rPr>
              <a:t>may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20" dirty="0">
                <a:latin typeface="Calibri"/>
                <a:cs typeface="Calibri"/>
              </a:rPr>
              <a:t>contaminated </a:t>
            </a:r>
            <a:r>
              <a:rPr sz="2400" spc="-15" dirty="0">
                <a:latin typeface="Calibri"/>
                <a:cs typeface="Calibri"/>
              </a:rPr>
              <a:t>by</a:t>
            </a:r>
            <a:r>
              <a:rPr sz="2400" spc="1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viruses</a:t>
            </a:r>
            <a:endParaRPr sz="2400" dirty="0">
              <a:latin typeface="Calibri"/>
              <a:cs typeface="Calibri"/>
            </a:endParaRPr>
          </a:p>
          <a:p>
            <a:pPr marL="756285" marR="975360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Surface </a:t>
            </a:r>
            <a:r>
              <a:rPr sz="2400" spc="-35" dirty="0">
                <a:latin typeface="Calibri"/>
                <a:cs typeface="Calibri"/>
              </a:rPr>
              <a:t>Water </a:t>
            </a:r>
            <a:r>
              <a:rPr sz="2400" spc="-5" dirty="0">
                <a:latin typeface="Calibri"/>
                <a:cs typeface="Calibri"/>
              </a:rPr>
              <a:t>– </a:t>
            </a:r>
            <a:r>
              <a:rPr sz="2400" spc="-20" dirty="0">
                <a:latin typeface="Calibri"/>
                <a:cs typeface="Calibri"/>
              </a:rPr>
              <a:t>may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20" dirty="0">
                <a:latin typeface="Calibri"/>
                <a:cs typeface="Calibri"/>
              </a:rPr>
              <a:t>contaminated </a:t>
            </a:r>
            <a:r>
              <a:rPr sz="2400" spc="-15" dirty="0">
                <a:latin typeface="Calibri"/>
                <a:cs typeface="Calibri"/>
              </a:rPr>
              <a:t>by  </a:t>
            </a:r>
            <a:r>
              <a:rPr sz="2400" spc="-25" dirty="0">
                <a:latin typeface="Calibri"/>
                <a:cs typeface="Calibri"/>
              </a:rPr>
              <a:t>protozoan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cysts</a:t>
            </a:r>
            <a:endParaRPr sz="2400" dirty="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1156335" algn="l"/>
              </a:tabLst>
            </a:pPr>
            <a:r>
              <a:rPr sz="2400" i="1" dirty="0">
                <a:latin typeface="Calibri"/>
                <a:cs typeface="Calibri"/>
              </a:rPr>
              <a:t>Giardia lamblia</a:t>
            </a:r>
            <a:r>
              <a:rPr sz="2400" i="1" spc="-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cysts</a:t>
            </a:r>
            <a:endParaRPr sz="2400" dirty="0">
              <a:latin typeface="Calibri"/>
              <a:cs typeface="Calibri"/>
            </a:endParaRPr>
          </a:p>
          <a:p>
            <a:pPr marL="1155700" lvl="2" indent="-229235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1156335" algn="l"/>
              </a:tabLst>
            </a:pPr>
            <a:r>
              <a:rPr sz="2400" i="1" spc="-5" dirty="0">
                <a:latin typeface="Calibri"/>
                <a:cs typeface="Calibri"/>
              </a:rPr>
              <a:t>Cryptosporidium</a:t>
            </a:r>
            <a:r>
              <a:rPr sz="2400" i="1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oocysts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26465"/>
            <a:ext cx="6904101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Ideal </a:t>
            </a:r>
            <a:r>
              <a:rPr spc="-5" dirty="0"/>
              <a:t>Primary</a:t>
            </a:r>
            <a:r>
              <a:rPr spc="-35" dirty="0"/>
              <a:t> </a:t>
            </a:r>
            <a:r>
              <a:rPr spc="-20" dirty="0"/>
              <a:t>Disinfectant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32356"/>
            <a:ext cx="6131560" cy="358303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Employing Breakpoint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Chlorination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≥ 90% </a:t>
            </a:r>
            <a:r>
              <a:rPr sz="2400" spc="-5" dirty="0">
                <a:latin typeface="Calibri"/>
                <a:cs typeface="Calibri"/>
              </a:rPr>
              <a:t>FRC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≤ 10%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CRC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Properties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the ideal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residual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1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higher </a:t>
            </a:r>
            <a:r>
              <a:rPr sz="2400" spc="-15" dirty="0">
                <a:latin typeface="Calibri"/>
                <a:cs typeface="Calibri"/>
              </a:rPr>
              <a:t>oxidation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potential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more </a:t>
            </a:r>
            <a:r>
              <a:rPr sz="2400" spc="-20" dirty="0">
                <a:latin typeface="Calibri"/>
                <a:cs typeface="Calibri"/>
              </a:rPr>
              <a:t>effective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oxidation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more </a:t>
            </a:r>
            <a:r>
              <a:rPr sz="2400" spc="-20" dirty="0">
                <a:latin typeface="Calibri"/>
                <a:cs typeface="Calibri"/>
              </a:rPr>
              <a:t>effective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Problem </a:t>
            </a:r>
            <a:r>
              <a:rPr sz="2400" dirty="0">
                <a:latin typeface="Calibri"/>
                <a:cs typeface="Calibri"/>
              </a:rPr>
              <a:t>-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DBPs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526465"/>
            <a:ext cx="6355461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If </a:t>
            </a:r>
            <a:r>
              <a:rPr spc="-15" dirty="0"/>
              <a:t>DBPs </a:t>
            </a:r>
            <a:r>
              <a:rPr spc="-20" dirty="0"/>
              <a:t>Are </a:t>
            </a:r>
            <a:r>
              <a:rPr dirty="0"/>
              <a:t>a</a:t>
            </a:r>
            <a:r>
              <a:rPr spc="-45" dirty="0"/>
              <a:t> </a:t>
            </a:r>
            <a:r>
              <a:rPr spc="-10" dirty="0"/>
              <a:t>Problem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7696200" cy="327589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not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totally eliminate free</a:t>
            </a:r>
            <a:r>
              <a:rPr spc="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chlorine</a:t>
            </a:r>
          </a:p>
          <a:p>
            <a:pPr marL="355600" marR="508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Conventional filtration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surface water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still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credited 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2.5 log </a:t>
            </a:r>
            <a:r>
              <a:rPr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removal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pc="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Giardia</a:t>
            </a:r>
          </a:p>
          <a:p>
            <a:pPr marL="355600" marR="62230" indent="-342900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Primary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disinfection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chlorine </a:t>
            </a:r>
            <a:r>
              <a:rPr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achieve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0.5 log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 of </a:t>
            </a:r>
            <a:r>
              <a:rPr i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Giardia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i="1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Legionella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</a:t>
            </a:r>
            <a:r>
              <a:rPr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heterotrophic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bacteria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spc="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required</a:t>
            </a:r>
          </a:p>
          <a:p>
            <a:pPr marL="355600" marR="241300" indent="-342900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pc="-11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groundwater</a:t>
            </a:r>
            <a:r>
              <a:rPr spc="-11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4.0 log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 of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viruses 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free  </a:t>
            </a:r>
            <a:r>
              <a:rPr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chlorine is</a:t>
            </a:r>
            <a:r>
              <a:rPr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required</a:t>
            </a:r>
          </a:p>
        </p:txBody>
      </p:sp>
    </p:spTree>
    <p:extLst>
      <p:ext uri="{BB962C8B-B14F-4D97-AF65-F5344CB8AC3E}">
        <p14:creationId xmlns:p14="http://schemas.microsoft.com/office/powerpoint/2010/main" val="335241806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1" y="548597"/>
            <a:ext cx="6568248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If </a:t>
            </a:r>
            <a:r>
              <a:rPr spc="-15" dirty="0"/>
              <a:t>DBPs </a:t>
            </a:r>
            <a:r>
              <a:rPr lang="en-US" spc="-20" dirty="0"/>
              <a:t>Might be</a:t>
            </a:r>
            <a:r>
              <a:rPr spc="-20" dirty="0"/>
              <a:t> </a:t>
            </a:r>
            <a:r>
              <a:rPr dirty="0"/>
              <a:t>a</a:t>
            </a:r>
            <a:r>
              <a:rPr spc="-45" dirty="0"/>
              <a:t> </a:t>
            </a:r>
            <a:r>
              <a:rPr lang="en-US" spc="-10" dirty="0"/>
              <a:t>P</a:t>
            </a:r>
            <a:r>
              <a:rPr spc="-10" dirty="0"/>
              <a:t>roblem</a:t>
            </a:r>
            <a:r>
              <a:rPr lang="en-US" spc="-10" dirty="0"/>
              <a:t> …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537845" y="1524000"/>
            <a:ext cx="8068309" cy="434490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Thursday morning at 8:00 AM</a:t>
            </a:r>
          </a:p>
          <a:p>
            <a:pPr algn="ctr"/>
            <a:endParaRPr lang="en-US" sz="1600" b="1" dirty="0"/>
          </a:p>
          <a:p>
            <a:pPr algn="ctr"/>
            <a:r>
              <a:rPr lang="en-US" sz="5400" b="1" dirty="0"/>
              <a:t>DBP Control I </a:t>
            </a:r>
          </a:p>
          <a:p>
            <a:pPr algn="ctr"/>
            <a:br>
              <a:rPr lang="en-US" sz="1600" b="1" dirty="0"/>
            </a:br>
            <a:r>
              <a:rPr lang="en-US" sz="3200" b="1" dirty="0"/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Lisa Crabtree, Deputy Field Director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Abingdon Field Office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VDH-Office of Drinking Water</a:t>
            </a:r>
          </a:p>
          <a:p>
            <a:pPr marL="12700">
              <a:lnSpc>
                <a:spcPct val="100000"/>
              </a:lnSpc>
              <a:spcBef>
                <a:spcPts val="705"/>
              </a:spcBef>
              <a:tabLst>
                <a:tab pos="354965" algn="l"/>
                <a:tab pos="355600" algn="l"/>
              </a:tabLst>
            </a:pPr>
            <a:endParaRPr lang="en-US" spc="-1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2700" algn="r">
              <a:lnSpc>
                <a:spcPct val="100000"/>
              </a:lnSpc>
              <a:spcBef>
                <a:spcPts val="705"/>
              </a:spcBef>
              <a:tabLst>
                <a:tab pos="354965" algn="l"/>
                <a:tab pos="355600" algn="l"/>
              </a:tabLst>
            </a:pPr>
            <a:r>
              <a:rPr lang="en-US" i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It’s going to be great </a:t>
            </a:r>
            <a:r>
              <a:rPr lang="en-US" i="1" spc="-10" dirty="0"/>
              <a:t>…</a:t>
            </a:r>
            <a:endParaRPr i="1" spc="-10" dirty="0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+mj-lt"/>
                <a:cs typeface="Calibri"/>
              </a:rPr>
              <a:t>Disinfection</a:t>
            </a:r>
            <a:r>
              <a:rPr sz="2400" spc="30" dirty="0">
                <a:latin typeface="+mj-lt"/>
                <a:cs typeface="Calibri"/>
              </a:rPr>
              <a:t> </a:t>
            </a:r>
            <a:r>
              <a:rPr sz="2400" spc="-5" dirty="0">
                <a:latin typeface="+mj-lt"/>
                <a:cs typeface="Calibri"/>
              </a:rPr>
              <a:t>Overview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Multiple </a:t>
            </a:r>
            <a:r>
              <a:rPr sz="2400" dirty="0">
                <a:latin typeface="+mj-lt"/>
                <a:cs typeface="Calibri"/>
              </a:rPr>
              <a:t>Barrier</a:t>
            </a:r>
            <a:r>
              <a:rPr sz="2400" spc="-10" dirty="0">
                <a:latin typeface="+mj-lt"/>
                <a:cs typeface="Calibri"/>
              </a:rPr>
              <a:t> </a:t>
            </a:r>
            <a:r>
              <a:rPr sz="2400" spc="-35" dirty="0">
                <a:latin typeface="+mj-lt"/>
                <a:cs typeface="Calibri"/>
              </a:rPr>
              <a:t>Treatment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+mj-lt"/>
                <a:cs typeface="Calibri"/>
              </a:rPr>
              <a:t>Introduction </a:t>
            </a:r>
            <a:r>
              <a:rPr sz="2400" spc="-25" dirty="0">
                <a:latin typeface="+mj-lt"/>
                <a:cs typeface="Calibri"/>
              </a:rPr>
              <a:t>to</a:t>
            </a:r>
            <a:r>
              <a:rPr sz="2400" spc="20" dirty="0">
                <a:latin typeface="+mj-lt"/>
                <a:cs typeface="Calibri"/>
              </a:rPr>
              <a:t> </a:t>
            </a:r>
            <a:r>
              <a:rPr sz="2400" spc="-5" dirty="0">
                <a:latin typeface="+mj-lt"/>
                <a:cs typeface="Calibri"/>
              </a:rPr>
              <a:t>chlorination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+mj-lt"/>
                <a:cs typeface="Calibri"/>
              </a:rPr>
              <a:t>Chlorine</a:t>
            </a:r>
            <a:r>
              <a:rPr lang="en-US" sz="2400" spc="5" dirty="0">
                <a:latin typeface="+mj-lt"/>
                <a:cs typeface="Calibri"/>
              </a:rPr>
              <a:t> </a:t>
            </a:r>
            <a:r>
              <a:rPr lang="en-US" sz="2400" spc="-5" dirty="0">
                <a:latin typeface="+mj-lt"/>
                <a:cs typeface="Calibri"/>
              </a:rPr>
              <a:t>reactions</a:t>
            </a:r>
            <a:endParaRPr lang="en-US"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Log </a:t>
            </a:r>
            <a:r>
              <a:rPr sz="2400" spc="-10" dirty="0">
                <a:latin typeface="+mj-lt"/>
                <a:cs typeface="Calibri"/>
              </a:rPr>
              <a:t>inactivations </a:t>
            </a:r>
            <a:r>
              <a:rPr sz="2400" dirty="0">
                <a:latin typeface="+mj-lt"/>
                <a:cs typeface="Calibri"/>
              </a:rPr>
              <a:t>and</a:t>
            </a:r>
            <a:r>
              <a:rPr sz="2400" spc="55" dirty="0">
                <a:latin typeface="+mj-lt"/>
                <a:cs typeface="Calibri"/>
              </a:rPr>
              <a:t> </a:t>
            </a:r>
            <a:r>
              <a:rPr sz="2400" spc="-15" dirty="0">
                <a:latin typeface="+mj-lt"/>
                <a:cs typeface="Calibri"/>
              </a:rPr>
              <a:t>removals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CT</a:t>
            </a:r>
            <a:r>
              <a:rPr sz="2400" spc="20" dirty="0">
                <a:latin typeface="+mj-lt"/>
                <a:cs typeface="Calibri"/>
              </a:rPr>
              <a:t> </a:t>
            </a:r>
            <a:r>
              <a:rPr sz="2400" spc="-30" dirty="0">
                <a:latin typeface="+mj-lt"/>
                <a:cs typeface="Calibri"/>
              </a:rPr>
              <a:t>Values</a:t>
            </a:r>
            <a:endParaRPr lang="en-US" sz="2400" spc="-3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latin typeface="+mj-lt"/>
                <a:cs typeface="Calibri"/>
              </a:rPr>
              <a:t>More chlorine reactions</a:t>
            </a:r>
            <a:endParaRPr sz="2400" dirty="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6489789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521766"/>
            <a:ext cx="50901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dirty="0"/>
              <a:t>For follow-up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8068309" cy="3562129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contact: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David Dawson, PhD, PE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Engineering Field Office Director - Abingdon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VDH Office of Drinking Water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(276) 698-4906 (cell)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david.dawson@vdh.virginia.gov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462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5195D-67D3-E66E-D4A6-57271E6DE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US" dirty="0"/>
              <a:t>What is Acceptable Risk of Illness from Microbiological Contamination?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EEB76-5176-77D4-E401-E9E6311EF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Indicator organisms </a:t>
            </a:r>
            <a:r>
              <a:rPr lang="en-US" sz="2400" spc="-20" dirty="0">
                <a:latin typeface="Calibri"/>
                <a:cs typeface="Calibri"/>
              </a:rPr>
              <a:t>may </a:t>
            </a:r>
            <a:r>
              <a:rPr lang="en-US" sz="2400" spc="-15" dirty="0">
                <a:latin typeface="Calibri"/>
                <a:cs typeface="Calibri"/>
              </a:rPr>
              <a:t>indicate </a:t>
            </a:r>
            <a:r>
              <a:rPr lang="en-US" sz="2400" dirty="0">
                <a:latin typeface="Calibri"/>
                <a:cs typeface="Calibri"/>
              </a:rPr>
              <a:t>the  adequacy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15" dirty="0">
                <a:latin typeface="Calibri"/>
                <a:cs typeface="Calibri"/>
              </a:rPr>
              <a:t>treatment </a:t>
            </a:r>
            <a:r>
              <a:rPr lang="en-US" sz="2400" dirty="0">
                <a:latin typeface="Calibri"/>
                <a:cs typeface="Calibri"/>
              </a:rPr>
              <a:t>i.e., </a:t>
            </a:r>
            <a:r>
              <a:rPr lang="en-US" sz="2400" spc="-15" dirty="0">
                <a:latin typeface="Calibri"/>
                <a:cs typeface="Calibri"/>
              </a:rPr>
              <a:t>filtration </a:t>
            </a:r>
            <a:r>
              <a:rPr lang="en-US" sz="2400" spc="-10" dirty="0">
                <a:latin typeface="Calibri"/>
                <a:cs typeface="Calibri"/>
              </a:rPr>
              <a:t>efficiency, by </a:t>
            </a:r>
            <a:r>
              <a:rPr lang="en-US" sz="2400" dirty="0">
                <a:latin typeface="Calibri"/>
                <a:cs typeface="Calibri"/>
              </a:rPr>
              <a:t>R2A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HPC</a:t>
            </a:r>
            <a:endParaRPr lang="en-US" sz="2400" dirty="0">
              <a:latin typeface="Calibri"/>
              <a:cs typeface="Calibri"/>
            </a:endParaRPr>
          </a:p>
          <a:p>
            <a:pPr marL="355600" marR="18796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BUT – I</a:t>
            </a:r>
            <a:r>
              <a:rPr lang="en-US" sz="2400" spc="-15" dirty="0">
                <a:latin typeface="Calibri"/>
                <a:cs typeface="Calibri"/>
              </a:rPr>
              <a:t>ndicator organisms </a:t>
            </a:r>
            <a:r>
              <a:rPr lang="en-US" sz="2400" spc="-5" dirty="0">
                <a:latin typeface="Calibri"/>
                <a:cs typeface="Calibri"/>
              </a:rPr>
              <a:t>do </a:t>
            </a:r>
            <a:r>
              <a:rPr lang="en-US" sz="2400" dirty="0">
                <a:latin typeface="Calibri"/>
                <a:cs typeface="Calibri"/>
              </a:rPr>
              <a:t>not </a:t>
            </a:r>
            <a:r>
              <a:rPr lang="en-US" sz="2400" spc="-25" dirty="0">
                <a:latin typeface="Calibri"/>
                <a:cs typeface="Calibri"/>
              </a:rPr>
              <a:t>have </a:t>
            </a:r>
            <a:r>
              <a:rPr lang="en-US" sz="2400" dirty="0">
                <a:latin typeface="Calibri"/>
                <a:cs typeface="Calibri"/>
              </a:rPr>
              <a:t>a </a:t>
            </a:r>
            <a:r>
              <a:rPr lang="en-US" sz="2400" spc="-10" dirty="0">
                <a:latin typeface="Calibri"/>
                <a:cs typeface="Calibri"/>
              </a:rPr>
              <a:t>direct  relationship </a:t>
            </a:r>
            <a:r>
              <a:rPr lang="en-US" sz="2400" spc="-20" dirty="0">
                <a:latin typeface="Calibri"/>
                <a:cs typeface="Calibri"/>
              </a:rPr>
              <a:t>to </a:t>
            </a:r>
            <a:r>
              <a:rPr lang="en-US" sz="2400" dirty="0">
                <a:latin typeface="Calibri"/>
                <a:cs typeface="Calibri"/>
              </a:rPr>
              <a:t>the risk of</a:t>
            </a:r>
            <a:r>
              <a:rPr lang="en-US" sz="2400" spc="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illness.</a:t>
            </a:r>
            <a:endParaRPr lang="en-US" sz="2400" dirty="0">
              <a:latin typeface="Calibri"/>
              <a:cs typeface="Calibri"/>
            </a:endParaRPr>
          </a:p>
          <a:p>
            <a:pPr marL="355600" marR="223520" indent="-343535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i="1" spc="-5" dirty="0">
                <a:latin typeface="Calibri"/>
                <a:cs typeface="Calibri"/>
              </a:rPr>
              <a:t>Clean </a:t>
            </a:r>
            <a:r>
              <a:rPr lang="en-US" sz="2400" i="1" spc="-35" dirty="0">
                <a:latin typeface="Calibri"/>
                <a:cs typeface="Calibri"/>
              </a:rPr>
              <a:t>Water </a:t>
            </a:r>
            <a:r>
              <a:rPr lang="en-US" sz="2400" spc="-10" dirty="0">
                <a:latin typeface="Calibri"/>
                <a:cs typeface="Calibri"/>
              </a:rPr>
              <a:t>by </a:t>
            </a:r>
            <a:r>
              <a:rPr lang="en-US" sz="2400" dirty="0">
                <a:latin typeface="Calibri"/>
                <a:cs typeface="Calibri"/>
              </a:rPr>
              <a:t>Mark </a:t>
            </a:r>
            <a:r>
              <a:rPr lang="en-US" sz="2400" spc="-10" dirty="0" err="1">
                <a:latin typeface="Calibri"/>
                <a:cs typeface="Calibri"/>
              </a:rPr>
              <a:t>Lechevallier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and Merry  </a:t>
            </a:r>
            <a:r>
              <a:rPr lang="en-US" sz="2400" spc="-35" dirty="0">
                <a:latin typeface="Calibri"/>
                <a:cs typeface="Calibri"/>
              </a:rPr>
              <a:t>Buckley, </a:t>
            </a:r>
            <a:r>
              <a:rPr lang="en-US" sz="2400" spc="-5" dirty="0">
                <a:latin typeface="Calibri"/>
                <a:cs typeface="Calibri"/>
              </a:rPr>
              <a:t>American </a:t>
            </a:r>
            <a:r>
              <a:rPr lang="en-US" sz="2400" spc="-15" dirty="0">
                <a:latin typeface="Calibri"/>
                <a:cs typeface="Calibri"/>
              </a:rPr>
              <a:t>Academy </a:t>
            </a:r>
            <a:r>
              <a:rPr lang="en-US" sz="2400" dirty="0">
                <a:latin typeface="Calibri"/>
                <a:cs typeface="Calibri"/>
              </a:rPr>
              <a:t>of</a:t>
            </a:r>
            <a:r>
              <a:rPr lang="en-US" sz="2400" spc="4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Microbiology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48431-17F8-2CAE-F8C9-53F4C7D43C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983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0111"/>
            <a:ext cx="48304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Absence of</a:t>
            </a:r>
            <a:r>
              <a:rPr spc="-30" dirty="0">
                <a:cs typeface="Calibri"/>
              </a:rPr>
              <a:t> </a:t>
            </a:r>
            <a:r>
              <a:rPr spc="-15" dirty="0">
                <a:cs typeface="Calibri"/>
              </a:rPr>
              <a:t>Coliforms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226261"/>
            <a:ext cx="7780655" cy="33271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Absence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20" dirty="0">
                <a:latin typeface="Calibri"/>
                <a:cs typeface="Calibri"/>
              </a:rPr>
              <a:t>coliform </a:t>
            </a:r>
            <a:r>
              <a:rPr sz="2400" spc="-10" dirty="0">
                <a:latin typeface="Calibri"/>
                <a:cs typeface="Calibri"/>
              </a:rPr>
              <a:t>bacteria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considered </a:t>
            </a:r>
            <a:r>
              <a:rPr sz="2400" spc="-25" dirty="0">
                <a:latin typeface="Calibri"/>
                <a:cs typeface="Calibri"/>
              </a:rPr>
              <a:t>to 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sufficient </a:t>
            </a:r>
            <a:r>
              <a:rPr sz="2400" spc="-5" dirty="0">
                <a:latin typeface="Calibri"/>
                <a:cs typeface="Calibri"/>
              </a:rPr>
              <a:t>evidence </a:t>
            </a:r>
            <a:r>
              <a:rPr sz="2400" spc="-10" dirty="0">
                <a:latin typeface="Calibri"/>
                <a:cs typeface="Calibri"/>
              </a:rPr>
              <a:t>that pathogens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absent </a:t>
            </a:r>
            <a:r>
              <a:rPr sz="2400" dirty="0">
                <a:latin typeface="Calibri"/>
                <a:cs typeface="Calibri"/>
              </a:rPr>
              <a:t>and the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30" dirty="0">
                <a:latin typeface="Calibri"/>
                <a:cs typeface="Calibri"/>
              </a:rPr>
              <a:t>safe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drink</a:t>
            </a:r>
            <a:r>
              <a:rPr sz="2400" spc="6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if: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source quality </a:t>
            </a:r>
            <a:r>
              <a:rPr sz="2400" spc="-5" dirty="0">
                <a:latin typeface="Calibri"/>
                <a:cs typeface="Calibri"/>
              </a:rPr>
              <a:t>is </a:t>
            </a:r>
            <a:r>
              <a:rPr sz="2400" spc="-15" dirty="0">
                <a:latin typeface="Calibri"/>
                <a:cs typeface="Calibri"/>
              </a:rPr>
              <a:t>relatively consistent,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endParaRPr sz="2400" dirty="0">
              <a:latin typeface="Calibri"/>
              <a:cs typeface="Calibri"/>
            </a:endParaRPr>
          </a:p>
          <a:p>
            <a:pPr marL="756285" marR="5657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treatment </a:t>
            </a:r>
            <a:r>
              <a:rPr sz="2400" spc="-5" dirty="0">
                <a:latin typeface="Calibri"/>
                <a:cs typeface="Calibri"/>
              </a:rPr>
              <a:t>is </a:t>
            </a:r>
            <a:r>
              <a:rPr sz="2400" spc="-15" dirty="0">
                <a:latin typeface="Calibri"/>
                <a:cs typeface="Calibri"/>
              </a:rPr>
              <a:t>appropriate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source </a:t>
            </a:r>
            <a:r>
              <a:rPr sz="2400" spc="-20" dirty="0">
                <a:latin typeface="Calibri"/>
                <a:cs typeface="Calibri"/>
              </a:rPr>
              <a:t>water  </a:t>
            </a:r>
            <a:r>
              <a:rPr sz="2400" spc="-10" dirty="0">
                <a:latin typeface="Calibri"/>
                <a:cs typeface="Calibri"/>
              </a:rPr>
              <a:t>quality</a:t>
            </a:r>
            <a:endParaRPr sz="2400" dirty="0">
              <a:latin typeface="Calibri"/>
              <a:cs typeface="Calibri"/>
            </a:endParaRPr>
          </a:p>
          <a:p>
            <a:pPr marL="756285" marR="66992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primary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secondary </a:t>
            </a: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spc="-10" dirty="0">
                <a:latin typeface="Calibri"/>
                <a:cs typeface="Calibri"/>
              </a:rPr>
              <a:t>residual </a:t>
            </a:r>
            <a:r>
              <a:rPr sz="2400" spc="-5" dirty="0">
                <a:latin typeface="Calibri"/>
                <a:cs typeface="Calibri"/>
              </a:rPr>
              <a:t>is  </a:t>
            </a:r>
            <a:r>
              <a:rPr sz="2400" spc="-10" dirty="0">
                <a:latin typeface="Calibri"/>
                <a:cs typeface="Calibri"/>
              </a:rPr>
              <a:t>maintained,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waterworks </a:t>
            </a:r>
            <a:r>
              <a:rPr sz="2400" spc="-5" dirty="0">
                <a:latin typeface="Calibri"/>
                <a:cs typeface="Calibri"/>
              </a:rPr>
              <a:t>has a </a:t>
            </a:r>
            <a:r>
              <a:rPr sz="2400" spc="-15" dirty="0">
                <a:latin typeface="Calibri"/>
                <a:cs typeface="Calibri"/>
              </a:rPr>
              <a:t>good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40" dirty="0">
                <a:latin typeface="Calibri"/>
                <a:cs typeface="Calibri"/>
              </a:rPr>
              <a:t>history.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8EE46-D0FC-B0FB-2818-02434674F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Groundwater &amp; Pathogenic Protozoan Cysts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F0FCF-A808-E9B7-4608-F183A45D7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/>
          <a:lstStyle/>
          <a:p>
            <a:pPr marL="355600" marR="452120" indent="-343535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Cysts </a:t>
            </a:r>
            <a:r>
              <a:rPr lang="en-US" sz="2400" spc="-5" dirty="0">
                <a:latin typeface="Calibri"/>
                <a:cs typeface="Calibri"/>
              </a:rPr>
              <a:t>should not be </a:t>
            </a:r>
            <a:r>
              <a:rPr lang="en-US" sz="2400" dirty="0">
                <a:latin typeface="Calibri"/>
                <a:cs typeface="Calibri"/>
              </a:rPr>
              <a:t>a </a:t>
            </a:r>
            <a:r>
              <a:rPr lang="en-US" sz="2400" spc="-10" dirty="0">
                <a:latin typeface="Calibri"/>
                <a:cs typeface="Calibri"/>
              </a:rPr>
              <a:t>concern </a:t>
            </a:r>
            <a:r>
              <a:rPr lang="en-US" sz="2400" dirty="0">
                <a:latin typeface="Calibri"/>
                <a:cs typeface="Calibri"/>
              </a:rPr>
              <a:t>with a </a:t>
            </a:r>
            <a:r>
              <a:rPr lang="en-US" sz="2400" spc="-5" dirty="0">
                <a:latin typeface="Calibri"/>
                <a:cs typeface="Calibri"/>
              </a:rPr>
              <a:t>true  </a:t>
            </a:r>
            <a:r>
              <a:rPr lang="en-US" sz="2400" spc="-15" dirty="0">
                <a:latin typeface="Calibri"/>
                <a:cs typeface="Calibri"/>
              </a:rPr>
              <a:t>groundwater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well</a:t>
            </a:r>
            <a:endParaRPr lang="en-US" sz="2400" dirty="0">
              <a:latin typeface="Calibri"/>
              <a:cs typeface="Calibri"/>
            </a:endParaRPr>
          </a:p>
          <a:p>
            <a:pPr marL="355600" marR="459740" indent="-343535">
              <a:lnSpc>
                <a:spcPts val="3460"/>
              </a:lnSpc>
              <a:spcBef>
                <a:spcPts val="76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Natural filtration </a:t>
            </a:r>
            <a:r>
              <a:rPr lang="en-US" sz="2400" dirty="0">
                <a:latin typeface="Calibri"/>
                <a:cs typeface="Calibri"/>
              </a:rPr>
              <a:t>– </a:t>
            </a:r>
            <a:r>
              <a:rPr lang="en-US" sz="2400" spc="-15" dirty="0">
                <a:latin typeface="Calibri"/>
                <a:cs typeface="Calibri"/>
              </a:rPr>
              <a:t>removes </a:t>
            </a: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spc="-10" dirty="0">
                <a:latin typeface="Calibri"/>
                <a:cs typeface="Calibri"/>
              </a:rPr>
              <a:t>relatively  </a:t>
            </a:r>
            <a:r>
              <a:rPr lang="en-US" sz="2400" spc="-15" dirty="0">
                <a:latin typeface="Calibri"/>
                <a:cs typeface="Calibri"/>
              </a:rPr>
              <a:t>large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cysts</a:t>
            </a:r>
            <a:endParaRPr lang="en-US" sz="2400" dirty="0">
              <a:latin typeface="Calibri"/>
              <a:cs typeface="Calibri"/>
            </a:endParaRPr>
          </a:p>
          <a:p>
            <a:pPr marL="355600" marR="69850" indent="-343535">
              <a:lnSpc>
                <a:spcPts val="3460"/>
              </a:lnSpc>
              <a:spcBef>
                <a:spcPts val="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Cysts </a:t>
            </a:r>
            <a:r>
              <a:rPr lang="en-US" sz="2400" spc="-5" dirty="0">
                <a:latin typeface="Calibri"/>
                <a:cs typeface="Calibri"/>
              </a:rPr>
              <a:t>should </a:t>
            </a:r>
            <a:r>
              <a:rPr lang="en-US" sz="2400" dirty="0">
                <a:latin typeface="Calibri"/>
                <a:cs typeface="Calibri"/>
              </a:rPr>
              <a:t>be </a:t>
            </a:r>
            <a:r>
              <a:rPr lang="en-US" sz="2400" spc="-10" dirty="0">
                <a:latin typeface="Calibri"/>
                <a:cs typeface="Calibri"/>
              </a:rPr>
              <a:t>trapped </a:t>
            </a:r>
            <a:r>
              <a:rPr lang="en-US" sz="2400" dirty="0">
                <a:latin typeface="Calibri"/>
                <a:cs typeface="Calibri"/>
              </a:rPr>
              <a:t>and </a:t>
            </a:r>
            <a:r>
              <a:rPr lang="en-US" sz="2400" spc="-10" dirty="0">
                <a:latin typeface="Calibri"/>
                <a:cs typeface="Calibri"/>
              </a:rPr>
              <a:t>retained </a:t>
            </a:r>
            <a:r>
              <a:rPr lang="en-US" sz="2400" spc="-5" dirty="0">
                <a:latin typeface="Calibri"/>
                <a:cs typeface="Calibri"/>
              </a:rPr>
              <a:t>in </a:t>
            </a:r>
            <a:r>
              <a:rPr lang="en-US" sz="2400" dirty="0">
                <a:latin typeface="Calibri"/>
                <a:cs typeface="Calibri"/>
              </a:rPr>
              <a:t>the  </a:t>
            </a:r>
            <a:r>
              <a:rPr lang="en-US" sz="2400" spc="-30" dirty="0">
                <a:latin typeface="Calibri"/>
                <a:cs typeface="Calibri"/>
              </a:rPr>
              <a:t>strata </a:t>
            </a:r>
            <a:r>
              <a:rPr lang="en-US" sz="2400" spc="-5" dirty="0">
                <a:latin typeface="Calibri"/>
                <a:cs typeface="Calibri"/>
              </a:rPr>
              <a:t>overlying</a:t>
            </a:r>
            <a:r>
              <a:rPr lang="en-US" sz="2400" spc="1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groundwater</a:t>
            </a:r>
            <a:endParaRPr lang="en-US" sz="24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46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Groundwater </a:t>
            </a:r>
            <a:r>
              <a:rPr lang="en-US" sz="2400" spc="-20" dirty="0">
                <a:latin typeface="Calibri"/>
                <a:cs typeface="Calibri"/>
              </a:rPr>
              <a:t>may </a:t>
            </a:r>
            <a:r>
              <a:rPr lang="en-US" sz="2400" spc="-15" dirty="0">
                <a:latin typeface="Calibri"/>
                <a:cs typeface="Calibri"/>
              </a:rPr>
              <a:t>contain </a:t>
            </a:r>
            <a:r>
              <a:rPr lang="en-US" sz="2400" dirty="0">
                <a:latin typeface="Calibri"/>
                <a:cs typeface="Calibri"/>
              </a:rPr>
              <a:t>viruses which </a:t>
            </a:r>
            <a:r>
              <a:rPr lang="en-US" sz="2400" spc="-10" dirty="0">
                <a:latin typeface="Calibri"/>
                <a:cs typeface="Calibri"/>
              </a:rPr>
              <a:t>are  relatively</a:t>
            </a:r>
            <a:r>
              <a:rPr lang="en-US" sz="2400" spc="-1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small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8BFF7-640C-014C-1112-339A3A97A6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4698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2140" y="734406"/>
            <a:ext cx="3330575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Soil</a:t>
            </a:r>
            <a:r>
              <a:rPr sz="3600" spc="-90" dirty="0"/>
              <a:t> </a:t>
            </a:r>
            <a:r>
              <a:rPr sz="3600" spc="-10" dirty="0"/>
              <a:t>Horizon </a:t>
            </a:r>
            <a:r>
              <a:rPr lang="en-US" sz="3600" spc="-10" dirty="0"/>
              <a:t>&amp;</a:t>
            </a:r>
            <a:endParaRPr sz="3600" dirty="0"/>
          </a:p>
          <a:p>
            <a:pPr marL="12700" marR="541655">
              <a:lnSpc>
                <a:spcPct val="100000"/>
              </a:lnSpc>
            </a:pPr>
            <a:r>
              <a:rPr sz="3600" spc="-20" dirty="0"/>
              <a:t>Natural  </a:t>
            </a:r>
            <a:r>
              <a:rPr sz="3600" dirty="0"/>
              <a:t>Filt</a:t>
            </a:r>
            <a:r>
              <a:rPr sz="3600" spc="-75" dirty="0"/>
              <a:t>r</a:t>
            </a:r>
            <a:r>
              <a:rPr sz="3600" spc="-40" dirty="0"/>
              <a:t>a</a:t>
            </a:r>
            <a:r>
              <a:rPr sz="3600" dirty="0"/>
              <a:t>tion</a:t>
            </a:r>
          </a:p>
        </p:txBody>
      </p:sp>
      <p:sp>
        <p:nvSpPr>
          <p:cNvPr id="3" name="object 3"/>
          <p:cNvSpPr/>
          <p:nvPr/>
        </p:nvSpPr>
        <p:spPr>
          <a:xfrm>
            <a:off x="4343400" y="304800"/>
            <a:ext cx="4386072" cy="5638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04800" y="2755673"/>
            <a:ext cx="3637915" cy="353943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680"/>
              </a:spcBef>
            </a:pPr>
            <a:r>
              <a:rPr sz="2400" b="1" dirty="0">
                <a:latin typeface="Calibri"/>
                <a:cs typeface="Calibri"/>
              </a:rPr>
              <a:t>Soil </a:t>
            </a:r>
            <a:r>
              <a:rPr sz="2400" b="1" spc="-5" dirty="0">
                <a:latin typeface="Calibri"/>
                <a:cs typeface="Calibri"/>
              </a:rPr>
              <a:t>Properties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and</a:t>
            </a:r>
            <a:r>
              <a:rPr lang="en-US" sz="2400" b="1" dirty="0">
                <a:latin typeface="Calibri"/>
                <a:cs typeface="Calibri"/>
              </a:rPr>
              <a:t> Soil</a:t>
            </a:r>
            <a:r>
              <a:rPr sz="2400" b="1" spc="-3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Structure</a:t>
            </a:r>
            <a:endParaRPr sz="24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09"/>
              </a:spcBef>
              <a:buSzPct val="95000"/>
              <a:buFont typeface="Wingdings"/>
              <a:buChar char=""/>
              <a:tabLst>
                <a:tab pos="130175" algn="l"/>
              </a:tabLst>
            </a:pPr>
            <a:r>
              <a:rPr sz="2400" spc="-5" dirty="0">
                <a:latin typeface="Calibri"/>
                <a:cs typeface="Calibri"/>
              </a:rPr>
              <a:t>Influences </a:t>
            </a:r>
            <a:r>
              <a:rPr sz="2400" spc="-10" dirty="0">
                <a:latin typeface="Calibri"/>
                <a:cs typeface="Calibri"/>
              </a:rPr>
              <a:t>pore </a:t>
            </a:r>
            <a:r>
              <a:rPr sz="2400" spc="-5" dirty="0">
                <a:latin typeface="Calibri"/>
                <a:cs typeface="Calibri"/>
              </a:rPr>
              <a:t>space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20" dirty="0">
                <a:latin typeface="Calibri"/>
                <a:cs typeface="Calibri"/>
              </a:rPr>
              <a:t>water  </a:t>
            </a:r>
            <a:r>
              <a:rPr sz="2400" spc="-10" dirty="0">
                <a:latin typeface="Calibri"/>
                <a:cs typeface="Calibri"/>
              </a:rPr>
              <a:t>movement </a:t>
            </a:r>
            <a:r>
              <a:rPr sz="2400" spc="-5" dirty="0">
                <a:latin typeface="Calibri"/>
                <a:cs typeface="Calibri"/>
              </a:rPr>
              <a:t>through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horizon</a:t>
            </a:r>
            <a:endParaRPr sz="2400" dirty="0">
              <a:latin typeface="Calibri"/>
              <a:cs typeface="Calibri"/>
            </a:endParaRPr>
          </a:p>
          <a:p>
            <a:pPr marL="12700" marR="135890">
              <a:lnSpc>
                <a:spcPct val="100000"/>
              </a:lnSpc>
              <a:spcBef>
                <a:spcPts val="484"/>
              </a:spcBef>
              <a:buSzPct val="95000"/>
              <a:buFont typeface="Arial"/>
              <a:buChar char="•"/>
              <a:tabLst>
                <a:tab pos="102870" algn="l"/>
              </a:tabLst>
            </a:pPr>
            <a:r>
              <a:rPr sz="2400" spc="-5" dirty="0">
                <a:latin typeface="Calibri"/>
                <a:cs typeface="Calibri"/>
              </a:rPr>
              <a:t>Soils </a:t>
            </a:r>
            <a:r>
              <a:rPr sz="2400" dirty="0">
                <a:latin typeface="Calibri"/>
                <a:cs typeface="Calibri"/>
              </a:rPr>
              <a:t>act </a:t>
            </a:r>
            <a:r>
              <a:rPr sz="2400" spc="-20" dirty="0">
                <a:latin typeface="Calibri"/>
                <a:cs typeface="Calibri"/>
              </a:rPr>
              <a:t>like </a:t>
            </a:r>
            <a:r>
              <a:rPr sz="2400" spc="-15" dirty="0">
                <a:latin typeface="Calibri"/>
                <a:cs typeface="Calibri"/>
              </a:rPr>
              <a:t>strainers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5" dirty="0">
                <a:latin typeface="Calibri"/>
                <a:cs typeface="Calibri"/>
              </a:rPr>
              <a:t>filters,  </a:t>
            </a:r>
            <a:r>
              <a:rPr sz="2400" spc="-10" dirty="0">
                <a:latin typeface="Calibri"/>
                <a:cs typeface="Calibri"/>
              </a:rPr>
              <a:t>filtering </a:t>
            </a:r>
            <a:r>
              <a:rPr lang="en-US" sz="2400" dirty="0">
                <a:latin typeface="Calibri"/>
                <a:cs typeface="Calibri"/>
              </a:rPr>
              <a:t>&amp;</a:t>
            </a:r>
            <a:r>
              <a:rPr sz="2400" dirty="0">
                <a:latin typeface="Calibri"/>
                <a:cs typeface="Calibri"/>
              </a:rPr>
              <a:t> purifying </a:t>
            </a:r>
            <a:r>
              <a:rPr sz="2400" spc="-15" dirty="0">
                <a:latin typeface="Calibri"/>
                <a:cs typeface="Calibri"/>
              </a:rPr>
              <a:t>water </a:t>
            </a:r>
            <a:r>
              <a:rPr sz="2400" dirty="0">
                <a:latin typeface="Calibri"/>
                <a:cs typeface="Calibri"/>
              </a:rPr>
              <a:t>and  air </a:t>
            </a:r>
            <a:r>
              <a:rPr sz="2400" spc="-5" dirty="0">
                <a:latin typeface="Calibri"/>
                <a:cs typeface="Calibri"/>
              </a:rPr>
              <a:t>that flow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through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96922-E00B-84EA-4FC9-3C555221E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Health Protection Requires Worst Case 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7FA95-AD61-FF33-E352-E2DD002F3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0" dirty="0"/>
              <a:t>Must </a:t>
            </a:r>
            <a:r>
              <a:rPr lang="en-US" dirty="0"/>
              <a:t>assume all </a:t>
            </a:r>
            <a:r>
              <a:rPr lang="en-US" spc="-15" dirty="0"/>
              <a:t>surface </a:t>
            </a:r>
            <a:r>
              <a:rPr lang="en-US" spc="-35" dirty="0"/>
              <a:t>waters </a:t>
            </a:r>
            <a:r>
              <a:rPr lang="en-US" dirty="0"/>
              <a:t>and </a:t>
            </a:r>
            <a:r>
              <a:rPr lang="en-US" spc="-15" dirty="0"/>
              <a:t>surface-</a:t>
            </a:r>
            <a:r>
              <a:rPr lang="en-US" spc="-5" dirty="0"/>
              <a:t>influenced </a:t>
            </a:r>
            <a:r>
              <a:rPr lang="en-US" spc="-20" dirty="0"/>
              <a:t>groundwater contain </a:t>
            </a:r>
            <a:r>
              <a:rPr lang="en-US" i="1" spc="-10" dirty="0"/>
              <a:t>Giardia</a:t>
            </a:r>
            <a:r>
              <a:rPr lang="en-US" spc="-10" dirty="0"/>
              <a:t> </a:t>
            </a:r>
            <a:r>
              <a:rPr lang="en-US" dirty="0"/>
              <a:t>and </a:t>
            </a:r>
            <a:r>
              <a:rPr lang="en-US" i="1" spc="-10" dirty="0"/>
              <a:t>Cryptosporidium</a:t>
            </a:r>
            <a:r>
              <a:rPr lang="en-US" spc="-10" dirty="0"/>
              <a:t> </a:t>
            </a:r>
            <a:r>
              <a:rPr lang="en-US" dirty="0"/>
              <a:t>as </a:t>
            </a:r>
            <a:r>
              <a:rPr lang="en-US" spc="-15" dirty="0"/>
              <a:t>well </a:t>
            </a:r>
            <a:r>
              <a:rPr lang="en-US" dirty="0"/>
              <a:t>as </a:t>
            </a:r>
            <a:r>
              <a:rPr lang="en-US" spc="-5" dirty="0"/>
              <a:t>other</a:t>
            </a:r>
            <a:r>
              <a:rPr lang="en-US" spc="-35" dirty="0"/>
              <a:t> </a:t>
            </a:r>
            <a:r>
              <a:rPr lang="en-US" spc="-10" dirty="0"/>
              <a:t>pathogens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ABEFE-6F26-934A-B625-4D5DE65360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666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39019"/>
            <a:ext cx="609599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Original SWTR</a:t>
            </a:r>
            <a:r>
              <a:rPr lang="en-US" spc="-5" dirty="0">
                <a:cs typeface="Calibri"/>
              </a:rPr>
              <a:t>*</a:t>
            </a:r>
            <a:r>
              <a:rPr spc="-35" dirty="0">
                <a:cs typeface="Calibri"/>
              </a:rPr>
              <a:t> </a:t>
            </a:r>
            <a:r>
              <a:rPr spc="-20" dirty="0">
                <a:cs typeface="Calibri"/>
              </a:rPr>
              <a:t>Regulated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366469"/>
            <a:ext cx="7727950" cy="30823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addition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10" dirty="0">
                <a:latin typeface="Calibri"/>
                <a:cs typeface="Calibri"/>
              </a:rPr>
              <a:t>Giardia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Viruses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55600" marR="322580" indent="-343535">
              <a:lnSpc>
                <a:spcPct val="8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There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no specific </a:t>
            </a: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0" dirty="0">
                <a:latin typeface="Calibri"/>
                <a:cs typeface="Calibri"/>
              </a:rPr>
              <a:t>inactivation  </a:t>
            </a:r>
            <a:r>
              <a:rPr sz="2400" spc="-5" dirty="0">
                <a:latin typeface="Calibri"/>
                <a:cs typeface="Calibri"/>
              </a:rPr>
              <a:t>criteria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5" dirty="0">
                <a:latin typeface="Calibri"/>
                <a:cs typeface="Calibri"/>
              </a:rPr>
              <a:t>SWTR </a:t>
            </a:r>
            <a:r>
              <a:rPr sz="2400" dirty="0">
                <a:latin typeface="Calibri"/>
                <a:cs typeface="Calibri"/>
              </a:rPr>
              <a:t>or </a:t>
            </a:r>
            <a:r>
              <a:rPr sz="2400" spc="-10" dirty="0">
                <a:latin typeface="Calibri"/>
                <a:cs typeface="Calibri"/>
              </a:rPr>
              <a:t>elsewhere </a:t>
            </a:r>
            <a:r>
              <a:rPr sz="2400" spc="-30" dirty="0">
                <a:latin typeface="Calibri"/>
                <a:cs typeface="Calibri"/>
              </a:rPr>
              <a:t>for  </a:t>
            </a:r>
            <a:r>
              <a:rPr sz="2400" spc="-5" dirty="0">
                <a:latin typeface="Calibri"/>
                <a:cs typeface="Calibri"/>
              </a:rPr>
              <a:t>Legionella or </a:t>
            </a:r>
            <a:r>
              <a:rPr sz="2400" spc="-15" dirty="0">
                <a:latin typeface="Calibri"/>
                <a:cs typeface="Calibri"/>
              </a:rPr>
              <a:t>heterotrophic </a:t>
            </a:r>
            <a:r>
              <a:rPr sz="2400" spc="-5" dirty="0">
                <a:latin typeface="Calibri"/>
                <a:cs typeface="Calibri"/>
              </a:rPr>
              <a:t>bacteria or  </a:t>
            </a:r>
            <a:r>
              <a:rPr sz="2400" spc="-10" dirty="0">
                <a:latin typeface="Calibri"/>
                <a:cs typeface="Calibri"/>
              </a:rPr>
              <a:t>pathogens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general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080"/>
              </a:lnSpc>
              <a:spcBef>
                <a:spcPts val="7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But </a:t>
            </a:r>
            <a:r>
              <a:rPr sz="2400" spc="-5" dirty="0">
                <a:latin typeface="Calibri"/>
                <a:cs typeface="Calibri"/>
              </a:rPr>
              <a:t>they </a:t>
            </a:r>
            <a:r>
              <a:rPr sz="2400" spc="-10" dirty="0">
                <a:latin typeface="Calibri"/>
                <a:cs typeface="Calibri"/>
              </a:rPr>
              <a:t>are mandated </a:t>
            </a:r>
            <a:r>
              <a:rPr sz="2400" spc="-5" dirty="0">
                <a:latin typeface="Calibri"/>
                <a:cs typeface="Calibri"/>
              </a:rPr>
              <a:t>under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NPDWR </a:t>
            </a:r>
            <a:r>
              <a:rPr sz="2400" spc="-20" dirty="0">
                <a:latin typeface="Calibri"/>
                <a:cs typeface="Calibri"/>
              </a:rPr>
              <a:t>to 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spc="-10" dirty="0">
                <a:latin typeface="Calibri"/>
                <a:cs typeface="Calibri"/>
              </a:rPr>
              <a:t> regulated</a:t>
            </a:r>
            <a:endParaRPr lang="en-US" sz="2400" spc="-10" dirty="0">
              <a:latin typeface="Calibri"/>
              <a:cs typeface="Calibri"/>
            </a:endParaRPr>
          </a:p>
          <a:p>
            <a:pPr marL="355600" marR="5080" indent="-343535">
              <a:lnSpc>
                <a:spcPts val="3080"/>
              </a:lnSpc>
              <a:spcBef>
                <a:spcPts val="73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endParaRPr lang="en-US" sz="3200" spc="-10" dirty="0">
              <a:latin typeface="Calibri"/>
              <a:cs typeface="Calibri"/>
            </a:endParaRPr>
          </a:p>
          <a:p>
            <a:pPr marL="12065" marR="5080" algn="ctr">
              <a:lnSpc>
                <a:spcPts val="3080"/>
              </a:lnSpc>
              <a:spcBef>
                <a:spcPts val="735"/>
              </a:spcBef>
              <a:tabLst>
                <a:tab pos="355600" algn="l"/>
                <a:tab pos="356235" algn="l"/>
              </a:tabLst>
            </a:pPr>
            <a:r>
              <a:rPr lang="en-US" sz="2400" i="1" spc="-10" dirty="0">
                <a:latin typeface="Calibri"/>
                <a:cs typeface="Calibri"/>
              </a:rPr>
              <a:t>*Surface Water Treatment Rule</a:t>
            </a:r>
            <a:endParaRPr sz="2400" i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919B7-263E-97E0-5769-7666E70E7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81000"/>
            <a:ext cx="7478165" cy="553998"/>
          </a:xfrm>
        </p:spPr>
        <p:txBody>
          <a:bodyPr/>
          <a:lstStyle/>
          <a:p>
            <a:r>
              <a:rPr lang="en-US" sz="3600" dirty="0">
                <a:solidFill>
                  <a:srgbClr val="002060"/>
                </a:solidFill>
              </a:rPr>
              <a:t>Focus of this presentation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3C381-10B4-1370-A109-84283BF0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7924800" cy="2893100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A general review of waterworks disinfection focusing on chlorination at Water Treatment Plants</a:t>
            </a:r>
          </a:p>
          <a:p>
            <a:pPr algn="ctr"/>
            <a:endParaRPr lang="en-US" sz="12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Chemistry &amp; concepts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Regulatory requirements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Microbial inactivation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Operational implementation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34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1B409-2B52-406C-7729-599053917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Drinking Water Amendments &amp; Subsequent Amendments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9B1DD-B39D-3832-DD76-534CCA7AC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marR="27178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15" dirty="0">
                <a:latin typeface="Calibri"/>
                <a:cs typeface="Calibri"/>
              </a:rPr>
              <a:t>Provide </a:t>
            </a:r>
            <a:r>
              <a:rPr lang="en-US" sz="2400" spc="-20" dirty="0">
                <a:latin typeface="Calibri"/>
                <a:cs typeface="Calibri"/>
              </a:rPr>
              <a:t>standards </a:t>
            </a:r>
            <a:r>
              <a:rPr lang="en-US" sz="2400" spc="-25" dirty="0">
                <a:latin typeface="Calibri"/>
                <a:cs typeface="Calibri"/>
              </a:rPr>
              <a:t>for </a:t>
            </a:r>
            <a:r>
              <a:rPr lang="en-US" sz="2400" spc="-5" dirty="0">
                <a:latin typeface="Calibri"/>
                <a:cs typeface="Calibri"/>
              </a:rPr>
              <a:t>the </a:t>
            </a:r>
            <a:r>
              <a:rPr lang="en-US" sz="2400" spc="-20" dirty="0">
                <a:latin typeface="Calibri"/>
                <a:cs typeface="Calibri"/>
              </a:rPr>
              <a:t>control </a:t>
            </a:r>
            <a:r>
              <a:rPr lang="en-US" sz="2400" spc="-5" dirty="0">
                <a:latin typeface="Calibri"/>
                <a:cs typeface="Calibri"/>
              </a:rPr>
              <a:t>of specific </a:t>
            </a:r>
            <a:r>
              <a:rPr lang="en-US" sz="2400" spc="-10" dirty="0">
                <a:latin typeface="Calibri"/>
                <a:cs typeface="Calibri"/>
              </a:rPr>
              <a:t>biological  </a:t>
            </a:r>
            <a:r>
              <a:rPr lang="en-US" sz="2400" spc="-15" dirty="0">
                <a:latin typeface="Calibri"/>
                <a:cs typeface="Calibri"/>
              </a:rPr>
              <a:t>contaminants: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b="1" spc="-15" dirty="0">
                <a:latin typeface="Calibri"/>
                <a:cs typeface="Calibri"/>
              </a:rPr>
              <a:t>Giardia</a:t>
            </a:r>
            <a:endParaRPr lang="en-US" sz="2400" b="1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b="1" spc="-5" dirty="0">
                <a:latin typeface="Calibri"/>
                <a:cs typeface="Calibri"/>
              </a:rPr>
              <a:t>Viruses</a:t>
            </a:r>
            <a:endParaRPr lang="en-US" sz="2400" b="1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b="1" spc="-15" dirty="0">
                <a:latin typeface="Calibri"/>
                <a:cs typeface="Calibri"/>
              </a:rPr>
              <a:t>Cryptosporidium</a:t>
            </a:r>
            <a:endParaRPr lang="en-US" sz="2400" b="1" dirty="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Legionella, </a:t>
            </a:r>
            <a:r>
              <a:rPr lang="en-US" sz="2400" spc="-20" dirty="0">
                <a:latin typeface="Calibri"/>
                <a:cs typeface="Calibri"/>
              </a:rPr>
              <a:t>heterotrophic </a:t>
            </a:r>
            <a:r>
              <a:rPr lang="en-US" sz="2400" spc="-10" dirty="0">
                <a:latin typeface="Calibri"/>
                <a:cs typeface="Calibri"/>
              </a:rPr>
              <a:t>bacteria, </a:t>
            </a:r>
            <a:r>
              <a:rPr lang="en-US" sz="2400" spc="-5" dirty="0">
                <a:latin typeface="Calibri"/>
                <a:cs typeface="Calibri"/>
              </a:rPr>
              <a:t>and </a:t>
            </a:r>
            <a:r>
              <a:rPr lang="en-US" sz="2400" spc="-20" dirty="0">
                <a:latin typeface="Calibri"/>
                <a:cs typeface="Calibri"/>
              </a:rPr>
              <a:t>any </a:t>
            </a:r>
            <a:r>
              <a:rPr lang="en-US" sz="2400" spc="-5" dirty="0">
                <a:latin typeface="Calibri"/>
                <a:cs typeface="Calibri"/>
              </a:rPr>
              <a:t>of the </a:t>
            </a:r>
            <a:r>
              <a:rPr lang="en-US" sz="2400" spc="-15" dirty="0">
                <a:latin typeface="Calibri"/>
                <a:cs typeface="Calibri"/>
              </a:rPr>
              <a:t>many </a:t>
            </a:r>
            <a:r>
              <a:rPr lang="en-US" sz="2400" spc="-10" dirty="0">
                <a:latin typeface="Calibri"/>
                <a:cs typeface="Calibri"/>
              </a:rPr>
              <a:t>other pathogenic</a:t>
            </a:r>
            <a:r>
              <a:rPr lang="en-US" sz="2400" spc="2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organisms</a:t>
            </a:r>
            <a:endParaRPr lang="en-US" sz="2400" dirty="0">
              <a:latin typeface="Calibri"/>
              <a:cs typeface="Calibri"/>
            </a:endParaRPr>
          </a:p>
          <a:p>
            <a:pPr marL="355600" marR="10033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20" dirty="0">
                <a:latin typeface="Calibri"/>
                <a:cs typeface="Calibri"/>
              </a:rPr>
              <a:t>control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10" dirty="0">
                <a:latin typeface="Calibri"/>
                <a:cs typeface="Calibri"/>
              </a:rPr>
              <a:t>microbiological </a:t>
            </a:r>
            <a:r>
              <a:rPr lang="en-US" sz="2400" spc="-15" dirty="0">
                <a:latin typeface="Calibri"/>
                <a:cs typeface="Calibri"/>
              </a:rPr>
              <a:t>contamination </a:t>
            </a:r>
            <a:r>
              <a:rPr lang="en-US" sz="2400" spc="-5" dirty="0">
                <a:latin typeface="Calibri"/>
                <a:cs typeface="Calibri"/>
              </a:rPr>
              <a:t>in </a:t>
            </a:r>
            <a:r>
              <a:rPr lang="en-US" sz="2400" spc="-15" dirty="0">
                <a:latin typeface="Calibri"/>
                <a:cs typeface="Calibri"/>
              </a:rPr>
              <a:t>general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CB134-E974-DF96-6F63-98D235A44E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148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latin typeface="+mj-lt"/>
                <a:cs typeface="Calibri"/>
              </a:rPr>
              <a:t>Multiple </a:t>
            </a:r>
            <a:r>
              <a:rPr sz="2400" b="1" dirty="0">
                <a:latin typeface="+mj-lt"/>
                <a:cs typeface="Calibri"/>
              </a:rPr>
              <a:t>Barrier</a:t>
            </a:r>
            <a:r>
              <a:rPr sz="2400" b="1" spc="-10" dirty="0">
                <a:latin typeface="+mj-lt"/>
                <a:cs typeface="Calibri"/>
              </a:rPr>
              <a:t> </a:t>
            </a:r>
            <a:r>
              <a:rPr sz="2400" b="1" spc="-35" dirty="0">
                <a:latin typeface="+mj-lt"/>
                <a:cs typeface="Calibri"/>
              </a:rPr>
              <a:t>Treatment</a:t>
            </a:r>
            <a:endParaRPr sz="2400" b="1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427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49" y="277847"/>
            <a:ext cx="8600348" cy="1020762"/>
          </a:xfrm>
        </p:spPr>
        <p:txBody>
          <a:bodyPr>
            <a:noAutofit/>
          </a:bodyPr>
          <a:lstStyle/>
          <a:p>
            <a:r>
              <a:rPr lang="en-US" sz="3600" dirty="0"/>
              <a:t>Multiple Barrier Disinfection Approach Meets DBP and Disinfection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149" y="1434323"/>
            <a:ext cx="8640146" cy="170656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Safeguards drinking water against most microorganisms treated by chlorine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 of chlorine-resistant protozoa, including Cryptosporidium and Giardia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2984538"/>
            <a:ext cx="7848600" cy="3122576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784103-241B-DB79-A6F1-12F22F4A3D8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C9FCBBD-75EF-B12A-6D87-7AC92CC2F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0" y="5529262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CD1625D-F93F-5A09-AB24-1897819BE2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6536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33400"/>
            <a:ext cx="611632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cs typeface="Calibri"/>
              </a:rPr>
              <a:t>Multiple Barrier</a:t>
            </a:r>
            <a:r>
              <a:rPr spc="-60" dirty="0">
                <a:cs typeface="Calibri"/>
              </a:rPr>
              <a:t> </a:t>
            </a:r>
            <a:r>
              <a:rPr spc="-45" dirty="0">
                <a:cs typeface="Calibri"/>
              </a:rPr>
              <a:t>Treatment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09470"/>
            <a:ext cx="7866380" cy="3365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Multiple </a:t>
            </a:r>
            <a:r>
              <a:rPr sz="2400" spc="-5" dirty="0">
                <a:latin typeface="Calibri"/>
                <a:cs typeface="Calibri"/>
              </a:rPr>
              <a:t>barrier </a:t>
            </a:r>
            <a:r>
              <a:rPr sz="2400" spc="-15" dirty="0">
                <a:latin typeface="Calibri"/>
                <a:cs typeface="Calibri"/>
              </a:rPr>
              <a:t>treatment </a:t>
            </a:r>
            <a:r>
              <a:rPr sz="2400" dirty="0">
                <a:latin typeface="Calibri"/>
                <a:cs typeface="Calibri"/>
              </a:rPr>
              <a:t>is necessary in </a:t>
            </a:r>
            <a:r>
              <a:rPr sz="2400" spc="-15" dirty="0">
                <a:latin typeface="Calibri"/>
                <a:cs typeface="Calibri"/>
              </a:rPr>
              <a:t>order to  provide consumers </a:t>
            </a:r>
            <a:r>
              <a:rPr sz="2400" dirty="0">
                <a:latin typeface="Calibri"/>
                <a:cs typeface="Calibri"/>
              </a:rPr>
              <a:t>with </a:t>
            </a:r>
            <a:r>
              <a:rPr sz="2400" spc="-5" dirty="0">
                <a:latin typeface="Calibri"/>
                <a:cs typeface="Calibri"/>
              </a:rPr>
              <a:t>drinking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dirty="0">
                <a:latin typeface="Calibri"/>
                <a:cs typeface="Calibri"/>
              </a:rPr>
              <a:t>is  </a:t>
            </a:r>
            <a:r>
              <a:rPr sz="2400" spc="-10" dirty="0">
                <a:latin typeface="Calibri"/>
                <a:cs typeface="Calibri"/>
              </a:rPr>
              <a:t>sufficiently free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microbial </a:t>
            </a:r>
            <a:r>
              <a:rPr sz="2400" spc="-5" dirty="0">
                <a:latin typeface="Calibri"/>
                <a:cs typeface="Calibri"/>
              </a:rPr>
              <a:t>pathogens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20" dirty="0">
                <a:latin typeface="Calibri"/>
                <a:cs typeface="Calibri"/>
              </a:rPr>
              <a:t>prevent  </a:t>
            </a:r>
            <a:r>
              <a:rPr sz="2400" spc="-15" dirty="0">
                <a:latin typeface="Calibri"/>
                <a:cs typeface="Calibri"/>
              </a:rPr>
              <a:t>waterborne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disease.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Multiple </a:t>
            </a:r>
            <a:r>
              <a:rPr sz="2400" spc="-5" dirty="0">
                <a:latin typeface="Calibri"/>
                <a:cs typeface="Calibri"/>
              </a:rPr>
              <a:t>barrier </a:t>
            </a:r>
            <a:r>
              <a:rPr sz="2400" spc="-15" dirty="0">
                <a:latin typeface="Calibri"/>
                <a:cs typeface="Calibri"/>
              </a:rPr>
              <a:t>treatment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includes:</a:t>
            </a:r>
          </a:p>
          <a:p>
            <a:pPr marL="756285" lvl="1" indent="-287020">
              <a:lnSpc>
                <a:spcPct val="100000"/>
              </a:lnSpc>
              <a:spcBef>
                <a:spcPts val="63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Source</a:t>
            </a:r>
            <a:r>
              <a:rPr sz="2400" spc="-5" dirty="0">
                <a:latin typeface="Calibri"/>
                <a:cs typeface="Calibri"/>
              </a:rPr>
              <a:t> selection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Removal by </a:t>
            </a:r>
            <a:r>
              <a:rPr sz="2400" spc="-10" dirty="0">
                <a:latin typeface="Calibri"/>
                <a:cs typeface="Calibri"/>
              </a:rPr>
              <a:t>filtration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15" dirty="0">
                <a:latin typeface="Calibri"/>
                <a:cs typeface="Calibri"/>
              </a:rPr>
              <a:t>by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disinfection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Maintenance of </a:t>
            </a:r>
            <a:r>
              <a:rPr sz="2400" spc="-10" dirty="0">
                <a:latin typeface="Calibri"/>
                <a:cs typeface="Calibri"/>
              </a:rPr>
              <a:t>distribution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system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>
            <a:extLst>
              <a:ext uri="{FF2B5EF4-FFF2-40B4-BE49-F238E27FC236}">
                <a16:creationId xmlns:a16="http://schemas.microsoft.com/office/drawing/2014/main" id="{939DA061-9F29-3B89-BF00-095CC6D8D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141" y="376992"/>
            <a:ext cx="67818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>
              <a:spcBef>
                <a:spcPct val="0"/>
              </a:spcBef>
            </a:pPr>
            <a:r>
              <a:rPr lang="en-US" altLang="en-US" sz="3600" b="1" dirty="0">
                <a:solidFill>
                  <a:srgbClr val="002060"/>
                </a:solidFill>
                <a:latin typeface="+mj-lt"/>
              </a:rPr>
              <a:t>Multiple Barrier Treatment</a:t>
            </a:r>
          </a:p>
        </p:txBody>
      </p:sp>
      <p:sp>
        <p:nvSpPr>
          <p:cNvPr id="209923" name="Rectangle 3">
            <a:extLst>
              <a:ext uri="{FF2B5EF4-FFF2-40B4-BE49-F238E27FC236}">
                <a16:creationId xmlns:a16="http://schemas.microsoft.com/office/drawing/2014/main" id="{E7226F36-ED13-892C-774C-4F21FED9F5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6900" y="1452009"/>
            <a:ext cx="7924800" cy="1427159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altLang="en-US" dirty="0"/>
              <a:t>Focus on multiple barrier strategy to enhance overall plant performance + increase public health protection</a:t>
            </a:r>
          </a:p>
        </p:txBody>
      </p:sp>
      <p:sp>
        <p:nvSpPr>
          <p:cNvPr id="209952" name="Rectangle 32">
            <a:extLst>
              <a:ext uri="{FF2B5EF4-FFF2-40B4-BE49-F238E27FC236}">
                <a16:creationId xmlns:a16="http://schemas.microsoft.com/office/drawing/2014/main" id="{D8F8EE00-9EDE-8582-CC3F-6A5976FDE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5541963"/>
            <a:ext cx="657225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9966" name="Rectangle 46">
            <a:extLst>
              <a:ext uri="{FF2B5EF4-FFF2-40B4-BE49-F238E27FC236}">
                <a16:creationId xmlns:a16="http://schemas.microsoft.com/office/drawing/2014/main" id="{02A8E398-14A4-0483-0E5C-DE989B027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4722813"/>
            <a:ext cx="7366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09967" name="Rectangle 47">
            <a:extLst>
              <a:ext uri="{FF2B5EF4-FFF2-40B4-BE49-F238E27FC236}">
                <a16:creationId xmlns:a16="http://schemas.microsoft.com/office/drawing/2014/main" id="{86F7CD3D-8370-6936-4CE6-B41EF1AB3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4848225"/>
            <a:ext cx="5588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25" name="Rectangle 205">
            <a:extLst>
              <a:ext uri="{FF2B5EF4-FFF2-40B4-BE49-F238E27FC236}">
                <a16:creationId xmlns:a16="http://schemas.microsoft.com/office/drawing/2014/main" id="{192E4B19-3E18-F04D-3D25-B08F5109E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4043363"/>
            <a:ext cx="5349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26" name="Rectangle 206">
            <a:extLst>
              <a:ext uri="{FF2B5EF4-FFF2-40B4-BE49-F238E27FC236}">
                <a16:creationId xmlns:a16="http://schemas.microsoft.com/office/drawing/2014/main" id="{7C1823A4-6ED3-8558-E915-780E311D8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8" y="4514850"/>
            <a:ext cx="541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27" name="Line 207">
            <a:extLst>
              <a:ext uri="{FF2B5EF4-FFF2-40B4-BE49-F238E27FC236}">
                <a16:creationId xmlns:a16="http://schemas.microsoft.com/office/drawing/2014/main" id="{577231DE-59DD-1811-7573-7444BF8300F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475" y="4667250"/>
            <a:ext cx="1588" cy="619125"/>
          </a:xfrm>
          <a:prstGeom prst="line">
            <a:avLst/>
          </a:prstGeom>
          <a:noFill/>
          <a:ln w="127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28" name="Line 208">
            <a:extLst>
              <a:ext uri="{FF2B5EF4-FFF2-40B4-BE49-F238E27FC236}">
                <a16:creationId xmlns:a16="http://schemas.microsoft.com/office/drawing/2014/main" id="{72A8F8B8-69A8-50AE-8A54-0B39B6B5A6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0500" y="4533900"/>
            <a:ext cx="1588" cy="180975"/>
          </a:xfrm>
          <a:prstGeom prst="line">
            <a:avLst/>
          </a:prstGeom>
          <a:noFill/>
          <a:ln w="127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29" name="Line 209">
            <a:extLst>
              <a:ext uri="{FF2B5EF4-FFF2-40B4-BE49-F238E27FC236}">
                <a16:creationId xmlns:a16="http://schemas.microsoft.com/office/drawing/2014/main" id="{35BB1ABA-D495-5099-978C-BBB3008ACD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19913" y="4984750"/>
            <a:ext cx="1587" cy="306388"/>
          </a:xfrm>
          <a:prstGeom prst="line">
            <a:avLst/>
          </a:prstGeom>
          <a:noFill/>
          <a:ln w="127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32" name="Text Box 212">
            <a:extLst>
              <a:ext uri="{FF2B5EF4-FFF2-40B4-BE49-F238E27FC236}">
                <a16:creationId xmlns:a16="http://schemas.microsoft.com/office/drawing/2014/main" id="{E3192EB7-D937-E7FE-7516-77DB58935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9330" y="5547284"/>
            <a:ext cx="2438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u="sng" dirty="0">
                <a:latin typeface="Univers" panose="020B0503020202020204" pitchFamily="34" charset="0"/>
              </a:rPr>
              <a:t>Disinfection Barrier</a:t>
            </a:r>
          </a:p>
        </p:txBody>
      </p:sp>
      <p:sp>
        <p:nvSpPr>
          <p:cNvPr id="210133" name="Text Box 213">
            <a:extLst>
              <a:ext uri="{FF2B5EF4-FFF2-40B4-BE49-F238E27FC236}">
                <a16:creationId xmlns:a16="http://schemas.microsoft.com/office/drawing/2014/main" id="{3B4A779E-02FB-4871-8FA2-9D09C1421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116" y="3779838"/>
            <a:ext cx="11430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>
                <a:latin typeface="Univers" panose="020B0503020202020204" pitchFamily="34" charset="0"/>
              </a:rPr>
              <a:t>Variable Quality Source Water</a:t>
            </a:r>
          </a:p>
        </p:txBody>
      </p:sp>
      <p:sp>
        <p:nvSpPr>
          <p:cNvPr id="210134" name="Line 214">
            <a:extLst>
              <a:ext uri="{FF2B5EF4-FFF2-40B4-BE49-F238E27FC236}">
                <a16:creationId xmlns:a16="http://schemas.microsoft.com/office/drawing/2014/main" id="{8964471F-24A2-382B-AF27-364C104B64B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9825" y="4248944"/>
            <a:ext cx="4572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39" name="Text Box 219">
            <a:extLst>
              <a:ext uri="{FF2B5EF4-FFF2-40B4-BE49-F238E27FC236}">
                <a16:creationId xmlns:a16="http://schemas.microsoft.com/office/drawing/2014/main" id="{C43395B0-E565-94FF-868C-AAFC9E37E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6116" y="2973296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200" dirty="0">
                <a:latin typeface="Univers" panose="020B0503020202020204" pitchFamily="34" charset="0"/>
              </a:rPr>
              <a:t>Coagulant Addition</a:t>
            </a:r>
          </a:p>
        </p:txBody>
      </p:sp>
      <p:sp>
        <p:nvSpPr>
          <p:cNvPr id="210140" name="Line 220">
            <a:extLst>
              <a:ext uri="{FF2B5EF4-FFF2-40B4-BE49-F238E27FC236}">
                <a16:creationId xmlns:a16="http://schemas.microsoft.com/office/drawing/2014/main" id="{7DBC1102-F310-9D26-0EAA-D5EC4CA74C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3627438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0158" name="Line 238">
            <a:extLst>
              <a:ext uri="{FF2B5EF4-FFF2-40B4-BE49-F238E27FC236}">
                <a16:creationId xmlns:a16="http://schemas.microsoft.com/office/drawing/2014/main" id="{73498B26-0151-A01E-6D68-AC5895BFE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8507413" y="4862513"/>
            <a:ext cx="1587" cy="401637"/>
          </a:xfrm>
          <a:prstGeom prst="line">
            <a:avLst/>
          </a:prstGeom>
          <a:noFill/>
          <a:ln w="12700">
            <a:solidFill>
              <a:srgbClr val="FF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AB715E-4BB7-3C62-6162-DC20F933A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284" y="3379651"/>
            <a:ext cx="6897063" cy="19719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B0AA770-772E-3C10-2E17-AC9C564F8C97}"/>
              </a:ext>
            </a:extLst>
          </p:cNvPr>
          <p:cNvCxnSpPr>
            <a:cxnSpLocks/>
          </p:cNvCxnSpPr>
          <p:nvPr/>
        </p:nvCxnSpPr>
        <p:spPr>
          <a:xfrm>
            <a:off x="2011416" y="3429000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ine 214">
            <a:extLst>
              <a:ext uri="{FF2B5EF4-FFF2-40B4-BE49-F238E27FC236}">
                <a16:creationId xmlns:a16="http://schemas.microsoft.com/office/drawing/2014/main" id="{57A67DAF-FFA5-75F5-D622-F074C97AB57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7345" y="3428999"/>
            <a:ext cx="14062" cy="6858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15C1-458C-23B5-7343-112BEEAC9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Barrier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709E2-9FC7-D45C-C716-02D520897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65" marR="191770">
              <a:lnSpc>
                <a:spcPct val="100000"/>
              </a:lnSpc>
              <a:spcBef>
                <a:spcPts val="105"/>
              </a:spcBef>
              <a:tabLst>
                <a:tab pos="355600" algn="l"/>
                <a:tab pos="356235" algn="l"/>
              </a:tabLst>
            </a:pPr>
            <a:r>
              <a:rPr lang="en-US" sz="2400" b="0" spc="-5" dirty="0">
                <a:latin typeface="Calibri"/>
                <a:cs typeface="Calibri"/>
              </a:rPr>
              <a:t>Public </a:t>
            </a:r>
            <a:r>
              <a:rPr lang="en-US" sz="2400" b="0" spc="-10" dirty="0">
                <a:latin typeface="Calibri"/>
                <a:cs typeface="Calibri"/>
              </a:rPr>
              <a:t>Health </a:t>
            </a:r>
            <a:r>
              <a:rPr lang="en-US" sz="2400" b="0" spc="-15" dirty="0">
                <a:latin typeface="Calibri"/>
                <a:cs typeface="Calibri"/>
              </a:rPr>
              <a:t>Protection  Requires </a:t>
            </a:r>
            <a:r>
              <a:rPr lang="en-US" sz="2400" b="0" spc="-5" dirty="0">
                <a:latin typeface="Calibri"/>
                <a:cs typeface="Calibri"/>
              </a:rPr>
              <a:t>Multiple</a:t>
            </a:r>
            <a:r>
              <a:rPr lang="en-US" sz="2400" b="0" spc="-75" dirty="0">
                <a:latin typeface="Calibri"/>
                <a:cs typeface="Calibri"/>
              </a:rPr>
              <a:t> </a:t>
            </a:r>
            <a:r>
              <a:rPr lang="en-US" sz="2400" b="0" spc="-20" dirty="0">
                <a:latin typeface="Calibri"/>
                <a:cs typeface="Calibri"/>
              </a:rPr>
              <a:t>Safeguards</a:t>
            </a:r>
          </a:p>
          <a:p>
            <a:pPr marL="355600" marR="19177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Must considered </a:t>
            </a:r>
            <a:r>
              <a:rPr lang="en-US" sz="2400" spc="-5" dirty="0">
                <a:latin typeface="Calibri"/>
                <a:cs typeface="Calibri"/>
              </a:rPr>
              <a:t>the germicidal </a:t>
            </a:r>
            <a:r>
              <a:rPr lang="en-US" sz="2400" spc="-10" dirty="0">
                <a:latin typeface="Calibri"/>
                <a:cs typeface="Calibri"/>
              </a:rPr>
              <a:t>efficiency </a:t>
            </a:r>
            <a:r>
              <a:rPr lang="en-US" sz="2400" spc="-5" dirty="0">
                <a:latin typeface="Calibri"/>
                <a:cs typeface="Calibri"/>
              </a:rPr>
              <a:t>of  </a:t>
            </a:r>
            <a:r>
              <a:rPr lang="en-US" sz="2400" spc="-20" dirty="0">
                <a:latin typeface="Calibri"/>
                <a:cs typeface="Calibri"/>
              </a:rPr>
              <a:t>any disinfectant </a:t>
            </a:r>
            <a:r>
              <a:rPr lang="en-US" sz="2400" spc="-30" dirty="0">
                <a:latin typeface="Calibri"/>
                <a:cs typeface="Calibri"/>
              </a:rPr>
              <a:t>for </a:t>
            </a:r>
            <a:r>
              <a:rPr lang="en-US" sz="2400" dirty="0">
                <a:latin typeface="Calibri"/>
                <a:cs typeface="Calibri"/>
              </a:rPr>
              <a:t>each </a:t>
            </a:r>
            <a:r>
              <a:rPr lang="en-US" sz="2400" spc="-10" dirty="0">
                <a:latin typeface="Calibri"/>
                <a:cs typeface="Calibri"/>
              </a:rPr>
              <a:t>specific </a:t>
            </a:r>
            <a:r>
              <a:rPr lang="en-US" sz="2400" spc="-5" dirty="0">
                <a:latin typeface="Calibri"/>
                <a:cs typeface="Calibri"/>
              </a:rPr>
              <a:t>pathogen  </a:t>
            </a:r>
            <a:r>
              <a:rPr lang="en-US" sz="2400" dirty="0">
                <a:latin typeface="Calibri"/>
                <a:cs typeface="Calibri"/>
              </a:rPr>
              <a:t>which </a:t>
            </a:r>
            <a:r>
              <a:rPr lang="en-US" sz="2400" spc="-20" dirty="0">
                <a:latin typeface="Calibri"/>
                <a:cs typeface="Calibri"/>
              </a:rPr>
              <a:t>may </a:t>
            </a:r>
            <a:r>
              <a:rPr lang="en-US" sz="2400" spc="-5" dirty="0">
                <a:latin typeface="Calibri"/>
                <a:cs typeface="Calibri"/>
              </a:rPr>
              <a:t>be</a:t>
            </a:r>
            <a:r>
              <a:rPr lang="en-US" sz="2400" spc="2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present</a:t>
            </a:r>
            <a:endParaRPr lang="en-US"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lang="en-US"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2400" spc="-5" dirty="0">
                <a:latin typeface="Calibri"/>
                <a:cs typeface="Calibri"/>
              </a:rPr>
              <a:t>Because of the</a:t>
            </a:r>
            <a:r>
              <a:rPr lang="en-US" sz="2400" spc="-3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unknown</a:t>
            </a:r>
            <a:endParaRPr lang="en-US" sz="24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dirty="0">
                <a:latin typeface="Calibri"/>
                <a:cs typeface="Calibri"/>
              </a:rPr>
              <a:t>Need the </a:t>
            </a:r>
            <a:r>
              <a:rPr lang="en-US" sz="2400" spc="-5" dirty="0">
                <a:latin typeface="Calibri"/>
                <a:cs typeface="Calibri"/>
              </a:rPr>
              <a:t>Multiple </a:t>
            </a:r>
            <a:r>
              <a:rPr lang="en-US" sz="2400" spc="-10" dirty="0">
                <a:latin typeface="Calibri"/>
                <a:cs typeface="Calibri"/>
              </a:rPr>
              <a:t>Barriers </a:t>
            </a:r>
            <a:r>
              <a:rPr lang="en-US" sz="2400" dirty="0">
                <a:latin typeface="Calibri"/>
                <a:cs typeface="Calibri"/>
              </a:rPr>
              <a:t>of </a:t>
            </a:r>
            <a:r>
              <a:rPr lang="en-US" sz="2400" spc="-10" dirty="0">
                <a:latin typeface="Calibri"/>
                <a:cs typeface="Calibri"/>
              </a:rPr>
              <a:t>Protection </a:t>
            </a:r>
            <a:r>
              <a:rPr lang="en-US" sz="2400" spc="-30" dirty="0">
                <a:latin typeface="Calibri"/>
                <a:cs typeface="Calibri"/>
              </a:rPr>
              <a:t>for  </a:t>
            </a:r>
            <a:r>
              <a:rPr lang="en-US" sz="2400" dirty="0">
                <a:latin typeface="Calibri"/>
                <a:cs typeface="Calibri"/>
              </a:rPr>
              <a:t>each </a:t>
            </a:r>
            <a:r>
              <a:rPr lang="en-US" sz="2400" spc="-5" dirty="0">
                <a:latin typeface="Calibri"/>
                <a:cs typeface="Calibri"/>
              </a:rPr>
              <a:t>specific pathogen </a:t>
            </a:r>
            <a:r>
              <a:rPr lang="en-US" sz="2400" dirty="0">
                <a:latin typeface="Calibri"/>
                <a:cs typeface="Calibri"/>
              </a:rPr>
              <a:t>which </a:t>
            </a:r>
            <a:r>
              <a:rPr lang="en-US" sz="2400" spc="-20" dirty="0">
                <a:latin typeface="Calibri"/>
                <a:cs typeface="Calibri"/>
              </a:rPr>
              <a:t>may </a:t>
            </a:r>
            <a:r>
              <a:rPr lang="en-US" sz="2400" spc="-5" dirty="0">
                <a:latin typeface="Calibri"/>
                <a:cs typeface="Calibri"/>
              </a:rPr>
              <a:t>be</a:t>
            </a:r>
            <a:r>
              <a:rPr lang="en-US" sz="2400" spc="-10" dirty="0">
                <a:latin typeface="Calibri"/>
                <a:cs typeface="Calibri"/>
              </a:rPr>
              <a:t> present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132C4-5AE7-54F0-1887-31E6221F21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1864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0F0E-08C7-3A84-9D0F-DFCA7C49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Barrier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2F38-D94A-6816-027E-562B38649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marR="5080" indent="-34290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The original SWTR </a:t>
            </a:r>
            <a:r>
              <a:rPr lang="en-US" sz="2400" dirty="0">
                <a:latin typeface="Calibri"/>
                <a:cs typeface="Calibri"/>
              </a:rPr>
              <a:t>as </a:t>
            </a:r>
            <a:r>
              <a:rPr lang="en-US" sz="2400" spc="-5" dirty="0">
                <a:latin typeface="Calibri"/>
                <a:cs typeface="Calibri"/>
              </a:rPr>
              <a:t>implemented </a:t>
            </a:r>
            <a:r>
              <a:rPr lang="en-US" sz="2400" dirty="0">
                <a:latin typeface="Calibri"/>
                <a:cs typeface="Calibri"/>
              </a:rPr>
              <a:t>in </a:t>
            </a:r>
            <a:r>
              <a:rPr lang="en-US" sz="2400" spc="-10" dirty="0">
                <a:latin typeface="Calibri"/>
                <a:cs typeface="Calibri"/>
              </a:rPr>
              <a:t>Virginia required 2.5-log  </a:t>
            </a:r>
            <a:r>
              <a:rPr lang="en-US" sz="2400" spc="-15" dirty="0">
                <a:latin typeface="Calibri"/>
                <a:cs typeface="Calibri"/>
              </a:rPr>
              <a:t>removal </a:t>
            </a:r>
            <a:r>
              <a:rPr lang="en-US" sz="2400" spc="-5" dirty="0">
                <a:latin typeface="Calibri"/>
                <a:cs typeface="Calibri"/>
              </a:rPr>
              <a:t>of</a:t>
            </a:r>
            <a:r>
              <a:rPr lang="en-US" sz="2400" spc="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Giardia</a:t>
            </a:r>
            <a:endParaRPr lang="en-US" sz="2400" dirty="0">
              <a:latin typeface="Calibri"/>
              <a:cs typeface="Calibri"/>
            </a:endParaRPr>
          </a:p>
          <a:p>
            <a:pPr marL="355600" marR="43180" indent="-342900">
              <a:lnSpc>
                <a:spcPts val="2590"/>
              </a:lnSpc>
              <a:spcBef>
                <a:spcPts val="5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The remaining </a:t>
            </a:r>
            <a:r>
              <a:rPr lang="en-US" sz="2400" spc="-10" dirty="0">
                <a:latin typeface="Calibri"/>
                <a:cs typeface="Calibri"/>
              </a:rPr>
              <a:t>required 0.5-log Giardia inactivation </a:t>
            </a:r>
            <a:r>
              <a:rPr lang="en-US" sz="2400" spc="-15" dirty="0">
                <a:latin typeface="Calibri"/>
                <a:cs typeface="Calibri"/>
              </a:rPr>
              <a:t>controlled  </a:t>
            </a:r>
            <a:r>
              <a:rPr lang="en-US" sz="2400" dirty="0">
                <a:latin typeface="Calibri"/>
                <a:cs typeface="Calibri"/>
              </a:rPr>
              <a:t>Legionella, </a:t>
            </a:r>
            <a:r>
              <a:rPr lang="en-US" sz="2400" spc="-15" dirty="0">
                <a:latin typeface="Calibri"/>
                <a:cs typeface="Calibri"/>
              </a:rPr>
              <a:t>heterotrophic </a:t>
            </a:r>
            <a:r>
              <a:rPr lang="en-US" sz="2400" spc="-5" dirty="0">
                <a:latin typeface="Calibri"/>
                <a:cs typeface="Calibri"/>
              </a:rPr>
              <a:t>bacteria, </a:t>
            </a:r>
            <a:r>
              <a:rPr lang="en-US" sz="2400" dirty="0">
                <a:latin typeface="Calibri"/>
                <a:cs typeface="Calibri"/>
              </a:rPr>
              <a:t>and </a:t>
            </a:r>
            <a:r>
              <a:rPr lang="en-US" sz="2400" spc="-15" dirty="0">
                <a:latin typeface="Calibri"/>
                <a:cs typeface="Calibri"/>
              </a:rPr>
              <a:t>any </a:t>
            </a:r>
            <a:r>
              <a:rPr lang="en-US" sz="2400" spc="-5" dirty="0">
                <a:latin typeface="Calibri"/>
                <a:cs typeface="Calibri"/>
              </a:rPr>
              <a:t>other pathogenic  </a:t>
            </a:r>
            <a:r>
              <a:rPr lang="en-US" sz="2400" spc="-15" dirty="0">
                <a:latin typeface="Calibri"/>
                <a:cs typeface="Calibri"/>
              </a:rPr>
              <a:t>organisms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present</a:t>
            </a:r>
            <a:endParaRPr lang="en-US"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5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The remaining </a:t>
            </a:r>
            <a:r>
              <a:rPr lang="en-US" sz="2400" spc="-10" dirty="0">
                <a:latin typeface="Calibri"/>
                <a:cs typeface="Calibri"/>
              </a:rPr>
              <a:t>0.5-log Giardia </a:t>
            </a:r>
            <a:r>
              <a:rPr lang="en-US" sz="2400" spc="-15" dirty="0">
                <a:latin typeface="Calibri"/>
                <a:cs typeface="Calibri"/>
              </a:rPr>
              <a:t>cyst </a:t>
            </a:r>
            <a:r>
              <a:rPr lang="en-US" sz="2400" spc="-10" dirty="0">
                <a:latin typeface="Calibri"/>
                <a:cs typeface="Calibri"/>
              </a:rPr>
              <a:t>inactivation</a:t>
            </a:r>
            <a:r>
              <a:rPr lang="en-US" sz="2400" dirty="0">
                <a:latin typeface="Calibri"/>
                <a:cs typeface="Calibri"/>
              </a:rPr>
              <a:t>:</a:t>
            </a:r>
          </a:p>
          <a:p>
            <a:pPr marL="756285" lvl="1" indent="-287020">
              <a:lnSpc>
                <a:spcPct val="100000"/>
              </a:lnSpc>
              <a:spcBef>
                <a:spcPts val="310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Provided a supplement </a:t>
            </a:r>
            <a:r>
              <a:rPr lang="en-US" sz="2400" spc="-20" dirty="0">
                <a:latin typeface="Calibri"/>
                <a:cs typeface="Calibri"/>
              </a:rPr>
              <a:t>to </a:t>
            </a:r>
            <a:r>
              <a:rPr lang="en-US" sz="2400" spc="-15" dirty="0">
                <a:latin typeface="Calibri"/>
                <a:cs typeface="Calibri"/>
              </a:rPr>
              <a:t>filtration</a:t>
            </a:r>
            <a:endParaRPr lang="en-US" sz="2400" dirty="0">
              <a:latin typeface="Calibri"/>
              <a:cs typeface="Calibri"/>
            </a:endParaRPr>
          </a:p>
          <a:p>
            <a:pPr marL="756285" marR="1167765" lvl="1" indent="-287020">
              <a:lnSpc>
                <a:spcPts val="3030"/>
              </a:lnSpc>
              <a:spcBef>
                <a:spcPts val="710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maintained </a:t>
            </a:r>
            <a:r>
              <a:rPr lang="en-US" sz="2400" spc="-5" dirty="0">
                <a:latin typeface="Calibri"/>
                <a:cs typeface="Calibri"/>
              </a:rPr>
              <a:t>a </a:t>
            </a:r>
            <a:r>
              <a:rPr lang="en-US" sz="2400" spc="-10" dirty="0">
                <a:latin typeface="Calibri"/>
                <a:cs typeface="Calibri"/>
              </a:rPr>
              <a:t>2nd </a:t>
            </a:r>
            <a:r>
              <a:rPr lang="en-US" sz="2400" spc="-15" dirty="0">
                <a:latin typeface="Calibri"/>
                <a:cs typeface="Calibri"/>
              </a:rPr>
              <a:t>treatment </a:t>
            </a:r>
            <a:r>
              <a:rPr lang="en-US" sz="2400" spc="-10" dirty="0">
                <a:latin typeface="Calibri"/>
                <a:cs typeface="Calibri"/>
              </a:rPr>
              <a:t>barrier </a:t>
            </a:r>
            <a:r>
              <a:rPr lang="en-US" sz="2400" spc="-30" dirty="0">
                <a:latin typeface="Calibri"/>
                <a:cs typeface="Calibri"/>
              </a:rPr>
              <a:t>for  </a:t>
            </a:r>
            <a:r>
              <a:rPr lang="en-US" sz="2400" spc="-15" dirty="0">
                <a:latin typeface="Calibri"/>
                <a:cs typeface="Calibri"/>
              </a:rPr>
              <a:t>microorganisms</a:t>
            </a:r>
            <a:endParaRPr lang="en-US" sz="2400" dirty="0">
              <a:latin typeface="Calibri"/>
              <a:cs typeface="Calibri"/>
            </a:endParaRPr>
          </a:p>
          <a:p>
            <a:pPr marL="355600" marR="106045" indent="-342900">
              <a:lnSpc>
                <a:spcPts val="259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US" sz="2400" dirty="0">
                <a:latin typeface="Calibri"/>
                <a:cs typeface="Calibri"/>
              </a:rPr>
              <a:t>Multiple barrier </a:t>
            </a:r>
            <a:r>
              <a:rPr lang="en-US" sz="2400" spc="-10" dirty="0">
                <a:latin typeface="Calibri"/>
                <a:cs typeface="Calibri"/>
              </a:rPr>
              <a:t>treatment </a:t>
            </a:r>
            <a:r>
              <a:rPr lang="en-US" sz="2400" dirty="0">
                <a:latin typeface="Calibri"/>
                <a:cs typeface="Calibri"/>
              </a:rPr>
              <a:t>is then </a:t>
            </a:r>
            <a:r>
              <a:rPr lang="en-US" sz="2400" spc="-10" dirty="0">
                <a:latin typeface="Calibri"/>
                <a:cs typeface="Calibri"/>
              </a:rPr>
              <a:t>provided </a:t>
            </a:r>
            <a:r>
              <a:rPr lang="en-US" sz="2400" spc="-20" dirty="0">
                <a:latin typeface="Calibri"/>
                <a:cs typeface="Calibri"/>
              </a:rPr>
              <a:t>for </a:t>
            </a:r>
            <a:r>
              <a:rPr lang="en-US" sz="2400" dirty="0">
                <a:latin typeface="Calibri"/>
                <a:cs typeface="Calibri"/>
              </a:rPr>
              <a:t>each </a:t>
            </a:r>
            <a:r>
              <a:rPr lang="en-US" sz="2400" spc="-15" dirty="0">
                <a:latin typeface="Calibri"/>
                <a:cs typeface="Calibri"/>
              </a:rPr>
              <a:t>targeted  </a:t>
            </a:r>
            <a:r>
              <a:rPr lang="en-US" sz="2400" spc="-10" dirty="0">
                <a:latin typeface="Calibri"/>
                <a:cs typeface="Calibri"/>
              </a:rPr>
              <a:t>pathogen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63205-A83F-A17B-7FAC-A47C1A5083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7324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10" dirty="0">
                <a:latin typeface="+mj-lt"/>
                <a:cs typeface="Calibri"/>
              </a:rPr>
              <a:t>Introduction </a:t>
            </a:r>
            <a:r>
              <a:rPr sz="2400" b="1" spc="-25" dirty="0">
                <a:latin typeface="+mj-lt"/>
                <a:cs typeface="Calibri"/>
              </a:rPr>
              <a:t>to</a:t>
            </a:r>
            <a:r>
              <a:rPr sz="2400" b="1" spc="20" dirty="0">
                <a:latin typeface="+mj-lt"/>
                <a:cs typeface="Calibri"/>
              </a:rPr>
              <a:t> </a:t>
            </a:r>
            <a:r>
              <a:rPr sz="2400" b="1" spc="-5" dirty="0">
                <a:latin typeface="+mj-lt"/>
                <a:cs typeface="Calibri"/>
              </a:rPr>
              <a:t>chlorination</a:t>
            </a:r>
            <a:endParaRPr sz="2400" b="1" dirty="0"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5924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6686" y="527727"/>
            <a:ext cx="8198714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cs typeface="Calibri"/>
              </a:rPr>
              <a:t>Chemical </a:t>
            </a:r>
            <a:r>
              <a:rPr spc="-20" dirty="0">
                <a:cs typeface="Calibri"/>
              </a:rPr>
              <a:t>Oxidants/Equivalent</a:t>
            </a:r>
            <a:r>
              <a:rPr spc="5" dirty="0">
                <a:cs typeface="Calibri"/>
              </a:rPr>
              <a:t> </a:t>
            </a:r>
            <a:r>
              <a:rPr spc="-15" dirty="0">
                <a:cs typeface="Calibri"/>
              </a:rPr>
              <a:t>Agents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4400" y="1205141"/>
            <a:ext cx="7848600" cy="3784368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Free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Chlorine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Combined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Chlorine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20" dirty="0">
                <a:latin typeface="Calibri"/>
                <a:cs typeface="Calibri"/>
              </a:rPr>
              <a:t>Ozone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Chlorine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Dioxide</a:t>
            </a:r>
            <a:r>
              <a:rPr lang="en-US" sz="2400" spc="-15" dirty="0">
                <a:latin typeface="Calibri"/>
                <a:cs typeface="Calibri"/>
              </a:rPr>
              <a:t> – </a:t>
            </a:r>
            <a:r>
              <a:rPr lang="en-US" sz="2400" i="1" spc="-15" dirty="0">
                <a:latin typeface="Calibri"/>
                <a:cs typeface="Calibri"/>
              </a:rPr>
              <a:t>Hamilton! Ohio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Potassium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Permanganate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UV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Radiation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20" dirty="0">
                <a:latin typeface="Calibri"/>
                <a:cs typeface="Calibri"/>
              </a:rPr>
              <a:t>Ozone/Hydrogen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Peroxide</a:t>
            </a:r>
            <a:endParaRPr sz="2400" dirty="0">
              <a:latin typeface="Calibri"/>
              <a:cs typeface="Calibri"/>
            </a:endParaRPr>
          </a:p>
          <a:p>
            <a:pPr marL="12700" algn="r">
              <a:lnSpc>
                <a:spcPct val="100000"/>
              </a:lnSpc>
              <a:spcBef>
                <a:spcPts val="770"/>
              </a:spcBef>
              <a:tabLst>
                <a:tab pos="354965" algn="l"/>
                <a:tab pos="355600" algn="l"/>
              </a:tabLst>
            </a:pPr>
            <a:r>
              <a:rPr sz="2400" b="1" i="1" u="sng" spc="-10" dirty="0">
                <a:latin typeface="Calibri"/>
                <a:cs typeface="Calibri"/>
              </a:rPr>
              <a:t>Course </a:t>
            </a:r>
            <a:r>
              <a:rPr sz="2400" b="1" i="1" u="sng" spc="-15" dirty="0">
                <a:latin typeface="Calibri"/>
                <a:cs typeface="Calibri"/>
              </a:rPr>
              <a:t>focus </a:t>
            </a:r>
            <a:r>
              <a:rPr sz="2400" b="1" i="1" u="sng" dirty="0">
                <a:latin typeface="Calibri"/>
                <a:cs typeface="Calibri"/>
              </a:rPr>
              <a:t>is </a:t>
            </a:r>
            <a:r>
              <a:rPr sz="2400" b="1" i="1" u="sng" spc="-5" dirty="0">
                <a:latin typeface="Calibri"/>
                <a:cs typeface="Calibri"/>
              </a:rPr>
              <a:t>inactivation </a:t>
            </a:r>
            <a:r>
              <a:rPr sz="2400" b="1" i="1" u="sng" spc="-10" dirty="0">
                <a:latin typeface="Calibri"/>
                <a:cs typeface="Calibri"/>
              </a:rPr>
              <a:t>by </a:t>
            </a:r>
            <a:r>
              <a:rPr sz="2400" b="1" i="1" u="sng" spc="-15" dirty="0">
                <a:latin typeface="Calibri"/>
                <a:cs typeface="Calibri"/>
              </a:rPr>
              <a:t>free</a:t>
            </a:r>
            <a:r>
              <a:rPr sz="2400" b="1" i="1" u="sng" spc="-20" dirty="0">
                <a:latin typeface="Calibri"/>
                <a:cs typeface="Calibri"/>
              </a:rPr>
              <a:t> </a:t>
            </a:r>
            <a:r>
              <a:rPr sz="2400" b="1" i="1" u="sng" spc="-5" dirty="0">
                <a:latin typeface="Calibri"/>
                <a:cs typeface="Calibri"/>
              </a:rPr>
              <a:t>chlorine</a:t>
            </a:r>
            <a:endParaRPr sz="2400" i="1" u="sng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10293-4A4D-B8BF-F900-0ECB5B281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Chlorination to disinfect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F7FC6-3423-F30A-082E-AC3C058C1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7F014B-9AB8-B5D4-73D3-DA7E20E784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A picture containing text, person&#10;&#10;AI-generated content may be incorrect.">
            <a:extLst>
              <a:ext uri="{FF2B5EF4-FFF2-40B4-BE49-F238E27FC236}">
                <a16:creationId xmlns:a16="http://schemas.microsoft.com/office/drawing/2014/main" id="{C5EF8FBE-73E3-F7F1-3E91-579486E5B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225" y="1437394"/>
            <a:ext cx="4039550" cy="501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+mj-lt"/>
                <a:cs typeface="Calibri"/>
              </a:rPr>
              <a:t>Disinfection</a:t>
            </a:r>
            <a:r>
              <a:rPr sz="2400" spc="30" dirty="0">
                <a:latin typeface="+mj-lt"/>
                <a:cs typeface="Calibri"/>
              </a:rPr>
              <a:t> </a:t>
            </a:r>
            <a:r>
              <a:rPr sz="2400" spc="-5" dirty="0">
                <a:latin typeface="+mj-lt"/>
                <a:cs typeface="Calibri"/>
              </a:rPr>
              <a:t>Overview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Multiple </a:t>
            </a:r>
            <a:r>
              <a:rPr sz="2400" dirty="0">
                <a:latin typeface="+mj-lt"/>
                <a:cs typeface="Calibri"/>
              </a:rPr>
              <a:t>Barrier</a:t>
            </a:r>
            <a:r>
              <a:rPr sz="2400" spc="-10" dirty="0">
                <a:latin typeface="+mj-lt"/>
                <a:cs typeface="Calibri"/>
              </a:rPr>
              <a:t> </a:t>
            </a:r>
            <a:r>
              <a:rPr sz="2400" spc="-35" dirty="0">
                <a:latin typeface="+mj-lt"/>
                <a:cs typeface="Calibri"/>
              </a:rPr>
              <a:t>Treatment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+mj-lt"/>
                <a:cs typeface="Calibri"/>
              </a:rPr>
              <a:t>Introduction </a:t>
            </a:r>
            <a:r>
              <a:rPr sz="2400" spc="-25" dirty="0">
                <a:latin typeface="+mj-lt"/>
                <a:cs typeface="Calibri"/>
              </a:rPr>
              <a:t>to</a:t>
            </a:r>
            <a:r>
              <a:rPr sz="2400" spc="20" dirty="0">
                <a:latin typeface="+mj-lt"/>
                <a:cs typeface="Calibri"/>
              </a:rPr>
              <a:t> </a:t>
            </a:r>
            <a:r>
              <a:rPr sz="2400" spc="-5" dirty="0">
                <a:latin typeface="+mj-lt"/>
                <a:cs typeface="Calibri"/>
              </a:rPr>
              <a:t>chlorination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+mj-lt"/>
                <a:cs typeface="Calibri"/>
              </a:rPr>
              <a:t>Chlorine</a:t>
            </a:r>
            <a:r>
              <a:rPr lang="en-US" sz="2400" spc="5" dirty="0">
                <a:latin typeface="+mj-lt"/>
                <a:cs typeface="Calibri"/>
              </a:rPr>
              <a:t> </a:t>
            </a:r>
            <a:r>
              <a:rPr lang="en-US" sz="2400" spc="-5" dirty="0">
                <a:latin typeface="+mj-lt"/>
                <a:cs typeface="Calibri"/>
              </a:rPr>
              <a:t>reactions</a:t>
            </a:r>
            <a:endParaRPr lang="en-US"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Log </a:t>
            </a:r>
            <a:r>
              <a:rPr sz="2400" spc="-10" dirty="0">
                <a:latin typeface="+mj-lt"/>
                <a:cs typeface="Calibri"/>
              </a:rPr>
              <a:t>inactivations </a:t>
            </a:r>
            <a:r>
              <a:rPr sz="2400" dirty="0">
                <a:latin typeface="+mj-lt"/>
                <a:cs typeface="Calibri"/>
              </a:rPr>
              <a:t>and</a:t>
            </a:r>
            <a:r>
              <a:rPr sz="2400" spc="55" dirty="0">
                <a:latin typeface="+mj-lt"/>
                <a:cs typeface="Calibri"/>
              </a:rPr>
              <a:t> </a:t>
            </a:r>
            <a:r>
              <a:rPr sz="2400" spc="-15" dirty="0">
                <a:latin typeface="+mj-lt"/>
                <a:cs typeface="Calibri"/>
              </a:rPr>
              <a:t>removals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CT</a:t>
            </a:r>
            <a:r>
              <a:rPr sz="2400" spc="20" dirty="0">
                <a:latin typeface="+mj-lt"/>
                <a:cs typeface="Calibri"/>
              </a:rPr>
              <a:t> </a:t>
            </a:r>
            <a:r>
              <a:rPr sz="2400" spc="-30" dirty="0">
                <a:latin typeface="+mj-lt"/>
                <a:cs typeface="Calibri"/>
              </a:rPr>
              <a:t>Values</a:t>
            </a:r>
            <a:endParaRPr lang="en-US" sz="2400" spc="-3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latin typeface="+mj-lt"/>
                <a:cs typeface="Calibri"/>
              </a:rPr>
              <a:t>More chlorine reactions</a:t>
            </a:r>
            <a:endParaRPr sz="2400" dirty="0">
              <a:latin typeface="+mj-lt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2AE71-579A-A9ED-FC9B-6E885DDD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Disinfection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49E83-5CE4-FAE9-D7CE-C62CABB24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Most </a:t>
            </a:r>
            <a:r>
              <a:rPr lang="en-US" sz="2400" spc="-5" dirty="0">
                <a:latin typeface="Calibri"/>
                <a:cs typeface="Calibri"/>
              </a:rPr>
              <a:t>commonly used </a:t>
            </a:r>
            <a:r>
              <a:rPr lang="en-US" sz="2400" spc="-20" dirty="0">
                <a:latin typeface="Calibri"/>
                <a:cs typeface="Calibri"/>
              </a:rPr>
              <a:t>disinfectant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L</a:t>
            </a:r>
            <a:r>
              <a:rPr lang="en-US" sz="2400" dirty="0">
                <a:latin typeface="Calibri"/>
                <a:cs typeface="Calibri"/>
              </a:rPr>
              <a:t>ong </a:t>
            </a:r>
            <a:r>
              <a:rPr lang="en-US" sz="2400" spc="-15" dirty="0">
                <a:latin typeface="Calibri"/>
                <a:cs typeface="Calibri"/>
              </a:rPr>
              <a:t>history </a:t>
            </a:r>
            <a:r>
              <a:rPr lang="en-US" sz="2400" spc="-5" dirty="0">
                <a:latin typeface="Calibri"/>
                <a:cs typeface="Calibri"/>
              </a:rPr>
              <a:t>of</a:t>
            </a:r>
            <a:r>
              <a:rPr lang="en-US" sz="2400" spc="3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use</a:t>
            </a:r>
            <a:endParaRPr lang="en-US" sz="2400" dirty="0">
              <a:latin typeface="Calibri"/>
              <a:cs typeface="Calibri"/>
            </a:endParaRPr>
          </a:p>
          <a:p>
            <a:pPr marL="355600" marR="4381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Germicidal </a:t>
            </a:r>
            <a:r>
              <a:rPr lang="en-US" sz="2400" spc="-10" dirty="0">
                <a:latin typeface="Calibri"/>
                <a:cs typeface="Calibri"/>
              </a:rPr>
              <a:t>efficiency established </a:t>
            </a:r>
            <a:r>
              <a:rPr lang="en-US" sz="2400" spc="-30" dirty="0">
                <a:latin typeface="Calibri"/>
                <a:cs typeface="Calibri"/>
              </a:rPr>
              <a:t>for  </a:t>
            </a:r>
            <a:r>
              <a:rPr lang="en-US" sz="2400" dirty="0">
                <a:latin typeface="Calibri"/>
                <a:cs typeface="Calibri"/>
              </a:rPr>
              <a:t>each </a:t>
            </a:r>
            <a:r>
              <a:rPr lang="en-US" sz="2400" spc="-5" dirty="0">
                <a:latin typeface="Calibri"/>
                <a:cs typeface="Calibri"/>
              </a:rPr>
              <a:t>specific </a:t>
            </a:r>
            <a:r>
              <a:rPr lang="en-US" sz="2400" spc="-10" dirty="0">
                <a:latin typeface="Calibri"/>
                <a:cs typeface="Calibri"/>
              </a:rPr>
              <a:t>group </a:t>
            </a:r>
            <a:r>
              <a:rPr lang="en-US" sz="2400" spc="-5" dirty="0">
                <a:latin typeface="Calibri"/>
                <a:cs typeface="Calibri"/>
              </a:rPr>
              <a:t>of pathogens</a:t>
            </a:r>
            <a:endParaRPr lang="en-US" sz="24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latin typeface="Calibri"/>
                <a:cs typeface="Calibri"/>
              </a:rPr>
              <a:t>E</a:t>
            </a:r>
            <a:r>
              <a:rPr lang="en-US" sz="2400" spc="-15" dirty="0">
                <a:latin typeface="Calibri"/>
                <a:cs typeface="Calibri"/>
              </a:rPr>
              <a:t>fficient </a:t>
            </a:r>
            <a:r>
              <a:rPr lang="en-US" sz="2400" spc="-10" dirty="0">
                <a:latin typeface="Calibri"/>
                <a:cs typeface="Calibri"/>
              </a:rPr>
              <a:t>inactivation </a:t>
            </a:r>
            <a:r>
              <a:rPr lang="en-US" sz="2400" spc="-5" dirty="0">
                <a:latin typeface="Calibri"/>
                <a:cs typeface="Calibri"/>
              </a:rPr>
              <a:t>conditions</a:t>
            </a:r>
            <a:r>
              <a:rPr lang="en-US" sz="2400" spc="-2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established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Limitations </a:t>
            </a:r>
            <a:r>
              <a:rPr lang="en-US" sz="2400" spc="-15" dirty="0">
                <a:latin typeface="Calibri"/>
                <a:cs typeface="Calibri"/>
              </a:rPr>
              <a:t>are</a:t>
            </a:r>
            <a:r>
              <a:rPr lang="en-US" sz="2400" spc="20" dirty="0">
                <a:latin typeface="Calibri"/>
                <a:cs typeface="Calibri"/>
              </a:rPr>
              <a:t> </a:t>
            </a:r>
            <a:r>
              <a:rPr lang="en-US" sz="2400" spc="-20" dirty="0">
                <a:latin typeface="Calibri"/>
                <a:cs typeface="Calibri"/>
              </a:rPr>
              <a:t>understood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F6FC5-52B3-EA75-119E-A0DE08BEAB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7909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FCB4D-78C8-B0F0-64B3-18CF5CBBF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 of Chlorine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E5C09-13AE-8257-6D52-6FD7EECD5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dirty="0">
                <a:latin typeface="Calibri"/>
                <a:cs typeface="Calibri"/>
              </a:rPr>
              <a:t>Gas</a:t>
            </a:r>
          </a:p>
          <a:p>
            <a:pPr marL="756285" lvl="1" indent="-287020">
              <a:lnSpc>
                <a:spcPct val="100000"/>
              </a:lnSpc>
              <a:spcBef>
                <a:spcPts val="1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compressed </a:t>
            </a:r>
            <a:r>
              <a:rPr lang="en-US" sz="2400" spc="-20" dirty="0">
                <a:latin typeface="Calibri"/>
                <a:cs typeface="Calibri"/>
              </a:rPr>
              <a:t>into </a:t>
            </a:r>
            <a:r>
              <a:rPr lang="en-US" sz="2400" spc="-5" dirty="0">
                <a:latin typeface="Calibri"/>
                <a:cs typeface="Calibri"/>
              </a:rPr>
              <a:t>a</a:t>
            </a:r>
            <a:r>
              <a:rPr lang="en-US" sz="2400" spc="4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liquid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350"/>
              </a:lnSpc>
              <a:buFont typeface="Arial"/>
              <a:buChar char="–"/>
              <a:tabLst>
                <a:tab pos="756920" algn="l"/>
              </a:tabLst>
            </a:pPr>
            <a:r>
              <a:rPr lang="en-US" sz="2400" spc="-20" dirty="0">
                <a:latin typeface="Calibri"/>
                <a:cs typeface="Calibri"/>
              </a:rPr>
              <a:t>steel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r>
              <a:rPr lang="en-US" sz="2400" spc="-20" dirty="0">
                <a:latin typeface="Calibri"/>
                <a:cs typeface="Calibri"/>
              </a:rPr>
              <a:t>containers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ts val="3829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Solid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calcium </a:t>
            </a:r>
            <a:r>
              <a:rPr lang="en-US" sz="2400" spc="-15" dirty="0">
                <a:latin typeface="Calibri"/>
                <a:cs typeface="Calibri"/>
              </a:rPr>
              <a:t>hypochlorite powder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ts val="3350"/>
              </a:lnSpc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“tabs” or HTH</a:t>
            </a:r>
            <a:r>
              <a:rPr lang="en-US" sz="2400" spc="-10" baseline="30000" dirty="0">
                <a:latin typeface="Calibri"/>
                <a:cs typeface="Calibri"/>
              </a:rPr>
              <a:t>TM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 (&amp; granules)</a:t>
            </a:r>
          </a:p>
          <a:p>
            <a:pPr marL="469265" indent="-457200">
              <a:lnSpc>
                <a:spcPts val="3350"/>
              </a:lnSpc>
              <a:buFont typeface="Arial" panose="020B0604020202020204" pitchFamily="34" charset="0"/>
              <a:buChar char="•"/>
              <a:tabLst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Liquid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sodium </a:t>
            </a:r>
            <a:r>
              <a:rPr lang="en-US" sz="2400" spc="-15" dirty="0">
                <a:latin typeface="Calibri"/>
                <a:cs typeface="Calibri"/>
              </a:rPr>
              <a:t>hypochlorite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solution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industrial</a:t>
            </a:r>
            <a:r>
              <a:rPr lang="en-US" sz="2400" spc="40" dirty="0">
                <a:latin typeface="Calibri"/>
                <a:cs typeface="Calibri"/>
              </a:rPr>
              <a:t> </a:t>
            </a:r>
            <a:r>
              <a:rPr lang="en-US" sz="2400" spc="-20" dirty="0">
                <a:latin typeface="Calibri"/>
                <a:cs typeface="Calibri"/>
              </a:rPr>
              <a:t>strength 12.5%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household</a:t>
            </a:r>
            <a:r>
              <a:rPr lang="en-US" sz="2400" spc="2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bleach 5.5%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6EEDC-B70B-65FE-0A6C-6F7CF067B3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0622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C845E-87EC-F12F-7982-A6DA07598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Chlorine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76157-467F-5FEB-21AD-13619CBC6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lang="en-US" sz="2400" dirty="0">
                <a:latin typeface="Calibri"/>
                <a:cs typeface="Calibri"/>
              </a:rPr>
              <a:t>Gas, </a:t>
            </a:r>
            <a:r>
              <a:rPr lang="en-US" sz="2400" spc="-5" dirty="0">
                <a:latin typeface="Calibri"/>
                <a:cs typeface="Calibri"/>
              </a:rPr>
              <a:t>Solid (tabs), or</a:t>
            </a:r>
            <a:r>
              <a:rPr lang="en-US" sz="2400" spc="5" dirty="0">
                <a:latin typeface="Calibri"/>
                <a:cs typeface="Calibri"/>
              </a:rPr>
              <a:t> Liquid (b</a:t>
            </a:r>
            <a:r>
              <a:rPr lang="en-US" sz="2400" dirty="0">
                <a:latin typeface="Calibri"/>
                <a:cs typeface="Calibri"/>
              </a:rPr>
              <a:t>leach)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Can </a:t>
            </a:r>
            <a:r>
              <a:rPr lang="en-US" sz="2400" spc="-15" dirty="0">
                <a:latin typeface="Calibri"/>
                <a:cs typeface="Calibri"/>
              </a:rPr>
              <a:t>provide </a:t>
            </a:r>
            <a:r>
              <a:rPr lang="en-US" sz="2400" spc="-5" dirty="0">
                <a:latin typeface="Calibri"/>
                <a:cs typeface="Calibri"/>
              </a:rPr>
              <a:t>same </a:t>
            </a:r>
            <a:r>
              <a:rPr lang="en-US" sz="2400" spc="-15" dirty="0">
                <a:latin typeface="Calibri"/>
                <a:cs typeface="Calibri"/>
              </a:rPr>
              <a:t>disinfection</a:t>
            </a:r>
            <a:r>
              <a:rPr lang="en-US" sz="2400" spc="8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efficiency</a:t>
            </a:r>
            <a:endParaRPr lang="en-US" sz="24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685"/>
              </a:spcBef>
            </a:pPr>
            <a:r>
              <a:rPr lang="en-US" sz="2400" spc="-5" dirty="0">
                <a:latin typeface="Arial"/>
                <a:cs typeface="Arial"/>
              </a:rPr>
              <a:t>– </a:t>
            </a:r>
            <a:r>
              <a:rPr lang="en-US" sz="2400" b="1" spc="-5" dirty="0">
                <a:latin typeface="Calibri"/>
                <a:cs typeface="Calibri"/>
              </a:rPr>
              <a:t>IF</a:t>
            </a:r>
            <a:r>
              <a:rPr lang="en-US" sz="2400" spc="-5" dirty="0">
                <a:latin typeface="Calibri"/>
                <a:cs typeface="Calibri"/>
              </a:rPr>
              <a:t> same </a:t>
            </a:r>
            <a:r>
              <a:rPr lang="en-US" sz="2400" spc="-10" dirty="0">
                <a:latin typeface="Calibri"/>
                <a:cs typeface="Calibri"/>
              </a:rPr>
              <a:t>amount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15" dirty="0">
                <a:latin typeface="Calibri"/>
                <a:cs typeface="Calibri"/>
              </a:rPr>
              <a:t>available </a:t>
            </a:r>
            <a:r>
              <a:rPr lang="en-US" sz="2400" spc="-10" dirty="0">
                <a:latin typeface="Calibri"/>
                <a:cs typeface="Calibri"/>
              </a:rPr>
              <a:t>chlorine </a:t>
            </a:r>
            <a:r>
              <a:rPr lang="en-US" sz="2400" spc="-5" dirty="0">
                <a:latin typeface="Calibri"/>
                <a:cs typeface="Calibri"/>
              </a:rPr>
              <a:t>is added</a:t>
            </a:r>
            <a:endParaRPr lang="en-US" sz="2400" dirty="0">
              <a:latin typeface="Calibri"/>
              <a:cs typeface="Calibri"/>
            </a:endParaRPr>
          </a:p>
          <a:p>
            <a:pPr marL="355600" marR="501650" indent="-343535">
              <a:lnSpc>
                <a:spcPct val="100000"/>
              </a:lnSpc>
              <a:spcBef>
                <a:spcPts val="75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Measurement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15" dirty="0">
                <a:latin typeface="Calibri"/>
                <a:cs typeface="Calibri"/>
              </a:rPr>
              <a:t>available </a:t>
            </a:r>
            <a:r>
              <a:rPr lang="en-US" sz="2400" spc="-5" dirty="0">
                <a:latin typeface="Calibri"/>
                <a:cs typeface="Calibri"/>
              </a:rPr>
              <a:t>chlorine is reported </a:t>
            </a:r>
            <a:r>
              <a:rPr lang="en-US" sz="2400" dirty="0">
                <a:latin typeface="Calibri"/>
                <a:cs typeface="Calibri"/>
              </a:rPr>
              <a:t>in  </a:t>
            </a:r>
            <a:r>
              <a:rPr lang="en-US" sz="2400" spc="-5" dirty="0">
                <a:latin typeface="Calibri"/>
                <a:cs typeface="Calibri"/>
              </a:rPr>
              <a:t>pounds </a:t>
            </a:r>
            <a:r>
              <a:rPr lang="en-US" sz="2400" dirty="0">
                <a:latin typeface="Calibri"/>
                <a:cs typeface="Calibri"/>
              </a:rPr>
              <a:t>or </a:t>
            </a:r>
            <a:r>
              <a:rPr lang="en-US" sz="2400" spc="20" dirty="0">
                <a:latin typeface="Calibri"/>
                <a:cs typeface="Calibri"/>
              </a:rPr>
              <a:t>mg/L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3CD3D-A072-76E9-01E3-D000391B92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097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A3FB4-B106-BD01-4F7F-EA3912ACA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0165B-15C9-BDA0-2F84-E76522A7B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Dose </a:t>
            </a:r>
            <a:r>
              <a:rPr lang="en-US" sz="2400" dirty="0">
                <a:latin typeface="Calibri"/>
                <a:cs typeface="Calibri"/>
              </a:rPr>
              <a:t>= </a:t>
            </a:r>
            <a:r>
              <a:rPr lang="en-US" sz="2400" spc="-15" dirty="0">
                <a:latin typeface="Calibri"/>
                <a:cs typeface="Calibri"/>
              </a:rPr>
              <a:t>available </a:t>
            </a:r>
            <a:r>
              <a:rPr lang="en-US" sz="2400" dirty="0">
                <a:latin typeface="Calibri"/>
                <a:cs typeface="Calibri"/>
              </a:rPr>
              <a:t>chlorine</a:t>
            </a:r>
            <a:r>
              <a:rPr lang="en-US" sz="2400" spc="1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added</a:t>
            </a: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Dose </a:t>
            </a:r>
            <a:r>
              <a:rPr lang="en-US" sz="2400" dirty="0">
                <a:latin typeface="Calibri"/>
                <a:cs typeface="Calibri"/>
              </a:rPr>
              <a:t>= </a:t>
            </a:r>
            <a:r>
              <a:rPr lang="en-US" sz="2400" spc="-10" dirty="0">
                <a:latin typeface="Calibri"/>
                <a:cs typeface="Calibri"/>
              </a:rPr>
              <a:t>expressed </a:t>
            </a:r>
            <a:r>
              <a:rPr lang="en-US" sz="2400" dirty="0">
                <a:latin typeface="Calibri"/>
                <a:cs typeface="Calibri"/>
              </a:rPr>
              <a:t>as </a:t>
            </a:r>
            <a:r>
              <a:rPr lang="en-US" sz="2400" spc="-5" dirty="0">
                <a:latin typeface="Calibri"/>
                <a:cs typeface="Calibri"/>
              </a:rPr>
              <a:t>the </a:t>
            </a:r>
            <a:r>
              <a:rPr lang="en-US" sz="2400" spc="-15" dirty="0">
                <a:latin typeface="Calibri"/>
                <a:cs typeface="Calibri"/>
              </a:rPr>
              <a:t>concentration </a:t>
            </a:r>
            <a:r>
              <a:rPr lang="en-US" sz="2400" spc="-5" dirty="0">
                <a:latin typeface="Calibri"/>
                <a:cs typeface="Calibri"/>
              </a:rPr>
              <a:t>of  </a:t>
            </a:r>
            <a:r>
              <a:rPr lang="en-US" sz="2400" spc="-10" dirty="0">
                <a:latin typeface="Calibri"/>
                <a:cs typeface="Calibri"/>
              </a:rPr>
              <a:t>available </a:t>
            </a:r>
            <a:r>
              <a:rPr lang="en-US" sz="2400" dirty="0">
                <a:latin typeface="Calibri"/>
                <a:cs typeface="Calibri"/>
              </a:rPr>
              <a:t>chlorine added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Chlorine</a:t>
            </a:r>
            <a:r>
              <a:rPr lang="en-US" sz="2400" spc="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Concentration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766E6-6AF3-496F-185E-2B8FE94FA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77389-1D24-ED5B-7D3D-D82EBA0B7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576578"/>
            <a:ext cx="3572374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156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1C38F-37AB-9B26-75AD-EB88D15C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Residual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D15AB-A07E-F4A1-4F8D-66CD5FB68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2400" spc="-10" dirty="0">
                <a:latin typeface="Calibri"/>
                <a:cs typeface="Calibri"/>
              </a:rPr>
              <a:t>Is the remaining</a:t>
            </a:r>
            <a:r>
              <a:rPr lang="en-US" sz="2400" spc="2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concentration: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lang="en-US" sz="2400" dirty="0">
              <a:latin typeface="Calibri"/>
              <a:cs typeface="Calibri"/>
            </a:endParaRPr>
          </a:p>
          <a:p>
            <a:pPr marL="526415" indent="-514350">
              <a:lnSpc>
                <a:spcPct val="100000"/>
              </a:lnSpc>
              <a:spcBef>
                <a:spcPts val="5"/>
              </a:spcBef>
              <a:buFont typeface="+mj-lt"/>
              <a:buAutoNum type="arabicPeriod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After </a:t>
            </a:r>
            <a:r>
              <a:rPr lang="en-US" sz="2400" dirty="0">
                <a:latin typeface="Calibri"/>
                <a:cs typeface="Calibri"/>
              </a:rPr>
              <a:t>a </a:t>
            </a:r>
            <a:r>
              <a:rPr lang="en-US" sz="2400" spc="-5" dirty="0">
                <a:latin typeface="Calibri"/>
                <a:cs typeface="Calibri"/>
              </a:rPr>
              <a:t>specific time</a:t>
            </a:r>
            <a:r>
              <a:rPr lang="en-US" sz="2400" spc="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period</a:t>
            </a:r>
            <a:endParaRPr lang="en-US" sz="2400" dirty="0">
              <a:latin typeface="Calibri"/>
              <a:cs typeface="Calibri"/>
            </a:endParaRPr>
          </a:p>
          <a:p>
            <a:pPr marL="526415" indent="-514350">
              <a:lnSpc>
                <a:spcPct val="100000"/>
              </a:lnSpc>
              <a:buFont typeface="+mj-lt"/>
              <a:buAutoNum type="arabicPeriod"/>
              <a:tabLst>
                <a:tab pos="355600" algn="l"/>
                <a:tab pos="356235" algn="l"/>
              </a:tabLst>
            </a:pPr>
            <a:r>
              <a:rPr lang="en-US" sz="2400" spc="-45" dirty="0">
                <a:latin typeface="Calibri"/>
                <a:cs typeface="Calibri"/>
              </a:rPr>
              <a:t>At </a:t>
            </a:r>
            <a:r>
              <a:rPr lang="en-US" sz="2400" dirty="0">
                <a:latin typeface="Calibri"/>
                <a:cs typeface="Calibri"/>
              </a:rPr>
              <a:t>a </a:t>
            </a:r>
            <a:r>
              <a:rPr lang="en-US" sz="2400" spc="-10" dirty="0">
                <a:latin typeface="Calibri"/>
                <a:cs typeface="Calibri"/>
              </a:rPr>
              <a:t>given</a:t>
            </a:r>
            <a:r>
              <a:rPr lang="en-US" sz="2400" spc="5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point</a:t>
            </a:r>
            <a:endParaRPr lang="en-US" sz="2400" dirty="0">
              <a:latin typeface="Calibri"/>
              <a:cs typeface="Calibri"/>
            </a:endParaRPr>
          </a:p>
          <a:p>
            <a:pPr marL="526415" marR="233045" indent="-514350">
              <a:lnSpc>
                <a:spcPts val="3070"/>
              </a:lnSpc>
              <a:spcBef>
                <a:spcPts val="745"/>
              </a:spcBef>
              <a:buFont typeface="Arial" panose="020B0604020202020204" pitchFamily="34" charset="0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Chlorine </a:t>
            </a:r>
            <a:r>
              <a:rPr lang="en-US" sz="2400" spc="-15" dirty="0">
                <a:latin typeface="Calibri"/>
                <a:cs typeface="Calibri"/>
              </a:rPr>
              <a:t>concentration </a:t>
            </a:r>
            <a:r>
              <a:rPr lang="en-US" sz="2400" spc="-10" dirty="0">
                <a:latin typeface="Calibri"/>
                <a:cs typeface="Calibri"/>
              </a:rPr>
              <a:t>measured </a:t>
            </a:r>
            <a:r>
              <a:rPr lang="en-US" sz="2400" dirty="0">
                <a:latin typeface="Calibri"/>
                <a:cs typeface="Calibri"/>
              </a:rPr>
              <a:t>and </a:t>
            </a:r>
            <a:r>
              <a:rPr lang="en-US" sz="2400" spc="-10" dirty="0">
                <a:latin typeface="Calibri"/>
                <a:cs typeface="Calibri"/>
              </a:rPr>
              <a:t>reported</a:t>
            </a:r>
            <a:r>
              <a:rPr lang="en-US" sz="2400" spc="-25" dirty="0">
                <a:latin typeface="Calibri"/>
                <a:cs typeface="Calibri"/>
              </a:rPr>
              <a:t>  as </a:t>
            </a:r>
            <a:r>
              <a:rPr lang="en-US" sz="2400" spc="15" dirty="0">
                <a:latin typeface="Calibri"/>
                <a:cs typeface="Calibri"/>
              </a:rPr>
              <a:t>mg/L</a:t>
            </a:r>
          </a:p>
          <a:p>
            <a:pPr marL="12065" marR="233045">
              <a:lnSpc>
                <a:spcPts val="3070"/>
              </a:lnSpc>
              <a:spcBef>
                <a:spcPts val="745"/>
              </a:spcBef>
              <a:tabLst>
                <a:tab pos="355600" algn="l"/>
                <a:tab pos="356235" algn="l"/>
              </a:tabLst>
            </a:pPr>
            <a:endParaRPr lang="en-US" sz="2400" dirty="0">
              <a:latin typeface="Calibri"/>
              <a:cs typeface="Calibri"/>
            </a:endParaRPr>
          </a:p>
          <a:p>
            <a:pPr marL="12065" marR="5080">
              <a:lnSpc>
                <a:spcPts val="3070"/>
              </a:lnSpc>
              <a:spcBef>
                <a:spcPts val="735"/>
              </a:spcBef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Residual </a:t>
            </a:r>
            <a:r>
              <a:rPr lang="en-US" sz="2400" spc="-5" dirty="0">
                <a:latin typeface="Calibri"/>
                <a:cs typeface="Calibri"/>
              </a:rPr>
              <a:t>without </a:t>
            </a: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spc="-10" dirty="0">
                <a:latin typeface="Calibri"/>
                <a:cs typeface="Calibri"/>
              </a:rPr>
              <a:t>location </a:t>
            </a:r>
            <a:r>
              <a:rPr lang="en-US" sz="2400" dirty="0">
                <a:latin typeface="Calibri"/>
                <a:cs typeface="Calibri"/>
              </a:rPr>
              <a:t>is </a:t>
            </a:r>
            <a:r>
              <a:rPr lang="en-US" sz="2400" b="1" spc="-5" dirty="0">
                <a:latin typeface="Calibri"/>
                <a:cs typeface="Calibri"/>
              </a:rPr>
              <a:t>useless</a:t>
            </a:r>
            <a:r>
              <a:rPr lang="en-US" sz="2400" spc="-5" dirty="0">
                <a:latin typeface="Calibri"/>
                <a:cs typeface="Calibri"/>
              </a:rPr>
              <a:t>  </a:t>
            </a:r>
            <a:r>
              <a:rPr lang="en-US" sz="2400" b="1" spc="-15" dirty="0">
                <a:latin typeface="Calibri"/>
                <a:cs typeface="Calibri"/>
              </a:rPr>
              <a:t>information</a:t>
            </a:r>
            <a:endParaRPr lang="en-US" sz="2400" b="1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5"/>
              </a:spcBef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need some </a:t>
            </a:r>
            <a:r>
              <a:rPr lang="en-US" sz="2400" spc="-5" dirty="0">
                <a:latin typeface="Calibri"/>
                <a:cs typeface="Calibri"/>
              </a:rPr>
              <a:t>idea of the </a:t>
            </a:r>
            <a:r>
              <a:rPr lang="en-US" sz="2400" spc="-15" dirty="0">
                <a:latin typeface="Calibri"/>
                <a:cs typeface="Calibri"/>
              </a:rPr>
              <a:t>contact</a:t>
            </a:r>
            <a:r>
              <a:rPr lang="en-US" sz="2400" spc="4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time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same location used </a:t>
            </a:r>
            <a:r>
              <a:rPr lang="en-US" sz="2400" spc="-5" dirty="0">
                <a:latin typeface="Calibri"/>
                <a:cs typeface="Calibri"/>
              </a:rPr>
              <a:t>as a</a:t>
            </a:r>
            <a:r>
              <a:rPr lang="en-US" sz="2400" spc="35" dirty="0">
                <a:latin typeface="Calibri"/>
                <a:cs typeface="Calibri"/>
              </a:rPr>
              <a:t> </a:t>
            </a:r>
            <a:r>
              <a:rPr lang="en-US" sz="2400" spc="-25" dirty="0">
                <a:latin typeface="Calibri"/>
                <a:cs typeface="Calibri"/>
              </a:rPr>
              <a:t>reference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0CA91-146E-7935-C0F7-D2CBB978CC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5527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C8939-40E1-B3C6-867B-F36D825E2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Demand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4E07E-1CE3-7964-81F4-35BBE18C8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629400" cy="4800600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r>
              <a:rPr lang="en-US" sz="2400" b="1" spc="-5" dirty="0">
                <a:latin typeface="Calibri"/>
                <a:cs typeface="Calibri"/>
              </a:rPr>
              <a:t>Is the amount</a:t>
            </a:r>
            <a:r>
              <a:rPr lang="en-US" sz="2400" b="1" spc="-35" dirty="0">
                <a:latin typeface="Calibri"/>
                <a:cs typeface="Calibri"/>
              </a:rPr>
              <a:t> "</a:t>
            </a:r>
            <a:r>
              <a:rPr lang="en-US" sz="2400" b="1" spc="-10" dirty="0">
                <a:latin typeface="Calibri"/>
                <a:cs typeface="Calibri"/>
              </a:rPr>
              <a:t>consumed“</a:t>
            </a:r>
          </a:p>
          <a:p>
            <a:pPr marL="12700" algn="ctr">
              <a:lnSpc>
                <a:spcPct val="100000"/>
              </a:lnSpc>
              <a:spcBef>
                <a:spcPts val="105"/>
              </a:spcBef>
              <a:tabLst>
                <a:tab pos="354965" algn="l"/>
                <a:tab pos="355600" algn="l"/>
              </a:tabLst>
            </a:pPr>
            <a:endParaRPr lang="en-US" sz="2400" b="1" dirty="0">
              <a:latin typeface="Calibri"/>
              <a:cs typeface="Calibri"/>
            </a:endParaRPr>
          </a:p>
          <a:p>
            <a:pPr marL="914400" marR="5080" lvl="1" indent="-457200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Demand </a:t>
            </a:r>
            <a:r>
              <a:rPr lang="en-US" sz="2400" dirty="0">
                <a:latin typeface="Calibri"/>
                <a:cs typeface="Calibri"/>
              </a:rPr>
              <a:t>= (</a:t>
            </a:r>
            <a:r>
              <a:rPr lang="en-US" sz="2400" spc="-5" dirty="0">
                <a:latin typeface="Calibri"/>
                <a:cs typeface="Calibri"/>
              </a:rPr>
              <a:t>Applied </a:t>
            </a:r>
            <a:r>
              <a:rPr lang="en-US" sz="2400" dirty="0">
                <a:latin typeface="Calibri"/>
                <a:cs typeface="Calibri"/>
              </a:rPr>
              <a:t>- </a:t>
            </a:r>
            <a:r>
              <a:rPr lang="en-US" sz="2400" spc="-15" dirty="0">
                <a:latin typeface="Calibri"/>
                <a:cs typeface="Calibri"/>
              </a:rPr>
              <a:t>Residual)</a:t>
            </a:r>
          </a:p>
          <a:p>
            <a:pPr marL="914400" marR="5080" lvl="1" indent="-457200">
              <a:lnSpc>
                <a:spcPct val="120000"/>
              </a:lnSpc>
              <a:buFont typeface="Arial" panose="020B0604020202020204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en-US" sz="2400" spc="-5" dirty="0">
                <a:latin typeface="Calibri"/>
                <a:cs typeface="Calibri"/>
              </a:rPr>
              <a:t>Demand </a:t>
            </a:r>
            <a:r>
              <a:rPr lang="en-US" sz="2400" dirty="0">
                <a:latin typeface="Calibri"/>
                <a:cs typeface="Calibri"/>
              </a:rPr>
              <a:t>= (</a:t>
            </a:r>
            <a:r>
              <a:rPr lang="en-US" sz="2400" spc="-5" dirty="0">
                <a:latin typeface="Calibri"/>
                <a:cs typeface="Calibri"/>
              </a:rPr>
              <a:t>Dose </a:t>
            </a:r>
            <a:r>
              <a:rPr lang="en-US" sz="2400" dirty="0">
                <a:latin typeface="Calibri"/>
                <a:cs typeface="Calibri"/>
              </a:rPr>
              <a:t>-</a:t>
            </a:r>
            <a:r>
              <a:rPr lang="en-US" sz="2400" spc="1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Residual)</a:t>
            </a:r>
            <a:endParaRPr lang="en-US"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lang="en-US" sz="2400" dirty="0">
              <a:latin typeface="Calibri"/>
              <a:cs typeface="Calibri"/>
            </a:endParaRPr>
          </a:p>
          <a:p>
            <a:pPr marL="12700" algn="r">
              <a:lnSpc>
                <a:spcPct val="100000"/>
              </a:lnSpc>
              <a:spcBef>
                <a:spcPts val="5"/>
              </a:spcBef>
              <a:tabLst>
                <a:tab pos="354965" algn="l"/>
                <a:tab pos="355600" algn="l"/>
              </a:tabLst>
            </a:pPr>
            <a:r>
              <a:rPr lang="en-US" sz="2400" spc="25" dirty="0">
                <a:latin typeface="Calibri"/>
                <a:cs typeface="Calibri"/>
              </a:rPr>
              <a:t>Expressed as concentration (mg/L)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40EF5-E5DD-0964-B551-7B1D719D11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0983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E6E82-71B8-C447-AC51-94A38B6CE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Disinfection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03AF8-E51D-6C20-1269-640FB9CAA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dirty="0">
                <a:latin typeface="Calibri"/>
                <a:cs typeface="Calibri"/>
              </a:rPr>
              <a:t>A </a:t>
            </a:r>
            <a:r>
              <a:rPr lang="en-US" sz="2400" spc="-10" dirty="0">
                <a:latin typeface="Calibri"/>
                <a:cs typeface="Calibri"/>
              </a:rPr>
              <a:t>surface </a:t>
            </a:r>
            <a:r>
              <a:rPr lang="en-US" sz="2400" spc="-15" dirty="0">
                <a:latin typeface="Calibri"/>
                <a:cs typeface="Calibri"/>
              </a:rPr>
              <a:t>water </a:t>
            </a:r>
            <a:r>
              <a:rPr lang="en-US" sz="2400" spc="-10" dirty="0">
                <a:latin typeface="Calibri"/>
                <a:cs typeface="Calibri"/>
              </a:rPr>
              <a:t>filtration plant must provide </a:t>
            </a:r>
            <a:r>
              <a:rPr lang="en-US" sz="2400" dirty="0">
                <a:latin typeface="Calibri"/>
                <a:cs typeface="Calibri"/>
              </a:rPr>
              <a:t>a</a:t>
            </a:r>
            <a:r>
              <a:rPr lang="en-US" sz="2400" spc="-2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minimum</a:t>
            </a:r>
          </a:p>
          <a:p>
            <a:pPr marL="756285" lvl="1" indent="-287020">
              <a:lnSpc>
                <a:spcPct val="100000"/>
              </a:lnSpc>
              <a:spcBef>
                <a:spcPts val="55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3-log </a:t>
            </a:r>
            <a:r>
              <a:rPr lang="en-US" sz="2400" spc="-10" dirty="0">
                <a:latin typeface="Calibri"/>
                <a:cs typeface="Calibri"/>
              </a:rPr>
              <a:t>(99.9%) removal/inactivation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10" dirty="0">
                <a:latin typeface="Calibri"/>
                <a:cs typeface="Calibri"/>
              </a:rPr>
              <a:t>Giardia</a:t>
            </a:r>
            <a:r>
              <a:rPr lang="en-US" sz="2400" spc="-20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cysts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3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3-log </a:t>
            </a:r>
            <a:r>
              <a:rPr lang="en-US" sz="2400" spc="-10" dirty="0">
                <a:latin typeface="Calibri"/>
                <a:cs typeface="Calibri"/>
              </a:rPr>
              <a:t>(99.9%) removal/inactivation </a:t>
            </a:r>
            <a:r>
              <a:rPr lang="en-US" sz="2400" spc="-5" dirty="0">
                <a:latin typeface="Calibri"/>
                <a:cs typeface="Calibri"/>
              </a:rPr>
              <a:t>of Cryptosporidium</a:t>
            </a:r>
            <a:r>
              <a:rPr lang="en-US" sz="2400" spc="-2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oocysts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3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4-log </a:t>
            </a:r>
            <a:r>
              <a:rPr lang="en-US" sz="2400" spc="-10" dirty="0">
                <a:latin typeface="Calibri"/>
                <a:cs typeface="Calibri"/>
              </a:rPr>
              <a:t>(99.99%) inactivation </a:t>
            </a:r>
            <a:r>
              <a:rPr lang="en-US" sz="2400" spc="-5" dirty="0">
                <a:latin typeface="Calibri"/>
                <a:cs typeface="Calibri"/>
              </a:rPr>
              <a:t>of</a:t>
            </a:r>
            <a:r>
              <a:rPr lang="en-US" sz="2400" spc="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viruses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5" dirty="0">
                <a:latin typeface="Calibri"/>
                <a:cs typeface="Calibri"/>
              </a:rPr>
              <a:t>For </a:t>
            </a:r>
            <a:r>
              <a:rPr lang="en-US" sz="2400" dirty="0">
                <a:latin typeface="Calibri"/>
                <a:cs typeface="Calibri"/>
              </a:rPr>
              <a:t>each </a:t>
            </a:r>
            <a:r>
              <a:rPr lang="en-US" sz="2400" spc="-10" dirty="0">
                <a:latin typeface="Calibri"/>
                <a:cs typeface="Calibri"/>
              </a:rPr>
              <a:t>pathogen</a:t>
            </a:r>
            <a:r>
              <a:rPr lang="en-US" sz="2400" spc="-1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type</a:t>
            </a:r>
          </a:p>
          <a:p>
            <a:pPr marL="756285" lvl="1" indent="-287020">
              <a:lnSpc>
                <a:spcPct val="100000"/>
              </a:lnSpc>
              <a:spcBef>
                <a:spcPts val="55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Log </a:t>
            </a:r>
            <a:r>
              <a:rPr lang="en-US" sz="2400" spc="-15" dirty="0">
                <a:latin typeface="Calibri"/>
                <a:cs typeface="Calibri"/>
              </a:rPr>
              <a:t>removal </a:t>
            </a:r>
            <a:r>
              <a:rPr lang="en-US" sz="2400" spc="-10" dirty="0">
                <a:latin typeface="Calibri"/>
                <a:cs typeface="Calibri"/>
              </a:rPr>
              <a:t>credits are </a:t>
            </a:r>
            <a:r>
              <a:rPr lang="en-US" sz="2400" spc="-5" dirty="0">
                <a:latin typeface="Calibri"/>
                <a:cs typeface="Calibri"/>
              </a:rPr>
              <a:t>assigned each </a:t>
            </a:r>
            <a:r>
              <a:rPr lang="en-US" sz="2400" spc="-15" dirty="0">
                <a:latin typeface="Calibri"/>
                <a:cs typeface="Calibri"/>
              </a:rPr>
              <a:t>filtration</a:t>
            </a:r>
            <a:r>
              <a:rPr lang="en-US" sz="2400" spc="4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process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3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15" dirty="0">
                <a:latin typeface="Calibri"/>
                <a:cs typeface="Calibri"/>
              </a:rPr>
              <a:t>Required </a:t>
            </a:r>
            <a:r>
              <a:rPr lang="en-US" sz="2400" spc="-5" dirty="0">
                <a:latin typeface="Calibri"/>
                <a:cs typeface="Calibri"/>
              </a:rPr>
              <a:t>– </a:t>
            </a:r>
            <a:r>
              <a:rPr lang="en-US" sz="2400" spc="-15" dirty="0">
                <a:latin typeface="Calibri"/>
                <a:cs typeface="Calibri"/>
              </a:rPr>
              <a:t>removal </a:t>
            </a:r>
            <a:r>
              <a:rPr lang="en-US" sz="2400" spc="-10" dirty="0">
                <a:latin typeface="Calibri"/>
                <a:cs typeface="Calibri"/>
              </a:rPr>
              <a:t>credit </a:t>
            </a:r>
            <a:r>
              <a:rPr lang="en-US" sz="2400" spc="-5" dirty="0">
                <a:latin typeface="Calibri"/>
                <a:cs typeface="Calibri"/>
              </a:rPr>
              <a:t>= Log </a:t>
            </a:r>
            <a:r>
              <a:rPr lang="en-US" sz="2400" spc="-10" dirty="0">
                <a:latin typeface="Calibri"/>
                <a:cs typeface="Calibri"/>
              </a:rPr>
              <a:t>inactivation level</a:t>
            </a:r>
            <a:r>
              <a:rPr lang="en-US" sz="2400" spc="6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required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2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5" dirty="0">
                <a:latin typeface="Calibri"/>
                <a:cs typeface="Calibri"/>
              </a:rPr>
              <a:t>No </a:t>
            </a:r>
            <a:r>
              <a:rPr lang="en-US" sz="2400" spc="-15" dirty="0">
                <a:latin typeface="Calibri"/>
                <a:cs typeface="Calibri"/>
              </a:rPr>
              <a:t>removal </a:t>
            </a:r>
            <a:r>
              <a:rPr lang="en-US" sz="2400" spc="-10" dirty="0">
                <a:latin typeface="Calibri"/>
                <a:cs typeface="Calibri"/>
              </a:rPr>
              <a:t>credit </a:t>
            </a:r>
            <a:r>
              <a:rPr lang="en-US" sz="2400" spc="-20" dirty="0">
                <a:latin typeface="Calibri"/>
                <a:cs typeface="Calibri"/>
              </a:rPr>
              <a:t>for</a:t>
            </a:r>
            <a:r>
              <a:rPr lang="en-US" sz="2400" spc="2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viruses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7E59C-C0B3-D65D-EB4F-2DA3101DA1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6094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CE1B2-4522-7BD2-379C-2147FE07F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 vs Percent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B7FA5-D005-B98D-40D5-740EC0DD1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latin typeface="Calibri"/>
                <a:cs typeface="Calibri"/>
              </a:rPr>
              <a:t>Log </a:t>
            </a:r>
            <a:r>
              <a:rPr lang="en-US" sz="2400" b="1" spc="-5" dirty="0" err="1">
                <a:latin typeface="Calibri"/>
                <a:cs typeface="Calibri"/>
              </a:rPr>
              <a:t>Inactivations</a:t>
            </a:r>
            <a:r>
              <a:rPr lang="en-US" sz="2400" b="1" spc="-5" dirty="0">
                <a:latin typeface="Calibri"/>
                <a:cs typeface="Calibri"/>
              </a:rPr>
              <a:t> </a:t>
            </a:r>
            <a:r>
              <a:rPr lang="en-US" sz="2400" b="1" dirty="0">
                <a:latin typeface="Calibri"/>
                <a:cs typeface="Calibri"/>
              </a:rPr>
              <a:t>and </a:t>
            </a:r>
            <a:r>
              <a:rPr lang="en-US" sz="2400" b="1" spc="-25" dirty="0">
                <a:latin typeface="Calibri"/>
                <a:cs typeface="Calibri"/>
              </a:rPr>
              <a:t>Percent</a:t>
            </a:r>
            <a:r>
              <a:rPr lang="en-US" sz="2400" b="1" spc="-60" dirty="0">
                <a:latin typeface="Calibri"/>
                <a:cs typeface="Calibri"/>
              </a:rPr>
              <a:t> </a:t>
            </a:r>
            <a:r>
              <a:rPr lang="en-US" sz="2400" b="1" spc="-10" dirty="0" err="1">
                <a:latin typeface="Calibri"/>
                <a:cs typeface="Calibri"/>
              </a:rPr>
              <a:t>Inactivations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39B3D-1F9A-7516-DC46-9EB543E9D9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D005AA8-3175-1939-FD49-5293AF298C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242546"/>
              </p:ext>
            </p:extLst>
          </p:nvPr>
        </p:nvGraphicFramePr>
        <p:xfrm>
          <a:off x="990600" y="2209800"/>
          <a:ext cx="4461508" cy="373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2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134">
                <a:tc>
                  <a:txBody>
                    <a:bodyPr/>
                    <a:lstStyle/>
                    <a:p>
                      <a:pPr marL="31750" algn="ctr">
                        <a:lnSpc>
                          <a:spcPts val="1905"/>
                        </a:lnSpc>
                      </a:pPr>
                      <a:r>
                        <a:rPr sz="2400" b="1" dirty="0">
                          <a:latin typeface="Calibri"/>
                          <a:cs typeface="Calibri"/>
                        </a:rPr>
                        <a:t>Log</a:t>
                      </a:r>
                      <a:r>
                        <a:rPr sz="2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Inactivation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1905"/>
                        </a:lnSpc>
                      </a:pPr>
                      <a:r>
                        <a:rPr lang="en-US" sz="24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15" dirty="0">
                          <a:latin typeface="Calibri"/>
                          <a:cs typeface="Calibri"/>
                        </a:rPr>
                        <a:t>Percent</a:t>
                      </a:r>
                      <a:r>
                        <a:rPr sz="2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b="1" spc="-5" dirty="0">
                          <a:latin typeface="Calibri"/>
                          <a:cs typeface="Calibri"/>
                        </a:rPr>
                        <a:t>Inactivation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45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39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68.38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48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1.0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90.00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645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99.00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02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99.90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912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4.0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spc="-5" dirty="0">
                          <a:latin typeface="Calibri"/>
                          <a:cs typeface="Calibri"/>
                        </a:rPr>
                        <a:t>99.99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5.0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99.999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620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6.0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99.9999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299">
                <a:tc>
                  <a:txBody>
                    <a:bodyPr/>
                    <a:lstStyle/>
                    <a:p>
                      <a:pPr marL="31750" algn="ctr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7.0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6070" algn="l">
                        <a:lnSpc>
                          <a:spcPts val="234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99.99999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4452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5C02A-7B13-AECB-1B7E-02DB84C97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Treatment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C993C-D58E-3618-FF45-2BA9AE671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20" dirty="0">
                <a:latin typeface="Calibri"/>
                <a:cs typeface="Calibri"/>
              </a:rPr>
              <a:t>Removal </a:t>
            </a:r>
            <a:r>
              <a:rPr lang="en-US" sz="2400" spc="-15" dirty="0">
                <a:latin typeface="Calibri"/>
                <a:cs typeface="Calibri"/>
              </a:rPr>
              <a:t>and/or</a:t>
            </a:r>
            <a:r>
              <a:rPr lang="en-US" sz="2400" spc="3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Inactivation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Inactivation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dirty="0">
                <a:latin typeface="Calibri"/>
                <a:cs typeface="Calibri"/>
              </a:rPr>
              <a:t>those </a:t>
            </a:r>
            <a:r>
              <a:rPr lang="en-US" sz="2400" spc="-10" dirty="0">
                <a:latin typeface="Calibri"/>
                <a:cs typeface="Calibri"/>
              </a:rPr>
              <a:t>remaining </a:t>
            </a:r>
            <a:r>
              <a:rPr lang="en-US" sz="2400" spc="-15" dirty="0">
                <a:latin typeface="Calibri"/>
                <a:cs typeface="Calibri"/>
              </a:rPr>
              <a:t>after</a:t>
            </a:r>
            <a:r>
              <a:rPr lang="en-US" sz="2400" spc="70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removal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25" dirty="0">
                <a:latin typeface="Calibri"/>
                <a:cs typeface="Calibri"/>
              </a:rPr>
              <a:t>Verified </a:t>
            </a:r>
            <a:r>
              <a:rPr lang="en-US" sz="2400" spc="-10" dirty="0">
                <a:latin typeface="Calibri"/>
                <a:cs typeface="Calibri"/>
              </a:rPr>
              <a:t>removal/inactivation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Multiple </a:t>
            </a:r>
            <a:r>
              <a:rPr lang="en-US" sz="2400" spc="-35" dirty="0">
                <a:latin typeface="Calibri"/>
                <a:cs typeface="Calibri"/>
              </a:rPr>
              <a:t>Treatment </a:t>
            </a:r>
            <a:r>
              <a:rPr lang="en-US" sz="2400" spc="-10" dirty="0">
                <a:latin typeface="Calibri"/>
                <a:cs typeface="Calibri"/>
              </a:rPr>
              <a:t>Barriers </a:t>
            </a:r>
            <a:r>
              <a:rPr lang="en-US" sz="2400" spc="-35" dirty="0">
                <a:latin typeface="Calibri"/>
                <a:cs typeface="Calibri"/>
              </a:rPr>
              <a:t>for </a:t>
            </a:r>
            <a:r>
              <a:rPr lang="en-US" sz="2400" dirty="0">
                <a:latin typeface="Calibri"/>
                <a:cs typeface="Calibri"/>
              </a:rPr>
              <a:t>each</a:t>
            </a:r>
            <a:r>
              <a:rPr lang="en-US" sz="2400" spc="9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pathogen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02837-F491-B0FC-F17D-D7330D2C34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5885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66605"/>
            <a:ext cx="839680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20" dirty="0">
                <a:cs typeface="Calibri"/>
              </a:rPr>
              <a:t>Key </a:t>
            </a:r>
            <a:r>
              <a:rPr spc="-20" dirty="0">
                <a:cs typeface="Calibri"/>
              </a:rPr>
              <a:t>Indicators </a:t>
            </a:r>
            <a:r>
              <a:rPr spc="5" dirty="0">
                <a:cs typeface="Calibri"/>
              </a:rPr>
              <a:t>of</a:t>
            </a:r>
            <a:r>
              <a:rPr spc="-35" dirty="0">
                <a:cs typeface="Calibri"/>
              </a:rPr>
              <a:t> </a:t>
            </a:r>
            <a:r>
              <a:rPr spc="-10" dirty="0">
                <a:cs typeface="Calibri"/>
              </a:rPr>
              <a:t>Removal</a:t>
            </a:r>
            <a:r>
              <a:rPr lang="en-US" spc="-10" dirty="0">
                <a:cs typeface="Calibri"/>
              </a:rPr>
              <a:t>/</a:t>
            </a:r>
            <a:r>
              <a:rPr spc="-10" dirty="0">
                <a:cs typeface="Calibri"/>
              </a:rPr>
              <a:t>Inactivation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856968"/>
            <a:ext cx="3507740" cy="3508653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Challenge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studies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Microscopic </a:t>
            </a:r>
            <a:r>
              <a:rPr sz="2400" spc="-5" dirty="0">
                <a:latin typeface="Calibri"/>
                <a:cs typeface="Calibri"/>
              </a:rPr>
              <a:t>particulate  analysis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Particle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counters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Laser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turbidimeters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Settled </a:t>
            </a:r>
            <a:r>
              <a:rPr sz="2400" spc="-15" dirty="0">
                <a:latin typeface="Calibri"/>
                <a:cs typeface="Calibri"/>
              </a:rPr>
              <a:t>water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NTU</a:t>
            </a:r>
          </a:p>
          <a:p>
            <a:pPr marL="355600" indent="-343535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Filtered </a:t>
            </a:r>
            <a:r>
              <a:rPr sz="2400" spc="-15" dirty="0">
                <a:latin typeface="Calibri"/>
                <a:cs typeface="Calibri"/>
              </a:rPr>
              <a:t>water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NTU</a:t>
            </a:r>
          </a:p>
          <a:p>
            <a:pPr marL="355600" indent="-34353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POE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NTU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75042" y="1413437"/>
            <a:ext cx="6137275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204335" algn="l"/>
              </a:tabLst>
            </a:pP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REMOVAL</a:t>
            </a:r>
            <a:r>
              <a:rPr lang="en-US" sz="2400" spc="-20" dirty="0">
                <a:latin typeface="Calibri"/>
                <a:cs typeface="Calibri"/>
              </a:rPr>
              <a:t>	</a:t>
            </a:r>
            <a:r>
              <a:rPr sz="2400" u="heavy" spc="-3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INACTIVATION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7828" y="1856968"/>
            <a:ext cx="3329940" cy="2693045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Disinfectant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dose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10" dirty="0">
                <a:latin typeface="Calibri"/>
                <a:cs typeface="Calibri"/>
              </a:rPr>
              <a:t>Contact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time</a:t>
            </a: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Residual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pH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35" dirty="0">
                <a:latin typeface="Calibri"/>
                <a:cs typeface="Calibri"/>
              </a:rPr>
              <a:t>Temperature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Calibri"/>
                <a:cs typeface="Calibri"/>
              </a:rPr>
              <a:t>Bacteriological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testing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6177835"/>
            <a:ext cx="9143955" cy="6801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391683" y="6337992"/>
            <a:ext cx="1660534" cy="3961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D9C6B-E51E-4EBD-CA43-421C2F7E2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68" y="304800"/>
            <a:ext cx="7183932" cy="615553"/>
          </a:xfrm>
        </p:spPr>
        <p:txBody>
          <a:bodyPr/>
          <a:lstStyle/>
          <a:p>
            <a:r>
              <a:rPr lang="en-US" dirty="0"/>
              <a:t>Expectations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1F2130-11FB-2FE0-7B5C-BCD9C1715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034" y="1295400"/>
            <a:ext cx="6781800" cy="387798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constrains disinfection?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Significance of multiple barriers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Log inactivation &amp; log removals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Dosage 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Where to find info in </a:t>
            </a:r>
            <a:r>
              <a:rPr lang="en-US" i="1" dirty="0"/>
              <a:t>Regulations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Speak up about unclear items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Bio-breaks as needed</a:t>
            </a:r>
          </a:p>
        </p:txBody>
      </p:sp>
    </p:spTree>
    <p:extLst>
      <p:ext uri="{BB962C8B-B14F-4D97-AF65-F5344CB8AC3E}">
        <p14:creationId xmlns:p14="http://schemas.microsoft.com/office/powerpoint/2010/main" val="24811258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0850" y="298450"/>
          <a:ext cx="8155303" cy="5867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2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54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44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6210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250" dirty="0">
                        <a:latin typeface="Times New Roman"/>
                        <a:cs typeface="Times New Roman"/>
                      </a:endParaRPr>
                    </a:p>
                    <a:p>
                      <a:pPr marL="683260" marR="334010" indent="-105410">
                        <a:lnSpc>
                          <a:spcPct val="100000"/>
                        </a:lnSpc>
                      </a:pPr>
                      <a:r>
                        <a:rPr sz="1800" spc="-50" dirty="0">
                          <a:latin typeface="Verdana"/>
                          <a:cs typeface="Verdana"/>
                        </a:rPr>
                        <a:t>Type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of  f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1800" spc="5" dirty="0">
                          <a:latin typeface="Verdana"/>
                          <a:cs typeface="Verdana"/>
                        </a:rPr>
                        <a:t>l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t</a:t>
                      </a:r>
                      <a:r>
                        <a:rPr sz="1800" spc="-40" dirty="0">
                          <a:latin typeface="Verdana"/>
                          <a:cs typeface="Verdana"/>
                        </a:rPr>
                        <a:t>r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at</a:t>
                      </a:r>
                      <a:r>
                        <a:rPr sz="1800" spc="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on</a:t>
                      </a: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L="640715" marR="234950" indent="-39941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Maximum log</a:t>
                      </a:r>
                      <a:r>
                        <a:rPr sz="1800" spc="-9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removal 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credit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for</a:t>
                      </a:r>
                      <a:r>
                        <a:rPr sz="1800" spc="-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filtration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69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88035" marR="295910" indent="-483234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Minimum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required</a:t>
                      </a:r>
                      <a:r>
                        <a:rPr sz="1800" spc="-6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log 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inactivation by 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disinfection </a:t>
                      </a:r>
                      <a:r>
                        <a:rPr sz="1800" spc="-7" baseline="25462" dirty="0">
                          <a:latin typeface="Verdana"/>
                          <a:cs typeface="Verdana"/>
                        </a:rPr>
                        <a:t>Note</a:t>
                      </a:r>
                      <a:r>
                        <a:rPr sz="1800" spc="-60" baseline="25462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aseline="25462" dirty="0">
                          <a:latin typeface="Verdana"/>
                          <a:cs typeface="Verdana"/>
                        </a:rPr>
                        <a:t>1</a:t>
                      </a:r>
                    </a:p>
                  </a:txBody>
                  <a:tcPr marL="0" marR="0" marT="1181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84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800" i="1" spc="-5" dirty="0">
                          <a:latin typeface="Verdana"/>
                          <a:cs typeface="Verdana"/>
                        </a:rPr>
                        <a:t>Giardia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Viruses</a:t>
                      </a: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037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800" i="1" spc="-5" dirty="0">
                          <a:latin typeface="Verdana"/>
                          <a:cs typeface="Verdana"/>
                        </a:rPr>
                        <a:t>Giardia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Viruses</a:t>
                      </a:r>
                    </a:p>
                  </a:txBody>
                  <a:tcPr marL="0" marR="0" marT="831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Conventional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2.5</a:t>
                      </a: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0.5</a:t>
                      </a: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Direct</a:t>
                      </a:r>
                    </a:p>
                  </a:txBody>
                  <a:tcPr marL="0" marR="0" marT="444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2.0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1.0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5175">
                <a:tc>
                  <a:txBody>
                    <a:bodyPr/>
                    <a:lstStyle/>
                    <a:p>
                      <a:pPr marL="434340" marR="140970" indent="-3435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P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r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e-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en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g</a:t>
                      </a:r>
                      <a:r>
                        <a:rPr sz="1800" spc="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ne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r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d 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package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92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2.0</a:t>
                      </a:r>
                    </a:p>
                  </a:txBody>
                  <a:tcPr marL="0" marR="0" marT="244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2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244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92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1.0</a:t>
                      </a:r>
                    </a:p>
                  </a:txBody>
                  <a:tcPr marL="0" marR="0" marT="244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92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2444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601">
                <a:tc>
                  <a:txBody>
                    <a:bodyPr/>
                    <a:lstStyle/>
                    <a:p>
                      <a:pPr marL="434340" marR="269240" indent="-3435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D</a:t>
                      </a:r>
                      <a:r>
                        <a:rPr sz="1800" spc="15" dirty="0">
                          <a:latin typeface="Verdana"/>
                          <a:cs typeface="Verdana"/>
                        </a:rPr>
                        <a:t>i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atoma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c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e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o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us  </a:t>
                      </a:r>
                      <a:r>
                        <a:rPr sz="1800" spc="-5" dirty="0">
                          <a:latin typeface="Verdana"/>
                          <a:cs typeface="Verdana"/>
                        </a:rPr>
                        <a:t>Earth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2.0</a:t>
                      </a:r>
                    </a:p>
                  </a:txBody>
                  <a:tcPr marL="0" marR="0" marT="234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234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1.0</a:t>
                      </a:r>
                    </a:p>
                  </a:txBody>
                  <a:tcPr marL="0" marR="0" marT="234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4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2343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79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Slow</a:t>
                      </a:r>
                      <a:r>
                        <a:rPr sz="1800" spc="-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Sand</a:t>
                      </a:r>
                    </a:p>
                  </a:txBody>
                  <a:tcPr marL="0" marR="0" marT="450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2.0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1.0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742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41426">
                <a:tc>
                  <a:txBody>
                    <a:bodyPr/>
                    <a:lstStyle/>
                    <a:p>
                      <a:pPr marL="434340" marR="335280" indent="-34353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800" spc="-10" dirty="0">
                          <a:latin typeface="Verdana"/>
                          <a:cs typeface="Verdana"/>
                        </a:rPr>
                        <a:t>Ultra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or</a:t>
                      </a:r>
                      <a:r>
                        <a:rPr sz="1800" spc="-9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Micro  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Membrane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450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3.0</a:t>
                      </a:r>
                    </a:p>
                  </a:txBody>
                  <a:tcPr marL="0" marR="0" marT="233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233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3980" algn="r">
                        <a:lnSpc>
                          <a:spcPct val="100000"/>
                        </a:lnSpc>
                        <a:spcBef>
                          <a:spcPts val="1295"/>
                        </a:spcBef>
                      </a:pPr>
                      <a:r>
                        <a:rPr sz="2700" baseline="-16975" dirty="0">
                          <a:latin typeface="Verdana"/>
                          <a:cs typeface="Verdana"/>
                        </a:rPr>
                        <a:t>0.5 </a:t>
                      </a:r>
                      <a:r>
                        <a:rPr sz="1200" spc="-5" dirty="0">
                          <a:latin typeface="Verdana"/>
                          <a:cs typeface="Verdana"/>
                        </a:rPr>
                        <a:t>Note</a:t>
                      </a:r>
                      <a:r>
                        <a:rPr sz="1200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2</a:t>
                      </a:r>
                    </a:p>
                  </a:txBody>
                  <a:tcPr marL="0" marR="0" marT="164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3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2330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177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Bag</a:t>
                      </a:r>
                      <a:r>
                        <a:rPr sz="1800" spc="-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800" dirty="0">
                          <a:latin typeface="Verdana"/>
                          <a:cs typeface="Verdana"/>
                        </a:rPr>
                        <a:t>or</a:t>
                      </a:r>
                    </a:p>
                    <a:p>
                      <a:pPr marL="4343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Cartridge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4508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80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3.0</a:t>
                      </a:r>
                    </a:p>
                  </a:txBody>
                  <a:tcPr marL="0" marR="0" marT="228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00"/>
                        </a:spcBef>
                      </a:pPr>
                      <a:r>
                        <a:rPr sz="1800" spc="-5" dirty="0">
                          <a:latin typeface="Verdana"/>
                          <a:cs typeface="Verdana"/>
                        </a:rPr>
                        <a:t>zero</a:t>
                      </a:r>
                      <a:endParaRPr sz="1800" dirty="0">
                        <a:latin typeface="Verdana"/>
                        <a:cs typeface="Verdana"/>
                      </a:endParaRPr>
                    </a:p>
                  </a:txBody>
                  <a:tcPr marL="0" marR="0" marT="228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3980" algn="r">
                        <a:lnSpc>
                          <a:spcPct val="100000"/>
                        </a:lnSpc>
                        <a:spcBef>
                          <a:spcPts val="1260"/>
                        </a:spcBef>
                      </a:pPr>
                      <a:r>
                        <a:rPr sz="2700" baseline="-16975" dirty="0">
                          <a:latin typeface="Verdana"/>
                          <a:cs typeface="Verdana"/>
                        </a:rPr>
                        <a:t>0.5 </a:t>
                      </a:r>
                      <a:r>
                        <a:rPr sz="1200" spc="-5" dirty="0">
                          <a:latin typeface="Verdana"/>
                          <a:cs typeface="Verdana"/>
                        </a:rPr>
                        <a:t>Note</a:t>
                      </a:r>
                      <a:r>
                        <a:rPr sz="1200" spc="-8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200" dirty="0">
                          <a:latin typeface="Verdana"/>
                          <a:cs typeface="Verdana"/>
                        </a:rPr>
                        <a:t>2</a:t>
                      </a:r>
                    </a:p>
                  </a:txBody>
                  <a:tcPr marL="0" marR="0" marT="160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800"/>
                        </a:spcBef>
                      </a:pPr>
                      <a:r>
                        <a:rPr sz="1800" dirty="0">
                          <a:latin typeface="Verdana"/>
                          <a:cs typeface="Verdana"/>
                        </a:rPr>
                        <a:t>4.0</a:t>
                      </a:r>
                    </a:p>
                  </a:txBody>
                  <a:tcPr marL="0" marR="0" marT="2286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89" y="533400"/>
            <a:ext cx="731266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tabLst>
                <a:tab pos="2743200" algn="l"/>
              </a:tabLst>
            </a:pPr>
            <a:r>
              <a:rPr lang="en-US" spc="-5" dirty="0">
                <a:cs typeface="Calibri"/>
              </a:rPr>
              <a:t>12VAC5-590-500 </a:t>
            </a:r>
            <a:r>
              <a:rPr spc="-55" dirty="0">
                <a:cs typeface="Calibri"/>
              </a:rPr>
              <a:t>TABLE</a:t>
            </a:r>
            <a:r>
              <a:rPr spc="-85" dirty="0">
                <a:cs typeface="Calibri"/>
              </a:rPr>
              <a:t> </a:t>
            </a:r>
            <a:r>
              <a:rPr lang="en-US" spc="-5" dirty="0">
                <a:cs typeface="Calibri"/>
              </a:rPr>
              <a:t>500.1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72895"/>
            <a:ext cx="8044180" cy="4617546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355600" marR="196850" indent="-343535">
              <a:lnSpc>
                <a:spcPts val="2810"/>
              </a:lnSpc>
              <a:spcBef>
                <a:spcPts val="45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Maximum Log </a:t>
            </a: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5" dirty="0">
                <a:latin typeface="Calibri"/>
                <a:cs typeface="Calibri"/>
              </a:rPr>
              <a:t>Credits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20" dirty="0">
                <a:latin typeface="Calibri"/>
                <a:cs typeface="Calibri"/>
              </a:rPr>
              <a:t>Various </a:t>
            </a:r>
            <a:r>
              <a:rPr sz="2400" spc="-10" dirty="0">
                <a:latin typeface="Calibri"/>
                <a:cs typeface="Calibri"/>
              </a:rPr>
              <a:t>Filtration  </a:t>
            </a:r>
            <a:r>
              <a:rPr sz="2400" spc="-20" dirty="0">
                <a:latin typeface="Calibri"/>
                <a:cs typeface="Calibri"/>
              </a:rPr>
              <a:t>Technologies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</a:p>
          <a:p>
            <a:pPr marL="355600" marR="145415" indent="-343535">
              <a:lnSpc>
                <a:spcPts val="2810"/>
              </a:lnSpc>
              <a:spcBef>
                <a:spcPts val="6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The Resulting </a:t>
            </a:r>
            <a:r>
              <a:rPr sz="2400" dirty="0">
                <a:latin typeface="Calibri"/>
                <a:cs typeface="Calibri"/>
              </a:rPr>
              <a:t>Minimum </a:t>
            </a:r>
            <a:r>
              <a:rPr sz="2400" spc="-10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Logs of Inactivation</a:t>
            </a:r>
            <a:r>
              <a:rPr sz="2400" spc="-1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by  Disinfection.</a:t>
            </a:r>
            <a:endParaRPr sz="2400" dirty="0">
              <a:latin typeface="Calibri"/>
              <a:cs typeface="Calibri"/>
            </a:endParaRPr>
          </a:p>
          <a:p>
            <a:pPr marL="756285" marR="5080" lvl="1" indent="-287020">
              <a:lnSpc>
                <a:spcPts val="2380"/>
              </a:lnSpc>
              <a:spcBef>
                <a:spcPts val="54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Note </a:t>
            </a:r>
            <a:r>
              <a:rPr sz="2400" spc="-5" dirty="0">
                <a:latin typeface="Calibri"/>
                <a:cs typeface="Calibri"/>
              </a:rPr>
              <a:t>1 – </a:t>
            </a:r>
            <a:r>
              <a:rPr sz="2400" spc="-10" dirty="0">
                <a:latin typeface="Calibri"/>
                <a:cs typeface="Calibri"/>
              </a:rPr>
              <a:t>The sum </a:t>
            </a:r>
            <a:r>
              <a:rPr sz="2400" spc="-5" dirty="0">
                <a:latin typeface="Calibri"/>
                <a:cs typeface="Calibri"/>
              </a:rPr>
              <a:t>of the log </a:t>
            </a:r>
            <a:r>
              <a:rPr sz="2400" spc="-15" dirty="0">
                <a:latin typeface="Calibri"/>
                <a:cs typeface="Calibri"/>
              </a:rPr>
              <a:t>removals </a:t>
            </a: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spc="-15" dirty="0">
                <a:latin typeface="Calibri"/>
                <a:cs typeface="Calibri"/>
              </a:rPr>
              <a:t>filtration </a:t>
            </a:r>
            <a:r>
              <a:rPr sz="2400" spc="-10" dirty="0">
                <a:latin typeface="Calibri"/>
                <a:cs typeface="Calibri"/>
              </a:rPr>
              <a:t>plus the </a:t>
            </a:r>
            <a:r>
              <a:rPr sz="2400" dirty="0">
                <a:latin typeface="Calibri"/>
                <a:cs typeface="Calibri"/>
              </a:rPr>
              <a:t>log  </a:t>
            </a:r>
            <a:r>
              <a:rPr sz="2400" spc="-10" dirty="0">
                <a:latin typeface="Calibri"/>
                <a:cs typeface="Calibri"/>
              </a:rPr>
              <a:t>inactivations by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spc="-5" dirty="0">
                <a:latin typeface="Calibri"/>
                <a:cs typeface="Calibri"/>
              </a:rPr>
              <a:t>shall equal or </a:t>
            </a:r>
            <a:r>
              <a:rPr sz="2400" spc="-20" dirty="0">
                <a:latin typeface="Calibri"/>
                <a:cs typeface="Calibri"/>
              </a:rPr>
              <a:t>exceed </a:t>
            </a:r>
            <a:r>
              <a:rPr sz="2400" spc="-5" dirty="0">
                <a:latin typeface="Calibri"/>
                <a:cs typeface="Calibri"/>
              </a:rPr>
              <a:t>3.0 </a:t>
            </a: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i="1" spc="-10" dirty="0">
                <a:latin typeface="Calibri"/>
                <a:cs typeface="Calibri"/>
              </a:rPr>
              <a:t>Giardia  </a:t>
            </a:r>
            <a:r>
              <a:rPr sz="2400" spc="-5" dirty="0">
                <a:latin typeface="Calibri"/>
                <a:cs typeface="Calibri"/>
              </a:rPr>
              <a:t>and 4.0 </a:t>
            </a:r>
            <a:r>
              <a:rPr sz="2400" spc="-20" dirty="0">
                <a:latin typeface="Calibri"/>
                <a:cs typeface="Calibri"/>
              </a:rPr>
              <a:t>for</a:t>
            </a:r>
            <a:r>
              <a:rPr sz="2400" spc="-5" dirty="0">
                <a:latin typeface="Calibri"/>
                <a:cs typeface="Calibri"/>
              </a:rPr>
              <a:t> viruses.</a:t>
            </a:r>
            <a:endParaRPr sz="2400" dirty="0">
              <a:latin typeface="Calibri"/>
              <a:cs typeface="Calibri"/>
            </a:endParaRPr>
          </a:p>
          <a:p>
            <a:pPr marL="756285" marR="136525" lvl="1" indent="-287020">
              <a:lnSpc>
                <a:spcPct val="90000"/>
              </a:lnSpc>
              <a:spcBef>
                <a:spcPts val="48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Note </a:t>
            </a:r>
            <a:r>
              <a:rPr sz="2400" spc="-5" dirty="0">
                <a:latin typeface="Calibri"/>
                <a:cs typeface="Calibri"/>
              </a:rPr>
              <a:t>2 – </a:t>
            </a:r>
            <a:r>
              <a:rPr sz="2400" spc="-15" dirty="0">
                <a:latin typeface="Calibri"/>
                <a:cs typeface="Calibri"/>
              </a:rPr>
              <a:t>Membrane filtration </a:t>
            </a:r>
            <a:r>
              <a:rPr sz="2400" spc="-10" dirty="0">
                <a:latin typeface="Calibri"/>
                <a:cs typeface="Calibri"/>
              </a:rPr>
              <a:t>achieves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3.0 log  </a:t>
            </a: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Giardia </a:t>
            </a:r>
            <a:r>
              <a:rPr sz="2400" spc="-5" dirty="0">
                <a:latin typeface="Calibri"/>
                <a:cs typeface="Calibri"/>
              </a:rPr>
              <a:t>without </a:t>
            </a:r>
            <a:r>
              <a:rPr sz="2400" spc="-10" dirty="0">
                <a:latin typeface="Calibri"/>
                <a:cs typeface="Calibri"/>
              </a:rPr>
              <a:t>inactivation by disinfection.  </a:t>
            </a:r>
            <a:r>
              <a:rPr sz="2400" spc="-40" dirty="0">
                <a:latin typeface="Calibri"/>
                <a:cs typeface="Calibri"/>
              </a:rPr>
              <a:t>However, </a:t>
            </a:r>
            <a:r>
              <a:rPr sz="2400" spc="-15" dirty="0">
                <a:latin typeface="Calibri"/>
                <a:cs typeface="Calibri"/>
              </a:rPr>
              <a:t>ultra-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micro-class membranes cannot adequately  </a:t>
            </a:r>
            <a:r>
              <a:rPr sz="2400" spc="-15" dirty="0">
                <a:latin typeface="Calibri"/>
                <a:cs typeface="Calibri"/>
              </a:rPr>
              <a:t>remove </a:t>
            </a:r>
            <a:r>
              <a:rPr sz="2400" spc="-10" dirty="0">
                <a:latin typeface="Calibri"/>
                <a:cs typeface="Calibri"/>
              </a:rPr>
              <a:t>bacterial pathogens, </a:t>
            </a:r>
            <a:r>
              <a:rPr sz="2400" spc="-20" dirty="0">
                <a:latin typeface="Calibri"/>
                <a:cs typeface="Calibri"/>
              </a:rPr>
              <a:t>therefore, </a:t>
            </a:r>
            <a:r>
              <a:rPr sz="2400" spc="-15" dirty="0">
                <a:latin typeface="Calibri"/>
                <a:cs typeface="Calibri"/>
              </a:rPr>
              <a:t>at </a:t>
            </a:r>
            <a:r>
              <a:rPr sz="2400" spc="-10" dirty="0">
                <a:latin typeface="Calibri"/>
                <a:cs typeface="Calibri"/>
              </a:rPr>
              <a:t>least </a:t>
            </a:r>
            <a:r>
              <a:rPr sz="2400" spc="-5" dirty="0">
                <a:latin typeface="Calibri"/>
                <a:cs typeface="Calibri"/>
              </a:rPr>
              <a:t>0.5 log  </a:t>
            </a:r>
            <a:r>
              <a:rPr sz="2400" spc="-10" dirty="0">
                <a:latin typeface="Calibri"/>
                <a:cs typeface="Calibri"/>
              </a:rPr>
              <a:t>inactivation by disinfection </a:t>
            </a:r>
            <a:r>
              <a:rPr sz="2400" spc="-5" dirty="0">
                <a:latin typeface="Calibri"/>
                <a:cs typeface="Calibri"/>
              </a:rPr>
              <a:t>is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required.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ED0D6-C980-CA25-AB58-A4B8AB8E2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Contact Time (CCT)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39AD3-7F14-BC9E-A7A8-7E0633B7E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65" marR="1163320" indent="0">
              <a:lnSpc>
                <a:spcPts val="3460"/>
              </a:lnSpc>
              <a:spcBef>
                <a:spcPts val="535"/>
              </a:spcBef>
              <a:tabLst>
                <a:tab pos="355600" algn="l"/>
                <a:tab pos="356235" algn="l"/>
                <a:tab pos="4246880" algn="l"/>
              </a:tabLst>
            </a:pPr>
            <a:r>
              <a:rPr lang="en-US" sz="2400" b="1" spc="-5" dirty="0">
                <a:latin typeface="Calibri"/>
                <a:cs typeface="Calibri"/>
              </a:rPr>
              <a:t>Time of </a:t>
            </a:r>
            <a:r>
              <a:rPr lang="en-US" sz="2400" b="1" spc="-15" dirty="0">
                <a:latin typeface="Calibri"/>
                <a:cs typeface="Calibri"/>
              </a:rPr>
              <a:t>contact </a:t>
            </a:r>
            <a:r>
              <a:rPr lang="en-US" sz="2400" b="1" spc="-5" dirty="0">
                <a:latin typeface="Calibri"/>
                <a:cs typeface="Calibri"/>
              </a:rPr>
              <a:t>or</a:t>
            </a:r>
            <a:r>
              <a:rPr lang="en-US" sz="2400" b="1" spc="-45" dirty="0">
                <a:latin typeface="Calibri"/>
                <a:cs typeface="Calibri"/>
              </a:rPr>
              <a:t> </a:t>
            </a:r>
            <a:r>
              <a:rPr lang="en-US" sz="2400" b="1" spc="-5" dirty="0">
                <a:latin typeface="Calibri"/>
                <a:cs typeface="Calibri"/>
              </a:rPr>
              <a:t>reaction</a:t>
            </a:r>
            <a:endParaRPr lang="en-US" sz="2400" b="1" dirty="0">
              <a:latin typeface="Calibri"/>
              <a:cs typeface="Calibri"/>
            </a:endParaRPr>
          </a:p>
          <a:p>
            <a:pPr marL="355600" marR="1163320" indent="-343535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355600" algn="l"/>
                <a:tab pos="356235" algn="l"/>
                <a:tab pos="4246880" algn="l"/>
              </a:tabLst>
            </a:pPr>
            <a:r>
              <a:rPr lang="en-US" sz="2400" spc="-10" dirty="0">
                <a:latin typeface="Calibri"/>
                <a:cs typeface="Calibri"/>
              </a:rPr>
              <a:t>Between </a:t>
            </a: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spc="-10" dirty="0">
                <a:latin typeface="Calibri"/>
                <a:cs typeface="Calibri"/>
              </a:rPr>
              <a:t>point </a:t>
            </a:r>
            <a:r>
              <a:rPr lang="en-US" sz="2400" spc="-5" dirty="0">
                <a:latin typeface="Calibri"/>
                <a:cs typeface="Calibri"/>
              </a:rPr>
              <a:t>of addition </a:t>
            </a:r>
            <a:r>
              <a:rPr lang="en-US" sz="2400" dirty="0">
                <a:latin typeface="Calibri"/>
                <a:cs typeface="Calibri"/>
              </a:rPr>
              <a:t>and the </a:t>
            </a:r>
            <a:r>
              <a:rPr lang="en-US" sz="2400" spc="-10" dirty="0">
                <a:latin typeface="Calibri"/>
                <a:cs typeface="Calibri"/>
              </a:rPr>
              <a:t>residual</a:t>
            </a:r>
            <a:r>
              <a:rPr lang="en-US" sz="2400" spc="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measurement </a:t>
            </a:r>
            <a:r>
              <a:rPr lang="en-US" sz="2400" spc="-10" dirty="0">
                <a:latin typeface="Calibri"/>
                <a:cs typeface="Calibri"/>
              </a:rPr>
              <a:t>point</a:t>
            </a:r>
            <a:endParaRPr lang="en-US" sz="24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460"/>
              </a:lnSpc>
              <a:spcBef>
                <a:spcPts val="76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Length </a:t>
            </a:r>
            <a:r>
              <a:rPr lang="en-US" sz="2400" dirty="0">
                <a:latin typeface="Calibri"/>
                <a:cs typeface="Calibri"/>
              </a:rPr>
              <a:t>of </a:t>
            </a:r>
            <a:r>
              <a:rPr lang="en-US" sz="2400" spc="-10" dirty="0">
                <a:latin typeface="Calibri"/>
                <a:cs typeface="Calibri"/>
              </a:rPr>
              <a:t>time </a:t>
            </a:r>
            <a:r>
              <a:rPr lang="en-US" sz="2400" spc="-20" dirty="0">
                <a:latin typeface="Calibri"/>
                <a:cs typeface="Calibri"/>
              </a:rPr>
              <a:t>water </a:t>
            </a:r>
            <a:r>
              <a:rPr lang="en-US" sz="2400" spc="-35" dirty="0">
                <a:latin typeface="Calibri"/>
                <a:cs typeface="Calibri"/>
              </a:rPr>
              <a:t>stays </a:t>
            </a:r>
            <a:r>
              <a:rPr lang="en-US" sz="2400" dirty="0">
                <a:latin typeface="Calibri"/>
                <a:cs typeface="Calibri"/>
              </a:rPr>
              <a:t>in a </a:t>
            </a:r>
            <a:r>
              <a:rPr lang="en-US" sz="2400" spc="-5" dirty="0">
                <a:latin typeface="Calibri"/>
                <a:cs typeface="Calibri"/>
              </a:rPr>
              <a:t>specific unit </a:t>
            </a:r>
            <a:r>
              <a:rPr lang="en-US" sz="2400" spc="-10" dirty="0">
                <a:latin typeface="Calibri"/>
                <a:cs typeface="Calibri"/>
              </a:rPr>
              <a:t>process </a:t>
            </a:r>
            <a:r>
              <a:rPr lang="en-US" sz="2400" spc="-5" dirty="0">
                <a:latin typeface="Calibri"/>
                <a:cs typeface="Calibri"/>
              </a:rPr>
              <a:t>based on volume of </a:t>
            </a: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spc="-10" dirty="0">
                <a:latin typeface="Calibri"/>
                <a:cs typeface="Calibri"/>
              </a:rPr>
              <a:t>structure </a:t>
            </a:r>
            <a:r>
              <a:rPr lang="en-US" sz="2400" dirty="0">
                <a:latin typeface="Calibri"/>
                <a:cs typeface="Calibri"/>
              </a:rPr>
              <a:t>and </a:t>
            </a:r>
            <a:r>
              <a:rPr lang="en-US" sz="2400" spc="-20" dirty="0">
                <a:latin typeface="Calibri"/>
                <a:cs typeface="Calibri"/>
              </a:rPr>
              <a:t>flowrate </a:t>
            </a:r>
            <a:r>
              <a:rPr lang="en-US" sz="2400" dirty="0">
                <a:latin typeface="Calibri"/>
                <a:cs typeface="Calibri"/>
              </a:rPr>
              <a:t>in and </a:t>
            </a:r>
            <a:r>
              <a:rPr lang="en-US" sz="2400" spc="-5" dirty="0">
                <a:latin typeface="Calibri"/>
                <a:cs typeface="Calibri"/>
              </a:rPr>
              <a:t>out of the</a:t>
            </a:r>
            <a:r>
              <a:rPr lang="en-US" sz="2400" spc="1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structure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Usually </a:t>
            </a:r>
            <a:r>
              <a:rPr lang="en-US" sz="2400" spc="-20" dirty="0">
                <a:latin typeface="Calibri"/>
                <a:cs typeface="Calibri"/>
              </a:rPr>
              <a:t>set </a:t>
            </a:r>
            <a:r>
              <a:rPr lang="en-US" sz="2400" spc="-5" dirty="0">
                <a:latin typeface="Calibri"/>
                <a:cs typeface="Calibri"/>
              </a:rPr>
              <a:t>by pump </a:t>
            </a:r>
            <a:r>
              <a:rPr lang="en-US" sz="2400" spc="-25" dirty="0">
                <a:latin typeface="Calibri"/>
                <a:cs typeface="Calibri"/>
              </a:rPr>
              <a:t>rates </a:t>
            </a:r>
            <a:r>
              <a:rPr lang="en-US" sz="2400" dirty="0">
                <a:latin typeface="Calibri"/>
                <a:cs typeface="Calibri"/>
              </a:rPr>
              <a:t>and </a:t>
            </a:r>
            <a:r>
              <a:rPr lang="en-US" sz="2400" spc="-10" dirty="0">
                <a:latin typeface="Calibri"/>
                <a:cs typeface="Calibri"/>
              </a:rPr>
              <a:t>tank</a:t>
            </a:r>
            <a:r>
              <a:rPr lang="en-US" sz="2400" spc="7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volume</a:t>
            </a:r>
            <a:endParaRPr lang="en-US" sz="2400" dirty="0">
              <a:latin typeface="Calibri"/>
              <a:cs typeface="Calibri"/>
            </a:endParaRPr>
          </a:p>
          <a:p>
            <a:pPr marL="355600" marR="1377315" indent="-343535">
              <a:lnSpc>
                <a:spcPct val="11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Sounds </a:t>
            </a:r>
            <a:r>
              <a:rPr lang="en-US" sz="2400" spc="-30" dirty="0">
                <a:latin typeface="Calibri"/>
                <a:cs typeface="Calibri"/>
              </a:rPr>
              <a:t>like </a:t>
            </a:r>
            <a:r>
              <a:rPr lang="en-US" sz="2400" spc="-15" dirty="0">
                <a:latin typeface="Calibri"/>
                <a:cs typeface="Calibri"/>
              </a:rPr>
              <a:t>Hydraulic </a:t>
            </a:r>
            <a:r>
              <a:rPr lang="en-US" sz="2400" spc="-20" dirty="0">
                <a:latin typeface="Calibri"/>
                <a:cs typeface="Calibri"/>
              </a:rPr>
              <a:t>Retention </a:t>
            </a:r>
            <a:r>
              <a:rPr lang="en-US" sz="2400" spc="-5" dirty="0">
                <a:latin typeface="Calibri"/>
                <a:cs typeface="Calibri"/>
              </a:rPr>
              <a:t>Time HRT=V/Q?</a:t>
            </a:r>
          </a:p>
          <a:p>
            <a:pPr marL="355600" marR="1377315" indent="-343535">
              <a:lnSpc>
                <a:spcPct val="11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CCT </a:t>
            </a:r>
            <a:r>
              <a:rPr lang="en-US" sz="2400" spc="-10" dirty="0">
                <a:latin typeface="Calibri"/>
                <a:cs typeface="Calibri"/>
              </a:rPr>
              <a:t>generally </a:t>
            </a:r>
            <a:r>
              <a:rPr lang="en-US" sz="2400" dirty="0">
                <a:latin typeface="Calibri"/>
                <a:cs typeface="Calibri"/>
              </a:rPr>
              <a:t>is </a:t>
            </a:r>
            <a:r>
              <a:rPr lang="en-US" sz="2400" spc="-25" dirty="0">
                <a:latin typeface="Calibri"/>
                <a:cs typeface="Calibri"/>
              </a:rPr>
              <a:t>NOT </a:t>
            </a:r>
            <a:r>
              <a:rPr lang="en-US" sz="2400" dirty="0">
                <a:latin typeface="Calibri"/>
                <a:cs typeface="Calibri"/>
              </a:rPr>
              <a:t>=</a:t>
            </a:r>
            <a:r>
              <a:rPr lang="en-US" sz="2400" spc="20" dirty="0">
                <a:latin typeface="Calibri"/>
                <a:cs typeface="Calibri"/>
              </a:rPr>
              <a:t> </a:t>
            </a:r>
            <a:r>
              <a:rPr lang="en-US" sz="2400" spc="-60" dirty="0">
                <a:latin typeface="Calibri"/>
                <a:cs typeface="Calibri"/>
              </a:rPr>
              <a:t>V/Q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04B88-2C69-ADC9-9207-F1DF68A6D7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2777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32CA-AF8F-65BF-DAA8-5BB82EC2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Residual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15D45-6A94-585A-269E-FBF0E907E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Determined </a:t>
            </a:r>
            <a:r>
              <a:rPr lang="en-US" sz="2400" spc="-25" dirty="0">
                <a:latin typeface="Calibri"/>
                <a:cs typeface="Calibri"/>
              </a:rPr>
              <a:t>for </a:t>
            </a:r>
            <a:r>
              <a:rPr lang="en-US" sz="2400" spc="-5" dirty="0">
                <a:latin typeface="Calibri"/>
                <a:cs typeface="Calibri"/>
              </a:rPr>
              <a:t>both primary </a:t>
            </a:r>
            <a:r>
              <a:rPr lang="en-US" sz="2400" dirty="0">
                <a:latin typeface="Calibri"/>
                <a:cs typeface="Calibri"/>
              </a:rPr>
              <a:t>ands </a:t>
            </a:r>
            <a:r>
              <a:rPr lang="en-US" sz="2400" spc="-5" dirty="0">
                <a:latin typeface="Calibri"/>
                <a:cs typeface="Calibri"/>
              </a:rPr>
              <a:t>secondary</a:t>
            </a:r>
            <a:r>
              <a:rPr lang="en-US" sz="2400" spc="-35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disinfection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5" dirty="0">
                <a:latin typeface="Calibri"/>
                <a:cs typeface="Calibri"/>
              </a:rPr>
              <a:t>Testing </a:t>
            </a:r>
            <a:r>
              <a:rPr lang="en-US" sz="2400" dirty="0">
                <a:latin typeface="Calibri"/>
                <a:cs typeface="Calibri"/>
              </a:rPr>
              <a:t>in </a:t>
            </a:r>
            <a:r>
              <a:rPr lang="en-US" sz="2400" spc="-10" dirty="0">
                <a:latin typeface="Calibri"/>
                <a:cs typeface="Calibri"/>
              </a:rPr>
              <a:t>plant </a:t>
            </a:r>
            <a:r>
              <a:rPr lang="en-US" sz="2400" dirty="0">
                <a:latin typeface="Calibri"/>
                <a:cs typeface="Calibri"/>
              </a:rPr>
              <a:t>is </a:t>
            </a:r>
            <a:r>
              <a:rPr lang="en-US" sz="2400" spc="-25" dirty="0">
                <a:latin typeface="Calibri"/>
                <a:cs typeface="Calibri"/>
              </a:rPr>
              <a:t>for </a:t>
            </a:r>
            <a:r>
              <a:rPr lang="en-US" sz="2400" dirty="0">
                <a:latin typeface="Calibri"/>
                <a:cs typeface="Calibri"/>
              </a:rPr>
              <a:t>primary </a:t>
            </a:r>
            <a:r>
              <a:rPr lang="en-US" sz="2400" spc="-10" dirty="0">
                <a:latin typeface="Calibri"/>
                <a:cs typeface="Calibri"/>
              </a:rPr>
              <a:t>disinfection</a:t>
            </a:r>
            <a:r>
              <a:rPr lang="en-US" sz="2400" spc="-30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control</a:t>
            </a:r>
            <a:endParaRPr lang="en-US" sz="2400" dirty="0">
              <a:latin typeface="Calibri"/>
              <a:cs typeface="Calibri"/>
            </a:endParaRPr>
          </a:p>
          <a:p>
            <a:pPr marL="355600" marR="1083310" indent="-343535">
              <a:lnSpc>
                <a:spcPts val="25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5" dirty="0">
                <a:latin typeface="Calibri"/>
                <a:cs typeface="Calibri"/>
              </a:rPr>
              <a:t>Testing </a:t>
            </a:r>
            <a:r>
              <a:rPr lang="en-US" sz="2400" dirty="0">
                <a:latin typeface="Calibri"/>
                <a:cs typeface="Calibri"/>
              </a:rPr>
              <a:t>in the </a:t>
            </a:r>
            <a:r>
              <a:rPr lang="en-US" sz="2400" spc="-5" dirty="0">
                <a:latin typeface="Calibri"/>
                <a:cs typeface="Calibri"/>
              </a:rPr>
              <a:t>distribution </a:t>
            </a:r>
            <a:r>
              <a:rPr lang="en-US" sz="2400" spc="-20" dirty="0">
                <a:latin typeface="Calibri"/>
                <a:cs typeface="Calibri"/>
              </a:rPr>
              <a:t>system </a:t>
            </a:r>
            <a:r>
              <a:rPr lang="en-US" sz="2400" dirty="0">
                <a:latin typeface="Calibri"/>
                <a:cs typeface="Calibri"/>
              </a:rPr>
              <a:t>is </a:t>
            </a:r>
            <a:r>
              <a:rPr lang="en-US" sz="2400" spc="-25" dirty="0">
                <a:latin typeface="Calibri"/>
                <a:cs typeface="Calibri"/>
              </a:rPr>
              <a:t>for </a:t>
            </a:r>
            <a:r>
              <a:rPr lang="en-US" sz="2400" spc="-5" dirty="0">
                <a:latin typeface="Calibri"/>
                <a:cs typeface="Calibri"/>
              </a:rPr>
              <a:t>secondary  </a:t>
            </a:r>
            <a:r>
              <a:rPr lang="en-US" sz="2400" spc="-10" dirty="0">
                <a:latin typeface="Calibri"/>
                <a:cs typeface="Calibri"/>
              </a:rPr>
              <a:t>disinfection</a:t>
            </a:r>
            <a:r>
              <a:rPr lang="en-US" sz="2400" spc="-45" dirty="0">
                <a:latin typeface="Calibri"/>
                <a:cs typeface="Calibri"/>
              </a:rPr>
              <a:t> </a:t>
            </a:r>
            <a:r>
              <a:rPr lang="en-US" sz="2400" spc="-15" dirty="0">
                <a:latin typeface="Calibri"/>
                <a:cs typeface="Calibri"/>
              </a:rPr>
              <a:t>control</a:t>
            </a:r>
            <a:endParaRPr lang="en-US" sz="2400" dirty="0">
              <a:latin typeface="Calibri"/>
              <a:cs typeface="Calibri"/>
            </a:endParaRPr>
          </a:p>
          <a:p>
            <a:pPr marL="355600" marR="1337310" indent="-343535">
              <a:lnSpc>
                <a:spcPts val="2500"/>
              </a:lnSpc>
              <a:spcBef>
                <a:spcPts val="61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Results used </a:t>
            </a:r>
            <a:r>
              <a:rPr lang="en-US" sz="2400" spc="-25" dirty="0">
                <a:latin typeface="Calibri"/>
                <a:cs typeface="Calibri"/>
              </a:rPr>
              <a:t>for </a:t>
            </a:r>
            <a:r>
              <a:rPr lang="en-US" sz="2400" spc="-5" dirty="0">
                <a:latin typeface="Calibri"/>
                <a:cs typeface="Calibri"/>
              </a:rPr>
              <a:t>both compliance reporting </a:t>
            </a:r>
            <a:r>
              <a:rPr lang="en-US" sz="2400" dirty="0">
                <a:latin typeface="Calibri"/>
                <a:cs typeface="Calibri"/>
              </a:rPr>
              <a:t>and  </a:t>
            </a:r>
            <a:r>
              <a:rPr lang="en-US" sz="2400" spc="-10" dirty="0">
                <a:latin typeface="Calibri"/>
                <a:cs typeface="Calibri"/>
              </a:rPr>
              <a:t>operational </a:t>
            </a:r>
            <a:r>
              <a:rPr lang="en-US" sz="2400" spc="-15" dirty="0">
                <a:latin typeface="Calibri"/>
                <a:cs typeface="Calibri"/>
              </a:rPr>
              <a:t>control</a:t>
            </a:r>
            <a:r>
              <a:rPr lang="en-US" sz="2400" spc="-10" dirty="0">
                <a:latin typeface="Calibri"/>
                <a:cs typeface="Calibri"/>
              </a:rPr>
              <a:t> monitoring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Changes </a:t>
            </a:r>
            <a:r>
              <a:rPr lang="en-US" sz="2400" dirty="0">
                <a:latin typeface="Calibri"/>
                <a:cs typeface="Calibri"/>
              </a:rPr>
              <a:t>with</a:t>
            </a:r>
            <a:r>
              <a:rPr lang="en-US" sz="2400" spc="-3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time</a:t>
            </a: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Location </a:t>
            </a:r>
            <a:r>
              <a:rPr lang="en-US" sz="2400" spc="-5" dirty="0">
                <a:latin typeface="Calibri"/>
                <a:cs typeface="Calibri"/>
              </a:rPr>
              <a:t>of measurement </a:t>
            </a:r>
            <a:r>
              <a:rPr lang="en-US" sz="2400" spc="-10" dirty="0">
                <a:latin typeface="Calibri"/>
                <a:cs typeface="Calibri"/>
              </a:rPr>
              <a:t>point </a:t>
            </a:r>
            <a:r>
              <a:rPr lang="en-US" sz="2400" dirty="0">
                <a:latin typeface="Calibri"/>
                <a:cs typeface="Calibri"/>
              </a:rPr>
              <a:t>is</a:t>
            </a:r>
            <a:r>
              <a:rPr lang="en-US" sz="2400" spc="-2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important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Reporting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40" dirty="0">
                <a:latin typeface="Calibri"/>
                <a:cs typeface="Calibri"/>
              </a:rPr>
              <a:t>Trace </a:t>
            </a:r>
            <a:r>
              <a:rPr lang="en-US" sz="2400" spc="-5" dirty="0">
                <a:latin typeface="Calibri"/>
                <a:cs typeface="Calibri"/>
              </a:rPr>
              <a:t>= 0.2 </a:t>
            </a:r>
            <a:r>
              <a:rPr lang="en-US" sz="2400" spc="15" dirty="0">
                <a:latin typeface="Calibri"/>
                <a:cs typeface="Calibri"/>
              </a:rPr>
              <a:t>mg/L </a:t>
            </a:r>
            <a:r>
              <a:rPr lang="en-US" sz="2400" spc="-10" dirty="0">
                <a:latin typeface="Calibri"/>
                <a:cs typeface="Calibri"/>
              </a:rPr>
              <a:t>Free Residual</a:t>
            </a:r>
            <a:r>
              <a:rPr lang="en-US" sz="2400" spc="65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Chlorine</a:t>
            </a:r>
            <a:endParaRPr lang="en-US"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en-US" sz="2400" spc="-10" dirty="0">
                <a:latin typeface="Calibri"/>
                <a:cs typeface="Calibri"/>
              </a:rPr>
              <a:t>&lt;0.2 </a:t>
            </a:r>
            <a:r>
              <a:rPr lang="en-US" sz="2400" spc="15" dirty="0">
                <a:latin typeface="Calibri"/>
                <a:cs typeface="Calibri"/>
              </a:rPr>
              <a:t>mg/L </a:t>
            </a:r>
            <a:r>
              <a:rPr lang="en-US" sz="2400" spc="-5" dirty="0">
                <a:latin typeface="Calibri"/>
                <a:cs typeface="Calibri"/>
              </a:rPr>
              <a:t>= </a:t>
            </a:r>
            <a:r>
              <a:rPr lang="en-US" sz="2400" spc="-10" dirty="0">
                <a:latin typeface="Calibri"/>
                <a:cs typeface="Calibri"/>
              </a:rPr>
              <a:t>non-detectable </a:t>
            </a:r>
            <a:r>
              <a:rPr lang="en-US" sz="2000" spc="-10" dirty="0">
                <a:latin typeface="Calibri"/>
                <a:cs typeface="Calibri"/>
              </a:rPr>
              <a:t>(</a:t>
            </a:r>
            <a:r>
              <a:rPr lang="en-US" sz="2000" b="1" spc="-10" dirty="0" err="1">
                <a:latin typeface="Calibri"/>
                <a:cs typeface="Calibri"/>
              </a:rPr>
              <a:t>out-dated</a:t>
            </a:r>
            <a:r>
              <a:rPr lang="en-US" sz="2000" b="1" spc="-10" dirty="0">
                <a:latin typeface="Calibri"/>
                <a:cs typeface="Calibri"/>
              </a:rPr>
              <a:t>, but still </a:t>
            </a:r>
            <a:r>
              <a:rPr lang="en-US" sz="2000" b="1" spc="-5" dirty="0">
                <a:latin typeface="Calibri"/>
                <a:cs typeface="Calibri"/>
              </a:rPr>
              <a:t>a </a:t>
            </a:r>
            <a:r>
              <a:rPr lang="en-US" sz="2000" b="1" spc="-10" dirty="0">
                <a:latin typeface="Calibri"/>
                <a:cs typeface="Calibri"/>
              </a:rPr>
              <a:t>good</a:t>
            </a:r>
            <a:r>
              <a:rPr lang="en-US" sz="2000" b="1" spc="100" dirty="0">
                <a:latin typeface="Calibri"/>
                <a:cs typeface="Calibri"/>
              </a:rPr>
              <a:t> </a:t>
            </a:r>
            <a:r>
              <a:rPr lang="en-US" sz="2000" b="1" spc="-20" dirty="0">
                <a:latin typeface="Calibri"/>
                <a:cs typeface="Calibri"/>
              </a:rPr>
              <a:t>target</a:t>
            </a:r>
            <a:r>
              <a:rPr lang="en-US" sz="2000" spc="-20" dirty="0">
                <a:latin typeface="Calibri"/>
                <a:cs typeface="Calibri"/>
              </a:rPr>
              <a:t>)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CDC99-D6DF-C04D-3725-699EFE123F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37177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b="1" spc="-5" dirty="0">
                <a:latin typeface="+mj-lt"/>
                <a:cs typeface="Calibri"/>
              </a:rPr>
              <a:t>Chlorine</a:t>
            </a:r>
            <a:r>
              <a:rPr lang="en-US" sz="2400" b="1" spc="5" dirty="0">
                <a:latin typeface="+mj-lt"/>
                <a:cs typeface="Calibri"/>
              </a:rPr>
              <a:t> </a:t>
            </a:r>
            <a:r>
              <a:rPr lang="en-US" sz="2400" b="1" spc="-5" dirty="0">
                <a:latin typeface="+mj-lt"/>
                <a:cs typeface="Calibri"/>
              </a:rPr>
              <a:t>reactions</a:t>
            </a:r>
            <a:endParaRPr lang="en-US" sz="2400" b="1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9644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541F-6945-E077-2C08-6216F3703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Chemistry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CAA41-A15F-BF17-44F5-BD4154CF9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Reactions </a:t>
            </a:r>
            <a:r>
              <a:rPr lang="en-US" sz="2400" dirty="0">
                <a:latin typeface="Calibri"/>
                <a:cs typeface="Calibri"/>
              </a:rPr>
              <a:t>with the </a:t>
            </a:r>
            <a:r>
              <a:rPr lang="en-US" sz="2400" spc="-10" dirty="0">
                <a:latin typeface="Calibri"/>
                <a:cs typeface="Calibri"/>
              </a:rPr>
              <a:t>three </a:t>
            </a:r>
            <a:r>
              <a:rPr lang="en-US" sz="2400" spc="-20" dirty="0">
                <a:latin typeface="Calibri"/>
                <a:cs typeface="Calibri"/>
              </a:rPr>
              <a:t>forms </a:t>
            </a:r>
            <a:r>
              <a:rPr lang="en-US" sz="2400" spc="-5" dirty="0">
                <a:latin typeface="Calibri"/>
                <a:cs typeface="Calibri"/>
              </a:rPr>
              <a:t>of</a:t>
            </a:r>
            <a:r>
              <a:rPr lang="en-US" sz="2400" spc="10" dirty="0">
                <a:latin typeface="Calibri"/>
                <a:cs typeface="Calibri"/>
              </a:rPr>
              <a:t> </a:t>
            </a:r>
            <a:r>
              <a:rPr lang="en-US" sz="2400" spc="-5" dirty="0">
                <a:latin typeface="Calibri"/>
                <a:cs typeface="Calibri"/>
              </a:rPr>
              <a:t>chlorine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Free residual </a:t>
            </a:r>
            <a:r>
              <a:rPr lang="en-US" sz="2400" spc="-5" dirty="0">
                <a:latin typeface="Calibri"/>
                <a:cs typeface="Calibri"/>
              </a:rPr>
              <a:t>chlorine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(FRC)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How pH </a:t>
            </a:r>
            <a:r>
              <a:rPr lang="en-US" sz="2400" spc="-25" dirty="0">
                <a:latin typeface="Calibri"/>
                <a:cs typeface="Calibri"/>
              </a:rPr>
              <a:t>affects </a:t>
            </a:r>
            <a:r>
              <a:rPr lang="en-US" sz="2400" spc="-10" dirty="0">
                <a:latin typeface="Calibri"/>
                <a:cs typeface="Calibri"/>
              </a:rPr>
              <a:t>inactivation</a:t>
            </a:r>
            <a:r>
              <a:rPr lang="en-US" sz="2400" spc="6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efficiency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10" dirty="0">
                <a:latin typeface="Calibri"/>
                <a:cs typeface="Calibri"/>
              </a:rPr>
              <a:t>Reactions </a:t>
            </a:r>
            <a:r>
              <a:rPr lang="en-US" sz="2400" dirty="0">
                <a:latin typeface="Calibri"/>
                <a:cs typeface="Calibri"/>
              </a:rPr>
              <a:t>with ammonia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latin typeface="Calibri"/>
                <a:cs typeface="Calibri"/>
              </a:rPr>
              <a:t>Combined </a:t>
            </a:r>
            <a:r>
              <a:rPr lang="en-US" sz="2400" spc="-10" dirty="0">
                <a:latin typeface="Calibri"/>
                <a:cs typeface="Calibri"/>
              </a:rPr>
              <a:t>residual </a:t>
            </a:r>
            <a:r>
              <a:rPr lang="en-US" sz="2400" dirty="0">
                <a:latin typeface="Calibri"/>
                <a:cs typeface="Calibri"/>
              </a:rPr>
              <a:t>chlorine</a:t>
            </a:r>
            <a:r>
              <a:rPr lang="en-US" sz="2400" spc="2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(CRC)</a:t>
            </a:r>
            <a:endParaRPr lang="en-US"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dirty="0">
                <a:latin typeface="Calibri"/>
                <a:cs typeface="Calibri"/>
              </a:rPr>
              <a:t>Measuring </a:t>
            </a:r>
            <a:r>
              <a:rPr lang="en-US" sz="2400" spc="-10" dirty="0">
                <a:latin typeface="Calibri"/>
                <a:cs typeface="Calibri"/>
              </a:rPr>
              <a:t>residual</a:t>
            </a:r>
            <a:r>
              <a:rPr lang="en-US" sz="2400" spc="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chlorine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9D21E-797C-B69E-45B1-08440CE331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7183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17AB3-A574-7036-3A6A-F04246095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Chlorine Gas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0DEF4-0AD5-BDC8-95F7-D4357860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3700" marR="1920875" indent="-343535">
              <a:lnSpc>
                <a:spcPct val="70100"/>
              </a:lnSpc>
              <a:spcBef>
                <a:spcPts val="125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lang="en-US" sz="2400" spc="-25" dirty="0">
                <a:latin typeface="Calibri"/>
                <a:cs typeface="Calibri"/>
              </a:rPr>
              <a:t>Hydrolyzes </a:t>
            </a:r>
            <a:r>
              <a:rPr lang="en-US" sz="2400" spc="-10" dirty="0">
                <a:latin typeface="Calibri"/>
                <a:cs typeface="Calibri"/>
              </a:rPr>
              <a:t>rapidly </a:t>
            </a:r>
            <a:r>
              <a:rPr lang="en-US" sz="2400" dirty="0">
                <a:latin typeface="Calibri"/>
                <a:cs typeface="Calibri"/>
              </a:rPr>
              <a:t>in </a:t>
            </a:r>
            <a:r>
              <a:rPr lang="en-US" sz="2400" spc="-20" dirty="0">
                <a:latin typeface="Calibri"/>
                <a:cs typeface="Calibri"/>
              </a:rPr>
              <a:t>water to form  </a:t>
            </a: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</a:t>
            </a:r>
            <a:r>
              <a:rPr lang="en-US" sz="2400" spc="-5" dirty="0">
                <a:latin typeface="Calibri"/>
                <a:cs typeface="Calibri"/>
              </a:rPr>
              <a:t> (</a:t>
            </a:r>
            <a:r>
              <a:rPr lang="en-US" sz="2400" spc="-5" dirty="0" err="1">
                <a:latin typeface="Calibri"/>
                <a:cs typeface="Calibri"/>
              </a:rPr>
              <a:t>HOCl</a:t>
            </a:r>
            <a:r>
              <a:rPr lang="en-US" sz="2400" spc="-5" dirty="0">
                <a:latin typeface="Calibri"/>
                <a:cs typeface="Calibri"/>
              </a:rPr>
              <a:t>)</a:t>
            </a:r>
          </a:p>
          <a:p>
            <a:pPr marL="393700" marR="1920875" indent="-343535">
              <a:lnSpc>
                <a:spcPct val="70100"/>
              </a:lnSpc>
              <a:spcBef>
                <a:spcPts val="125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endParaRPr lang="en-US" sz="2400" dirty="0">
              <a:latin typeface="Calibri"/>
              <a:cs typeface="Calibri"/>
            </a:endParaRPr>
          </a:p>
          <a:p>
            <a:pPr marL="50165" marR="17780">
              <a:lnSpc>
                <a:spcPct val="70000"/>
              </a:lnSpc>
              <a:spcBef>
                <a:spcPts val="765"/>
              </a:spcBef>
              <a:tabLst>
                <a:tab pos="393700" algn="l"/>
                <a:tab pos="394335" algn="l"/>
              </a:tabLst>
            </a:pPr>
            <a:r>
              <a:rPr lang="en-US" sz="2400" spc="-5" dirty="0">
                <a:latin typeface="Calibri"/>
                <a:cs typeface="Calibri"/>
              </a:rPr>
              <a:t>The </a:t>
            </a:r>
            <a:r>
              <a:rPr lang="en-US" sz="2400" spc="-15" dirty="0">
                <a:latin typeface="Calibri"/>
                <a:cs typeface="Calibri"/>
              </a:rPr>
              <a:t>following </a:t>
            </a:r>
            <a:r>
              <a:rPr lang="en-US" sz="2400" spc="-5" dirty="0">
                <a:latin typeface="Calibri"/>
                <a:cs typeface="Calibri"/>
              </a:rPr>
              <a:t>equation </a:t>
            </a:r>
            <a:r>
              <a:rPr lang="en-US" sz="2400" spc="-10" dirty="0">
                <a:latin typeface="Calibri"/>
                <a:cs typeface="Calibri"/>
              </a:rPr>
              <a:t>presents </a:t>
            </a:r>
            <a:r>
              <a:rPr lang="en-US" sz="2400" spc="-5" dirty="0">
                <a:latin typeface="Calibri"/>
                <a:cs typeface="Calibri"/>
              </a:rPr>
              <a:t>the </a:t>
            </a:r>
            <a:r>
              <a:rPr lang="en-US" sz="2400" spc="-20" dirty="0">
                <a:latin typeface="Calibri"/>
                <a:cs typeface="Calibri"/>
              </a:rPr>
              <a:t>hydrolysis  </a:t>
            </a:r>
            <a:r>
              <a:rPr lang="en-US" sz="2400" spc="-5" dirty="0">
                <a:latin typeface="Calibri"/>
                <a:cs typeface="Calibri"/>
              </a:rPr>
              <a:t>reaction:</a:t>
            </a:r>
            <a:endParaRPr lang="en-US"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lang="en-US" sz="2400" i="1" spc="10" dirty="0">
                <a:latin typeface="Calibri"/>
                <a:cs typeface="Calibri"/>
              </a:rPr>
              <a:t>Cl</a:t>
            </a:r>
            <a:r>
              <a:rPr lang="en-US" sz="2400" b="1" spc="15" baseline="-15873" dirty="0">
                <a:latin typeface="Calibri"/>
                <a:cs typeface="Calibri"/>
              </a:rPr>
              <a:t>2(g) </a:t>
            </a:r>
            <a:r>
              <a:rPr lang="en-US" sz="2400" dirty="0">
                <a:latin typeface="Calibri"/>
                <a:cs typeface="Calibri"/>
              </a:rPr>
              <a:t>+ H</a:t>
            </a:r>
            <a:r>
              <a:rPr lang="en-US" sz="2400" b="1" baseline="-15873" dirty="0">
                <a:latin typeface="Calibri"/>
                <a:cs typeface="Calibri"/>
              </a:rPr>
              <a:t>2</a:t>
            </a:r>
            <a:r>
              <a:rPr lang="en-US" sz="2400" dirty="0">
                <a:latin typeface="Calibri"/>
                <a:cs typeface="Calibri"/>
              </a:rPr>
              <a:t>O → </a:t>
            </a:r>
            <a:r>
              <a:rPr lang="en-US" sz="2400" dirty="0" err="1">
                <a:latin typeface="Calibri"/>
                <a:cs typeface="Calibri"/>
              </a:rPr>
              <a:t>HO</a:t>
            </a:r>
            <a:r>
              <a:rPr lang="en-US" sz="2400" i="1" dirty="0" err="1">
                <a:latin typeface="Calibri"/>
                <a:cs typeface="Calibri"/>
              </a:rPr>
              <a:t>C</a:t>
            </a:r>
            <a:r>
              <a:rPr lang="en-US" sz="2400" dirty="0" err="1">
                <a:latin typeface="Calibri"/>
                <a:cs typeface="Calibri"/>
              </a:rPr>
              <a:t>l</a:t>
            </a:r>
            <a:r>
              <a:rPr lang="en-US" sz="2400" dirty="0">
                <a:latin typeface="Calibri"/>
                <a:cs typeface="Calibri"/>
              </a:rPr>
              <a:t> + </a:t>
            </a:r>
            <a:r>
              <a:rPr lang="en-US" sz="2400" spc="5" dirty="0">
                <a:latin typeface="Calibri"/>
                <a:cs typeface="Calibri"/>
              </a:rPr>
              <a:t>H</a:t>
            </a:r>
            <a:r>
              <a:rPr lang="en-US" sz="2400" spc="7" baseline="34391" dirty="0">
                <a:latin typeface="Calibri"/>
                <a:cs typeface="Calibri"/>
              </a:rPr>
              <a:t>+</a:t>
            </a:r>
            <a:r>
              <a:rPr lang="en-US" sz="2400" spc="5" dirty="0">
                <a:latin typeface="Calibri"/>
                <a:cs typeface="Calibri"/>
              </a:rPr>
              <a:t>+</a:t>
            </a:r>
            <a:r>
              <a:rPr lang="en-US" sz="2400" spc="-185" dirty="0">
                <a:latin typeface="Calibri"/>
                <a:cs typeface="Calibri"/>
              </a:rPr>
              <a:t> </a:t>
            </a:r>
            <a:r>
              <a:rPr lang="en-US" sz="2400" i="1" dirty="0">
                <a:latin typeface="Calibri"/>
                <a:cs typeface="Calibri"/>
              </a:rPr>
              <a:t>Cl</a:t>
            </a:r>
            <a:r>
              <a:rPr lang="en-US" sz="2400" baseline="34391" dirty="0">
                <a:latin typeface="Calibri"/>
                <a:cs typeface="Calibri"/>
              </a:rPr>
              <a:t>-</a:t>
            </a: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lang="en-US" sz="2400" dirty="0">
              <a:latin typeface="Calibri"/>
              <a:cs typeface="Calibri"/>
            </a:endParaRPr>
          </a:p>
          <a:p>
            <a:pPr marL="393700" marR="303530" indent="-343535">
              <a:lnSpc>
                <a:spcPct val="7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lang="en-US" sz="2400" spc="-5" dirty="0">
                <a:latin typeface="Calibri"/>
                <a:cs typeface="Calibri"/>
              </a:rPr>
              <a:t>Chlorine </a:t>
            </a:r>
            <a:r>
              <a:rPr lang="en-US" sz="2400" spc="-20" dirty="0">
                <a:latin typeface="Calibri"/>
                <a:cs typeface="Calibri"/>
              </a:rPr>
              <a:t>gas </a:t>
            </a:r>
            <a:r>
              <a:rPr lang="en-US" sz="2400" spc="-30" dirty="0">
                <a:latin typeface="Calibri"/>
                <a:cs typeface="Calibri"/>
              </a:rPr>
              <a:t>fed </a:t>
            </a:r>
            <a:r>
              <a:rPr lang="en-US" sz="2400" spc="-25" dirty="0">
                <a:latin typeface="Calibri"/>
                <a:cs typeface="Calibri"/>
              </a:rPr>
              <a:t>to </a:t>
            </a:r>
            <a:r>
              <a:rPr lang="en-US" sz="2400" spc="-20" dirty="0">
                <a:latin typeface="Calibri"/>
                <a:cs typeface="Calibri"/>
              </a:rPr>
              <a:t>water </a:t>
            </a:r>
            <a:r>
              <a:rPr lang="en-US" sz="2400" spc="-5" dirty="0">
                <a:latin typeface="Calibri"/>
                <a:cs typeface="Calibri"/>
              </a:rPr>
              <a:t>reduces pH of  </a:t>
            </a:r>
            <a:r>
              <a:rPr lang="en-US" sz="2400" dirty="0">
                <a:latin typeface="Calibri"/>
                <a:cs typeface="Calibri"/>
              </a:rPr>
              <a:t>the </a:t>
            </a:r>
            <a:r>
              <a:rPr lang="en-US" sz="2400" spc="-20" dirty="0">
                <a:latin typeface="Calibri"/>
                <a:cs typeface="Calibri"/>
              </a:rPr>
              <a:t>water </a:t>
            </a:r>
            <a:r>
              <a:rPr lang="en-US" sz="2400" spc="-5" dirty="0">
                <a:latin typeface="Calibri"/>
                <a:cs typeface="Calibri"/>
              </a:rPr>
              <a:t>due </a:t>
            </a:r>
            <a:r>
              <a:rPr lang="en-US" sz="2400" spc="-20" dirty="0">
                <a:latin typeface="Calibri"/>
                <a:cs typeface="Calibri"/>
              </a:rPr>
              <a:t>to </a:t>
            </a:r>
            <a:r>
              <a:rPr lang="en-US" sz="2400" spc="-10" dirty="0">
                <a:latin typeface="Calibri"/>
                <a:cs typeface="Calibri"/>
              </a:rPr>
              <a:t>production </a:t>
            </a:r>
            <a:r>
              <a:rPr lang="en-US" sz="2400" spc="-5" dirty="0">
                <a:latin typeface="Calibri"/>
                <a:cs typeface="Calibri"/>
              </a:rPr>
              <a:t>of </a:t>
            </a:r>
            <a:r>
              <a:rPr lang="en-US" sz="2400" spc="-25" dirty="0">
                <a:latin typeface="Calibri"/>
                <a:cs typeface="Calibri"/>
              </a:rPr>
              <a:t>hydrogen  </a:t>
            </a:r>
            <a:r>
              <a:rPr lang="en-US" sz="2400" dirty="0">
                <a:latin typeface="Calibri"/>
                <a:cs typeface="Calibri"/>
              </a:rPr>
              <a:t>ion.</a:t>
            </a:r>
          </a:p>
          <a:p>
            <a:pPr marL="393700" indent="-343535">
              <a:lnSpc>
                <a:spcPts val="3454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 </a:t>
            </a:r>
            <a:r>
              <a:rPr lang="en-US" sz="2400" spc="-5" dirty="0">
                <a:latin typeface="Calibri"/>
                <a:cs typeface="Calibri"/>
              </a:rPr>
              <a:t>also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produced</a:t>
            </a:r>
            <a:endParaRPr lang="en-US" sz="2400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3E10F-8E1A-1AE3-7B3D-6E180FA02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5446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457200"/>
            <a:ext cx="693419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>
                <a:cs typeface="Calibri"/>
              </a:rPr>
              <a:t>Calcium</a:t>
            </a:r>
            <a:r>
              <a:rPr spc="-40" dirty="0">
                <a:cs typeface="Calibri"/>
              </a:rPr>
              <a:t> </a:t>
            </a:r>
            <a:r>
              <a:rPr spc="-10" dirty="0">
                <a:cs typeface="Calibri"/>
              </a:rPr>
              <a:t>Hypochlorite</a:t>
            </a:r>
            <a:r>
              <a:rPr lang="en-US" spc="-10" dirty="0">
                <a:cs typeface="Calibri"/>
              </a:rPr>
              <a:t>, Ca(OCl)</a:t>
            </a:r>
            <a:r>
              <a:rPr lang="en-US" spc="-10" baseline="-25000" dirty="0">
                <a:cs typeface="Calibri"/>
              </a:rPr>
              <a:t>2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4400" y="1524000"/>
            <a:ext cx="7244714" cy="2119234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997585">
              <a:lnSpc>
                <a:spcPct val="100000"/>
              </a:lnSpc>
            </a:pPr>
            <a:r>
              <a:rPr lang="en-US" sz="2400" spc="-5" dirty="0">
                <a:latin typeface="Calibri"/>
                <a:cs typeface="Calibri"/>
              </a:rPr>
              <a:t>Solid “tabs” (HTH</a:t>
            </a:r>
            <a:r>
              <a:rPr lang="en-US" sz="2400" spc="-5" baseline="30000" dirty="0">
                <a:latin typeface="Calibri"/>
                <a:cs typeface="Calibri"/>
              </a:rPr>
              <a:t>TM</a:t>
            </a:r>
            <a:r>
              <a:rPr lang="en-US" sz="2400" spc="-5" dirty="0">
                <a:latin typeface="Calibri"/>
                <a:cs typeface="Calibri"/>
              </a:rPr>
              <a:t>) &amp; granules)</a:t>
            </a:r>
            <a:endParaRPr sz="2400" baseline="-20202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 dirty="0">
              <a:latin typeface="Calibri"/>
              <a:cs typeface="Calibri"/>
            </a:endParaRPr>
          </a:p>
          <a:p>
            <a:pPr marL="368300" marR="30480">
              <a:lnSpc>
                <a:spcPct val="60000"/>
              </a:lnSpc>
            </a:pPr>
            <a:r>
              <a:rPr sz="2400" spc="-10" dirty="0">
                <a:latin typeface="Calibri"/>
                <a:cs typeface="Calibri"/>
              </a:rPr>
              <a:t>Granular calcium hypochlorite typically </a:t>
            </a:r>
            <a:r>
              <a:rPr sz="2400" spc="-15" dirty="0">
                <a:latin typeface="Calibri"/>
                <a:cs typeface="Calibri"/>
              </a:rPr>
              <a:t>contains </a:t>
            </a:r>
            <a:r>
              <a:rPr sz="2400" spc="-5" dirty="0">
                <a:latin typeface="Calibri"/>
                <a:cs typeface="Calibri"/>
              </a:rPr>
              <a:t>65 </a:t>
            </a:r>
            <a:r>
              <a:rPr sz="2400" spc="-15" dirty="0">
                <a:latin typeface="Calibri"/>
                <a:cs typeface="Calibri"/>
              </a:rPr>
              <a:t>percent  </a:t>
            </a:r>
            <a:r>
              <a:rPr sz="2400" spc="-10" dirty="0">
                <a:latin typeface="Calibri"/>
                <a:cs typeface="Calibri"/>
              </a:rPr>
              <a:t>available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chlorine</a:t>
            </a:r>
            <a:endParaRPr lang="en-US" sz="2400" spc="-5" dirty="0">
              <a:latin typeface="Calibri"/>
              <a:cs typeface="Calibri"/>
            </a:endParaRPr>
          </a:p>
          <a:p>
            <a:pPr marL="368300" marR="30480">
              <a:lnSpc>
                <a:spcPct val="60000"/>
              </a:lnSpc>
            </a:pPr>
            <a:endParaRPr lang="en-US" sz="2400" i="1" u="sng" spc="-5" dirty="0">
              <a:latin typeface="Calibri"/>
              <a:cs typeface="Calibri"/>
            </a:endParaRPr>
          </a:p>
          <a:p>
            <a:pPr marL="368300" marR="30480" algn="ctr">
              <a:lnSpc>
                <a:spcPct val="60000"/>
              </a:lnSpc>
            </a:pPr>
            <a:r>
              <a:rPr sz="2400" i="1" u="sng" spc="-5" dirty="0">
                <a:latin typeface="Calibri"/>
                <a:cs typeface="Calibri"/>
              </a:rPr>
              <a:t>Purity </a:t>
            </a:r>
            <a:r>
              <a:rPr sz="2400" i="1" u="sng" spc="-15" dirty="0">
                <a:latin typeface="Calibri"/>
                <a:cs typeface="Calibri"/>
              </a:rPr>
              <a:t>Equation</a:t>
            </a:r>
            <a:endParaRPr lang="en-US" sz="2400" i="1" u="sng" spc="-15" dirty="0">
              <a:latin typeface="Calibri"/>
              <a:cs typeface="Calibri"/>
            </a:endParaRPr>
          </a:p>
          <a:p>
            <a:pPr marL="25400" algn="ctr"/>
            <a:endParaRPr sz="1200" i="1" u="sng" dirty="0">
              <a:latin typeface="Calibri"/>
              <a:cs typeface="Calibri"/>
            </a:endParaRPr>
          </a:p>
          <a:p>
            <a:pPr marL="25400">
              <a:lnSpc>
                <a:spcPts val="2375"/>
              </a:lnSpc>
            </a:pPr>
            <a:r>
              <a:rPr lang="en-US" sz="2400" b="1" spc="-10" dirty="0">
                <a:latin typeface="Calibri"/>
                <a:cs typeface="Calibri"/>
              </a:rPr>
              <a:t>	</a:t>
            </a:r>
            <a:r>
              <a:rPr sz="2400" b="1" spc="-10" dirty="0">
                <a:latin typeface="Calibri"/>
                <a:cs typeface="Calibri"/>
              </a:rPr>
              <a:t>Dosage </a:t>
            </a:r>
            <a:r>
              <a:rPr sz="2400" b="1" spc="-15" dirty="0">
                <a:latin typeface="Calibri"/>
                <a:cs typeface="Calibri"/>
              </a:rPr>
              <a:t>required </a:t>
            </a:r>
            <a:r>
              <a:rPr sz="2400" b="1" spc="-5" dirty="0">
                <a:latin typeface="Calibri"/>
                <a:cs typeface="Calibri"/>
              </a:rPr>
              <a:t>= </a:t>
            </a:r>
            <a:r>
              <a:rPr sz="2400" b="1" spc="-10" dirty="0">
                <a:latin typeface="Calibri"/>
                <a:cs typeface="Calibri"/>
              </a:rPr>
              <a:t>dosage desired </a:t>
            </a:r>
            <a:r>
              <a:rPr sz="2400" b="1" spc="-5" dirty="0">
                <a:latin typeface="Calibri"/>
                <a:cs typeface="Calibri"/>
              </a:rPr>
              <a:t>/</a:t>
            </a:r>
            <a:r>
              <a:rPr sz="2400" b="1" spc="10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purity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33400"/>
            <a:ext cx="70078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Calcium</a:t>
            </a:r>
            <a:r>
              <a:rPr spc="-50" dirty="0">
                <a:cs typeface="Calibri"/>
              </a:rPr>
              <a:t> </a:t>
            </a:r>
            <a:r>
              <a:rPr dirty="0">
                <a:cs typeface="Calibri"/>
              </a:rPr>
              <a:t>Hypochlorite</a:t>
            </a:r>
            <a:r>
              <a:rPr lang="en-US" dirty="0">
                <a:cs typeface="Calibri"/>
              </a:rPr>
              <a:t>, </a:t>
            </a:r>
            <a:r>
              <a:rPr lang="en-US" spc="-10" dirty="0">
                <a:cs typeface="Calibri"/>
              </a:rPr>
              <a:t>Ca(OCl)</a:t>
            </a:r>
            <a:r>
              <a:rPr lang="en-US" spc="-10" baseline="-25000" dirty="0">
                <a:cs typeface="Calibri"/>
              </a:rPr>
              <a:t>2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229309"/>
            <a:ext cx="7850505" cy="31463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Formed </a:t>
            </a:r>
            <a:r>
              <a:rPr sz="2400" spc="-20" dirty="0">
                <a:latin typeface="Calibri"/>
                <a:cs typeface="Calibri"/>
              </a:rPr>
              <a:t>from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precipitate </a:t>
            </a:r>
            <a:r>
              <a:rPr sz="2400" spc="-10" dirty="0">
                <a:latin typeface="Calibri"/>
                <a:cs typeface="Calibri"/>
              </a:rPr>
              <a:t>that results </a:t>
            </a:r>
            <a:r>
              <a:rPr sz="2400" spc="-20" dirty="0">
                <a:latin typeface="Calibri"/>
                <a:cs typeface="Calibri"/>
              </a:rPr>
              <a:t>from  </a:t>
            </a:r>
            <a:r>
              <a:rPr sz="2400" spc="-10" dirty="0">
                <a:latin typeface="Calibri"/>
                <a:cs typeface="Calibri"/>
              </a:rPr>
              <a:t>dissolving </a:t>
            </a: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spc="-20" dirty="0">
                <a:latin typeface="Calibri"/>
                <a:cs typeface="Calibri"/>
              </a:rPr>
              <a:t>gas </a:t>
            </a:r>
            <a:r>
              <a:rPr sz="2400" spc="-1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solution </a:t>
            </a:r>
            <a:r>
              <a:rPr sz="2400" spc="-5" dirty="0">
                <a:latin typeface="Calibri"/>
                <a:cs typeface="Calibri"/>
              </a:rPr>
              <a:t>of calcium </a:t>
            </a:r>
            <a:r>
              <a:rPr sz="2400" spc="-20" dirty="0">
                <a:latin typeface="Calibri"/>
                <a:cs typeface="Calibri"/>
              </a:rPr>
              <a:t>oxide  </a:t>
            </a:r>
            <a:r>
              <a:rPr sz="2400" spc="-5" dirty="0">
                <a:latin typeface="Calibri"/>
                <a:cs typeface="Calibri"/>
              </a:rPr>
              <a:t>(lime) and </a:t>
            </a:r>
            <a:r>
              <a:rPr sz="2400" spc="-10" dirty="0">
                <a:latin typeface="Calibri"/>
                <a:cs typeface="Calibri"/>
              </a:rPr>
              <a:t>sodium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hydroxide.</a:t>
            </a:r>
            <a:endParaRPr sz="2400" dirty="0">
              <a:latin typeface="Calibri"/>
              <a:cs typeface="Calibri"/>
            </a:endParaRPr>
          </a:p>
          <a:p>
            <a:pPr marL="355600" marR="563880" indent="-343535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35" dirty="0">
                <a:latin typeface="Calibri"/>
                <a:cs typeface="Calibri"/>
              </a:rPr>
              <a:t>Tablets </a:t>
            </a:r>
            <a:r>
              <a:rPr sz="2400" spc="-20" dirty="0">
                <a:latin typeface="Calibri"/>
                <a:cs typeface="Calibri"/>
              </a:rPr>
              <a:t>may </a:t>
            </a:r>
            <a:r>
              <a:rPr sz="2400" spc="-10" dirty="0">
                <a:latin typeface="Calibri"/>
                <a:cs typeface="Calibri"/>
              </a:rPr>
              <a:t>not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suitable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use with </a:t>
            </a:r>
            <a:r>
              <a:rPr sz="2400" spc="-10" dirty="0">
                <a:latin typeface="Calibri"/>
                <a:cs typeface="Calibri"/>
              </a:rPr>
              <a:t>potable 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10" dirty="0">
                <a:latin typeface="Calibri"/>
                <a:cs typeface="Calibri"/>
              </a:rPr>
              <a:t>due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10" dirty="0">
                <a:latin typeface="Calibri"/>
                <a:cs typeface="Calibri"/>
              </a:rPr>
              <a:t>the binder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used</a:t>
            </a:r>
            <a:endParaRPr sz="2400" dirty="0">
              <a:latin typeface="Calibri"/>
              <a:cs typeface="Calibri"/>
            </a:endParaRPr>
          </a:p>
          <a:p>
            <a:pPr marL="355600" marR="342900" indent="-343535" algn="just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30" dirty="0">
                <a:latin typeface="Calibri"/>
                <a:cs typeface="Calibri"/>
              </a:rPr>
              <a:t>NSF/ANSI </a:t>
            </a:r>
            <a:r>
              <a:rPr sz="2400" spc="-15" dirty="0">
                <a:latin typeface="Calibri"/>
                <a:cs typeface="Calibri"/>
              </a:rPr>
              <a:t>Standard </a:t>
            </a:r>
            <a:r>
              <a:rPr sz="2400" spc="-5" dirty="0">
                <a:latin typeface="Calibri"/>
                <a:cs typeface="Calibri"/>
              </a:rPr>
              <a:t>60: </a:t>
            </a:r>
            <a:r>
              <a:rPr sz="2400" spc="-10" dirty="0">
                <a:latin typeface="Calibri"/>
                <a:cs typeface="Calibri"/>
              </a:rPr>
              <a:t>Drinking </a:t>
            </a:r>
            <a:r>
              <a:rPr sz="2400" spc="-35" dirty="0">
                <a:latin typeface="Calibri"/>
                <a:cs typeface="Calibri"/>
              </a:rPr>
              <a:t>Water Treatment  </a:t>
            </a:r>
            <a:r>
              <a:rPr sz="2400" spc="-10" dirty="0">
                <a:latin typeface="Calibri"/>
                <a:cs typeface="Calibri"/>
              </a:rPr>
              <a:t>Chemicals </a:t>
            </a:r>
            <a:r>
              <a:rPr sz="2400" spc="-5" dirty="0">
                <a:latin typeface="Calibri"/>
                <a:cs typeface="Calibri"/>
              </a:rPr>
              <a:t>-- </a:t>
            </a:r>
            <a:r>
              <a:rPr sz="2400" spc="-10" dirty="0">
                <a:latin typeface="Calibri"/>
                <a:cs typeface="Calibri"/>
              </a:rPr>
              <a:t>health </a:t>
            </a:r>
            <a:r>
              <a:rPr sz="2400" spc="-20" dirty="0">
                <a:latin typeface="Calibri"/>
                <a:cs typeface="Calibri"/>
              </a:rPr>
              <a:t>effects standard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chemicals  which </a:t>
            </a:r>
            <a:r>
              <a:rPr sz="2400" spc="-20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used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15" dirty="0">
                <a:latin typeface="Calibri"/>
                <a:cs typeface="Calibri"/>
              </a:rPr>
              <a:t>treat </a:t>
            </a:r>
            <a:r>
              <a:rPr sz="2400" spc="-10" dirty="0">
                <a:latin typeface="Calibri"/>
                <a:cs typeface="Calibri"/>
              </a:rPr>
              <a:t>drinking</a:t>
            </a:r>
            <a:r>
              <a:rPr sz="2400" spc="114" dirty="0">
                <a:latin typeface="Calibri"/>
                <a:cs typeface="Calibri"/>
              </a:rPr>
              <a:t> </a:t>
            </a:r>
            <a:r>
              <a:rPr sz="2400" spc="-65" dirty="0">
                <a:latin typeface="Calibri"/>
                <a:cs typeface="Calibri"/>
              </a:rPr>
              <a:t>water.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140" y="541978"/>
            <a:ext cx="54864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Ca(OCl)</a:t>
            </a:r>
            <a:r>
              <a:rPr lang="en-US" spc="-5" baseline="-25000" dirty="0">
                <a:cs typeface="Calibri"/>
              </a:rPr>
              <a:t>2</a:t>
            </a:r>
            <a:r>
              <a:rPr spc="-5" dirty="0">
                <a:cs typeface="Calibri"/>
              </a:rPr>
              <a:t> </a:t>
            </a:r>
            <a:r>
              <a:rPr spc="-10" dirty="0">
                <a:cs typeface="Calibri"/>
              </a:rPr>
              <a:t>Produces</a:t>
            </a:r>
            <a:r>
              <a:rPr spc="-45" dirty="0">
                <a:cs typeface="Calibri"/>
              </a:rPr>
              <a:t> </a:t>
            </a:r>
            <a:r>
              <a:rPr spc="-5" dirty="0">
                <a:cs typeface="Calibri"/>
              </a:rPr>
              <a:t>HOCl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40" y="1305509"/>
            <a:ext cx="8058784" cy="39465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06400" marR="777240" indent="-3435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reaction between calcium </a:t>
            </a:r>
            <a:r>
              <a:rPr sz="2400" spc="-15" dirty="0">
                <a:latin typeface="Calibri"/>
                <a:cs typeface="Calibri"/>
              </a:rPr>
              <a:t>hypochlorite </a:t>
            </a:r>
            <a:r>
              <a:rPr sz="2400" spc="-5" dirty="0">
                <a:latin typeface="Calibri"/>
                <a:cs typeface="Calibri"/>
              </a:rPr>
              <a:t>and 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5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shown </a:t>
            </a:r>
            <a:r>
              <a:rPr sz="2400" spc="-5" dirty="0">
                <a:latin typeface="Calibri"/>
                <a:cs typeface="Calibri"/>
              </a:rPr>
              <a:t>in the </a:t>
            </a:r>
            <a:r>
              <a:rPr sz="2400" spc="-15" dirty="0">
                <a:latin typeface="Calibri"/>
                <a:cs typeface="Calibri"/>
              </a:rPr>
              <a:t>following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reaction: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850" dirty="0">
              <a:latin typeface="Calibri"/>
              <a:cs typeface="Calibri"/>
            </a:endParaRPr>
          </a:p>
          <a:p>
            <a:pPr marL="62865" algn="ctr">
              <a:lnSpc>
                <a:spcPts val="2500"/>
              </a:lnSpc>
              <a:tabLst>
                <a:tab pos="406400" algn="l"/>
                <a:tab pos="407034" algn="l"/>
                <a:tab pos="1687830" algn="l"/>
              </a:tabLst>
            </a:pPr>
            <a:r>
              <a:rPr lang="en-US" sz="2800" b="1" spc="-10" dirty="0">
                <a:latin typeface="Calibri"/>
                <a:cs typeface="Calibri"/>
              </a:rPr>
              <a:t>  </a:t>
            </a:r>
            <a:r>
              <a:rPr sz="2800" b="1" spc="-10" dirty="0">
                <a:latin typeface="Calibri"/>
                <a:cs typeface="Calibri"/>
              </a:rPr>
              <a:t>Ca</a:t>
            </a:r>
            <a:r>
              <a:rPr lang="en-US" sz="2800" b="1" spc="-10" baseline="-25000" dirty="0">
                <a:latin typeface="Calibri"/>
                <a:cs typeface="Calibri"/>
              </a:rPr>
              <a:t>2</a:t>
            </a:r>
            <a:r>
              <a:rPr sz="2800" b="1" spc="-10" dirty="0">
                <a:latin typeface="Calibri"/>
                <a:cs typeface="Calibri"/>
              </a:rPr>
              <a:t>(</a:t>
            </a:r>
            <a:r>
              <a:rPr sz="2800" b="1" spc="-10" dirty="0" err="1">
                <a:latin typeface="Calibri"/>
                <a:cs typeface="Calibri"/>
              </a:rPr>
              <a:t>OCl</a:t>
            </a:r>
            <a:r>
              <a:rPr sz="2800" b="1" spc="-10" dirty="0">
                <a:latin typeface="Calibri"/>
                <a:cs typeface="Calibri"/>
              </a:rPr>
              <a:t>)</a:t>
            </a:r>
            <a:r>
              <a:rPr lang="en-US" sz="2800" b="1" spc="-10" baseline="-25000" dirty="0">
                <a:latin typeface="Calibri"/>
                <a:cs typeface="Calibri"/>
              </a:rPr>
              <a:t>2 </a:t>
            </a:r>
            <a:r>
              <a:rPr sz="2800" b="1" spc="-5" dirty="0">
                <a:latin typeface="Calibri"/>
                <a:cs typeface="Calibri"/>
              </a:rPr>
              <a:t>+ 2H O → 2HOCl + </a:t>
            </a:r>
            <a:r>
              <a:rPr sz="2800" b="1" spc="5" dirty="0">
                <a:latin typeface="Calibri"/>
                <a:cs typeface="Calibri"/>
              </a:rPr>
              <a:t>Ca</a:t>
            </a:r>
            <a:r>
              <a:rPr sz="2775" b="1" spc="7" baseline="42042" dirty="0">
                <a:latin typeface="Calibri"/>
                <a:cs typeface="Calibri"/>
              </a:rPr>
              <a:t>++ </a:t>
            </a:r>
            <a:r>
              <a:rPr sz="2800" b="1" spc="-5" dirty="0">
                <a:latin typeface="Calibri"/>
                <a:cs typeface="Calibri"/>
              </a:rPr>
              <a:t>+</a:t>
            </a:r>
            <a:r>
              <a:rPr sz="2800" b="1" spc="555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2OH</a:t>
            </a:r>
            <a:r>
              <a:rPr sz="2775" b="1" spc="-7" baseline="42042" dirty="0">
                <a:latin typeface="Calibri"/>
                <a:cs typeface="Calibri"/>
              </a:rPr>
              <a:t>-</a:t>
            </a:r>
            <a:endParaRPr sz="2775" b="1" baseline="42042" dirty="0">
              <a:latin typeface="Calibri"/>
              <a:cs typeface="Calibri"/>
            </a:endParaRPr>
          </a:p>
          <a:p>
            <a:pPr marL="1487170">
              <a:lnSpc>
                <a:spcPts val="1360"/>
              </a:lnSpc>
              <a:tabLst>
                <a:tab pos="2346960" algn="l"/>
              </a:tabLst>
            </a:pPr>
            <a:r>
              <a:rPr sz="1850" spc="10" dirty="0">
                <a:latin typeface="Calibri"/>
                <a:cs typeface="Calibri"/>
              </a:rPr>
              <a:t>	</a:t>
            </a:r>
            <a:endParaRPr sz="1850" b="1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600" dirty="0">
              <a:latin typeface="Calibri"/>
              <a:cs typeface="Calibri"/>
            </a:endParaRPr>
          </a:p>
          <a:p>
            <a:pPr marL="406400" marR="17780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application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calcium </a:t>
            </a:r>
            <a:r>
              <a:rPr sz="2400" spc="-15" dirty="0">
                <a:latin typeface="Calibri"/>
                <a:cs typeface="Calibri"/>
              </a:rPr>
              <a:t>hypochlorite </a:t>
            </a:r>
            <a:r>
              <a:rPr sz="2400" spc="-20" dirty="0">
                <a:latin typeface="Calibri"/>
                <a:cs typeface="Calibri"/>
              </a:rPr>
              <a:t>to water </a:t>
            </a:r>
            <a:r>
              <a:rPr sz="2400" spc="-5" dirty="0">
                <a:latin typeface="Calibri"/>
                <a:cs typeface="Calibri"/>
              </a:rPr>
              <a:t>also  </a:t>
            </a:r>
            <a:r>
              <a:rPr sz="2400" spc="-15" dirty="0">
                <a:latin typeface="Calibri"/>
                <a:cs typeface="Calibri"/>
              </a:rPr>
              <a:t>produces </a:t>
            </a:r>
            <a:r>
              <a:rPr sz="2400" spc="-20" dirty="0">
                <a:latin typeface="Calibri"/>
                <a:cs typeface="Calibri"/>
              </a:rPr>
              <a:t>hypochlorous</a:t>
            </a:r>
            <a:r>
              <a:rPr sz="2400" spc="9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acid</a:t>
            </a:r>
            <a:endParaRPr sz="2400" dirty="0">
              <a:latin typeface="Calibri"/>
              <a:cs typeface="Calibri"/>
            </a:endParaRPr>
          </a:p>
          <a:p>
            <a:pPr marL="406400" marR="170180" indent="-343535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1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addition of calcium </a:t>
            </a:r>
            <a:r>
              <a:rPr sz="2400" spc="-15" dirty="0">
                <a:latin typeface="Calibri"/>
                <a:cs typeface="Calibri"/>
              </a:rPr>
              <a:t>hypochlorite </a:t>
            </a:r>
            <a:r>
              <a:rPr sz="2400" spc="-20" dirty="0">
                <a:latin typeface="Calibri"/>
                <a:cs typeface="Calibri"/>
              </a:rPr>
              <a:t>to water </a:t>
            </a:r>
            <a:r>
              <a:rPr sz="2400" spc="-10" dirty="0">
                <a:latin typeface="Calibri"/>
                <a:cs typeface="Calibri"/>
              </a:rPr>
              <a:t>yields  </a:t>
            </a:r>
            <a:r>
              <a:rPr sz="2400" spc="-35" dirty="0">
                <a:latin typeface="Calibri"/>
                <a:cs typeface="Calibri"/>
              </a:rPr>
              <a:t>hydroxyl </a:t>
            </a:r>
            <a:r>
              <a:rPr sz="2400" spc="-5" dirty="0">
                <a:latin typeface="Calibri"/>
                <a:cs typeface="Calibri"/>
              </a:rPr>
              <a:t>ions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spc="-5" dirty="0">
                <a:latin typeface="Calibri"/>
                <a:cs typeface="Calibri"/>
              </a:rPr>
              <a:t>will </a:t>
            </a:r>
            <a:r>
              <a:rPr sz="2400" spc="-10" dirty="0">
                <a:latin typeface="Calibri"/>
                <a:cs typeface="Calibri"/>
              </a:rPr>
              <a:t>increase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pH </a:t>
            </a:r>
            <a:r>
              <a:rPr sz="2400" spc="-5" dirty="0">
                <a:latin typeface="Calibri"/>
                <a:cs typeface="Calibri"/>
              </a:rPr>
              <a:t>of the</a:t>
            </a:r>
            <a:r>
              <a:rPr sz="2400" spc="170" dirty="0">
                <a:latin typeface="Calibri"/>
                <a:cs typeface="Calibri"/>
              </a:rPr>
              <a:t> </a:t>
            </a:r>
            <a:r>
              <a:rPr sz="2400" spc="-65" dirty="0">
                <a:latin typeface="Calibri"/>
                <a:cs typeface="Calibri"/>
              </a:rPr>
              <a:t>water.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15" dirty="0">
                <a:latin typeface="+mj-lt"/>
                <a:cs typeface="Calibri"/>
              </a:rPr>
              <a:t>Disinfection</a:t>
            </a:r>
            <a:r>
              <a:rPr sz="2400" b="1" spc="30" dirty="0">
                <a:latin typeface="+mj-lt"/>
                <a:cs typeface="Calibri"/>
              </a:rPr>
              <a:t> </a:t>
            </a:r>
            <a:r>
              <a:rPr sz="2400" b="1" spc="-5" dirty="0">
                <a:latin typeface="+mj-lt"/>
                <a:cs typeface="Calibri"/>
              </a:rPr>
              <a:t>Overview</a:t>
            </a:r>
            <a:endParaRPr sz="2400" b="1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0982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6840" y="533400"/>
            <a:ext cx="703315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it-IT" spc="-5" dirty="0">
                <a:cs typeface="Calibri"/>
              </a:rPr>
              <a:t>Calcium</a:t>
            </a:r>
            <a:r>
              <a:rPr lang="it-IT" spc="-50" dirty="0">
                <a:cs typeface="Calibri"/>
              </a:rPr>
              <a:t> </a:t>
            </a:r>
            <a:r>
              <a:rPr lang="it-IT" dirty="0">
                <a:cs typeface="Calibri"/>
              </a:rPr>
              <a:t>Hypochlorite, </a:t>
            </a:r>
            <a:r>
              <a:rPr lang="it-IT" spc="-10" dirty="0">
                <a:cs typeface="Calibri"/>
              </a:rPr>
              <a:t>Ca(OCl)</a:t>
            </a:r>
            <a:r>
              <a:rPr lang="it-IT" spc="-10" baseline="-25000" dirty="0">
                <a:cs typeface="Calibri"/>
              </a:rPr>
              <a:t>2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841" y="1685670"/>
            <a:ext cx="7539355" cy="24286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46100" indent="-5334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545465" algn="l"/>
                <a:tab pos="546100" algn="l"/>
              </a:tabLst>
            </a:pPr>
            <a:r>
              <a:rPr sz="2400" spc="-10" dirty="0">
                <a:latin typeface="Calibri"/>
                <a:cs typeface="Calibri"/>
              </a:rPr>
              <a:t>Solubility </a:t>
            </a:r>
            <a:r>
              <a:rPr sz="2400" spc="-5" dirty="0">
                <a:latin typeface="Calibri"/>
                <a:cs typeface="Calibri"/>
              </a:rPr>
              <a:t>1.125 </a:t>
            </a:r>
            <a:r>
              <a:rPr sz="2400" spc="-10" dirty="0">
                <a:latin typeface="Calibri"/>
                <a:cs typeface="Calibri"/>
              </a:rPr>
              <a:t>lbs. per</a:t>
            </a:r>
            <a:r>
              <a:rPr sz="2400" spc="10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gallon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 dirty="0">
              <a:latin typeface="Calibri"/>
              <a:cs typeface="Calibri"/>
            </a:endParaRPr>
          </a:p>
          <a:p>
            <a:pPr marL="546100" indent="-5334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545465" algn="l"/>
                <a:tab pos="546100" algn="l"/>
              </a:tabLst>
            </a:pPr>
            <a:r>
              <a:rPr sz="2400" spc="-10" dirty="0">
                <a:latin typeface="Calibri"/>
                <a:cs typeface="Calibri"/>
              </a:rPr>
              <a:t>Maximum solution </a:t>
            </a:r>
            <a:r>
              <a:rPr sz="2400" spc="-20" dirty="0">
                <a:latin typeface="Calibri"/>
                <a:cs typeface="Calibri"/>
              </a:rPr>
              <a:t>strength </a:t>
            </a:r>
            <a:r>
              <a:rPr sz="2400" spc="-5" dirty="0">
                <a:latin typeface="Calibri"/>
                <a:cs typeface="Calibri"/>
              </a:rPr>
              <a:t>1% or 10,000</a:t>
            </a:r>
            <a:r>
              <a:rPr sz="2400" spc="150" dirty="0">
                <a:latin typeface="Calibri"/>
                <a:cs typeface="Calibri"/>
              </a:rPr>
              <a:t> </a:t>
            </a:r>
            <a:r>
              <a:rPr sz="2400" spc="15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 dirty="0">
              <a:latin typeface="Calibri"/>
              <a:cs typeface="Calibri"/>
            </a:endParaRPr>
          </a:p>
          <a:p>
            <a:pPr marL="546100" indent="-533400">
              <a:lnSpc>
                <a:spcPct val="100000"/>
              </a:lnSpc>
              <a:buFont typeface="Arial"/>
              <a:buChar char="•"/>
              <a:tabLst>
                <a:tab pos="545465" algn="l"/>
                <a:tab pos="546100" algn="l"/>
              </a:tabLst>
            </a:pPr>
            <a:r>
              <a:rPr lang="en-US" sz="2400" spc="-10" dirty="0">
                <a:latin typeface="Calibri"/>
                <a:cs typeface="Calibri"/>
              </a:rPr>
              <a:t>Tabs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lang="en-US" sz="2400" spc="-10" dirty="0">
                <a:latin typeface="Calibri"/>
                <a:cs typeface="Calibri"/>
              </a:rPr>
              <a:t>l</a:t>
            </a:r>
            <a:r>
              <a:rPr sz="2400" spc="-10" dirty="0">
                <a:latin typeface="Calibri"/>
                <a:cs typeface="Calibri"/>
              </a:rPr>
              <a:t>ose </a:t>
            </a:r>
            <a:r>
              <a:rPr sz="2400" spc="-5" dirty="0">
                <a:latin typeface="Calibri"/>
                <a:cs typeface="Calibri"/>
              </a:rPr>
              <a:t>10% </a:t>
            </a:r>
            <a:r>
              <a:rPr lang="en-US" sz="2400" spc="-15" dirty="0">
                <a:latin typeface="Calibri"/>
                <a:cs typeface="Calibri"/>
              </a:rPr>
              <a:t>s</a:t>
            </a:r>
            <a:r>
              <a:rPr sz="2400" spc="-15" dirty="0">
                <a:latin typeface="Calibri"/>
                <a:cs typeface="Calibri"/>
              </a:rPr>
              <a:t>trength </a:t>
            </a:r>
            <a:r>
              <a:rPr lang="en-US" sz="2400" spc="-15" dirty="0">
                <a:latin typeface="Calibri"/>
                <a:cs typeface="Calibri"/>
              </a:rPr>
              <a:t>o</a:t>
            </a:r>
            <a:r>
              <a:rPr sz="2400" spc="-15" dirty="0">
                <a:latin typeface="Calibri"/>
                <a:cs typeface="Calibri"/>
              </a:rPr>
              <a:t>ver </a:t>
            </a:r>
            <a:r>
              <a:rPr sz="2400" spc="-5" dirty="0">
                <a:latin typeface="Calibri"/>
                <a:cs typeface="Calibri"/>
              </a:rPr>
              <a:t>a</a:t>
            </a:r>
            <a:r>
              <a:rPr sz="2400" spc="105" dirty="0">
                <a:latin typeface="Calibri"/>
                <a:cs typeface="Calibri"/>
              </a:rPr>
              <a:t> </a:t>
            </a:r>
            <a:r>
              <a:rPr lang="en-US" sz="2400" spc="-55" dirty="0">
                <a:latin typeface="Calibri"/>
                <a:cs typeface="Calibri"/>
              </a:rPr>
              <a:t>y</a:t>
            </a:r>
            <a:r>
              <a:rPr sz="2400" spc="-55" dirty="0">
                <a:latin typeface="Calibri"/>
                <a:cs typeface="Calibri"/>
              </a:rPr>
              <a:t>ear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 dirty="0">
              <a:latin typeface="Calibri"/>
              <a:cs typeface="Calibri"/>
            </a:endParaRPr>
          </a:p>
          <a:p>
            <a:pPr marL="546100" marR="5080" indent="-533400">
              <a:lnSpc>
                <a:spcPts val="3020"/>
              </a:lnSpc>
              <a:spcBef>
                <a:spcPts val="5"/>
              </a:spcBef>
              <a:buFont typeface="Arial"/>
              <a:buChar char="•"/>
              <a:tabLst>
                <a:tab pos="545465" algn="l"/>
                <a:tab pos="546100" algn="l"/>
              </a:tabLst>
            </a:pPr>
            <a:r>
              <a:rPr sz="2400" spc="-10" dirty="0">
                <a:latin typeface="Calibri"/>
                <a:cs typeface="Calibri"/>
              </a:rPr>
              <a:t>Lime used </a:t>
            </a:r>
            <a:r>
              <a:rPr sz="2400" spc="-5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manufacturer </a:t>
            </a:r>
            <a:r>
              <a:rPr sz="2400" spc="-20" dirty="0">
                <a:latin typeface="Calibri"/>
                <a:cs typeface="Calibri"/>
              </a:rPr>
              <a:t>may create </a:t>
            </a:r>
            <a:r>
              <a:rPr sz="2400" spc="-15" dirty="0">
                <a:latin typeface="Calibri"/>
                <a:cs typeface="Calibri"/>
              </a:rPr>
              <a:t>problems  </a:t>
            </a:r>
            <a:r>
              <a:rPr sz="2400" spc="-5" dirty="0">
                <a:latin typeface="Calibri"/>
                <a:cs typeface="Calibri"/>
              </a:rPr>
              <a:t>with solution </a:t>
            </a:r>
            <a:r>
              <a:rPr sz="2400" spc="-25" dirty="0">
                <a:latin typeface="Calibri"/>
                <a:cs typeface="Calibri"/>
              </a:rPr>
              <a:t>feed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system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970" y="457200"/>
            <a:ext cx="86080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z="3600" spc="-5" dirty="0">
                <a:cs typeface="Calibri"/>
              </a:rPr>
              <a:t>Calcium</a:t>
            </a:r>
            <a:r>
              <a:rPr lang="it-IT" sz="3600" spc="-50" dirty="0">
                <a:cs typeface="Calibri"/>
              </a:rPr>
              <a:t> </a:t>
            </a:r>
            <a:r>
              <a:rPr lang="it-IT" sz="3600" dirty="0">
                <a:cs typeface="Calibri"/>
              </a:rPr>
              <a:t>Hypochlorite, </a:t>
            </a:r>
            <a:r>
              <a:rPr lang="it-IT" sz="3600" spc="-10" dirty="0">
                <a:cs typeface="Calibri"/>
              </a:rPr>
              <a:t>Ca(OCl)</a:t>
            </a:r>
            <a:r>
              <a:rPr lang="it-IT" sz="3600" spc="-10" baseline="-25000" dirty="0">
                <a:cs typeface="Calibri"/>
              </a:rPr>
              <a:t>2</a:t>
            </a:r>
            <a:r>
              <a:rPr sz="3600" spc="-75" dirty="0">
                <a:cs typeface="Calibri"/>
              </a:rPr>
              <a:t> </a:t>
            </a:r>
            <a:r>
              <a:rPr sz="3600" spc="-5" dirty="0">
                <a:cs typeface="Calibri"/>
              </a:rPr>
              <a:t>Scaling</a:t>
            </a:r>
            <a:endParaRPr sz="3600"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11020"/>
            <a:ext cx="7779384" cy="3498202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622300" indent="-61023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622300" algn="l"/>
                <a:tab pos="622935" algn="l"/>
              </a:tabLst>
            </a:pPr>
            <a:r>
              <a:rPr sz="2400" spc="-10" dirty="0">
                <a:latin typeface="Calibri"/>
                <a:cs typeface="Calibri"/>
              </a:rPr>
              <a:t>Hardness </a:t>
            </a:r>
            <a:r>
              <a:rPr sz="2400" dirty="0">
                <a:latin typeface="Calibri"/>
                <a:cs typeface="Calibri"/>
              </a:rPr>
              <a:t>&gt; 75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100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 marL="622300" indent="-6102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22300" algn="l"/>
                <a:tab pos="622935" algn="l"/>
              </a:tabLst>
            </a:pPr>
            <a:r>
              <a:rPr sz="2400" spc="-15" dirty="0">
                <a:latin typeface="Calibri"/>
                <a:cs typeface="Calibri"/>
              </a:rPr>
              <a:t>Control </a:t>
            </a:r>
            <a:r>
              <a:rPr sz="2400" spc="-5" dirty="0">
                <a:latin typeface="Calibri"/>
                <a:cs typeface="Calibri"/>
              </a:rPr>
              <a:t>scale </a:t>
            </a:r>
            <a:r>
              <a:rPr sz="2400" spc="-10" dirty="0">
                <a:latin typeface="Calibri"/>
                <a:cs typeface="Calibri"/>
              </a:rPr>
              <a:t>in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hypochlorinator</a:t>
            </a:r>
            <a:endParaRPr sz="2400" dirty="0">
              <a:latin typeface="Calibri"/>
              <a:cs typeface="Calibri"/>
            </a:endParaRPr>
          </a:p>
          <a:p>
            <a:pPr marL="1003300" marR="5080" lvl="1" indent="-646430">
              <a:lnSpc>
                <a:spcPts val="3030"/>
              </a:lnSpc>
              <a:spcBef>
                <a:spcPts val="730"/>
              </a:spcBef>
              <a:buFont typeface="Arial"/>
              <a:buChar char="–"/>
              <a:tabLst>
                <a:tab pos="1003300" algn="l"/>
                <a:tab pos="1003935" algn="l"/>
                <a:tab pos="6519545" algn="l"/>
              </a:tabLst>
            </a:pPr>
            <a:r>
              <a:rPr sz="2400" spc="-15" dirty="0">
                <a:latin typeface="Calibri"/>
                <a:cs typeface="Calibri"/>
              </a:rPr>
              <a:t>Equal </a:t>
            </a:r>
            <a:r>
              <a:rPr sz="2400" spc="-10" dirty="0">
                <a:latin typeface="Calibri"/>
                <a:cs typeface="Calibri"/>
              </a:rPr>
              <a:t>amounts </a:t>
            </a:r>
            <a:r>
              <a:rPr sz="2400" spc="-5" dirty="0">
                <a:latin typeface="Calibri"/>
                <a:cs typeface="Calibri"/>
              </a:rPr>
              <a:t>HTH and soda</a:t>
            </a:r>
            <a:r>
              <a:rPr sz="2400" spc="16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ash,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let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settle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24  </a:t>
            </a:r>
            <a:r>
              <a:rPr sz="2400" spc="-90" dirty="0">
                <a:latin typeface="Calibri"/>
                <a:cs typeface="Calibri"/>
              </a:rPr>
              <a:t>hr, </a:t>
            </a:r>
            <a:r>
              <a:rPr sz="2400" spc="-15" dirty="0">
                <a:latin typeface="Calibri"/>
                <a:cs typeface="Calibri"/>
              </a:rPr>
              <a:t>decant,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use </a:t>
            </a:r>
            <a:r>
              <a:rPr sz="2400" spc="-5" dirty="0">
                <a:latin typeface="Calibri"/>
                <a:cs typeface="Calibri"/>
              </a:rPr>
              <a:t>clear</a:t>
            </a:r>
            <a:r>
              <a:rPr sz="2400" spc="15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liquid</a:t>
            </a:r>
            <a:endParaRPr sz="2400" dirty="0">
              <a:latin typeface="Calibri"/>
              <a:cs typeface="Calibri"/>
            </a:endParaRPr>
          </a:p>
          <a:p>
            <a:pPr marL="1003300" lvl="1" indent="-647065">
              <a:lnSpc>
                <a:spcPct val="100000"/>
              </a:lnSpc>
              <a:spcBef>
                <a:spcPts val="285"/>
              </a:spcBef>
              <a:buFont typeface="Arial"/>
              <a:buChar char="–"/>
              <a:tabLst>
                <a:tab pos="1003300" algn="l"/>
                <a:tab pos="1003935" algn="l"/>
              </a:tabLst>
            </a:pPr>
            <a:r>
              <a:rPr sz="2400" spc="-5" dirty="0">
                <a:latin typeface="Calibri"/>
                <a:cs typeface="Calibri"/>
              </a:rPr>
              <a:t>Ion </a:t>
            </a:r>
            <a:r>
              <a:rPr sz="2400" spc="-20" dirty="0">
                <a:latin typeface="Calibri"/>
                <a:cs typeface="Calibri"/>
              </a:rPr>
              <a:t>exchange to </a:t>
            </a:r>
            <a:r>
              <a:rPr sz="2400" spc="-10" dirty="0">
                <a:latin typeface="Calibri"/>
                <a:cs typeface="Calibri"/>
              </a:rPr>
              <a:t>reduce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hardness</a:t>
            </a:r>
            <a:endParaRPr sz="2400" dirty="0">
              <a:latin typeface="Calibri"/>
              <a:cs typeface="Calibri"/>
            </a:endParaRPr>
          </a:p>
          <a:p>
            <a:pPr marL="1003300" marR="210185" lvl="1" indent="-646430">
              <a:lnSpc>
                <a:spcPts val="3030"/>
              </a:lnSpc>
              <a:spcBef>
                <a:spcPts val="710"/>
              </a:spcBef>
              <a:buFont typeface="Arial"/>
              <a:buChar char="–"/>
              <a:tabLst>
                <a:tab pos="1003300" algn="l"/>
                <a:tab pos="1003935" algn="l"/>
              </a:tabLst>
            </a:pPr>
            <a:r>
              <a:rPr sz="2400" spc="-15" dirty="0">
                <a:latin typeface="Calibri"/>
                <a:cs typeface="Calibri"/>
              </a:rPr>
              <a:t>Sequester </a:t>
            </a:r>
            <a:r>
              <a:rPr sz="2400" spc="-5" dirty="0">
                <a:latin typeface="Calibri"/>
                <a:cs typeface="Calibri"/>
              </a:rPr>
              <a:t>with 2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5 </a:t>
            </a:r>
            <a:r>
              <a:rPr sz="2400" spc="20" dirty="0">
                <a:latin typeface="Calibri"/>
                <a:cs typeface="Calibri"/>
              </a:rPr>
              <a:t>mg/l </a:t>
            </a:r>
            <a:r>
              <a:rPr sz="2400" spc="-10" dirty="0">
                <a:latin typeface="Calibri"/>
                <a:cs typeface="Calibri"/>
              </a:rPr>
              <a:t>sodium  </a:t>
            </a:r>
            <a:r>
              <a:rPr sz="2400" spc="-15" dirty="0">
                <a:latin typeface="Calibri"/>
                <a:cs typeface="Calibri"/>
              </a:rPr>
              <a:t>hexametaphosphate </a:t>
            </a:r>
            <a:r>
              <a:rPr sz="2400" spc="-5" dirty="0">
                <a:latin typeface="Calibri"/>
                <a:cs typeface="Calibri"/>
              </a:rPr>
              <a:t>added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spc="-25" dirty="0">
                <a:latin typeface="Calibri"/>
                <a:cs typeface="Calibri"/>
              </a:rPr>
              <a:t>make </a:t>
            </a:r>
            <a:r>
              <a:rPr sz="2400" spc="-10" dirty="0">
                <a:latin typeface="Calibri"/>
                <a:cs typeface="Calibri"/>
              </a:rPr>
              <a:t>up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water</a:t>
            </a:r>
            <a:endParaRPr sz="2400" dirty="0">
              <a:latin typeface="Calibri"/>
              <a:cs typeface="Calibri"/>
            </a:endParaRPr>
          </a:p>
          <a:p>
            <a:pPr marL="622300" marR="73025" indent="-610235">
              <a:lnSpc>
                <a:spcPts val="3460"/>
              </a:lnSpc>
              <a:spcBef>
                <a:spcPts val="755"/>
              </a:spcBef>
              <a:buFont typeface="Arial"/>
              <a:buChar char="•"/>
              <a:tabLst>
                <a:tab pos="622300" algn="l"/>
                <a:tab pos="622935" algn="l"/>
              </a:tabLst>
            </a:pPr>
            <a:r>
              <a:rPr sz="2400" spc="-10" dirty="0">
                <a:latin typeface="Calibri"/>
                <a:cs typeface="Calibri"/>
              </a:rPr>
              <a:t>Fluoridation </a:t>
            </a:r>
            <a:r>
              <a:rPr sz="2400" spc="-30" dirty="0">
                <a:latin typeface="Calibri"/>
                <a:cs typeface="Calibri"/>
              </a:rPr>
              <a:t>system </a:t>
            </a:r>
            <a:r>
              <a:rPr sz="2400" spc="-5" dirty="0">
                <a:latin typeface="Calibri"/>
                <a:cs typeface="Calibri"/>
              </a:rPr>
              <a:t>should include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20" dirty="0">
                <a:latin typeface="Calibri"/>
                <a:cs typeface="Calibri"/>
              </a:rPr>
              <a:t>water  </a:t>
            </a:r>
            <a:r>
              <a:rPr sz="2400" spc="-10" dirty="0">
                <a:latin typeface="Calibri"/>
                <a:cs typeface="Calibri"/>
              </a:rPr>
              <a:t>softener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4896" y="474339"/>
            <a:ext cx="679577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Sodium </a:t>
            </a:r>
            <a:r>
              <a:rPr spc="-10" dirty="0">
                <a:cs typeface="Calibri"/>
              </a:rPr>
              <a:t>Hypochlorite</a:t>
            </a:r>
            <a:r>
              <a:rPr spc="-20" dirty="0">
                <a:cs typeface="Calibri"/>
              </a:rPr>
              <a:t> </a:t>
            </a:r>
            <a:r>
              <a:rPr spc="-5" dirty="0">
                <a:cs typeface="Calibri"/>
              </a:rPr>
              <a:t>Solution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40" y="1547825"/>
            <a:ext cx="7583170" cy="4196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6400" indent="-343535">
              <a:lnSpc>
                <a:spcPts val="2595"/>
              </a:lnSpc>
              <a:spcBef>
                <a:spcPts val="100"/>
              </a:spcBef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Sodium </a:t>
            </a:r>
            <a:r>
              <a:rPr sz="2400" spc="-10" dirty="0">
                <a:latin typeface="Calibri"/>
                <a:cs typeface="Calibri"/>
              </a:rPr>
              <a:t>hypochlorite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produced </a:t>
            </a:r>
            <a:r>
              <a:rPr sz="2400" dirty="0">
                <a:latin typeface="Calibri"/>
                <a:cs typeface="Calibri"/>
              </a:rPr>
              <a:t>when chlorine </a:t>
            </a:r>
            <a:r>
              <a:rPr sz="2400" spc="-20" dirty="0">
                <a:latin typeface="Calibri"/>
                <a:cs typeface="Calibri"/>
              </a:rPr>
              <a:t>gas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is</a:t>
            </a:r>
          </a:p>
          <a:p>
            <a:pPr marL="406400">
              <a:lnSpc>
                <a:spcPts val="2595"/>
              </a:lnSpc>
            </a:pPr>
            <a:r>
              <a:rPr sz="2400" spc="-10" dirty="0">
                <a:latin typeface="Calibri"/>
                <a:cs typeface="Calibri"/>
              </a:rPr>
              <a:t>dissolved </a:t>
            </a:r>
            <a:r>
              <a:rPr sz="2400" dirty="0">
                <a:latin typeface="Calibri"/>
                <a:cs typeface="Calibri"/>
              </a:rPr>
              <a:t>in a </a:t>
            </a:r>
            <a:r>
              <a:rPr sz="2400" spc="-5" dirty="0">
                <a:latin typeface="Calibri"/>
                <a:cs typeface="Calibri"/>
              </a:rPr>
              <a:t>sodium </a:t>
            </a:r>
            <a:r>
              <a:rPr sz="2400" spc="-20" dirty="0">
                <a:latin typeface="Calibri"/>
                <a:cs typeface="Calibri"/>
              </a:rPr>
              <a:t>hydroxide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solution</a:t>
            </a:r>
            <a:endParaRPr sz="2400" dirty="0">
              <a:latin typeface="Calibri"/>
              <a:cs typeface="Calibri"/>
            </a:endParaRPr>
          </a:p>
          <a:p>
            <a:pPr marL="406400" marR="272415" indent="-343535">
              <a:lnSpc>
                <a:spcPts val="2300"/>
              </a:lnSpc>
              <a:spcBef>
                <a:spcPts val="560"/>
              </a:spcBef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The reaction between sodium </a:t>
            </a:r>
            <a:r>
              <a:rPr sz="2400" spc="-10" dirty="0">
                <a:latin typeface="Calibri"/>
                <a:cs typeface="Calibri"/>
              </a:rPr>
              <a:t>hypochlorite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5" dirty="0">
                <a:latin typeface="Calibri"/>
                <a:cs typeface="Calibri"/>
              </a:rPr>
              <a:t>water </a:t>
            </a:r>
            <a:r>
              <a:rPr sz="2400" dirty="0">
                <a:latin typeface="Calibri"/>
                <a:cs typeface="Calibri"/>
              </a:rPr>
              <a:t>is  </a:t>
            </a:r>
            <a:r>
              <a:rPr sz="2400" spc="-10" dirty="0">
                <a:latin typeface="Calibri"/>
                <a:cs typeface="Calibri"/>
              </a:rPr>
              <a:t>shown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15" dirty="0">
                <a:latin typeface="Calibri"/>
                <a:cs typeface="Calibri"/>
              </a:rPr>
              <a:t>following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reaction: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2350" dirty="0">
              <a:latin typeface="Calibri"/>
              <a:cs typeface="Calibri"/>
            </a:endParaRPr>
          </a:p>
          <a:p>
            <a:pPr marL="62865">
              <a:lnSpc>
                <a:spcPts val="2135"/>
              </a:lnSpc>
              <a:spcBef>
                <a:spcPts val="5"/>
              </a:spcBef>
              <a:tabLst>
                <a:tab pos="406400" algn="l"/>
                <a:tab pos="407034" algn="l"/>
              </a:tabLst>
            </a:pPr>
            <a:r>
              <a:rPr lang="en-US" sz="2400" b="1" dirty="0">
                <a:latin typeface="Calibri"/>
                <a:cs typeface="Calibri"/>
              </a:rPr>
              <a:t>			        </a:t>
            </a:r>
            <a:r>
              <a:rPr sz="2400" b="1" dirty="0" err="1">
                <a:latin typeface="Calibri"/>
                <a:cs typeface="Calibri"/>
              </a:rPr>
              <a:t>NaOCl</a:t>
            </a:r>
            <a:r>
              <a:rPr sz="2400" b="1" dirty="0">
                <a:latin typeface="Calibri"/>
                <a:cs typeface="Calibri"/>
              </a:rPr>
              <a:t> + H</a:t>
            </a:r>
            <a:r>
              <a:rPr lang="en-US" sz="2400" b="1" baseline="-25000" dirty="0">
                <a:latin typeface="Calibri"/>
                <a:cs typeface="Calibri"/>
              </a:rPr>
              <a:t>2</a:t>
            </a:r>
            <a:r>
              <a:rPr sz="2400" b="1" dirty="0">
                <a:latin typeface="Calibri"/>
                <a:cs typeface="Calibri"/>
              </a:rPr>
              <a:t>O → </a:t>
            </a:r>
            <a:r>
              <a:rPr sz="2400" b="1" spc="-5" dirty="0">
                <a:latin typeface="Calibri"/>
                <a:cs typeface="Calibri"/>
              </a:rPr>
              <a:t>HOCl </a:t>
            </a:r>
            <a:r>
              <a:rPr sz="2400" b="1" dirty="0">
                <a:latin typeface="Calibri"/>
                <a:cs typeface="Calibri"/>
              </a:rPr>
              <a:t>+ </a:t>
            </a:r>
            <a:r>
              <a:rPr sz="2400" b="1" spc="-5" dirty="0">
                <a:latin typeface="Calibri"/>
                <a:cs typeface="Calibri"/>
              </a:rPr>
              <a:t>Na</a:t>
            </a:r>
            <a:r>
              <a:rPr sz="2400" b="1" spc="-7" baseline="41666" dirty="0">
                <a:latin typeface="Calibri"/>
                <a:cs typeface="Calibri"/>
              </a:rPr>
              <a:t>+ </a:t>
            </a:r>
            <a:r>
              <a:rPr sz="2400" b="1" dirty="0">
                <a:latin typeface="Calibri"/>
                <a:cs typeface="Calibri"/>
              </a:rPr>
              <a:t>+</a:t>
            </a:r>
            <a:r>
              <a:rPr sz="2400" b="1" spc="38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OH</a:t>
            </a:r>
            <a:r>
              <a:rPr sz="2400" b="1" spc="-7" baseline="41666" dirty="0">
                <a:latin typeface="Calibri"/>
                <a:cs typeface="Calibri"/>
              </a:rPr>
              <a:t>-</a:t>
            </a:r>
            <a:endParaRPr sz="2400" b="1" baseline="41666" dirty="0">
              <a:latin typeface="Calibri"/>
              <a:cs typeface="Calibri"/>
            </a:endParaRPr>
          </a:p>
          <a:p>
            <a:pPr marL="1661795">
              <a:lnSpc>
                <a:spcPts val="1175"/>
              </a:lnSpc>
            </a:pP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Calibri"/>
              <a:cs typeface="Calibri"/>
            </a:endParaRPr>
          </a:p>
          <a:p>
            <a:pPr marL="406400" indent="-343535">
              <a:lnSpc>
                <a:spcPts val="2595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The application of sodium </a:t>
            </a:r>
            <a:r>
              <a:rPr sz="2400" spc="-10" dirty="0">
                <a:latin typeface="Calibri"/>
                <a:cs typeface="Calibri"/>
              </a:rPr>
              <a:t>hypochlorite </a:t>
            </a:r>
            <a:r>
              <a:rPr sz="2400" spc="-15" dirty="0">
                <a:latin typeface="Calibri"/>
                <a:cs typeface="Calibri"/>
              </a:rPr>
              <a:t>to water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produces</a:t>
            </a:r>
            <a:endParaRPr sz="2400" dirty="0">
              <a:latin typeface="Calibri"/>
              <a:cs typeface="Calibri"/>
            </a:endParaRPr>
          </a:p>
          <a:p>
            <a:pPr marL="406400">
              <a:lnSpc>
                <a:spcPts val="2595"/>
              </a:lnSpc>
            </a:pPr>
            <a:r>
              <a:rPr sz="2400" spc="-10" dirty="0">
                <a:latin typeface="Calibri"/>
                <a:cs typeface="Calibri"/>
              </a:rPr>
              <a:t>hypochlorous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acid</a:t>
            </a:r>
          </a:p>
          <a:p>
            <a:pPr marL="406400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Similar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chlorine </a:t>
            </a:r>
            <a:r>
              <a:rPr sz="2400" spc="-20" dirty="0">
                <a:latin typeface="Calibri"/>
                <a:cs typeface="Calibri"/>
              </a:rPr>
              <a:t>gas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hydrolysis</a:t>
            </a:r>
            <a:endParaRPr sz="2400" dirty="0">
              <a:latin typeface="Calibri"/>
              <a:cs typeface="Calibri"/>
            </a:endParaRPr>
          </a:p>
          <a:p>
            <a:pPr marL="406400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5" dirty="0">
                <a:latin typeface="Calibri"/>
                <a:cs typeface="Calibri"/>
              </a:rPr>
              <a:t>Increases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pH of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water</a:t>
            </a:r>
            <a:endParaRPr sz="2400" dirty="0">
              <a:latin typeface="Calibri"/>
              <a:cs typeface="Calibri"/>
            </a:endParaRPr>
          </a:p>
          <a:p>
            <a:pPr marL="406400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-20" dirty="0">
                <a:latin typeface="Calibri"/>
                <a:cs typeface="Calibri"/>
              </a:rPr>
              <a:t>Clorox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bleach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74676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Same</a:t>
            </a:r>
            <a:r>
              <a:rPr spc="-65" dirty="0">
                <a:cs typeface="Calibri"/>
              </a:rPr>
              <a:t> </a:t>
            </a:r>
            <a:r>
              <a:rPr spc="-15" dirty="0">
                <a:cs typeface="Calibri"/>
              </a:rPr>
              <a:t>Result</a:t>
            </a:r>
            <a:r>
              <a:rPr lang="en-US" spc="-15" dirty="0">
                <a:cs typeface="Calibri"/>
              </a:rPr>
              <a:t> all forms of Chlorine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676400"/>
            <a:ext cx="6245860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Gas →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-10" dirty="0">
                <a:latin typeface="Calibri"/>
                <a:cs typeface="Calibri"/>
              </a:rPr>
              <a:t>hypochlorous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acid</a:t>
            </a: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it-IT" sz="2400" b="0" spc="-10" dirty="0">
                <a:latin typeface="Calibri"/>
                <a:cs typeface="Calibri"/>
              </a:rPr>
              <a:t>Ca(OCl)</a:t>
            </a:r>
            <a:r>
              <a:rPr lang="it-IT" sz="2400" b="0" spc="-10" baseline="-25000" dirty="0">
                <a:latin typeface="Calibri"/>
                <a:cs typeface="Calibri"/>
              </a:rPr>
              <a:t>2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→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-10" dirty="0">
                <a:latin typeface="Calibri"/>
                <a:cs typeface="Calibri"/>
              </a:rPr>
              <a:t>hypochlorous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acid</a:t>
            </a: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Bleach </a:t>
            </a:r>
            <a:r>
              <a:rPr sz="2400" spc="5" dirty="0">
                <a:latin typeface="Calibri"/>
                <a:cs typeface="Calibri"/>
              </a:rPr>
              <a:t>→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-10" dirty="0">
                <a:latin typeface="Calibri"/>
                <a:cs typeface="Calibri"/>
              </a:rPr>
              <a:t>hypochlorous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acid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7840" y="381000"/>
            <a:ext cx="55416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HOCl </a:t>
            </a:r>
            <a:r>
              <a:rPr spc="-10" dirty="0">
                <a:cs typeface="Calibri"/>
              </a:rPr>
              <a:t>Hypochlorous</a:t>
            </a:r>
            <a:r>
              <a:rPr spc="-55" dirty="0">
                <a:cs typeface="Calibri"/>
              </a:rPr>
              <a:t> </a:t>
            </a:r>
            <a:r>
              <a:rPr spc="-5" dirty="0">
                <a:cs typeface="Calibri"/>
              </a:rPr>
              <a:t>Acid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7840" y="1128978"/>
            <a:ext cx="8188960" cy="3188501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393700" indent="-343535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30" dirty="0">
                <a:latin typeface="Calibri"/>
                <a:cs typeface="Calibri"/>
              </a:rPr>
              <a:t>Weak </a:t>
            </a:r>
            <a:r>
              <a:rPr sz="2400" dirty="0">
                <a:latin typeface="Calibri"/>
                <a:cs typeface="Calibri"/>
              </a:rPr>
              <a:t>acid </a:t>
            </a:r>
            <a:r>
              <a:rPr sz="2400" spc="-10" dirty="0">
                <a:latin typeface="Calibri"/>
                <a:cs typeface="Calibri"/>
              </a:rPr>
              <a:t>that dissociates </a:t>
            </a:r>
            <a:r>
              <a:rPr sz="2400" spc="-20" dirty="0">
                <a:latin typeface="Calibri"/>
                <a:cs typeface="Calibri"/>
              </a:rPr>
              <a:t>to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yield</a:t>
            </a:r>
          </a:p>
          <a:p>
            <a:pPr marL="393700" indent="-343535">
              <a:lnSpc>
                <a:spcPct val="100000"/>
              </a:lnSpc>
              <a:spcBef>
                <a:spcPts val="39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5" dirty="0">
                <a:latin typeface="Calibri"/>
                <a:cs typeface="Calibri"/>
              </a:rPr>
              <a:t>↔ H</a:t>
            </a:r>
            <a:r>
              <a:rPr sz="2400" spc="7" baseline="34391" dirty="0">
                <a:latin typeface="Calibri"/>
                <a:cs typeface="Calibri"/>
              </a:rPr>
              <a:t>+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229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OCl</a:t>
            </a:r>
            <a:r>
              <a:rPr sz="2400" baseline="34391" dirty="0">
                <a:latin typeface="Calibri"/>
                <a:cs typeface="Calibri"/>
              </a:rPr>
              <a:t>-</a:t>
            </a:r>
          </a:p>
          <a:p>
            <a:pPr marL="50165" algn="ctr">
              <a:lnSpc>
                <a:spcPct val="100000"/>
              </a:lnSpc>
              <a:spcBef>
                <a:spcPts val="384"/>
              </a:spcBef>
              <a:tabLst>
                <a:tab pos="393700" algn="l"/>
                <a:tab pos="394335" algn="l"/>
              </a:tabLst>
            </a:pPr>
            <a:r>
              <a:rPr lang="en-US" sz="2400" b="1" spc="-10" dirty="0">
                <a:latin typeface="Calibri"/>
                <a:cs typeface="Calibri"/>
              </a:rPr>
              <a:t>"</a:t>
            </a:r>
            <a:r>
              <a:rPr sz="2400" b="1" spc="-10" dirty="0">
                <a:latin typeface="Calibri"/>
                <a:cs typeface="Calibri"/>
              </a:rPr>
              <a:t>hypochlorous </a:t>
            </a:r>
            <a:r>
              <a:rPr sz="2400" b="1" dirty="0">
                <a:latin typeface="Calibri"/>
                <a:cs typeface="Calibri"/>
              </a:rPr>
              <a:t>acid </a:t>
            </a:r>
            <a:r>
              <a:rPr sz="2400" b="1" spc="5" dirty="0">
                <a:latin typeface="Calibri"/>
                <a:cs typeface="Calibri"/>
              </a:rPr>
              <a:t>↔</a:t>
            </a:r>
            <a:r>
              <a:rPr lang="en-US" sz="2400" b="1" spc="5" dirty="0">
                <a:latin typeface="Calibri"/>
                <a:cs typeface="Calibri"/>
              </a:rPr>
              <a:t> </a:t>
            </a:r>
            <a:r>
              <a:rPr sz="2400" b="1" spc="-25" dirty="0">
                <a:latin typeface="Calibri"/>
                <a:cs typeface="Calibri"/>
              </a:rPr>
              <a:t>hydrogen </a:t>
            </a:r>
            <a:r>
              <a:rPr sz="2400" b="1" spc="-5" dirty="0">
                <a:latin typeface="Calibri"/>
                <a:cs typeface="Calibri"/>
              </a:rPr>
              <a:t>ion </a:t>
            </a:r>
            <a:r>
              <a:rPr sz="2400" b="1" dirty="0">
                <a:latin typeface="Calibri"/>
                <a:cs typeface="Calibri"/>
              </a:rPr>
              <a:t>+ </a:t>
            </a:r>
            <a:r>
              <a:rPr sz="2400" b="1" spc="-10" dirty="0">
                <a:latin typeface="Calibri"/>
                <a:cs typeface="Calibri"/>
              </a:rPr>
              <a:t>hypochlorite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ion</a:t>
            </a:r>
            <a:r>
              <a:rPr lang="en-US" sz="2400" b="1" dirty="0">
                <a:latin typeface="Calibri"/>
                <a:cs typeface="Calibri"/>
              </a:rPr>
              <a:t>"</a:t>
            </a:r>
            <a:endParaRPr sz="2400" b="1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75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/>
                <a:cs typeface="Calibri"/>
              </a:rPr>
              <a:t>Free </a:t>
            </a:r>
            <a:r>
              <a:rPr sz="2400" spc="-15" dirty="0">
                <a:latin typeface="Calibri"/>
                <a:cs typeface="Calibri"/>
              </a:rPr>
              <a:t>Available </a:t>
            </a:r>
            <a:r>
              <a:rPr sz="2400" spc="-5" dirty="0">
                <a:latin typeface="Calibri"/>
                <a:cs typeface="Calibri"/>
              </a:rPr>
              <a:t>Chlori</a:t>
            </a:r>
            <a:r>
              <a:rPr lang="en-US" sz="2400" spc="-5" dirty="0">
                <a:latin typeface="Calibri"/>
                <a:cs typeface="Calibri"/>
              </a:rPr>
              <a:t>ne = </a:t>
            </a:r>
            <a:r>
              <a:rPr lang="en-US" sz="2400" spc="-10" dirty="0">
                <a:latin typeface="Calibri"/>
                <a:cs typeface="Calibri"/>
              </a:rPr>
              <a:t>hypochlorous </a:t>
            </a:r>
            <a:r>
              <a:rPr lang="en-US" sz="2400" dirty="0">
                <a:latin typeface="Calibri"/>
                <a:cs typeface="Calibri"/>
              </a:rPr>
              <a:t>acid + </a:t>
            </a:r>
            <a:r>
              <a:rPr lang="en-US" sz="2400" spc="-10" dirty="0">
                <a:latin typeface="Calibri"/>
                <a:cs typeface="Calibri"/>
              </a:rPr>
              <a:t>hypochlorite</a:t>
            </a:r>
            <a:r>
              <a:rPr lang="en-US" sz="2400" spc="1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ion</a:t>
            </a:r>
          </a:p>
          <a:p>
            <a:pPr marL="393700" marR="987425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dirty="0">
                <a:latin typeface="Calibri"/>
                <a:cs typeface="Calibri"/>
              </a:rPr>
              <a:t>Measuring </a:t>
            </a:r>
            <a:r>
              <a:rPr sz="2400" spc="-15" dirty="0">
                <a:latin typeface="Calibri"/>
                <a:cs typeface="Calibri"/>
              </a:rPr>
              <a:t>concentration </a:t>
            </a:r>
            <a:r>
              <a:rPr sz="2400" spc="-5" dirty="0">
                <a:latin typeface="Calibri"/>
                <a:cs typeface="Calibri"/>
              </a:rPr>
              <a:t>of HOCl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5" dirty="0">
                <a:latin typeface="Calibri"/>
                <a:cs typeface="Calibri"/>
              </a:rPr>
              <a:t> OCl</a:t>
            </a:r>
            <a:r>
              <a:rPr sz="2400" spc="7" baseline="34391" dirty="0">
                <a:latin typeface="Calibri"/>
                <a:cs typeface="Calibri"/>
              </a:rPr>
              <a:t>-</a:t>
            </a:r>
            <a:r>
              <a:rPr lang="en-US" sz="2400" spc="7" baseline="34391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when </a:t>
            </a:r>
            <a:r>
              <a:rPr lang="en-US" sz="2400" spc="-5" dirty="0">
                <a:latin typeface="Calibri"/>
                <a:cs typeface="Calibri"/>
              </a:rPr>
              <a:t>measure </a:t>
            </a:r>
            <a:r>
              <a:rPr lang="en-US" sz="2400" spc="-10" dirty="0">
                <a:latin typeface="Calibri"/>
                <a:cs typeface="Calibri"/>
              </a:rPr>
              <a:t>Free Residual </a:t>
            </a:r>
            <a:r>
              <a:rPr lang="en-US" sz="2400" spc="-5" dirty="0">
                <a:latin typeface="Calibri"/>
                <a:cs typeface="Calibri"/>
              </a:rPr>
              <a:t>Chlorine</a:t>
            </a:r>
            <a:endParaRPr sz="2400" baseline="3439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553382"/>
            <a:ext cx="418554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HO</a:t>
            </a:r>
            <a:r>
              <a:rPr spc="10" dirty="0">
                <a:cs typeface="Calibri"/>
              </a:rPr>
              <a:t>C</a:t>
            </a:r>
            <a:r>
              <a:rPr dirty="0">
                <a:cs typeface="Calibri"/>
              </a:rPr>
              <a:t>l</a:t>
            </a:r>
            <a:r>
              <a:rPr spc="5" dirty="0">
                <a:cs typeface="Calibri"/>
              </a:rPr>
              <a:t> ↔</a:t>
            </a:r>
            <a:r>
              <a:rPr spc="-5" dirty="0">
                <a:cs typeface="Calibri"/>
              </a:rPr>
              <a:t> </a:t>
            </a:r>
            <a:r>
              <a:rPr spc="-10" dirty="0">
                <a:cs typeface="Calibri"/>
              </a:rPr>
              <a:t>H</a:t>
            </a:r>
            <a:r>
              <a:rPr baseline="33333" dirty="0">
                <a:cs typeface="Arial"/>
              </a:rPr>
              <a:t>+ </a:t>
            </a:r>
            <a:r>
              <a:rPr spc="-202" baseline="33333" dirty="0">
                <a:cs typeface="Arial"/>
              </a:rPr>
              <a:t> </a:t>
            </a:r>
            <a:r>
              <a:rPr dirty="0">
                <a:cs typeface="Calibri"/>
              </a:rPr>
              <a:t>+ </a:t>
            </a:r>
            <a:r>
              <a:rPr spc="-5" dirty="0">
                <a:cs typeface="Calibri"/>
              </a:rPr>
              <a:t>OC</a:t>
            </a:r>
            <a:r>
              <a:rPr spc="5" dirty="0">
                <a:cs typeface="Calibri"/>
              </a:rPr>
              <a:t>l</a:t>
            </a:r>
            <a:r>
              <a:rPr baseline="33333" dirty="0">
                <a:cs typeface="Arial"/>
              </a:rPr>
              <a:t>-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72580" y="4162120"/>
            <a:ext cx="98425" cy="311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50" spc="5" dirty="0">
                <a:latin typeface="Calibri"/>
                <a:cs typeface="Calibri"/>
              </a:rPr>
              <a:t>-</a:t>
            </a:r>
            <a:endParaRPr sz="185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511020"/>
            <a:ext cx="7846060" cy="277576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Equilibrium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Reaction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Can shift </a:t>
            </a:r>
            <a:r>
              <a:rPr sz="2400" spc="-2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one side </a:t>
            </a:r>
            <a:r>
              <a:rPr sz="2400" dirty="0">
                <a:latin typeface="Calibri"/>
                <a:cs typeface="Calibri"/>
              </a:rPr>
              <a:t>or </a:t>
            </a:r>
            <a:r>
              <a:rPr sz="2400" spc="-5" dirty="0">
                <a:latin typeface="Calibri"/>
                <a:cs typeface="Calibri"/>
              </a:rPr>
              <a:t>the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other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One species </a:t>
            </a:r>
            <a:r>
              <a:rPr sz="2400" dirty="0">
                <a:latin typeface="Calibri"/>
                <a:cs typeface="Calibri"/>
              </a:rPr>
              <a:t>will </a:t>
            </a:r>
            <a:r>
              <a:rPr sz="2400" spc="-10" dirty="0">
                <a:latin typeface="Calibri"/>
                <a:cs typeface="Calibri"/>
              </a:rPr>
              <a:t>predominate over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other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Which </a:t>
            </a:r>
            <a:r>
              <a:rPr sz="2400" spc="-30" dirty="0">
                <a:latin typeface="Calibri"/>
                <a:cs typeface="Calibri"/>
              </a:rPr>
              <a:t>way </a:t>
            </a:r>
            <a:r>
              <a:rPr sz="2400" dirty="0">
                <a:latin typeface="Calibri"/>
                <a:cs typeface="Calibri"/>
              </a:rPr>
              <a:t>it </a:t>
            </a:r>
            <a:r>
              <a:rPr sz="2400" spc="-10" dirty="0">
                <a:latin typeface="Calibri"/>
                <a:cs typeface="Calibri"/>
              </a:rPr>
              <a:t>shifts </a:t>
            </a:r>
            <a:r>
              <a:rPr sz="2400" dirty="0">
                <a:latin typeface="Calibri"/>
                <a:cs typeface="Calibri"/>
              </a:rPr>
              <a:t>- </a:t>
            </a:r>
            <a:r>
              <a:rPr sz="2400" spc="-10" dirty="0">
                <a:latin typeface="Calibri"/>
                <a:cs typeface="Calibri"/>
              </a:rPr>
              <a:t>Left </a:t>
            </a:r>
            <a:r>
              <a:rPr sz="2400" dirty="0">
                <a:latin typeface="Calibri"/>
                <a:cs typeface="Calibri"/>
              </a:rPr>
              <a:t>or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right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55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Below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pH of </a:t>
            </a:r>
            <a:r>
              <a:rPr sz="2400" dirty="0">
                <a:latin typeface="Calibri"/>
                <a:cs typeface="Calibri"/>
              </a:rPr>
              <a:t>6.5, </a:t>
            </a:r>
            <a:r>
              <a:rPr sz="2400" spc="-5" dirty="0">
                <a:latin typeface="Calibri"/>
                <a:cs typeface="Calibri"/>
              </a:rPr>
              <a:t>no dissociation of HOCl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occurs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480"/>
              </a:spcBef>
              <a:buFont typeface="Arial"/>
              <a:buChar char="–"/>
              <a:tabLst>
                <a:tab pos="756285" algn="l"/>
                <a:tab pos="756920" algn="l"/>
                <a:tab pos="5778500" algn="l"/>
              </a:tabLst>
            </a:pPr>
            <a:r>
              <a:rPr sz="2400" spc="-10" dirty="0">
                <a:latin typeface="Calibri"/>
                <a:cs typeface="Calibri"/>
              </a:rPr>
              <a:t>Above </a:t>
            </a:r>
            <a:r>
              <a:rPr sz="2400" dirty="0">
                <a:latin typeface="Calibri"/>
                <a:cs typeface="Calibri"/>
              </a:rPr>
              <a:t>a pH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8.5</a:t>
            </a:r>
            <a:r>
              <a:rPr lang="en-US" sz="2400" dirty="0">
                <a:latin typeface="Calibri"/>
                <a:cs typeface="Calibri"/>
              </a:rPr>
              <a:t>,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complete </a:t>
            </a:r>
            <a:r>
              <a:rPr sz="2400" spc="-5" dirty="0">
                <a:latin typeface="Calibri"/>
                <a:cs typeface="Calibri"/>
              </a:rPr>
              <a:t>dissociation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to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lang="en-US" sz="2400" spc="30" dirty="0">
                <a:latin typeface="Calibri"/>
                <a:cs typeface="Calibri"/>
              </a:rPr>
              <a:t>OCl</a:t>
            </a:r>
            <a:r>
              <a:rPr lang="en-US" sz="2400" spc="30" baseline="30000" dirty="0">
                <a:latin typeface="Calibri"/>
                <a:cs typeface="Calibri"/>
              </a:rPr>
              <a:t>-</a:t>
            </a:r>
            <a:r>
              <a:rPr lang="en-US" sz="2400" spc="30" dirty="0">
                <a:latin typeface="Calibri"/>
                <a:cs typeface="Calibri"/>
              </a:rPr>
              <a:t> occurs </a:t>
            </a:r>
            <a:r>
              <a:rPr lang="en-US" sz="2400" spc="-5" dirty="0">
                <a:latin typeface="Calibri"/>
                <a:cs typeface="Calibri"/>
              </a:rPr>
              <a:t> 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3240" y="530414"/>
            <a:ext cx="267589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pH</a:t>
            </a:r>
            <a:r>
              <a:rPr spc="-75" dirty="0">
                <a:cs typeface="Calibri"/>
              </a:rPr>
              <a:t> </a:t>
            </a:r>
            <a:r>
              <a:rPr spc="-5" dirty="0">
                <a:cs typeface="Calibri"/>
              </a:rPr>
              <a:t>Concept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3240" y="1205178"/>
            <a:ext cx="5801360" cy="36543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300" marR="17780" indent="-343535">
              <a:lnSpc>
                <a:spcPct val="110100"/>
              </a:lnSpc>
              <a:spcBef>
                <a:spcPts val="10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0" dirty="0">
                <a:latin typeface="Calibri"/>
                <a:cs typeface="Calibri"/>
              </a:rPr>
              <a:t>Ionization </a:t>
            </a:r>
            <a:r>
              <a:rPr sz="2400" spc="-20" dirty="0">
                <a:latin typeface="Calibri"/>
                <a:cs typeface="Calibri"/>
              </a:rPr>
              <a:t>constant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15" dirty="0">
                <a:latin typeface="Calibri"/>
                <a:cs typeface="Calibri"/>
              </a:rPr>
              <a:t>pure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1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25</a:t>
            </a:r>
            <a:r>
              <a:rPr sz="2400" baseline="25132" dirty="0">
                <a:latin typeface="Calibri"/>
                <a:cs typeface="Calibri"/>
              </a:rPr>
              <a:t>0</a:t>
            </a:r>
            <a:r>
              <a:rPr sz="2400" dirty="0">
                <a:latin typeface="Calibri"/>
                <a:cs typeface="Calibri"/>
              </a:rPr>
              <a:t>C  </a:t>
            </a:r>
            <a:r>
              <a:rPr sz="2400" spc="-60" dirty="0">
                <a:latin typeface="Calibri"/>
                <a:cs typeface="Calibri"/>
              </a:rPr>
              <a:t>K</a:t>
            </a:r>
            <a:r>
              <a:rPr sz="2400" spc="-89" baseline="-21164" dirty="0">
                <a:latin typeface="Calibri"/>
                <a:cs typeface="Calibri"/>
              </a:rPr>
              <a:t>w </a:t>
            </a:r>
            <a:r>
              <a:rPr sz="2400" dirty="0">
                <a:latin typeface="Calibri"/>
                <a:cs typeface="Calibri"/>
              </a:rPr>
              <a:t>= [H</a:t>
            </a:r>
            <a:r>
              <a:rPr sz="2400" baseline="25132" dirty="0">
                <a:latin typeface="Calibri"/>
                <a:cs typeface="Calibri"/>
              </a:rPr>
              <a:t>+</a:t>
            </a:r>
            <a:r>
              <a:rPr sz="2400" dirty="0">
                <a:latin typeface="Calibri"/>
                <a:cs typeface="Calibri"/>
              </a:rPr>
              <a:t>][OH</a:t>
            </a:r>
            <a:r>
              <a:rPr sz="2400" baseline="25132" dirty="0">
                <a:latin typeface="Calibri"/>
                <a:cs typeface="Calibri"/>
              </a:rPr>
              <a:t>-</a:t>
            </a:r>
            <a:r>
              <a:rPr sz="2400" dirty="0">
                <a:latin typeface="Calibri"/>
                <a:cs typeface="Calibri"/>
              </a:rPr>
              <a:t>] = </a:t>
            </a:r>
            <a:r>
              <a:rPr sz="2400" spc="5" dirty="0">
                <a:latin typeface="Calibri"/>
                <a:cs typeface="Calibri"/>
              </a:rPr>
              <a:t>[10</a:t>
            </a:r>
            <a:r>
              <a:rPr sz="2400" spc="7" baseline="25132" dirty="0">
                <a:latin typeface="Calibri"/>
                <a:cs typeface="Calibri"/>
              </a:rPr>
              <a:t>-7</a:t>
            </a:r>
            <a:r>
              <a:rPr sz="2400" spc="5" dirty="0">
                <a:latin typeface="Calibri"/>
                <a:cs typeface="Calibri"/>
              </a:rPr>
              <a:t>] [10</a:t>
            </a:r>
            <a:r>
              <a:rPr sz="2400" spc="7" baseline="25132" dirty="0">
                <a:latin typeface="Calibri"/>
                <a:cs typeface="Calibri"/>
              </a:rPr>
              <a:t>-7</a:t>
            </a:r>
            <a:r>
              <a:rPr sz="2400" spc="5" dirty="0">
                <a:latin typeface="Calibri"/>
                <a:cs typeface="Calibri"/>
              </a:rPr>
              <a:t>]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spc="5" dirty="0">
                <a:latin typeface="Calibri"/>
                <a:cs typeface="Calibri"/>
              </a:rPr>
              <a:t>10</a:t>
            </a:r>
            <a:r>
              <a:rPr sz="2400" spc="7" baseline="25132" dirty="0">
                <a:latin typeface="Calibri"/>
                <a:cs typeface="Calibri"/>
              </a:rPr>
              <a:t>-14</a:t>
            </a:r>
            <a:endParaRPr sz="2400" baseline="25132" dirty="0">
              <a:latin typeface="Calibri"/>
              <a:cs typeface="Calibri"/>
            </a:endParaRPr>
          </a:p>
          <a:p>
            <a:pPr marL="368300" marR="918210" indent="-343535"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/>
                <a:cs typeface="Calibri"/>
              </a:rPr>
              <a:t>Negative </a:t>
            </a:r>
            <a:r>
              <a:rPr sz="2400" spc="-10" dirty="0">
                <a:latin typeface="Calibri"/>
                <a:cs typeface="Calibri"/>
              </a:rPr>
              <a:t>logarithms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25" dirty="0">
                <a:latin typeface="Calibri"/>
                <a:cs typeface="Calibri"/>
              </a:rPr>
              <a:t>hydrogen </a:t>
            </a:r>
            <a:r>
              <a:rPr sz="2400" spc="-5" dirty="0">
                <a:latin typeface="Calibri"/>
                <a:cs typeface="Calibri"/>
              </a:rPr>
              <a:t>ion  </a:t>
            </a:r>
            <a:r>
              <a:rPr sz="2400" spc="-15" dirty="0">
                <a:latin typeface="Calibri"/>
                <a:cs typeface="Calibri"/>
              </a:rPr>
              <a:t>concentration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33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 - log [H</a:t>
            </a:r>
            <a:r>
              <a:rPr sz="2400" baseline="25132" dirty="0">
                <a:latin typeface="Calibri"/>
                <a:cs typeface="Calibri"/>
              </a:rPr>
              <a:t>+</a:t>
            </a:r>
            <a:r>
              <a:rPr sz="2400" dirty="0">
                <a:latin typeface="Calibri"/>
                <a:cs typeface="Calibri"/>
              </a:rPr>
              <a:t>]</a:t>
            </a: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dirty="0">
                <a:latin typeface="Calibri"/>
                <a:cs typeface="Calibri"/>
              </a:rPr>
              <a:t>pH </a:t>
            </a:r>
            <a:r>
              <a:rPr sz="2400" spc="-5" dirty="0">
                <a:latin typeface="Calibri"/>
                <a:cs typeface="Calibri"/>
              </a:rPr>
              <a:t>scale </a:t>
            </a:r>
            <a:r>
              <a:rPr sz="2400" dirty="0">
                <a:latin typeface="Calibri"/>
                <a:cs typeface="Calibri"/>
              </a:rPr>
              <a:t>0 </a:t>
            </a:r>
            <a:r>
              <a:rPr sz="2400" spc="-20" dirty="0">
                <a:latin typeface="Calibri"/>
                <a:cs typeface="Calibri"/>
              </a:rPr>
              <a:t>to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14</a:t>
            </a: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 7 is </a:t>
            </a:r>
            <a:r>
              <a:rPr sz="2400" spc="-10" dirty="0">
                <a:latin typeface="Calibri"/>
                <a:cs typeface="Calibri"/>
              </a:rPr>
              <a:t>absolute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neutrality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Acid </a:t>
            </a:r>
            <a:r>
              <a:rPr sz="2400" spc="-15" dirty="0">
                <a:latin typeface="Calibri"/>
                <a:cs typeface="Calibri"/>
              </a:rPr>
              <a:t>range </a:t>
            </a:r>
            <a:r>
              <a:rPr sz="2400" dirty="0">
                <a:latin typeface="Calibri"/>
                <a:cs typeface="Calibri"/>
              </a:rPr>
              <a:t>0 </a:t>
            </a:r>
            <a:r>
              <a:rPr sz="2400" spc="-20" dirty="0">
                <a:latin typeface="Calibri"/>
                <a:cs typeface="Calibri"/>
              </a:rPr>
              <a:t>to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&lt;7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/>
                <a:cs typeface="Calibri"/>
              </a:rPr>
              <a:t>Alkaline </a:t>
            </a:r>
            <a:r>
              <a:rPr sz="2400" spc="-20" dirty="0">
                <a:latin typeface="Calibri"/>
                <a:cs typeface="Calibri"/>
              </a:rPr>
              <a:t>range </a:t>
            </a:r>
            <a:r>
              <a:rPr sz="2400" spc="-5" dirty="0">
                <a:latin typeface="Calibri"/>
                <a:cs typeface="Calibri"/>
              </a:rPr>
              <a:t>&gt;7 </a:t>
            </a:r>
            <a:r>
              <a:rPr sz="2400" spc="-25" dirty="0">
                <a:latin typeface="Calibri"/>
                <a:cs typeface="Calibri"/>
              </a:rPr>
              <a:t>to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14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175387"/>
            <a:ext cx="8163965" cy="1234055"/>
          </a:xfrm>
          <a:prstGeom prst="rect">
            <a:avLst/>
          </a:prstGeom>
        </p:spPr>
        <p:txBody>
          <a:bodyPr vert="horz" wrap="square" lIns="0" tIns="124840" rIns="0" bIns="0" rtlCol="0">
            <a:spAutoFit/>
          </a:bodyPr>
          <a:lstStyle/>
          <a:p>
            <a:pPr marL="1680210" marR="5080" indent="-1264285">
              <a:lnSpc>
                <a:spcPct val="100000"/>
              </a:lnSpc>
              <a:spcBef>
                <a:spcPts val="95"/>
              </a:spcBef>
            </a:pPr>
            <a:r>
              <a:rPr sz="3600" spc="-5" dirty="0">
                <a:cs typeface="Calibri"/>
              </a:rPr>
              <a:t>pH </a:t>
            </a:r>
            <a:r>
              <a:rPr sz="3600" spc="-35" dirty="0">
                <a:cs typeface="Calibri"/>
              </a:rPr>
              <a:t>Values </a:t>
            </a:r>
            <a:r>
              <a:rPr sz="3600" spc="-5" dirty="0">
                <a:cs typeface="Calibri"/>
              </a:rPr>
              <a:t>&amp; </a:t>
            </a:r>
            <a:r>
              <a:rPr sz="3600" spc="-20" dirty="0">
                <a:cs typeface="Calibri"/>
              </a:rPr>
              <a:t>Free </a:t>
            </a:r>
            <a:r>
              <a:rPr sz="3600" spc="-10" dirty="0">
                <a:cs typeface="Calibri"/>
              </a:rPr>
              <a:t>Chlorine </a:t>
            </a:r>
            <a:r>
              <a:rPr sz="3600" spc="-5" dirty="0">
                <a:cs typeface="Calibri"/>
              </a:rPr>
              <a:t>Species</a:t>
            </a:r>
            <a:r>
              <a:rPr lang="en-US" sz="3600" spc="-5" dirty="0">
                <a:cs typeface="Calibri"/>
              </a:rPr>
              <a:t>/</a:t>
            </a:r>
            <a:r>
              <a:rPr lang="en-US" spc="-5" dirty="0">
                <a:cs typeface="Calibri"/>
              </a:rPr>
              <a:t> </a:t>
            </a:r>
            <a:r>
              <a:rPr sz="3600" spc="-15" dirty="0">
                <a:cs typeface="Calibri"/>
              </a:rPr>
              <a:t>Disinfection</a:t>
            </a:r>
            <a:r>
              <a:rPr sz="3600" spc="-20" dirty="0">
                <a:cs typeface="Calibri"/>
              </a:rPr>
              <a:t> </a:t>
            </a:r>
            <a:r>
              <a:rPr sz="3600" spc="-25" dirty="0">
                <a:cs typeface="Calibri"/>
              </a:rPr>
              <a:t>Efficiency</a:t>
            </a:r>
            <a:endParaRPr sz="3600"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5800" y="1618751"/>
            <a:ext cx="4419600" cy="3980577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393700" indent="-343535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5" dirty="0">
                <a:latin typeface="Calibri"/>
                <a:cs typeface="Calibri"/>
              </a:rPr>
              <a:t>↔ H</a:t>
            </a:r>
            <a:r>
              <a:rPr sz="2400" spc="7" baseline="34313" dirty="0">
                <a:latin typeface="Calibri"/>
                <a:cs typeface="Calibri"/>
              </a:rPr>
              <a:t>+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2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OCl</a:t>
            </a:r>
            <a:r>
              <a:rPr sz="2400" baseline="34313" dirty="0">
                <a:latin typeface="Calibri"/>
                <a:cs typeface="Calibri"/>
              </a:rPr>
              <a:t>-</a:t>
            </a:r>
          </a:p>
          <a:p>
            <a:pPr marL="393700" indent="-34353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/>
                <a:cs typeface="Calibri"/>
              </a:rPr>
              <a:t>Low</a:t>
            </a:r>
            <a:r>
              <a:rPr sz="2400" spc="-5" dirty="0">
                <a:latin typeface="Calibri"/>
                <a:cs typeface="Calibri"/>
              </a:rPr>
              <a:t> pH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55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5" dirty="0">
                <a:latin typeface="Calibri"/>
                <a:cs typeface="Calibri"/>
              </a:rPr>
              <a:t>Acidic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30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10" dirty="0">
                <a:latin typeface="Calibri"/>
                <a:cs typeface="Calibri"/>
              </a:rPr>
              <a:t>HOCl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predominates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25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10" dirty="0">
                <a:latin typeface="Calibri"/>
                <a:cs typeface="Calibri"/>
              </a:rPr>
              <a:t>Best inactivation </a:t>
            </a:r>
            <a:r>
              <a:rPr sz="2400" spc="-15" dirty="0">
                <a:latin typeface="Calibri"/>
                <a:cs typeface="Calibri"/>
              </a:rPr>
              <a:t>efficiency</a:t>
            </a: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High</a:t>
            </a:r>
            <a:r>
              <a:rPr sz="2400" spc="-8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pH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55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5" dirty="0">
                <a:latin typeface="Calibri"/>
                <a:cs typeface="Calibri"/>
              </a:rPr>
              <a:t>Basic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30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5" dirty="0">
                <a:latin typeface="Calibri"/>
                <a:cs typeface="Calibri"/>
              </a:rPr>
              <a:t>OCl</a:t>
            </a:r>
            <a:r>
              <a:rPr sz="2400" spc="-7" baseline="33033" dirty="0">
                <a:latin typeface="Calibri"/>
                <a:cs typeface="Calibri"/>
              </a:rPr>
              <a:t>-</a:t>
            </a:r>
            <a:r>
              <a:rPr sz="2400" spc="-127" baseline="33033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predominates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530"/>
              </a:spcBef>
              <a:buFont typeface="Arial"/>
              <a:buChar char="–"/>
              <a:tabLst>
                <a:tab pos="794385" algn="l"/>
                <a:tab pos="795020" algn="l"/>
              </a:tabLst>
            </a:pPr>
            <a:r>
              <a:rPr sz="2400" spc="-5" dirty="0">
                <a:latin typeface="Calibri"/>
                <a:cs typeface="Calibri"/>
              </a:rPr>
              <a:t>100 X less </a:t>
            </a:r>
            <a:r>
              <a:rPr sz="2400" spc="-20" dirty="0">
                <a:latin typeface="Calibri"/>
                <a:cs typeface="Calibri"/>
              </a:rPr>
              <a:t>effective </a:t>
            </a:r>
            <a:r>
              <a:rPr sz="2400" spc="-5" dirty="0">
                <a:latin typeface="Calibri"/>
                <a:cs typeface="Calibri"/>
              </a:rPr>
              <a:t>as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lang="en-US" sz="2400" spc="-10" dirty="0" err="1">
                <a:latin typeface="Calibri"/>
                <a:cs typeface="Calibri"/>
              </a:rPr>
              <a:t>HOCl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381000"/>
            <a:ext cx="8915399" cy="571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3362" y="354048"/>
            <a:ext cx="631444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0" dirty="0">
                <a:cs typeface="Calibri"/>
              </a:rPr>
              <a:t>Water </a:t>
            </a:r>
            <a:r>
              <a:rPr spc="-10" dirty="0">
                <a:cs typeface="Calibri"/>
              </a:rPr>
              <a:t>Containing</a:t>
            </a:r>
            <a:r>
              <a:rPr spc="-5" dirty="0">
                <a:cs typeface="Calibri"/>
              </a:rPr>
              <a:t> Ammonia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40" y="1235405"/>
            <a:ext cx="8125460" cy="41017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06400" marR="27940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spc="5" dirty="0">
                <a:latin typeface="Calibri"/>
                <a:cs typeface="Calibri"/>
              </a:rPr>
              <a:t>NH</a:t>
            </a:r>
            <a:r>
              <a:rPr sz="2400" spc="7" baseline="-21164" dirty="0">
                <a:latin typeface="Calibri"/>
                <a:cs typeface="Calibri"/>
              </a:rPr>
              <a:t>3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5" dirty="0">
                <a:latin typeface="Calibri"/>
                <a:cs typeface="Calibri"/>
              </a:rPr>
              <a:t>→ </a:t>
            </a:r>
            <a:r>
              <a:rPr sz="2400" dirty="0">
                <a:latin typeface="Calibri"/>
                <a:cs typeface="Calibri"/>
              </a:rPr>
              <a:t>NH</a:t>
            </a:r>
            <a:r>
              <a:rPr sz="2400" baseline="-21164" dirty="0">
                <a:latin typeface="Calibri"/>
                <a:cs typeface="Calibri"/>
              </a:rPr>
              <a:t>2</a:t>
            </a:r>
            <a:r>
              <a:rPr sz="2400" dirty="0">
                <a:latin typeface="Calibri"/>
                <a:cs typeface="Calibri"/>
              </a:rPr>
              <a:t>Cl + </a:t>
            </a:r>
            <a:r>
              <a:rPr sz="2400" spc="5" dirty="0">
                <a:latin typeface="Calibri"/>
                <a:cs typeface="Calibri"/>
              </a:rPr>
              <a:t>H</a:t>
            </a:r>
            <a:r>
              <a:rPr sz="2400" spc="7" baseline="-21164" dirty="0">
                <a:latin typeface="Calibri"/>
                <a:cs typeface="Calibri"/>
              </a:rPr>
              <a:t>2</a:t>
            </a:r>
            <a:r>
              <a:rPr sz="2400" spc="5" dirty="0">
                <a:latin typeface="Calibri"/>
                <a:cs typeface="Calibri"/>
              </a:rPr>
              <a:t>O  </a:t>
            </a:r>
            <a:endParaRPr lang="en-US" sz="2400" spc="5" dirty="0">
              <a:latin typeface="Calibri"/>
              <a:cs typeface="Calibri"/>
            </a:endParaRPr>
          </a:p>
          <a:p>
            <a:pPr marL="62865" marR="2794000">
              <a:lnSpc>
                <a:spcPct val="100000"/>
              </a:lnSpc>
              <a:spcBef>
                <a:spcPts val="105"/>
              </a:spcBef>
              <a:tabLst>
                <a:tab pos="406400" algn="l"/>
                <a:tab pos="407034" algn="l"/>
              </a:tabLst>
            </a:pPr>
            <a:r>
              <a:rPr lang="en-US" sz="2400" spc="5" dirty="0">
                <a:latin typeface="Calibri"/>
                <a:cs typeface="Calibri"/>
              </a:rPr>
              <a:t>"</a:t>
            </a:r>
            <a:r>
              <a:rPr sz="2400" spc="-5" dirty="0">
                <a:latin typeface="Calibri"/>
                <a:cs typeface="Calibri"/>
              </a:rPr>
              <a:t>ammonia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10" dirty="0">
                <a:latin typeface="Calibri"/>
                <a:cs typeface="Calibri"/>
              </a:rPr>
              <a:t>hypochlorous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acid</a:t>
            </a:r>
            <a:r>
              <a:rPr lang="en-US" sz="2400" dirty="0">
                <a:latin typeface="Calibri"/>
                <a:cs typeface="Calibri"/>
              </a:rPr>
              <a:t> → 					</a:t>
            </a:r>
            <a:r>
              <a:rPr sz="2400" spc="-5" dirty="0">
                <a:latin typeface="Calibri"/>
                <a:cs typeface="Calibri"/>
              </a:rPr>
              <a:t>monochloramine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water</a:t>
            </a:r>
            <a:r>
              <a:rPr lang="en-US" sz="2400" spc="-15" dirty="0">
                <a:latin typeface="Calibri"/>
                <a:cs typeface="Calibri"/>
              </a:rPr>
              <a:t>“</a:t>
            </a:r>
          </a:p>
          <a:p>
            <a:pPr marL="62865" marR="2794000">
              <a:lnSpc>
                <a:spcPct val="100000"/>
              </a:lnSpc>
              <a:spcBef>
                <a:spcPts val="105"/>
              </a:spcBef>
              <a:tabLst>
                <a:tab pos="406400" algn="l"/>
                <a:tab pos="407034" algn="l"/>
              </a:tabLst>
            </a:pPr>
            <a:endParaRPr sz="2400" dirty="0">
              <a:latin typeface="Calibri"/>
              <a:cs typeface="Calibri"/>
            </a:endParaRPr>
          </a:p>
          <a:p>
            <a:pPr marL="406400" marR="1768475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dirty="0">
                <a:latin typeface="Calibri"/>
                <a:cs typeface="Calibri"/>
              </a:rPr>
              <a:t>NH</a:t>
            </a:r>
            <a:r>
              <a:rPr sz="2400" baseline="-21164" dirty="0">
                <a:latin typeface="Calibri"/>
                <a:cs typeface="Calibri"/>
              </a:rPr>
              <a:t>2</a:t>
            </a:r>
            <a:r>
              <a:rPr sz="2400" dirty="0">
                <a:latin typeface="Calibri"/>
                <a:cs typeface="Calibri"/>
              </a:rPr>
              <a:t>Cl +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spc="5" dirty="0">
                <a:latin typeface="Calibri"/>
                <a:cs typeface="Calibri"/>
              </a:rPr>
              <a:t>→ </a:t>
            </a:r>
            <a:r>
              <a:rPr sz="2400" dirty="0">
                <a:latin typeface="Calibri"/>
                <a:cs typeface="Calibri"/>
              </a:rPr>
              <a:t>NHCl</a:t>
            </a:r>
            <a:r>
              <a:rPr sz="2400" baseline="-21164" dirty="0">
                <a:latin typeface="Calibri"/>
                <a:cs typeface="Calibri"/>
              </a:rPr>
              <a:t>2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5" dirty="0">
                <a:latin typeface="Calibri"/>
                <a:cs typeface="Calibri"/>
              </a:rPr>
              <a:t>H</a:t>
            </a:r>
            <a:r>
              <a:rPr sz="2400" spc="7" baseline="-21164" dirty="0">
                <a:latin typeface="Calibri"/>
                <a:cs typeface="Calibri"/>
              </a:rPr>
              <a:t>2</a:t>
            </a:r>
            <a:r>
              <a:rPr sz="2400" spc="5" dirty="0">
                <a:latin typeface="Calibri"/>
                <a:cs typeface="Calibri"/>
              </a:rPr>
              <a:t>O  </a:t>
            </a:r>
            <a:endParaRPr lang="en-US" sz="2400" spc="5" dirty="0">
              <a:latin typeface="Calibri"/>
              <a:cs typeface="Calibri"/>
            </a:endParaRPr>
          </a:p>
          <a:p>
            <a:pPr marL="62865" marR="1768475">
              <a:lnSpc>
                <a:spcPct val="100000"/>
              </a:lnSpc>
              <a:tabLst>
                <a:tab pos="406400" algn="l"/>
                <a:tab pos="407034" algn="l"/>
              </a:tabLst>
            </a:pPr>
            <a:r>
              <a:rPr lang="en-US" sz="2400" spc="5" dirty="0">
                <a:latin typeface="Calibri"/>
                <a:cs typeface="Calibri"/>
              </a:rPr>
              <a:t>"</a:t>
            </a:r>
            <a:r>
              <a:rPr sz="2400" spc="-5" dirty="0">
                <a:latin typeface="Calibri"/>
                <a:cs typeface="Calibri"/>
              </a:rPr>
              <a:t>monochloramine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10" dirty="0">
                <a:latin typeface="Calibri"/>
                <a:cs typeface="Calibri"/>
              </a:rPr>
              <a:t>hypochlorous </a:t>
            </a:r>
            <a:r>
              <a:rPr sz="2400" dirty="0">
                <a:latin typeface="Calibri"/>
                <a:cs typeface="Calibri"/>
              </a:rPr>
              <a:t>acid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lang="en-US" sz="2400" dirty="0">
                <a:latin typeface="Calibri"/>
                <a:cs typeface="Calibri"/>
              </a:rPr>
              <a:t>→ </a:t>
            </a:r>
            <a:r>
              <a:rPr lang="en-US" sz="2400" spc="-65" dirty="0">
                <a:latin typeface="Calibri"/>
                <a:cs typeface="Calibri"/>
              </a:rPr>
              <a:t>						</a:t>
            </a:r>
            <a:r>
              <a:rPr sz="2400" spc="-5" dirty="0">
                <a:latin typeface="Calibri"/>
                <a:cs typeface="Calibri"/>
              </a:rPr>
              <a:t>dichloramine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water</a:t>
            </a:r>
            <a:r>
              <a:rPr lang="en-US" sz="2400" spc="-15" dirty="0">
                <a:latin typeface="Calibri"/>
                <a:cs typeface="Calibri"/>
              </a:rPr>
              <a:t>"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dirty="0">
              <a:latin typeface="Calibri"/>
              <a:cs typeface="Calibri"/>
            </a:endParaRPr>
          </a:p>
          <a:p>
            <a:pPr marL="406400" marR="2304415" indent="-343535">
              <a:lnSpc>
                <a:spcPct val="100000"/>
              </a:lnSpc>
              <a:buFont typeface="Arial"/>
              <a:buChar char="•"/>
              <a:tabLst>
                <a:tab pos="406400" algn="l"/>
                <a:tab pos="407034" algn="l"/>
              </a:tabLst>
            </a:pPr>
            <a:r>
              <a:rPr sz="2400" dirty="0">
                <a:latin typeface="Calibri"/>
                <a:cs typeface="Calibri"/>
              </a:rPr>
              <a:t>NH Cl</a:t>
            </a:r>
            <a:r>
              <a:rPr sz="2400" baseline="-21164" dirty="0">
                <a:latin typeface="Calibri"/>
                <a:cs typeface="Calibri"/>
              </a:rPr>
              <a:t>2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5" dirty="0">
                <a:latin typeface="Calibri"/>
                <a:cs typeface="Calibri"/>
              </a:rPr>
              <a:t>HOCl </a:t>
            </a:r>
            <a:r>
              <a:rPr sz="2400" dirty="0">
                <a:latin typeface="Calibri"/>
                <a:cs typeface="Calibri"/>
              </a:rPr>
              <a:t>→ </a:t>
            </a:r>
            <a:r>
              <a:rPr sz="2400" spc="5" dirty="0">
                <a:latin typeface="Calibri"/>
                <a:cs typeface="Calibri"/>
              </a:rPr>
              <a:t>NCl</a:t>
            </a:r>
            <a:r>
              <a:rPr sz="2400" spc="7" baseline="-21164" dirty="0">
                <a:latin typeface="Calibri"/>
                <a:cs typeface="Calibri"/>
              </a:rPr>
              <a:t>3 </a:t>
            </a:r>
            <a:r>
              <a:rPr sz="2400" dirty="0">
                <a:latin typeface="Calibri"/>
                <a:cs typeface="Calibri"/>
              </a:rPr>
              <a:t>+ H</a:t>
            </a:r>
            <a:r>
              <a:rPr sz="2400" baseline="-21164" dirty="0">
                <a:latin typeface="Calibri"/>
                <a:cs typeface="Calibri"/>
              </a:rPr>
              <a:t>2</a:t>
            </a:r>
            <a:r>
              <a:rPr sz="2400" dirty="0">
                <a:latin typeface="Calibri"/>
                <a:cs typeface="Calibri"/>
              </a:rPr>
              <a:t>O  </a:t>
            </a:r>
            <a:endParaRPr lang="en-US" sz="2400" dirty="0">
              <a:latin typeface="Calibri"/>
              <a:cs typeface="Calibri"/>
            </a:endParaRPr>
          </a:p>
          <a:p>
            <a:pPr marL="62865" marR="2304415">
              <a:lnSpc>
                <a:spcPct val="100000"/>
              </a:lnSpc>
              <a:tabLst>
                <a:tab pos="406400" algn="l"/>
                <a:tab pos="407034" algn="l"/>
              </a:tabLst>
            </a:pPr>
            <a:r>
              <a:rPr lang="en-US" sz="2400" dirty="0">
                <a:latin typeface="Calibri"/>
                <a:cs typeface="Calibri"/>
              </a:rPr>
              <a:t>"</a:t>
            </a:r>
            <a:r>
              <a:rPr sz="2400" spc="-5" dirty="0">
                <a:latin typeface="Calibri"/>
                <a:cs typeface="Calibri"/>
              </a:rPr>
              <a:t>dichloramine </a:t>
            </a:r>
            <a:r>
              <a:rPr sz="2400" dirty="0">
                <a:latin typeface="Calibri"/>
                <a:cs typeface="Calibri"/>
              </a:rPr>
              <a:t>+ </a:t>
            </a:r>
            <a:r>
              <a:rPr sz="2400" spc="-10" dirty="0">
                <a:latin typeface="Calibri"/>
                <a:cs typeface="Calibri"/>
              </a:rPr>
              <a:t>hypochlorous </a:t>
            </a:r>
            <a:r>
              <a:rPr sz="2400" dirty="0">
                <a:latin typeface="Calibri"/>
                <a:cs typeface="Calibri"/>
              </a:rPr>
              <a:t>acid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spc="5" dirty="0">
                <a:latin typeface="Calibri"/>
                <a:cs typeface="Calibri"/>
              </a:rPr>
              <a:t>→</a:t>
            </a:r>
            <a:r>
              <a:rPr sz="2400" spc="-75" dirty="0">
                <a:latin typeface="Calibri"/>
                <a:cs typeface="Calibri"/>
              </a:rPr>
              <a:t> </a:t>
            </a:r>
            <a:r>
              <a:rPr lang="en-US" sz="2400" spc="-75" dirty="0">
                <a:latin typeface="Calibri"/>
                <a:cs typeface="Calibri"/>
              </a:rPr>
              <a:t>						</a:t>
            </a:r>
            <a:r>
              <a:rPr sz="2400" spc="-5" dirty="0">
                <a:latin typeface="Calibri"/>
                <a:cs typeface="Calibri"/>
              </a:rPr>
              <a:t>trichloramine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water</a:t>
            </a:r>
            <a:r>
              <a:rPr lang="en-US" sz="2400" spc="-15" dirty="0">
                <a:latin typeface="Calibri"/>
                <a:cs typeface="Calibri"/>
              </a:rPr>
              <a:t>"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6"/>
            <a:ext cx="7677150" cy="1107996"/>
          </a:xfrm>
        </p:spPr>
        <p:txBody>
          <a:bodyPr/>
          <a:lstStyle/>
          <a:p>
            <a:r>
              <a:rPr lang="en-US" sz="3600" b="1" dirty="0"/>
              <a:t>Public water supply disinfection practices: 100 years and 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14" y="1669395"/>
            <a:ext cx="5678299" cy="4731405"/>
          </a:xfrm>
        </p:spPr>
        <p:txBody>
          <a:bodyPr>
            <a:normAutofit fontScale="85000" lnSpcReduction="20000"/>
          </a:bodyPr>
          <a:lstStyle/>
          <a:p>
            <a:r>
              <a:rPr lang="en-US" sz="2600" b="1" dirty="0">
                <a:solidFill>
                  <a:schemeClr val="tx1"/>
                </a:solidFill>
              </a:rPr>
              <a:t>1902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- </a:t>
            </a:r>
            <a:r>
              <a:rPr lang="en-US" sz="2600" dirty="0"/>
              <a:t>first continuous chlorination of municipal drinking water (</a:t>
            </a:r>
            <a:r>
              <a:rPr lang="en-US" sz="2600" b="1" dirty="0"/>
              <a:t>Belgium</a:t>
            </a:r>
            <a:r>
              <a:rPr lang="en-US" sz="2600" dirty="0"/>
              <a:t>)</a:t>
            </a:r>
          </a:p>
          <a:p>
            <a:endParaRPr lang="en-US" sz="2600" dirty="0"/>
          </a:p>
          <a:p>
            <a:r>
              <a:rPr lang="en-US" sz="2600" b="1" dirty="0"/>
              <a:t>1908</a:t>
            </a:r>
            <a:r>
              <a:rPr lang="en-US" sz="2600" dirty="0"/>
              <a:t> - first continuous disinfection of  municipal drinking water in </a:t>
            </a:r>
            <a:r>
              <a:rPr lang="en-US" sz="2600" b="1" dirty="0"/>
              <a:t>U.S. </a:t>
            </a:r>
            <a:r>
              <a:rPr lang="en-US" sz="2600" i="1" dirty="0"/>
              <a:t>NaOCl</a:t>
            </a:r>
            <a:endParaRPr lang="en-US" sz="2600" b="1" i="1" dirty="0"/>
          </a:p>
          <a:p>
            <a:endParaRPr lang="en-US" sz="2600" b="1" dirty="0"/>
          </a:p>
          <a:p>
            <a:r>
              <a:rPr lang="en-US" sz="2600" b="1" dirty="0"/>
              <a:t>1906</a:t>
            </a:r>
            <a:r>
              <a:rPr lang="en-US" sz="2600" dirty="0"/>
              <a:t> WTP use Ozone (</a:t>
            </a:r>
            <a:r>
              <a:rPr lang="en-US" sz="2600" b="1" dirty="0"/>
              <a:t>Nice, France</a:t>
            </a:r>
            <a:r>
              <a:rPr lang="en-US" sz="2600" dirty="0"/>
              <a:t>)</a:t>
            </a:r>
          </a:p>
          <a:p>
            <a:endParaRPr lang="en-US" sz="2600" dirty="0"/>
          </a:p>
          <a:p>
            <a:r>
              <a:rPr lang="en-US" sz="2600" b="1" dirty="0"/>
              <a:t>1914</a:t>
            </a:r>
            <a:r>
              <a:rPr lang="en-US" sz="2600" dirty="0"/>
              <a:t> - “It is a matter of common knowledge nowadays that the ultraviolet rays have a strong bactericidal power.”</a:t>
            </a:r>
          </a:p>
          <a:p>
            <a:endParaRPr lang="en-US" sz="2600" dirty="0"/>
          </a:p>
          <a:p>
            <a:r>
              <a:rPr lang="en-US" sz="2600" dirty="0"/>
              <a:t>By </a:t>
            </a:r>
            <a:r>
              <a:rPr lang="en-US" sz="2600" b="1" dirty="0"/>
              <a:t>1930s</a:t>
            </a:r>
            <a:r>
              <a:rPr lang="en-US" sz="2600" dirty="0"/>
              <a:t> – filtration plus chlorine disinfection virtually eliminates </a:t>
            </a:r>
            <a:br>
              <a:rPr lang="en-US" sz="2600" dirty="0"/>
            </a:br>
            <a:r>
              <a:rPr lang="en-US" sz="2600" dirty="0"/>
              <a:t>waterborne illnesses in </a:t>
            </a:r>
            <a:r>
              <a:rPr lang="en-US" sz="2600" b="1" dirty="0"/>
              <a:t>US</a:t>
            </a:r>
          </a:p>
          <a:p>
            <a:pPr lvl="1"/>
            <a:endParaRPr lang="en-US" dirty="0"/>
          </a:p>
        </p:txBody>
      </p:sp>
      <p:pic>
        <p:nvPicPr>
          <p:cNvPr id="4" name="Picture 2" descr="C:\My Documents\Parksville\Treatment Barri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698" y="4343400"/>
            <a:ext cx="2854419" cy="174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3"/>
          <p:cNvGraphicFramePr>
            <a:graphicFrameLocks noGrp="1" noChangeAspect="1"/>
          </p:cNvGraphicFramePr>
          <p:nvPr/>
        </p:nvGraphicFramePr>
        <p:xfrm>
          <a:off x="6124613" y="1828800"/>
          <a:ext cx="2721455" cy="1918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4657143" imgH="3723810" progId="">
                  <p:embed/>
                </p:oleObj>
              </mc:Choice>
              <mc:Fallback>
                <p:oleObj name="Photo Editor Photo" r:id="rId4" imgW="4657143" imgH="3723810" progId="">
                  <p:embed/>
                  <p:pic>
                    <p:nvPicPr>
                      <p:cNvPr id="5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613" y="1828800"/>
                        <a:ext cx="2721455" cy="19183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63C1D29-3FF6-F0CB-84DD-92309293F6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421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36534"/>
            <a:ext cx="439483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ea typeface="Calibri" panose="020F0502020204030204" pitchFamily="34" charset="0"/>
                <a:cs typeface="Calibri" panose="020F0502020204030204" pitchFamily="34" charset="0"/>
              </a:rPr>
              <a:t>Combined</a:t>
            </a:r>
            <a:r>
              <a:rPr spc="-7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>
                <a:ea typeface="Calibri" panose="020F0502020204030204" pitchFamily="34" charset="0"/>
                <a:cs typeface="Calibri" panose="020F0502020204030204" pitchFamily="34" charset="0"/>
              </a:rPr>
              <a:t>Chlorine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11020"/>
            <a:ext cx="8303260" cy="310662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865"/>
              </a:spcBef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Chloramines</a:t>
            </a:r>
            <a:endParaRPr sz="2400" dirty="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770"/>
              </a:spcBef>
              <a:buFont typeface="Arial" panose="020B0604020202020204" pitchFamily="34" charset="0"/>
              <a:buChar char="•"/>
            </a:pPr>
            <a:r>
              <a:rPr sz="2400" spc="-5" dirty="0">
                <a:latin typeface="Calibri"/>
                <a:cs typeface="Calibri"/>
              </a:rPr>
              <a:t>monochloramine </a:t>
            </a:r>
            <a:r>
              <a:rPr sz="2400" dirty="0">
                <a:latin typeface="Calibri"/>
                <a:cs typeface="Calibri"/>
              </a:rPr>
              <a:t> </a:t>
            </a:r>
            <a:endParaRPr lang="en-US" sz="2400" dirty="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770"/>
              </a:spcBef>
              <a:buFont typeface="Arial" panose="020B0604020202020204" pitchFamily="34" charset="0"/>
              <a:buChar char="•"/>
            </a:pPr>
            <a:r>
              <a:rPr sz="2400" spc="-10" dirty="0">
                <a:latin typeface="Calibri"/>
                <a:cs typeface="Calibri"/>
              </a:rPr>
              <a:t>dichloramine</a:t>
            </a:r>
            <a:r>
              <a:rPr sz="2400" spc="25" dirty="0">
                <a:latin typeface="Calibri"/>
                <a:cs typeface="Calibri"/>
              </a:rPr>
              <a:t> </a:t>
            </a:r>
            <a:endParaRPr lang="en-US" sz="2400" dirty="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77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cs typeface="Calibri"/>
              </a:rPr>
              <a:t>trichloramine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dirty="0">
              <a:latin typeface="Calibri"/>
              <a:cs typeface="Calibri"/>
            </a:endParaRPr>
          </a:p>
          <a:p>
            <a:pPr marL="12065">
              <a:lnSpc>
                <a:spcPct val="100000"/>
              </a:lnSpc>
              <a:tabLst>
                <a:tab pos="355600" algn="l"/>
                <a:tab pos="356235" algn="l"/>
              </a:tabLst>
            </a:pPr>
            <a:r>
              <a:rPr sz="2400" spc="-65" dirty="0">
                <a:latin typeface="Calibri"/>
                <a:cs typeface="Calibri"/>
              </a:rPr>
              <a:t>Total </a:t>
            </a:r>
            <a:r>
              <a:rPr sz="2400" spc="-10" dirty="0">
                <a:latin typeface="Calibri"/>
                <a:cs typeface="Calibri"/>
              </a:rPr>
              <a:t>residual </a:t>
            </a:r>
            <a:r>
              <a:rPr sz="2400" dirty="0">
                <a:latin typeface="Calibri"/>
                <a:cs typeface="Calibri"/>
              </a:rPr>
              <a:t>chlorine</a:t>
            </a:r>
            <a:r>
              <a:rPr sz="2400" spc="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lang="en-US" sz="2400" dirty="0">
                <a:latin typeface="Calibri"/>
                <a:cs typeface="Calibri"/>
              </a:rPr>
              <a:t> chloramines + free residual chlorine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TRC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10" dirty="0">
                <a:latin typeface="Calibri"/>
                <a:cs typeface="Calibri"/>
              </a:rPr>
              <a:t>CRC </a:t>
            </a:r>
            <a:r>
              <a:rPr sz="2400" dirty="0">
                <a:latin typeface="Calibri"/>
                <a:cs typeface="Calibri"/>
              </a:rPr>
              <a:t>+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FRC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74760"/>
              </p:ext>
            </p:extLst>
          </p:nvPr>
        </p:nvGraphicFramePr>
        <p:xfrm>
          <a:off x="609600" y="1295400"/>
          <a:ext cx="8153400" cy="4398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endParaRPr lang="en-US" sz="2400" spc="-35" dirty="0">
                        <a:latin typeface="Arial"/>
                        <a:cs typeface="Arial"/>
                      </a:endParaRPr>
                    </a:p>
                    <a:p>
                      <a:pPr marL="914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spc="-35" dirty="0">
                          <a:latin typeface="Arial"/>
                          <a:cs typeface="Arial"/>
                        </a:rPr>
                        <a:t>Type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88265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em</a:t>
                      </a:r>
                      <a:r>
                        <a:rPr lang="en-US" sz="2400" dirty="0">
                          <a:latin typeface="Arial"/>
                          <a:cs typeface="Arial"/>
                        </a:rPr>
                        <a:t>ical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Symbol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Relative</a:t>
                      </a:r>
                    </a:p>
                    <a:p>
                      <a:pPr marL="92075" algn="ctr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Effectiveness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Hypochlorous</a:t>
                      </a:r>
                      <a:r>
                        <a:rPr sz="24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Acid</a:t>
                      </a: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HOCl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1.0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Hypochlorite</a:t>
                      </a:r>
                      <a:r>
                        <a:rPr sz="2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ion</a:t>
                      </a:r>
                    </a:p>
                  </a:txBody>
                  <a:tcPr marL="0" marR="0" marT="3746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OCl</a:t>
                      </a:r>
                      <a:r>
                        <a:rPr sz="2400" b="1" baseline="34313" dirty="0">
                          <a:latin typeface="Arial"/>
                          <a:cs typeface="Arial"/>
                        </a:rPr>
                        <a:t>-</a:t>
                      </a:r>
                      <a:endParaRPr sz="2400" baseline="34313" dirty="0">
                        <a:latin typeface="Arial"/>
                        <a:cs typeface="Arial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1/100</a:t>
                      </a:r>
                    </a:p>
                  </a:txBody>
                  <a:tcPr marL="0" marR="0" marT="3746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Monochloramine</a:t>
                      </a:r>
                    </a:p>
                  </a:txBody>
                  <a:tcPr marL="0" marR="0" marT="3810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spc="5" dirty="0">
                          <a:latin typeface="Arial"/>
                          <a:cs typeface="Arial"/>
                        </a:rPr>
                        <a:t>NH</a:t>
                      </a:r>
                      <a:r>
                        <a:rPr sz="2400" spc="7" baseline="-22875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Cl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1/150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Dichloramine</a:t>
                      </a:r>
                    </a:p>
                  </a:txBody>
                  <a:tcPr marL="0" marR="0" marT="3810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NHCl</a:t>
                      </a:r>
                      <a:r>
                        <a:rPr sz="2400" baseline="-22875" dirty="0"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1/80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989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spc="-10" dirty="0">
                          <a:latin typeface="Arial"/>
                          <a:cs typeface="Arial"/>
                        </a:rPr>
                        <a:t>Trichloramine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3810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NCl</a:t>
                      </a:r>
                      <a:r>
                        <a:rPr sz="2400" baseline="-22875" dirty="0"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spc="-20" dirty="0">
                          <a:latin typeface="Arial"/>
                          <a:cs typeface="Arial"/>
                        </a:rPr>
                        <a:t>Volatile</a:t>
                      </a:r>
                      <a:endParaRPr sz="2400" dirty="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24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estimate</a:t>
                      </a: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7A9946B-A008-87DD-6865-9EC5899375F5}"/>
              </a:ext>
            </a:extLst>
          </p:cNvPr>
          <p:cNvSpPr txBox="1"/>
          <p:nvPr/>
        </p:nvSpPr>
        <p:spPr>
          <a:xfrm>
            <a:off x="578556" y="502986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+mj-lt"/>
              </a:rPr>
              <a:t>Chlorine relative effectiveness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1000" y="304800"/>
            <a:ext cx="8305800" cy="5791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1526" y="533361"/>
            <a:ext cx="7171101" cy="55415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 </a:t>
            </a:r>
            <a:r>
              <a:rPr sz="2400" b="1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inactivations </a:t>
            </a:r>
            <a:r>
              <a:rPr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2400" b="1" spc="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removals</a:t>
            </a:r>
            <a:endParaRPr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3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Values</a:t>
            </a:r>
            <a:endParaRPr lang="en-US" sz="2400" spc="-3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518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1382" y="492676"/>
            <a:ext cx="724027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0" dirty="0">
                <a:cs typeface="Calibri"/>
              </a:rPr>
              <a:t>Pathogen </a:t>
            </a:r>
            <a:r>
              <a:rPr spc="-10" dirty="0">
                <a:cs typeface="Calibri"/>
              </a:rPr>
              <a:t>Inactivation</a:t>
            </a:r>
            <a:r>
              <a:rPr spc="-5" dirty="0">
                <a:cs typeface="Calibri"/>
              </a:rPr>
              <a:t> </a:t>
            </a:r>
            <a:r>
              <a:rPr spc="-25" dirty="0">
                <a:cs typeface="Calibri"/>
              </a:rPr>
              <a:t>Efficiency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530083"/>
            <a:ext cx="5071110" cy="305917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94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Environmental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effects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pH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40" dirty="0">
                <a:latin typeface="Calibri"/>
                <a:cs typeface="Calibri"/>
              </a:rPr>
              <a:t>Temperature</a:t>
            </a:r>
            <a:endParaRPr sz="24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</a:pP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Disinfection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efficiency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5" dirty="0">
                <a:latin typeface="Calibri"/>
                <a:cs typeface="Calibri"/>
              </a:rPr>
              <a:t>Different for </a:t>
            </a:r>
            <a:r>
              <a:rPr sz="2400" spc="-5" dirty="0">
                <a:latin typeface="Calibri"/>
                <a:cs typeface="Calibri"/>
              </a:rPr>
              <a:t>each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pathogen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25" dirty="0">
                <a:latin typeface="Calibri"/>
                <a:cs typeface="Calibri"/>
              </a:rPr>
              <a:t>Different for </a:t>
            </a:r>
            <a:r>
              <a:rPr sz="2400" spc="-5" dirty="0">
                <a:latin typeface="Calibri"/>
                <a:cs typeface="Calibri"/>
              </a:rPr>
              <a:t>each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disinfectant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533012"/>
            <a:ext cx="515239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>
                <a:cs typeface="Calibri"/>
              </a:rPr>
              <a:t>Optimized</a:t>
            </a:r>
            <a:r>
              <a:rPr spc="-55" dirty="0">
                <a:cs typeface="Calibri"/>
              </a:rPr>
              <a:t> </a:t>
            </a:r>
            <a:r>
              <a:rPr spc="-10" dirty="0">
                <a:cs typeface="Calibri"/>
              </a:rPr>
              <a:t>Inactivation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9600" y="1264305"/>
            <a:ext cx="7442200" cy="4585871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marR="5080" indent="-343535">
              <a:lnSpc>
                <a:spcPts val="302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highest </a:t>
            </a:r>
            <a:r>
              <a:rPr sz="2400" spc="-10" dirty="0">
                <a:latin typeface="Calibri"/>
                <a:cs typeface="Calibri"/>
              </a:rPr>
              <a:t>levels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pathogen inactivation </a:t>
            </a:r>
            <a:r>
              <a:rPr sz="2400" spc="-5" dirty="0">
                <a:latin typeface="Calibri"/>
                <a:cs typeface="Calibri"/>
              </a:rPr>
              <a:t>in the  chlorine </a:t>
            </a:r>
            <a:r>
              <a:rPr sz="2400" spc="-15" dirty="0">
                <a:latin typeface="Calibri"/>
                <a:cs typeface="Calibri"/>
              </a:rPr>
              <a:t>contact tank </a:t>
            </a:r>
            <a:r>
              <a:rPr sz="2400" spc="-20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achieved</a:t>
            </a:r>
            <a:r>
              <a:rPr sz="2400" spc="1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with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7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high </a:t>
            </a:r>
            <a:r>
              <a:rPr sz="2400" spc="-5" dirty="0">
                <a:latin typeface="Calibri"/>
                <a:cs typeface="Calibri"/>
              </a:rPr>
              <a:t>chlorine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residuals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long </a:t>
            </a:r>
            <a:r>
              <a:rPr sz="2400" spc="-15" dirty="0">
                <a:latin typeface="Calibri"/>
                <a:cs typeface="Calibri"/>
              </a:rPr>
              <a:t>contact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times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high </a:t>
            </a:r>
            <a:r>
              <a:rPr sz="2400" spc="-20" dirty="0">
                <a:latin typeface="Calibri"/>
                <a:cs typeface="Calibri"/>
              </a:rPr>
              <a:t>water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temperature</a:t>
            </a:r>
            <a:r>
              <a:rPr lang="en-US" sz="2400" spc="-15" dirty="0">
                <a:latin typeface="Calibri"/>
                <a:cs typeface="Calibri"/>
              </a:rPr>
              <a:t>*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good </a:t>
            </a:r>
            <a:r>
              <a:rPr sz="2400" spc="-5" dirty="0">
                <a:latin typeface="Calibri"/>
                <a:cs typeface="Calibri"/>
              </a:rPr>
              <a:t>mixing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low </a:t>
            </a:r>
            <a:r>
              <a:rPr sz="2400" spc="-10" dirty="0">
                <a:latin typeface="Calibri"/>
                <a:cs typeface="Calibri"/>
              </a:rPr>
              <a:t>pH</a:t>
            </a:r>
            <a:r>
              <a:rPr lang="en-US" sz="2400" spc="-10" dirty="0">
                <a:latin typeface="Calibri"/>
                <a:cs typeface="Calibri"/>
              </a:rPr>
              <a:t>*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low turbidity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absence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interfering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substances</a:t>
            </a:r>
            <a:endParaRPr lang="en-US" sz="2400" dirty="0">
              <a:latin typeface="Calibri"/>
              <a:cs typeface="Calibri"/>
            </a:endParaRPr>
          </a:p>
          <a:p>
            <a:pPr marL="12065" algn="ctr">
              <a:spcBef>
                <a:spcPts val="265"/>
              </a:spcBef>
              <a:tabLst>
                <a:tab pos="756285" algn="l"/>
                <a:tab pos="756920" algn="l"/>
              </a:tabLst>
            </a:pPr>
            <a:r>
              <a:rPr lang="en-US" sz="2400" i="1" spc="-5" dirty="0">
                <a:latin typeface="Calibri"/>
                <a:cs typeface="Calibri"/>
              </a:rPr>
              <a:t>*</a:t>
            </a:r>
            <a:r>
              <a:rPr sz="2400" i="1" spc="-5" dirty="0">
                <a:latin typeface="Calibri"/>
                <a:cs typeface="Calibri"/>
              </a:rPr>
              <a:t>pH and </a:t>
            </a:r>
            <a:r>
              <a:rPr sz="2400" i="1" spc="-20" dirty="0">
                <a:latin typeface="Calibri"/>
                <a:cs typeface="Calibri"/>
              </a:rPr>
              <a:t>temperature </a:t>
            </a:r>
            <a:r>
              <a:rPr sz="2400" i="1" spc="-25" dirty="0">
                <a:latin typeface="Calibri"/>
                <a:cs typeface="Calibri"/>
              </a:rPr>
              <a:t>have </a:t>
            </a:r>
            <a:r>
              <a:rPr sz="2400" i="1" spc="-5" dirty="0">
                <a:latin typeface="Calibri"/>
                <a:cs typeface="Calibri"/>
              </a:rPr>
              <a:t>the </a:t>
            </a:r>
            <a:r>
              <a:rPr sz="2400" i="1" spc="-15" dirty="0">
                <a:latin typeface="Calibri"/>
                <a:cs typeface="Calibri"/>
              </a:rPr>
              <a:t>most </a:t>
            </a:r>
            <a:r>
              <a:rPr sz="2400" i="1" spc="-10" dirty="0">
                <a:latin typeface="Calibri"/>
                <a:cs typeface="Calibri"/>
              </a:rPr>
              <a:t>impact on  pathogen inactivation </a:t>
            </a:r>
            <a:r>
              <a:rPr sz="2400" i="1" spc="-15" dirty="0">
                <a:latin typeface="Calibri"/>
                <a:cs typeface="Calibri"/>
              </a:rPr>
              <a:t>by</a:t>
            </a:r>
            <a:r>
              <a:rPr sz="2400" i="1" spc="20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chlorine</a:t>
            </a:r>
            <a:endParaRPr sz="2400" i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0173" y="586915"/>
            <a:ext cx="598855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Bacteria</a:t>
            </a:r>
            <a:r>
              <a:rPr spc="-40" dirty="0"/>
              <a:t> </a:t>
            </a:r>
            <a:r>
              <a:rPr spc="-10" dirty="0"/>
              <a:t>Inactivation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23240" y="1559178"/>
            <a:ext cx="7958455" cy="3241593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368300" marR="73660" indent="-343535">
              <a:lnSpc>
                <a:spcPts val="3460"/>
              </a:lnSpc>
              <a:spcBef>
                <a:spcPts val="53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Chlorine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an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extremely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disinfectant  </a:t>
            </a:r>
            <a:r>
              <a:rPr sz="24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inactivating</a:t>
            </a:r>
            <a:r>
              <a:rPr sz="2400" spc="5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bacteria.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marR="17780" indent="-343535">
              <a:lnSpc>
                <a:spcPct val="90000"/>
              </a:lnSpc>
              <a:spcBef>
                <a:spcPts val="71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conducted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during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1940s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indicated 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HOCl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OCl</a:t>
            </a:r>
            <a:r>
              <a:rPr sz="2400" baseline="42328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sz="24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inactivation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certain</a:t>
            </a:r>
            <a:r>
              <a:rPr sz="2400" spc="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bacteria.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marR="83820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have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been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confirmed by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several 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researchers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marR="617220" indent="-343535">
              <a:lnSpc>
                <a:spcPts val="3460"/>
              </a:lnSpc>
              <a:spcBef>
                <a:spcPts val="76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HOCl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70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times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 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OCl</a:t>
            </a:r>
            <a:r>
              <a:rPr sz="2400" baseline="42328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sz="2400" spc="-3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inactivating</a:t>
            </a:r>
            <a:r>
              <a:rPr sz="2400" spc="7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bacteria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33400"/>
            <a:ext cx="5555488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Virus</a:t>
            </a:r>
            <a:r>
              <a:rPr spc="-40" dirty="0"/>
              <a:t> </a:t>
            </a:r>
            <a:r>
              <a:rPr spc="-10" dirty="0"/>
              <a:t>Inactivation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11020"/>
            <a:ext cx="7702550" cy="179344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dirty="0">
                <a:latin typeface="Calibri"/>
                <a:cs typeface="Calibri"/>
              </a:rPr>
              <a:t>is a </a:t>
            </a:r>
            <a:r>
              <a:rPr sz="2400" spc="-5" dirty="0">
                <a:latin typeface="Calibri"/>
                <a:cs typeface="Calibri"/>
              </a:rPr>
              <a:t>highly </a:t>
            </a:r>
            <a:r>
              <a:rPr sz="2400" spc="-25" dirty="0">
                <a:latin typeface="Calibri"/>
                <a:cs typeface="Calibri"/>
              </a:rPr>
              <a:t>effective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viricide.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Under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lang="en-US" sz="2400" spc="-5" dirty="0">
                <a:latin typeface="Calibri"/>
                <a:cs typeface="Calibri"/>
              </a:rPr>
              <a:t>old/former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spc="-5" dirty="0">
                <a:latin typeface="Calibri"/>
                <a:cs typeface="Calibri"/>
              </a:rPr>
              <a:t>design </a:t>
            </a:r>
            <a:r>
              <a:rPr sz="2400" spc="-20" dirty="0">
                <a:latin typeface="Calibri"/>
                <a:cs typeface="Calibri"/>
              </a:rPr>
              <a:t>standard </a:t>
            </a:r>
            <a:r>
              <a:rPr sz="2400" spc="-5" dirty="0">
                <a:latin typeface="Calibri"/>
                <a:cs typeface="Calibri"/>
              </a:rPr>
              <a:t>of 30 </a:t>
            </a:r>
            <a:r>
              <a:rPr sz="2400" spc="-10" dirty="0">
                <a:latin typeface="Calibri"/>
                <a:cs typeface="Calibri"/>
              </a:rPr>
              <a:t>minutes </a:t>
            </a:r>
            <a:r>
              <a:rPr sz="2400" spc="-15" dirty="0">
                <a:latin typeface="Calibri"/>
                <a:cs typeface="Calibri"/>
              </a:rPr>
              <a:t>contact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time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Easily </a:t>
            </a:r>
            <a:r>
              <a:rPr sz="2400" spc="-10" dirty="0">
                <a:latin typeface="Calibri"/>
                <a:cs typeface="Calibri"/>
              </a:rPr>
              <a:t>inactivates </a:t>
            </a:r>
            <a:r>
              <a:rPr sz="2400" dirty="0">
                <a:latin typeface="Calibri"/>
                <a:cs typeface="Calibri"/>
              </a:rPr>
              <a:t>≥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4.0-log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93503"/>
            <a:ext cx="7827644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815"/>
              </a:lnSpc>
              <a:spcBef>
                <a:spcPts val="100"/>
              </a:spcBef>
            </a:pPr>
            <a:r>
              <a:rPr spc="-20" dirty="0"/>
              <a:t>Protozoa</a:t>
            </a:r>
            <a:r>
              <a:rPr spc="-90" dirty="0"/>
              <a:t> </a:t>
            </a:r>
            <a:r>
              <a:rPr spc="-5" dirty="0"/>
              <a:t>Inactivation</a:t>
            </a:r>
            <a:r>
              <a:rPr lang="en-US" dirty="0"/>
              <a:t> </a:t>
            </a:r>
            <a:r>
              <a:rPr lang="en-US" spc="-15" dirty="0"/>
              <a:t>Giardia</a:t>
            </a:r>
            <a:r>
              <a:rPr lang="en-US" spc="5" dirty="0"/>
              <a:t> </a:t>
            </a:r>
            <a:r>
              <a:rPr lang="en-US" spc="-20" dirty="0"/>
              <a:t>Cysts</a:t>
            </a:r>
            <a:endParaRPr lang="en-US" dirty="0"/>
          </a:p>
        </p:txBody>
      </p:sp>
      <p:sp>
        <p:nvSpPr>
          <p:cNvPr id="3" name="object 3"/>
          <p:cNvSpPr txBox="1"/>
          <p:nvPr/>
        </p:nvSpPr>
        <p:spPr>
          <a:xfrm>
            <a:off x="762000" y="1143000"/>
            <a:ext cx="7827645" cy="2407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resistance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Giardia cysts </a:t>
            </a:r>
            <a:r>
              <a:rPr lang="en-US" sz="2400" spc="-15" dirty="0">
                <a:latin typeface="Calibri"/>
                <a:cs typeface="Calibri"/>
              </a:rPr>
              <a:t>is much greater</a:t>
            </a:r>
            <a:r>
              <a:rPr sz="2400" spc="-5" dirty="0">
                <a:latin typeface="Calibri"/>
                <a:cs typeface="Calibri"/>
              </a:rPr>
              <a:t> than </a:t>
            </a:r>
            <a:r>
              <a:rPr lang="en-US" sz="2400" spc="-10" dirty="0">
                <a:latin typeface="Calibri"/>
                <a:cs typeface="Calibri"/>
              </a:rPr>
              <a:t>resistance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 viruses and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bacteria</a:t>
            </a:r>
            <a:endParaRPr sz="2400" dirty="0">
              <a:latin typeface="Calibri"/>
              <a:cs typeface="Calibri"/>
            </a:endParaRPr>
          </a:p>
          <a:p>
            <a:pPr marL="355600" marR="68580" indent="-343535">
              <a:lnSpc>
                <a:spcPct val="100000"/>
              </a:lnSpc>
              <a:spcBef>
                <a:spcPts val="74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Requirements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15" dirty="0">
                <a:latin typeface="Calibri"/>
                <a:cs typeface="Calibri"/>
              </a:rPr>
              <a:t>Giardia cysts </a:t>
            </a:r>
            <a:r>
              <a:rPr sz="2400" spc="-10" dirty="0">
                <a:latin typeface="Calibri"/>
                <a:cs typeface="Calibri"/>
              </a:rPr>
              <a:t>inactivation  </a:t>
            </a:r>
            <a:r>
              <a:rPr sz="2400" spc="-5" dirty="0">
                <a:latin typeface="Calibri"/>
                <a:cs typeface="Calibri"/>
              </a:rPr>
              <a:t>when </a:t>
            </a:r>
            <a:r>
              <a:rPr sz="2400" spc="-10" dirty="0">
                <a:latin typeface="Calibri"/>
                <a:cs typeface="Calibri"/>
              </a:rPr>
              <a:t>using </a:t>
            </a: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spc="-25" dirty="0">
                <a:latin typeface="Calibri"/>
                <a:cs typeface="Calibri"/>
              </a:rPr>
              <a:t>have </a:t>
            </a:r>
            <a:r>
              <a:rPr sz="2400" spc="-10" dirty="0">
                <a:latin typeface="Calibri"/>
                <a:cs typeface="Calibri"/>
              </a:rPr>
              <a:t>been established </a:t>
            </a:r>
            <a:r>
              <a:rPr sz="2400" spc="-25" dirty="0">
                <a:latin typeface="Calibri"/>
                <a:cs typeface="Calibri"/>
              </a:rPr>
              <a:t>for  </a:t>
            </a:r>
            <a:r>
              <a:rPr sz="2400" spc="-10" dirty="0">
                <a:latin typeface="Calibri"/>
                <a:cs typeface="Calibri"/>
              </a:rPr>
              <a:t>various </a:t>
            </a:r>
            <a:r>
              <a:rPr sz="2400" dirty="0">
                <a:latin typeface="Calibri"/>
                <a:cs typeface="Calibri"/>
              </a:rPr>
              <a:t>pH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20" dirty="0">
                <a:latin typeface="Calibri"/>
                <a:cs typeface="Calibri"/>
              </a:rPr>
              <a:t>temperature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conditions.</a:t>
            </a:r>
            <a:endParaRPr sz="2400" dirty="0">
              <a:latin typeface="Calibri"/>
              <a:cs typeface="Calibri"/>
            </a:endParaRPr>
          </a:p>
          <a:p>
            <a:pPr marL="355600" marR="264795" indent="-343535">
              <a:lnSpc>
                <a:spcPct val="100000"/>
              </a:lnSpc>
              <a:spcBef>
                <a:spcPts val="74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20" dirty="0">
                <a:latin typeface="Calibri"/>
                <a:cs typeface="Calibri"/>
              </a:rPr>
              <a:t>Laboratory </a:t>
            </a:r>
            <a:r>
              <a:rPr sz="2400" spc="-10" dirty="0">
                <a:latin typeface="Calibri"/>
                <a:cs typeface="Calibri"/>
              </a:rPr>
              <a:t>studies </a:t>
            </a:r>
            <a:r>
              <a:rPr sz="2400" spc="-20" dirty="0">
                <a:latin typeface="Calibri"/>
                <a:cs typeface="Calibri"/>
              </a:rPr>
              <a:t>form </a:t>
            </a:r>
            <a:r>
              <a:rPr sz="2400" spc="-10" dirty="0">
                <a:latin typeface="Calibri"/>
                <a:cs typeface="Calibri"/>
              </a:rPr>
              <a:t>basis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spc="-10" dirty="0">
                <a:latin typeface="Calibri"/>
                <a:cs typeface="Calibri"/>
              </a:rPr>
              <a:t>inactivation  criteria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1" y="1727189"/>
            <a:ext cx="7402067" cy="426365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4011" y="651076"/>
            <a:ext cx="7754189" cy="533400"/>
          </a:xfrm>
        </p:spPr>
        <p:txBody>
          <a:bodyPr/>
          <a:lstStyle/>
          <a:p>
            <a:r>
              <a:rPr lang="en-US" sz="3600" dirty="0">
                <a:solidFill>
                  <a:srgbClr val="003366"/>
                </a:solidFill>
              </a:rPr>
              <a:t>Death rate for Typhoid Fever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85799" y="1796670"/>
            <a:ext cx="7772400" cy="3946358"/>
          </a:xfrm>
        </p:spPr>
        <p:txBody>
          <a:bodyPr/>
          <a:lstStyle/>
          <a:p>
            <a:r>
              <a:rPr lang="en-US" sz="2000" dirty="0"/>
              <a:t>United States, 1900-1960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40563" y="6378575"/>
            <a:ext cx="2103437" cy="342900"/>
          </a:xfrm>
        </p:spPr>
        <p:txBody>
          <a:bodyPr/>
          <a:lstStyle/>
          <a:p>
            <a:fld id="{AAAAF933-B985-4433-97C3-72934A437AC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00600" y="2203866"/>
            <a:ext cx="4193159" cy="2291933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defTabSz="761970" eaLnBrk="1" hangingPunct="1">
              <a:spcBef>
                <a:spcPct val="20000"/>
              </a:spcBef>
              <a:defRPr/>
            </a:pPr>
            <a:r>
              <a:rPr lang="en-US" sz="2000" b="1" kern="0" dirty="0">
                <a:latin typeface="+mn-lt"/>
                <a:ea typeface="+mn-ea"/>
              </a:rPr>
              <a:t>Control of Waterborne Disease (typhoid, cholera, etc.)</a:t>
            </a:r>
          </a:p>
          <a:p>
            <a:pPr marL="161900" indent="-238115" defTabSz="76197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latin typeface="+mn-lt"/>
              </a:rPr>
              <a:t>Among greatest achievements of the 20</a:t>
            </a:r>
            <a:r>
              <a:rPr lang="en-US" sz="2000" kern="0" baseline="30000" dirty="0">
                <a:latin typeface="+mn-lt"/>
              </a:rPr>
              <a:t>th</a:t>
            </a:r>
            <a:r>
              <a:rPr lang="en-US" sz="2000" kern="0" dirty="0">
                <a:latin typeface="+mn-lt"/>
              </a:rPr>
              <a:t> century</a:t>
            </a:r>
          </a:p>
          <a:p>
            <a:pPr marL="161900" indent="-238115" defTabSz="76197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latin typeface="+mn-lt"/>
              </a:rPr>
              <a:t>Water treatment technologies</a:t>
            </a:r>
          </a:p>
          <a:p>
            <a:pPr marL="161900" indent="-238115" defTabSz="76197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latin typeface="+mn-lt"/>
              </a:rPr>
              <a:t>Water Supply and Distribution</a:t>
            </a:r>
          </a:p>
          <a:p>
            <a:pPr marL="161900" indent="-238115" defTabSz="76197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latin typeface="+mn-lt"/>
              </a:rPr>
              <a:t>Wastewater treatment</a:t>
            </a:r>
          </a:p>
          <a:p>
            <a:pPr marL="285739" indent="-285739" defTabSz="761970" eaLnBrk="1" hangingPunct="1">
              <a:spcBef>
                <a:spcPct val="20000"/>
              </a:spcBef>
              <a:buFontTx/>
              <a:buChar char="•"/>
              <a:defRPr/>
            </a:pPr>
            <a:endParaRPr lang="en-US" sz="1400" b="1" kern="0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0807" y="5872605"/>
            <a:ext cx="7527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Source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: U.S. Centers for Disease Control and Prevention, Summary of Notifiable Diseases, 1997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862768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208378"/>
            <a:ext cx="52578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003366"/>
                </a:solidFill>
                <a:latin typeface="+mj-lt"/>
                <a:ea typeface="+mj-ea"/>
                <a:cs typeface="+mj-cs"/>
              </a:rPr>
              <a:t>Protozoa Inactivation</a:t>
            </a:r>
            <a:r>
              <a:rPr lang="en-US" sz="3600" b="1" spc="-10" dirty="0">
                <a:solidFill>
                  <a:srgbClr val="003366"/>
                </a:solidFill>
                <a:latin typeface="+mj-lt"/>
                <a:ea typeface="+mj-ea"/>
                <a:cs typeface="+mj-cs"/>
              </a:rPr>
              <a:t> - </a:t>
            </a:r>
            <a:endParaRPr sz="3600" b="1" spc="-10" dirty="0">
              <a:solidFill>
                <a:srgbClr val="00336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95401" y="775200"/>
            <a:ext cx="70866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Cryptosporidium</a:t>
            </a:r>
            <a:r>
              <a:rPr spc="35" dirty="0"/>
              <a:t> </a:t>
            </a:r>
            <a:r>
              <a:rPr spc="-20" dirty="0"/>
              <a:t>Oocysts</a:t>
            </a:r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535940" y="1836547"/>
            <a:ext cx="7977505" cy="279114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18159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Chlorine has </a:t>
            </a:r>
            <a:r>
              <a:rPr sz="2400" spc="-15" dirty="0">
                <a:latin typeface="Calibri"/>
                <a:cs typeface="Calibri"/>
              </a:rPr>
              <a:t>little </a:t>
            </a:r>
            <a:r>
              <a:rPr sz="2400" dirty="0">
                <a:latin typeface="Calibri"/>
                <a:cs typeface="Calibri"/>
              </a:rPr>
              <a:t>impact </a:t>
            </a:r>
            <a:r>
              <a:rPr sz="2400" spc="-5" dirty="0">
                <a:latin typeface="Calibri"/>
                <a:cs typeface="Calibri"/>
              </a:rPr>
              <a:t>on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viability of  </a:t>
            </a:r>
            <a:r>
              <a:rPr sz="2400" spc="-10" dirty="0">
                <a:latin typeface="Calibri"/>
                <a:cs typeface="Calibri"/>
              </a:rPr>
              <a:t>Cryptosporidium oocysts </a:t>
            </a:r>
            <a:r>
              <a:rPr sz="2400" dirty="0">
                <a:latin typeface="Calibri"/>
                <a:cs typeface="Calibri"/>
              </a:rPr>
              <a:t>when </a:t>
            </a:r>
            <a:r>
              <a:rPr sz="2400" spc="-5" dirty="0">
                <a:latin typeface="Calibri"/>
                <a:cs typeface="Calibri"/>
              </a:rPr>
              <a:t>used </a:t>
            </a:r>
            <a:r>
              <a:rPr sz="2400" spc="-1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10" dirty="0">
                <a:latin typeface="Calibri"/>
                <a:cs typeface="Calibri"/>
              </a:rPr>
              <a:t>relatively </a:t>
            </a:r>
            <a:r>
              <a:rPr sz="2400" spc="-5" dirty="0">
                <a:latin typeface="Calibri"/>
                <a:cs typeface="Calibri"/>
              </a:rPr>
              <a:t>low doses </a:t>
            </a:r>
            <a:r>
              <a:rPr sz="2400" spc="-15" dirty="0">
                <a:latin typeface="Calibri"/>
                <a:cs typeface="Calibri"/>
              </a:rPr>
              <a:t>encountered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20" dirty="0">
                <a:latin typeface="Calibri"/>
                <a:cs typeface="Calibri"/>
              </a:rPr>
              <a:t>water  </a:t>
            </a:r>
            <a:r>
              <a:rPr sz="2400" spc="-15" dirty="0">
                <a:latin typeface="Calibri"/>
                <a:cs typeface="Calibri"/>
              </a:rPr>
              <a:t>treatment </a:t>
            </a:r>
            <a:r>
              <a:rPr sz="2400" dirty="0">
                <a:latin typeface="Calibri"/>
                <a:cs typeface="Calibri"/>
              </a:rPr>
              <a:t>(e.g., 5</a:t>
            </a:r>
            <a:r>
              <a:rPr sz="2400" spc="15" dirty="0">
                <a:latin typeface="Calibri"/>
                <a:cs typeface="Calibri"/>
              </a:rPr>
              <a:t> mg/L).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Oocysts exposed </a:t>
            </a:r>
            <a:r>
              <a:rPr sz="2400" spc="-20" dirty="0">
                <a:latin typeface="Calibri"/>
                <a:cs typeface="Calibri"/>
              </a:rPr>
              <a:t>to </a:t>
            </a:r>
            <a:r>
              <a:rPr sz="2400" dirty="0">
                <a:latin typeface="Calibri"/>
                <a:cs typeface="Calibri"/>
              </a:rPr>
              <a:t>80 </a:t>
            </a:r>
            <a:r>
              <a:rPr sz="2400" spc="25" dirty="0">
                <a:latin typeface="Calibri"/>
                <a:cs typeface="Calibri"/>
              </a:rPr>
              <a:t>mg/L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free </a:t>
            </a:r>
            <a:r>
              <a:rPr sz="2400" dirty="0">
                <a:latin typeface="Calibri"/>
                <a:cs typeface="Calibri"/>
              </a:rPr>
              <a:t>chlorine 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120 </a:t>
            </a:r>
            <a:r>
              <a:rPr sz="2400" spc="-10" dirty="0">
                <a:latin typeface="Calibri"/>
                <a:cs typeface="Calibri"/>
              </a:rPr>
              <a:t>minutes </a:t>
            </a:r>
            <a:r>
              <a:rPr sz="2400" spc="-15" dirty="0">
                <a:latin typeface="Calibri"/>
                <a:cs typeface="Calibri"/>
              </a:rPr>
              <a:t>resulted </a:t>
            </a:r>
            <a:r>
              <a:rPr sz="2400" dirty="0">
                <a:latin typeface="Calibri"/>
                <a:cs typeface="Calibri"/>
              </a:rPr>
              <a:t>in &gt;3-log</a:t>
            </a:r>
            <a:r>
              <a:rPr sz="2400" spc="1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inactivation</a:t>
            </a:r>
            <a:endParaRPr sz="2400" dirty="0">
              <a:latin typeface="Calibri"/>
              <a:cs typeface="Calibri"/>
            </a:endParaRPr>
          </a:p>
          <a:p>
            <a:pPr marL="355600" marR="950594" indent="-343535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Cryptosporidium oocysts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5" dirty="0">
                <a:latin typeface="Calibri"/>
                <a:cs typeface="Calibri"/>
              </a:rPr>
              <a:t>with </a:t>
            </a:r>
            <a:r>
              <a:rPr sz="2400" spc="-20" dirty="0">
                <a:latin typeface="Calibri"/>
                <a:cs typeface="Calibri"/>
              </a:rPr>
              <a:t>any  </a:t>
            </a: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spc="-10" dirty="0">
                <a:latin typeface="Calibri"/>
                <a:cs typeface="Calibri"/>
              </a:rPr>
              <a:t>species </a:t>
            </a:r>
            <a:r>
              <a:rPr sz="2400" spc="-15" dirty="0">
                <a:latin typeface="Calibri"/>
                <a:cs typeface="Calibri"/>
              </a:rPr>
              <a:t>receives </a:t>
            </a:r>
            <a:r>
              <a:rPr sz="2400" spc="-10" dirty="0">
                <a:latin typeface="Calibri"/>
                <a:cs typeface="Calibri"/>
              </a:rPr>
              <a:t>not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credit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343247"/>
            <a:ext cx="723899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Giardia Inactivation</a:t>
            </a:r>
            <a:r>
              <a:rPr lang="en-US" spc="-10" dirty="0"/>
              <a:t> </a:t>
            </a:r>
            <a:r>
              <a:rPr lang="en-US" spc="-80" dirty="0"/>
              <a:t>- </a:t>
            </a:r>
            <a:r>
              <a:rPr lang="en-US" dirty="0"/>
              <a:t>PRIMARY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034542"/>
            <a:ext cx="7596505" cy="415011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355600" marR="408940" indent="-343535">
              <a:lnSpc>
                <a:spcPct val="90000"/>
              </a:lnSpc>
              <a:spcBef>
                <a:spcPts val="4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Chlorine </a:t>
            </a:r>
            <a:r>
              <a:rPr sz="2400" spc="-5" dirty="0">
                <a:latin typeface="Calibri"/>
                <a:cs typeface="Calibri"/>
              </a:rPr>
              <a:t>is </a:t>
            </a:r>
            <a:r>
              <a:rPr sz="2400" spc="-20" dirty="0">
                <a:latin typeface="Calibri"/>
                <a:cs typeface="Calibri"/>
              </a:rPr>
              <a:t>effective at </a:t>
            </a:r>
            <a:r>
              <a:rPr sz="2400" spc="-10" dirty="0">
                <a:latin typeface="Calibri"/>
                <a:cs typeface="Calibri"/>
              </a:rPr>
              <a:t>inactivating bacteria </a:t>
            </a:r>
            <a:r>
              <a:rPr sz="2400" spc="-5" dirty="0">
                <a:latin typeface="Calibri"/>
                <a:cs typeface="Calibri"/>
              </a:rPr>
              <a:t>and  </a:t>
            </a:r>
            <a:r>
              <a:rPr sz="2400" spc="-10" dirty="0">
                <a:latin typeface="Calibri"/>
                <a:cs typeface="Calibri"/>
              </a:rPr>
              <a:t>viruses,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i="1" spc="-5" dirty="0">
                <a:latin typeface="Calibri"/>
                <a:cs typeface="Calibri"/>
              </a:rPr>
              <a:t>Giardia </a:t>
            </a:r>
            <a:r>
              <a:rPr sz="2400" i="1" spc="-10" dirty="0">
                <a:latin typeface="Calibri"/>
                <a:cs typeface="Calibri"/>
              </a:rPr>
              <a:t>cysts </a:t>
            </a:r>
            <a:r>
              <a:rPr sz="2400" spc="-10" dirty="0">
                <a:latin typeface="Calibri"/>
                <a:cs typeface="Calibri"/>
              </a:rPr>
              <a:t>under </a:t>
            </a:r>
            <a:r>
              <a:rPr sz="2400" spc="-15" dirty="0">
                <a:latin typeface="Calibri"/>
                <a:cs typeface="Calibri"/>
              </a:rPr>
              <a:t>established  disinfection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conditions</a:t>
            </a:r>
            <a:endParaRPr sz="2400" dirty="0">
              <a:latin typeface="Calibri"/>
              <a:cs typeface="Calibri"/>
            </a:endParaRPr>
          </a:p>
          <a:p>
            <a:pPr marL="355600" marR="461645" indent="-343535">
              <a:lnSpc>
                <a:spcPct val="9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Because of </a:t>
            </a:r>
            <a:r>
              <a:rPr sz="2400" spc="-25" dirty="0">
                <a:latin typeface="Calibri"/>
                <a:cs typeface="Calibri"/>
              </a:rPr>
              <a:t>chlorine’s </a:t>
            </a:r>
            <a:r>
              <a:rPr sz="2400" spc="-15" dirty="0">
                <a:latin typeface="Calibri"/>
                <a:cs typeface="Calibri"/>
              </a:rPr>
              <a:t>extremely </a:t>
            </a:r>
            <a:r>
              <a:rPr sz="2400" spc="-10" dirty="0">
                <a:latin typeface="Calibri"/>
                <a:cs typeface="Calibri"/>
              </a:rPr>
              <a:t>high </a:t>
            </a:r>
            <a:r>
              <a:rPr sz="2400" spc="-5" dirty="0">
                <a:latin typeface="Calibri"/>
                <a:cs typeface="Calibri"/>
              </a:rPr>
              <a:t>virus 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30" dirty="0">
                <a:latin typeface="Calibri"/>
                <a:cs typeface="Calibri"/>
              </a:rPr>
              <a:t>efficiency,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chlorine </a:t>
            </a:r>
            <a:r>
              <a:rPr sz="2400" spc="-15" dirty="0">
                <a:latin typeface="Calibri"/>
                <a:cs typeface="Calibri"/>
              </a:rPr>
              <a:t>disinfection  </a:t>
            </a:r>
            <a:r>
              <a:rPr sz="2400" spc="-10" dirty="0">
                <a:latin typeface="Calibri"/>
                <a:cs typeface="Calibri"/>
              </a:rPr>
              <a:t>criteria </a:t>
            </a:r>
            <a:r>
              <a:rPr sz="2400" spc="-15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almost </a:t>
            </a:r>
            <a:r>
              <a:rPr sz="2400" spc="-25" dirty="0">
                <a:latin typeface="Calibri"/>
                <a:cs typeface="Calibri"/>
              </a:rPr>
              <a:t>always </a:t>
            </a:r>
            <a:r>
              <a:rPr sz="2400" b="1" spc="-15" dirty="0">
                <a:latin typeface="Calibri"/>
                <a:cs typeface="Calibri"/>
              </a:rPr>
              <a:t>governed by  </a:t>
            </a:r>
            <a:r>
              <a:rPr sz="2400" b="1" i="1" spc="-5" dirty="0">
                <a:latin typeface="Calibri"/>
                <a:cs typeface="Calibri"/>
              </a:rPr>
              <a:t>Giardia </a:t>
            </a:r>
            <a:r>
              <a:rPr sz="2400" b="1" i="1" spc="-10" dirty="0">
                <a:latin typeface="Calibri"/>
                <a:cs typeface="Calibri"/>
              </a:rPr>
              <a:t>cysts</a:t>
            </a:r>
            <a:r>
              <a:rPr sz="2400" b="1" i="1" spc="-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inactivation.</a:t>
            </a:r>
            <a:endParaRPr sz="2400" b="1" dirty="0">
              <a:latin typeface="Calibri"/>
              <a:cs typeface="Calibri"/>
            </a:endParaRPr>
          </a:p>
          <a:p>
            <a:pPr marL="355600" marR="332105" indent="-343535">
              <a:lnSpc>
                <a:spcPts val="3030"/>
              </a:lnSpc>
              <a:spcBef>
                <a:spcPts val="71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If </a:t>
            </a:r>
            <a:r>
              <a:rPr sz="2400" spc="-1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0.5-log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5" dirty="0">
                <a:latin typeface="Calibri"/>
                <a:cs typeface="Calibri"/>
              </a:rPr>
              <a:t>Giardia </a:t>
            </a:r>
            <a:r>
              <a:rPr sz="2400" spc="-25" dirty="0">
                <a:latin typeface="Calibri"/>
                <a:cs typeface="Calibri"/>
              </a:rPr>
              <a:t>for  </a:t>
            </a:r>
            <a:r>
              <a:rPr sz="2400" spc="-15" dirty="0">
                <a:latin typeface="Calibri"/>
                <a:cs typeface="Calibri"/>
              </a:rPr>
              <a:t>conventional filtration </a:t>
            </a:r>
            <a:r>
              <a:rPr sz="2400" spc="-25" dirty="0">
                <a:latin typeface="Calibri"/>
                <a:cs typeface="Calibri"/>
              </a:rPr>
              <a:t>systems </a:t>
            </a:r>
            <a:r>
              <a:rPr sz="2400" spc="-5" dirty="0">
                <a:latin typeface="Calibri"/>
                <a:cs typeface="Calibri"/>
              </a:rPr>
              <a:t>is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achieved: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920" algn="l"/>
              </a:tabLst>
            </a:pPr>
            <a:r>
              <a:rPr sz="2400" dirty="0">
                <a:latin typeface="Calibri"/>
                <a:cs typeface="Calibri"/>
              </a:rPr>
              <a:t>then the </a:t>
            </a:r>
            <a:r>
              <a:rPr sz="2400" spc="-5" dirty="0">
                <a:latin typeface="Calibri"/>
                <a:cs typeface="Calibri"/>
              </a:rPr>
              <a:t>4-log </a:t>
            </a:r>
            <a:r>
              <a:rPr sz="2400" dirty="0">
                <a:latin typeface="Calibri"/>
                <a:cs typeface="Calibri"/>
              </a:rPr>
              <a:t>virus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will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exceeded</a:t>
            </a:r>
            <a:r>
              <a:rPr sz="2400" spc="-6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</a:p>
          <a:p>
            <a:pPr marL="756285" marR="5080" lvl="1" indent="-287020">
              <a:lnSpc>
                <a:spcPts val="2590"/>
              </a:lnSpc>
              <a:spcBef>
                <a:spcPts val="62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Legionella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5" dirty="0">
                <a:latin typeface="Calibri"/>
                <a:cs typeface="Calibri"/>
              </a:rPr>
              <a:t>heterotrophic </a:t>
            </a:r>
            <a:r>
              <a:rPr sz="2400" spc="-5" dirty="0">
                <a:latin typeface="Calibri"/>
                <a:cs typeface="Calibri"/>
              </a:rPr>
              <a:t>bacteria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other known  </a:t>
            </a:r>
            <a:r>
              <a:rPr sz="2400" spc="-10" dirty="0">
                <a:latin typeface="Calibri"/>
                <a:cs typeface="Calibri"/>
              </a:rPr>
              <a:t>pathogenic </a:t>
            </a:r>
            <a:r>
              <a:rPr sz="2400" spc="-15" dirty="0">
                <a:latin typeface="Calibri"/>
                <a:cs typeface="Calibri"/>
              </a:rPr>
              <a:t>organisms </a:t>
            </a:r>
            <a:r>
              <a:rPr sz="2400" dirty="0">
                <a:latin typeface="Calibri"/>
                <a:cs typeface="Calibri"/>
              </a:rPr>
              <a:t>will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inactivated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25" dirty="0">
                <a:latin typeface="Calibri"/>
                <a:cs typeface="Calibri"/>
              </a:rPr>
              <a:t>safe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levels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1" y="445563"/>
            <a:ext cx="398907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>
                <a:latin typeface="Calibri"/>
                <a:cs typeface="Calibri"/>
              </a:rPr>
              <a:t>CT </a:t>
            </a:r>
            <a:r>
              <a:rPr spc="-50" dirty="0">
                <a:latin typeface="Calibri"/>
                <a:cs typeface="Calibri"/>
              </a:rPr>
              <a:t>Value</a:t>
            </a:r>
            <a:r>
              <a:rPr spc="-7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Concept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1" y="1177493"/>
            <a:ext cx="7846060" cy="3691523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355600" marR="5080" indent="-343535">
              <a:lnSpc>
                <a:spcPct val="90000"/>
              </a:lnSpc>
              <a:spcBef>
                <a:spcPts val="4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The SWTR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amendments use the </a:t>
            </a:r>
            <a:r>
              <a:rPr sz="2400" spc="5" dirty="0">
                <a:latin typeface="Calibri"/>
                <a:cs typeface="Calibri"/>
              </a:rPr>
              <a:t>CT  </a:t>
            </a:r>
            <a:r>
              <a:rPr sz="2400" spc="-10" dirty="0">
                <a:latin typeface="Calibri"/>
                <a:cs typeface="Calibri"/>
              </a:rPr>
              <a:t>concept </a:t>
            </a:r>
            <a:r>
              <a:rPr sz="2400" dirty="0">
                <a:latin typeface="Calibri"/>
                <a:cs typeface="Calibri"/>
              </a:rPr>
              <a:t>as a </a:t>
            </a:r>
            <a:r>
              <a:rPr sz="2400" spc="-5" dirty="0">
                <a:latin typeface="Calibri"/>
                <a:cs typeface="Calibri"/>
              </a:rPr>
              <a:t>basis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10" dirty="0">
                <a:latin typeface="Calibri"/>
                <a:cs typeface="Calibri"/>
              </a:rPr>
              <a:t>determining inactivation  efficiencies </a:t>
            </a:r>
            <a:r>
              <a:rPr sz="2400" spc="-5" dirty="0">
                <a:latin typeface="Calibri"/>
                <a:cs typeface="Calibri"/>
              </a:rPr>
              <a:t>of specific </a:t>
            </a:r>
            <a:r>
              <a:rPr sz="2400" spc="-15" dirty="0">
                <a:latin typeface="Calibri"/>
                <a:cs typeface="Calibri"/>
              </a:rPr>
              <a:t>microorganisms </a:t>
            </a:r>
            <a:r>
              <a:rPr sz="2400" spc="-10" dirty="0">
                <a:latin typeface="Calibri"/>
                <a:cs typeface="Calibri"/>
              </a:rPr>
              <a:t>by  </a:t>
            </a:r>
            <a:r>
              <a:rPr sz="2400" spc="-5" dirty="0">
                <a:latin typeface="Calibri"/>
                <a:cs typeface="Calibri"/>
              </a:rPr>
              <a:t>specific </a:t>
            </a:r>
            <a:r>
              <a:rPr sz="2400" spc="-15" dirty="0">
                <a:latin typeface="Calibri"/>
                <a:cs typeface="Calibri"/>
              </a:rPr>
              <a:t>disinfectants.</a:t>
            </a:r>
            <a:endParaRPr sz="2400" dirty="0">
              <a:latin typeface="Calibri"/>
              <a:cs typeface="Calibri"/>
            </a:endParaRPr>
          </a:p>
          <a:p>
            <a:pPr marL="355600" marR="1100455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20" dirty="0">
                <a:latin typeface="Calibri"/>
                <a:cs typeface="Calibri"/>
              </a:rPr>
              <a:t>Efficiency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dirty="0">
                <a:latin typeface="Calibri"/>
                <a:cs typeface="Calibri"/>
              </a:rPr>
              <a:t>log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based </a:t>
            </a:r>
            <a:r>
              <a:rPr sz="2400" dirty="0">
                <a:latin typeface="Calibri"/>
                <a:cs typeface="Calibri"/>
              </a:rPr>
              <a:t>on  </a:t>
            </a:r>
            <a:r>
              <a:rPr sz="2400" spc="-15" dirty="0">
                <a:latin typeface="Calibri"/>
                <a:cs typeface="Calibri"/>
              </a:rPr>
              <a:t>disinfection </a:t>
            </a:r>
            <a:r>
              <a:rPr sz="2400" spc="-5" dirty="0">
                <a:latin typeface="Calibri"/>
                <a:cs typeface="Calibri"/>
              </a:rPr>
              <a:t>conditions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of: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0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contact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time,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35" dirty="0">
                <a:latin typeface="Calibri"/>
                <a:cs typeface="Calibri"/>
              </a:rPr>
              <a:t>Temperature,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4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pH,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and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residual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disinfectant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5C51-8B29-8FF2-2CCF-88ADC9439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 phone home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A7AF85-A4F5-EBC1-2E5B-BE0625B52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76400" y="1848958"/>
            <a:ext cx="5229955" cy="389626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C5C1E-E59E-4481-FE6E-5FB6457E76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4609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26465"/>
            <a:ext cx="493204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Topics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362265"/>
            <a:ext cx="6019800" cy="3312444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Disinfection</a:t>
            </a:r>
            <a:r>
              <a:rPr sz="2400" spc="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Overview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Multiple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Barrier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3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Treatment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Introduction </a:t>
            </a:r>
            <a:r>
              <a:rPr sz="2400" spc="-2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to</a:t>
            </a:r>
            <a:r>
              <a:rPr sz="2400" spc="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chlorination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Chlorine</a:t>
            </a:r>
            <a:r>
              <a:rPr lang="en-US" sz="2400" spc="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lang="en-US"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reactions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Log </a:t>
            </a:r>
            <a:r>
              <a:rPr sz="2400" spc="-1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inactivations </a:t>
            </a:r>
            <a:r>
              <a:rPr sz="240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and</a:t>
            </a:r>
            <a:r>
              <a:rPr sz="2400" spc="5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 </a:t>
            </a:r>
            <a:r>
              <a:rPr sz="2400" spc="-15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removals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latin typeface="+mj-lt"/>
                <a:cs typeface="Calibri"/>
              </a:rPr>
              <a:t>CT</a:t>
            </a:r>
            <a:r>
              <a:rPr sz="2400" b="1" spc="20" dirty="0">
                <a:latin typeface="+mj-lt"/>
                <a:cs typeface="Calibri"/>
              </a:rPr>
              <a:t> </a:t>
            </a:r>
            <a:r>
              <a:rPr sz="2400" b="1" spc="-30" dirty="0">
                <a:latin typeface="+mj-lt"/>
                <a:cs typeface="Calibri"/>
              </a:rPr>
              <a:t>Values</a:t>
            </a:r>
            <a:endParaRPr lang="en-US" sz="2400" b="1" spc="-3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US" sz="2400" spc="-3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More chlorine reactions</a:t>
            </a:r>
            <a:endParaRPr sz="2400" dirty="0">
              <a:solidFill>
                <a:schemeClr val="bg1">
                  <a:lumMod val="50000"/>
                </a:schemeClr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55020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10051"/>
            <a:ext cx="2134362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10" dirty="0">
                <a:latin typeface="Calibri"/>
                <a:cs typeface="Calibri"/>
              </a:rPr>
              <a:t>CT</a:t>
            </a:r>
            <a:r>
              <a:rPr spc="-70" dirty="0">
                <a:latin typeface="Calibri"/>
                <a:cs typeface="Calibri"/>
              </a:rPr>
              <a:t> </a:t>
            </a:r>
            <a:r>
              <a:rPr spc="-50" dirty="0">
                <a:latin typeface="Calibri"/>
                <a:cs typeface="Calibri"/>
              </a:rPr>
              <a:t>Value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09312"/>
            <a:ext cx="7998460" cy="2980303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355600" indent="-343535" algn="just">
              <a:lnSpc>
                <a:spcPct val="100000"/>
              </a:lnSpc>
              <a:spcBef>
                <a:spcPts val="880"/>
              </a:spcBef>
              <a:buFont typeface="Arial"/>
              <a:buChar char="•"/>
              <a:tabLst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CT </a:t>
            </a:r>
            <a:r>
              <a:rPr sz="2400" spc="-10" dirty="0">
                <a:latin typeface="Calibri"/>
                <a:cs typeface="Calibri"/>
              </a:rPr>
              <a:t>represents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product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</a:t>
            </a:r>
            <a:endParaRPr sz="2400" dirty="0">
              <a:latin typeface="Calibri"/>
              <a:cs typeface="Calibri"/>
            </a:endParaRPr>
          </a:p>
          <a:p>
            <a:pPr marL="756285" lvl="1" indent="-287020" algn="just">
              <a:lnSpc>
                <a:spcPct val="100000"/>
              </a:lnSpc>
              <a:spcBef>
                <a:spcPts val="72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contact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5" dirty="0">
                <a:latin typeface="Calibri"/>
                <a:cs typeface="Calibri"/>
              </a:rPr>
              <a:t>exposure </a:t>
            </a:r>
            <a:r>
              <a:rPr sz="2400" dirty="0">
                <a:latin typeface="Calibri"/>
                <a:cs typeface="Calibri"/>
              </a:rPr>
              <a:t>time, </a:t>
            </a:r>
            <a:r>
              <a:rPr sz="2400" b="1" dirty="0">
                <a:latin typeface="Calibri"/>
                <a:cs typeface="Calibri"/>
              </a:rPr>
              <a:t>T</a:t>
            </a:r>
            <a:r>
              <a:rPr lang="en-US" sz="2400" dirty="0">
                <a:latin typeface="Calibri"/>
                <a:cs typeface="Calibri"/>
              </a:rPr>
              <a:t>,</a:t>
            </a:r>
            <a:r>
              <a:rPr sz="2400" spc="-4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</a:p>
          <a:p>
            <a:pPr marL="756285" marR="70485" lvl="1" indent="-287020">
              <a:lnSpc>
                <a:spcPct val="100000"/>
              </a:lnSpc>
              <a:spcBef>
                <a:spcPts val="720"/>
              </a:spcBef>
              <a:buFont typeface="Arial"/>
              <a:buChar char="–"/>
              <a:tabLst>
                <a:tab pos="756920" algn="l"/>
              </a:tabLst>
            </a:pP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concentration</a:t>
            </a:r>
            <a:r>
              <a:rPr lang="en-US"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20" dirty="0">
                <a:latin typeface="Calibri"/>
                <a:cs typeface="Calibri"/>
              </a:rPr>
              <a:t>disinfectant </a:t>
            </a:r>
            <a:r>
              <a:rPr sz="2400" b="1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during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disinfection process </a:t>
            </a:r>
            <a:r>
              <a:rPr sz="2400" dirty="0">
                <a:latin typeface="Calibri"/>
                <a:cs typeface="Calibri"/>
              </a:rPr>
              <a:t>- as </a:t>
            </a:r>
            <a:r>
              <a:rPr sz="2400" spc="-5" dirty="0">
                <a:latin typeface="Calibri"/>
                <a:cs typeface="Calibri"/>
              </a:rPr>
              <a:t>measured </a:t>
            </a:r>
            <a:r>
              <a:rPr sz="2400" spc="-1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end of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contact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5" dirty="0">
                <a:latin typeface="Calibri"/>
                <a:cs typeface="Calibri"/>
              </a:rPr>
              <a:t>exposure</a:t>
            </a:r>
            <a:r>
              <a:rPr sz="2400" spc="-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time</a:t>
            </a:r>
          </a:p>
          <a:p>
            <a:pPr marL="355600" marR="508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CT </a:t>
            </a:r>
            <a:r>
              <a:rPr sz="2400" spc="-40" dirty="0">
                <a:latin typeface="Calibri"/>
                <a:cs typeface="Calibri"/>
              </a:rPr>
              <a:t>Value </a:t>
            </a:r>
            <a:r>
              <a:rPr sz="2400" spc="-10" dirty="0">
                <a:latin typeface="Calibri"/>
                <a:cs typeface="Calibri"/>
              </a:rPr>
              <a:t>determines </a:t>
            </a:r>
            <a:r>
              <a:rPr sz="2400" spc="-5" dirty="0">
                <a:latin typeface="Calibri"/>
                <a:cs typeface="Calibri"/>
              </a:rPr>
              <a:t>compliance </a:t>
            </a:r>
            <a:r>
              <a:rPr sz="2400" dirty="0">
                <a:latin typeface="Calibri"/>
                <a:cs typeface="Calibri"/>
              </a:rPr>
              <a:t>with the </a:t>
            </a:r>
            <a:r>
              <a:rPr sz="2400" spc="-10" dirty="0">
                <a:latin typeface="Calibri"/>
                <a:cs typeface="Calibri"/>
              </a:rPr>
              <a:t>inactivation requirements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20" dirty="0">
                <a:latin typeface="Calibri"/>
                <a:cs typeface="Calibri"/>
              </a:rPr>
              <a:t>waterworks </a:t>
            </a:r>
            <a:r>
              <a:rPr sz="2400" spc="-15" dirty="0">
                <a:latin typeface="Calibri"/>
                <a:cs typeface="Calibri"/>
              </a:rPr>
              <a:t>must </a:t>
            </a:r>
            <a:r>
              <a:rPr sz="2400" spc="-10" dirty="0">
                <a:latin typeface="Calibri"/>
                <a:cs typeface="Calibri"/>
              </a:rPr>
              <a:t>achieve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28600"/>
            <a:ext cx="7084060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48435" marR="5080" indent="-1436370">
              <a:lnSpc>
                <a:spcPct val="100000"/>
              </a:lnSpc>
              <a:spcBef>
                <a:spcPts val="95"/>
              </a:spcBef>
            </a:pPr>
            <a:r>
              <a:rPr spc="-45" dirty="0"/>
              <a:t>CT Value </a:t>
            </a:r>
            <a:r>
              <a:rPr spc="-5" dirty="0"/>
              <a:t>and </a:t>
            </a:r>
            <a:r>
              <a:rPr spc="-15" dirty="0"/>
              <a:t>Corresponding </a:t>
            </a:r>
            <a:r>
              <a:rPr spc="-5" dirty="0"/>
              <a:t>Log </a:t>
            </a:r>
            <a:r>
              <a:rPr spc="-15" dirty="0"/>
              <a:t>Inactivation</a:t>
            </a:r>
            <a:r>
              <a:rPr spc="20" dirty="0"/>
              <a:t> </a:t>
            </a:r>
            <a:r>
              <a:rPr spc="-40" dirty="0"/>
              <a:t>Varies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28439"/>
            <a:ext cx="4412615" cy="4913525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45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Depends on </a:t>
            </a:r>
            <a:r>
              <a:rPr sz="2400" spc="-15" dirty="0">
                <a:latin typeface="Calibri"/>
                <a:cs typeface="Calibri"/>
              </a:rPr>
              <a:t>disinfectant</a:t>
            </a:r>
            <a:r>
              <a:rPr sz="2400" spc="-10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used: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9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Free </a:t>
            </a:r>
            <a:r>
              <a:rPr sz="2400" spc="-5" dirty="0">
                <a:latin typeface="Calibri"/>
                <a:cs typeface="Calibri"/>
              </a:rPr>
              <a:t>residual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chlorine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Chloramines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Chlorine</a:t>
            </a:r>
            <a:r>
              <a:rPr sz="2400" spc="-15" dirty="0">
                <a:latin typeface="Calibri"/>
                <a:cs typeface="Calibri"/>
              </a:rPr>
              <a:t> dioxide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20" dirty="0">
                <a:latin typeface="Calibri"/>
                <a:cs typeface="Calibri"/>
              </a:rPr>
              <a:t>Ozone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Ultra</a:t>
            </a:r>
            <a:r>
              <a:rPr lang="en-US" sz="2400" spc="-15" dirty="0">
                <a:latin typeface="Calibri"/>
                <a:cs typeface="Calibri"/>
              </a:rPr>
              <a:t>v</a:t>
            </a:r>
            <a:r>
              <a:rPr sz="2400" spc="-5" dirty="0">
                <a:latin typeface="Calibri"/>
                <a:cs typeface="Calibri"/>
              </a:rPr>
              <a:t>iolet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Light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28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Depends </a:t>
            </a:r>
            <a:r>
              <a:rPr sz="2400" dirty="0">
                <a:latin typeface="Calibri"/>
                <a:cs typeface="Calibri"/>
              </a:rPr>
              <a:t>on </a:t>
            </a:r>
            <a:r>
              <a:rPr sz="2400" spc="-20" dirty="0">
                <a:latin typeface="Calibri"/>
                <a:cs typeface="Calibri"/>
              </a:rPr>
              <a:t>target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pathogen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9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i="1" spc="-10" dirty="0">
                <a:latin typeface="Calibri"/>
                <a:cs typeface="Calibri"/>
              </a:rPr>
              <a:t>Giardia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i="1" spc="-10" dirty="0">
                <a:latin typeface="Calibri"/>
                <a:cs typeface="Calibri"/>
              </a:rPr>
              <a:t>Cryptosporidium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Viruses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5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5" dirty="0">
                <a:latin typeface="Calibri"/>
                <a:cs typeface="Calibri"/>
              </a:rPr>
              <a:t>Legionella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54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Heterotrophic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bacteria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547375"/>
            <a:ext cx="761682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C = </a:t>
            </a:r>
            <a:r>
              <a:rPr spc="-20" dirty="0"/>
              <a:t>Disinfectant </a:t>
            </a:r>
            <a:r>
              <a:rPr spc="-10" dirty="0"/>
              <a:t>Residual </a:t>
            </a:r>
            <a:r>
              <a:rPr dirty="0"/>
              <a:t>in</a:t>
            </a:r>
            <a:r>
              <a:rPr spc="-100" dirty="0"/>
              <a:t> </a:t>
            </a:r>
            <a:r>
              <a:rPr spc="30" dirty="0"/>
              <a:t>mg/L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946"/>
            <a:ext cx="7621270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spc="-2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specific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point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lang="en-US" sz="1200" dirty="0">
                <a:latin typeface="Calibri"/>
                <a:cs typeface="Calibri"/>
              </a:rPr>
              <a:t> </a:t>
            </a:r>
            <a:endParaRPr sz="12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After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known </a:t>
            </a:r>
            <a:r>
              <a:rPr sz="2400" spc="-15" dirty="0">
                <a:latin typeface="Calibri"/>
                <a:cs typeface="Calibri"/>
              </a:rPr>
              <a:t>contact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– </a:t>
            </a:r>
            <a:r>
              <a:rPr sz="2400" spc="-5" dirty="0">
                <a:latin typeface="Calibri"/>
                <a:cs typeface="Calibri"/>
              </a:rPr>
              <a:t>Actual </a:t>
            </a:r>
            <a:r>
              <a:rPr sz="2400" spc="-15" dirty="0">
                <a:latin typeface="Calibri"/>
                <a:cs typeface="Calibri"/>
              </a:rPr>
              <a:t>contact  </a:t>
            </a:r>
            <a:r>
              <a:rPr sz="2400" spc="-5" dirty="0">
                <a:latin typeface="Calibri"/>
                <a:cs typeface="Calibri"/>
              </a:rPr>
              <a:t>time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 dirty="0">
              <a:latin typeface="Calibri"/>
              <a:cs typeface="Calibri"/>
            </a:endParaRPr>
          </a:p>
          <a:p>
            <a:pPr marL="355600" marR="658495" indent="-343535" algn="just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spc="-20" dirty="0">
                <a:latin typeface="Calibri"/>
                <a:cs typeface="Calibri"/>
              </a:rPr>
              <a:t>data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useless without knowing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5" dirty="0">
                <a:latin typeface="Calibri"/>
                <a:cs typeface="Calibri"/>
              </a:rPr>
              <a:t>sample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thus some idea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5" dirty="0">
                <a:latin typeface="Calibri"/>
                <a:cs typeface="Calibri"/>
              </a:rPr>
              <a:t>the  </a:t>
            </a:r>
            <a:r>
              <a:rPr sz="2400" spc="-15" dirty="0">
                <a:latin typeface="Calibri"/>
                <a:cs typeface="Calibri"/>
              </a:rPr>
              <a:t>contact</a:t>
            </a:r>
            <a:r>
              <a:rPr sz="2400" spc="-5" dirty="0">
                <a:latin typeface="Calibri"/>
                <a:cs typeface="Calibri"/>
              </a:rPr>
              <a:t> time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35" y="685250"/>
            <a:ext cx="507110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T = </a:t>
            </a:r>
            <a:r>
              <a:rPr spc="-15" dirty="0"/>
              <a:t>Contact</a:t>
            </a:r>
            <a:r>
              <a:rPr spc="-85" dirty="0"/>
              <a:t> </a:t>
            </a:r>
            <a:r>
              <a:rPr spc="-5" dirty="0"/>
              <a:t>Time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607946"/>
            <a:ext cx="7998460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5"/>
              </a:spcBef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Mathematically expressed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29917" y="1624161"/>
            <a:ext cx="5486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4800" b="1" spc="7" baseline="13888" dirty="0">
                <a:latin typeface="Calibri"/>
                <a:cs typeface="Calibri"/>
              </a:rPr>
              <a:t>T</a:t>
            </a:r>
            <a:r>
              <a:rPr sz="2100" b="1" spc="5" dirty="0">
                <a:latin typeface="Calibri"/>
                <a:cs typeface="Calibri"/>
              </a:rPr>
              <a:t>10</a:t>
            </a:r>
            <a:endParaRPr sz="2100" b="1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01135" y="1669862"/>
            <a:ext cx="3034539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2400" b="1" dirty="0">
                <a:latin typeface="Calibri"/>
                <a:cs typeface="Calibri"/>
              </a:rPr>
              <a:t>(</a:t>
            </a:r>
            <a:r>
              <a:rPr sz="2400" b="1" dirty="0">
                <a:latin typeface="Calibri"/>
                <a:cs typeface="Calibri"/>
              </a:rPr>
              <a:t>the </a:t>
            </a:r>
            <a:r>
              <a:rPr sz="2400" b="1" spc="-15" dirty="0">
                <a:latin typeface="Calibri"/>
                <a:cs typeface="Calibri"/>
              </a:rPr>
              <a:t>contact</a:t>
            </a:r>
            <a:r>
              <a:rPr sz="2400" b="1" spc="-6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time</a:t>
            </a:r>
            <a:r>
              <a:rPr lang="en-US" sz="2400" b="1" spc="-5" dirty="0">
                <a:latin typeface="Calibri"/>
                <a:cs typeface="Calibri"/>
              </a:rPr>
              <a:t>)</a:t>
            </a:r>
            <a:endParaRPr sz="2400" b="1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4235" y="2264665"/>
            <a:ext cx="7660005" cy="2773451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381000" indent="-343535">
              <a:lnSpc>
                <a:spcPct val="100000"/>
              </a:lnSpc>
              <a:spcBef>
                <a:spcPts val="894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15" dirty="0">
                <a:latin typeface="Calibri"/>
                <a:cs typeface="Calibri"/>
              </a:rPr>
              <a:t>Estimated </a:t>
            </a:r>
            <a:r>
              <a:rPr sz="2400" spc="-10" dirty="0">
                <a:latin typeface="Calibri"/>
                <a:cs typeface="Calibri"/>
              </a:rPr>
              <a:t>by </a:t>
            </a:r>
            <a:r>
              <a:rPr sz="2400" spc="-5" dirty="0">
                <a:latin typeface="Calibri"/>
                <a:cs typeface="Calibri"/>
              </a:rPr>
              <a:t>multiplying</a:t>
            </a:r>
            <a:r>
              <a:rPr lang="en-US" sz="2400" spc="90" dirty="0">
                <a:latin typeface="Calibri"/>
                <a:cs typeface="Calibri"/>
              </a:rPr>
              <a:t>: </a:t>
            </a:r>
            <a:endParaRPr sz="2400" dirty="0">
              <a:latin typeface="Calibri"/>
              <a:cs typeface="Calibri"/>
            </a:endParaRPr>
          </a:p>
          <a:p>
            <a:pPr marL="495300">
              <a:lnSpc>
                <a:spcPct val="100000"/>
              </a:lnSpc>
              <a:spcBef>
                <a:spcPts val="690"/>
              </a:spcBef>
            </a:pPr>
            <a:r>
              <a:rPr sz="2400" spc="-20" dirty="0">
                <a:latin typeface="Calibri"/>
                <a:cs typeface="Calibri"/>
              </a:rPr>
              <a:t>(Hydraulic </a:t>
            </a:r>
            <a:r>
              <a:rPr sz="2400" spc="-15" dirty="0">
                <a:latin typeface="Calibri"/>
                <a:cs typeface="Calibri"/>
              </a:rPr>
              <a:t>retention </a:t>
            </a:r>
            <a:r>
              <a:rPr sz="2400" spc="-5" dirty="0">
                <a:latin typeface="Calibri"/>
                <a:cs typeface="Calibri"/>
              </a:rPr>
              <a:t>time)</a:t>
            </a:r>
            <a:r>
              <a:rPr lang="en-US" sz="2400" spc="-5" dirty="0">
                <a:latin typeface="Calibri"/>
                <a:cs typeface="Calibri"/>
              </a:rPr>
              <a:t> * </a:t>
            </a:r>
            <a:r>
              <a:rPr sz="2400" spc="-5" dirty="0">
                <a:latin typeface="Calibri"/>
                <a:cs typeface="Calibri"/>
              </a:rPr>
              <a:t>( </a:t>
            </a:r>
            <a:r>
              <a:rPr sz="2400" spc="-15" dirty="0">
                <a:latin typeface="Calibri"/>
                <a:cs typeface="Calibri"/>
              </a:rPr>
              <a:t>baffle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factor)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Measured</a:t>
            </a:r>
            <a:r>
              <a:rPr sz="2400" spc="-20" dirty="0">
                <a:latin typeface="Calibri"/>
                <a:cs typeface="Calibri"/>
              </a:rPr>
              <a:t> by</a:t>
            </a:r>
            <a:r>
              <a:rPr lang="en-US" sz="2400" spc="-20" dirty="0">
                <a:latin typeface="Calibri"/>
                <a:cs typeface="Calibri"/>
              </a:rPr>
              <a:t>:</a:t>
            </a:r>
            <a:endParaRPr sz="2400" dirty="0">
              <a:latin typeface="Calibri"/>
              <a:cs typeface="Calibri"/>
            </a:endParaRPr>
          </a:p>
          <a:p>
            <a:pPr marL="495300" marR="2270125">
              <a:lnSpc>
                <a:spcPct val="120000"/>
              </a:lnSpc>
              <a:spcBef>
                <a:spcPts val="20"/>
              </a:spcBef>
            </a:pPr>
            <a:r>
              <a:rPr sz="2400" spc="-20" dirty="0">
                <a:latin typeface="Calibri"/>
                <a:cs typeface="Calibri"/>
              </a:rPr>
              <a:t>Data </a:t>
            </a:r>
            <a:r>
              <a:rPr sz="2400" spc="-10" dirty="0">
                <a:latin typeface="Calibri"/>
                <a:cs typeface="Calibri"/>
              </a:rPr>
              <a:t>collected </a:t>
            </a:r>
            <a:r>
              <a:rPr sz="2400" spc="-20" dirty="0">
                <a:latin typeface="Calibri"/>
                <a:cs typeface="Calibri"/>
              </a:rPr>
              <a:t>from </a:t>
            </a:r>
            <a:r>
              <a:rPr sz="2400" spc="-5" dirty="0">
                <a:latin typeface="Calibri"/>
                <a:cs typeface="Calibri"/>
              </a:rPr>
              <a:t>a </a:t>
            </a:r>
            <a:r>
              <a:rPr sz="2400" spc="-15" dirty="0">
                <a:latin typeface="Calibri"/>
                <a:cs typeface="Calibri"/>
              </a:rPr>
              <a:t>tracer study  </a:t>
            </a:r>
            <a:r>
              <a:rPr sz="2400" spc="-40" dirty="0">
                <a:latin typeface="Calibri"/>
                <a:cs typeface="Calibri"/>
              </a:rPr>
              <a:t>Tracer </a:t>
            </a:r>
            <a:r>
              <a:rPr sz="2400" spc="-15" dirty="0">
                <a:latin typeface="Calibri"/>
                <a:cs typeface="Calibri"/>
              </a:rPr>
              <a:t>study </a:t>
            </a:r>
            <a:r>
              <a:rPr sz="2400" spc="-5" dirty="0">
                <a:latin typeface="Calibri"/>
                <a:cs typeface="Calibri"/>
              </a:rPr>
              <a:t>much </a:t>
            </a:r>
            <a:r>
              <a:rPr sz="2400" spc="-15" dirty="0">
                <a:latin typeface="Calibri"/>
                <a:cs typeface="Calibri"/>
              </a:rPr>
              <a:t>more</a:t>
            </a:r>
            <a:r>
              <a:rPr sz="2400" spc="9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accurate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75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Basin or </a:t>
            </a:r>
            <a:r>
              <a:rPr sz="2400" spc="-10" dirty="0">
                <a:latin typeface="Calibri"/>
                <a:cs typeface="Calibri"/>
              </a:rPr>
              <a:t>tank </a:t>
            </a:r>
            <a:r>
              <a:rPr sz="2400" spc="15" dirty="0">
                <a:latin typeface="Calibri"/>
                <a:cs typeface="Calibri"/>
              </a:rPr>
              <a:t>T</a:t>
            </a:r>
            <a:r>
              <a:rPr sz="2400" b="1" spc="22" baseline="-21164" dirty="0">
                <a:latin typeface="Calibri"/>
                <a:cs typeface="Calibri"/>
              </a:rPr>
              <a:t>10 </a:t>
            </a:r>
            <a:r>
              <a:rPr sz="2400" b="1" dirty="0">
                <a:latin typeface="Calibri"/>
                <a:cs typeface="Calibri"/>
              </a:rPr>
              <a:t>≠ </a:t>
            </a:r>
            <a:r>
              <a:rPr sz="2400" spc="-15" dirty="0">
                <a:latin typeface="Calibri"/>
                <a:cs typeface="Calibri"/>
              </a:rPr>
              <a:t>Hydraulic </a:t>
            </a:r>
            <a:r>
              <a:rPr sz="2400" spc="-20" dirty="0">
                <a:latin typeface="Calibri"/>
                <a:cs typeface="Calibri"/>
              </a:rPr>
              <a:t>Retention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Time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533400"/>
            <a:ext cx="4575683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5" dirty="0"/>
              <a:t>Tracer</a:t>
            </a:r>
            <a:r>
              <a:rPr spc="-95" dirty="0"/>
              <a:t> </a:t>
            </a:r>
            <a:r>
              <a:rPr dirty="0"/>
              <a:t>Study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8265160" cy="214738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11099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dirty="0">
                <a:latin typeface="Calibri"/>
                <a:cs typeface="Calibri"/>
              </a:rPr>
              <a:t>time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tracer </a:t>
            </a:r>
            <a:r>
              <a:rPr sz="2400" spc="-2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flow </a:t>
            </a:r>
            <a:r>
              <a:rPr sz="2400" spc="-10" dirty="0">
                <a:latin typeface="Calibri"/>
                <a:cs typeface="Calibri"/>
              </a:rPr>
              <a:t>through </a:t>
            </a:r>
            <a:r>
              <a:rPr sz="2400" dirty="0">
                <a:latin typeface="Calibri"/>
                <a:cs typeface="Calibri"/>
              </a:rPr>
              <a:t>a  </a:t>
            </a:r>
            <a:r>
              <a:rPr sz="2400" spc="-15" dirty="0">
                <a:latin typeface="Calibri"/>
                <a:cs typeface="Calibri"/>
              </a:rPr>
              <a:t>treatment</a:t>
            </a:r>
            <a:r>
              <a:rPr lang="en-US" sz="2400" spc="-15" dirty="0">
                <a:latin typeface="Calibri"/>
                <a:cs typeface="Calibri"/>
              </a:rPr>
              <a:t> unit</a:t>
            </a:r>
            <a:endParaRPr sz="2400" dirty="0">
              <a:latin typeface="Calibri"/>
              <a:cs typeface="Calibri"/>
            </a:endParaRPr>
          </a:p>
          <a:p>
            <a:pPr marL="393700" marR="4318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 </a:t>
            </a:r>
            <a:r>
              <a:rPr sz="2400" dirty="0">
                <a:latin typeface="Calibri"/>
                <a:cs typeface="Calibri"/>
              </a:rPr>
              <a:t>= time </a:t>
            </a:r>
            <a:r>
              <a:rPr sz="2400" spc="-1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which 90 </a:t>
            </a:r>
            <a:r>
              <a:rPr sz="2400" spc="-15" dirty="0">
                <a:latin typeface="Calibri"/>
                <a:cs typeface="Calibri"/>
              </a:rPr>
              <a:t>percent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the </a:t>
            </a:r>
            <a:r>
              <a:rPr sz="2400" spc="-20" dirty="0">
                <a:latin typeface="Calibri"/>
                <a:cs typeface="Calibri"/>
              </a:rPr>
              <a:t>water  </a:t>
            </a:r>
            <a:r>
              <a:rPr sz="2400" spc="-5" dirty="0">
                <a:latin typeface="Calibri"/>
                <a:cs typeface="Calibri"/>
              </a:rPr>
              <a:t>passing </a:t>
            </a:r>
            <a:r>
              <a:rPr sz="2400" spc="-10" dirty="0">
                <a:latin typeface="Calibri"/>
                <a:cs typeface="Calibri"/>
              </a:rPr>
              <a:t>through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unit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10" dirty="0">
                <a:latin typeface="Calibri"/>
                <a:cs typeface="Calibri"/>
              </a:rPr>
              <a:t>retained </a:t>
            </a:r>
            <a:r>
              <a:rPr sz="2400" spc="-5" dirty="0">
                <a:latin typeface="Calibri"/>
                <a:cs typeface="Calibri"/>
              </a:rPr>
              <a:t>within </a:t>
            </a:r>
            <a:r>
              <a:rPr sz="2400" spc="-10" dirty="0">
                <a:latin typeface="Calibri"/>
                <a:cs typeface="Calibri"/>
              </a:rPr>
              <a:t>that  </a:t>
            </a:r>
            <a:r>
              <a:rPr sz="2400" spc="-5" dirty="0">
                <a:latin typeface="Calibri"/>
                <a:cs typeface="Calibri"/>
              </a:rPr>
              <a:t>unit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 dirty="0">
              <a:latin typeface="Calibri"/>
              <a:cs typeface="Calibri"/>
            </a:endParaRPr>
          </a:p>
          <a:p>
            <a:pPr marL="393700" marR="213995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</a:t>
            </a:r>
            <a:r>
              <a:rPr sz="2400" spc="7" baseline="-21164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= time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10 % </a:t>
            </a:r>
            <a:r>
              <a:rPr sz="2400" spc="-5" dirty="0">
                <a:latin typeface="Calibri"/>
                <a:cs typeface="Calibri"/>
              </a:rPr>
              <a:t>of the dosed chemical </a:t>
            </a:r>
            <a:r>
              <a:rPr sz="2400" spc="-25" dirty="0">
                <a:latin typeface="Calibri"/>
                <a:cs typeface="Calibri"/>
              </a:rPr>
              <a:t>to  </a:t>
            </a:r>
            <a:r>
              <a:rPr sz="2400" dirty="0">
                <a:latin typeface="Calibri"/>
                <a:cs typeface="Calibri"/>
              </a:rPr>
              <a:t>appear </a:t>
            </a:r>
            <a:r>
              <a:rPr sz="2400" spc="-15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effluent </a:t>
            </a:r>
            <a:r>
              <a:rPr sz="2400" spc="-5" dirty="0">
                <a:latin typeface="Calibri"/>
                <a:cs typeface="Calibri"/>
              </a:rPr>
              <a:t>of the</a:t>
            </a:r>
            <a:r>
              <a:rPr sz="2400" spc="1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unit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7231" y="502319"/>
            <a:ext cx="444817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pc="-10" dirty="0">
                <a:cs typeface="Calibri"/>
              </a:rPr>
              <a:t>Chlorination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011" y="1333256"/>
            <a:ext cx="7950834" cy="369716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065" marR="613410">
              <a:lnSpc>
                <a:spcPct val="80000"/>
              </a:lnSpc>
              <a:spcBef>
                <a:spcPts val="869"/>
              </a:spcBef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Since the </a:t>
            </a:r>
            <a:r>
              <a:rPr sz="2400" dirty="0">
                <a:latin typeface="+mj-lt"/>
                <a:cs typeface="Calibri"/>
              </a:rPr>
              <a:t>early </a:t>
            </a:r>
            <a:r>
              <a:rPr sz="2400" spc="-5" dirty="0">
                <a:latin typeface="+mj-lt"/>
                <a:cs typeface="Calibri"/>
              </a:rPr>
              <a:t>1900s, </a:t>
            </a:r>
            <a:r>
              <a:rPr sz="2400" spc="-15" dirty="0">
                <a:latin typeface="+mj-lt"/>
                <a:cs typeface="Calibri"/>
              </a:rPr>
              <a:t>disinfection </a:t>
            </a:r>
            <a:r>
              <a:rPr sz="2400" dirty="0">
                <a:latin typeface="+mj-lt"/>
                <a:cs typeface="Calibri"/>
              </a:rPr>
              <a:t>with  chlorine </a:t>
            </a:r>
            <a:r>
              <a:rPr sz="2400" spc="-5" dirty="0">
                <a:latin typeface="+mj-lt"/>
                <a:cs typeface="Calibri"/>
              </a:rPr>
              <a:t>has </a:t>
            </a:r>
            <a:r>
              <a:rPr sz="2400" spc="-15" dirty="0">
                <a:latin typeface="+mj-lt"/>
                <a:cs typeface="Calibri"/>
              </a:rPr>
              <a:t>proven </a:t>
            </a:r>
            <a:r>
              <a:rPr sz="2400" spc="-25" dirty="0">
                <a:latin typeface="+mj-lt"/>
                <a:cs typeface="Calibri"/>
              </a:rPr>
              <a:t>to </a:t>
            </a:r>
            <a:r>
              <a:rPr sz="2400" dirty="0">
                <a:latin typeface="+mj-lt"/>
                <a:cs typeface="Calibri"/>
              </a:rPr>
              <a:t>be </a:t>
            </a:r>
            <a:r>
              <a:rPr sz="2400" spc="-25" dirty="0">
                <a:latin typeface="+mj-lt"/>
                <a:cs typeface="Calibri"/>
              </a:rPr>
              <a:t>effective </a:t>
            </a:r>
            <a:r>
              <a:rPr sz="2400" spc="-5" dirty="0">
                <a:latin typeface="+mj-lt"/>
                <a:cs typeface="Calibri"/>
              </a:rPr>
              <a:t>in  </a:t>
            </a:r>
            <a:r>
              <a:rPr sz="2400" spc="-15" dirty="0">
                <a:latin typeface="+mj-lt"/>
                <a:cs typeface="Calibri"/>
              </a:rPr>
              <a:t>preventing </a:t>
            </a:r>
            <a:r>
              <a:rPr sz="2400" spc="-10" dirty="0">
                <a:latin typeface="+mj-lt"/>
                <a:cs typeface="Calibri"/>
              </a:rPr>
              <a:t>waterborne </a:t>
            </a:r>
            <a:r>
              <a:rPr sz="2400" spc="-5" dirty="0">
                <a:latin typeface="+mj-lt"/>
                <a:cs typeface="Calibri"/>
              </a:rPr>
              <a:t>disease</a:t>
            </a:r>
            <a:r>
              <a:rPr sz="2400" spc="-30" dirty="0">
                <a:latin typeface="+mj-lt"/>
                <a:cs typeface="Calibri"/>
              </a:rPr>
              <a:t> </a:t>
            </a:r>
            <a:r>
              <a:rPr sz="2400" spc="-10" dirty="0">
                <a:latin typeface="+mj-lt"/>
                <a:cs typeface="Calibri"/>
              </a:rPr>
              <a:t>outbreaks.</a:t>
            </a:r>
            <a:endParaRPr sz="2400" dirty="0">
              <a:latin typeface="+mj-lt"/>
              <a:cs typeface="Calibri"/>
            </a:endParaRPr>
          </a:p>
          <a:p>
            <a:pPr marL="12065">
              <a:lnSpc>
                <a:spcPct val="100000"/>
              </a:lnSpc>
              <a:tabLst>
                <a:tab pos="355600" algn="l"/>
                <a:tab pos="356235" algn="l"/>
              </a:tabLst>
            </a:pPr>
            <a:endParaRPr lang="en-US" sz="2400" spc="-5" dirty="0">
              <a:latin typeface="+mj-lt"/>
              <a:cs typeface="Calibri"/>
            </a:endParaRPr>
          </a:p>
          <a:p>
            <a:pPr marL="12065" algn="ctr">
              <a:lnSpc>
                <a:spcPct val="100000"/>
              </a:lnSpc>
              <a:tabLst>
                <a:tab pos="355600" algn="l"/>
                <a:tab pos="356235" algn="l"/>
              </a:tabLst>
            </a:pPr>
            <a:r>
              <a:rPr sz="2400" b="1" spc="-5" dirty="0">
                <a:latin typeface="+mj-lt"/>
                <a:cs typeface="Calibri"/>
              </a:rPr>
              <a:t>What </a:t>
            </a:r>
            <a:r>
              <a:rPr lang="en-US" sz="2400" b="1" spc="-5" dirty="0">
                <a:latin typeface="+mj-lt"/>
                <a:cs typeface="Calibri"/>
              </a:rPr>
              <a:t>have we</a:t>
            </a:r>
            <a:r>
              <a:rPr sz="2400" b="1" spc="-15" dirty="0">
                <a:latin typeface="+mj-lt"/>
                <a:cs typeface="Calibri"/>
              </a:rPr>
              <a:t> </a:t>
            </a:r>
            <a:r>
              <a:rPr sz="2400" b="1" dirty="0">
                <a:latin typeface="+mj-lt"/>
                <a:cs typeface="Calibri"/>
              </a:rPr>
              <a:t>learned?</a:t>
            </a:r>
          </a:p>
          <a:p>
            <a:pPr marL="355600" marR="5080" indent="-343535">
              <a:lnSpc>
                <a:spcPct val="8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+mj-lt"/>
                <a:cs typeface="Calibri"/>
              </a:rPr>
              <a:t>There are </a:t>
            </a:r>
            <a:r>
              <a:rPr sz="2400" spc="-5" dirty="0">
                <a:latin typeface="+mj-lt"/>
                <a:cs typeface="Calibri"/>
              </a:rPr>
              <a:t>widespread </a:t>
            </a:r>
            <a:r>
              <a:rPr sz="2400" spc="-20" dirty="0">
                <a:latin typeface="+mj-lt"/>
                <a:cs typeface="Calibri"/>
              </a:rPr>
              <a:t>differences </a:t>
            </a:r>
            <a:r>
              <a:rPr sz="2400" spc="-10" dirty="0">
                <a:latin typeface="+mj-lt"/>
                <a:cs typeface="Calibri"/>
              </a:rPr>
              <a:t>in </a:t>
            </a:r>
            <a:r>
              <a:rPr sz="2400" dirty="0">
                <a:latin typeface="+mj-lt"/>
                <a:cs typeface="Calibri"/>
              </a:rPr>
              <a:t>the  </a:t>
            </a:r>
            <a:r>
              <a:rPr sz="2400" spc="-5" dirty="0">
                <a:latin typeface="+mj-lt"/>
                <a:cs typeface="Calibri"/>
              </a:rPr>
              <a:t>susceptibility of </a:t>
            </a:r>
            <a:r>
              <a:rPr sz="2400" spc="-10" dirty="0">
                <a:latin typeface="+mj-lt"/>
                <a:cs typeface="Calibri"/>
              </a:rPr>
              <a:t>various pathogens </a:t>
            </a:r>
            <a:r>
              <a:rPr sz="2400" spc="-25" dirty="0">
                <a:latin typeface="+mj-lt"/>
                <a:cs typeface="Calibri"/>
              </a:rPr>
              <a:t>to </a:t>
            </a:r>
            <a:r>
              <a:rPr sz="2400" spc="-5" dirty="0">
                <a:latin typeface="+mj-lt"/>
                <a:cs typeface="Calibri"/>
              </a:rPr>
              <a:t>chlorine  </a:t>
            </a:r>
            <a:r>
              <a:rPr sz="2400" spc="-15" dirty="0">
                <a:latin typeface="+mj-lt"/>
                <a:cs typeface="Calibri"/>
              </a:rPr>
              <a:t>disinfection</a:t>
            </a:r>
            <a:endParaRPr sz="2400" dirty="0">
              <a:latin typeface="+mj-lt"/>
              <a:cs typeface="Calibri"/>
            </a:endParaRPr>
          </a:p>
          <a:p>
            <a:pPr marL="355600" marR="551815" indent="-343535">
              <a:lnSpc>
                <a:spcPts val="3070"/>
              </a:lnSpc>
              <a:spcBef>
                <a:spcPts val="75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Chlorine does </a:t>
            </a:r>
            <a:r>
              <a:rPr sz="2400" spc="-15" dirty="0">
                <a:latin typeface="+mj-lt"/>
                <a:cs typeface="Calibri"/>
              </a:rPr>
              <a:t>inactivate </a:t>
            </a:r>
            <a:r>
              <a:rPr sz="2400" spc="-5" dirty="0">
                <a:latin typeface="+mj-lt"/>
                <a:cs typeface="Calibri"/>
              </a:rPr>
              <a:t>certain </a:t>
            </a:r>
            <a:r>
              <a:rPr sz="2400" spc="-10" dirty="0">
                <a:latin typeface="+mj-lt"/>
                <a:cs typeface="Calibri"/>
              </a:rPr>
              <a:t>pathogens  </a:t>
            </a:r>
            <a:r>
              <a:rPr sz="2400" spc="-15" dirty="0">
                <a:latin typeface="+mj-lt"/>
                <a:cs typeface="Calibri"/>
              </a:rPr>
              <a:t>exceptionally</a:t>
            </a:r>
            <a:r>
              <a:rPr sz="2400" spc="-10" dirty="0">
                <a:latin typeface="+mj-lt"/>
                <a:cs typeface="Calibri"/>
              </a:rPr>
              <a:t> </a:t>
            </a:r>
            <a:r>
              <a:rPr sz="2400" spc="-5" dirty="0">
                <a:latin typeface="+mj-lt"/>
                <a:cs typeface="Calibri"/>
              </a:rPr>
              <a:t>well</a:t>
            </a:r>
            <a:endParaRPr sz="2400" dirty="0">
              <a:latin typeface="+mj-lt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+mj-lt"/>
                <a:cs typeface="Calibri"/>
              </a:rPr>
              <a:t>Chlorine has no </a:t>
            </a:r>
            <a:r>
              <a:rPr sz="2400" spc="-30" dirty="0">
                <a:latin typeface="+mj-lt"/>
                <a:cs typeface="Calibri"/>
              </a:rPr>
              <a:t>effect </a:t>
            </a:r>
            <a:r>
              <a:rPr sz="2400" spc="-5" dirty="0">
                <a:latin typeface="+mj-lt"/>
                <a:cs typeface="Calibri"/>
              </a:rPr>
              <a:t>on certain</a:t>
            </a:r>
            <a:r>
              <a:rPr sz="2400" spc="45" dirty="0">
                <a:latin typeface="+mj-lt"/>
                <a:cs typeface="Calibri"/>
              </a:rPr>
              <a:t> </a:t>
            </a:r>
            <a:r>
              <a:rPr sz="2400" spc="-10" dirty="0">
                <a:latin typeface="+mj-lt"/>
                <a:cs typeface="Calibri"/>
              </a:rPr>
              <a:t>pathogens</a:t>
            </a:r>
            <a:endParaRPr sz="2400" dirty="0">
              <a:latin typeface="+mj-lt"/>
              <a:cs typeface="Calibri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457200"/>
            <a:ext cx="6074791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Chemical </a:t>
            </a:r>
            <a:r>
              <a:rPr spc="-55" dirty="0"/>
              <a:t>Tracer</a:t>
            </a:r>
            <a:r>
              <a:rPr spc="-125" dirty="0"/>
              <a:t> </a:t>
            </a:r>
            <a:r>
              <a:rPr dirty="0"/>
              <a:t>Study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1027" y="1175442"/>
            <a:ext cx="7581900" cy="266207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sz="2400" spc="-10" dirty="0">
                <a:latin typeface="Calibri"/>
                <a:cs typeface="Calibri"/>
              </a:rPr>
              <a:t>Example: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Fluoride</a:t>
            </a:r>
            <a:r>
              <a:rPr sz="2400" spc="-10" dirty="0">
                <a:latin typeface="Calibri"/>
                <a:cs typeface="Calibri"/>
              </a:rPr>
              <a:t> tracer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dirty="0">
                <a:latin typeface="Calibri"/>
                <a:cs typeface="Calibri"/>
              </a:rPr>
              <a:t>2.0 </a:t>
            </a:r>
            <a:r>
              <a:rPr sz="2400" spc="25" dirty="0">
                <a:latin typeface="Calibri"/>
                <a:cs typeface="Calibri"/>
              </a:rPr>
              <a:t>mg/l </a:t>
            </a:r>
            <a:r>
              <a:rPr sz="2400" spc="-5" dirty="0">
                <a:latin typeface="Calibri"/>
                <a:cs typeface="Calibri"/>
              </a:rPr>
              <a:t>dose with no </a:t>
            </a:r>
            <a:r>
              <a:rPr sz="2400" spc="-10" dirty="0">
                <a:latin typeface="Calibri"/>
                <a:cs typeface="Calibri"/>
              </a:rPr>
              <a:t>background</a:t>
            </a:r>
            <a:r>
              <a:rPr sz="2400" spc="-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fluoride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(10%) (2.0 </a:t>
            </a:r>
            <a:r>
              <a:rPr sz="2400" spc="15" dirty="0">
                <a:latin typeface="Calibri"/>
                <a:cs typeface="Calibri"/>
              </a:rPr>
              <a:t>mg/L) </a:t>
            </a:r>
            <a:r>
              <a:rPr sz="2400" dirty="0">
                <a:latin typeface="Calibri"/>
                <a:cs typeface="Calibri"/>
              </a:rPr>
              <a:t>= 0.2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 marL="381000" marR="30480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spc="-25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0.2 </a:t>
            </a:r>
            <a:r>
              <a:rPr sz="2400" spc="25" dirty="0">
                <a:latin typeface="Calibri"/>
                <a:cs typeface="Calibri"/>
              </a:rPr>
              <a:t>mg/L </a:t>
            </a:r>
            <a:r>
              <a:rPr sz="2400" spc="-5" dirty="0">
                <a:latin typeface="Calibri"/>
                <a:cs typeface="Calibri"/>
              </a:rPr>
              <a:t>fluoride </a:t>
            </a:r>
            <a:r>
              <a:rPr sz="2400" spc="-15" dirty="0">
                <a:latin typeface="Calibri"/>
                <a:cs typeface="Calibri"/>
              </a:rPr>
              <a:t>concentration </a:t>
            </a:r>
            <a:r>
              <a:rPr sz="2400" spc="-25" dirty="0">
                <a:latin typeface="Calibri"/>
                <a:cs typeface="Calibri"/>
              </a:rPr>
              <a:t>to  </a:t>
            </a:r>
            <a:r>
              <a:rPr sz="2400" spc="-10" dirty="0">
                <a:latin typeface="Calibri"/>
                <a:cs typeface="Calibri"/>
              </a:rPr>
              <a:t>show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20" dirty="0">
                <a:latin typeface="Calibri"/>
                <a:cs typeface="Calibri"/>
              </a:rPr>
              <a:t>effluent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b="1" spc="10" dirty="0">
                <a:latin typeface="Calibri"/>
                <a:cs typeface="Calibri"/>
              </a:rPr>
              <a:t>T</a:t>
            </a:r>
            <a:r>
              <a:rPr sz="2400" b="1" spc="15" baseline="-21164" dirty="0">
                <a:latin typeface="Calibri"/>
                <a:cs typeface="Calibri"/>
              </a:rPr>
              <a:t>10</a:t>
            </a:r>
            <a:endParaRPr sz="2400" b="1" baseline="-21164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6114" y="518533"/>
            <a:ext cx="703516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Mathematically Estimating</a:t>
            </a:r>
            <a:r>
              <a:rPr spc="-110" dirty="0"/>
              <a:t> </a:t>
            </a:r>
            <a:r>
              <a:rPr spc="10" dirty="0"/>
              <a:t>T</a:t>
            </a:r>
            <a:r>
              <a:rPr spc="15" baseline="-21072" dirty="0"/>
              <a:t>10</a:t>
            </a:r>
            <a:endParaRPr baseline="-21072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07485"/>
            <a:ext cx="7295515" cy="4048351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50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Include </a:t>
            </a:r>
            <a:r>
              <a:rPr sz="2400" spc="-20" dirty="0">
                <a:latin typeface="Calibri"/>
                <a:cs typeface="Calibri"/>
              </a:rPr>
              <a:t>hydraulic </a:t>
            </a:r>
            <a:r>
              <a:rPr sz="2400" spc="-15" dirty="0">
                <a:latin typeface="Calibri"/>
                <a:cs typeface="Calibri"/>
              </a:rPr>
              <a:t>retention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7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all</a:t>
            </a:r>
          </a:p>
          <a:p>
            <a:pPr marL="756285" lvl="1" indent="-287020">
              <a:lnSpc>
                <a:spcPct val="100000"/>
              </a:lnSpc>
              <a:spcBef>
                <a:spcPts val="35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Pipelines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4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50" dirty="0">
                <a:latin typeface="Calibri"/>
                <a:cs typeface="Calibri"/>
              </a:rPr>
              <a:t>Tanks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Mixing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basins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Sedimentation </a:t>
            </a:r>
            <a:r>
              <a:rPr sz="2400" spc="-10" dirty="0">
                <a:latin typeface="Calibri"/>
                <a:cs typeface="Calibri"/>
              </a:rPr>
              <a:t>basins,</a:t>
            </a:r>
            <a:r>
              <a:rPr sz="2400" spc="6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etc.</a:t>
            </a:r>
            <a:endParaRPr sz="2400" dirty="0">
              <a:latin typeface="Calibri"/>
              <a:cs typeface="Calibri"/>
            </a:endParaRPr>
          </a:p>
          <a:p>
            <a:pPr marL="355600" marR="153035" indent="-343535">
              <a:lnSpc>
                <a:spcPts val="3460"/>
              </a:lnSpc>
              <a:spcBef>
                <a:spcPts val="8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Between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application </a:t>
            </a:r>
            <a:r>
              <a:rPr sz="2400" dirty="0">
                <a:latin typeface="Calibri"/>
                <a:cs typeface="Calibri"/>
              </a:rPr>
              <a:t>and the 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residual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measurement</a:t>
            </a:r>
            <a:endParaRPr sz="24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46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25" dirty="0">
                <a:latin typeface="Calibri"/>
                <a:cs typeface="Calibri"/>
              </a:rPr>
              <a:t>factors </a:t>
            </a:r>
            <a:r>
              <a:rPr sz="2400" spc="-10" dirty="0">
                <a:latin typeface="Calibri"/>
                <a:cs typeface="Calibri"/>
              </a:rPr>
              <a:t>that account </a:t>
            </a: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degree </a:t>
            </a:r>
            <a:r>
              <a:rPr sz="2400" spc="-5" dirty="0">
                <a:latin typeface="Calibri"/>
                <a:cs typeface="Calibri"/>
              </a:rPr>
              <a:t>of  short circuiting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spc="-5" dirty="0">
                <a:latin typeface="Calibri"/>
                <a:cs typeface="Calibri"/>
              </a:rPr>
              <a:t>might be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expected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614959"/>
            <a:ext cx="327279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Estimating</a:t>
            </a:r>
            <a:r>
              <a:rPr spc="-105" dirty="0"/>
              <a:t> </a:t>
            </a:r>
            <a:r>
              <a:rPr spc="10" dirty="0"/>
              <a:t>T</a:t>
            </a:r>
            <a:r>
              <a:rPr spc="15" baseline="-21072" dirty="0"/>
              <a:t>10</a:t>
            </a:r>
            <a:endParaRPr baseline="-21072"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281378"/>
            <a:ext cx="7571105" cy="3932486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If chlorine is </a:t>
            </a:r>
            <a:r>
              <a:rPr sz="2400" spc="-5" dirty="0">
                <a:latin typeface="Calibri"/>
                <a:cs typeface="Calibri"/>
              </a:rPr>
              <a:t>applied </a:t>
            </a:r>
            <a:r>
              <a:rPr sz="2400" spc="-10" dirty="0">
                <a:latin typeface="Calibri"/>
                <a:cs typeface="Calibri"/>
              </a:rPr>
              <a:t>at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river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35" dirty="0">
                <a:latin typeface="Calibri"/>
                <a:cs typeface="Calibri"/>
              </a:rPr>
              <a:t>intake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9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dirty="0">
                <a:latin typeface="Calibri"/>
                <a:cs typeface="Calibri"/>
              </a:rPr>
              <a:t>And the </a:t>
            </a:r>
            <a:r>
              <a:rPr sz="2400" spc="-15" dirty="0">
                <a:latin typeface="Calibri"/>
                <a:cs typeface="Calibri"/>
              </a:rPr>
              <a:t>Control </a:t>
            </a:r>
            <a:r>
              <a:rPr sz="2400" spc="-10" dirty="0">
                <a:latin typeface="Calibri"/>
                <a:cs typeface="Calibri"/>
              </a:rPr>
              <a:t>point </a:t>
            </a:r>
            <a:r>
              <a:rPr sz="2400" dirty="0">
                <a:latin typeface="Calibri"/>
                <a:cs typeface="Calibri"/>
              </a:rPr>
              <a:t>is on </a:t>
            </a:r>
            <a:r>
              <a:rPr sz="2400" spc="-20" dirty="0">
                <a:latin typeface="Calibri"/>
                <a:cs typeface="Calibri"/>
              </a:rPr>
              <a:t>top </a:t>
            </a:r>
            <a:r>
              <a:rPr sz="2400" spc="-5" dirty="0">
                <a:latin typeface="Calibri"/>
                <a:cs typeface="Calibri"/>
              </a:rPr>
              <a:t>of the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filters</a:t>
            </a:r>
            <a:endParaRPr sz="2400" dirty="0">
              <a:latin typeface="Calibri"/>
              <a:cs typeface="Calibri"/>
            </a:endParaRPr>
          </a:p>
          <a:p>
            <a:pPr marL="355600" marR="15875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  <a:tab pos="356235" algn="l"/>
                <a:tab pos="3192145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20" dirty="0">
                <a:latin typeface="Calibri"/>
                <a:cs typeface="Calibri"/>
              </a:rPr>
              <a:t>hydraulic </a:t>
            </a:r>
            <a:r>
              <a:rPr sz="2400" spc="-15" dirty="0">
                <a:latin typeface="Calibri"/>
                <a:cs typeface="Calibri"/>
              </a:rPr>
              <a:t>retention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of each </a:t>
            </a:r>
            <a:r>
              <a:rPr sz="2400" spc="-5" dirty="0">
                <a:latin typeface="Calibri"/>
                <a:cs typeface="Calibri"/>
              </a:rPr>
              <a:t>unit or  section </a:t>
            </a:r>
            <a:r>
              <a:rPr sz="2400" spc="-10" dirty="0">
                <a:latin typeface="Calibri"/>
                <a:cs typeface="Calibri"/>
              </a:rPr>
              <a:t>between application </a:t>
            </a:r>
            <a:r>
              <a:rPr sz="2400" dirty="0">
                <a:latin typeface="Calibri"/>
                <a:cs typeface="Calibri"/>
              </a:rPr>
              <a:t>and  </a:t>
            </a:r>
            <a:r>
              <a:rPr sz="2400" spc="-10" dirty="0">
                <a:latin typeface="Calibri"/>
                <a:cs typeface="Calibri"/>
              </a:rPr>
              <a:t>measurement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is	calculated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9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Raw </a:t>
            </a:r>
            <a:r>
              <a:rPr sz="2400" spc="-20" dirty="0">
                <a:latin typeface="Calibri"/>
                <a:cs typeface="Calibri"/>
              </a:rPr>
              <a:t>water</a:t>
            </a:r>
            <a:r>
              <a:rPr sz="2400" spc="-10" dirty="0">
                <a:latin typeface="Calibri"/>
                <a:cs typeface="Calibri"/>
              </a:rPr>
              <a:t> line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4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Flash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mix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Flocculators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Sedimentation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basins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581762"/>
            <a:ext cx="327279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Estimating</a:t>
            </a:r>
            <a:r>
              <a:rPr spc="-105" dirty="0"/>
              <a:t> </a:t>
            </a:r>
            <a:r>
              <a:rPr spc="10" dirty="0"/>
              <a:t>T</a:t>
            </a:r>
            <a:r>
              <a:rPr spc="15" baseline="-21072" dirty="0"/>
              <a:t>10</a:t>
            </a:r>
            <a:endParaRPr baseline="-21072" dirty="0"/>
          </a:p>
        </p:txBody>
      </p:sp>
      <p:sp>
        <p:nvSpPr>
          <p:cNvPr id="3" name="object 3"/>
          <p:cNvSpPr txBox="1"/>
          <p:nvPr/>
        </p:nvSpPr>
        <p:spPr>
          <a:xfrm>
            <a:off x="523240" y="1607946"/>
            <a:ext cx="7807325" cy="33400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8300" marR="611505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Multiplying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theoretical </a:t>
            </a:r>
            <a:r>
              <a:rPr sz="2400" spc="-15" dirty="0">
                <a:latin typeface="Calibri"/>
                <a:cs typeface="Calibri"/>
              </a:rPr>
              <a:t>contact </a:t>
            </a:r>
            <a:r>
              <a:rPr sz="2400" spc="-5" dirty="0">
                <a:latin typeface="Calibri"/>
                <a:cs typeface="Calibri"/>
              </a:rPr>
              <a:t>time  </a:t>
            </a:r>
            <a:r>
              <a:rPr sz="2400" spc="-20" dirty="0">
                <a:latin typeface="Calibri"/>
                <a:cs typeface="Calibri"/>
              </a:rPr>
              <a:t>(hydraulic </a:t>
            </a:r>
            <a:r>
              <a:rPr sz="2400" spc="-15" dirty="0">
                <a:latin typeface="Calibri"/>
                <a:cs typeface="Calibri"/>
              </a:rPr>
              <a:t>retention </a:t>
            </a:r>
            <a:r>
              <a:rPr sz="2400" spc="-5" dirty="0">
                <a:latin typeface="Calibri"/>
                <a:cs typeface="Calibri"/>
              </a:rPr>
              <a:t>time) of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basin </a:t>
            </a:r>
            <a:r>
              <a:rPr sz="2400" spc="-10" dirty="0">
                <a:latin typeface="Calibri"/>
                <a:cs typeface="Calibri"/>
              </a:rPr>
              <a:t>by </a:t>
            </a:r>
            <a:r>
              <a:rPr sz="2400" dirty="0">
                <a:latin typeface="Calibri"/>
                <a:cs typeface="Calibri"/>
              </a:rPr>
              <a:t>a  </a:t>
            </a:r>
            <a:r>
              <a:rPr sz="2400" spc="-10" dirty="0">
                <a:latin typeface="Calibri"/>
                <a:cs typeface="Calibri"/>
              </a:rPr>
              <a:t>baffling </a:t>
            </a:r>
            <a:r>
              <a:rPr sz="2400" spc="-20" dirty="0">
                <a:latin typeface="Calibri"/>
                <a:cs typeface="Calibri"/>
              </a:rPr>
              <a:t>factor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spc="-35" dirty="0">
                <a:latin typeface="Calibri"/>
                <a:cs typeface="Calibri"/>
              </a:rPr>
              <a:t>takes </a:t>
            </a:r>
            <a:r>
              <a:rPr sz="2400" spc="-20" dirty="0">
                <a:latin typeface="Calibri"/>
                <a:cs typeface="Calibri"/>
              </a:rPr>
              <a:t>into </a:t>
            </a:r>
            <a:r>
              <a:rPr sz="2400" spc="-10" dirty="0">
                <a:latin typeface="Calibri"/>
                <a:cs typeface="Calibri"/>
              </a:rPr>
              <a:t>account </a:t>
            </a:r>
            <a:r>
              <a:rPr sz="2400" dirty="0">
                <a:latin typeface="Calibri"/>
                <a:cs typeface="Calibri"/>
              </a:rPr>
              <a:t>the  </a:t>
            </a:r>
            <a:r>
              <a:rPr sz="2400" spc="-35" dirty="0">
                <a:latin typeface="Calibri"/>
                <a:cs typeface="Calibri"/>
              </a:rPr>
              <a:t>basin’s </a:t>
            </a:r>
            <a:r>
              <a:rPr sz="2400" spc="-5" dirty="0">
                <a:latin typeface="Calibri"/>
                <a:cs typeface="Calibri"/>
              </a:rPr>
              <a:t>design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probable </a:t>
            </a:r>
            <a:r>
              <a:rPr sz="2400" spc="-5" dirty="0">
                <a:latin typeface="Calibri"/>
                <a:cs typeface="Calibri"/>
              </a:rPr>
              <a:t>flow</a:t>
            </a:r>
            <a:r>
              <a:rPr sz="2400" spc="7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pattern.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Design </a:t>
            </a:r>
            <a:r>
              <a:rPr sz="2400" spc="-10" dirty="0">
                <a:latin typeface="Calibri"/>
                <a:cs typeface="Calibri"/>
              </a:rPr>
              <a:t>characteristics </a:t>
            </a:r>
            <a:r>
              <a:rPr sz="2400" spc="-25" dirty="0">
                <a:latin typeface="Calibri"/>
                <a:cs typeface="Calibri"/>
              </a:rPr>
              <a:t>affect </a:t>
            </a:r>
            <a:r>
              <a:rPr sz="2400" spc="5" dirty="0">
                <a:latin typeface="Calibri"/>
                <a:cs typeface="Calibri"/>
              </a:rPr>
              <a:t>T</a:t>
            </a:r>
            <a:r>
              <a:rPr sz="2400" spc="7" baseline="-21164" dirty="0">
                <a:latin typeface="Calibri"/>
                <a:cs typeface="Calibri"/>
              </a:rPr>
              <a:t>10</a:t>
            </a:r>
            <a:r>
              <a:rPr sz="2400" spc="442" baseline="-21164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values</a:t>
            </a:r>
            <a:endParaRPr sz="2400" dirty="0">
              <a:latin typeface="Calibri"/>
              <a:cs typeface="Calibri"/>
            </a:endParaRPr>
          </a:p>
          <a:p>
            <a:pPr marL="7689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69620" algn="l"/>
              </a:tabLst>
            </a:pPr>
            <a:r>
              <a:rPr sz="2400" spc="-10" dirty="0">
                <a:latin typeface="Calibri"/>
                <a:cs typeface="Calibri"/>
              </a:rPr>
              <a:t>length-to-width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ratio</a:t>
            </a:r>
            <a:endParaRPr sz="2400" dirty="0">
              <a:latin typeface="Calibri"/>
              <a:cs typeface="Calibri"/>
            </a:endParaRPr>
          </a:p>
          <a:p>
            <a:pPr marL="7689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69620" algn="l"/>
              </a:tabLst>
            </a:pPr>
            <a:r>
              <a:rPr sz="2400" spc="-15" dirty="0">
                <a:latin typeface="Calibri"/>
                <a:cs typeface="Calibri"/>
              </a:rPr>
              <a:t>baffling </a:t>
            </a:r>
            <a:r>
              <a:rPr sz="2400" spc="-5" dirty="0">
                <a:latin typeface="Calibri"/>
                <a:cs typeface="Calibri"/>
              </a:rPr>
              <a:t>within the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basin</a:t>
            </a:r>
            <a:endParaRPr sz="2400" dirty="0">
              <a:latin typeface="Calibri"/>
              <a:cs typeface="Calibri"/>
            </a:endParaRPr>
          </a:p>
          <a:p>
            <a:pPr marL="768985" lvl="1" indent="-287020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69620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0" dirty="0">
                <a:latin typeface="Calibri"/>
                <a:cs typeface="Calibri"/>
              </a:rPr>
              <a:t>efficiency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inlet </a:t>
            </a:r>
            <a:r>
              <a:rPr sz="2400" spc="-5" dirty="0">
                <a:latin typeface="Calibri"/>
                <a:cs typeface="Calibri"/>
              </a:rPr>
              <a:t>and </a:t>
            </a:r>
            <a:r>
              <a:rPr sz="2400" spc="-10" dirty="0">
                <a:latin typeface="Calibri"/>
                <a:cs typeface="Calibri"/>
              </a:rPr>
              <a:t>outlet </a:t>
            </a:r>
            <a:r>
              <a:rPr sz="2400" spc="-15" dirty="0">
                <a:latin typeface="Calibri"/>
                <a:cs typeface="Calibri"/>
              </a:rPr>
              <a:t>baffling </a:t>
            </a:r>
            <a:r>
              <a:rPr sz="2400" spc="-5" dirty="0">
                <a:latin typeface="Calibri"/>
                <a:cs typeface="Calibri"/>
              </a:rPr>
              <a:t>or</a:t>
            </a:r>
            <a:r>
              <a:rPr sz="2400" spc="8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weirs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609600"/>
            <a:ext cx="29337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spc="-20" dirty="0">
                <a:solidFill>
                  <a:srgbClr val="002060"/>
                </a:solidFill>
                <a:latin typeface="+mj-lt"/>
                <a:cs typeface="Calibri"/>
              </a:rPr>
              <a:t>Poor</a:t>
            </a:r>
            <a:r>
              <a:rPr sz="3600" spc="-65" dirty="0">
                <a:solidFill>
                  <a:srgbClr val="002060"/>
                </a:solidFill>
                <a:latin typeface="+mj-lt"/>
                <a:cs typeface="Calibri"/>
              </a:rPr>
              <a:t> </a:t>
            </a:r>
            <a:r>
              <a:rPr sz="3600" spc="-15" dirty="0">
                <a:solidFill>
                  <a:srgbClr val="002060"/>
                </a:solidFill>
                <a:latin typeface="+mj-lt"/>
                <a:cs typeface="Calibri"/>
              </a:rPr>
              <a:t>Baffling</a:t>
            </a:r>
            <a:endParaRPr sz="3600" dirty="0">
              <a:solidFill>
                <a:srgbClr val="002060"/>
              </a:solidFill>
              <a:latin typeface="+mj-lt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52827" y="1600149"/>
            <a:ext cx="5038344" cy="4530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502013"/>
            <a:ext cx="389699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spc="-15" dirty="0">
                <a:solidFill>
                  <a:srgbClr val="002060"/>
                </a:solidFill>
                <a:latin typeface="+mj-lt"/>
                <a:cs typeface="Calibri"/>
              </a:rPr>
              <a:t>Excellent</a:t>
            </a:r>
            <a:r>
              <a:rPr sz="3600" spc="-80" dirty="0">
                <a:solidFill>
                  <a:srgbClr val="002060"/>
                </a:solidFill>
                <a:latin typeface="+mj-lt"/>
                <a:cs typeface="Calibri"/>
              </a:rPr>
              <a:t> </a:t>
            </a:r>
            <a:r>
              <a:rPr sz="3600" spc="-15" dirty="0">
                <a:solidFill>
                  <a:srgbClr val="002060"/>
                </a:solidFill>
                <a:latin typeface="+mj-lt"/>
                <a:cs typeface="Calibri"/>
              </a:rPr>
              <a:t>Baffling</a:t>
            </a:r>
            <a:endParaRPr sz="3600" dirty="0">
              <a:solidFill>
                <a:srgbClr val="002060"/>
              </a:solidFill>
              <a:latin typeface="+mj-lt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47806" y="1737218"/>
            <a:ext cx="4404590" cy="43350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487977"/>
            <a:ext cx="389699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spc="-15" dirty="0">
                <a:solidFill>
                  <a:srgbClr val="002060"/>
                </a:solidFill>
                <a:latin typeface="+mj-lt"/>
                <a:cs typeface="Calibri"/>
              </a:rPr>
              <a:t>Excellent</a:t>
            </a:r>
            <a:r>
              <a:rPr sz="3600" spc="-80" dirty="0">
                <a:latin typeface="+mj-lt"/>
                <a:cs typeface="Calibri"/>
              </a:rPr>
              <a:t> </a:t>
            </a:r>
            <a:r>
              <a:rPr sz="3600" spc="-15" dirty="0">
                <a:solidFill>
                  <a:srgbClr val="002060"/>
                </a:solidFill>
                <a:latin typeface="+mj-lt"/>
              </a:rPr>
              <a:t>Baffling</a:t>
            </a:r>
          </a:p>
        </p:txBody>
      </p:sp>
      <p:sp>
        <p:nvSpPr>
          <p:cNvPr id="3" name="object 3"/>
          <p:cNvSpPr/>
          <p:nvPr/>
        </p:nvSpPr>
        <p:spPr>
          <a:xfrm>
            <a:off x="1200912" y="1524000"/>
            <a:ext cx="6742176" cy="45308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927145"/>
              </p:ext>
            </p:extLst>
          </p:nvPr>
        </p:nvGraphicFramePr>
        <p:xfrm>
          <a:off x="464194" y="1371600"/>
          <a:ext cx="8403105" cy="44771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82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0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51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3000" b="1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Baffling</a:t>
                      </a:r>
                      <a:r>
                        <a:rPr sz="3000" b="1" u="heavy" spc="-15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3000" b="1" u="heavy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Condition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3238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3200" b="1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Baffle</a:t>
                      </a:r>
                      <a:r>
                        <a:rPr sz="3200" b="1" u="heavy" spc="-10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3200" b="1" u="heavy" spc="-5" dirty="0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Factor</a:t>
                      </a:r>
                      <a:endParaRPr sz="3200" dirty="0">
                        <a:latin typeface="Bookman Old Style"/>
                        <a:cs typeface="Bookman Old Style"/>
                      </a:endParaRPr>
                    </a:p>
                    <a:p>
                      <a:pPr marL="953769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T</a:t>
                      </a:r>
                      <a:r>
                        <a:rPr sz="3000" b="0" spc="-7" baseline="-25000" dirty="0">
                          <a:latin typeface="Bookman Old Style"/>
                          <a:cs typeface="Bookman Old Style"/>
                        </a:rPr>
                        <a:t>10</a:t>
                      </a: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/HRT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79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64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3000" b="0" dirty="0">
                          <a:latin typeface="Bookman Old Style"/>
                          <a:cs typeface="Bookman Old Style"/>
                        </a:rPr>
                        <a:t>Unbaffled (mixed</a:t>
                      </a:r>
                      <a:r>
                        <a:rPr sz="3000" b="0" spc="-1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3000" b="0" dirty="0">
                          <a:latin typeface="Bookman Old Style"/>
                          <a:cs typeface="Bookman Old Style"/>
                        </a:rPr>
                        <a:t>flow)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0.1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116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Poor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0.3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64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Average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0.5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105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Superior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0.7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277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Perfect </a:t>
                      </a:r>
                      <a:r>
                        <a:rPr sz="3000" b="0" dirty="0">
                          <a:latin typeface="Bookman Old Style"/>
                          <a:cs typeface="Bookman Old Style"/>
                        </a:rPr>
                        <a:t>(plug</a:t>
                      </a:r>
                      <a:r>
                        <a:rPr sz="3000" b="0" spc="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3000" b="0" dirty="0">
                          <a:latin typeface="Bookman Old Style"/>
                          <a:cs typeface="Bookman Old Style"/>
                        </a:rPr>
                        <a:t>flow)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3000" b="0" spc="-5" dirty="0">
                          <a:latin typeface="Bookman Old Style"/>
                          <a:cs typeface="Bookman Old Style"/>
                        </a:rPr>
                        <a:t>1.0</a:t>
                      </a:r>
                      <a:endParaRPr sz="30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298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0583D34-BDA3-ABB9-77D5-875F0862E4F9}"/>
              </a:ext>
            </a:extLst>
          </p:cNvPr>
          <p:cNvSpPr txBox="1"/>
          <p:nvPr/>
        </p:nvSpPr>
        <p:spPr>
          <a:xfrm>
            <a:off x="441616" y="310832"/>
            <a:ext cx="5578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003366"/>
                </a:solidFill>
                <a:latin typeface="+mj-lt"/>
                <a:ea typeface="+mj-ea"/>
                <a:cs typeface="+mj-cs"/>
              </a:rPr>
              <a:t>Baffling definitions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3AE7-5A82-86BB-81EB-73E386F3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the subject of baffling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8D88B-989A-6F27-156A-1618D8594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The Canterbury Tales </a:t>
            </a:r>
            <a:r>
              <a:rPr lang="en-US" dirty="0"/>
              <a:t>by Geoffrey Chaucer (~1400 AD)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BDC992-D3FD-5822-4ED7-B9F741C850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E39CE2-A5B6-477C-AA3F-F5FDE4AEF4D4}" type="slidenum">
              <a:rPr kumimoji="0" lang="en-US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BFBFB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99EA67-FB9D-A547-2B56-00E7F152F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197101"/>
            <a:ext cx="571635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2778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7840" y="561478"/>
            <a:ext cx="703516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Mathematically Estimating</a:t>
            </a:r>
            <a:r>
              <a:rPr spc="-110" dirty="0"/>
              <a:t> </a:t>
            </a:r>
            <a:r>
              <a:rPr spc="10" dirty="0"/>
              <a:t>T</a:t>
            </a:r>
            <a:r>
              <a:rPr spc="15" baseline="-21072" dirty="0"/>
              <a:t>10</a:t>
            </a:r>
            <a:endParaRPr baseline="-21072" dirty="0"/>
          </a:p>
        </p:txBody>
      </p:sp>
      <p:sp>
        <p:nvSpPr>
          <p:cNvPr id="3" name="object 3"/>
          <p:cNvSpPr txBox="1"/>
          <p:nvPr/>
        </p:nvSpPr>
        <p:spPr>
          <a:xfrm>
            <a:off x="497840" y="1128941"/>
            <a:ext cx="7102475" cy="310726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937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tank, </a:t>
            </a:r>
            <a:r>
              <a:rPr sz="2400" spc="-5" dirty="0">
                <a:latin typeface="Calibri"/>
                <a:cs typeface="Calibri"/>
              </a:rPr>
              <a:t>basin, </a:t>
            </a:r>
            <a:r>
              <a:rPr sz="2400" spc="-35" dirty="0">
                <a:latin typeface="Calibri"/>
                <a:cs typeface="Calibri"/>
              </a:rPr>
              <a:t>reservoir,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etc.</a:t>
            </a: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15" dirty="0">
                <a:latin typeface="Calibri"/>
                <a:cs typeface="Calibri"/>
              </a:rPr>
              <a:t>(HRT)(Baffle</a:t>
            </a:r>
            <a:r>
              <a:rPr sz="2400" spc="4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Factor)</a:t>
            </a: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10" dirty="0">
                <a:latin typeface="Calibri"/>
                <a:cs typeface="Calibri"/>
              </a:rPr>
              <a:t>internal </a:t>
            </a:r>
            <a:r>
              <a:rPr sz="2400" spc="-5" dirty="0">
                <a:latin typeface="Calibri"/>
                <a:cs typeface="Calibri"/>
              </a:rPr>
              <a:t>volume/ peak hourly flow</a:t>
            </a:r>
            <a:endParaRPr sz="2400" dirty="0">
              <a:latin typeface="Calibri"/>
              <a:cs typeface="Calibri"/>
            </a:endParaRPr>
          </a:p>
          <a:p>
            <a:pPr marL="850900" lvl="1" indent="-343535"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5" dirty="0">
                <a:latin typeface="Calibri"/>
                <a:cs typeface="Calibri"/>
              </a:rPr>
              <a:t>HRT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0" dirty="0">
                <a:latin typeface="Calibri"/>
                <a:cs typeface="Calibri"/>
              </a:rPr>
              <a:t>Vol </a:t>
            </a:r>
            <a:r>
              <a:rPr sz="2400" dirty="0">
                <a:latin typeface="Calibri"/>
                <a:cs typeface="Calibri"/>
              </a:rPr>
              <a:t>/</a:t>
            </a:r>
            <a:r>
              <a:rPr sz="2400" spc="5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Q</a:t>
            </a:r>
          </a:p>
          <a:p>
            <a:pPr marL="3937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5" dirty="0">
                <a:latin typeface="Calibri"/>
                <a:cs typeface="Calibri"/>
              </a:rPr>
              <a:t>Baffle </a:t>
            </a:r>
            <a:r>
              <a:rPr sz="2400" spc="-20" dirty="0">
                <a:latin typeface="Calibri"/>
                <a:cs typeface="Calibri"/>
              </a:rPr>
              <a:t>Factor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10" dirty="0">
                <a:latin typeface="Calibri"/>
                <a:cs typeface="Calibri"/>
              </a:rPr>
              <a:t>T</a:t>
            </a:r>
            <a:r>
              <a:rPr sz="2400" b="1" spc="15" baseline="-21164" dirty="0">
                <a:latin typeface="Calibri"/>
                <a:cs typeface="Calibri"/>
              </a:rPr>
              <a:t>10 </a:t>
            </a:r>
            <a:r>
              <a:rPr sz="2400" dirty="0">
                <a:latin typeface="Calibri"/>
                <a:cs typeface="Calibri"/>
              </a:rPr>
              <a:t>/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HRT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 </a:t>
            </a:r>
            <a:r>
              <a:rPr sz="2400" b="1" dirty="0">
                <a:latin typeface="Calibri"/>
                <a:cs typeface="Calibri"/>
              </a:rPr>
              <a:t>= </a:t>
            </a:r>
            <a:r>
              <a:rPr sz="2400" b="1" spc="-35" dirty="0">
                <a:latin typeface="Calibri"/>
                <a:cs typeface="Calibri"/>
              </a:rPr>
              <a:t>(Vol </a:t>
            </a:r>
            <a:r>
              <a:rPr sz="2400" b="1" dirty="0">
                <a:latin typeface="Calibri"/>
                <a:cs typeface="Calibri"/>
              </a:rPr>
              <a:t>/ </a:t>
            </a:r>
            <a:r>
              <a:rPr sz="2400" b="1" spc="10" dirty="0">
                <a:latin typeface="Calibri"/>
                <a:cs typeface="Calibri"/>
              </a:rPr>
              <a:t>Q)(T</a:t>
            </a:r>
            <a:r>
              <a:rPr sz="2400" b="1" spc="15" baseline="-21164" dirty="0">
                <a:latin typeface="Calibri"/>
                <a:cs typeface="Calibri"/>
              </a:rPr>
              <a:t>10 </a:t>
            </a:r>
            <a:r>
              <a:rPr sz="2400" b="1" dirty="0">
                <a:latin typeface="Calibri"/>
                <a:cs typeface="Calibri"/>
              </a:rPr>
              <a:t>/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HRT)</a:t>
            </a:r>
            <a:endParaRPr sz="24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455113"/>
            <a:ext cx="462343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>
                <a:cs typeface="Calibri"/>
              </a:rPr>
              <a:t>Disinfection</a:t>
            </a:r>
            <a:r>
              <a:rPr spc="-40" dirty="0">
                <a:cs typeface="Calibri"/>
              </a:rPr>
              <a:t> </a:t>
            </a:r>
            <a:r>
              <a:rPr spc="-10" dirty="0">
                <a:cs typeface="Calibri"/>
              </a:rPr>
              <a:t>Defined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72895"/>
            <a:ext cx="7704455" cy="4023537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355600" marR="5080" indent="-343535">
              <a:lnSpc>
                <a:spcPts val="2810"/>
              </a:lnSpc>
              <a:spcBef>
                <a:spcPts val="45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30" dirty="0">
                <a:latin typeface="Calibri"/>
                <a:cs typeface="Calibri"/>
              </a:rPr>
              <a:t>Treatment </a:t>
            </a:r>
            <a:r>
              <a:rPr sz="2400" spc="-5" dirty="0">
                <a:latin typeface="Calibri"/>
                <a:cs typeface="Calibri"/>
              </a:rPr>
              <a:t>technique </a:t>
            </a:r>
            <a:r>
              <a:rPr sz="2400" spc="-10" dirty="0">
                <a:latin typeface="Calibri"/>
                <a:cs typeface="Calibri"/>
              </a:rPr>
              <a:t>requirements </a:t>
            </a:r>
            <a:r>
              <a:rPr lang="en-US" sz="2400" spc="-5" dirty="0">
                <a:latin typeface="Calibri"/>
                <a:cs typeface="Calibri"/>
              </a:rPr>
              <a:t>(“Treat Techs”) </a:t>
            </a:r>
            <a:r>
              <a:rPr sz="2400" spc="-20" dirty="0">
                <a:latin typeface="Calibri"/>
                <a:cs typeface="Calibri"/>
              </a:rPr>
              <a:t>targeted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specific  pathogens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0" dirty="0">
                <a:latin typeface="Calibri"/>
                <a:cs typeface="Calibri"/>
              </a:rPr>
              <a:t>T</a:t>
            </a:r>
            <a:r>
              <a:rPr lang="en-US" sz="2400" spc="-50" dirty="0">
                <a:latin typeface="Calibri"/>
                <a:cs typeface="Calibri"/>
              </a:rPr>
              <a:t>reat </a:t>
            </a:r>
            <a:r>
              <a:rPr sz="2400" spc="-50" dirty="0">
                <a:latin typeface="Calibri"/>
                <a:cs typeface="Calibri"/>
              </a:rPr>
              <a:t>T</a:t>
            </a:r>
            <a:r>
              <a:rPr lang="en-US" sz="2400" spc="-50" dirty="0">
                <a:latin typeface="Calibri"/>
                <a:cs typeface="Calibri"/>
              </a:rPr>
              <a:t>ech</a:t>
            </a:r>
            <a:r>
              <a:rPr sz="2400" spc="-50" dirty="0">
                <a:latin typeface="Calibri"/>
                <a:cs typeface="Calibri"/>
              </a:rPr>
              <a:t>s </a:t>
            </a:r>
            <a:r>
              <a:rPr sz="2400" dirty="0">
                <a:latin typeface="Calibri"/>
                <a:cs typeface="Calibri"/>
              </a:rPr>
              <a:t>include </a:t>
            </a:r>
            <a:r>
              <a:rPr sz="2400" spc="-5" dirty="0">
                <a:latin typeface="Calibri"/>
                <a:cs typeface="Calibri"/>
              </a:rPr>
              <a:t>inactivation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15" dirty="0">
                <a:latin typeface="Calibri"/>
                <a:cs typeface="Calibri"/>
              </a:rPr>
              <a:t> removal</a:t>
            </a:r>
            <a:endParaRPr sz="2400" dirty="0">
              <a:latin typeface="Calibri"/>
              <a:cs typeface="Calibri"/>
            </a:endParaRPr>
          </a:p>
          <a:p>
            <a:pPr marL="355600" marR="85725" indent="-343535">
              <a:lnSpc>
                <a:spcPts val="2810"/>
              </a:lnSpc>
              <a:spcBef>
                <a:spcPts val="6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5" dirty="0">
                <a:latin typeface="Calibri"/>
                <a:cs typeface="Calibri"/>
              </a:rPr>
              <a:t>Treat</a:t>
            </a:r>
            <a:r>
              <a:rPr lang="en-US" sz="2400" spc="-55" dirty="0">
                <a:latin typeface="Calibri"/>
                <a:cs typeface="Calibri"/>
              </a:rPr>
              <a:t> </a:t>
            </a:r>
            <a:r>
              <a:rPr sz="2400" spc="-55" dirty="0">
                <a:latin typeface="Calibri"/>
                <a:cs typeface="Calibri"/>
              </a:rPr>
              <a:t>T</a:t>
            </a:r>
            <a:r>
              <a:rPr lang="en-US" sz="2400" spc="-55" dirty="0">
                <a:latin typeface="Calibri"/>
                <a:cs typeface="Calibri"/>
              </a:rPr>
              <a:t>ech</a:t>
            </a:r>
            <a:r>
              <a:rPr sz="2400" spc="-55" dirty="0">
                <a:latin typeface="Calibri"/>
                <a:cs typeface="Calibri"/>
              </a:rPr>
              <a:t>s </a:t>
            </a:r>
            <a:r>
              <a:rPr sz="2400" spc="-5" dirty="0">
                <a:latin typeface="Calibri"/>
                <a:cs typeface="Calibri"/>
              </a:rPr>
              <a:t>establish </a:t>
            </a:r>
            <a:r>
              <a:rPr sz="2400" dirty="0">
                <a:latin typeface="Calibri"/>
                <a:cs typeface="Calibri"/>
              </a:rPr>
              <a:t>a minimum log </a:t>
            </a:r>
            <a:r>
              <a:rPr sz="2400" spc="-10" dirty="0">
                <a:latin typeface="Calibri"/>
                <a:cs typeface="Calibri"/>
              </a:rPr>
              <a:t>removal/</a:t>
            </a:r>
            <a:r>
              <a:rPr lang="en-US" sz="2400" spc="-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25" dirty="0">
                <a:latin typeface="Calibri"/>
                <a:cs typeface="Calibri"/>
              </a:rPr>
              <a:t>for  </a:t>
            </a:r>
            <a:r>
              <a:rPr sz="2400" spc="-5" dirty="0">
                <a:latin typeface="Calibri"/>
                <a:cs typeface="Calibri"/>
              </a:rPr>
              <a:t>specific </a:t>
            </a:r>
            <a:r>
              <a:rPr sz="2400" spc="-10" dirty="0">
                <a:latin typeface="Calibri"/>
                <a:cs typeface="Calibri"/>
              </a:rPr>
              <a:t>groups </a:t>
            </a:r>
            <a:r>
              <a:rPr sz="2400" spc="-5" dirty="0">
                <a:latin typeface="Calibri"/>
                <a:cs typeface="Calibri"/>
              </a:rPr>
              <a:t>of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pathogens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2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5" dirty="0">
                <a:latin typeface="Calibri"/>
                <a:cs typeface="Calibri"/>
              </a:rPr>
              <a:t>credits </a:t>
            </a:r>
            <a:r>
              <a:rPr sz="2400" spc="-10" dirty="0">
                <a:latin typeface="Calibri"/>
                <a:cs typeface="Calibri"/>
              </a:rPr>
              <a:t>are </a:t>
            </a:r>
            <a:r>
              <a:rPr sz="2400" spc="-15" dirty="0">
                <a:latin typeface="Calibri"/>
                <a:cs typeface="Calibri"/>
              </a:rPr>
              <a:t>awarded </a:t>
            </a:r>
            <a:r>
              <a:rPr sz="2400" spc="-5" dirty="0">
                <a:latin typeface="Calibri"/>
                <a:cs typeface="Calibri"/>
              </a:rPr>
              <a:t>based on specific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criteria</a:t>
            </a:r>
            <a:endParaRPr sz="2400" dirty="0">
              <a:latin typeface="Calibri"/>
              <a:cs typeface="Calibri"/>
            </a:endParaRPr>
          </a:p>
          <a:p>
            <a:pPr marL="355600" marR="662940" indent="-343535">
              <a:lnSpc>
                <a:spcPts val="2810"/>
              </a:lnSpc>
              <a:spcBef>
                <a:spcPts val="6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Disinfection can </a:t>
            </a:r>
            <a:r>
              <a:rPr sz="2400" dirty="0">
                <a:latin typeface="Calibri"/>
                <a:cs typeface="Calibri"/>
              </a:rPr>
              <a:t>be </a:t>
            </a:r>
            <a:r>
              <a:rPr sz="2400" spc="-5" dirty="0">
                <a:latin typeface="Calibri"/>
                <a:cs typeface="Calibri"/>
              </a:rPr>
              <a:t>defined </a:t>
            </a:r>
            <a:r>
              <a:rPr sz="2400" dirty="0">
                <a:latin typeface="Calibri"/>
                <a:cs typeface="Calibri"/>
              </a:rPr>
              <a:t>as the </a:t>
            </a: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10" dirty="0">
                <a:latin typeface="Calibri"/>
                <a:cs typeface="Calibri"/>
              </a:rPr>
              <a:t>and/or  </a:t>
            </a:r>
            <a:r>
              <a:rPr sz="2400" spc="-5" dirty="0">
                <a:latin typeface="Calibri"/>
                <a:cs typeface="Calibri"/>
              </a:rPr>
              <a:t>inactivation of pathogenic </a:t>
            </a:r>
            <a:r>
              <a:rPr sz="2400" spc="-10" dirty="0">
                <a:latin typeface="Calibri"/>
                <a:cs typeface="Calibri"/>
              </a:rPr>
              <a:t>organisms </a:t>
            </a:r>
            <a:r>
              <a:rPr sz="2400" dirty="0">
                <a:latin typeface="Calibri"/>
                <a:cs typeface="Calibri"/>
              </a:rPr>
              <a:t>in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water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50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5" dirty="0">
                <a:latin typeface="Calibri"/>
                <a:cs typeface="Calibri"/>
              </a:rPr>
              <a:t>Physical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removal</a:t>
            </a:r>
            <a:endParaRPr sz="24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265"/>
              </a:spcBef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400" spc="-10" dirty="0">
                <a:latin typeface="Calibri"/>
                <a:cs typeface="Calibri"/>
              </a:rPr>
              <a:t>Inactivation by chemical </a:t>
            </a:r>
            <a:r>
              <a:rPr sz="2400" spc="-15" dirty="0">
                <a:latin typeface="Calibri"/>
                <a:cs typeface="Calibri"/>
              </a:rPr>
              <a:t>oxidants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0" dirty="0">
                <a:latin typeface="Calibri"/>
                <a:cs typeface="Calibri"/>
              </a:rPr>
              <a:t>equivalent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agents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4400" y="685800"/>
            <a:ext cx="248856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5" dirty="0">
                <a:cs typeface="Calibri"/>
              </a:rPr>
              <a:t>Exam</a:t>
            </a:r>
            <a:r>
              <a:rPr spc="-70" dirty="0">
                <a:cs typeface="Calibri"/>
              </a:rPr>
              <a:t> </a:t>
            </a:r>
            <a:r>
              <a:rPr spc="-10" dirty="0">
                <a:cs typeface="Calibri"/>
              </a:rPr>
              <a:t>Note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8032750" cy="300915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6350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" dirty="0">
                <a:latin typeface="Calibri"/>
                <a:cs typeface="Calibri"/>
              </a:rPr>
              <a:t>The </a:t>
            </a:r>
            <a:r>
              <a:rPr sz="2400" spc="-15" dirty="0">
                <a:latin typeface="Calibri"/>
                <a:cs typeface="Calibri"/>
              </a:rPr>
              <a:t>formula </a:t>
            </a:r>
            <a:r>
              <a:rPr sz="2400" spc="-10" dirty="0">
                <a:latin typeface="Calibri"/>
                <a:cs typeface="Calibri"/>
              </a:rPr>
              <a:t>sheet </a:t>
            </a:r>
            <a:r>
              <a:rPr sz="2400" spc="-35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the licensure </a:t>
            </a:r>
            <a:r>
              <a:rPr sz="2400" spc="-25" dirty="0">
                <a:latin typeface="Calibri"/>
                <a:cs typeface="Calibri"/>
              </a:rPr>
              <a:t>exam </a:t>
            </a:r>
            <a:r>
              <a:rPr sz="2400" spc="-5" dirty="0">
                <a:latin typeface="Calibri"/>
                <a:cs typeface="Calibri"/>
              </a:rPr>
              <a:t>only  has </a:t>
            </a:r>
            <a:r>
              <a:rPr sz="2400" dirty="0">
                <a:latin typeface="Calibri"/>
                <a:cs typeface="Calibri"/>
              </a:rPr>
              <a:t>the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following: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4400" dirty="0">
              <a:latin typeface="Calibri"/>
              <a:cs typeface="Calibri"/>
            </a:endParaRPr>
          </a:p>
          <a:p>
            <a:pPr marL="393700" marR="43180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dirty="0">
                <a:latin typeface="Calibri"/>
                <a:cs typeface="Calibri"/>
              </a:rPr>
              <a:t>It </a:t>
            </a:r>
            <a:r>
              <a:rPr sz="2400" spc="-5" dirty="0">
                <a:latin typeface="Calibri"/>
                <a:cs typeface="Calibri"/>
              </a:rPr>
              <a:t>does not </a:t>
            </a:r>
            <a:r>
              <a:rPr sz="2400" dirty="0">
                <a:latin typeface="Calibri"/>
                <a:cs typeface="Calibri"/>
              </a:rPr>
              <a:t>appear </a:t>
            </a:r>
            <a:r>
              <a:rPr sz="2400" spc="-25" dirty="0">
                <a:latin typeface="Calibri"/>
                <a:cs typeface="Calibri"/>
              </a:rPr>
              <a:t>to have </a:t>
            </a:r>
            <a:r>
              <a:rPr sz="2400" spc="-20" dirty="0">
                <a:latin typeface="Calibri"/>
                <a:cs typeface="Calibri"/>
              </a:rPr>
              <a:t>any </a:t>
            </a:r>
            <a:r>
              <a:rPr sz="2400" spc="-15" dirty="0">
                <a:latin typeface="Calibri"/>
                <a:cs typeface="Calibri"/>
              </a:rPr>
              <a:t>information </a:t>
            </a:r>
            <a:r>
              <a:rPr sz="2400" spc="-5" dirty="0">
                <a:latin typeface="Calibri"/>
                <a:cs typeface="Calibri"/>
              </a:rPr>
              <a:t>on  </a:t>
            </a:r>
            <a:r>
              <a:rPr sz="2400" spc="-15" dirty="0">
                <a:latin typeface="Calibri"/>
                <a:cs typeface="Calibri"/>
              </a:rPr>
              <a:t>baffle </a:t>
            </a:r>
            <a:r>
              <a:rPr sz="2400" spc="-25" dirty="0">
                <a:latin typeface="Calibri"/>
                <a:cs typeface="Calibri"/>
              </a:rPr>
              <a:t>factors/</a:t>
            </a:r>
            <a:r>
              <a:rPr sz="2400" spc="40" dirty="0">
                <a:latin typeface="Calibri"/>
                <a:cs typeface="Calibri"/>
              </a:rPr>
              <a:t> </a:t>
            </a: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</a:t>
            </a:r>
            <a:endParaRPr sz="2400" b="1" baseline="-21164" dirty="0">
              <a:latin typeface="Calibri"/>
              <a:cs typeface="Calibri"/>
            </a:endParaRPr>
          </a:p>
          <a:p>
            <a:pPr marL="393700" marR="4381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lang="en-US" sz="2400" spc="-25" dirty="0">
                <a:latin typeface="Calibri"/>
                <a:cs typeface="Calibri"/>
              </a:rPr>
              <a:t>Not </a:t>
            </a:r>
            <a:r>
              <a:rPr sz="2400" spc="-15" dirty="0">
                <a:latin typeface="Calibri"/>
                <a:cs typeface="Calibri"/>
              </a:rPr>
              <a:t>sure </a:t>
            </a:r>
            <a:r>
              <a:rPr sz="2400" dirty="0">
                <a:latin typeface="Calibri"/>
                <a:cs typeface="Calibri"/>
              </a:rPr>
              <a:t>if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dirty="0">
                <a:latin typeface="Calibri"/>
                <a:cs typeface="Calibri"/>
              </a:rPr>
              <a:t>means </a:t>
            </a:r>
            <a:r>
              <a:rPr lang="en-US" sz="2400" dirty="0">
                <a:latin typeface="Calibri"/>
                <a:cs typeface="Calibri"/>
              </a:rPr>
              <a:t>"</a:t>
            </a:r>
            <a:r>
              <a:rPr lang="en-US" sz="2400" spc="-15" dirty="0">
                <a:latin typeface="Calibri"/>
                <a:cs typeface="Calibri"/>
              </a:rPr>
              <a:t>baffle </a:t>
            </a:r>
            <a:r>
              <a:rPr lang="en-US" sz="2400" spc="-25" dirty="0">
                <a:latin typeface="Calibri"/>
                <a:cs typeface="Calibri"/>
              </a:rPr>
              <a:t>factors/</a:t>
            </a:r>
            <a:r>
              <a:rPr lang="en-US" sz="2400" spc="40" dirty="0">
                <a:latin typeface="Calibri"/>
                <a:cs typeface="Calibri"/>
              </a:rPr>
              <a:t> </a:t>
            </a:r>
            <a:r>
              <a:rPr lang="en-US" sz="2400" b="1" spc="5" dirty="0">
                <a:latin typeface="Calibri"/>
                <a:cs typeface="Calibri"/>
              </a:rPr>
              <a:t>T</a:t>
            </a:r>
            <a:r>
              <a:rPr lang="en-US" sz="2400" b="1" spc="7" baseline="-21164" dirty="0">
                <a:latin typeface="Calibri"/>
                <a:cs typeface="Calibri"/>
              </a:rPr>
              <a:t>10</a:t>
            </a:r>
            <a:r>
              <a:rPr lang="en-US" sz="2400" spc="-5" dirty="0">
                <a:latin typeface="Calibri"/>
                <a:cs typeface="Calibri"/>
              </a:rPr>
              <a:t>“ </a:t>
            </a:r>
            <a:r>
              <a:rPr sz="2400" dirty="0">
                <a:latin typeface="Calibri"/>
                <a:cs typeface="Calibri"/>
              </a:rPr>
              <a:t>will </a:t>
            </a:r>
            <a:r>
              <a:rPr sz="2400" spc="-5" dirty="0">
                <a:latin typeface="Calibri"/>
                <a:cs typeface="Calibri"/>
              </a:rPr>
              <a:t>not be on the </a:t>
            </a:r>
            <a:r>
              <a:rPr sz="2400" spc="-20" dirty="0">
                <a:latin typeface="Calibri"/>
                <a:cs typeface="Calibri"/>
              </a:rPr>
              <a:t>exam,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15" dirty="0">
                <a:latin typeface="Calibri"/>
                <a:cs typeface="Calibri"/>
              </a:rPr>
              <a:t>just </a:t>
            </a:r>
            <a:r>
              <a:rPr sz="2400" spc="-5" dirty="0">
                <a:latin typeface="Calibri"/>
                <a:cs typeface="Calibri"/>
              </a:rPr>
              <a:t>no equation </a:t>
            </a:r>
            <a:r>
              <a:rPr sz="2400" spc="-25" dirty="0">
                <a:latin typeface="Calibri"/>
                <a:cs typeface="Calibri"/>
              </a:rPr>
              <a:t>to  </a:t>
            </a:r>
            <a:r>
              <a:rPr sz="2400" spc="-5" dirty="0">
                <a:latin typeface="Calibri"/>
                <a:cs typeface="Calibri"/>
              </a:rPr>
              <a:t>help </a:t>
            </a:r>
            <a:r>
              <a:rPr sz="2400" spc="-15" dirty="0">
                <a:latin typeface="Calibri"/>
                <a:cs typeface="Calibri"/>
              </a:rPr>
              <a:t>you </a:t>
            </a:r>
            <a:r>
              <a:rPr sz="2400" spc="-5" dirty="0">
                <a:latin typeface="Calibri"/>
                <a:cs typeface="Calibri"/>
              </a:rPr>
              <a:t>remember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this.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6646" y="2362200"/>
            <a:ext cx="7933944" cy="600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5" y="533400"/>
            <a:ext cx="9031622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04139" algn="ctr">
              <a:lnSpc>
                <a:spcPct val="100000"/>
              </a:lnSpc>
              <a:spcBef>
                <a:spcPts val="95"/>
              </a:spcBef>
            </a:pPr>
            <a:r>
              <a:rPr spc="-55" dirty="0"/>
              <a:t>Worst</a:t>
            </a:r>
            <a:r>
              <a:rPr dirty="0"/>
              <a:t> </a:t>
            </a:r>
            <a:r>
              <a:rPr spc="-10" dirty="0"/>
              <a:t>Case</a:t>
            </a:r>
            <a:r>
              <a:rPr lang="en-US" spc="-10" dirty="0"/>
              <a:t> </a:t>
            </a:r>
            <a:r>
              <a:rPr spc="-15" dirty="0"/>
              <a:t>Contact </a:t>
            </a:r>
            <a:r>
              <a:rPr spc="-5" dirty="0"/>
              <a:t>Time in a</a:t>
            </a:r>
            <a:r>
              <a:rPr spc="-50" dirty="0"/>
              <a:t> </a:t>
            </a:r>
            <a:r>
              <a:rPr spc="-10" dirty="0"/>
              <a:t>Clearwell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6979284" cy="21422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177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50" dirty="0">
                <a:latin typeface="Calibri"/>
                <a:cs typeface="Calibri"/>
              </a:rPr>
              <a:t>Worst </a:t>
            </a:r>
            <a:r>
              <a:rPr sz="2400" spc="-10" dirty="0">
                <a:latin typeface="Calibri"/>
                <a:cs typeface="Calibri"/>
              </a:rPr>
              <a:t>case </a:t>
            </a:r>
            <a:r>
              <a:rPr sz="2400" spc="-20" dirty="0">
                <a:latin typeface="Calibri"/>
                <a:cs typeface="Calibri"/>
              </a:rPr>
              <a:t>hydraulic </a:t>
            </a:r>
            <a:r>
              <a:rPr sz="2400" spc="-15" dirty="0">
                <a:latin typeface="Calibri"/>
                <a:cs typeface="Calibri"/>
              </a:rPr>
              <a:t>retention </a:t>
            </a:r>
            <a:r>
              <a:rPr sz="2400" spc="-5" dirty="0">
                <a:latin typeface="Calibri"/>
                <a:cs typeface="Calibri"/>
              </a:rPr>
              <a:t>time </a:t>
            </a:r>
            <a:r>
              <a:rPr sz="2400" dirty="0">
                <a:latin typeface="Calibri"/>
                <a:cs typeface="Calibri"/>
              </a:rPr>
              <a:t>in a  </a:t>
            </a:r>
            <a:r>
              <a:rPr sz="2400" spc="-5" dirty="0">
                <a:latin typeface="Calibri"/>
                <a:cs typeface="Calibri"/>
              </a:rPr>
              <a:t>clearwell: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685"/>
              </a:spcBef>
              <a:buFont typeface="Arial"/>
              <a:buChar char="–"/>
              <a:tabLst>
                <a:tab pos="795020" algn="l"/>
              </a:tabLst>
            </a:pPr>
            <a:r>
              <a:rPr sz="2400" spc="-10" dirty="0">
                <a:latin typeface="Calibri"/>
                <a:cs typeface="Calibri"/>
              </a:rPr>
              <a:t>Flow </a:t>
            </a:r>
            <a:r>
              <a:rPr sz="2400" spc="-30" dirty="0">
                <a:latin typeface="Calibri"/>
                <a:cs typeface="Calibri"/>
              </a:rPr>
              <a:t>rate </a:t>
            </a:r>
            <a:r>
              <a:rPr sz="2400" spc="-5" dirty="0">
                <a:latin typeface="Calibri"/>
                <a:cs typeface="Calibri"/>
              </a:rPr>
              <a:t>=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highest</a:t>
            </a:r>
            <a:r>
              <a:rPr lang="en-US" sz="2400" spc="-15" dirty="0">
                <a:latin typeface="Calibri"/>
                <a:cs typeface="Calibri"/>
              </a:rPr>
              <a:t> </a:t>
            </a:r>
            <a:r>
              <a:rPr lang="en-US" sz="2400" i="1" spc="-15" dirty="0">
                <a:latin typeface="Calibri"/>
                <a:cs typeface="Calibri"/>
              </a:rPr>
              <a:t>(i.e., capacity)</a:t>
            </a:r>
            <a:endParaRPr sz="2400" dirty="0">
              <a:latin typeface="Calibri"/>
              <a:cs typeface="Calibri"/>
            </a:endParaRPr>
          </a:p>
          <a:p>
            <a:pPr marL="7943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95020" algn="l"/>
              </a:tabLst>
            </a:pPr>
            <a:r>
              <a:rPr sz="2400" spc="-35" dirty="0">
                <a:latin typeface="Calibri"/>
                <a:cs typeface="Calibri"/>
              </a:rPr>
              <a:t>Water </a:t>
            </a:r>
            <a:r>
              <a:rPr sz="2400" spc="-10" dirty="0">
                <a:latin typeface="Calibri"/>
                <a:cs typeface="Calibri"/>
              </a:rPr>
              <a:t>depth </a:t>
            </a:r>
            <a:r>
              <a:rPr sz="2400" spc="-5" dirty="0">
                <a:latin typeface="Calibri"/>
                <a:cs typeface="Calibri"/>
              </a:rPr>
              <a:t>= </a:t>
            </a:r>
            <a:r>
              <a:rPr sz="2400" spc="-20" dirty="0">
                <a:latin typeface="Calibri"/>
                <a:cs typeface="Calibri"/>
              </a:rPr>
              <a:t>lowest </a:t>
            </a:r>
            <a:r>
              <a:rPr sz="2400" spc="-10" dirty="0">
                <a:latin typeface="Calibri"/>
                <a:cs typeface="Calibri"/>
              </a:rPr>
              <a:t>(after</a:t>
            </a:r>
            <a:r>
              <a:rPr sz="2400" spc="8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backwashing)</a:t>
            </a: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/>
                <a:cs typeface="Calibri"/>
              </a:rPr>
              <a:t>Conservative </a:t>
            </a:r>
            <a:r>
              <a:rPr sz="2400" spc="-15" dirty="0">
                <a:latin typeface="Calibri"/>
                <a:cs typeface="Calibri"/>
              </a:rPr>
              <a:t>baffle</a:t>
            </a:r>
            <a:r>
              <a:rPr sz="2400" spc="2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factor</a:t>
            </a:r>
            <a:endParaRPr sz="2400" dirty="0">
              <a:latin typeface="Calibri"/>
              <a:cs typeface="Calibri"/>
            </a:endParaRPr>
          </a:p>
          <a:p>
            <a:pPr marL="3937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/>
                <a:cs typeface="Calibri"/>
              </a:rPr>
              <a:t>Conservative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b="1" spc="10" dirty="0">
                <a:latin typeface="Calibri"/>
                <a:cs typeface="Calibri"/>
              </a:rPr>
              <a:t>T</a:t>
            </a:r>
            <a:r>
              <a:rPr sz="2400" b="1" spc="15" baseline="-21164" dirty="0">
                <a:latin typeface="Calibri"/>
                <a:cs typeface="Calibri"/>
              </a:rPr>
              <a:t>10</a:t>
            </a:r>
            <a:endParaRPr sz="2400" b="1" baseline="-21164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140" y="579747"/>
            <a:ext cx="769620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70" dirty="0"/>
              <a:t>12VAC5-590-500 </a:t>
            </a:r>
            <a:r>
              <a:rPr spc="-70" dirty="0"/>
              <a:t>Table</a:t>
            </a:r>
            <a:r>
              <a:rPr lang="en-US" spc="-70" dirty="0"/>
              <a:t>s 500.2-500.5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10540" y="1511020"/>
            <a:ext cx="7765415" cy="3209212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810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Log </a:t>
            </a:r>
            <a:r>
              <a:rPr sz="2400" spc="-10" dirty="0">
                <a:latin typeface="Calibri"/>
                <a:cs typeface="Calibri"/>
              </a:rPr>
              <a:t>Inactivation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45" dirty="0">
                <a:latin typeface="Calibri"/>
                <a:cs typeface="Calibri"/>
              </a:rPr>
              <a:t>Tables</a:t>
            </a:r>
            <a:endParaRPr sz="2400" dirty="0">
              <a:latin typeface="Calibri"/>
              <a:cs typeface="Calibri"/>
            </a:endParaRPr>
          </a:p>
          <a:p>
            <a:pPr marL="381000" marR="30480">
              <a:lnSpc>
                <a:spcPct val="100000"/>
              </a:lnSpc>
              <a:spcBef>
                <a:spcPts val="770"/>
              </a:spcBef>
            </a:pPr>
            <a:r>
              <a:rPr sz="2400" spc="-30" dirty="0">
                <a:latin typeface="Calibri"/>
                <a:cs typeface="Calibri"/>
              </a:rPr>
              <a:t>for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i="1" spc="-5" dirty="0">
                <a:latin typeface="Calibri"/>
                <a:cs typeface="Calibri"/>
              </a:rPr>
              <a:t>Giardia </a:t>
            </a:r>
            <a:r>
              <a:rPr sz="2400" spc="-15" dirty="0">
                <a:latin typeface="Calibri"/>
                <a:cs typeface="Calibri"/>
              </a:rPr>
              <a:t>cysts are </a:t>
            </a:r>
            <a:r>
              <a:rPr sz="2400" spc="-5" dirty="0">
                <a:latin typeface="Calibri"/>
                <a:cs typeface="Calibri"/>
              </a:rPr>
              <a:t>based on  using </a:t>
            </a:r>
            <a:r>
              <a:rPr sz="2400" spc="-15" dirty="0">
                <a:latin typeface="Calibri"/>
                <a:cs typeface="Calibri"/>
              </a:rPr>
              <a:t>free </a:t>
            </a:r>
            <a:r>
              <a:rPr sz="2400" dirty="0">
                <a:latin typeface="Calibri"/>
                <a:cs typeface="Calibri"/>
              </a:rPr>
              <a:t>chlorine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at: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various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15" dirty="0">
                <a:latin typeface="Calibri"/>
                <a:cs typeface="Calibri"/>
              </a:rPr>
              <a:t>temperatures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various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pHs</a:t>
            </a:r>
            <a:endParaRPr sz="2400" dirty="0">
              <a:latin typeface="Calibri"/>
              <a:cs typeface="Calibri"/>
            </a:endParaRPr>
          </a:p>
          <a:p>
            <a:pPr marL="381000" indent="-343535">
              <a:lnSpc>
                <a:spcPct val="100000"/>
              </a:lnSpc>
              <a:spcBef>
                <a:spcPts val="77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spc="-5" dirty="0">
                <a:latin typeface="Calibri"/>
                <a:cs typeface="Calibri"/>
              </a:rPr>
              <a:t>various </a:t>
            </a:r>
            <a:r>
              <a:rPr sz="2400" spc="-10" dirty="0">
                <a:latin typeface="Calibri"/>
                <a:cs typeface="Calibri"/>
              </a:rPr>
              <a:t>FRC levels,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</a:p>
          <a:p>
            <a:pPr marL="3810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81000" algn="l"/>
                <a:tab pos="381635" algn="l"/>
              </a:tabLst>
            </a:pP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</a:t>
            </a:r>
            <a:endParaRPr sz="2400" baseline="-21164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844" y="468593"/>
            <a:ext cx="6095999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en-US" spc="-70" dirty="0"/>
              <a:t>12VAC5-590-500 Table 500.5 </a:t>
            </a:r>
            <a:r>
              <a:rPr spc="-20" dirty="0"/>
              <a:t>Required </a:t>
            </a:r>
            <a:r>
              <a:rPr dirty="0"/>
              <a:t>CT</a:t>
            </a:r>
            <a:r>
              <a:rPr spc="70" dirty="0"/>
              <a:t> </a:t>
            </a:r>
            <a:r>
              <a:rPr spc="-15" dirty="0"/>
              <a:t>Example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7200" y="1828800"/>
            <a:ext cx="7844155" cy="2737928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683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0" dirty="0">
                <a:latin typeface="Calibri"/>
                <a:cs typeface="Calibri"/>
              </a:rPr>
              <a:t>Free residual </a:t>
            </a: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dirty="0">
                <a:latin typeface="Calibri"/>
                <a:cs typeface="Calibri"/>
              </a:rPr>
              <a:t>= 1.4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20" dirty="0">
                <a:latin typeface="Calibri"/>
                <a:cs typeface="Calibri"/>
              </a:rPr>
              <a:t>mg/L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5" dirty="0">
                <a:latin typeface="Calibri"/>
                <a:cs typeface="Calibri"/>
              </a:rPr>
              <a:t>pH </a:t>
            </a:r>
            <a:r>
              <a:rPr sz="2400" dirty="0">
                <a:latin typeface="Calibri"/>
                <a:cs typeface="Calibri"/>
              </a:rPr>
              <a:t>=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7.5</a:t>
            </a:r>
            <a:endParaRPr sz="2400" dirty="0">
              <a:latin typeface="Calibri"/>
              <a:cs typeface="Calibri"/>
            </a:endParaRPr>
          </a:p>
          <a:p>
            <a:pPr marL="3683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35" dirty="0">
                <a:latin typeface="Calibri"/>
                <a:cs typeface="Calibri"/>
              </a:rPr>
              <a:t>Water </a:t>
            </a:r>
            <a:r>
              <a:rPr sz="2400" spc="-15" dirty="0">
                <a:latin typeface="Calibri"/>
                <a:cs typeface="Calibri"/>
              </a:rPr>
              <a:t>temperature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15.0 </a:t>
            </a:r>
            <a:r>
              <a:rPr sz="2400" spc="22" baseline="42328" dirty="0">
                <a:latin typeface="Calibri"/>
                <a:cs typeface="Calibri"/>
              </a:rPr>
              <a:t>0</a:t>
            </a:r>
            <a:r>
              <a:rPr sz="2400" spc="75" baseline="42328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C</a:t>
            </a:r>
          </a:p>
          <a:p>
            <a:pPr marL="3683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68300" algn="l"/>
                <a:tab pos="368935" algn="l"/>
                <a:tab pos="1000760" algn="l"/>
              </a:tabLst>
            </a:pPr>
            <a:r>
              <a:rPr sz="2400" b="1" spc="5" dirty="0">
                <a:latin typeface="Calibri"/>
                <a:cs typeface="Calibri"/>
              </a:rPr>
              <a:t>T</a:t>
            </a:r>
            <a:r>
              <a:rPr sz="2400" b="1" spc="7" baseline="-21164" dirty="0">
                <a:latin typeface="Calibri"/>
                <a:cs typeface="Calibri"/>
              </a:rPr>
              <a:t>10	</a:t>
            </a:r>
            <a:r>
              <a:rPr sz="2400" b="1" dirty="0">
                <a:latin typeface="Calibri"/>
                <a:cs typeface="Calibri"/>
              </a:rPr>
              <a:t>= </a:t>
            </a:r>
            <a:r>
              <a:rPr sz="2400" b="1" spc="-5" dirty="0">
                <a:latin typeface="Calibri"/>
                <a:cs typeface="Calibri"/>
              </a:rPr>
              <a:t>24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min</a:t>
            </a:r>
            <a:endParaRPr sz="2400" dirty="0">
              <a:latin typeface="Calibri"/>
              <a:cs typeface="Calibri"/>
            </a:endParaRPr>
          </a:p>
          <a:p>
            <a:pPr marL="368300" marR="177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dirty="0">
                <a:latin typeface="Calibri"/>
                <a:cs typeface="Calibri"/>
              </a:rPr>
              <a:t>Is the </a:t>
            </a:r>
            <a:r>
              <a:rPr sz="2400" spc="-15" dirty="0">
                <a:latin typeface="Calibri"/>
                <a:cs typeface="Calibri"/>
              </a:rPr>
              <a:t>Required </a:t>
            </a:r>
            <a:r>
              <a:rPr sz="2400" spc="-5" dirty="0">
                <a:latin typeface="Calibri"/>
                <a:cs typeface="Calibri"/>
              </a:rPr>
              <a:t>0.5-log </a:t>
            </a:r>
            <a:r>
              <a:rPr sz="2400" spc="-10" dirty="0">
                <a:latin typeface="Calibri"/>
                <a:cs typeface="Calibri"/>
              </a:rPr>
              <a:t>inactivation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10" dirty="0">
                <a:latin typeface="Calibri"/>
                <a:cs typeface="Calibri"/>
              </a:rPr>
              <a:t>Giardia  </a:t>
            </a:r>
            <a:r>
              <a:rPr sz="2400" spc="-5" dirty="0">
                <a:latin typeface="Calibri"/>
                <a:cs typeface="Calibri"/>
              </a:rPr>
              <a:t>being complied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with?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4143" y="558958"/>
            <a:ext cx="799808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pc="-70" dirty="0"/>
              <a:t>12VAC5-590-500 Table 500.5 </a:t>
            </a:r>
            <a:r>
              <a:rPr lang="en-US" spc="-15" dirty="0"/>
              <a:t>Example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0233" y="1280572"/>
            <a:ext cx="6645909" cy="60337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spc="-15" dirty="0">
                <a:latin typeface="Calibri"/>
                <a:cs typeface="Calibri"/>
              </a:rPr>
              <a:t>Required </a:t>
            </a:r>
            <a:r>
              <a:rPr sz="3200" spc="5" dirty="0">
                <a:latin typeface="Calibri"/>
                <a:cs typeface="Calibri"/>
              </a:rPr>
              <a:t>CT </a:t>
            </a:r>
            <a:r>
              <a:rPr sz="3200" spc="-30" dirty="0">
                <a:latin typeface="Calibri"/>
                <a:cs typeface="Calibri"/>
              </a:rPr>
              <a:t>for </a:t>
            </a:r>
            <a:r>
              <a:rPr sz="3200" dirty="0">
                <a:latin typeface="Calibri"/>
                <a:cs typeface="Calibri"/>
              </a:rPr>
              <a:t>0.5-log </a:t>
            </a:r>
            <a:r>
              <a:rPr sz="3200" spc="-10" dirty="0">
                <a:latin typeface="Calibri"/>
                <a:cs typeface="Calibri"/>
              </a:rPr>
              <a:t>inactivation </a:t>
            </a:r>
            <a:r>
              <a:rPr sz="3200" dirty="0">
                <a:latin typeface="Calibri"/>
                <a:cs typeface="Calibri"/>
              </a:rPr>
              <a:t>=</a:t>
            </a:r>
            <a:r>
              <a:rPr sz="3200" spc="6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16</a:t>
            </a:r>
          </a:p>
        </p:txBody>
      </p:sp>
      <p:sp>
        <p:nvSpPr>
          <p:cNvPr id="6" name="object 6"/>
          <p:cNvSpPr/>
          <p:nvPr/>
        </p:nvSpPr>
        <p:spPr>
          <a:xfrm>
            <a:off x="460089" y="2192243"/>
            <a:ext cx="8223775" cy="29199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436689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>
                <a:cs typeface="Calibri"/>
              </a:rPr>
              <a:t>Example</a:t>
            </a:r>
            <a:r>
              <a:rPr spc="-65" dirty="0">
                <a:cs typeface="Calibri"/>
              </a:rPr>
              <a:t> </a:t>
            </a:r>
            <a:r>
              <a:rPr spc="-5" dirty="0">
                <a:cs typeface="Calibri"/>
              </a:rPr>
              <a:t>continued</a:t>
            </a:r>
            <a:endParaRPr dirty="0"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2000" y="1524000"/>
            <a:ext cx="5665470" cy="1690847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2400" spc="-15" dirty="0">
                <a:latin typeface="Calibri"/>
                <a:cs typeface="Calibri"/>
              </a:rPr>
              <a:t>Operating </a:t>
            </a:r>
            <a:r>
              <a:rPr sz="2400" spc="5" dirty="0">
                <a:latin typeface="Calibri"/>
                <a:cs typeface="Calibri"/>
              </a:rPr>
              <a:t>CT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(1.4 </a:t>
            </a:r>
            <a:r>
              <a:rPr sz="2400" spc="10" dirty="0">
                <a:latin typeface="Calibri"/>
                <a:cs typeface="Calibri"/>
              </a:rPr>
              <a:t>mg/L)(24</a:t>
            </a:r>
            <a:r>
              <a:rPr sz="2400" spc="25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min)</a:t>
            </a:r>
            <a:endParaRPr sz="2400" dirty="0">
              <a:latin typeface="Calibri"/>
              <a:cs typeface="Calibri"/>
            </a:endParaRPr>
          </a:p>
          <a:p>
            <a:pPr marL="1841500">
              <a:lnSpc>
                <a:spcPct val="100000"/>
              </a:lnSpc>
              <a:spcBef>
                <a:spcPts val="770"/>
              </a:spcBef>
            </a:pPr>
            <a:r>
              <a:rPr sz="2400" spc="-5" dirty="0">
                <a:latin typeface="Calibri"/>
                <a:cs typeface="Calibri"/>
              </a:rPr>
              <a:t>CT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33.6</a:t>
            </a:r>
            <a:r>
              <a:rPr sz="2400" spc="3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mg*min/L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latin typeface="Calibri"/>
                <a:cs typeface="Calibri"/>
              </a:rPr>
              <a:t>Inactivation slightly </a:t>
            </a:r>
            <a:r>
              <a:rPr sz="2400" spc="-15" dirty="0">
                <a:latin typeface="Calibri"/>
                <a:cs typeface="Calibri"/>
              </a:rPr>
              <a:t>over</a:t>
            </a:r>
            <a:r>
              <a:rPr sz="2400" spc="5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1.0-log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3054" y="492676"/>
            <a:ext cx="7915275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" dirty="0"/>
              <a:t>CT </a:t>
            </a:r>
            <a:r>
              <a:rPr spc="-10" dirty="0"/>
              <a:t>Calculations </a:t>
            </a:r>
            <a:r>
              <a:rPr spc="-25" dirty="0"/>
              <a:t>for </a:t>
            </a:r>
            <a:r>
              <a:rPr spc="-20" dirty="0"/>
              <a:t>Filtered </a:t>
            </a:r>
            <a:r>
              <a:rPr spc="-15" dirty="0"/>
              <a:t>Source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35940" y="1511020"/>
            <a:ext cx="8394700" cy="3004027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Surface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10" dirty="0">
                <a:latin typeface="Calibri"/>
                <a:cs typeface="Calibri"/>
              </a:rPr>
              <a:t>source </a:t>
            </a:r>
            <a:r>
              <a:rPr sz="2400" dirty="0">
                <a:latin typeface="Calibri"/>
                <a:cs typeface="Calibri"/>
              </a:rPr>
              <a:t>with </a:t>
            </a:r>
            <a:r>
              <a:rPr sz="2400" spc="-15" dirty="0">
                <a:latin typeface="Calibri"/>
                <a:cs typeface="Calibri"/>
              </a:rPr>
              <a:t>conventional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filtration</a:t>
            </a: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0" dirty="0">
                <a:latin typeface="Calibri"/>
                <a:cs typeface="Calibri"/>
              </a:rPr>
              <a:t>Giardia </a:t>
            </a:r>
            <a:r>
              <a:rPr sz="2400" spc="-15" dirty="0">
                <a:latin typeface="Calibri"/>
                <a:cs typeface="Calibri"/>
              </a:rPr>
              <a:t>removal </a:t>
            </a:r>
            <a:r>
              <a:rPr sz="2400" spc="-10" dirty="0">
                <a:latin typeface="Calibri"/>
                <a:cs typeface="Calibri"/>
              </a:rPr>
              <a:t>credit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2.5-log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15" dirty="0">
                <a:latin typeface="Calibri"/>
                <a:cs typeface="Calibri"/>
              </a:rPr>
              <a:t>Required </a:t>
            </a:r>
            <a:r>
              <a:rPr sz="2400" spc="-10" dirty="0">
                <a:latin typeface="Calibri"/>
                <a:cs typeface="Calibri"/>
              </a:rPr>
              <a:t>Giardia inactivation </a:t>
            </a:r>
            <a:r>
              <a:rPr sz="2400" dirty="0">
                <a:latin typeface="Calibri"/>
                <a:cs typeface="Calibri"/>
              </a:rPr>
              <a:t>= </a:t>
            </a:r>
            <a:r>
              <a:rPr sz="2400" spc="-5" dirty="0">
                <a:latin typeface="Calibri"/>
                <a:cs typeface="Calibri"/>
              </a:rPr>
              <a:t>0.5</a:t>
            </a:r>
            <a:r>
              <a:rPr sz="2400" spc="8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log</a:t>
            </a: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4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5" dirty="0">
                <a:latin typeface="Calibri"/>
                <a:cs typeface="Calibri"/>
              </a:rPr>
              <a:t>Chlorine </a:t>
            </a:r>
            <a:r>
              <a:rPr sz="2400" dirty="0">
                <a:latin typeface="Calibri"/>
                <a:cs typeface="Calibri"/>
              </a:rPr>
              <a:t>added </a:t>
            </a:r>
            <a:r>
              <a:rPr sz="2400" spc="-10" dirty="0">
                <a:latin typeface="Calibri"/>
                <a:cs typeface="Calibri"/>
              </a:rPr>
              <a:t>at source </a:t>
            </a:r>
            <a:r>
              <a:rPr sz="2400" spc="-20" dirty="0">
                <a:latin typeface="Calibri"/>
                <a:cs typeface="Calibri"/>
              </a:rPr>
              <a:t>water </a:t>
            </a:r>
            <a:r>
              <a:rPr sz="2400" spc="-5" dirty="0">
                <a:latin typeface="Calibri"/>
                <a:cs typeface="Calibri"/>
              </a:rPr>
              <a:t>pump</a:t>
            </a:r>
            <a:r>
              <a:rPr sz="2400" spc="3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station</a:t>
            </a:r>
            <a:endParaRPr sz="2400" dirty="0">
              <a:latin typeface="Calibri"/>
              <a:cs typeface="Calibri"/>
            </a:endParaRPr>
          </a:p>
          <a:p>
            <a:pPr marL="355600" marR="12192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400" spc="-25" dirty="0">
                <a:latin typeface="Calibri"/>
                <a:cs typeface="Calibri"/>
              </a:rPr>
              <a:t>First </a:t>
            </a:r>
            <a:r>
              <a:rPr sz="2400" spc="-10" dirty="0">
                <a:latin typeface="Calibri"/>
                <a:cs typeface="Calibri"/>
              </a:rPr>
              <a:t>FRC </a:t>
            </a:r>
            <a:r>
              <a:rPr sz="2400" spc="-15" dirty="0">
                <a:latin typeface="Calibri"/>
                <a:cs typeface="Calibri"/>
              </a:rPr>
              <a:t>operational control </a:t>
            </a:r>
            <a:r>
              <a:rPr sz="2400" spc="-10" dirty="0">
                <a:latin typeface="Calibri"/>
                <a:cs typeface="Calibri"/>
              </a:rPr>
              <a:t>monitoring point </a:t>
            </a:r>
            <a:r>
              <a:rPr sz="2400" dirty="0">
                <a:latin typeface="Calibri"/>
                <a:cs typeface="Calibri"/>
              </a:rPr>
              <a:t>is  on </a:t>
            </a:r>
            <a:r>
              <a:rPr sz="2400" spc="-15" dirty="0">
                <a:latin typeface="Calibri"/>
                <a:cs typeface="Calibri"/>
              </a:rPr>
              <a:t>top </a:t>
            </a:r>
            <a:r>
              <a:rPr sz="2400" dirty="0">
                <a:latin typeface="Calibri"/>
                <a:cs typeface="Calibri"/>
              </a:rPr>
              <a:t>of the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filters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37232" y="277368"/>
            <a:ext cx="4669536" cy="5853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701373"/>
            <a:ext cx="28295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>
                <a:cs typeface="Calibri"/>
              </a:rPr>
              <a:t>Calcul</a:t>
            </a:r>
            <a:r>
              <a:rPr spc="-40" dirty="0">
                <a:cs typeface="Calibri"/>
              </a:rPr>
              <a:t>a</a:t>
            </a:r>
            <a:r>
              <a:rPr dirty="0">
                <a:cs typeface="Calibri"/>
              </a:rPr>
              <a:t>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7840" y="1607946"/>
            <a:ext cx="7696200" cy="299633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700" marR="177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water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line 3000 ft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8-inch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diameter 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pipe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93700" indent="-343535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water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 = 200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gpm</a:t>
            </a:r>
          </a:p>
          <a:p>
            <a:pPr marL="3937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FRC measured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top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filters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0.8</a:t>
            </a:r>
            <a:r>
              <a:rPr sz="2400" spc="10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mg/L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Char char="•"/>
            </a:pP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93700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93700" algn="l"/>
                <a:tab pos="394335" algn="l"/>
              </a:tabLst>
            </a:pPr>
            <a:r>
              <a:rPr sz="2400" spc="-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Tracer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study conducted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sz="2400" spc="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08000">
              <a:lnSpc>
                <a:spcPct val="100000"/>
              </a:lnSpc>
              <a:spcBef>
                <a:spcPts val="685"/>
              </a:spcBef>
            </a:pP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Flash mix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Flocculation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Sedimentation</a:t>
            </a:r>
            <a:r>
              <a:rPr sz="2400" spc="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basins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65200">
              <a:lnSpc>
                <a:spcPct val="100000"/>
              </a:lnSpc>
              <a:spcBef>
                <a:spcPts val="755"/>
              </a:spcBef>
            </a:pP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unit </a:t>
            </a:r>
            <a:r>
              <a:rPr sz="2400" b="1" spc="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400" b="1" spc="22" baseline="-2116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sz="2400" spc="22" baseline="-2116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80</a:t>
            </a:r>
            <a:r>
              <a:rPr sz="2400" spc="-24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minutes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5444" y="723124"/>
            <a:ext cx="801306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Calculating</a:t>
            </a:r>
            <a:r>
              <a:rPr lang="en-US" spc="-10" dirty="0"/>
              <a:t> </a:t>
            </a:r>
            <a:r>
              <a:rPr spc="5" dirty="0"/>
              <a:t>T</a:t>
            </a:r>
            <a:r>
              <a:rPr spc="7" baseline="-20964" dirty="0"/>
              <a:t>10 </a:t>
            </a:r>
            <a:r>
              <a:rPr spc="-10" dirty="0"/>
              <a:t>Pipeline</a:t>
            </a:r>
            <a:r>
              <a:rPr spc="15" dirty="0"/>
              <a:t> </a:t>
            </a:r>
            <a:r>
              <a:rPr spc="-5" dirty="0"/>
              <a:t>+</a:t>
            </a:r>
            <a:r>
              <a:rPr spc="5" dirty="0"/>
              <a:t> T</a:t>
            </a:r>
            <a:r>
              <a:rPr spc="7" baseline="-20964" dirty="0"/>
              <a:t>10	</a:t>
            </a:r>
            <a:r>
              <a:rPr spc="-5" dirty="0"/>
              <a:t>Basins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523240" y="1511020"/>
            <a:ext cx="7870825" cy="3521477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68300" indent="-34353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pipe flowing full, </a:t>
            </a:r>
            <a:r>
              <a:rPr sz="2400" b="1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400" b="1" spc="7" baseline="-2116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sz="2400" b="1" spc="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b="1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HRT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Plug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flow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conditions</a:t>
            </a:r>
            <a:r>
              <a:rPr sz="2400" spc="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prevail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marR="17780" indent="-343535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Hydraulic retention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(HRT)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equal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 actual </a:t>
            </a: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contact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sz="2400" spc="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400" b="1" spc="15" baseline="-2116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sz="2400" baseline="-21164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indent="-343535">
              <a:lnSpc>
                <a:spcPct val="100000"/>
              </a:lnSpc>
              <a:spcBef>
                <a:spcPts val="33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HRT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sz="2400" spc="-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sz="2400" spc="7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</a:t>
            </a:r>
          </a:p>
          <a:p>
            <a:pPr marL="368300" indent="-343535">
              <a:lnSpc>
                <a:spcPct val="100000"/>
              </a:lnSpc>
              <a:spcBef>
                <a:spcPts val="390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2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Volume: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indent="-34353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HRT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sz="2400" spc="-2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÷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gal/min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sz="2400" spc="-8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2400" b="1" spc="7" baseline="-21164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endParaRPr sz="2400" baseline="-21164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8300" indent="-34353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68300" algn="l"/>
                <a:tab pos="368935" algn="l"/>
              </a:tabLst>
            </a:pPr>
            <a:r>
              <a:rPr sz="2400" spc="-1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HRT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 [(0.785 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2400" spc="-7" baseline="3439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L)(7.48gal/ft</a:t>
            </a:r>
            <a:r>
              <a:rPr sz="2400" spc="-7" baseline="3439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sz="2400" spc="-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)] </a:t>
            </a:r>
            <a:r>
              <a:rPr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÷</a:t>
            </a:r>
            <a:r>
              <a:rPr sz="2400" spc="-65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400" spc="-1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gal/min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38600" y="4267200"/>
            <a:ext cx="4705350" cy="257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DH_Slide-template_A_2024_black fo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8BFC71547FCD42BCB99DD1BE11C631" ma:contentTypeVersion="22" ma:contentTypeDescription="Create a new document." ma:contentTypeScope="" ma:versionID="5bae7fe8f818bf56aaab95e10df4135e">
  <xsd:schema xmlns:xsd="http://www.w3.org/2001/XMLSchema" xmlns:xs="http://www.w3.org/2001/XMLSchema" xmlns:p="http://schemas.microsoft.com/office/2006/metadata/properties" xmlns:ns2="ab89038a-5670-4929-91df-b40b9be998e7" xmlns:ns3="0ba472ac-c3b3-4490-b84c-dfb22c11c92a" targetNamespace="http://schemas.microsoft.com/office/2006/metadata/properties" ma:root="true" ma:fieldsID="3e98a410be3ae058b5c7ece45946c1a2" ns2:_="" ns3:_="">
    <xsd:import namespace="ab89038a-5670-4929-91df-b40b9be998e7"/>
    <xsd:import namespace="0ba472ac-c3b3-4490-b84c-dfb22c11c9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Label" minOccurs="0"/>
                <xsd:element ref="ns2:Team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89038a-5670-4929-91df-b40b9be998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86477d7-ad29-47e7-b319-eaa6f194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abel" ma:index="26" nillable="true" ma:displayName="Label" ma:format="Dropdown" ma:internalName="Label">
      <xsd:simpleType>
        <xsd:restriction base="dms:Text">
          <xsd:maxLength value="255"/>
        </xsd:restriction>
      </xsd:simpleType>
    </xsd:element>
    <xsd:element name="Team" ma:index="27" nillable="true" ma:displayName="Team" ma:format="Dropdown" ma:internalName="Team">
      <xsd:simpleType>
        <xsd:restriction base="dms:Text">
          <xsd:maxLength value="255"/>
        </xsd:restriction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472ac-c3b3-4490-b84c-dfb22c11c92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31e248f-2e6f-40fd-84fa-95576aedc7c3}" ma:internalName="TaxCatchAll" ma:showField="CatchAllData" ma:web="0ba472ac-c3b3-4490-b84c-dfb22c11c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am xmlns="ab89038a-5670-4929-91df-b40b9be998e7" xsi:nil="true"/>
    <TaxCatchAll xmlns="0ba472ac-c3b3-4490-b84c-dfb22c11c92a" xsi:nil="true"/>
    <lcf76f155ced4ddcb4097134ff3c332f xmlns="ab89038a-5670-4929-91df-b40b9be998e7">
      <Terms xmlns="http://schemas.microsoft.com/office/infopath/2007/PartnerControls"/>
    </lcf76f155ced4ddcb4097134ff3c332f>
    <Label xmlns="ab89038a-5670-4929-91df-b40b9be998e7" xsi:nil="true"/>
  </documentManagement>
</p:properties>
</file>

<file path=customXml/itemProps1.xml><?xml version="1.0" encoding="utf-8"?>
<ds:datastoreItem xmlns:ds="http://schemas.openxmlformats.org/officeDocument/2006/customXml" ds:itemID="{217DAD90-3279-44B8-999B-701162CB6CDA}"/>
</file>

<file path=customXml/itemProps2.xml><?xml version="1.0" encoding="utf-8"?>
<ds:datastoreItem xmlns:ds="http://schemas.openxmlformats.org/officeDocument/2006/customXml" ds:itemID="{D0D15DD9-3724-4288-A938-4F7807FFF282}"/>
</file>

<file path=customXml/itemProps3.xml><?xml version="1.0" encoding="utf-8"?>
<ds:datastoreItem xmlns:ds="http://schemas.openxmlformats.org/officeDocument/2006/customXml" ds:itemID="{C1D6F1DF-3824-42A2-B339-05CA86387F8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</TotalTime>
  <Words>5714</Words>
  <Application>Microsoft Office PowerPoint</Application>
  <PresentationFormat>On-screen Show (4:3)</PresentationFormat>
  <Paragraphs>1059</Paragraphs>
  <Slides>134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134</vt:i4>
      </vt:variant>
    </vt:vector>
  </HeadingPairs>
  <TitlesOfParts>
    <vt:vector size="146" baseType="lpstr">
      <vt:lpstr>Arial</vt:lpstr>
      <vt:lpstr>Bookman Old Style</vt:lpstr>
      <vt:lpstr>Calibri</vt:lpstr>
      <vt:lpstr>Cambria Math</vt:lpstr>
      <vt:lpstr>Tahoma</vt:lpstr>
      <vt:lpstr>Times New Roman</vt:lpstr>
      <vt:lpstr>Trebuchet MS</vt:lpstr>
      <vt:lpstr>Univers</vt:lpstr>
      <vt:lpstr>Verdana</vt:lpstr>
      <vt:lpstr>Wingdings</vt:lpstr>
      <vt:lpstr>VDH_Slide-template_A_2024_black font</vt:lpstr>
      <vt:lpstr>Photo Editor Photo</vt:lpstr>
      <vt:lpstr>PowerPoint Presentation</vt:lpstr>
      <vt:lpstr>Focus of this presentation </vt:lpstr>
      <vt:lpstr>Topics</vt:lpstr>
      <vt:lpstr>Expectations</vt:lpstr>
      <vt:lpstr>Topics</vt:lpstr>
      <vt:lpstr>Public water supply disinfection practices: 100 years and counting</vt:lpstr>
      <vt:lpstr>Death rate for Typhoid Fever</vt:lpstr>
      <vt:lpstr>Chlorination</vt:lpstr>
      <vt:lpstr>Disinfection Defined</vt:lpstr>
      <vt:lpstr>Primary Disinfection</vt:lpstr>
      <vt:lpstr>Secondary Disinfection</vt:lpstr>
      <vt:lpstr>Relative Size of Pathogens</vt:lpstr>
      <vt:lpstr>Presence of Coliforms</vt:lpstr>
      <vt:lpstr>What is Acceptable Risk of Illness from Microbiological Contamination?</vt:lpstr>
      <vt:lpstr>Absence of Coliforms</vt:lpstr>
      <vt:lpstr>Groundwater &amp; Pathogenic Protozoan Cysts</vt:lpstr>
      <vt:lpstr>Soil Horizon &amp; Natural  Filtration</vt:lpstr>
      <vt:lpstr>Public Health Protection Requires Worst Case Assumptions</vt:lpstr>
      <vt:lpstr>Original SWTR* Regulated</vt:lpstr>
      <vt:lpstr>Safe Drinking Water Amendments &amp; Subsequent Amendments</vt:lpstr>
      <vt:lpstr>Topics</vt:lpstr>
      <vt:lpstr>Multiple Barrier Disinfection Approach Meets DBP and Disinfection Goals</vt:lpstr>
      <vt:lpstr>Multiple Barrier Treatment</vt:lpstr>
      <vt:lpstr>PowerPoint Presentation</vt:lpstr>
      <vt:lpstr>Multiple Barrier Treatment</vt:lpstr>
      <vt:lpstr>Multiple Barrier Treatment</vt:lpstr>
      <vt:lpstr>Topics</vt:lpstr>
      <vt:lpstr>Chemical Oxidants/Equivalent Agents</vt:lpstr>
      <vt:lpstr>Chlorination to disinfect water</vt:lpstr>
      <vt:lpstr>Chlorine Disinfection</vt:lpstr>
      <vt:lpstr>Forms of Chlorine</vt:lpstr>
      <vt:lpstr>Available Chlorine</vt:lpstr>
      <vt:lpstr>Dose</vt:lpstr>
      <vt:lpstr>Chlorine Residual</vt:lpstr>
      <vt:lpstr>Chlorine Demand</vt:lpstr>
      <vt:lpstr>Disinfection Criteria</vt:lpstr>
      <vt:lpstr>Log vs Percent</vt:lpstr>
      <vt:lpstr>Treatment Requirements</vt:lpstr>
      <vt:lpstr>Key Indicators of Removal/Inactivation</vt:lpstr>
      <vt:lpstr>PowerPoint Presentation</vt:lpstr>
      <vt:lpstr>12VAC5-590-500 TABLE 500.1</vt:lpstr>
      <vt:lpstr>Chlorine Contact Time (CCT)</vt:lpstr>
      <vt:lpstr>Chlorine Residual</vt:lpstr>
      <vt:lpstr>Topics</vt:lpstr>
      <vt:lpstr>Chlorine Chemistry</vt:lpstr>
      <vt:lpstr>Chlorine Gas</vt:lpstr>
      <vt:lpstr>Calcium Hypochlorite, Ca(OCl)2</vt:lpstr>
      <vt:lpstr>Calcium Hypochlorite, Ca(OCl)2</vt:lpstr>
      <vt:lpstr>Ca(OCl)2 Produces HOCl</vt:lpstr>
      <vt:lpstr>Calcium Hypochlorite, Ca(OCl)2</vt:lpstr>
      <vt:lpstr>Calcium Hypochlorite, Ca(OCl)2 Scaling</vt:lpstr>
      <vt:lpstr>Sodium Hypochlorite Solution</vt:lpstr>
      <vt:lpstr>Same Result all forms of Chlorine</vt:lpstr>
      <vt:lpstr>HOCl Hypochlorous Acid</vt:lpstr>
      <vt:lpstr>HOCl ↔ H+  + OCl-</vt:lpstr>
      <vt:lpstr>pH Concept</vt:lpstr>
      <vt:lpstr>pH Values &amp; Free Chlorine Species/ Disinfection Efficiency</vt:lpstr>
      <vt:lpstr>PowerPoint Presentation</vt:lpstr>
      <vt:lpstr>Water Containing Ammonia</vt:lpstr>
      <vt:lpstr>Combined Chlorine</vt:lpstr>
      <vt:lpstr>PowerPoint Presentation</vt:lpstr>
      <vt:lpstr>PowerPoint Presentation</vt:lpstr>
      <vt:lpstr>PowerPoint Presentation</vt:lpstr>
      <vt:lpstr>Topics</vt:lpstr>
      <vt:lpstr>Pathogen Inactivation Efficiency</vt:lpstr>
      <vt:lpstr>Optimized Inactivation</vt:lpstr>
      <vt:lpstr>Bacteria Inactivation</vt:lpstr>
      <vt:lpstr>Virus Inactivation</vt:lpstr>
      <vt:lpstr>Protozoa Inactivation Giardia Cysts</vt:lpstr>
      <vt:lpstr>Cryptosporidium Oocysts</vt:lpstr>
      <vt:lpstr>Giardia Inactivation - PRIMARY</vt:lpstr>
      <vt:lpstr>CT Value Concept</vt:lpstr>
      <vt:lpstr>CT phone home</vt:lpstr>
      <vt:lpstr>Topics</vt:lpstr>
      <vt:lpstr>CT Value</vt:lpstr>
      <vt:lpstr>CT Value and Corresponding Log Inactivation Varies</vt:lpstr>
      <vt:lpstr>C = Disinfectant Residual in mg/L</vt:lpstr>
      <vt:lpstr>T = Contact Time</vt:lpstr>
      <vt:lpstr>Tracer Study</vt:lpstr>
      <vt:lpstr>Chemical Tracer Study</vt:lpstr>
      <vt:lpstr>Mathematically Estimating T10</vt:lpstr>
      <vt:lpstr>Estimating T10</vt:lpstr>
      <vt:lpstr>Estimating T10</vt:lpstr>
      <vt:lpstr>Poor Baffling</vt:lpstr>
      <vt:lpstr>Excellent Baffling</vt:lpstr>
      <vt:lpstr>Excellent Baffling</vt:lpstr>
      <vt:lpstr>PowerPoint Presentation</vt:lpstr>
      <vt:lpstr>On the subject of baffling …</vt:lpstr>
      <vt:lpstr>Mathematically Estimating T10</vt:lpstr>
      <vt:lpstr>Exam Note</vt:lpstr>
      <vt:lpstr>Worst Case Contact Time in a Clearwell</vt:lpstr>
      <vt:lpstr>12VAC5-590-500 Tables 500.2-500.5</vt:lpstr>
      <vt:lpstr>12VAC5-590-500 Table 500.5 Required CT Example</vt:lpstr>
      <vt:lpstr>12VAC5-590-500 Table 500.5 Example</vt:lpstr>
      <vt:lpstr>Example continued</vt:lpstr>
      <vt:lpstr>CT Calculations for Filtered Source</vt:lpstr>
      <vt:lpstr>PowerPoint Presentation</vt:lpstr>
      <vt:lpstr>Calculations</vt:lpstr>
      <vt:lpstr>Calculating T10 Pipeline + T10 Basins</vt:lpstr>
      <vt:lpstr>Time (continued)</vt:lpstr>
      <vt:lpstr>Time (T10) Total</vt:lpstr>
      <vt:lpstr>Actual Vs. Required CT</vt:lpstr>
      <vt:lpstr>When Actual Removal + Inactivation &gt;&gt;&gt; Required, is it Cost Effective?</vt:lpstr>
      <vt:lpstr>Free Residual Chlorine is lowered to 0.2 mg/L  on top of the filters</vt:lpstr>
      <vt:lpstr>What Log Inactivation is Being  Achieved at FCR = 0.2 mg/L</vt:lpstr>
      <vt:lpstr>SW Plant Actual CT Conditions</vt:lpstr>
      <vt:lpstr>Adjusting CTs</vt:lpstr>
      <vt:lpstr>Increase to What FRC?</vt:lpstr>
      <vt:lpstr>Solving for Unknown FRC</vt:lpstr>
      <vt:lpstr>Operating CT Determined</vt:lpstr>
      <vt:lpstr>Interpolating Log Inactivation</vt:lpstr>
      <vt:lpstr>Interpolating</vt:lpstr>
      <vt:lpstr>Interpolation Formula</vt:lpstr>
      <vt:lpstr>Know Your Log Inactivation</vt:lpstr>
      <vt:lpstr>Disinfection Profile and Benchmark</vt:lpstr>
      <vt:lpstr>Profiling and Benchmarking</vt:lpstr>
      <vt:lpstr>Significant Changes Requiring Approval</vt:lpstr>
      <vt:lpstr>Calculating Daily Inactivation Values</vt:lpstr>
      <vt:lpstr>Benchmark Evaluation and Approval</vt:lpstr>
      <vt:lpstr>PowerPoint Presentation</vt:lpstr>
      <vt:lpstr>Data for Profiling</vt:lpstr>
      <vt:lpstr>PowerPoint Presentation</vt:lpstr>
      <vt:lpstr>Reference</vt:lpstr>
      <vt:lpstr>Topics</vt:lpstr>
      <vt:lpstr>More Chlorine Reactions</vt:lpstr>
      <vt:lpstr>Chlorine &amp; Ammonia – naturally occurring Ammonia</vt:lpstr>
      <vt:lpstr>Chlorine and NOM</vt:lpstr>
      <vt:lpstr>PowerPoint Presentation</vt:lpstr>
      <vt:lpstr>Chlorine and Inorganics</vt:lpstr>
      <vt:lpstr>Ideal Primary Disinfectant</vt:lpstr>
      <vt:lpstr>If DBPs Are a Problem</vt:lpstr>
      <vt:lpstr>If DBPs Might be a Problem …</vt:lpstr>
      <vt:lpstr>Topics</vt:lpstr>
      <vt:lpstr>For follow-up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Dawson, David (VDH)</cp:lastModifiedBy>
  <cp:revision>49</cp:revision>
  <cp:lastPrinted>2023-07-21T16:37:57Z</cp:lastPrinted>
  <dcterms:created xsi:type="dcterms:W3CDTF">2023-07-05T20:32:57Z</dcterms:created>
  <dcterms:modified xsi:type="dcterms:W3CDTF">2025-05-28T12:44:19Z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2020-07-31T00:00:00Z</vt:filetime>
  </property>
  <property fmtid="{D5CDD505-2E9C-101B-9397-08002B2CF9AE}" pid="3" name="LastSaved">
    <vt:filetime>2023-07-05T00:00:00Z</vt:filetime>
  </property>
  <property fmtid="{D5CDD505-2E9C-101B-9397-08002B2CF9AE}" pid="4" name="ContentTypeId">
    <vt:lpwstr>0x010100ED8BFC71547FCD42BCB99DD1BE11C631</vt:lpwstr>
  </property>
</Properties>
</file>