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6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5" r:id="rId4"/>
    <p:sldMasterId id="2147483674" r:id="rId5"/>
    <p:sldMasterId id="2147483658" r:id="rId6"/>
    <p:sldMasterId id="2147483660" r:id="rId7"/>
    <p:sldMasterId id="2147483665" r:id="rId8"/>
    <p:sldMasterId id="2147483699" r:id="rId9"/>
    <p:sldMasterId id="2147483706" r:id="rId10"/>
  </p:sldMasterIdLst>
  <p:notesMasterIdLst>
    <p:notesMasterId r:id="rId76"/>
  </p:notesMasterIdLst>
  <p:sldIdLst>
    <p:sldId id="1056" r:id="rId11"/>
    <p:sldId id="331" r:id="rId12"/>
    <p:sldId id="511" r:id="rId13"/>
    <p:sldId id="512" r:id="rId14"/>
    <p:sldId id="602" r:id="rId15"/>
    <p:sldId id="513" r:id="rId16"/>
    <p:sldId id="514" r:id="rId17"/>
    <p:sldId id="515" r:id="rId18"/>
    <p:sldId id="516" r:id="rId19"/>
    <p:sldId id="517" r:id="rId20"/>
    <p:sldId id="518" r:id="rId21"/>
    <p:sldId id="519" r:id="rId22"/>
    <p:sldId id="520" r:id="rId23"/>
    <p:sldId id="5529" r:id="rId24"/>
    <p:sldId id="523" r:id="rId25"/>
    <p:sldId id="524" r:id="rId26"/>
    <p:sldId id="526" r:id="rId27"/>
    <p:sldId id="527" r:id="rId28"/>
    <p:sldId id="528" r:id="rId29"/>
    <p:sldId id="529" r:id="rId30"/>
    <p:sldId id="530" r:id="rId31"/>
    <p:sldId id="531" r:id="rId32"/>
    <p:sldId id="532" r:id="rId33"/>
    <p:sldId id="534" r:id="rId34"/>
    <p:sldId id="535" r:id="rId35"/>
    <p:sldId id="536" r:id="rId36"/>
    <p:sldId id="616" r:id="rId37"/>
    <p:sldId id="623" r:id="rId38"/>
    <p:sldId id="625" r:id="rId39"/>
    <p:sldId id="626" r:id="rId40"/>
    <p:sldId id="539" r:id="rId41"/>
    <p:sldId id="548" r:id="rId42"/>
    <p:sldId id="614" r:id="rId43"/>
    <p:sldId id="555" r:id="rId44"/>
    <p:sldId id="558" r:id="rId45"/>
    <p:sldId id="617" r:id="rId46"/>
    <p:sldId id="618" r:id="rId47"/>
    <p:sldId id="620" r:id="rId48"/>
    <p:sldId id="621" r:id="rId49"/>
    <p:sldId id="603" r:id="rId50"/>
    <p:sldId id="561" r:id="rId51"/>
    <p:sldId id="567" r:id="rId52"/>
    <p:sldId id="566" r:id="rId53"/>
    <p:sldId id="601" r:id="rId54"/>
    <p:sldId id="568" r:id="rId55"/>
    <p:sldId id="570" r:id="rId56"/>
    <p:sldId id="571" r:id="rId57"/>
    <p:sldId id="627" r:id="rId58"/>
    <p:sldId id="572" r:id="rId59"/>
    <p:sldId id="574" r:id="rId60"/>
    <p:sldId id="575" r:id="rId61"/>
    <p:sldId id="577" r:id="rId62"/>
    <p:sldId id="578" r:id="rId63"/>
    <p:sldId id="579" r:id="rId64"/>
    <p:sldId id="580" r:id="rId65"/>
    <p:sldId id="604" r:id="rId66"/>
    <p:sldId id="605" r:id="rId67"/>
    <p:sldId id="606" r:id="rId68"/>
    <p:sldId id="615" r:id="rId69"/>
    <p:sldId id="593" r:id="rId70"/>
    <p:sldId id="594" r:id="rId71"/>
    <p:sldId id="609" r:id="rId72"/>
    <p:sldId id="611" r:id="rId73"/>
    <p:sldId id="613" r:id="rId74"/>
    <p:sldId id="598" r:id="rId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F21B50C-1008-4F0F-BB27-EAA85C2BCF57}" name="Delphos, Paul J" initials="DJ" userId="S::pjdelphos@burnsmcd.com::9913b121-e204-4856-835e-709c4367373e" providerId="AD"/>
  <p188:author id="{68507656-DF43-AA17-CAB4-9244B1EC8A06}" name="Ericksen, Christopher" initials="EC" userId="S::cericksen@burnsmcd.com::253337e3-787c-4e0d-b737-8ca2dcc698f8" providerId="AD"/>
  <p188:author id="{D339B569-3EE8-5EA7-268B-4E09C96B10BD}" name="Mitchell, John P.(IED)" initials="MJP" userId="S::jmitch@burnsmcd.com::cc868996-0c83-4fbc-abbf-03da812d8719" providerId="AD"/>
  <p188:author id="{D0772275-49AD-8C1B-3CE8-13CE6DE2C2FC}" name="Becchina, Katherine" initials="BK" userId="S::klbecchina@burnsmcd.com::c2e01372-5c92-4344-ba57-4e3b8d6171c0" providerId="AD"/>
  <p188:author id="{70A370FA-E464-E6A8-1249-7D745038F6ED}" name="Mitchell, John P.(IED)" initials="MP" userId="S::jmitch@burnsmcd.com::9aaa992f-8843-404a-a426-abe8cf8eaa8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lfant, Courtney" initials="CC" lastIdx="1" clrIdx="0">
    <p:extLst>
      <p:ext uri="{19B8F6BF-5375-455C-9EA6-DF929625EA0E}">
        <p15:presenceInfo xmlns:p15="http://schemas.microsoft.com/office/powerpoint/2012/main" userId="S::clchalfant@burnsmcd.com::74613dcb-e4cb-4e7f-ac67-2e134c30d5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7B8"/>
    <a:srgbClr val="005BBF"/>
    <a:srgbClr val="6AC7E6"/>
    <a:srgbClr val="FFFFFF"/>
    <a:srgbClr val="1BA5EC"/>
    <a:srgbClr val="0052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50A8AA-4331-4A48-8A65-27A2B2A2E505}" v="70" dt="2025-07-01T14:30:24.1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7" d="100"/>
          <a:sy n="147" d="100"/>
        </p:scale>
        <p:origin x="77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6.xml"/><Relationship Id="rId21" Type="http://schemas.openxmlformats.org/officeDocument/2006/relationships/slide" Target="slides/slide11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63" Type="http://schemas.openxmlformats.org/officeDocument/2006/relationships/slide" Target="slides/slide53.xml"/><Relationship Id="rId68" Type="http://schemas.openxmlformats.org/officeDocument/2006/relationships/slide" Target="slides/slide58.xml"/><Relationship Id="rId16" Type="http://schemas.openxmlformats.org/officeDocument/2006/relationships/slide" Target="slides/slide6.xml"/><Relationship Id="rId11" Type="http://schemas.openxmlformats.org/officeDocument/2006/relationships/slide" Target="slides/slide1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74" Type="http://schemas.openxmlformats.org/officeDocument/2006/relationships/slide" Target="slides/slide64.xml"/><Relationship Id="rId79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1.xml"/><Relationship Id="rId82" Type="http://schemas.microsoft.com/office/2015/10/relationships/revisionInfo" Target="revisionInfo.xml"/><Relationship Id="rId19" Type="http://schemas.openxmlformats.org/officeDocument/2006/relationships/slide" Target="slides/slide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slide" Target="slides/slide59.xml"/><Relationship Id="rId77" Type="http://schemas.openxmlformats.org/officeDocument/2006/relationships/commentAuthors" Target="commentAuthor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1.xml"/><Relationship Id="rId72" Type="http://schemas.openxmlformats.org/officeDocument/2006/relationships/slide" Target="slides/slide62.xml"/><Relationship Id="rId80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slide" Target="slides/slide57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slide" Target="slides/slide60.xml"/><Relationship Id="rId75" Type="http://schemas.openxmlformats.org/officeDocument/2006/relationships/slide" Target="slides/slide65.xml"/><Relationship Id="rId83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73" Type="http://schemas.openxmlformats.org/officeDocument/2006/relationships/slide" Target="slides/slide63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9" Type="http://schemas.openxmlformats.org/officeDocument/2006/relationships/slide" Target="slides/slide29.xml"/><Relationship Id="rId34" Type="http://schemas.openxmlformats.org/officeDocument/2006/relationships/slide" Target="slides/slide24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76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1.xml"/><Relationship Id="rId2" Type="http://schemas.openxmlformats.org/officeDocument/2006/relationships/customXml" Target="../customXml/item2.xml"/><Relationship Id="rId29" Type="http://schemas.openxmlformats.org/officeDocument/2006/relationships/slide" Target="slides/slide19.xml"/><Relationship Id="rId24" Type="http://schemas.openxmlformats.org/officeDocument/2006/relationships/slide" Target="slides/slide14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66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hadidya\Documents\Copy%20of%20Copy%20of%20Lorne%20Park%20MGF%20vs%20std%20UF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v>UF Plant Median Permeability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800000"/>
              </a:solidFill>
              <a:ln w="9525">
                <a:noFill/>
                <a:round/>
              </a:ln>
              <a:effectLst/>
            </c:spPr>
          </c:marker>
          <c:xVal>
            <c:numRef>
              <c:f>'Aggredated Data'!$W$4:$W$250</c:f>
              <c:numCache>
                <c:formatCode>m/d/yyyy</c:formatCode>
                <c:ptCount val="247"/>
                <c:pt idx="0">
                  <c:v>42893</c:v>
                </c:pt>
                <c:pt idx="1">
                  <c:v>42894</c:v>
                </c:pt>
                <c:pt idx="2">
                  <c:v>42895</c:v>
                </c:pt>
                <c:pt idx="3">
                  <c:v>42896</c:v>
                </c:pt>
                <c:pt idx="4">
                  <c:v>42897</c:v>
                </c:pt>
                <c:pt idx="5">
                  <c:v>42898</c:v>
                </c:pt>
                <c:pt idx="6">
                  <c:v>42899</c:v>
                </c:pt>
                <c:pt idx="7">
                  <c:v>42900</c:v>
                </c:pt>
                <c:pt idx="8">
                  <c:v>42901</c:v>
                </c:pt>
                <c:pt idx="9">
                  <c:v>42902</c:v>
                </c:pt>
                <c:pt idx="10">
                  <c:v>42903</c:v>
                </c:pt>
                <c:pt idx="11">
                  <c:v>42904</c:v>
                </c:pt>
                <c:pt idx="12">
                  <c:v>42905</c:v>
                </c:pt>
                <c:pt idx="13">
                  <c:v>42906</c:v>
                </c:pt>
                <c:pt idx="14">
                  <c:v>42907</c:v>
                </c:pt>
                <c:pt idx="15">
                  <c:v>42908</c:v>
                </c:pt>
                <c:pt idx="16">
                  <c:v>42909</c:v>
                </c:pt>
                <c:pt idx="17">
                  <c:v>42910</c:v>
                </c:pt>
                <c:pt idx="18">
                  <c:v>42911</c:v>
                </c:pt>
                <c:pt idx="19">
                  <c:v>42912</c:v>
                </c:pt>
                <c:pt idx="20">
                  <c:v>42913</c:v>
                </c:pt>
                <c:pt idx="21">
                  <c:v>42914</c:v>
                </c:pt>
                <c:pt idx="22">
                  <c:v>42915</c:v>
                </c:pt>
                <c:pt idx="23">
                  <c:v>42916</c:v>
                </c:pt>
                <c:pt idx="24">
                  <c:v>42917</c:v>
                </c:pt>
                <c:pt idx="25">
                  <c:v>42918</c:v>
                </c:pt>
                <c:pt idx="26">
                  <c:v>42919</c:v>
                </c:pt>
                <c:pt idx="27">
                  <c:v>42920</c:v>
                </c:pt>
                <c:pt idx="28">
                  <c:v>42921</c:v>
                </c:pt>
                <c:pt idx="29">
                  <c:v>42922</c:v>
                </c:pt>
                <c:pt idx="30">
                  <c:v>42923</c:v>
                </c:pt>
                <c:pt idx="31">
                  <c:v>42924</c:v>
                </c:pt>
                <c:pt idx="32">
                  <c:v>42925</c:v>
                </c:pt>
                <c:pt idx="33">
                  <c:v>42926</c:v>
                </c:pt>
                <c:pt idx="34">
                  <c:v>42927</c:v>
                </c:pt>
                <c:pt idx="35">
                  <c:v>42928</c:v>
                </c:pt>
                <c:pt idx="36">
                  <c:v>42929</c:v>
                </c:pt>
                <c:pt idx="37">
                  <c:v>42930</c:v>
                </c:pt>
                <c:pt idx="38">
                  <c:v>42931</c:v>
                </c:pt>
                <c:pt idx="39">
                  <c:v>42932</c:v>
                </c:pt>
                <c:pt idx="40">
                  <c:v>42933</c:v>
                </c:pt>
                <c:pt idx="41">
                  <c:v>42934</c:v>
                </c:pt>
                <c:pt idx="42">
                  <c:v>42935</c:v>
                </c:pt>
                <c:pt idx="43">
                  <c:v>42936</c:v>
                </c:pt>
                <c:pt idx="44">
                  <c:v>42937</c:v>
                </c:pt>
                <c:pt idx="45">
                  <c:v>42938</c:v>
                </c:pt>
                <c:pt idx="46">
                  <c:v>42939</c:v>
                </c:pt>
                <c:pt idx="47">
                  <c:v>42940</c:v>
                </c:pt>
                <c:pt idx="48">
                  <c:v>42941</c:v>
                </c:pt>
                <c:pt idx="49">
                  <c:v>42942</c:v>
                </c:pt>
                <c:pt idx="50">
                  <c:v>42943</c:v>
                </c:pt>
                <c:pt idx="51">
                  <c:v>42944</c:v>
                </c:pt>
                <c:pt idx="52">
                  <c:v>42945</c:v>
                </c:pt>
                <c:pt idx="53">
                  <c:v>42946</c:v>
                </c:pt>
                <c:pt idx="54">
                  <c:v>42947</c:v>
                </c:pt>
                <c:pt idx="55">
                  <c:v>42948</c:v>
                </c:pt>
                <c:pt idx="56">
                  <c:v>42949</c:v>
                </c:pt>
                <c:pt idx="57">
                  <c:v>42950</c:v>
                </c:pt>
                <c:pt idx="58">
                  <c:v>42951</c:v>
                </c:pt>
                <c:pt idx="59">
                  <c:v>42952</c:v>
                </c:pt>
                <c:pt idx="60">
                  <c:v>42953</c:v>
                </c:pt>
                <c:pt idx="61">
                  <c:v>42954</c:v>
                </c:pt>
                <c:pt idx="62">
                  <c:v>42955</c:v>
                </c:pt>
                <c:pt idx="63">
                  <c:v>42956</c:v>
                </c:pt>
                <c:pt idx="64">
                  <c:v>42957</c:v>
                </c:pt>
                <c:pt idx="65">
                  <c:v>42958</c:v>
                </c:pt>
                <c:pt idx="66">
                  <c:v>42959</c:v>
                </c:pt>
                <c:pt idx="67">
                  <c:v>42960</c:v>
                </c:pt>
                <c:pt idx="68">
                  <c:v>42961</c:v>
                </c:pt>
                <c:pt idx="69">
                  <c:v>42962</c:v>
                </c:pt>
                <c:pt idx="70">
                  <c:v>42963</c:v>
                </c:pt>
                <c:pt idx="71">
                  <c:v>42964</c:v>
                </c:pt>
                <c:pt idx="72">
                  <c:v>42965</c:v>
                </c:pt>
                <c:pt idx="73">
                  <c:v>42966</c:v>
                </c:pt>
                <c:pt idx="74">
                  <c:v>42967</c:v>
                </c:pt>
                <c:pt idx="75">
                  <c:v>42968</c:v>
                </c:pt>
                <c:pt idx="76">
                  <c:v>42969</c:v>
                </c:pt>
                <c:pt idx="77">
                  <c:v>42970</c:v>
                </c:pt>
                <c:pt idx="78">
                  <c:v>42971</c:v>
                </c:pt>
                <c:pt idx="79">
                  <c:v>42972</c:v>
                </c:pt>
                <c:pt idx="80">
                  <c:v>42973</c:v>
                </c:pt>
                <c:pt idx="81">
                  <c:v>42974</c:v>
                </c:pt>
                <c:pt idx="82">
                  <c:v>42975</c:v>
                </c:pt>
                <c:pt idx="83">
                  <c:v>42976</c:v>
                </c:pt>
                <c:pt idx="84">
                  <c:v>42977</c:v>
                </c:pt>
                <c:pt idx="85">
                  <c:v>42978</c:v>
                </c:pt>
                <c:pt idx="86">
                  <c:v>42979</c:v>
                </c:pt>
                <c:pt idx="87">
                  <c:v>42980</c:v>
                </c:pt>
                <c:pt idx="88">
                  <c:v>42981</c:v>
                </c:pt>
                <c:pt idx="89">
                  <c:v>42982</c:v>
                </c:pt>
                <c:pt idx="90">
                  <c:v>42983</c:v>
                </c:pt>
                <c:pt idx="91">
                  <c:v>42984</c:v>
                </c:pt>
                <c:pt idx="92">
                  <c:v>42985</c:v>
                </c:pt>
                <c:pt idx="93">
                  <c:v>42986</c:v>
                </c:pt>
                <c:pt idx="94">
                  <c:v>42987</c:v>
                </c:pt>
                <c:pt idx="95">
                  <c:v>42988</c:v>
                </c:pt>
                <c:pt idx="96">
                  <c:v>42989</c:v>
                </c:pt>
                <c:pt idx="97">
                  <c:v>42990</c:v>
                </c:pt>
                <c:pt idx="98">
                  <c:v>42991</c:v>
                </c:pt>
                <c:pt idx="99">
                  <c:v>42992</c:v>
                </c:pt>
                <c:pt idx="100">
                  <c:v>42993</c:v>
                </c:pt>
                <c:pt idx="101">
                  <c:v>42994</c:v>
                </c:pt>
                <c:pt idx="102">
                  <c:v>42995</c:v>
                </c:pt>
                <c:pt idx="103">
                  <c:v>42996</c:v>
                </c:pt>
                <c:pt idx="104">
                  <c:v>42997</c:v>
                </c:pt>
                <c:pt idx="105">
                  <c:v>42998</c:v>
                </c:pt>
                <c:pt idx="106">
                  <c:v>42999</c:v>
                </c:pt>
                <c:pt idx="107">
                  <c:v>43000</c:v>
                </c:pt>
                <c:pt idx="108">
                  <c:v>43001</c:v>
                </c:pt>
                <c:pt idx="109">
                  <c:v>43002</c:v>
                </c:pt>
                <c:pt idx="110">
                  <c:v>43003</c:v>
                </c:pt>
                <c:pt idx="111">
                  <c:v>43004</c:v>
                </c:pt>
                <c:pt idx="112">
                  <c:v>43005</c:v>
                </c:pt>
                <c:pt idx="113">
                  <c:v>43006</c:v>
                </c:pt>
                <c:pt idx="114">
                  <c:v>43007</c:v>
                </c:pt>
                <c:pt idx="115">
                  <c:v>43008</c:v>
                </c:pt>
                <c:pt idx="116">
                  <c:v>43009</c:v>
                </c:pt>
                <c:pt idx="117">
                  <c:v>43010</c:v>
                </c:pt>
                <c:pt idx="118">
                  <c:v>43011</c:v>
                </c:pt>
                <c:pt idx="119">
                  <c:v>43012</c:v>
                </c:pt>
                <c:pt idx="120">
                  <c:v>43013</c:v>
                </c:pt>
                <c:pt idx="121">
                  <c:v>43014</c:v>
                </c:pt>
                <c:pt idx="122">
                  <c:v>43015</c:v>
                </c:pt>
                <c:pt idx="123">
                  <c:v>43016</c:v>
                </c:pt>
                <c:pt idx="124">
                  <c:v>43017</c:v>
                </c:pt>
                <c:pt idx="125">
                  <c:v>43018</c:v>
                </c:pt>
                <c:pt idx="126">
                  <c:v>43019</c:v>
                </c:pt>
                <c:pt idx="127">
                  <c:v>43020</c:v>
                </c:pt>
                <c:pt idx="128">
                  <c:v>43021</c:v>
                </c:pt>
                <c:pt idx="129">
                  <c:v>43022</c:v>
                </c:pt>
                <c:pt idx="130">
                  <c:v>43023</c:v>
                </c:pt>
                <c:pt idx="131">
                  <c:v>43024</c:v>
                </c:pt>
                <c:pt idx="132">
                  <c:v>43025</c:v>
                </c:pt>
                <c:pt idx="133">
                  <c:v>43026</c:v>
                </c:pt>
                <c:pt idx="134">
                  <c:v>43027</c:v>
                </c:pt>
                <c:pt idx="135">
                  <c:v>43028</c:v>
                </c:pt>
                <c:pt idx="136">
                  <c:v>43029</c:v>
                </c:pt>
                <c:pt idx="137">
                  <c:v>43030</c:v>
                </c:pt>
                <c:pt idx="138">
                  <c:v>43031</c:v>
                </c:pt>
                <c:pt idx="139">
                  <c:v>43032</c:v>
                </c:pt>
                <c:pt idx="140">
                  <c:v>43033</c:v>
                </c:pt>
                <c:pt idx="141">
                  <c:v>43034</c:v>
                </c:pt>
                <c:pt idx="142">
                  <c:v>43035</c:v>
                </c:pt>
                <c:pt idx="143">
                  <c:v>43036</c:v>
                </c:pt>
                <c:pt idx="144">
                  <c:v>43037</c:v>
                </c:pt>
                <c:pt idx="145">
                  <c:v>43038</c:v>
                </c:pt>
                <c:pt idx="146">
                  <c:v>43039</c:v>
                </c:pt>
                <c:pt idx="147">
                  <c:v>43040</c:v>
                </c:pt>
                <c:pt idx="148">
                  <c:v>43041</c:v>
                </c:pt>
                <c:pt idx="149">
                  <c:v>43042</c:v>
                </c:pt>
                <c:pt idx="150">
                  <c:v>43043</c:v>
                </c:pt>
                <c:pt idx="151">
                  <c:v>43044</c:v>
                </c:pt>
                <c:pt idx="152">
                  <c:v>43045</c:v>
                </c:pt>
                <c:pt idx="153">
                  <c:v>43046</c:v>
                </c:pt>
                <c:pt idx="154">
                  <c:v>43047</c:v>
                </c:pt>
                <c:pt idx="155">
                  <c:v>43048</c:v>
                </c:pt>
                <c:pt idx="156">
                  <c:v>43049</c:v>
                </c:pt>
                <c:pt idx="157">
                  <c:v>43050</c:v>
                </c:pt>
                <c:pt idx="158">
                  <c:v>43051</c:v>
                </c:pt>
                <c:pt idx="159">
                  <c:v>43052</c:v>
                </c:pt>
                <c:pt idx="160">
                  <c:v>43053</c:v>
                </c:pt>
                <c:pt idx="161">
                  <c:v>43054</c:v>
                </c:pt>
                <c:pt idx="162">
                  <c:v>43055</c:v>
                </c:pt>
                <c:pt idx="163">
                  <c:v>43056</c:v>
                </c:pt>
                <c:pt idx="164">
                  <c:v>43057</c:v>
                </c:pt>
                <c:pt idx="165">
                  <c:v>43058</c:v>
                </c:pt>
                <c:pt idx="166">
                  <c:v>43059</c:v>
                </c:pt>
                <c:pt idx="167">
                  <c:v>43060</c:v>
                </c:pt>
                <c:pt idx="168">
                  <c:v>43061</c:v>
                </c:pt>
                <c:pt idx="169">
                  <c:v>43062</c:v>
                </c:pt>
                <c:pt idx="170">
                  <c:v>43063</c:v>
                </c:pt>
                <c:pt idx="171">
                  <c:v>43064</c:v>
                </c:pt>
                <c:pt idx="172">
                  <c:v>43065</c:v>
                </c:pt>
                <c:pt idx="173">
                  <c:v>43066</c:v>
                </c:pt>
                <c:pt idx="174">
                  <c:v>43067</c:v>
                </c:pt>
                <c:pt idx="175">
                  <c:v>43068</c:v>
                </c:pt>
                <c:pt idx="176">
                  <c:v>43069</c:v>
                </c:pt>
                <c:pt idx="177">
                  <c:v>43080</c:v>
                </c:pt>
                <c:pt idx="178">
                  <c:v>43081</c:v>
                </c:pt>
                <c:pt idx="179">
                  <c:v>43082</c:v>
                </c:pt>
                <c:pt idx="180">
                  <c:v>43083</c:v>
                </c:pt>
                <c:pt idx="181">
                  <c:v>43084</c:v>
                </c:pt>
                <c:pt idx="182">
                  <c:v>43085</c:v>
                </c:pt>
                <c:pt idx="183">
                  <c:v>43086</c:v>
                </c:pt>
                <c:pt idx="184">
                  <c:v>43087</c:v>
                </c:pt>
                <c:pt idx="185">
                  <c:v>43088</c:v>
                </c:pt>
                <c:pt idx="186">
                  <c:v>43089</c:v>
                </c:pt>
                <c:pt idx="187">
                  <c:v>43090</c:v>
                </c:pt>
                <c:pt idx="188">
                  <c:v>43091</c:v>
                </c:pt>
                <c:pt idx="189">
                  <c:v>43092</c:v>
                </c:pt>
                <c:pt idx="190">
                  <c:v>43093</c:v>
                </c:pt>
                <c:pt idx="191">
                  <c:v>43094</c:v>
                </c:pt>
                <c:pt idx="192">
                  <c:v>43095</c:v>
                </c:pt>
                <c:pt idx="193">
                  <c:v>43096</c:v>
                </c:pt>
                <c:pt idx="194">
                  <c:v>43097</c:v>
                </c:pt>
                <c:pt idx="195">
                  <c:v>43098</c:v>
                </c:pt>
                <c:pt idx="196">
                  <c:v>43099</c:v>
                </c:pt>
                <c:pt idx="197">
                  <c:v>43100</c:v>
                </c:pt>
                <c:pt idx="198">
                  <c:v>43101</c:v>
                </c:pt>
                <c:pt idx="199">
                  <c:v>43102</c:v>
                </c:pt>
                <c:pt idx="200">
                  <c:v>43103</c:v>
                </c:pt>
                <c:pt idx="201">
                  <c:v>43104</c:v>
                </c:pt>
                <c:pt idx="202">
                  <c:v>43105</c:v>
                </c:pt>
                <c:pt idx="203">
                  <c:v>43106</c:v>
                </c:pt>
                <c:pt idx="204">
                  <c:v>43107</c:v>
                </c:pt>
                <c:pt idx="205">
                  <c:v>43108</c:v>
                </c:pt>
                <c:pt idx="206">
                  <c:v>43109</c:v>
                </c:pt>
                <c:pt idx="207">
                  <c:v>43110</c:v>
                </c:pt>
                <c:pt idx="208">
                  <c:v>43111</c:v>
                </c:pt>
                <c:pt idx="209">
                  <c:v>43112</c:v>
                </c:pt>
                <c:pt idx="210">
                  <c:v>43113</c:v>
                </c:pt>
                <c:pt idx="211">
                  <c:v>43114</c:v>
                </c:pt>
                <c:pt idx="212">
                  <c:v>43115</c:v>
                </c:pt>
                <c:pt idx="213">
                  <c:v>43116</c:v>
                </c:pt>
                <c:pt idx="214">
                  <c:v>43117</c:v>
                </c:pt>
                <c:pt idx="215">
                  <c:v>43118</c:v>
                </c:pt>
                <c:pt idx="216">
                  <c:v>43119</c:v>
                </c:pt>
                <c:pt idx="217">
                  <c:v>43120</c:v>
                </c:pt>
                <c:pt idx="218">
                  <c:v>43121</c:v>
                </c:pt>
                <c:pt idx="219">
                  <c:v>43122</c:v>
                </c:pt>
                <c:pt idx="220">
                  <c:v>43123</c:v>
                </c:pt>
                <c:pt idx="221">
                  <c:v>43124</c:v>
                </c:pt>
                <c:pt idx="222">
                  <c:v>43125</c:v>
                </c:pt>
                <c:pt idx="223">
                  <c:v>43126</c:v>
                </c:pt>
                <c:pt idx="224">
                  <c:v>43127</c:v>
                </c:pt>
                <c:pt idx="225">
                  <c:v>43128</c:v>
                </c:pt>
                <c:pt idx="226">
                  <c:v>43129</c:v>
                </c:pt>
                <c:pt idx="227">
                  <c:v>43130</c:v>
                </c:pt>
                <c:pt idx="228">
                  <c:v>43131</c:v>
                </c:pt>
                <c:pt idx="229">
                  <c:v>43132</c:v>
                </c:pt>
                <c:pt idx="230">
                  <c:v>43133</c:v>
                </c:pt>
                <c:pt idx="231">
                  <c:v>43134</c:v>
                </c:pt>
                <c:pt idx="232">
                  <c:v>43135</c:v>
                </c:pt>
                <c:pt idx="233">
                  <c:v>43136</c:v>
                </c:pt>
                <c:pt idx="234">
                  <c:v>43137</c:v>
                </c:pt>
                <c:pt idx="235">
                  <c:v>43138</c:v>
                </c:pt>
                <c:pt idx="236">
                  <c:v>43139</c:v>
                </c:pt>
                <c:pt idx="237">
                  <c:v>43140</c:v>
                </c:pt>
                <c:pt idx="238">
                  <c:v>43141</c:v>
                </c:pt>
                <c:pt idx="239">
                  <c:v>43142</c:v>
                </c:pt>
                <c:pt idx="240">
                  <c:v>43143</c:v>
                </c:pt>
                <c:pt idx="241">
                  <c:v>43144</c:v>
                </c:pt>
                <c:pt idx="242">
                  <c:v>43145</c:v>
                </c:pt>
                <c:pt idx="243">
                  <c:v>43146</c:v>
                </c:pt>
                <c:pt idx="244">
                  <c:v>43147</c:v>
                </c:pt>
                <c:pt idx="245">
                  <c:v>43148</c:v>
                </c:pt>
                <c:pt idx="246">
                  <c:v>43149</c:v>
                </c:pt>
              </c:numCache>
            </c:numRef>
          </c:xVal>
          <c:yVal>
            <c:numRef>
              <c:f>'Aggredated Data'!$X$4:$X$250</c:f>
              <c:numCache>
                <c:formatCode>General</c:formatCode>
                <c:ptCount val="247"/>
                <c:pt idx="0">
                  <c:v>122.146285691427</c:v>
                </c:pt>
                <c:pt idx="1">
                  <c:v>122.357004980507</c:v>
                </c:pt>
                <c:pt idx="2">
                  <c:v>121.209275130721</c:v>
                </c:pt>
                <c:pt idx="3">
                  <c:v>120.51980826099501</c:v>
                </c:pt>
                <c:pt idx="4">
                  <c:v>116.099408231927</c:v>
                </c:pt>
                <c:pt idx="5">
                  <c:v>117.132554947363</c:v>
                </c:pt>
                <c:pt idx="6">
                  <c:v>110.09784172181701</c:v>
                </c:pt>
                <c:pt idx="7">
                  <c:v>122.834202408582</c:v>
                </c:pt>
                <c:pt idx="8">
                  <c:v>128.11694171668401</c:v>
                </c:pt>
                <c:pt idx="9">
                  <c:v>125.870749035629</c:v>
                </c:pt>
                <c:pt idx="10">
                  <c:v>125.479135822695</c:v>
                </c:pt>
                <c:pt idx="11">
                  <c:v>125.298595463222</c:v>
                </c:pt>
                <c:pt idx="12">
                  <c:v>120.06849973644</c:v>
                </c:pt>
                <c:pt idx="13">
                  <c:v>115.97944260847601</c:v>
                </c:pt>
                <c:pt idx="14">
                  <c:v>112.2417013996</c:v>
                </c:pt>
                <c:pt idx="15">
                  <c:v>113.80434046544499</c:v>
                </c:pt>
                <c:pt idx="16">
                  <c:v>114.144891452485</c:v>
                </c:pt>
                <c:pt idx="17">
                  <c:v>116.104591196586</c:v>
                </c:pt>
                <c:pt idx="18">
                  <c:v>111.119869572805</c:v>
                </c:pt>
                <c:pt idx="19">
                  <c:v>111.85765836534</c:v>
                </c:pt>
                <c:pt idx="20">
                  <c:v>108.88580057103</c:v>
                </c:pt>
                <c:pt idx="21">
                  <c:v>112.738847767029</c:v>
                </c:pt>
                <c:pt idx="22">
                  <c:v>106.72302071979</c:v>
                </c:pt>
                <c:pt idx="23">
                  <c:v>105.406691480521</c:v>
                </c:pt>
                <c:pt idx="24">
                  <c:v>107.124151335419</c:v>
                </c:pt>
                <c:pt idx="25">
                  <c:v>102.204568967546</c:v>
                </c:pt>
                <c:pt idx="26">
                  <c:v>106.000032051544</c:v>
                </c:pt>
                <c:pt idx="27">
                  <c:v>105.088293436765</c:v>
                </c:pt>
                <c:pt idx="28">
                  <c:v>97.807894193314098</c:v>
                </c:pt>
                <c:pt idx="29">
                  <c:v>82.888461056670494</c:v>
                </c:pt>
                <c:pt idx="30">
                  <c:v>70.975575263378204</c:v>
                </c:pt>
                <c:pt idx="31">
                  <c:v>90.790728399619695</c:v>
                </c:pt>
                <c:pt idx="32">
                  <c:v>96.122604751205799</c:v>
                </c:pt>
                <c:pt idx="33">
                  <c:v>99.872047917055895</c:v>
                </c:pt>
                <c:pt idx="34">
                  <c:v>103.17659440094</c:v>
                </c:pt>
                <c:pt idx="35">
                  <c:v>95.182448779609103</c:v>
                </c:pt>
                <c:pt idx="36">
                  <c:v>110.085282433636</c:v>
                </c:pt>
                <c:pt idx="37">
                  <c:v>117.725151631223</c:v>
                </c:pt>
                <c:pt idx="38">
                  <c:v>122.713597021575</c:v>
                </c:pt>
                <c:pt idx="39">
                  <c:v>127.475495476746</c:v>
                </c:pt>
                <c:pt idx="40">
                  <c:v>129.42329304879399</c:v>
                </c:pt>
                <c:pt idx="41">
                  <c:v>130.216373649422</c:v>
                </c:pt>
                <c:pt idx="42">
                  <c:v>127.92484247095901</c:v>
                </c:pt>
                <c:pt idx="43">
                  <c:v>124.67297231428699</c:v>
                </c:pt>
                <c:pt idx="44">
                  <c:v>131.35293258388401</c:v>
                </c:pt>
                <c:pt idx="45">
                  <c:v>127.443903109922</c:v>
                </c:pt>
                <c:pt idx="46">
                  <c:v>128.88425146526899</c:v>
                </c:pt>
                <c:pt idx="47">
                  <c:v>138.432391806249</c:v>
                </c:pt>
                <c:pt idx="48">
                  <c:v>144.26497726658499</c:v>
                </c:pt>
                <c:pt idx="49">
                  <c:v>150.060188907325</c:v>
                </c:pt>
                <c:pt idx="50">
                  <c:v>147.52433807946301</c:v>
                </c:pt>
                <c:pt idx="51">
                  <c:v>147.72675402213801</c:v>
                </c:pt>
                <c:pt idx="52">
                  <c:v>148.70099728017701</c:v>
                </c:pt>
                <c:pt idx="53">
                  <c:v>149.75013662983301</c:v>
                </c:pt>
                <c:pt idx="54">
                  <c:v>145.57624651228201</c:v>
                </c:pt>
                <c:pt idx="55">
                  <c:v>141.220804735543</c:v>
                </c:pt>
                <c:pt idx="56">
                  <c:v>138.047576684603</c:v>
                </c:pt>
                <c:pt idx="57">
                  <c:v>130.95334374004199</c:v>
                </c:pt>
                <c:pt idx="58">
                  <c:v>133.19532793393901</c:v>
                </c:pt>
                <c:pt idx="59">
                  <c:v>121.492745578561</c:v>
                </c:pt>
                <c:pt idx="60">
                  <c:v>114.386780486503</c:v>
                </c:pt>
                <c:pt idx="61">
                  <c:v>116.553602116627</c:v>
                </c:pt>
                <c:pt idx="62">
                  <c:v>113.056555912332</c:v>
                </c:pt>
                <c:pt idx="63">
                  <c:v>119.822440198728</c:v>
                </c:pt>
                <c:pt idx="64">
                  <c:v>117.44732769510399</c:v>
                </c:pt>
                <c:pt idx="65">
                  <c:v>116.927757625973</c:v>
                </c:pt>
                <c:pt idx="66">
                  <c:v>113.546413242669</c:v>
                </c:pt>
                <c:pt idx="67">
                  <c:v>116.475658975686</c:v>
                </c:pt>
                <c:pt idx="68">
                  <c:v>118.893608444357</c:v>
                </c:pt>
                <c:pt idx="69">
                  <c:v>119.417305600281</c:v>
                </c:pt>
                <c:pt idx="70">
                  <c:v>117.18329840969</c:v>
                </c:pt>
                <c:pt idx="71">
                  <c:v>123.529959893328</c:v>
                </c:pt>
                <c:pt idx="72">
                  <c:v>126.47830891055401</c:v>
                </c:pt>
                <c:pt idx="73">
                  <c:v>125.686181321822</c:v>
                </c:pt>
                <c:pt idx="74">
                  <c:v>121.124940794807</c:v>
                </c:pt>
                <c:pt idx="75">
                  <c:v>118.38425018378901</c:v>
                </c:pt>
                <c:pt idx="76">
                  <c:v>121.131487622073</c:v>
                </c:pt>
                <c:pt idx="77">
                  <c:v>118.567985116003</c:v>
                </c:pt>
                <c:pt idx="78">
                  <c:v>117.61855638178599</c:v>
                </c:pt>
                <c:pt idx="79">
                  <c:v>117.460009195073</c:v>
                </c:pt>
                <c:pt idx="80">
                  <c:v>116.522392288289</c:v>
                </c:pt>
                <c:pt idx="81">
                  <c:v>113.739298636128</c:v>
                </c:pt>
                <c:pt idx="82">
                  <c:v>116.022841310212</c:v>
                </c:pt>
                <c:pt idx="83">
                  <c:v>119.105041669816</c:v>
                </c:pt>
                <c:pt idx="84">
                  <c:v>122.851036092749</c:v>
                </c:pt>
                <c:pt idx="85">
                  <c:v>119.737092024587</c:v>
                </c:pt>
                <c:pt idx="86">
                  <c:v>125.118256541246</c:v>
                </c:pt>
                <c:pt idx="87">
                  <c:v>125.666502404075</c:v>
                </c:pt>
                <c:pt idx="88">
                  <c:v>127.83835518031201</c:v>
                </c:pt>
                <c:pt idx="89">
                  <c:v>130.161873091004</c:v>
                </c:pt>
                <c:pt idx="90">
                  <c:v>128.445596850268</c:v>
                </c:pt>
                <c:pt idx="91">
                  <c:v>131.06473328382</c:v>
                </c:pt>
                <c:pt idx="92">
                  <c:v>132.83395478212501</c:v>
                </c:pt>
                <c:pt idx="93">
                  <c:v>129.39585130577899</c:v>
                </c:pt>
                <c:pt idx="94">
                  <c:v>132.61441337604299</c:v>
                </c:pt>
                <c:pt idx="95">
                  <c:v>130.215629588849</c:v>
                </c:pt>
                <c:pt idx="96">
                  <c:v>131.84123669345601</c:v>
                </c:pt>
                <c:pt idx="97">
                  <c:v>130.76458543075299</c:v>
                </c:pt>
                <c:pt idx="98">
                  <c:v>131.456566451968</c:v>
                </c:pt>
                <c:pt idx="99">
                  <c:v>129.49704924276401</c:v>
                </c:pt>
                <c:pt idx="100">
                  <c:v>130.87595431006301</c:v>
                </c:pt>
                <c:pt idx="101">
                  <c:v>131.289821099622</c:v>
                </c:pt>
                <c:pt idx="102">
                  <c:v>130.12646746301201</c:v>
                </c:pt>
                <c:pt idx="103">
                  <c:v>127.736850613492</c:v>
                </c:pt>
                <c:pt idx="104">
                  <c:v>126.772199254711</c:v>
                </c:pt>
                <c:pt idx="105">
                  <c:v>131.43742780842601</c:v>
                </c:pt>
                <c:pt idx="106">
                  <c:v>130.35258226297199</c:v>
                </c:pt>
                <c:pt idx="107">
                  <c:v>131.10725697375199</c:v>
                </c:pt>
                <c:pt idx="108">
                  <c:v>132.444197828906</c:v>
                </c:pt>
                <c:pt idx="109">
                  <c:v>131.89192026530199</c:v>
                </c:pt>
                <c:pt idx="110">
                  <c:v>130.93414188015899</c:v>
                </c:pt>
                <c:pt idx="111">
                  <c:v>132.896439483341</c:v>
                </c:pt>
                <c:pt idx="112">
                  <c:v>130.06084260303899</c:v>
                </c:pt>
                <c:pt idx="113">
                  <c:v>126.32573355033099</c:v>
                </c:pt>
                <c:pt idx="114">
                  <c:v>123.349996806587</c:v>
                </c:pt>
                <c:pt idx="115">
                  <c:v>119.720856315657</c:v>
                </c:pt>
                <c:pt idx="116">
                  <c:v>120.11823220617001</c:v>
                </c:pt>
                <c:pt idx="117">
                  <c:v>118.087380225798</c:v>
                </c:pt>
                <c:pt idx="118">
                  <c:v>111.51266946369201</c:v>
                </c:pt>
                <c:pt idx="119">
                  <c:v>117.720102839806</c:v>
                </c:pt>
                <c:pt idx="120">
                  <c:v>121.00023986371301</c:v>
                </c:pt>
                <c:pt idx="121">
                  <c:v>119.607482370293</c:v>
                </c:pt>
                <c:pt idx="122">
                  <c:v>117.97017334399</c:v>
                </c:pt>
                <c:pt idx="123">
                  <c:v>116.635994019845</c:v>
                </c:pt>
                <c:pt idx="124">
                  <c:v>112.189693042645</c:v>
                </c:pt>
                <c:pt idx="125">
                  <c:v>118.30098678879</c:v>
                </c:pt>
                <c:pt idx="126">
                  <c:v>113.847005390611</c:v>
                </c:pt>
                <c:pt idx="127">
                  <c:v>108.52633860502699</c:v>
                </c:pt>
                <c:pt idx="128">
                  <c:v>112.754059795128</c:v>
                </c:pt>
                <c:pt idx="129">
                  <c:v>120.286921900447</c:v>
                </c:pt>
                <c:pt idx="130">
                  <c:v>119.936368337641</c:v>
                </c:pt>
                <c:pt idx="131">
                  <c:v>125.245604908676</c:v>
                </c:pt>
                <c:pt idx="132">
                  <c:v>120.732515370496</c:v>
                </c:pt>
                <c:pt idx="133">
                  <c:v>124.866687117407</c:v>
                </c:pt>
                <c:pt idx="134">
                  <c:v>117.668388059599</c:v>
                </c:pt>
                <c:pt idx="135">
                  <c:v>117.16429824763</c:v>
                </c:pt>
                <c:pt idx="136">
                  <c:v>118.347144118541</c:v>
                </c:pt>
                <c:pt idx="137">
                  <c:v>128.49922882158199</c:v>
                </c:pt>
                <c:pt idx="138">
                  <c:v>137.16414995383701</c:v>
                </c:pt>
                <c:pt idx="139">
                  <c:v>118.93408368458201</c:v>
                </c:pt>
                <c:pt idx="140">
                  <c:v>127.881483581445</c:v>
                </c:pt>
                <c:pt idx="141">
                  <c:v>127.62600057076</c:v>
                </c:pt>
                <c:pt idx="142">
                  <c:v>124.534684118588</c:v>
                </c:pt>
                <c:pt idx="143">
                  <c:v>121.390832335487</c:v>
                </c:pt>
                <c:pt idx="144">
                  <c:v>120.81689521564699</c:v>
                </c:pt>
                <c:pt idx="145">
                  <c:v>120.501451107177</c:v>
                </c:pt>
                <c:pt idx="146">
                  <c:v>119.22346922417699</c:v>
                </c:pt>
                <c:pt idx="147">
                  <c:v>121.36760142890699</c:v>
                </c:pt>
                <c:pt idx="148">
                  <c:v>124.573596033097</c:v>
                </c:pt>
                <c:pt idx="149">
                  <c:v>132.15505007680099</c:v>
                </c:pt>
                <c:pt idx="150">
                  <c:v>120.38863615162001</c:v>
                </c:pt>
                <c:pt idx="151">
                  <c:v>119.92854901509</c:v>
                </c:pt>
                <c:pt idx="152">
                  <c:v>115.45035864980601</c:v>
                </c:pt>
                <c:pt idx="153">
                  <c:v>112.38698375205399</c:v>
                </c:pt>
                <c:pt idx="154">
                  <c:v>122.806488395128</c:v>
                </c:pt>
                <c:pt idx="155">
                  <c:v>122.99405480196501</c:v>
                </c:pt>
                <c:pt idx="156">
                  <c:v>122.131091067687</c:v>
                </c:pt>
                <c:pt idx="157">
                  <c:v>120.032466053204</c:v>
                </c:pt>
                <c:pt idx="158">
                  <c:v>115.82357876995501</c:v>
                </c:pt>
                <c:pt idx="159">
                  <c:v>112.85480192339701</c:v>
                </c:pt>
                <c:pt idx="160">
                  <c:v>116.89470901095299</c:v>
                </c:pt>
                <c:pt idx="161">
                  <c:v>114.68436673241</c:v>
                </c:pt>
                <c:pt idx="162">
                  <c:v>117.334158066277</c:v>
                </c:pt>
                <c:pt idx="163">
                  <c:v>121.39829029989799</c:v>
                </c:pt>
                <c:pt idx="164">
                  <c:v>114.577205651653</c:v>
                </c:pt>
                <c:pt idx="165">
                  <c:v>118.16460554061599</c:v>
                </c:pt>
                <c:pt idx="166">
                  <c:v>110.936313931341</c:v>
                </c:pt>
                <c:pt idx="167">
                  <c:v>110.088975877123</c:v>
                </c:pt>
                <c:pt idx="168">
                  <c:v>110.37850022132</c:v>
                </c:pt>
                <c:pt idx="169">
                  <c:v>114.101571561417</c:v>
                </c:pt>
                <c:pt idx="170">
                  <c:v>107.697072558176</c:v>
                </c:pt>
                <c:pt idx="171">
                  <c:v>113.704765717852</c:v>
                </c:pt>
                <c:pt idx="172">
                  <c:v>113.71906545063401</c:v>
                </c:pt>
                <c:pt idx="173">
                  <c:v>115.453968124488</c:v>
                </c:pt>
                <c:pt idx="174">
                  <c:v>108.712864541085</c:v>
                </c:pt>
                <c:pt idx="175">
                  <c:v>107.90164218896599</c:v>
                </c:pt>
                <c:pt idx="176">
                  <c:v>105.756708613266</c:v>
                </c:pt>
                <c:pt idx="177">
                  <c:v>102.91947372825901</c:v>
                </c:pt>
                <c:pt idx="178">
                  <c:v>100.138539029892</c:v>
                </c:pt>
                <c:pt idx="179">
                  <c:v>97.411636643405203</c:v>
                </c:pt>
                <c:pt idx="180">
                  <c:v>96.941249669640399</c:v>
                </c:pt>
                <c:pt idx="181">
                  <c:v>97.697950932463698</c:v>
                </c:pt>
                <c:pt idx="182">
                  <c:v>91.206637158523094</c:v>
                </c:pt>
                <c:pt idx="183">
                  <c:v>102.60568069734801</c:v>
                </c:pt>
                <c:pt idx="184">
                  <c:v>96.458046585139897</c:v>
                </c:pt>
                <c:pt idx="185">
                  <c:v>97.285094171333995</c:v>
                </c:pt>
                <c:pt idx="186">
                  <c:v>92.792428306281593</c:v>
                </c:pt>
                <c:pt idx="187">
                  <c:v>93.677345385568799</c:v>
                </c:pt>
                <c:pt idx="188">
                  <c:v>88.027940927983295</c:v>
                </c:pt>
                <c:pt idx="189">
                  <c:v>89.055835349827902</c:v>
                </c:pt>
                <c:pt idx="190">
                  <c:v>89.262688952961497</c:v>
                </c:pt>
                <c:pt idx="191">
                  <c:v>87.739016914169895</c:v>
                </c:pt>
                <c:pt idx="192">
                  <c:v>82.675780306412705</c:v>
                </c:pt>
                <c:pt idx="193">
                  <c:v>82.166659623089004</c:v>
                </c:pt>
                <c:pt idx="194">
                  <c:v>84.982196259658807</c:v>
                </c:pt>
                <c:pt idx="195">
                  <c:v>82.927994556166396</c:v>
                </c:pt>
                <c:pt idx="196">
                  <c:v>88.338726989849704</c:v>
                </c:pt>
                <c:pt idx="197">
                  <c:v>89.155354386951899</c:v>
                </c:pt>
                <c:pt idx="198">
                  <c:v>85.122022503528797</c:v>
                </c:pt>
                <c:pt idx="199">
                  <c:v>88.237674768037095</c:v>
                </c:pt>
                <c:pt idx="200">
                  <c:v>87.144802862952503</c:v>
                </c:pt>
                <c:pt idx="201">
                  <c:v>90.147115612294201</c:v>
                </c:pt>
                <c:pt idx="202">
                  <c:v>94.122654851616502</c:v>
                </c:pt>
                <c:pt idx="203">
                  <c:v>98.995714691208903</c:v>
                </c:pt>
                <c:pt idx="204">
                  <c:v>97.535902004942102</c:v>
                </c:pt>
                <c:pt idx="205">
                  <c:v>90.976170643446096</c:v>
                </c:pt>
                <c:pt idx="206">
                  <c:v>92.539861343970898</c:v>
                </c:pt>
                <c:pt idx="207">
                  <c:v>92.535261436151401</c:v>
                </c:pt>
                <c:pt idx="208">
                  <c:v>90.092096566909106</c:v>
                </c:pt>
                <c:pt idx="209">
                  <c:v>87.714928064470897</c:v>
                </c:pt>
                <c:pt idx="210">
                  <c:v>85.831311199306498</c:v>
                </c:pt>
                <c:pt idx="211">
                  <c:v>92.114465171904001</c:v>
                </c:pt>
                <c:pt idx="212">
                  <c:v>91.135835882119494</c:v>
                </c:pt>
                <c:pt idx="213">
                  <c:v>86.422429554506195</c:v>
                </c:pt>
                <c:pt idx="214">
                  <c:v>95.815863714796606</c:v>
                </c:pt>
                <c:pt idx="215">
                  <c:v>92.588325979824603</c:v>
                </c:pt>
                <c:pt idx="216">
                  <c:v>96.409148274777195</c:v>
                </c:pt>
                <c:pt idx="217">
                  <c:v>96.017676162830099</c:v>
                </c:pt>
                <c:pt idx="218">
                  <c:v>97.573698445775804</c:v>
                </c:pt>
                <c:pt idx="219">
                  <c:v>98.031521320993903</c:v>
                </c:pt>
                <c:pt idx="220">
                  <c:v>93.224668060350197</c:v>
                </c:pt>
                <c:pt idx="221">
                  <c:v>94.279067064169396</c:v>
                </c:pt>
                <c:pt idx="222">
                  <c:v>88.116946830385601</c:v>
                </c:pt>
                <c:pt idx="223">
                  <c:v>87.022813910535902</c:v>
                </c:pt>
                <c:pt idx="224">
                  <c:v>90.545925392524296</c:v>
                </c:pt>
                <c:pt idx="225">
                  <c:v>95.376835486768798</c:v>
                </c:pt>
                <c:pt idx="226">
                  <c:v>97.629703258143607</c:v>
                </c:pt>
                <c:pt idx="227">
                  <c:v>96.477440531073299</c:v>
                </c:pt>
                <c:pt idx="228">
                  <c:v>96.886810865316093</c:v>
                </c:pt>
                <c:pt idx="229">
                  <c:v>92.3582907649525</c:v>
                </c:pt>
                <c:pt idx="230">
                  <c:v>96.155905061646706</c:v>
                </c:pt>
                <c:pt idx="231">
                  <c:v>94.187954079381299</c:v>
                </c:pt>
                <c:pt idx="232">
                  <c:v>94.796477388321193</c:v>
                </c:pt>
                <c:pt idx="233">
                  <c:v>94.377086511853307</c:v>
                </c:pt>
                <c:pt idx="234">
                  <c:v>96.180638045515195</c:v>
                </c:pt>
                <c:pt idx="235">
                  <c:v>94.220590518950601</c:v>
                </c:pt>
                <c:pt idx="236">
                  <c:v>97.462929591899297</c:v>
                </c:pt>
                <c:pt idx="237">
                  <c:v>95.228874537911494</c:v>
                </c:pt>
                <c:pt idx="238">
                  <c:v>93.050767250657003</c:v>
                </c:pt>
                <c:pt idx="239">
                  <c:v>89.886580261773105</c:v>
                </c:pt>
                <c:pt idx="240">
                  <c:v>88.659297682379602</c:v>
                </c:pt>
                <c:pt idx="241">
                  <c:v>91.298324474933594</c:v>
                </c:pt>
                <c:pt idx="242">
                  <c:v>98.232578952888801</c:v>
                </c:pt>
                <c:pt idx="243">
                  <c:v>95.099489558900402</c:v>
                </c:pt>
                <c:pt idx="244">
                  <c:v>92.906130598510302</c:v>
                </c:pt>
                <c:pt idx="245">
                  <c:v>91.805570128137603</c:v>
                </c:pt>
                <c:pt idx="246">
                  <c:v>90.641592181072795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03E-4B55-AE9B-1819DBAB5B4C}"/>
            </c:ext>
          </c:extLst>
        </c:ser>
        <c:ser>
          <c:idx val="1"/>
          <c:order val="1"/>
          <c:tx>
            <c:v>MGF Permeability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0099"/>
              </a:solidFill>
              <a:ln w="9525">
                <a:noFill/>
                <a:round/>
              </a:ln>
              <a:effectLst/>
            </c:spPr>
          </c:marker>
          <c:xVal>
            <c:numRef>
              <c:f>'Aggredated Data'!$T$4:$T$206</c:f>
              <c:numCache>
                <c:formatCode>m/d/yyyy</c:formatCode>
                <c:ptCount val="203"/>
                <c:pt idx="0">
                  <c:v>42893</c:v>
                </c:pt>
                <c:pt idx="1">
                  <c:v>42894</c:v>
                </c:pt>
                <c:pt idx="2">
                  <c:v>42895</c:v>
                </c:pt>
                <c:pt idx="3">
                  <c:v>42896</c:v>
                </c:pt>
                <c:pt idx="4">
                  <c:v>42898</c:v>
                </c:pt>
                <c:pt idx="5">
                  <c:v>42899</c:v>
                </c:pt>
                <c:pt idx="6">
                  <c:v>42900</c:v>
                </c:pt>
                <c:pt idx="7">
                  <c:v>42901</c:v>
                </c:pt>
                <c:pt idx="8">
                  <c:v>42902</c:v>
                </c:pt>
                <c:pt idx="9">
                  <c:v>42903</c:v>
                </c:pt>
                <c:pt idx="10">
                  <c:v>42904</c:v>
                </c:pt>
                <c:pt idx="11">
                  <c:v>42905</c:v>
                </c:pt>
                <c:pt idx="12">
                  <c:v>42906</c:v>
                </c:pt>
                <c:pt idx="13">
                  <c:v>42907</c:v>
                </c:pt>
                <c:pt idx="14">
                  <c:v>42908</c:v>
                </c:pt>
                <c:pt idx="15">
                  <c:v>42909</c:v>
                </c:pt>
                <c:pt idx="16">
                  <c:v>42910</c:v>
                </c:pt>
                <c:pt idx="17">
                  <c:v>42911</c:v>
                </c:pt>
                <c:pt idx="18">
                  <c:v>42912</c:v>
                </c:pt>
                <c:pt idx="19">
                  <c:v>42913</c:v>
                </c:pt>
                <c:pt idx="20">
                  <c:v>42914</c:v>
                </c:pt>
                <c:pt idx="21">
                  <c:v>42917</c:v>
                </c:pt>
                <c:pt idx="22">
                  <c:v>42918</c:v>
                </c:pt>
                <c:pt idx="23">
                  <c:v>42919</c:v>
                </c:pt>
                <c:pt idx="24">
                  <c:v>42920</c:v>
                </c:pt>
                <c:pt idx="25">
                  <c:v>42921</c:v>
                </c:pt>
                <c:pt idx="26">
                  <c:v>42922</c:v>
                </c:pt>
                <c:pt idx="27">
                  <c:v>42923</c:v>
                </c:pt>
                <c:pt idx="28">
                  <c:v>42924</c:v>
                </c:pt>
                <c:pt idx="29">
                  <c:v>42925</c:v>
                </c:pt>
                <c:pt idx="30">
                  <c:v>42926</c:v>
                </c:pt>
                <c:pt idx="31">
                  <c:v>42927</c:v>
                </c:pt>
                <c:pt idx="32">
                  <c:v>42928</c:v>
                </c:pt>
                <c:pt idx="33">
                  <c:v>42929</c:v>
                </c:pt>
                <c:pt idx="34">
                  <c:v>42930</c:v>
                </c:pt>
                <c:pt idx="35">
                  <c:v>42932</c:v>
                </c:pt>
                <c:pt idx="36">
                  <c:v>42933</c:v>
                </c:pt>
                <c:pt idx="37">
                  <c:v>42934</c:v>
                </c:pt>
                <c:pt idx="38">
                  <c:v>42940</c:v>
                </c:pt>
                <c:pt idx="39">
                  <c:v>42941</c:v>
                </c:pt>
                <c:pt idx="40">
                  <c:v>42942</c:v>
                </c:pt>
                <c:pt idx="41">
                  <c:v>42943</c:v>
                </c:pt>
                <c:pt idx="42">
                  <c:v>42944</c:v>
                </c:pt>
                <c:pt idx="43">
                  <c:v>42945</c:v>
                </c:pt>
                <c:pt idx="44">
                  <c:v>42946</c:v>
                </c:pt>
                <c:pt idx="45">
                  <c:v>42947</c:v>
                </c:pt>
                <c:pt idx="46">
                  <c:v>42948</c:v>
                </c:pt>
                <c:pt idx="47">
                  <c:v>42949</c:v>
                </c:pt>
                <c:pt idx="48">
                  <c:v>42950</c:v>
                </c:pt>
                <c:pt idx="49">
                  <c:v>42961</c:v>
                </c:pt>
                <c:pt idx="50">
                  <c:v>42962</c:v>
                </c:pt>
                <c:pt idx="51">
                  <c:v>42963</c:v>
                </c:pt>
                <c:pt idx="52">
                  <c:v>42964</c:v>
                </c:pt>
                <c:pt idx="53">
                  <c:v>42965</c:v>
                </c:pt>
                <c:pt idx="54">
                  <c:v>42986</c:v>
                </c:pt>
                <c:pt idx="55">
                  <c:v>42987</c:v>
                </c:pt>
                <c:pt idx="56">
                  <c:v>42988</c:v>
                </c:pt>
                <c:pt idx="57">
                  <c:v>42989</c:v>
                </c:pt>
                <c:pt idx="58">
                  <c:v>42990</c:v>
                </c:pt>
                <c:pt idx="59">
                  <c:v>42991</c:v>
                </c:pt>
                <c:pt idx="60">
                  <c:v>42992</c:v>
                </c:pt>
                <c:pt idx="61">
                  <c:v>42993</c:v>
                </c:pt>
                <c:pt idx="62">
                  <c:v>42994</c:v>
                </c:pt>
                <c:pt idx="63">
                  <c:v>42995</c:v>
                </c:pt>
                <c:pt idx="64">
                  <c:v>42996</c:v>
                </c:pt>
                <c:pt idx="65">
                  <c:v>42997</c:v>
                </c:pt>
                <c:pt idx="66">
                  <c:v>42998</c:v>
                </c:pt>
                <c:pt idx="67">
                  <c:v>42999</c:v>
                </c:pt>
                <c:pt idx="68">
                  <c:v>43000</c:v>
                </c:pt>
                <c:pt idx="69">
                  <c:v>43001</c:v>
                </c:pt>
                <c:pt idx="70">
                  <c:v>43002</c:v>
                </c:pt>
                <c:pt idx="71">
                  <c:v>43003</c:v>
                </c:pt>
                <c:pt idx="72">
                  <c:v>43004</c:v>
                </c:pt>
                <c:pt idx="73">
                  <c:v>43005</c:v>
                </c:pt>
                <c:pt idx="74">
                  <c:v>43006</c:v>
                </c:pt>
                <c:pt idx="75">
                  <c:v>43007</c:v>
                </c:pt>
                <c:pt idx="76">
                  <c:v>43008</c:v>
                </c:pt>
                <c:pt idx="77">
                  <c:v>43009</c:v>
                </c:pt>
                <c:pt idx="78">
                  <c:v>43010</c:v>
                </c:pt>
                <c:pt idx="79">
                  <c:v>43011</c:v>
                </c:pt>
                <c:pt idx="80">
                  <c:v>43012</c:v>
                </c:pt>
                <c:pt idx="81">
                  <c:v>43013</c:v>
                </c:pt>
                <c:pt idx="82">
                  <c:v>43014</c:v>
                </c:pt>
                <c:pt idx="83">
                  <c:v>43015</c:v>
                </c:pt>
                <c:pt idx="84">
                  <c:v>43016</c:v>
                </c:pt>
                <c:pt idx="85">
                  <c:v>43017</c:v>
                </c:pt>
                <c:pt idx="86">
                  <c:v>43018</c:v>
                </c:pt>
                <c:pt idx="87">
                  <c:v>43028</c:v>
                </c:pt>
                <c:pt idx="88">
                  <c:v>43029</c:v>
                </c:pt>
                <c:pt idx="89">
                  <c:v>43030</c:v>
                </c:pt>
                <c:pt idx="90">
                  <c:v>43031</c:v>
                </c:pt>
                <c:pt idx="91">
                  <c:v>43032</c:v>
                </c:pt>
                <c:pt idx="92">
                  <c:v>43033</c:v>
                </c:pt>
                <c:pt idx="93">
                  <c:v>43034</c:v>
                </c:pt>
                <c:pt idx="94">
                  <c:v>43035</c:v>
                </c:pt>
                <c:pt idx="95">
                  <c:v>43036</c:v>
                </c:pt>
                <c:pt idx="96">
                  <c:v>43037</c:v>
                </c:pt>
                <c:pt idx="97">
                  <c:v>43038</c:v>
                </c:pt>
                <c:pt idx="98">
                  <c:v>43039</c:v>
                </c:pt>
                <c:pt idx="99">
                  <c:v>43040</c:v>
                </c:pt>
                <c:pt idx="100">
                  <c:v>43041</c:v>
                </c:pt>
                <c:pt idx="101">
                  <c:v>43042</c:v>
                </c:pt>
                <c:pt idx="102">
                  <c:v>43043</c:v>
                </c:pt>
                <c:pt idx="103">
                  <c:v>43045</c:v>
                </c:pt>
                <c:pt idx="104">
                  <c:v>43046</c:v>
                </c:pt>
                <c:pt idx="105">
                  <c:v>43047</c:v>
                </c:pt>
                <c:pt idx="106">
                  <c:v>43048</c:v>
                </c:pt>
                <c:pt idx="107">
                  <c:v>43049</c:v>
                </c:pt>
                <c:pt idx="108">
                  <c:v>43050</c:v>
                </c:pt>
                <c:pt idx="109">
                  <c:v>43051</c:v>
                </c:pt>
                <c:pt idx="110">
                  <c:v>43052</c:v>
                </c:pt>
                <c:pt idx="111">
                  <c:v>43053</c:v>
                </c:pt>
                <c:pt idx="112">
                  <c:v>43054</c:v>
                </c:pt>
                <c:pt idx="113">
                  <c:v>43055</c:v>
                </c:pt>
                <c:pt idx="114">
                  <c:v>43056</c:v>
                </c:pt>
                <c:pt idx="115">
                  <c:v>43057</c:v>
                </c:pt>
                <c:pt idx="116">
                  <c:v>43058</c:v>
                </c:pt>
                <c:pt idx="117">
                  <c:v>43059</c:v>
                </c:pt>
                <c:pt idx="118">
                  <c:v>43060</c:v>
                </c:pt>
                <c:pt idx="119">
                  <c:v>43061</c:v>
                </c:pt>
                <c:pt idx="120">
                  <c:v>43062</c:v>
                </c:pt>
                <c:pt idx="121">
                  <c:v>43063</c:v>
                </c:pt>
                <c:pt idx="122">
                  <c:v>43064</c:v>
                </c:pt>
                <c:pt idx="123">
                  <c:v>43065</c:v>
                </c:pt>
                <c:pt idx="124">
                  <c:v>43066</c:v>
                </c:pt>
                <c:pt idx="125">
                  <c:v>43067</c:v>
                </c:pt>
                <c:pt idx="126">
                  <c:v>43068</c:v>
                </c:pt>
                <c:pt idx="127">
                  <c:v>43080</c:v>
                </c:pt>
                <c:pt idx="128">
                  <c:v>43081</c:v>
                </c:pt>
                <c:pt idx="129">
                  <c:v>43082</c:v>
                </c:pt>
                <c:pt idx="130">
                  <c:v>43083</c:v>
                </c:pt>
                <c:pt idx="131">
                  <c:v>43084</c:v>
                </c:pt>
                <c:pt idx="132">
                  <c:v>43085</c:v>
                </c:pt>
                <c:pt idx="133">
                  <c:v>43088</c:v>
                </c:pt>
                <c:pt idx="134">
                  <c:v>43089</c:v>
                </c:pt>
                <c:pt idx="135">
                  <c:v>43090</c:v>
                </c:pt>
                <c:pt idx="136">
                  <c:v>43091</c:v>
                </c:pt>
                <c:pt idx="137">
                  <c:v>43092</c:v>
                </c:pt>
                <c:pt idx="138">
                  <c:v>43093</c:v>
                </c:pt>
                <c:pt idx="139">
                  <c:v>43094</c:v>
                </c:pt>
                <c:pt idx="140">
                  <c:v>43095</c:v>
                </c:pt>
                <c:pt idx="141">
                  <c:v>43101</c:v>
                </c:pt>
                <c:pt idx="142">
                  <c:v>43102</c:v>
                </c:pt>
                <c:pt idx="143">
                  <c:v>43103</c:v>
                </c:pt>
                <c:pt idx="144">
                  <c:v>43104</c:v>
                </c:pt>
                <c:pt idx="145">
                  <c:v>43105</c:v>
                </c:pt>
                <c:pt idx="146">
                  <c:v>43106</c:v>
                </c:pt>
                <c:pt idx="147">
                  <c:v>43107</c:v>
                </c:pt>
                <c:pt idx="148">
                  <c:v>43108</c:v>
                </c:pt>
                <c:pt idx="149">
                  <c:v>43109</c:v>
                </c:pt>
                <c:pt idx="150">
                  <c:v>43110</c:v>
                </c:pt>
                <c:pt idx="151">
                  <c:v>43111</c:v>
                </c:pt>
                <c:pt idx="152">
                  <c:v>43112</c:v>
                </c:pt>
                <c:pt idx="153">
                  <c:v>43113</c:v>
                </c:pt>
                <c:pt idx="154">
                  <c:v>43114</c:v>
                </c:pt>
                <c:pt idx="155">
                  <c:v>43115</c:v>
                </c:pt>
                <c:pt idx="156">
                  <c:v>43116</c:v>
                </c:pt>
                <c:pt idx="157">
                  <c:v>43117</c:v>
                </c:pt>
                <c:pt idx="158">
                  <c:v>43118</c:v>
                </c:pt>
                <c:pt idx="159">
                  <c:v>43119</c:v>
                </c:pt>
                <c:pt idx="160">
                  <c:v>43120</c:v>
                </c:pt>
                <c:pt idx="161">
                  <c:v>43121</c:v>
                </c:pt>
                <c:pt idx="162">
                  <c:v>43122</c:v>
                </c:pt>
                <c:pt idx="163">
                  <c:v>43123</c:v>
                </c:pt>
                <c:pt idx="164">
                  <c:v>43126</c:v>
                </c:pt>
                <c:pt idx="165">
                  <c:v>43127</c:v>
                </c:pt>
                <c:pt idx="166">
                  <c:v>43128</c:v>
                </c:pt>
                <c:pt idx="167">
                  <c:v>43129</c:v>
                </c:pt>
                <c:pt idx="168">
                  <c:v>43130</c:v>
                </c:pt>
                <c:pt idx="169">
                  <c:v>43131</c:v>
                </c:pt>
                <c:pt idx="170">
                  <c:v>43132</c:v>
                </c:pt>
                <c:pt idx="171">
                  <c:v>43133</c:v>
                </c:pt>
                <c:pt idx="172">
                  <c:v>43134</c:v>
                </c:pt>
                <c:pt idx="173">
                  <c:v>43135</c:v>
                </c:pt>
                <c:pt idx="174">
                  <c:v>43136</c:v>
                </c:pt>
                <c:pt idx="175">
                  <c:v>43138</c:v>
                </c:pt>
                <c:pt idx="176">
                  <c:v>43139</c:v>
                </c:pt>
                <c:pt idx="177">
                  <c:v>43140</c:v>
                </c:pt>
                <c:pt idx="178">
                  <c:v>43141</c:v>
                </c:pt>
                <c:pt idx="179">
                  <c:v>43142</c:v>
                </c:pt>
                <c:pt idx="180">
                  <c:v>43143</c:v>
                </c:pt>
                <c:pt idx="181">
                  <c:v>43144</c:v>
                </c:pt>
                <c:pt idx="182">
                  <c:v>43145</c:v>
                </c:pt>
                <c:pt idx="183">
                  <c:v>43146</c:v>
                </c:pt>
                <c:pt idx="184">
                  <c:v>43147</c:v>
                </c:pt>
                <c:pt idx="185">
                  <c:v>43148</c:v>
                </c:pt>
                <c:pt idx="186">
                  <c:v>43149</c:v>
                </c:pt>
                <c:pt idx="187">
                  <c:v>43150</c:v>
                </c:pt>
                <c:pt idx="188">
                  <c:v>43151</c:v>
                </c:pt>
                <c:pt idx="189">
                  <c:v>43153</c:v>
                </c:pt>
                <c:pt idx="190">
                  <c:v>43154</c:v>
                </c:pt>
                <c:pt idx="191">
                  <c:v>43155</c:v>
                </c:pt>
                <c:pt idx="192">
                  <c:v>43156</c:v>
                </c:pt>
                <c:pt idx="193">
                  <c:v>43157</c:v>
                </c:pt>
                <c:pt idx="194">
                  <c:v>43158</c:v>
                </c:pt>
                <c:pt idx="195">
                  <c:v>43159</c:v>
                </c:pt>
                <c:pt idx="196">
                  <c:v>43160</c:v>
                </c:pt>
                <c:pt idx="197">
                  <c:v>43161</c:v>
                </c:pt>
                <c:pt idx="198">
                  <c:v>43162</c:v>
                </c:pt>
                <c:pt idx="199">
                  <c:v>43163</c:v>
                </c:pt>
                <c:pt idx="200">
                  <c:v>43164</c:v>
                </c:pt>
                <c:pt idx="201">
                  <c:v>43165</c:v>
                </c:pt>
                <c:pt idx="202">
                  <c:v>43166</c:v>
                </c:pt>
              </c:numCache>
            </c:numRef>
          </c:xVal>
          <c:yVal>
            <c:numRef>
              <c:f>'Aggredated Data'!$U$4:$U$206</c:f>
              <c:numCache>
                <c:formatCode>General</c:formatCode>
                <c:ptCount val="203"/>
                <c:pt idx="0">
                  <c:v>177.13981735293399</c:v>
                </c:pt>
                <c:pt idx="1">
                  <c:v>166.874034592182</c:v>
                </c:pt>
                <c:pt idx="2">
                  <c:v>153.14338722236201</c:v>
                </c:pt>
                <c:pt idx="3">
                  <c:v>157.124533360816</c:v>
                </c:pt>
                <c:pt idx="4">
                  <c:v>167.37551793115099</c:v>
                </c:pt>
                <c:pt idx="5">
                  <c:v>158.485537005617</c:v>
                </c:pt>
                <c:pt idx="6">
                  <c:v>148.10832784971001</c:v>
                </c:pt>
                <c:pt idx="7">
                  <c:v>147.702873450422</c:v>
                </c:pt>
                <c:pt idx="8">
                  <c:v>144.47814837977299</c:v>
                </c:pt>
                <c:pt idx="9">
                  <c:v>143.872324165116</c:v>
                </c:pt>
                <c:pt idx="10">
                  <c:v>150.45113713823699</c:v>
                </c:pt>
                <c:pt idx="11">
                  <c:v>155.54459166183199</c:v>
                </c:pt>
                <c:pt idx="12">
                  <c:v>152.46945699818801</c:v>
                </c:pt>
                <c:pt idx="13">
                  <c:v>146.86732201872499</c:v>
                </c:pt>
                <c:pt idx="14">
                  <c:v>152.02424590451301</c:v>
                </c:pt>
                <c:pt idx="15">
                  <c:v>151.42170466810899</c:v>
                </c:pt>
                <c:pt idx="16">
                  <c:v>153.26100118354799</c:v>
                </c:pt>
                <c:pt idx="17">
                  <c:v>152.38377420356599</c:v>
                </c:pt>
                <c:pt idx="18">
                  <c:v>149.89424531838901</c:v>
                </c:pt>
                <c:pt idx="19">
                  <c:v>141.7224040234</c:v>
                </c:pt>
                <c:pt idx="20">
                  <c:v>141.152596868892</c:v>
                </c:pt>
                <c:pt idx="21">
                  <c:v>134.15310801862401</c:v>
                </c:pt>
                <c:pt idx="22">
                  <c:v>134.433486870916</c:v>
                </c:pt>
                <c:pt idx="23">
                  <c:v>134.537791615657</c:v>
                </c:pt>
                <c:pt idx="24">
                  <c:v>136.98036995798799</c:v>
                </c:pt>
                <c:pt idx="25">
                  <c:v>136.41422251774901</c:v>
                </c:pt>
                <c:pt idx="26">
                  <c:v>118.605933738681</c:v>
                </c:pt>
                <c:pt idx="27">
                  <c:v>134.01307192210501</c:v>
                </c:pt>
                <c:pt idx="28">
                  <c:v>111.167025333084</c:v>
                </c:pt>
                <c:pt idx="29">
                  <c:v>108.151420612493</c:v>
                </c:pt>
                <c:pt idx="30">
                  <c:v>110.98419259919601</c:v>
                </c:pt>
                <c:pt idx="31">
                  <c:v>109.158593834196</c:v>
                </c:pt>
                <c:pt idx="32">
                  <c:v>106.057191322477</c:v>
                </c:pt>
                <c:pt idx="33">
                  <c:v>105.933733925872</c:v>
                </c:pt>
                <c:pt idx="34">
                  <c:v>102.821088170613</c:v>
                </c:pt>
                <c:pt idx="35">
                  <c:v>109.64889270253499</c:v>
                </c:pt>
                <c:pt idx="36">
                  <c:v>127.65340290888101</c:v>
                </c:pt>
                <c:pt idx="37">
                  <c:v>108.296736003147</c:v>
                </c:pt>
                <c:pt idx="38">
                  <c:v>100.91668734466499</c:v>
                </c:pt>
                <c:pt idx="39">
                  <c:v>95.4262494264879</c:v>
                </c:pt>
                <c:pt idx="40">
                  <c:v>98.415846033648805</c:v>
                </c:pt>
                <c:pt idx="41">
                  <c:v>96.2980421004725</c:v>
                </c:pt>
                <c:pt idx="42">
                  <c:v>96.597215695865799</c:v>
                </c:pt>
                <c:pt idx="43">
                  <c:v>94.724524869256697</c:v>
                </c:pt>
                <c:pt idx="44">
                  <c:v>88.489277153244899</c:v>
                </c:pt>
                <c:pt idx="45">
                  <c:v>97.564067486583596</c:v>
                </c:pt>
                <c:pt idx="46">
                  <c:v>91.942553182005994</c:v>
                </c:pt>
                <c:pt idx="47">
                  <c:v>88.767903234641196</c:v>
                </c:pt>
                <c:pt idx="48">
                  <c:v>82.674243492638098</c:v>
                </c:pt>
                <c:pt idx="49">
                  <c:v>115.42299297061101</c:v>
                </c:pt>
                <c:pt idx="50">
                  <c:v>92.027176189107294</c:v>
                </c:pt>
                <c:pt idx="51">
                  <c:v>90.143303474528693</c:v>
                </c:pt>
                <c:pt idx="52">
                  <c:v>92.173774773835703</c:v>
                </c:pt>
                <c:pt idx="53">
                  <c:v>94.994341211925004</c:v>
                </c:pt>
                <c:pt idx="54">
                  <c:v>103.24052820277799</c:v>
                </c:pt>
                <c:pt idx="55">
                  <c:v>115.305496256303</c:v>
                </c:pt>
                <c:pt idx="56">
                  <c:v>111.726166744948</c:v>
                </c:pt>
                <c:pt idx="57">
                  <c:v>104.358693386661</c:v>
                </c:pt>
                <c:pt idx="58">
                  <c:v>108.45890772342599</c:v>
                </c:pt>
                <c:pt idx="59">
                  <c:v>105.401000950336</c:v>
                </c:pt>
                <c:pt idx="60">
                  <c:v>95.504086315278997</c:v>
                </c:pt>
                <c:pt idx="61">
                  <c:v>98.967582324486699</c:v>
                </c:pt>
                <c:pt idx="62">
                  <c:v>97.726378523293803</c:v>
                </c:pt>
                <c:pt idx="63">
                  <c:v>95.570446498519303</c:v>
                </c:pt>
                <c:pt idx="64">
                  <c:v>90.753545855656299</c:v>
                </c:pt>
                <c:pt idx="65">
                  <c:v>88.024348268063207</c:v>
                </c:pt>
                <c:pt idx="66">
                  <c:v>88.502369985293797</c:v>
                </c:pt>
                <c:pt idx="67">
                  <c:v>91.014661232323306</c:v>
                </c:pt>
                <c:pt idx="68">
                  <c:v>87.693138017670606</c:v>
                </c:pt>
                <c:pt idx="69">
                  <c:v>88.069820616667997</c:v>
                </c:pt>
                <c:pt idx="70">
                  <c:v>86.496515594146203</c:v>
                </c:pt>
                <c:pt idx="71">
                  <c:v>87.849688116565503</c:v>
                </c:pt>
                <c:pt idx="72">
                  <c:v>88.259021393863804</c:v>
                </c:pt>
                <c:pt idx="73">
                  <c:v>90.367233334543599</c:v>
                </c:pt>
                <c:pt idx="74">
                  <c:v>91.816140816532396</c:v>
                </c:pt>
                <c:pt idx="75">
                  <c:v>88.4082248157153</c:v>
                </c:pt>
                <c:pt idx="76">
                  <c:v>86.633324048157107</c:v>
                </c:pt>
                <c:pt idx="77">
                  <c:v>89.939256854639495</c:v>
                </c:pt>
                <c:pt idx="78">
                  <c:v>88.885954156501001</c:v>
                </c:pt>
                <c:pt idx="79">
                  <c:v>88.330409510645495</c:v>
                </c:pt>
                <c:pt idx="80">
                  <c:v>78.851808834992397</c:v>
                </c:pt>
                <c:pt idx="81">
                  <c:v>87.673295699948497</c:v>
                </c:pt>
                <c:pt idx="82">
                  <c:v>85.4909243759069</c:v>
                </c:pt>
                <c:pt idx="83">
                  <c:v>86.890509505650797</c:v>
                </c:pt>
                <c:pt idx="84">
                  <c:v>84.789389195027596</c:v>
                </c:pt>
                <c:pt idx="85">
                  <c:v>86.9109664584266</c:v>
                </c:pt>
                <c:pt idx="86">
                  <c:v>88.127466016130299</c:v>
                </c:pt>
                <c:pt idx="87">
                  <c:v>113.507480108115</c:v>
                </c:pt>
                <c:pt idx="88">
                  <c:v>130.46319689098601</c:v>
                </c:pt>
                <c:pt idx="89">
                  <c:v>125.417675104515</c:v>
                </c:pt>
                <c:pt idx="90">
                  <c:v>125.56216091219601</c:v>
                </c:pt>
                <c:pt idx="91">
                  <c:v>124.682370034573</c:v>
                </c:pt>
                <c:pt idx="92">
                  <c:v>122.48704601892</c:v>
                </c:pt>
                <c:pt idx="93">
                  <c:v>130.22776764938399</c:v>
                </c:pt>
                <c:pt idx="94">
                  <c:v>127.899851751155</c:v>
                </c:pt>
                <c:pt idx="95">
                  <c:v>126.472721123238</c:v>
                </c:pt>
                <c:pt idx="96">
                  <c:v>125.759834430051</c:v>
                </c:pt>
                <c:pt idx="97">
                  <c:v>125.08839092094099</c:v>
                </c:pt>
                <c:pt idx="98">
                  <c:v>125.282468728162</c:v>
                </c:pt>
                <c:pt idx="99">
                  <c:v>121.145954315536</c:v>
                </c:pt>
                <c:pt idx="100">
                  <c:v>128.37079589209901</c:v>
                </c:pt>
                <c:pt idx="101">
                  <c:v>126.732727462905</c:v>
                </c:pt>
                <c:pt idx="102">
                  <c:v>125.078341133582</c:v>
                </c:pt>
                <c:pt idx="103">
                  <c:v>123.190218184895</c:v>
                </c:pt>
                <c:pt idx="104">
                  <c:v>127.614264868801</c:v>
                </c:pt>
                <c:pt idx="105">
                  <c:v>130.821635717237</c:v>
                </c:pt>
                <c:pt idx="106">
                  <c:v>109.369945379863</c:v>
                </c:pt>
                <c:pt idx="107">
                  <c:v>122.43859006817399</c:v>
                </c:pt>
                <c:pt idx="108">
                  <c:v>121.981842232026</c:v>
                </c:pt>
                <c:pt idx="109">
                  <c:v>123.126389528209</c:v>
                </c:pt>
                <c:pt idx="110">
                  <c:v>118.635560918172</c:v>
                </c:pt>
                <c:pt idx="111">
                  <c:v>116.760240956861</c:v>
                </c:pt>
                <c:pt idx="112">
                  <c:v>121.897828439569</c:v>
                </c:pt>
                <c:pt idx="113">
                  <c:v>118.48041171462501</c:v>
                </c:pt>
                <c:pt idx="114">
                  <c:v>113.61696438045701</c:v>
                </c:pt>
                <c:pt idx="115">
                  <c:v>112.400520359292</c:v>
                </c:pt>
                <c:pt idx="116">
                  <c:v>111.333894422806</c:v>
                </c:pt>
                <c:pt idx="117">
                  <c:v>109.698752162575</c:v>
                </c:pt>
                <c:pt idx="118">
                  <c:v>110.415719752391</c:v>
                </c:pt>
                <c:pt idx="119">
                  <c:v>108.560493926844</c:v>
                </c:pt>
                <c:pt idx="120">
                  <c:v>109.390492519874</c:v>
                </c:pt>
                <c:pt idx="121">
                  <c:v>107.947748766564</c:v>
                </c:pt>
                <c:pt idx="122">
                  <c:v>108.494665960445</c:v>
                </c:pt>
                <c:pt idx="123">
                  <c:v>111.968376793069</c:v>
                </c:pt>
                <c:pt idx="124">
                  <c:v>111.470260319677</c:v>
                </c:pt>
                <c:pt idx="125">
                  <c:v>106.326080470771</c:v>
                </c:pt>
                <c:pt idx="126">
                  <c:v>107.633817247376</c:v>
                </c:pt>
                <c:pt idx="127">
                  <c:v>101.182567234285</c:v>
                </c:pt>
                <c:pt idx="128">
                  <c:v>104.014831960019</c:v>
                </c:pt>
                <c:pt idx="129">
                  <c:v>113.52518769567899</c:v>
                </c:pt>
                <c:pt idx="130">
                  <c:v>102.564794424933</c:v>
                </c:pt>
                <c:pt idx="131">
                  <c:v>104.78520067925901</c:v>
                </c:pt>
                <c:pt idx="132">
                  <c:v>96.929371253075104</c:v>
                </c:pt>
                <c:pt idx="133">
                  <c:v>104.625855587202</c:v>
                </c:pt>
                <c:pt idx="134">
                  <c:v>96.473955555121606</c:v>
                </c:pt>
                <c:pt idx="135">
                  <c:v>100.108948570339</c:v>
                </c:pt>
                <c:pt idx="136">
                  <c:v>101.22161403867401</c:v>
                </c:pt>
                <c:pt idx="137">
                  <c:v>94.776886255465399</c:v>
                </c:pt>
                <c:pt idx="138">
                  <c:v>99.007747284888396</c:v>
                </c:pt>
                <c:pt idx="139">
                  <c:v>103.18795272886901</c:v>
                </c:pt>
                <c:pt idx="140">
                  <c:v>100.95545120729101</c:v>
                </c:pt>
                <c:pt idx="141">
                  <c:v>101.119301313861</c:v>
                </c:pt>
                <c:pt idx="142">
                  <c:v>103.394836739396</c:v>
                </c:pt>
                <c:pt idx="143">
                  <c:v>104.09127116459</c:v>
                </c:pt>
                <c:pt idx="144">
                  <c:v>99.568084985790406</c:v>
                </c:pt>
                <c:pt idx="145">
                  <c:v>99.704265876514796</c:v>
                </c:pt>
                <c:pt idx="146">
                  <c:v>100.296271257385</c:v>
                </c:pt>
                <c:pt idx="147">
                  <c:v>100.699212536852</c:v>
                </c:pt>
                <c:pt idx="148">
                  <c:v>99.405324239561395</c:v>
                </c:pt>
                <c:pt idx="149">
                  <c:v>101.194217320543</c:v>
                </c:pt>
                <c:pt idx="150">
                  <c:v>100.690233965841</c:v>
                </c:pt>
                <c:pt idx="151">
                  <c:v>102.50057734903601</c:v>
                </c:pt>
                <c:pt idx="152">
                  <c:v>100.158632547758</c:v>
                </c:pt>
                <c:pt idx="153">
                  <c:v>98.764891185471996</c:v>
                </c:pt>
                <c:pt idx="154">
                  <c:v>98.389908254436193</c:v>
                </c:pt>
                <c:pt idx="155">
                  <c:v>97.633973851243397</c:v>
                </c:pt>
                <c:pt idx="156">
                  <c:v>104.044697398712</c:v>
                </c:pt>
                <c:pt idx="157">
                  <c:v>99.240672645949402</c:v>
                </c:pt>
                <c:pt idx="158">
                  <c:v>99.788928371085504</c:v>
                </c:pt>
                <c:pt idx="159">
                  <c:v>101.68228206043899</c:v>
                </c:pt>
                <c:pt idx="160">
                  <c:v>103.009089530712</c:v>
                </c:pt>
                <c:pt idx="161">
                  <c:v>100.467129206846</c:v>
                </c:pt>
                <c:pt idx="162">
                  <c:v>97.759129423105705</c:v>
                </c:pt>
                <c:pt idx="163">
                  <c:v>102.174401249255</c:v>
                </c:pt>
                <c:pt idx="164">
                  <c:v>106.334359239032</c:v>
                </c:pt>
                <c:pt idx="165">
                  <c:v>102.51953272276</c:v>
                </c:pt>
                <c:pt idx="166">
                  <c:v>97.567262087700698</c:v>
                </c:pt>
                <c:pt idx="167">
                  <c:v>98.797159211519698</c:v>
                </c:pt>
                <c:pt idx="168">
                  <c:v>97.766602281115198</c:v>
                </c:pt>
                <c:pt idx="169">
                  <c:v>99.485920964560293</c:v>
                </c:pt>
                <c:pt idx="170">
                  <c:v>97.565938155226604</c:v>
                </c:pt>
                <c:pt idx="171">
                  <c:v>96.946653458995101</c:v>
                </c:pt>
                <c:pt idx="172">
                  <c:v>96.155510094622201</c:v>
                </c:pt>
                <c:pt idx="173">
                  <c:v>95.183966460363905</c:v>
                </c:pt>
                <c:pt idx="174">
                  <c:v>100.54634206565601</c:v>
                </c:pt>
                <c:pt idx="175">
                  <c:v>100.54634206565601</c:v>
                </c:pt>
                <c:pt idx="176">
                  <c:v>94.888427901044295</c:v>
                </c:pt>
                <c:pt idx="177">
                  <c:v>96.798046156241298</c:v>
                </c:pt>
                <c:pt idx="178">
                  <c:v>94.516915339603202</c:v>
                </c:pt>
                <c:pt idx="179">
                  <c:v>95.1116892406217</c:v>
                </c:pt>
                <c:pt idx="180">
                  <c:v>94.475174128466193</c:v>
                </c:pt>
                <c:pt idx="181">
                  <c:v>94.647880514845696</c:v>
                </c:pt>
                <c:pt idx="182">
                  <c:v>95.666291770251505</c:v>
                </c:pt>
                <c:pt idx="183">
                  <c:v>95.369650341913299</c:v>
                </c:pt>
                <c:pt idx="184">
                  <c:v>95.873198197478501</c:v>
                </c:pt>
                <c:pt idx="185">
                  <c:v>94.399464788041698</c:v>
                </c:pt>
                <c:pt idx="186">
                  <c:v>95.459747202370806</c:v>
                </c:pt>
                <c:pt idx="187">
                  <c:v>94.644669626018</c:v>
                </c:pt>
                <c:pt idx="188">
                  <c:v>94.354057528238002</c:v>
                </c:pt>
                <c:pt idx="189">
                  <c:v>95.053676673720602</c:v>
                </c:pt>
                <c:pt idx="190">
                  <c:v>97.4338286985205</c:v>
                </c:pt>
                <c:pt idx="191">
                  <c:v>92.998154032891506</c:v>
                </c:pt>
                <c:pt idx="192">
                  <c:v>94.052054773983201</c:v>
                </c:pt>
                <c:pt idx="193">
                  <c:v>92.961018712884695</c:v>
                </c:pt>
                <c:pt idx="194">
                  <c:v>90.9231214774439</c:v>
                </c:pt>
                <c:pt idx="195">
                  <c:v>94.051398222781501</c:v>
                </c:pt>
                <c:pt idx="196">
                  <c:v>95.289790301817504</c:v>
                </c:pt>
                <c:pt idx="197">
                  <c:v>95.200093029504998</c:v>
                </c:pt>
                <c:pt idx="198">
                  <c:v>92.336062018522</c:v>
                </c:pt>
                <c:pt idx="199">
                  <c:v>94.484850777498806</c:v>
                </c:pt>
                <c:pt idx="200">
                  <c:v>100.087680354526</c:v>
                </c:pt>
                <c:pt idx="201">
                  <c:v>92.832965045309095</c:v>
                </c:pt>
                <c:pt idx="202">
                  <c:v>93.645100447140607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03E-4B55-AE9B-1819DBAB5B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3686376"/>
        <c:axId val="243686768"/>
      </c:scatterChart>
      <c:valAx>
        <c:axId val="243686376"/>
        <c:scaling>
          <c:orientation val="minMax"/>
          <c:max val="43160"/>
          <c:min val="4302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[$-409]mmm\-yy;@" sourceLinked="0"/>
        <c:majorTickMark val="none"/>
        <c:minorTickMark val="none"/>
        <c:tickLblPos val="nextTo"/>
        <c:spPr>
          <a:noFill/>
          <a:ln>
            <a:solidFill>
              <a:schemeClr val="tx2">
                <a:lumMod val="40000"/>
                <a:lumOff val="6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3686768"/>
        <c:crosses val="autoZero"/>
        <c:crossBetween val="midCat"/>
        <c:majorUnit val="30"/>
        <c:minorUnit val="30"/>
      </c:valAx>
      <c:valAx>
        <c:axId val="243686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TC-Permeability (lmh/bar)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tx2">
                <a:lumMod val="40000"/>
                <a:lumOff val="6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368637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724663093583888"/>
          <c:y val="0.13348337707786531"/>
          <c:w val="0.50881194997684109"/>
          <c:h val="4.244254884806066E-2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0CF33C-8F9F-B44A-84E7-29953BF435AB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52B1D-DECA-4046-9421-48D576404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33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052B1D-DECA-4046-9421-48D57640477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565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4BFEAF-31F3-489E-BD23-545CB2113D6A}" type="slidenum">
              <a:rPr lang="en-US"/>
              <a:pPr/>
              <a:t>56</a:t>
            </a:fld>
            <a:endParaRPr lang="en-US"/>
          </a:p>
        </p:txBody>
      </p:sp>
      <p:sp>
        <p:nvSpPr>
          <p:cNvPr id="80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62867"/>
            <a:ext cx="5850835" cy="43185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10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62276C-CF43-48B3-A95B-B7279A3A6BED}" type="slidenum">
              <a:rPr lang="en-US"/>
              <a:pPr/>
              <a:t>59</a:t>
            </a:fld>
            <a:endParaRPr lang="en-US"/>
          </a:p>
        </p:txBody>
      </p:sp>
      <p:sp>
        <p:nvSpPr>
          <p:cNvPr id="79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8788" y="717550"/>
            <a:ext cx="6403975" cy="3603625"/>
          </a:xfrm>
          <a:ln/>
        </p:spPr>
      </p:sp>
      <p:sp>
        <p:nvSpPr>
          <p:cNvPr id="79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692" y="4562865"/>
            <a:ext cx="5363818" cy="4320212"/>
          </a:xfrm>
        </p:spPr>
        <p:txBody>
          <a:bodyPr/>
          <a:lstStyle/>
          <a:p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174515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can change this photo to be of your local</a:t>
            </a:r>
            <a:r>
              <a:rPr lang="en-US" baseline="0"/>
              <a:t> Burns &amp; Mac office. Just make sure to keep the image the same size as the sample above.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255270-97D0-4742-9CEA-FF4B9EC7976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5807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770C15-63FD-4B15-9A56-EA124F8EA418}" type="slidenum">
              <a:rPr lang="en-US"/>
              <a:pPr/>
              <a:t>14</a:t>
            </a:fld>
            <a:endParaRPr lang="en-US"/>
          </a:p>
        </p:txBody>
      </p:sp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4144162" y="0"/>
            <a:ext cx="3171039" cy="4803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20167" tIns="0" rIns="20167" bIns="0"/>
          <a:lstStyle/>
          <a:p>
            <a:pPr algn="r" defTabSz="967671" eaLnBrk="0" hangingPunct="0"/>
            <a:r>
              <a:rPr lang="en-US" sz="1000" i="1"/>
              <a:t>07/16/96</a:t>
            </a:r>
          </a:p>
        </p:txBody>
      </p:sp>
      <p:sp>
        <p:nvSpPr>
          <p:cNvPr id="173059" name="Rectangle 3"/>
          <p:cNvSpPr>
            <a:spLocks noChangeArrowheads="1"/>
          </p:cNvSpPr>
          <p:nvPr/>
        </p:nvSpPr>
        <p:spPr bwMode="auto">
          <a:xfrm>
            <a:off x="4144162" y="9120818"/>
            <a:ext cx="3171039" cy="4803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20167" tIns="0" rIns="20167" bIns="0" anchor="b"/>
          <a:lstStyle/>
          <a:p>
            <a:pPr algn="r" defTabSz="967671" eaLnBrk="0" hangingPunct="0"/>
            <a:r>
              <a:rPr lang="en-US" sz="1000" i="1"/>
              <a:t>##</a:t>
            </a:r>
          </a:p>
        </p:txBody>
      </p:sp>
      <p:sp>
        <p:nvSpPr>
          <p:cNvPr id="173060" name="Rectangle 4"/>
          <p:cNvSpPr>
            <a:spLocks noChangeArrowheads="1"/>
          </p:cNvSpPr>
          <p:nvPr/>
        </p:nvSpPr>
        <p:spPr bwMode="auto">
          <a:xfrm>
            <a:off x="0" y="9120818"/>
            <a:ext cx="3171039" cy="4803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20167" tIns="0" rIns="20167" bIns="0" anchor="b"/>
          <a:lstStyle/>
          <a:p>
            <a:pPr defTabSz="967671" eaLnBrk="0" hangingPunct="0"/>
            <a:r>
              <a:rPr lang="en-US" sz="1000" i="1"/>
              <a:t>*</a:t>
            </a:r>
          </a:p>
        </p:txBody>
      </p:sp>
      <p:sp>
        <p:nvSpPr>
          <p:cNvPr id="173061" name="Rectangle 5"/>
          <p:cNvSpPr>
            <a:spLocks noChangeArrowheads="1"/>
          </p:cNvSpPr>
          <p:nvPr/>
        </p:nvSpPr>
        <p:spPr bwMode="auto">
          <a:xfrm>
            <a:off x="0" y="0"/>
            <a:ext cx="3171039" cy="4803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20167" tIns="0" rIns="20167" bIns="0"/>
          <a:lstStyle/>
          <a:p>
            <a:pPr defTabSz="967671" eaLnBrk="0" hangingPunct="0"/>
            <a:r>
              <a:rPr lang="en-US" sz="1000" i="1"/>
              <a:t>*</a:t>
            </a:r>
          </a:p>
        </p:txBody>
      </p:sp>
      <p:sp>
        <p:nvSpPr>
          <p:cNvPr id="1730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5488"/>
            <a:ext cx="4783138" cy="3587750"/>
          </a:xfrm>
          <a:ln w="12700" cap="flat">
            <a:solidFill>
              <a:schemeClr val="tx1"/>
            </a:solidFill>
          </a:ln>
        </p:spPr>
      </p:sp>
      <p:sp>
        <p:nvSpPr>
          <p:cNvPr id="17306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74802" y="4561218"/>
            <a:ext cx="5365599" cy="4320217"/>
          </a:xfrm>
          <a:ln/>
        </p:spPr>
        <p:txBody>
          <a:bodyPr lIns="95794" tIns="47057" rIns="95794" bIns="47057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43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64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658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4172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067577-EB4F-4836-B731-B1F69B50B94F}" type="slidenum">
              <a:rPr lang="en-US"/>
              <a:pPr/>
              <a:t>45</a:t>
            </a:fld>
            <a:endParaRPr lang="en-US"/>
          </a:p>
        </p:txBody>
      </p:sp>
      <p:sp>
        <p:nvSpPr>
          <p:cNvPr id="80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80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59587"/>
            <a:ext cx="5850835" cy="43202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803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5CC39E-EF2E-4503-B450-2C57978BC35B}" type="slidenum">
              <a:rPr lang="en-US"/>
              <a:pPr/>
              <a:t>48</a:t>
            </a:fld>
            <a:endParaRPr lang="en-US"/>
          </a:p>
        </p:txBody>
      </p:sp>
      <p:sp>
        <p:nvSpPr>
          <p:cNvPr id="81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81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59587"/>
            <a:ext cx="5850835" cy="43202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738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93FC5F-1ED3-4D2D-9321-935328E30D99}" type="slidenum">
              <a:rPr lang="en-US"/>
              <a:pPr/>
              <a:t>49</a:t>
            </a:fld>
            <a:endParaRPr lang="en-US"/>
          </a:p>
        </p:txBody>
      </p:sp>
      <p:sp>
        <p:nvSpPr>
          <p:cNvPr id="81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61227"/>
            <a:ext cx="5850835" cy="4320213"/>
          </a:xfrm>
        </p:spPr>
        <p:txBody>
          <a:bodyPr/>
          <a:lstStyle/>
          <a:p>
            <a:r>
              <a:rPr lang="en-US" b="1"/>
              <a:t>Bruce Long</a:t>
            </a:r>
          </a:p>
        </p:txBody>
      </p:sp>
    </p:spTree>
    <p:extLst>
      <p:ext uri="{BB962C8B-B14F-4D97-AF65-F5344CB8AC3E}">
        <p14:creationId xmlns:p14="http://schemas.microsoft.com/office/powerpoint/2010/main" val="3529691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4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tiff"/><Relationship Id="rId3" Type="http://schemas.openxmlformats.org/officeDocument/2006/relationships/image" Target="../media/image30.tiff"/><Relationship Id="rId7" Type="http://schemas.openxmlformats.org/officeDocument/2006/relationships/image" Target="../media/image34.tiff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3.tiff"/><Relationship Id="rId5" Type="http://schemas.openxmlformats.org/officeDocument/2006/relationships/image" Target="../media/image32.tiff"/><Relationship Id="rId4" Type="http://schemas.openxmlformats.org/officeDocument/2006/relationships/image" Target="../media/image31.tif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2DF89F0-E217-4D4F-A1FB-C3FE7B7FC5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55" b="11281"/>
          <a:stretch/>
        </p:blipFill>
        <p:spPr>
          <a:xfrm>
            <a:off x="-7225" y="0"/>
            <a:ext cx="12199225" cy="417766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76" y="-94417"/>
            <a:ext cx="12188952" cy="6858000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>
          <a:xfrm>
            <a:off x="9390579" y="439554"/>
            <a:ext cx="2808647" cy="813513"/>
            <a:chOff x="5309014" y="-202819"/>
            <a:chExt cx="3569724" cy="1033955"/>
          </a:xfrm>
        </p:grpSpPr>
        <p:sp>
          <p:nvSpPr>
            <p:cNvPr id="3" name="Rectangle 2"/>
            <p:cNvSpPr/>
            <p:nvPr userDrawn="1"/>
          </p:nvSpPr>
          <p:spPr>
            <a:xfrm>
              <a:off x="5309014" y="-202819"/>
              <a:ext cx="3569724" cy="1033955"/>
            </a:xfrm>
            <a:prstGeom prst="rect">
              <a:avLst/>
            </a:prstGeom>
            <a:solidFill>
              <a:srgbClr val="005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7365" y="82975"/>
              <a:ext cx="3019580" cy="454212"/>
            </a:xfrm>
            <a:prstGeom prst="rect">
              <a:avLst/>
            </a:prstGeom>
          </p:spPr>
        </p:pic>
      </p:grpSp>
      <p:sp>
        <p:nvSpPr>
          <p:cNvPr id="2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806222" y="4177667"/>
            <a:ext cx="9729982" cy="793592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24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806222" y="4971259"/>
            <a:ext cx="9729991" cy="392122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300"/>
              </a:lnSpc>
              <a:spcBef>
                <a:spcPts val="0"/>
              </a:spcBef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6739848" y="5566199"/>
            <a:ext cx="4796366" cy="52055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1800"/>
              </a:lnSpc>
              <a:spcBef>
                <a:spcPts val="0"/>
              </a:spcBef>
              <a:buNone/>
              <a:defRPr sz="1800" baseline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>
                <a:latin typeface="Arial" charset="0"/>
                <a:ea typeface="Arial" charset="0"/>
                <a:cs typeface="Arial" charset="0"/>
              </a:defRPr>
            </a:lvl2pPr>
            <a:lvl3pPr marL="914400" indent="0">
              <a:buNone/>
              <a:defRPr>
                <a:latin typeface="Arial" charset="0"/>
                <a:ea typeface="Arial" charset="0"/>
                <a:cs typeface="Arial" charset="0"/>
              </a:defRPr>
            </a:lvl3pPr>
            <a:lvl4pPr marL="1371600" indent="0">
              <a:buNone/>
              <a:defRPr>
                <a:latin typeface="Arial" charset="0"/>
                <a:ea typeface="Arial" charset="0"/>
                <a:cs typeface="Arial" charset="0"/>
              </a:defRPr>
            </a:lvl4pPr>
            <a:lvl5pPr marL="1828800" indent="0">
              <a:buNone/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RFP # XX-XXXX-XXX</a:t>
            </a:r>
          </a:p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Month 31, 20XX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11784650" y="4673336"/>
            <a:ext cx="412848" cy="1300174"/>
          </a:xfrm>
          <a:prstGeom prst="rect">
            <a:avLst/>
          </a:prstGeom>
          <a:solidFill>
            <a:srgbClr val="6AC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3811712" y="-827412"/>
            <a:ext cx="8855277" cy="6463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>
                <a:latin typeface="Arial" charset="0"/>
                <a:ea typeface="Arial" charset="0"/>
                <a:cs typeface="Arial" charset="0"/>
              </a:rPr>
              <a:t>Place and crop new photo on Master page to same size</a:t>
            </a:r>
            <a:r>
              <a:rPr lang="en-US" baseline="0">
                <a:latin typeface="Arial" charset="0"/>
                <a:ea typeface="Arial" charset="0"/>
                <a:cs typeface="Arial" charset="0"/>
              </a:rPr>
              <a:t> as existing photo</a:t>
            </a:r>
          </a:p>
          <a:p>
            <a:r>
              <a:rPr lang="en-US" baseline="0">
                <a:latin typeface="Arial" charset="0"/>
                <a:ea typeface="Arial" charset="0"/>
                <a:cs typeface="Arial" charset="0"/>
              </a:rPr>
              <a:t>Send photo to the back and delete existing photo</a:t>
            </a:r>
            <a:endParaRPr lang="en-US"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570DA-CC4F-1141-BA6B-774BF96C3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2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14DBE0-E0B1-8449-A247-9FEB719300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000" spc="10" baseline="0">
                <a:solidFill>
                  <a:srgbClr val="636569"/>
                </a:solidFill>
              </a:defRPr>
            </a:lvl1pPr>
            <a:lvl2pPr>
              <a:defRPr sz="2800" spc="10" baseline="0">
                <a:solidFill>
                  <a:srgbClr val="636569"/>
                </a:solidFill>
              </a:defRPr>
            </a:lvl2pPr>
            <a:lvl3pPr>
              <a:defRPr sz="2400" spc="10" baseline="0">
                <a:solidFill>
                  <a:srgbClr val="636569"/>
                </a:solidFill>
              </a:defRPr>
            </a:lvl3pPr>
            <a:lvl4pPr>
              <a:defRPr sz="2400" spc="10" baseline="0">
                <a:solidFill>
                  <a:srgbClr val="636569"/>
                </a:solidFill>
              </a:defRPr>
            </a:lvl4pPr>
            <a:lvl5pPr>
              <a:defRPr sz="2400" spc="10" baseline="0">
                <a:solidFill>
                  <a:srgbClr val="6365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865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55468B-C2BA-8B42-ABD6-5970617635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50008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</p:spPr>
        <p:txBody>
          <a:bodyPr>
            <a:noAutofit/>
          </a:bodyPr>
          <a:lstStyle>
            <a:lvl1pPr algn="ctr">
              <a:defRPr sz="5000">
                <a:solidFill>
                  <a:srgbClr val="005BB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3944774"/>
            <a:ext cx="10363200" cy="131643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86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005BBF"/>
              </a:buClr>
              <a:defRPr/>
            </a:lvl1pPr>
            <a:lvl2pPr>
              <a:buClr>
                <a:srgbClr val="005BBF"/>
              </a:buClr>
              <a:defRPr/>
            </a:lvl2pPr>
            <a:lvl3pPr>
              <a:buClr>
                <a:srgbClr val="005BBF"/>
              </a:buClr>
              <a:defRPr/>
            </a:lvl3pPr>
            <a:lvl4pPr>
              <a:buClr>
                <a:srgbClr val="005BBF"/>
              </a:buClr>
              <a:defRPr/>
            </a:lvl4pPr>
            <a:lvl5pPr>
              <a:buClr>
                <a:srgbClr val="005BBF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301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>
            <a:normAutofit/>
          </a:bodyPr>
          <a:lstStyle>
            <a:lvl1pPr algn="l">
              <a:defRPr sz="3800" b="1" cap="all"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260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2905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lnSpc>
                <a:spcPts val="2500"/>
              </a:lnSpc>
              <a:buNone/>
              <a:defRPr sz="2400" b="1">
                <a:solidFill>
                  <a:srgbClr val="005BB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lnSpc>
                <a:spcPts val="2500"/>
              </a:lnSpc>
              <a:buNone/>
              <a:defRPr sz="2400" b="1">
                <a:solidFill>
                  <a:srgbClr val="005BB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02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347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3583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t"/>
          <a:lstStyle>
            <a:lvl1pPr algn="l">
              <a:defRPr sz="2000" b="1"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16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2904646"/>
            <a:ext cx="6662930" cy="39533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607190" cy="3479800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0"/>
            <a:ext cx="7486650" cy="3479800"/>
          </a:xfrm>
          <a:prstGeom prst="rect">
            <a:avLst/>
          </a:prstGeom>
          <a:solidFill>
            <a:srgbClr val="005BBF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/>
          </a:p>
        </p:txBody>
      </p:sp>
      <p:pic>
        <p:nvPicPr>
          <p:cNvPr id="16" name="Picture 15" descr="PPT 45 bars.png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49" b="13768"/>
          <a:stretch/>
        </p:blipFill>
        <p:spPr>
          <a:xfrm>
            <a:off x="-5" y="-17887"/>
            <a:ext cx="8658221" cy="6858001"/>
          </a:xfrm>
          <a:prstGeom prst="rect">
            <a:avLst/>
          </a:prstGeom>
        </p:spPr>
      </p:pic>
      <p:sp>
        <p:nvSpPr>
          <p:cNvPr id="17" name="Triangle 16"/>
          <p:cNvSpPr/>
          <p:nvPr userDrawn="1"/>
        </p:nvSpPr>
        <p:spPr>
          <a:xfrm rot="5400000">
            <a:off x="-1787677" y="1787670"/>
            <a:ext cx="6876288" cy="3300944"/>
          </a:xfrm>
          <a:prstGeom prst="triangle">
            <a:avLst>
              <a:gd name="adj" fmla="val 5066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entagon 18"/>
          <p:cNvSpPr/>
          <p:nvPr userDrawn="1"/>
        </p:nvSpPr>
        <p:spPr>
          <a:xfrm flipH="1">
            <a:off x="3301192" y="-8879"/>
            <a:ext cx="5842808" cy="6871472"/>
          </a:xfrm>
          <a:custGeom>
            <a:avLst/>
            <a:gdLst>
              <a:gd name="connsiteX0" fmla="*/ 0 w 5842808"/>
              <a:gd name="connsiteY0" fmla="*/ 0 h 6969126"/>
              <a:gd name="connsiteX1" fmla="*/ 2507383 w 5842808"/>
              <a:gd name="connsiteY1" fmla="*/ 0 h 6969126"/>
              <a:gd name="connsiteX2" fmla="*/ 5842808 w 5842808"/>
              <a:gd name="connsiteY2" fmla="*/ 3484563 h 6969126"/>
              <a:gd name="connsiteX3" fmla="*/ 2507383 w 5842808"/>
              <a:gd name="connsiteY3" fmla="*/ 6969126 h 6969126"/>
              <a:gd name="connsiteX4" fmla="*/ 0 w 5842808"/>
              <a:gd name="connsiteY4" fmla="*/ 6969126 h 6969126"/>
              <a:gd name="connsiteX5" fmla="*/ 0 w 5842808"/>
              <a:gd name="connsiteY5" fmla="*/ 0 h 6969126"/>
              <a:gd name="connsiteX0" fmla="*/ 0 w 5842808"/>
              <a:gd name="connsiteY0" fmla="*/ 0 h 6969126"/>
              <a:gd name="connsiteX1" fmla="*/ 2507383 w 5842808"/>
              <a:gd name="connsiteY1" fmla="*/ 0 h 6969126"/>
              <a:gd name="connsiteX2" fmla="*/ 5842808 w 5842808"/>
              <a:gd name="connsiteY2" fmla="*/ 3484563 h 6969126"/>
              <a:gd name="connsiteX3" fmla="*/ 2613915 w 5842808"/>
              <a:gd name="connsiteY3" fmla="*/ 6871472 h 6969126"/>
              <a:gd name="connsiteX4" fmla="*/ 0 w 5842808"/>
              <a:gd name="connsiteY4" fmla="*/ 6969126 h 6969126"/>
              <a:gd name="connsiteX5" fmla="*/ 0 w 5842808"/>
              <a:gd name="connsiteY5" fmla="*/ 0 h 6969126"/>
              <a:gd name="connsiteX0" fmla="*/ 0 w 5842808"/>
              <a:gd name="connsiteY0" fmla="*/ 0 h 6871472"/>
              <a:gd name="connsiteX1" fmla="*/ 2507383 w 5842808"/>
              <a:gd name="connsiteY1" fmla="*/ 0 h 6871472"/>
              <a:gd name="connsiteX2" fmla="*/ 5842808 w 5842808"/>
              <a:gd name="connsiteY2" fmla="*/ 3484563 h 6871472"/>
              <a:gd name="connsiteX3" fmla="*/ 2613915 w 5842808"/>
              <a:gd name="connsiteY3" fmla="*/ 6871472 h 6871472"/>
              <a:gd name="connsiteX4" fmla="*/ 0 w 5842808"/>
              <a:gd name="connsiteY4" fmla="*/ 6853716 h 6871472"/>
              <a:gd name="connsiteX5" fmla="*/ 0 w 5842808"/>
              <a:gd name="connsiteY5" fmla="*/ 0 h 6871472"/>
              <a:gd name="connsiteX0" fmla="*/ 0 w 5842808"/>
              <a:gd name="connsiteY0" fmla="*/ 0 h 6871472"/>
              <a:gd name="connsiteX1" fmla="*/ 2507383 w 5842808"/>
              <a:gd name="connsiteY1" fmla="*/ 0 h 6871472"/>
              <a:gd name="connsiteX2" fmla="*/ 5842808 w 5842808"/>
              <a:gd name="connsiteY2" fmla="*/ 3484563 h 6871472"/>
              <a:gd name="connsiteX3" fmla="*/ 2613915 w 5842808"/>
              <a:gd name="connsiteY3" fmla="*/ 6871472 h 6871472"/>
              <a:gd name="connsiteX4" fmla="*/ 0 w 5842808"/>
              <a:gd name="connsiteY4" fmla="*/ 6862594 h 6871472"/>
              <a:gd name="connsiteX5" fmla="*/ 0 w 5842808"/>
              <a:gd name="connsiteY5" fmla="*/ 0 h 687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2808" h="6871472">
                <a:moveTo>
                  <a:pt x="0" y="0"/>
                </a:moveTo>
                <a:lnTo>
                  <a:pt x="2507383" y="0"/>
                </a:lnTo>
                <a:lnTo>
                  <a:pt x="5842808" y="3484563"/>
                </a:lnTo>
                <a:lnTo>
                  <a:pt x="2613915" y="6871472"/>
                </a:lnTo>
                <a:lnTo>
                  <a:pt x="0" y="686259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16688" y="1058242"/>
            <a:ext cx="3819516" cy="171485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24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240563" y="4579138"/>
            <a:ext cx="3295650" cy="78424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300"/>
              </a:lnSpc>
              <a:spcBef>
                <a:spcPts val="0"/>
              </a:spcBef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8878738" y="5566199"/>
            <a:ext cx="2657475" cy="52055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1800"/>
              </a:lnSpc>
              <a:spcBef>
                <a:spcPts val="0"/>
              </a:spcBef>
              <a:buNone/>
              <a:defRPr sz="1800" baseline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>
                <a:latin typeface="Arial" charset="0"/>
                <a:ea typeface="Arial" charset="0"/>
                <a:cs typeface="Arial" charset="0"/>
              </a:defRPr>
            </a:lvl2pPr>
            <a:lvl3pPr marL="914400" indent="0">
              <a:buNone/>
              <a:defRPr>
                <a:latin typeface="Arial" charset="0"/>
                <a:ea typeface="Arial" charset="0"/>
                <a:cs typeface="Arial" charset="0"/>
              </a:defRPr>
            </a:lvl3pPr>
            <a:lvl4pPr marL="1371600" indent="0">
              <a:buNone/>
              <a:defRPr>
                <a:latin typeface="Arial" charset="0"/>
                <a:ea typeface="Arial" charset="0"/>
                <a:cs typeface="Arial" charset="0"/>
              </a:defRPr>
            </a:lvl4pPr>
            <a:lvl5pPr marL="1828800" indent="0">
              <a:buNone/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RFP # XX-XXXX-XXX</a:t>
            </a:r>
          </a:p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Month 31, 20XX</a:t>
            </a: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105" y="3229511"/>
            <a:ext cx="3204000" cy="48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8582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9449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UE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874520"/>
            <a:ext cx="8104717" cy="2927350"/>
          </a:xfrm>
        </p:spPr>
        <p:txBody>
          <a:bodyPr/>
          <a:lstStyle>
            <a:lvl1pPr>
              <a:lnSpc>
                <a:spcPts val="4000"/>
              </a:lnSpc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9" name="Group 8"/>
          <p:cNvGrpSpPr/>
          <p:nvPr userDrawn="1"/>
        </p:nvGrpSpPr>
        <p:grpSpPr>
          <a:xfrm>
            <a:off x="-118280" y="-20472"/>
            <a:ext cx="12492251" cy="3214048"/>
            <a:chOff x="-88710" y="-20472"/>
            <a:chExt cx="9369188" cy="3214048"/>
          </a:xfrm>
        </p:grpSpPr>
        <p:cxnSp>
          <p:nvCxnSpPr>
            <p:cNvPr id="11" name="Straight Connector 10"/>
            <p:cNvCxnSpPr/>
            <p:nvPr userDrawn="1"/>
          </p:nvCxnSpPr>
          <p:spPr>
            <a:xfrm flipH="1">
              <a:off x="-88710" y="-20472"/>
              <a:ext cx="4947313" cy="1146412"/>
            </a:xfrm>
            <a:prstGeom prst="line">
              <a:avLst/>
            </a:prstGeom>
            <a:ln w="1270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>
              <a:off x="1317009" y="-6824"/>
              <a:ext cx="7963469" cy="2579427"/>
            </a:xfrm>
            <a:prstGeom prst="line">
              <a:avLst/>
            </a:prstGeom>
            <a:ln w="1270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>
              <a:off x="6018662" y="-20472"/>
              <a:ext cx="3166281" cy="3214048"/>
            </a:xfrm>
            <a:prstGeom prst="line">
              <a:avLst/>
            </a:prstGeom>
            <a:ln w="1270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6541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609600" y="1219200"/>
            <a:ext cx="10972800" cy="518160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 b="0"/>
            </a:lvl1pPr>
            <a:lvl2pPr>
              <a:buFont typeface="Arial" pitchFamily="34" charset="0"/>
              <a:buChar char="•"/>
              <a:defRPr sz="2400" b="0"/>
            </a:lvl2pPr>
            <a:lvl3pPr marL="758952" indent="-228600">
              <a:buClr>
                <a:srgbClr val="00B5E2"/>
              </a:buClr>
              <a:buSzPct val="60000"/>
              <a:buFont typeface="Wingdings" panose="05000000000000000000" pitchFamily="2" charset="2"/>
              <a:buChar char="v"/>
              <a:defRPr sz="2400" b="0"/>
            </a:lvl3pPr>
            <a:lvl4pPr>
              <a:defRPr sz="2400" b="0"/>
            </a:lvl4pPr>
            <a:lvl5pPr>
              <a:defRPr sz="2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13"/>
          <p:cNvSpPr txBox="1">
            <a:spLocks/>
          </p:cNvSpPr>
          <p:nvPr userDrawn="1"/>
        </p:nvSpPr>
        <p:spPr>
          <a:xfrm>
            <a:off x="9753600" y="0"/>
            <a:ext cx="2438400" cy="3429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-100000"/>
            </a:stretch>
          </a:blipFill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758952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01406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609600" y="1219200"/>
            <a:ext cx="10972800" cy="518160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 b="0"/>
            </a:lvl1pPr>
            <a:lvl2pPr>
              <a:buFont typeface="Arial" pitchFamily="34" charset="0"/>
              <a:buChar char="•"/>
              <a:defRPr sz="2400" b="0"/>
            </a:lvl2pPr>
            <a:lvl3pPr marL="758952" indent="-228600">
              <a:buClr>
                <a:srgbClr val="00B5E2"/>
              </a:buClr>
              <a:buSzPct val="60000"/>
              <a:buFont typeface="Wingdings" panose="05000000000000000000" pitchFamily="2" charset="2"/>
              <a:buChar char="v"/>
              <a:defRPr sz="2400" b="0"/>
            </a:lvl3pPr>
            <a:lvl4pPr>
              <a:defRPr sz="2400" b="0"/>
            </a:lvl4pPr>
            <a:lvl5pPr>
              <a:defRPr sz="2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13"/>
          <p:cNvSpPr txBox="1">
            <a:spLocks/>
          </p:cNvSpPr>
          <p:nvPr userDrawn="1"/>
        </p:nvSpPr>
        <p:spPr>
          <a:xfrm>
            <a:off x="9753600" y="0"/>
            <a:ext cx="2438400" cy="3429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-100000"/>
            </a:stretch>
          </a:blipFill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758952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520081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609600" y="1219200"/>
            <a:ext cx="10972800" cy="518160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 b="0"/>
            </a:lvl1pPr>
            <a:lvl2pPr>
              <a:buFont typeface="Arial" pitchFamily="34" charset="0"/>
              <a:buChar char="•"/>
              <a:defRPr sz="2400" b="0"/>
            </a:lvl2pPr>
            <a:lvl3pPr marL="758952" indent="-228600">
              <a:buClr>
                <a:srgbClr val="00B5E2"/>
              </a:buClr>
              <a:buSzPct val="60000"/>
              <a:buFont typeface="Wingdings" panose="05000000000000000000" pitchFamily="2" charset="2"/>
              <a:buChar char="v"/>
              <a:defRPr sz="2400" b="0"/>
            </a:lvl3pPr>
            <a:lvl4pPr>
              <a:defRPr sz="2400" b="0"/>
            </a:lvl4pPr>
            <a:lvl5pPr>
              <a:defRPr sz="2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13"/>
          <p:cNvSpPr txBox="1">
            <a:spLocks/>
          </p:cNvSpPr>
          <p:nvPr userDrawn="1"/>
        </p:nvSpPr>
        <p:spPr>
          <a:xfrm>
            <a:off x="9753600" y="0"/>
            <a:ext cx="2438400" cy="3429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-100000"/>
            </a:stretch>
          </a:blipFill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758952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553300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9600" y="3639369"/>
            <a:ext cx="10972800" cy="100357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b="1" i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SUBTITLE STYLE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09600" y="2388475"/>
            <a:ext cx="10972800" cy="827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DIVIDER PAGE TEXT HERE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473944" y="6355921"/>
            <a:ext cx="718056" cy="502080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9C8E493-8255-40C2-A83F-019E5C054B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7153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DIVIDER PAGE TEXT HERE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39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2861389" y="2005195"/>
            <a:ext cx="5984268" cy="2832435"/>
            <a:chOff x="1498334" y="1825675"/>
            <a:chExt cx="5984268" cy="2832435"/>
          </a:xfrm>
        </p:grpSpPr>
        <p:pic>
          <p:nvPicPr>
            <p:cNvPr id="6" name="Picture 5" descr="Burns&amp;McDonnell_Ampersand_Reversed.eps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8334" y="1825675"/>
              <a:ext cx="2676997" cy="2832435"/>
            </a:xfrm>
            <a:prstGeom prst="rect">
              <a:avLst/>
            </a:prstGeom>
          </p:spPr>
        </p:pic>
        <p:pic>
          <p:nvPicPr>
            <p:cNvPr id="10" name="Picture 9" descr="CreateAmazing_Reversed.eps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24242" y="3148162"/>
              <a:ext cx="4158360" cy="2654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84537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09600" y="0"/>
            <a:ext cx="10972800" cy="5256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461663" y="5297137"/>
            <a:ext cx="3268674" cy="1016079"/>
            <a:chOff x="3069791" y="5291527"/>
            <a:chExt cx="3268674" cy="1016079"/>
          </a:xfrm>
        </p:grpSpPr>
        <p:pic>
          <p:nvPicPr>
            <p:cNvPr id="7" name="Picture 6" descr="Burns&amp;McDonnell_Ampersand_Reversed.eps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69791" y="5291527"/>
              <a:ext cx="960319" cy="1016079"/>
            </a:xfrm>
            <a:prstGeom prst="rect">
              <a:avLst/>
            </a:prstGeom>
          </p:spPr>
        </p:pic>
        <p:pic>
          <p:nvPicPr>
            <p:cNvPr id="8" name="Picture 7" descr="CreateAmazing_Reversed.eps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7082" y="5780537"/>
              <a:ext cx="2481383" cy="1583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69154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608" y="2942732"/>
            <a:ext cx="6318784" cy="95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53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EF6DB789-BA34-49CC-A4C4-5CED75EB993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03376" y="1291977"/>
            <a:ext cx="5735571" cy="2489608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ts val="4200"/>
              </a:lnSpc>
              <a:defRPr sz="4000" b="1" i="0">
                <a:solidFill>
                  <a:srgbClr val="005BBF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r>
              <a:rPr lang="en-US"/>
              <a:t>PROJECT</a:t>
            </a:r>
            <a:br>
              <a:rPr lang="en-US"/>
            </a:br>
            <a:r>
              <a:rPr lang="en-US"/>
              <a:t>NAME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401406" y="4254361"/>
            <a:ext cx="5050259" cy="91440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buNone/>
              <a:defRPr sz="1900" b="1" i="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>
                <a:solidFill>
                  <a:srgbClr val="005BBF"/>
                </a:solidFill>
              </a:defRPr>
            </a:lvl2pPr>
            <a:lvl3pPr marL="914400" indent="0" algn="r">
              <a:buNone/>
              <a:defRPr>
                <a:solidFill>
                  <a:srgbClr val="005BBF"/>
                </a:solidFill>
              </a:defRPr>
            </a:lvl3pPr>
            <a:lvl4pPr marL="1371600" indent="0" algn="r">
              <a:buNone/>
              <a:defRPr>
                <a:solidFill>
                  <a:srgbClr val="005BBF"/>
                </a:solidFill>
              </a:defRPr>
            </a:lvl4pPr>
            <a:lvl5pPr marL="1828800" indent="0" algn="r">
              <a:buNone/>
              <a:defRPr>
                <a:solidFill>
                  <a:srgbClr val="005BBF"/>
                </a:solidFill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345034" y="5350015"/>
            <a:ext cx="2106631" cy="91440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500">
                <a:solidFill>
                  <a:schemeClr val="bg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RFP # XX-XXXX-XXX</a:t>
            </a:r>
            <a:br>
              <a:rPr lang="en-US"/>
            </a:br>
            <a:r>
              <a:rPr lang="en-US"/>
              <a:t>Month 31, 20XX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678" y="591890"/>
            <a:ext cx="3449176" cy="51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872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09600" y="0"/>
            <a:ext cx="10972800" cy="5256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921" y="5833432"/>
            <a:ext cx="3019580" cy="45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8061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3344" y="2008417"/>
            <a:ext cx="5925312" cy="284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0344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748" y="2950789"/>
            <a:ext cx="6347654" cy="95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954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09600" y="0"/>
            <a:ext cx="10972800" cy="5256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000" b="1">
                <a:solidFill>
                  <a:srgbClr val="005BB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519" y="5845486"/>
            <a:ext cx="3026962" cy="45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691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2904646"/>
            <a:ext cx="6664666" cy="39533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608911" cy="34798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7488600" cy="3479800"/>
          </a:xfrm>
          <a:prstGeom prst="rect">
            <a:avLst/>
          </a:prstGeom>
          <a:solidFill>
            <a:srgbClr val="005BBF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 sz="1800"/>
          </a:p>
        </p:txBody>
      </p:sp>
      <p:pic>
        <p:nvPicPr>
          <p:cNvPr id="6" name="Picture 5" descr="PPT 45 bars.png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49" b="13768"/>
          <a:stretch/>
        </p:blipFill>
        <p:spPr>
          <a:xfrm>
            <a:off x="-4" y="-17887"/>
            <a:ext cx="8660476" cy="6858001"/>
          </a:xfrm>
          <a:prstGeom prst="rect">
            <a:avLst/>
          </a:prstGeom>
        </p:spPr>
      </p:pic>
      <p:sp>
        <p:nvSpPr>
          <p:cNvPr id="7" name="Triangle 6"/>
          <p:cNvSpPr/>
          <p:nvPr userDrawn="1"/>
        </p:nvSpPr>
        <p:spPr>
          <a:xfrm rot="5400000">
            <a:off x="-1787247" y="1787240"/>
            <a:ext cx="6876288" cy="3301804"/>
          </a:xfrm>
          <a:prstGeom prst="triangle">
            <a:avLst>
              <a:gd name="adj" fmla="val 5066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Pentagon 18"/>
          <p:cNvSpPr/>
          <p:nvPr userDrawn="1"/>
        </p:nvSpPr>
        <p:spPr>
          <a:xfrm flipH="1">
            <a:off x="3302052" y="-8879"/>
            <a:ext cx="5844330" cy="6871472"/>
          </a:xfrm>
          <a:custGeom>
            <a:avLst/>
            <a:gdLst>
              <a:gd name="connsiteX0" fmla="*/ 0 w 5842808"/>
              <a:gd name="connsiteY0" fmla="*/ 0 h 6969126"/>
              <a:gd name="connsiteX1" fmla="*/ 2507383 w 5842808"/>
              <a:gd name="connsiteY1" fmla="*/ 0 h 6969126"/>
              <a:gd name="connsiteX2" fmla="*/ 5842808 w 5842808"/>
              <a:gd name="connsiteY2" fmla="*/ 3484563 h 6969126"/>
              <a:gd name="connsiteX3" fmla="*/ 2507383 w 5842808"/>
              <a:gd name="connsiteY3" fmla="*/ 6969126 h 6969126"/>
              <a:gd name="connsiteX4" fmla="*/ 0 w 5842808"/>
              <a:gd name="connsiteY4" fmla="*/ 6969126 h 6969126"/>
              <a:gd name="connsiteX5" fmla="*/ 0 w 5842808"/>
              <a:gd name="connsiteY5" fmla="*/ 0 h 6969126"/>
              <a:gd name="connsiteX0" fmla="*/ 0 w 5842808"/>
              <a:gd name="connsiteY0" fmla="*/ 0 h 6969126"/>
              <a:gd name="connsiteX1" fmla="*/ 2507383 w 5842808"/>
              <a:gd name="connsiteY1" fmla="*/ 0 h 6969126"/>
              <a:gd name="connsiteX2" fmla="*/ 5842808 w 5842808"/>
              <a:gd name="connsiteY2" fmla="*/ 3484563 h 6969126"/>
              <a:gd name="connsiteX3" fmla="*/ 2613915 w 5842808"/>
              <a:gd name="connsiteY3" fmla="*/ 6871472 h 6969126"/>
              <a:gd name="connsiteX4" fmla="*/ 0 w 5842808"/>
              <a:gd name="connsiteY4" fmla="*/ 6969126 h 6969126"/>
              <a:gd name="connsiteX5" fmla="*/ 0 w 5842808"/>
              <a:gd name="connsiteY5" fmla="*/ 0 h 6969126"/>
              <a:gd name="connsiteX0" fmla="*/ 0 w 5842808"/>
              <a:gd name="connsiteY0" fmla="*/ 0 h 6871472"/>
              <a:gd name="connsiteX1" fmla="*/ 2507383 w 5842808"/>
              <a:gd name="connsiteY1" fmla="*/ 0 h 6871472"/>
              <a:gd name="connsiteX2" fmla="*/ 5842808 w 5842808"/>
              <a:gd name="connsiteY2" fmla="*/ 3484563 h 6871472"/>
              <a:gd name="connsiteX3" fmla="*/ 2613915 w 5842808"/>
              <a:gd name="connsiteY3" fmla="*/ 6871472 h 6871472"/>
              <a:gd name="connsiteX4" fmla="*/ 0 w 5842808"/>
              <a:gd name="connsiteY4" fmla="*/ 6853716 h 6871472"/>
              <a:gd name="connsiteX5" fmla="*/ 0 w 5842808"/>
              <a:gd name="connsiteY5" fmla="*/ 0 h 6871472"/>
              <a:gd name="connsiteX0" fmla="*/ 0 w 5842808"/>
              <a:gd name="connsiteY0" fmla="*/ 0 h 6871472"/>
              <a:gd name="connsiteX1" fmla="*/ 2507383 w 5842808"/>
              <a:gd name="connsiteY1" fmla="*/ 0 h 6871472"/>
              <a:gd name="connsiteX2" fmla="*/ 5842808 w 5842808"/>
              <a:gd name="connsiteY2" fmla="*/ 3484563 h 6871472"/>
              <a:gd name="connsiteX3" fmla="*/ 2613915 w 5842808"/>
              <a:gd name="connsiteY3" fmla="*/ 6871472 h 6871472"/>
              <a:gd name="connsiteX4" fmla="*/ 0 w 5842808"/>
              <a:gd name="connsiteY4" fmla="*/ 6862594 h 6871472"/>
              <a:gd name="connsiteX5" fmla="*/ 0 w 5842808"/>
              <a:gd name="connsiteY5" fmla="*/ 0 h 687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2808" h="6871472">
                <a:moveTo>
                  <a:pt x="0" y="0"/>
                </a:moveTo>
                <a:lnTo>
                  <a:pt x="2507383" y="0"/>
                </a:lnTo>
                <a:lnTo>
                  <a:pt x="5842808" y="3484563"/>
                </a:lnTo>
                <a:lnTo>
                  <a:pt x="2613915" y="6871472"/>
                </a:lnTo>
                <a:lnTo>
                  <a:pt x="0" y="686259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18698" y="1058243"/>
            <a:ext cx="3820511" cy="171485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24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242710" y="4579139"/>
            <a:ext cx="3296508" cy="78424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300"/>
              </a:lnSpc>
              <a:spcBef>
                <a:spcPts val="0"/>
              </a:spcBef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8881051" y="5566199"/>
            <a:ext cx="2658167" cy="52055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1800"/>
              </a:lnSpc>
              <a:spcBef>
                <a:spcPts val="0"/>
              </a:spcBef>
              <a:buNone/>
              <a:defRPr sz="1800" baseline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>
                <a:latin typeface="Arial" charset="0"/>
                <a:ea typeface="Arial" charset="0"/>
                <a:cs typeface="Arial" charset="0"/>
              </a:defRPr>
            </a:lvl2pPr>
            <a:lvl3pPr marL="914400" indent="0">
              <a:buNone/>
              <a:defRPr>
                <a:latin typeface="Arial" charset="0"/>
                <a:ea typeface="Arial" charset="0"/>
                <a:cs typeface="Arial" charset="0"/>
              </a:defRPr>
            </a:lvl3pPr>
            <a:lvl4pPr marL="1371600" indent="0">
              <a:buNone/>
              <a:defRPr>
                <a:latin typeface="Arial" charset="0"/>
                <a:ea typeface="Arial" charset="0"/>
                <a:cs typeface="Arial" charset="0"/>
              </a:defRPr>
            </a:lvl4pPr>
            <a:lvl5pPr marL="1828800" indent="0">
              <a:buNone/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RFP # XX-XXXX-XXX</a:t>
            </a:r>
          </a:p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Month 31, 20XX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290" y="3229512"/>
            <a:ext cx="3204835" cy="48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661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661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8809" y="4422753"/>
            <a:ext cx="4573191" cy="2439941"/>
          </a:xfrm>
          <a:prstGeom prst="rect">
            <a:avLst/>
          </a:prstGeom>
        </p:spPr>
      </p:pic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357192" y="4967066"/>
            <a:ext cx="3337867" cy="78424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300"/>
              </a:lnSpc>
              <a:spcBef>
                <a:spcPts val="0"/>
              </a:spcBef>
              <a:buNone/>
              <a:defRPr sz="1900" b="1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8357192" y="5961875"/>
            <a:ext cx="3337867" cy="48080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1800"/>
              </a:lnSpc>
              <a:spcBef>
                <a:spcPts val="0"/>
              </a:spcBef>
              <a:buNone/>
              <a:defRPr sz="1600" b="0" i="0" baseline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1400" b="1" i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>
              <a:buNone/>
              <a:defRPr sz="1400" b="1" i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>
              <a:buNone/>
              <a:defRPr sz="1400" b="1" i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>
              <a:buNone/>
              <a:defRPr sz="1400" b="1" i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RFP # XX-XXXX-XXX</a:t>
            </a:r>
          </a:p>
          <a:p>
            <a:pPr lvl="0"/>
            <a:r>
              <a:rPr lang="en-US"/>
              <a:t>Month 31, 20XX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2675248" y="-25027"/>
            <a:ext cx="2460802" cy="3693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1800"/>
              <a:t>Color photo to grayscale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1" y="1"/>
            <a:ext cx="12191999" cy="4422476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9166" y="691698"/>
            <a:ext cx="5332341" cy="316008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ts val="2800"/>
              </a:lnSpc>
              <a:spcBef>
                <a:spcPts val="0"/>
              </a:spcBef>
              <a:buNone/>
              <a:defRPr sz="32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6782" y="570674"/>
            <a:ext cx="2743915" cy="1828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40995" y="2718025"/>
            <a:ext cx="4176848" cy="3724656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-127" y="0"/>
            <a:ext cx="12192127" cy="91440"/>
          </a:xfrm>
          <a:prstGeom prst="rect">
            <a:avLst/>
          </a:prstGeom>
          <a:solidFill>
            <a:srgbClr val="005B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780" y="3416301"/>
            <a:ext cx="3204835" cy="48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5363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9632" cy="6858000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-134146" y="3419856"/>
            <a:ext cx="184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84921" y="4560259"/>
            <a:ext cx="2862208" cy="1396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12" y="4571307"/>
            <a:ext cx="2036496" cy="13972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079014" y="4559346"/>
            <a:ext cx="2478199" cy="14259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7870" y="4579225"/>
            <a:ext cx="2258367" cy="13772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6993" y="4579226"/>
            <a:ext cx="2018661" cy="13867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6125" y="4569741"/>
            <a:ext cx="2029878" cy="1405694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>
            <a:off x="0" y="4569741"/>
            <a:ext cx="12195176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2035083" y="4569742"/>
            <a:ext cx="0" cy="139621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064961" y="4569742"/>
            <a:ext cx="0" cy="139621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6099585" y="4569742"/>
            <a:ext cx="0" cy="139621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8118246" y="4569742"/>
            <a:ext cx="0" cy="139621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10148125" y="4569742"/>
            <a:ext cx="0" cy="139621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>
            <a:off x="0" y="5965952"/>
            <a:ext cx="12195176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84400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6214"/>
          </a:xfrm>
          <a:prstGeom prst="rect">
            <a:avLst/>
          </a:prstGeom>
        </p:spPr>
      </p:pic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192092" y="1058243"/>
            <a:ext cx="7347117" cy="171485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192092" y="4579139"/>
            <a:ext cx="7347126" cy="78424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300"/>
              </a:lnSpc>
              <a:spcBef>
                <a:spcPts val="0"/>
              </a:spcBef>
              <a:buNone/>
              <a:defRPr sz="19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242710" y="5572974"/>
            <a:ext cx="3296508" cy="78424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r">
              <a:lnSpc>
                <a:spcPts val="2300"/>
              </a:lnSpc>
              <a:spcBef>
                <a:spcPts val="0"/>
              </a:spcBef>
              <a:buNone/>
              <a:defRPr sz="19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RFP # XX-XXXX-XXX</a:t>
            </a:r>
          </a:p>
          <a:p>
            <a:pPr lvl="0"/>
            <a:r>
              <a:rPr lang="en-US"/>
              <a:t>Month 31, 20XX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291" y="3225792"/>
            <a:ext cx="3205062" cy="4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2387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9210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-15371" y="0"/>
            <a:ext cx="12192127" cy="6858000"/>
            <a:chOff x="-15367" y="0"/>
            <a:chExt cx="12188952" cy="6858000"/>
          </a:xfrm>
        </p:grpSpPr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2" cstate="print"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755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319251" cy="5792291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-1" y="0"/>
            <a:ext cx="7673009" cy="5792291"/>
          </a:xfrm>
          <a:prstGeom prst="rect">
            <a:avLst/>
          </a:prstGeom>
          <a:solidFill>
            <a:srgbClr val="005BBF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1" y="5498099"/>
            <a:ext cx="9144000" cy="1359902"/>
          </a:xfrm>
          <a:prstGeom prst="rect">
            <a:avLst/>
          </a:prstGeom>
          <a:solidFill>
            <a:srgbClr val="0038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/>
          </a:p>
        </p:txBody>
      </p:sp>
      <p:sp>
        <p:nvSpPr>
          <p:cNvPr id="15" name="Right Triangle 14"/>
          <p:cNvSpPr/>
          <p:nvPr userDrawn="1"/>
        </p:nvSpPr>
        <p:spPr>
          <a:xfrm>
            <a:off x="1" y="2666746"/>
            <a:ext cx="4135950" cy="4191254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1687675" y="0"/>
            <a:ext cx="7456325" cy="6858001"/>
            <a:chOff x="3375350" y="0"/>
            <a:chExt cx="14912650" cy="13716001"/>
          </a:xfrm>
          <a:solidFill>
            <a:schemeClr val="bg1"/>
          </a:solidFill>
        </p:grpSpPr>
        <p:sp>
          <p:nvSpPr>
            <p:cNvPr id="26" name="Right Triangle 25"/>
            <p:cNvSpPr/>
            <p:nvPr userDrawn="1"/>
          </p:nvSpPr>
          <p:spPr>
            <a:xfrm rot="10800000">
              <a:off x="3375350" y="1"/>
              <a:ext cx="13716000" cy="13716000"/>
            </a:xfrm>
            <a:prstGeom prst="rt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 userDrawn="1"/>
          </p:nvSpPr>
          <p:spPr>
            <a:xfrm>
              <a:off x="17082716" y="0"/>
              <a:ext cx="1205284" cy="13715999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65727" y="1741883"/>
            <a:ext cx="4601586" cy="1073208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ts val="2800"/>
              </a:lnSpc>
              <a:defRPr sz="24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PROJECT NAME</a:t>
            </a:r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8517876" y="3242195"/>
            <a:ext cx="2949437" cy="9144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r">
              <a:buNone/>
              <a:defRPr sz="1900" b="1" i="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>
                <a:solidFill>
                  <a:srgbClr val="005BBF"/>
                </a:solidFill>
              </a:defRPr>
            </a:lvl2pPr>
            <a:lvl3pPr marL="914400" indent="0" algn="r">
              <a:buNone/>
              <a:defRPr>
                <a:solidFill>
                  <a:srgbClr val="005BBF"/>
                </a:solidFill>
              </a:defRPr>
            </a:lvl3pPr>
            <a:lvl4pPr marL="1371600" indent="0" algn="r">
              <a:buNone/>
              <a:defRPr>
                <a:solidFill>
                  <a:srgbClr val="005BBF"/>
                </a:solidFill>
              </a:defRPr>
            </a:lvl4pPr>
            <a:lvl5pPr marL="1828800" indent="0" algn="r">
              <a:buNone/>
              <a:defRPr>
                <a:solidFill>
                  <a:srgbClr val="005BBF"/>
                </a:solidFill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3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9360682" y="5366087"/>
            <a:ext cx="2106631" cy="91440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500">
                <a:solidFill>
                  <a:schemeClr val="bg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RFP # XX-XXXX-XXX</a:t>
            </a:r>
            <a:br>
              <a:rPr lang="en-US"/>
            </a:br>
            <a:r>
              <a:rPr lang="en-US"/>
              <a:t>Month 31, 20XX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969" y="701309"/>
            <a:ext cx="3449176" cy="51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2342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89138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 + TEXT + 45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-15371" y="0"/>
            <a:ext cx="12192127" cy="6858000"/>
            <a:chOff x="-15367" y="0"/>
            <a:chExt cx="12188952" cy="6858000"/>
          </a:xfrm>
        </p:grpSpPr>
        <p:pic>
          <p:nvPicPr>
            <p:cNvPr id="21" name="Picture 2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 userDrawn="1"/>
          </p:nvPicPr>
          <p:blipFill>
            <a:blip r:embed="rId2" cstate="print"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609759" y="607717"/>
            <a:ext cx="10975657" cy="9829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3600" b="0" i="0">
                <a:solidFill>
                  <a:srgbClr val="005BBF"/>
                </a:solidFill>
                <a:latin typeface="Arial Black"/>
                <a:cs typeface="Arial Black"/>
              </a:defRPr>
            </a:lvl1pPr>
          </a:lstStyle>
          <a:p>
            <a:pPr lvl="0"/>
            <a:r>
              <a:rPr lang="en-US"/>
              <a:t>TITLE TEXT</a:t>
            </a:r>
          </a:p>
        </p:txBody>
      </p:sp>
      <p:sp>
        <p:nvSpPr>
          <p:cNvPr id="11" name="Content Placeholder 24"/>
          <p:cNvSpPr>
            <a:spLocks noGrp="1"/>
          </p:cNvSpPr>
          <p:nvPr>
            <p:ph sz="quarter" idx="22"/>
          </p:nvPr>
        </p:nvSpPr>
        <p:spPr>
          <a:xfrm>
            <a:off x="609759" y="1782204"/>
            <a:ext cx="10975657" cy="41191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Aft>
                <a:spcPts val="600"/>
              </a:spcAft>
              <a:buClr>
                <a:srgbClr val="1070B8"/>
              </a:buClr>
              <a:defRPr sz="1500" b="0" i="0" baseline="0">
                <a:latin typeface="Arial"/>
                <a:cs typeface="Arial"/>
              </a:defRPr>
            </a:lvl1pPr>
            <a:lvl2pPr>
              <a:spcAft>
                <a:spcPts val="600"/>
              </a:spcAft>
              <a:defRPr baseline="0">
                <a:latin typeface="Arial"/>
                <a:cs typeface="Arial"/>
              </a:defRPr>
            </a:lvl2pPr>
            <a:lvl3pPr>
              <a:spcAft>
                <a:spcPts val="600"/>
              </a:spcAft>
              <a:defRPr>
                <a:latin typeface="Arial"/>
                <a:cs typeface="Arial"/>
              </a:defRPr>
            </a:lvl3pPr>
            <a:lvl4pPr>
              <a:spcAft>
                <a:spcPts val="600"/>
              </a:spcAft>
              <a:defRPr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94338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609759" y="607717"/>
            <a:ext cx="10975658" cy="9829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3600" b="0" i="0">
                <a:solidFill>
                  <a:srgbClr val="005BBF"/>
                </a:solidFill>
                <a:latin typeface="Arial Black"/>
                <a:cs typeface="Arial Black"/>
              </a:defRPr>
            </a:lvl1pPr>
          </a:lstStyle>
          <a:p>
            <a:pPr lvl="0"/>
            <a:r>
              <a:rPr lang="en-US"/>
              <a:t>TITLE TEXT</a:t>
            </a:r>
          </a:p>
        </p:txBody>
      </p:sp>
      <p:sp>
        <p:nvSpPr>
          <p:cNvPr id="11" name="Content Placeholder 24"/>
          <p:cNvSpPr>
            <a:spLocks noGrp="1"/>
          </p:cNvSpPr>
          <p:nvPr>
            <p:ph sz="quarter" idx="22"/>
          </p:nvPr>
        </p:nvSpPr>
        <p:spPr>
          <a:xfrm>
            <a:off x="609759" y="1782204"/>
            <a:ext cx="10975658" cy="41191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Aft>
                <a:spcPts val="600"/>
              </a:spcAft>
              <a:buClr>
                <a:srgbClr val="1070B8"/>
              </a:buClr>
              <a:defRPr sz="1500" b="0" i="0" baseline="0">
                <a:latin typeface="Arial"/>
                <a:cs typeface="Arial"/>
              </a:defRPr>
            </a:lvl1pPr>
            <a:lvl2pPr>
              <a:spcAft>
                <a:spcPts val="600"/>
              </a:spcAft>
              <a:defRPr baseline="0">
                <a:latin typeface="Arial"/>
                <a:cs typeface="Arial"/>
              </a:defRPr>
            </a:lvl2pPr>
            <a:lvl3pPr>
              <a:spcAft>
                <a:spcPts val="600"/>
              </a:spcAft>
              <a:defRPr>
                <a:latin typeface="Arial"/>
                <a:cs typeface="Arial"/>
              </a:defRPr>
            </a:lvl3pPr>
            <a:lvl4pPr>
              <a:spcAft>
                <a:spcPts val="600"/>
              </a:spcAft>
              <a:defRPr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8831861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TEXT + 45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-15371" y="0"/>
            <a:ext cx="12192127" cy="6858000"/>
            <a:chOff x="-15367" y="0"/>
            <a:chExt cx="12188952" cy="6858000"/>
          </a:xfrm>
        </p:grpSpPr>
        <p:pic>
          <p:nvPicPr>
            <p:cNvPr id="21" name="Picture 2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 userDrawn="1"/>
          </p:nvPicPr>
          <p:blipFill>
            <a:blip r:embed="rId2" cstate="print"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609759" y="607717"/>
            <a:ext cx="10975657" cy="9829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3600" b="0" i="0">
                <a:solidFill>
                  <a:srgbClr val="005BBF"/>
                </a:solidFill>
                <a:latin typeface="Arial Black"/>
                <a:cs typeface="Arial Black"/>
              </a:defRPr>
            </a:lvl1pPr>
          </a:lstStyle>
          <a:p>
            <a:pPr lvl="0"/>
            <a:r>
              <a:rPr lang="en-US"/>
              <a:t>TITLE TEXT</a:t>
            </a:r>
          </a:p>
        </p:txBody>
      </p:sp>
      <p:sp>
        <p:nvSpPr>
          <p:cNvPr id="11" name="Content Placeholder 24"/>
          <p:cNvSpPr>
            <a:spLocks noGrp="1"/>
          </p:cNvSpPr>
          <p:nvPr>
            <p:ph sz="quarter" idx="22"/>
          </p:nvPr>
        </p:nvSpPr>
        <p:spPr>
          <a:xfrm>
            <a:off x="609759" y="1782204"/>
            <a:ext cx="10975657" cy="41191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Aft>
                <a:spcPts val="600"/>
              </a:spcAft>
              <a:buClr>
                <a:srgbClr val="1070B8"/>
              </a:buClr>
              <a:defRPr sz="1500" b="0" i="0" baseline="0">
                <a:latin typeface="Arial"/>
                <a:cs typeface="Arial"/>
              </a:defRPr>
            </a:lvl1pPr>
            <a:lvl2pPr>
              <a:spcAft>
                <a:spcPts val="600"/>
              </a:spcAft>
              <a:defRPr baseline="0">
                <a:latin typeface="Arial"/>
                <a:cs typeface="Arial"/>
              </a:defRPr>
            </a:lvl2pPr>
            <a:lvl3pPr>
              <a:spcAft>
                <a:spcPts val="600"/>
              </a:spcAft>
              <a:defRPr>
                <a:latin typeface="Arial"/>
                <a:cs typeface="Arial"/>
              </a:defRPr>
            </a:lvl3pPr>
            <a:lvl4pPr>
              <a:spcAft>
                <a:spcPts val="600"/>
              </a:spcAft>
              <a:defRPr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720467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609759" y="607717"/>
            <a:ext cx="10975657" cy="9829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3600">
                <a:solidFill>
                  <a:srgbClr val="005BBF"/>
                </a:solidFill>
                <a:latin typeface="Arial Black"/>
                <a:cs typeface="Arial Black"/>
              </a:defRPr>
            </a:lvl1pPr>
          </a:lstStyle>
          <a:p>
            <a:pPr lvl="0"/>
            <a:r>
              <a:rPr lang="en-US"/>
              <a:t>TITLE TEXT</a:t>
            </a:r>
          </a:p>
        </p:txBody>
      </p:sp>
      <p:sp>
        <p:nvSpPr>
          <p:cNvPr id="26" name="Content Placeholder 24"/>
          <p:cNvSpPr>
            <a:spLocks noGrp="1"/>
          </p:cNvSpPr>
          <p:nvPr>
            <p:ph sz="quarter" idx="22"/>
          </p:nvPr>
        </p:nvSpPr>
        <p:spPr>
          <a:xfrm>
            <a:off x="9106434" y="871914"/>
            <a:ext cx="2835378" cy="5986086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spcAft>
                <a:spcPts val="600"/>
              </a:spcAft>
              <a:buClr>
                <a:srgbClr val="1070B8"/>
              </a:buClr>
              <a:defRPr sz="1500" baseline="0">
                <a:solidFill>
                  <a:srgbClr val="005BBF"/>
                </a:solidFill>
                <a:latin typeface="Arial" panose="020B0604020202020204" pitchFamily="34" charset="0"/>
              </a:defRPr>
            </a:lvl1pPr>
            <a:lvl2pPr>
              <a:spcAft>
                <a:spcPts val="600"/>
              </a:spcAft>
              <a:defRPr sz="1500" baseline="0">
                <a:solidFill>
                  <a:srgbClr val="005BBF"/>
                </a:solidFill>
                <a:latin typeface="Arial"/>
                <a:cs typeface="Arial"/>
              </a:defRPr>
            </a:lvl2pPr>
            <a:lvl3pPr>
              <a:spcAft>
                <a:spcPts val="600"/>
              </a:spcAft>
              <a:defRPr sz="1500">
                <a:solidFill>
                  <a:srgbClr val="005BBF"/>
                </a:solidFill>
                <a:latin typeface="Arial"/>
                <a:cs typeface="Arial"/>
              </a:defRPr>
            </a:lvl3pPr>
            <a:lvl4pPr>
              <a:spcAft>
                <a:spcPts val="600"/>
              </a:spcAft>
              <a:defRPr sz="1500">
                <a:solidFill>
                  <a:srgbClr val="005BBF"/>
                </a:solidFill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827092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0" y="0"/>
            <a:ext cx="12188952" cy="6858000"/>
            <a:chOff x="0" y="0"/>
            <a:chExt cx="12188952" cy="6858000"/>
          </a:xfrm>
        </p:grpSpPr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952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" cstate="print"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952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6685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00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1072895" y="607717"/>
            <a:ext cx="10058400" cy="9829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3600" b="0" i="0">
                <a:solidFill>
                  <a:srgbClr val="1070B8"/>
                </a:solidFill>
                <a:latin typeface="Arial Black"/>
                <a:cs typeface="Arial Black"/>
              </a:defRPr>
            </a:lvl1pPr>
          </a:lstStyle>
          <a:p>
            <a:pPr lvl="0"/>
            <a:r>
              <a:rPr lang="en-US"/>
              <a:t>TITLE TEXT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 userDrawn="1"/>
        </p:nvSpPr>
        <p:spPr>
          <a:xfrm>
            <a:off x="3522311" y="6116736"/>
            <a:ext cx="990773" cy="524457"/>
          </a:xfrm>
          <a:prstGeom prst="rect">
            <a:avLst/>
          </a:prstGeom>
          <a:noFill/>
          <a:ln>
            <a:noFill/>
          </a:ln>
        </p:spPr>
        <p:txBody>
          <a:bodyPr lIns="0" tIns="0" rIns="0" bIns="18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87" b="0" i="0" kern="0" spc="50">
              <a:solidFill>
                <a:schemeClr val="bg1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5" name="TextBox 14">
            <a:hlinkClick r:id="" action="ppaction://noaction"/>
          </p:cNvPr>
          <p:cNvSpPr txBox="1"/>
          <p:nvPr userDrawn="1"/>
        </p:nvSpPr>
        <p:spPr>
          <a:xfrm>
            <a:off x="4910018" y="6116736"/>
            <a:ext cx="990773" cy="524457"/>
          </a:xfrm>
          <a:prstGeom prst="rect">
            <a:avLst/>
          </a:prstGeom>
          <a:noFill/>
          <a:ln>
            <a:noFill/>
          </a:ln>
        </p:spPr>
        <p:txBody>
          <a:bodyPr lIns="0" tIns="0" rIns="0" bIns="18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87" b="0" i="0" kern="0" spc="50">
              <a:solidFill>
                <a:schemeClr val="bg1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6" name="TextBox 15">
            <a:hlinkClick r:id="" action="ppaction://noaction"/>
          </p:cNvPr>
          <p:cNvSpPr txBox="1"/>
          <p:nvPr userDrawn="1"/>
        </p:nvSpPr>
        <p:spPr>
          <a:xfrm>
            <a:off x="6305986" y="6116736"/>
            <a:ext cx="990773" cy="524457"/>
          </a:xfrm>
          <a:prstGeom prst="rect">
            <a:avLst/>
          </a:prstGeom>
          <a:noFill/>
          <a:ln>
            <a:noFill/>
          </a:ln>
        </p:spPr>
        <p:txBody>
          <a:bodyPr lIns="0" tIns="0" rIns="0" bIns="18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87" b="0" i="0" kern="0" spc="50">
              <a:solidFill>
                <a:schemeClr val="bg1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7" name="TextBox 16">
            <a:hlinkClick r:id="" action="ppaction://noaction"/>
          </p:cNvPr>
          <p:cNvSpPr txBox="1"/>
          <p:nvPr userDrawn="1"/>
        </p:nvSpPr>
        <p:spPr>
          <a:xfrm>
            <a:off x="7693694" y="6116736"/>
            <a:ext cx="990773" cy="524457"/>
          </a:xfrm>
          <a:prstGeom prst="rect">
            <a:avLst/>
          </a:prstGeom>
          <a:noFill/>
          <a:ln>
            <a:noFill/>
          </a:ln>
        </p:spPr>
        <p:txBody>
          <a:bodyPr lIns="0" tIns="0" rIns="0" bIns="18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87" b="0" i="0" kern="0" spc="50">
              <a:solidFill>
                <a:schemeClr val="bg1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8" name="TextBox 17">
            <a:hlinkClick r:id="" action="ppaction://noaction"/>
          </p:cNvPr>
          <p:cNvSpPr txBox="1"/>
          <p:nvPr userDrawn="1"/>
        </p:nvSpPr>
        <p:spPr>
          <a:xfrm>
            <a:off x="9081402" y="6116736"/>
            <a:ext cx="990773" cy="524457"/>
          </a:xfrm>
          <a:prstGeom prst="rect">
            <a:avLst/>
          </a:prstGeom>
          <a:noFill/>
          <a:ln>
            <a:noFill/>
          </a:ln>
        </p:spPr>
        <p:txBody>
          <a:bodyPr lIns="0" tIns="0" rIns="0" bIns="18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87" b="0" i="0" kern="0" spc="50">
              <a:solidFill>
                <a:schemeClr val="bg1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1" name="Content Placeholder 24"/>
          <p:cNvSpPr>
            <a:spLocks noGrp="1"/>
          </p:cNvSpPr>
          <p:nvPr>
            <p:ph sz="quarter" idx="22"/>
          </p:nvPr>
        </p:nvSpPr>
        <p:spPr>
          <a:xfrm>
            <a:off x="1072896" y="1782204"/>
            <a:ext cx="10058400" cy="41191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Aft>
                <a:spcPts val="600"/>
              </a:spcAft>
              <a:buClr>
                <a:srgbClr val="1070B8"/>
              </a:buClr>
              <a:defRPr sz="1500" b="0" i="0" baseline="0">
                <a:latin typeface="Arial"/>
                <a:cs typeface="Arial"/>
              </a:defRPr>
            </a:lvl1pPr>
            <a:lvl2pPr>
              <a:spcAft>
                <a:spcPts val="600"/>
              </a:spcAft>
              <a:defRPr baseline="0">
                <a:latin typeface="Arial"/>
                <a:cs typeface="Arial"/>
              </a:defRPr>
            </a:lvl2pPr>
            <a:lvl3pPr>
              <a:spcAft>
                <a:spcPts val="600"/>
              </a:spcAft>
              <a:defRPr>
                <a:latin typeface="Arial"/>
                <a:cs typeface="Arial"/>
              </a:defRPr>
            </a:lvl3pPr>
            <a:lvl4pPr>
              <a:spcAft>
                <a:spcPts val="600"/>
              </a:spcAft>
              <a:defRPr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Text</a:t>
            </a:r>
          </a:p>
          <a:p>
            <a:pPr lvl="2"/>
            <a:r>
              <a:rPr lang="en-US"/>
              <a:t>Text</a:t>
            </a:r>
          </a:p>
          <a:p>
            <a:pPr lvl="3"/>
            <a:r>
              <a:rPr lang="en-US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788930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eader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201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se Stud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5F13F74-054C-7D49-9DC8-2AF09F649E55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8296A8E-4FCE-BD45-80EA-26C59772B23C}"/>
              </a:ext>
            </a:extLst>
          </p:cNvPr>
          <p:cNvGrpSpPr/>
          <p:nvPr userDrawn="1"/>
        </p:nvGrpSpPr>
        <p:grpSpPr>
          <a:xfrm>
            <a:off x="0" y="0"/>
            <a:ext cx="12192127" cy="6858000"/>
            <a:chOff x="-15367" y="0"/>
            <a:chExt cx="12188952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1013AB6-9D11-594C-A712-EEB29114644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9000060-AD9E-EA4F-A8F9-F2DBC273C16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439843" y="301752"/>
            <a:ext cx="11501969" cy="4977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2400">
                <a:solidFill>
                  <a:srgbClr val="00B0F0"/>
                </a:solidFill>
                <a:latin typeface="Arial Black"/>
                <a:cs typeface="Arial Black"/>
              </a:defRPr>
            </a:lvl1pPr>
          </a:lstStyle>
          <a:p>
            <a:pPr lvl="0"/>
            <a:r>
              <a:rPr lang="en-US"/>
              <a:t>TITLE TEXT</a:t>
            </a:r>
          </a:p>
        </p:txBody>
      </p:sp>
      <p:sp>
        <p:nvSpPr>
          <p:cNvPr id="26" name="Content Placeholder 24"/>
          <p:cNvSpPr>
            <a:spLocks noGrp="1"/>
          </p:cNvSpPr>
          <p:nvPr>
            <p:ph sz="quarter" idx="22"/>
          </p:nvPr>
        </p:nvSpPr>
        <p:spPr>
          <a:xfrm>
            <a:off x="9106434" y="871914"/>
            <a:ext cx="2835378" cy="5986086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spcAft>
                <a:spcPts val="600"/>
              </a:spcAft>
              <a:buClr>
                <a:srgbClr val="00B0F0"/>
              </a:buClr>
              <a:defRPr sz="1500"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defRPr>
            </a:lvl1pPr>
            <a:lvl2pPr>
              <a:spcAft>
                <a:spcPts val="600"/>
              </a:spcAft>
              <a:buClr>
                <a:srgbClr val="00B0F0"/>
              </a:buClr>
              <a:defRPr sz="1500" baseline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defRPr>
            </a:lvl2pPr>
            <a:lvl3pPr>
              <a:spcAft>
                <a:spcPts val="600"/>
              </a:spcAft>
              <a:buClr>
                <a:srgbClr val="00B0F0"/>
              </a:buClr>
              <a:defRPr sz="150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defRPr>
            </a:lvl3pPr>
            <a:lvl4pPr>
              <a:spcAft>
                <a:spcPts val="600"/>
              </a:spcAft>
              <a:buClr>
                <a:srgbClr val="00B0F0"/>
              </a:buClr>
              <a:defRPr sz="150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47561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4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6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765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0" r:id="rId2"/>
    <p:sldLayoutId id="2147483691" r:id="rId3"/>
    <p:sldLayoutId id="2147483692" r:id="rId4"/>
    <p:sldLayoutId id="2147483694" r:id="rId5"/>
    <p:sldLayoutId id="2147483695" r:id="rId6"/>
    <p:sldLayoutId id="2147483697" r:id="rId7"/>
    <p:sldLayoutId id="2147483711" r:id="rId8"/>
    <p:sldLayoutId id="2147483714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55705"/>
            <a:ext cx="12204192" cy="512064"/>
          </a:xfrm>
          <a:prstGeom prst="rect">
            <a:avLst/>
          </a:prstGeom>
          <a:solidFill>
            <a:srgbClr val="005B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73944" y="6355921"/>
            <a:ext cx="718056" cy="502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9C8E493-8255-40C2-A83F-019E5C054B6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78" y="6505787"/>
            <a:ext cx="1592239" cy="23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30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3" r:id="rId8"/>
    <p:sldLayoutId id="2147483684" r:id="rId9"/>
    <p:sldLayoutId id="2147483719" r:id="rId10"/>
    <p:sldLayoutId id="2147483720" r:id="rId11"/>
    <p:sldLayoutId id="2147483721" r:id="rId12"/>
    <p:sldLayoutId id="2147483722" r:id="rId1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800" b="1" kern="1200">
          <a:solidFill>
            <a:srgbClr val="005BBF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5BBF"/>
        </a:buClr>
        <a:buFont typeface="Arial" panose="020B0604020202020204" pitchFamily="34" charset="0"/>
        <a:buChar char="►"/>
        <a:defRPr sz="2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5BBF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005BB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005BBF"/>
        </a:buClr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005BBF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5B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347951"/>
            <a:ext cx="10972800" cy="290873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DIVIDER PAGE TEXT HERE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473944" y="6355921"/>
            <a:ext cx="718056" cy="502080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9C8E493-8255-40C2-A83F-019E5C054B6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345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3" r:id="rId2"/>
  </p:sldLayoutIdLst>
  <p:hf sldNum="0" hdr="0" ftr="0" dt="0"/>
  <p:txStyles>
    <p:titleStyle>
      <a:lvl1pPr algn="ctr" defTabSz="914400" rtl="0" eaLnBrk="1" latinLnBrk="0" hangingPunct="1">
        <a:lnSpc>
          <a:spcPts val="3000"/>
        </a:lnSpc>
        <a:spcBef>
          <a:spcPts val="0"/>
        </a:spcBef>
        <a:buNone/>
        <a:defRPr sz="2600" b="1" i="0" kern="1200" spc="450" baseline="0">
          <a:solidFill>
            <a:schemeClr val="bg1"/>
          </a:solidFill>
          <a:latin typeface="Arial Black" charset="0"/>
          <a:ea typeface="Arial Black" charset="0"/>
          <a:cs typeface="Arial Black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5B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050692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843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8" r:id="rId2"/>
    <p:sldLayoutId id="2147483669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323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10" r:id="rId7"/>
    <p:sldLayoutId id="2147483715" r:id="rId8"/>
  </p:sldLayoutIdLst>
  <p:txStyles>
    <p:titleStyle>
      <a:lvl1pPr algn="ctr" defTabSz="45720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6" indent="-342906" algn="l" defTabSz="45720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62" indent="-285755" algn="l" defTabSz="457208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9" indent="-228604" algn="l" defTabSz="457208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7" indent="-228604" algn="l" defTabSz="457208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34" indent="-228604" algn="l" defTabSz="457208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42" indent="-228604" algn="l" defTabSz="45720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49" indent="-228604" algn="l" defTabSz="45720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57" indent="-228604" algn="l" defTabSz="45720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65" indent="-228604" algn="l" defTabSz="45720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6078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hdr="0" ftr="0" dt="0"/>
  <p:txStyles>
    <p:titleStyle>
      <a:lvl1pPr algn="l" defTabSz="228604" rtl="0" eaLnBrk="1" latinLnBrk="0" hangingPunct="1">
        <a:spcBef>
          <a:spcPct val="0"/>
        </a:spcBef>
        <a:buNone/>
        <a:defRPr sz="3300" b="0" i="0" kern="1200">
          <a:solidFill>
            <a:srgbClr val="053EA9"/>
          </a:solidFill>
          <a:latin typeface="Gotham Condensed Bold"/>
          <a:ea typeface="+mj-ea"/>
          <a:cs typeface="Gotham Condensed Bold"/>
        </a:defRPr>
      </a:lvl1pPr>
    </p:titleStyle>
    <p:bodyStyle>
      <a:lvl1pPr marL="219460" indent="-219460" algn="l" defTabSz="228604" rtl="0" eaLnBrk="1" latinLnBrk="0" hangingPunct="1">
        <a:spcBef>
          <a:spcPct val="20000"/>
        </a:spcBef>
        <a:spcAft>
          <a:spcPts val="0"/>
        </a:spcAft>
        <a:buClr>
          <a:srgbClr val="053EA9"/>
        </a:buClr>
        <a:buSzPct val="60000"/>
        <a:buFont typeface="Lucida Grande"/>
        <a:buChar char="►"/>
        <a:defRPr sz="1800" kern="1200" baseline="0">
          <a:solidFill>
            <a:srgbClr val="515256"/>
          </a:solidFill>
          <a:latin typeface="Gotham Book"/>
          <a:ea typeface="+mn-ea"/>
          <a:cs typeface="+mn-cs"/>
        </a:defRPr>
      </a:lvl1pPr>
      <a:lvl2pPr marL="416059" indent="-187455" algn="l" defTabSz="228604" rtl="0" eaLnBrk="1" latinLnBrk="0" hangingPunct="1">
        <a:spcBef>
          <a:spcPct val="20000"/>
        </a:spcBef>
        <a:buClr>
          <a:srgbClr val="053EA9"/>
        </a:buClr>
        <a:buFont typeface="Arial"/>
        <a:buChar char="•"/>
        <a:defRPr sz="1600" kern="1200">
          <a:solidFill>
            <a:srgbClr val="515256"/>
          </a:solidFill>
          <a:latin typeface="Gotham Book"/>
          <a:ea typeface="+mn-ea"/>
          <a:cs typeface="+mn-cs"/>
        </a:defRPr>
      </a:lvl2pPr>
      <a:lvl3pPr marL="640091" indent="-205743" algn="l" defTabSz="228604" rtl="0" eaLnBrk="1" latinLnBrk="0" hangingPunct="1">
        <a:spcBef>
          <a:spcPct val="20000"/>
        </a:spcBef>
        <a:buClr>
          <a:srgbClr val="053EA9"/>
        </a:buClr>
        <a:buSzPct val="60000"/>
        <a:buFont typeface="Lucida Grande"/>
        <a:buChar char="►"/>
        <a:defRPr sz="1400" kern="1200">
          <a:solidFill>
            <a:srgbClr val="515256"/>
          </a:solidFill>
          <a:latin typeface="Gotham Book"/>
          <a:ea typeface="+mn-ea"/>
          <a:cs typeface="+mn-cs"/>
        </a:defRPr>
      </a:lvl3pPr>
      <a:lvl4pPr marL="854978" indent="-192027" algn="l" defTabSz="228604" rtl="0" eaLnBrk="1" latinLnBrk="0" hangingPunct="1">
        <a:spcBef>
          <a:spcPct val="20000"/>
        </a:spcBef>
        <a:buClr>
          <a:srgbClr val="053EA9"/>
        </a:buClr>
        <a:buFont typeface="Wingdings" charset="2"/>
        <a:buChar char="§"/>
        <a:defRPr sz="1200" kern="1200">
          <a:solidFill>
            <a:srgbClr val="515256"/>
          </a:solidFill>
          <a:latin typeface="Gotham Book"/>
          <a:ea typeface="+mn-ea"/>
          <a:cs typeface="+mn-cs"/>
        </a:defRPr>
      </a:lvl4pPr>
      <a:lvl5pPr marL="1051577" indent="-182883" algn="l" defTabSz="228604" rtl="0" eaLnBrk="1" latinLnBrk="0" hangingPunct="1">
        <a:spcBef>
          <a:spcPct val="20000"/>
        </a:spcBef>
        <a:buClr>
          <a:srgbClr val="053EA9"/>
        </a:buClr>
        <a:buSzPct val="60000"/>
        <a:buFont typeface="Lucida Grande"/>
        <a:buChar char="►"/>
        <a:defRPr sz="1200" kern="1200" spc="0">
          <a:solidFill>
            <a:srgbClr val="515256"/>
          </a:solidFill>
          <a:latin typeface="Gotham Book"/>
          <a:ea typeface="+mn-ea"/>
          <a:cs typeface="+mn-cs"/>
        </a:defRPr>
      </a:lvl5pPr>
      <a:lvl6pPr marL="1257321" indent="-114302" algn="l" defTabSz="228604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25" indent="-114302" algn="l" defTabSz="228604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29" indent="-114302" algn="l" defTabSz="228604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32" indent="-114302" algn="l" defTabSz="228604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4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8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11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15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19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23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27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30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8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3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A043F-B14A-4A78-984C-4749B0D85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4314" y="1754306"/>
            <a:ext cx="7957351" cy="1170314"/>
          </a:xfrm>
        </p:spPr>
        <p:txBody>
          <a:bodyPr/>
          <a:lstStyle/>
          <a:p>
            <a:r>
              <a:rPr lang="en-US" sz="32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Membrane Filtration Basics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544F10-4017-48C2-B426-2F42734C83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01406" y="4174199"/>
            <a:ext cx="5050259" cy="523221"/>
          </a:xfrm>
        </p:spPr>
        <p:txBody>
          <a:bodyPr/>
          <a:lstStyle/>
          <a:p>
            <a:r>
              <a:rPr lang="en-US" dirty="0"/>
              <a:t>July 10, 2025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005FB0-EAD5-4171-85E0-C14A1A09104A}"/>
              </a:ext>
            </a:extLst>
          </p:cNvPr>
          <p:cNvSpPr txBox="1"/>
          <p:nvPr/>
        </p:nvSpPr>
        <p:spPr>
          <a:xfrm>
            <a:off x="5477256" y="3382158"/>
            <a:ext cx="597440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2800" b="1">
                <a:solidFill>
                  <a:srgbClr val="005B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School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2DF2D35-3BF7-41B2-9FB0-97A8477B6C07}"/>
              </a:ext>
            </a:extLst>
          </p:cNvPr>
          <p:cNvSpPr txBox="1">
            <a:spLocks/>
          </p:cNvSpPr>
          <p:nvPr/>
        </p:nvSpPr>
        <p:spPr>
          <a:xfrm>
            <a:off x="6401405" y="5797182"/>
            <a:ext cx="5050259" cy="52322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900" b="1" i="0" kern="12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005BBF"/>
                </a:solidFill>
                <a:latin typeface="+mn-lt"/>
                <a:ea typeface="+mn-ea"/>
                <a:cs typeface="+mn-cs"/>
              </a:defRPr>
            </a:lvl2pPr>
            <a:lvl3pPr marL="9144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rgbClr val="005BBF"/>
                </a:solidFill>
                <a:latin typeface="+mn-lt"/>
                <a:ea typeface="+mn-ea"/>
                <a:cs typeface="+mn-cs"/>
              </a:defRPr>
            </a:lvl3pPr>
            <a:lvl4pPr marL="13716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rgbClr val="005BBF"/>
                </a:solidFill>
                <a:latin typeface="+mn-lt"/>
                <a:ea typeface="+mn-ea"/>
                <a:cs typeface="+mn-cs"/>
              </a:defRPr>
            </a:lvl4pPr>
            <a:lvl5pPr marL="18288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rgbClr val="005BB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Chuck Balkenbusch</a:t>
            </a:r>
          </a:p>
          <a:p>
            <a:r>
              <a:rPr lang="en-US" sz="1800" dirty="0"/>
              <a:t>816-782-6678</a:t>
            </a:r>
          </a:p>
          <a:p>
            <a:r>
              <a:rPr lang="en-US" sz="1800" dirty="0"/>
              <a:t>cgbalkenbusch@burnsmcd.com</a:t>
            </a:r>
          </a:p>
        </p:txBody>
      </p:sp>
    </p:spTree>
    <p:extLst>
      <p:ext uri="{BB962C8B-B14F-4D97-AF65-F5344CB8AC3E}">
        <p14:creationId xmlns:p14="http://schemas.microsoft.com/office/powerpoint/2010/main" val="2087462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Pathogens of Concern</a:t>
            </a:r>
          </a:p>
        </p:txBody>
      </p:sp>
      <p:graphicFrame>
        <p:nvGraphicFramePr>
          <p:cNvPr id="163842" name="Object 2"/>
          <p:cNvGraphicFramePr>
            <a:graphicFrameLocks noGrp="1" noChangeAspect="1"/>
          </p:cNvGraphicFramePr>
          <p:nvPr>
            <p:ph idx="4294967295"/>
          </p:nvPr>
        </p:nvGraphicFramePr>
        <p:xfrm>
          <a:off x="1524000" y="2495551"/>
          <a:ext cx="5334000" cy="416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 Document" r:id="rId2" imgW="2952381" imgH="2305372" progId="Imaging.Document">
                  <p:embed/>
                </p:oleObj>
              </mc:Choice>
              <mc:Fallback>
                <p:oleObj name="Image Document" r:id="rId2" imgW="2952381" imgH="2305372" progId="Imaging.Document">
                  <p:embed/>
                  <p:pic>
                    <p:nvPicPr>
                      <p:cNvPr id="163842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6195" t="3966" r="3098"/>
                      <a:stretch>
                        <a:fillRect/>
                      </a:stretch>
                    </p:blipFill>
                    <p:spPr bwMode="auto">
                      <a:xfrm>
                        <a:off x="1524000" y="2495551"/>
                        <a:ext cx="5334000" cy="4164013"/>
                      </a:xfrm>
                      <a:prstGeom prst="rect">
                        <a:avLst/>
                      </a:prstGeom>
                      <a:noFill/>
                      <a:ln w="28575">
                        <a:noFill/>
                        <a:miter lim="800000"/>
                        <a:headEnd type="none" w="sm" len="sm"/>
                        <a:tailEnd type="none" w="sm" len="sm"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843" name="Picture 3" descr="crypto1"/>
          <p:cNvPicPr>
            <a:picLocks noChangeAspect="1" noChangeArrowheads="1"/>
          </p:cNvPicPr>
          <p:nvPr/>
        </p:nvPicPr>
        <p:blipFill>
          <a:blip r:embed="rId4" cstate="print"/>
          <a:srcRect l="7317" t="5904" r="4878" b="5904"/>
          <a:stretch>
            <a:fillRect/>
          </a:stretch>
        </p:blipFill>
        <p:spPr bwMode="auto">
          <a:xfrm>
            <a:off x="6940866" y="1296537"/>
            <a:ext cx="3574735" cy="29674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1600200" y="1752600"/>
            <a:ext cx="2209800" cy="5794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CA" sz="3200" b="1" i="1">
                <a:latin typeface="Arial" panose="020B0604020202020204" pitchFamily="34" charset="0"/>
                <a:cs typeface="Arial" panose="020B0604020202020204" pitchFamily="34" charset="0"/>
              </a:rPr>
              <a:t>Giardia</a:t>
            </a:r>
          </a:p>
        </p:txBody>
      </p:sp>
      <p:sp>
        <p:nvSpPr>
          <p:cNvPr id="163845" name="Text Box 5"/>
          <p:cNvSpPr txBox="1">
            <a:spLocks noChangeArrowheads="1"/>
          </p:cNvSpPr>
          <p:nvPr/>
        </p:nvSpPr>
        <p:spPr bwMode="auto">
          <a:xfrm>
            <a:off x="6858000" y="4343400"/>
            <a:ext cx="3657600" cy="5794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CA" sz="3200" b="1" i="1">
                <a:latin typeface="Arial" panose="020B0604020202020204" pitchFamily="34" charset="0"/>
                <a:cs typeface="Arial" panose="020B0604020202020204" pitchFamily="34" charset="0"/>
              </a:rPr>
              <a:t>Cryptosporidium</a:t>
            </a:r>
            <a:endParaRPr lang="en-CA" sz="3200" i="1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97423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Legionella bacter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290248"/>
            <a:ext cx="4574718" cy="2796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Membrane Failure Mode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Membranes fail incrementally – one fiber at a time.</a:t>
            </a:r>
          </a:p>
          <a:p>
            <a:r>
              <a:rPr lang="en-US"/>
              <a:t>Statistically, individual fiber breaks are insignificant to the overall microbial water quality</a:t>
            </a:r>
          </a:p>
        </p:txBody>
      </p:sp>
      <p:pic>
        <p:nvPicPr>
          <p:cNvPr id="14338" name="Picture 2" descr="Image result for microfiltration module pictu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451" y="2701999"/>
            <a:ext cx="3601651" cy="36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49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Text Box 2"/>
          <p:cNvSpPr txBox="1">
            <a:spLocks noChangeArrowheads="1"/>
          </p:cNvSpPr>
          <p:nvPr/>
        </p:nvSpPr>
        <p:spPr bwMode="auto">
          <a:xfrm>
            <a:off x="6934200" y="1447800"/>
            <a:ext cx="2133600" cy="293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Bubble point</a:t>
            </a: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Air pressure</a:t>
            </a: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Sonic wave</a:t>
            </a: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Bio-challenge</a:t>
            </a:r>
          </a:p>
          <a:p>
            <a:pPr algn="l">
              <a:spcBef>
                <a:spcPct val="20000"/>
              </a:spcBef>
            </a:pP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Turbidity</a:t>
            </a: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Particle</a:t>
            </a:r>
          </a:p>
          <a:p>
            <a:pPr algn="l">
              <a:spcBef>
                <a:spcPct val="5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  monitoring</a:t>
            </a:r>
          </a:p>
        </p:txBody>
      </p:sp>
      <p:sp>
        <p:nvSpPr>
          <p:cNvPr id="165891" name="AutoShape 3"/>
          <p:cNvSpPr>
            <a:spLocks/>
          </p:cNvSpPr>
          <p:nvPr/>
        </p:nvSpPr>
        <p:spPr bwMode="auto">
          <a:xfrm>
            <a:off x="8839200" y="1447800"/>
            <a:ext cx="228600" cy="1447800"/>
          </a:xfrm>
          <a:prstGeom prst="rightBrace">
            <a:avLst>
              <a:gd name="adj1" fmla="val 5277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5892" name="AutoShape 4"/>
          <p:cNvSpPr>
            <a:spLocks/>
          </p:cNvSpPr>
          <p:nvPr/>
        </p:nvSpPr>
        <p:spPr bwMode="auto">
          <a:xfrm>
            <a:off x="8839200" y="3352800"/>
            <a:ext cx="228600" cy="990600"/>
          </a:xfrm>
          <a:prstGeom prst="rightBrace">
            <a:avLst>
              <a:gd name="adj1" fmla="val 3611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5893" name="Text Box 5"/>
          <p:cNvSpPr txBox="1">
            <a:spLocks noChangeArrowheads="1"/>
          </p:cNvSpPr>
          <p:nvPr/>
        </p:nvSpPr>
        <p:spPr bwMode="auto">
          <a:xfrm>
            <a:off x="9144000" y="18288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Direct Measures</a:t>
            </a:r>
          </a:p>
        </p:txBody>
      </p:sp>
      <p:sp>
        <p:nvSpPr>
          <p:cNvPr id="165894" name="Text Box 6"/>
          <p:cNvSpPr txBox="1">
            <a:spLocks noChangeArrowheads="1"/>
          </p:cNvSpPr>
          <p:nvPr/>
        </p:nvSpPr>
        <p:spPr bwMode="auto">
          <a:xfrm>
            <a:off x="9144000" y="35052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Indirect Measures</a:t>
            </a:r>
          </a:p>
        </p:txBody>
      </p:sp>
      <p:sp>
        <p:nvSpPr>
          <p:cNvPr id="165895" name="Text Box 7"/>
          <p:cNvSpPr txBox="1">
            <a:spLocks noChangeArrowheads="1"/>
          </p:cNvSpPr>
          <p:nvPr/>
        </p:nvSpPr>
        <p:spPr bwMode="auto">
          <a:xfrm>
            <a:off x="2743200" y="4953001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The accepted standard is now laser 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turbidimeters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.  Detection limit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 0.001 NTU.</a:t>
            </a: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5896" name="Picture 8" descr="bubble point sc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0164" y="1528764"/>
            <a:ext cx="4135437" cy="28908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6589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On-Line Integrity Testing</a:t>
            </a:r>
          </a:p>
        </p:txBody>
      </p:sp>
    </p:spTree>
    <p:extLst>
      <p:ext uri="{BB962C8B-B14F-4D97-AF65-F5344CB8AC3E}">
        <p14:creationId xmlns:p14="http://schemas.microsoft.com/office/powerpoint/2010/main" val="71449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Key (and New) Terms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17389" y="1191451"/>
            <a:ext cx="4254500" cy="480158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sz="2400" u="sng">
                <a:solidFill>
                  <a:srgbClr val="FF9900"/>
                </a:solidFill>
                <a:latin typeface="Arial Black" pitchFamily="34" charset="0"/>
              </a:rPr>
              <a:t>New</a:t>
            </a:r>
          </a:p>
          <a:p>
            <a:r>
              <a:rPr lang="en-US" sz="2400"/>
              <a:t>Permeate</a:t>
            </a:r>
          </a:p>
          <a:p>
            <a:r>
              <a:rPr lang="en-US" sz="2400"/>
              <a:t>Flux</a:t>
            </a:r>
          </a:p>
          <a:p>
            <a:r>
              <a:rPr lang="en-US" sz="2400"/>
              <a:t>Flux Decline</a:t>
            </a:r>
          </a:p>
          <a:p>
            <a:r>
              <a:rPr lang="en-US" sz="2400"/>
              <a:t>Specific Flux/Permeability</a:t>
            </a:r>
          </a:p>
          <a:p>
            <a:r>
              <a:rPr lang="en-US" sz="2400"/>
              <a:t>Reverse Filtration</a:t>
            </a:r>
          </a:p>
          <a:p>
            <a:r>
              <a:rPr lang="en-US" sz="2400"/>
              <a:t>Membrane Integrity</a:t>
            </a:r>
          </a:p>
          <a:p>
            <a:r>
              <a:rPr lang="en-US" sz="2400"/>
              <a:t>Log Removal</a:t>
            </a:r>
          </a:p>
          <a:p>
            <a:r>
              <a:rPr lang="en-US" sz="2400"/>
              <a:t>Recovery</a:t>
            </a:r>
          </a:p>
          <a:p>
            <a:r>
              <a:rPr lang="en-US" sz="2400"/>
              <a:t>Transmembrane Pressure</a:t>
            </a:r>
          </a:p>
        </p:txBody>
      </p:sp>
      <p:sp>
        <p:nvSpPr>
          <p:cNvPr id="166916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6926531" y="1191451"/>
            <a:ext cx="5265469" cy="4665063"/>
          </a:xfrm>
          <a:noFill/>
          <a:ln/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sz="2400" u="sng">
                <a:solidFill>
                  <a:srgbClr val="FF9900"/>
                </a:solidFill>
                <a:latin typeface="Arial Black" pitchFamily="34" charset="0"/>
              </a:rPr>
              <a:t>Old</a:t>
            </a:r>
          </a:p>
          <a:p>
            <a:r>
              <a:rPr lang="en-US" sz="2400"/>
              <a:t>Filtered Water</a:t>
            </a:r>
          </a:p>
          <a:p>
            <a:r>
              <a:rPr lang="en-US" sz="2400"/>
              <a:t>Overflow Rate</a:t>
            </a:r>
          </a:p>
          <a:p>
            <a:r>
              <a:rPr lang="en-US" sz="2400"/>
              <a:t>Declining Rate</a:t>
            </a:r>
          </a:p>
          <a:p>
            <a:r>
              <a:rPr lang="en-US" sz="2400"/>
              <a:t>Filtered Water/SF of Filter Area</a:t>
            </a:r>
          </a:p>
          <a:p>
            <a:r>
              <a:rPr lang="en-US" sz="2400"/>
              <a:t>Backwash</a:t>
            </a:r>
          </a:p>
          <a:p>
            <a:r>
              <a:rPr lang="en-US" sz="2400"/>
              <a:t>Filter Breakthrough</a:t>
            </a:r>
          </a:p>
          <a:p>
            <a:r>
              <a:rPr lang="en-US" sz="2400"/>
              <a:t>Filtered Turbidity</a:t>
            </a:r>
          </a:p>
          <a:p>
            <a:r>
              <a:rPr lang="en-US" sz="2400"/>
              <a:t>Backwash Volume</a:t>
            </a:r>
          </a:p>
          <a:p>
            <a:r>
              <a:rPr lang="en-US" sz="2400"/>
              <a:t>Filter Head Loss</a:t>
            </a:r>
          </a:p>
        </p:txBody>
      </p:sp>
    </p:spTree>
    <p:extLst>
      <p:ext uri="{BB962C8B-B14F-4D97-AF65-F5344CB8AC3E}">
        <p14:creationId xmlns:p14="http://schemas.microsoft.com/office/powerpoint/2010/main" val="63925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5" name="Rectangle 3">
            <a:extLst>
              <a:ext uri="{FF2B5EF4-FFF2-40B4-BE49-F238E27FC236}">
                <a16:creationId xmlns:a16="http://schemas.microsoft.com/office/drawing/2014/main" id="{C79586B6-F97D-4845-92C0-071057250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2126" y="4419600"/>
            <a:ext cx="2054225" cy="215900"/>
          </a:xfrm>
          <a:prstGeom prst="rect">
            <a:avLst/>
          </a:prstGeom>
          <a:solidFill>
            <a:srgbClr val="BC37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35876" name="Oval 4">
            <a:extLst>
              <a:ext uri="{FF2B5EF4-FFF2-40B4-BE49-F238E27FC236}">
                <a16:creationId xmlns:a16="http://schemas.microsoft.com/office/drawing/2014/main" id="{719EB05E-0A07-481A-AB70-89E64BA810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2451" y="4191000"/>
            <a:ext cx="417513" cy="1397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77" name="Oval 5">
            <a:extLst>
              <a:ext uri="{FF2B5EF4-FFF2-40B4-BE49-F238E27FC236}">
                <a16:creationId xmlns:a16="http://schemas.microsoft.com/office/drawing/2014/main" id="{D48362BB-D079-41F1-9C70-33EEB11465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9976" y="3810000"/>
            <a:ext cx="111125" cy="5207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78" name="Oval 6">
            <a:extLst>
              <a:ext uri="{FF2B5EF4-FFF2-40B4-BE49-F238E27FC236}">
                <a16:creationId xmlns:a16="http://schemas.microsoft.com/office/drawing/2014/main" id="{A12569D9-22EC-496D-8BC3-4EB7DBB904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2050" y="4038600"/>
            <a:ext cx="414338" cy="2921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79" name="Oval 7">
            <a:extLst>
              <a:ext uri="{FF2B5EF4-FFF2-40B4-BE49-F238E27FC236}">
                <a16:creationId xmlns:a16="http://schemas.microsoft.com/office/drawing/2014/main" id="{2D808EDC-D62C-4357-B1EE-61DBFF250E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7989" y="4000500"/>
            <a:ext cx="111125" cy="3683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0" name="Oval 8">
            <a:extLst>
              <a:ext uri="{FF2B5EF4-FFF2-40B4-BE49-F238E27FC236}">
                <a16:creationId xmlns:a16="http://schemas.microsoft.com/office/drawing/2014/main" id="{DCF86013-5F88-4316-986A-2B27645D40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8639" y="3810000"/>
            <a:ext cx="173037" cy="444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1" name="Oval 9">
            <a:extLst>
              <a:ext uri="{FF2B5EF4-FFF2-40B4-BE49-F238E27FC236}">
                <a16:creationId xmlns:a16="http://schemas.microsoft.com/office/drawing/2014/main" id="{B7DF94B9-90D8-4085-8A08-C66E3BF48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9450" y="4191000"/>
            <a:ext cx="293688" cy="2159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2" name="Oval 10">
            <a:extLst>
              <a:ext uri="{FF2B5EF4-FFF2-40B4-BE49-F238E27FC236}">
                <a16:creationId xmlns:a16="http://schemas.microsoft.com/office/drawing/2014/main" id="{2368C294-B8FA-4E52-95AC-3A43F90A2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6164" y="4191000"/>
            <a:ext cx="230187" cy="1397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3" name="Oval 11">
            <a:extLst>
              <a:ext uri="{FF2B5EF4-FFF2-40B4-BE49-F238E27FC236}">
                <a16:creationId xmlns:a16="http://schemas.microsoft.com/office/drawing/2014/main" id="{855F4763-7BD8-4775-BA72-33D9672C24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2013" y="4114800"/>
            <a:ext cx="233362" cy="63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4" name="Oval 12">
            <a:extLst>
              <a:ext uri="{FF2B5EF4-FFF2-40B4-BE49-F238E27FC236}">
                <a16:creationId xmlns:a16="http://schemas.microsoft.com/office/drawing/2014/main" id="{C36B6E6F-782A-4E6C-A3E7-A378782A2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588" y="4191000"/>
            <a:ext cx="171450" cy="1397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5" name="Oval 13">
            <a:extLst>
              <a:ext uri="{FF2B5EF4-FFF2-40B4-BE49-F238E27FC236}">
                <a16:creationId xmlns:a16="http://schemas.microsoft.com/office/drawing/2014/main" id="{52DC6A61-8E0D-402C-BEBF-CE25E8869182}"/>
              </a:ext>
            </a:extLst>
          </p:cNvPr>
          <p:cNvSpPr>
            <a:spLocks noChangeArrowheads="1"/>
          </p:cNvSpPr>
          <p:nvPr/>
        </p:nvSpPr>
        <p:spPr bwMode="auto">
          <a:xfrm rot="1200000">
            <a:off x="3336925" y="4038600"/>
            <a:ext cx="293688" cy="1397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6" name="Oval 14">
            <a:extLst>
              <a:ext uri="{FF2B5EF4-FFF2-40B4-BE49-F238E27FC236}">
                <a16:creationId xmlns:a16="http://schemas.microsoft.com/office/drawing/2014/main" id="{CF5F7D27-7B5A-4E5E-AB41-517F67922C6F}"/>
              </a:ext>
            </a:extLst>
          </p:cNvPr>
          <p:cNvSpPr>
            <a:spLocks noChangeArrowheads="1"/>
          </p:cNvSpPr>
          <p:nvPr/>
        </p:nvSpPr>
        <p:spPr bwMode="auto">
          <a:xfrm rot="20520000">
            <a:off x="3519488" y="2971800"/>
            <a:ext cx="171450" cy="444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7" name="Oval 15">
            <a:extLst>
              <a:ext uri="{FF2B5EF4-FFF2-40B4-BE49-F238E27FC236}">
                <a16:creationId xmlns:a16="http://schemas.microsoft.com/office/drawing/2014/main" id="{4FBBEE6B-465C-48AC-9012-92BF643A4907}"/>
              </a:ext>
            </a:extLst>
          </p:cNvPr>
          <p:cNvSpPr>
            <a:spLocks noChangeArrowheads="1"/>
          </p:cNvSpPr>
          <p:nvPr/>
        </p:nvSpPr>
        <p:spPr bwMode="auto">
          <a:xfrm rot="18120000">
            <a:off x="4575176" y="3062288"/>
            <a:ext cx="368300" cy="111125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8" name="Line 16">
            <a:extLst>
              <a:ext uri="{FF2B5EF4-FFF2-40B4-BE49-F238E27FC236}">
                <a16:creationId xmlns:a16="http://schemas.microsoft.com/office/drawing/2014/main" id="{F6986507-F785-4267-AC17-91C46B362158}"/>
              </a:ext>
            </a:extLst>
          </p:cNvPr>
          <p:cNvSpPr>
            <a:spLocks noChangeShapeType="1"/>
          </p:cNvSpPr>
          <p:nvPr/>
        </p:nvSpPr>
        <p:spPr bwMode="auto">
          <a:xfrm>
            <a:off x="4121150" y="2813050"/>
            <a:ext cx="0" cy="990600"/>
          </a:xfrm>
          <a:prstGeom prst="line">
            <a:avLst/>
          </a:prstGeom>
          <a:noFill/>
          <a:ln w="127000">
            <a:solidFill>
              <a:srgbClr val="FFFF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9" name="Oval 17">
            <a:extLst>
              <a:ext uri="{FF2B5EF4-FFF2-40B4-BE49-F238E27FC236}">
                <a16:creationId xmlns:a16="http://schemas.microsoft.com/office/drawing/2014/main" id="{02695738-EF72-4E25-BB0B-1B48FD8FEDA0}"/>
              </a:ext>
            </a:extLst>
          </p:cNvPr>
          <p:cNvSpPr>
            <a:spLocks noChangeArrowheads="1"/>
          </p:cNvSpPr>
          <p:nvPr/>
        </p:nvSpPr>
        <p:spPr bwMode="auto">
          <a:xfrm rot="20820000">
            <a:off x="3702050" y="2286000"/>
            <a:ext cx="171450" cy="2921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90" name="Rectangle 18">
            <a:extLst>
              <a:ext uri="{FF2B5EF4-FFF2-40B4-BE49-F238E27FC236}">
                <a16:creationId xmlns:a16="http://schemas.microsoft.com/office/drawing/2014/main" id="{3B4EAC24-2967-4FE2-B34C-48ACFB492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8264" y="1524000"/>
            <a:ext cx="2979737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en-US" sz="2000" b="1" i="1">
                <a:solidFill>
                  <a:schemeClr val="tx2"/>
                </a:solidFill>
                <a:latin typeface="Arial" panose="020B0604020202020204" pitchFamily="34" charset="0"/>
              </a:rPr>
              <a:t>Conventional</a:t>
            </a:r>
          </a:p>
          <a:p>
            <a:pPr algn="ctr" eaLnBrk="0" hangingPunct="0">
              <a:lnSpc>
                <a:spcPct val="90000"/>
              </a:lnSpc>
            </a:pPr>
            <a:r>
              <a:rPr lang="en-US" altLang="en-US" sz="1400" b="1" i="1">
                <a:solidFill>
                  <a:schemeClr val="tx2"/>
                </a:solidFill>
                <a:latin typeface="Arial" panose="020B0604020202020204" pitchFamily="34" charset="0"/>
              </a:rPr>
              <a:t>(Dead-End)</a:t>
            </a:r>
          </a:p>
        </p:txBody>
      </p:sp>
      <p:sp>
        <p:nvSpPr>
          <p:cNvPr id="335891" name="Line 19">
            <a:extLst>
              <a:ext uri="{FF2B5EF4-FFF2-40B4-BE49-F238E27FC236}">
                <a16:creationId xmlns:a16="http://schemas.microsoft.com/office/drawing/2014/main" id="{C74AA59D-7AA8-4556-8ECA-0F7FE4558B39}"/>
              </a:ext>
            </a:extLst>
          </p:cNvPr>
          <p:cNvSpPr>
            <a:spLocks noChangeShapeType="1"/>
          </p:cNvSpPr>
          <p:nvPr/>
        </p:nvSpPr>
        <p:spPr bwMode="auto">
          <a:xfrm>
            <a:off x="3392488" y="4794250"/>
            <a:ext cx="0" cy="8001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92" name="Line 20">
            <a:extLst>
              <a:ext uri="{FF2B5EF4-FFF2-40B4-BE49-F238E27FC236}">
                <a16:creationId xmlns:a16="http://schemas.microsoft.com/office/drawing/2014/main" id="{F4C88367-5203-4490-8DFA-680DB7466FBD}"/>
              </a:ext>
            </a:extLst>
          </p:cNvPr>
          <p:cNvSpPr>
            <a:spLocks noChangeShapeType="1"/>
          </p:cNvSpPr>
          <p:nvPr/>
        </p:nvSpPr>
        <p:spPr bwMode="auto">
          <a:xfrm>
            <a:off x="4121150" y="4794250"/>
            <a:ext cx="0" cy="8382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93" name="Line 21">
            <a:extLst>
              <a:ext uri="{FF2B5EF4-FFF2-40B4-BE49-F238E27FC236}">
                <a16:creationId xmlns:a16="http://schemas.microsoft.com/office/drawing/2014/main" id="{5C60CAB3-C2A8-4630-848E-FBB0F3623A68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9488" y="4794250"/>
            <a:ext cx="0" cy="8382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94" name="Rectangle 22">
            <a:extLst>
              <a:ext uri="{FF2B5EF4-FFF2-40B4-BE49-F238E27FC236}">
                <a16:creationId xmlns:a16="http://schemas.microsoft.com/office/drawing/2014/main" id="{5C4042FC-FCBD-479C-8D86-AF3807AAB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3210" y="2286000"/>
            <a:ext cx="785471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en-US" sz="2000" b="1" i="1">
                <a:latin typeface="Arial" panose="020B0604020202020204" pitchFamily="34" charset="0"/>
              </a:rPr>
              <a:t>Feed</a:t>
            </a:r>
          </a:p>
        </p:txBody>
      </p:sp>
      <p:sp>
        <p:nvSpPr>
          <p:cNvPr id="335895" name="Rectangle 23">
            <a:extLst>
              <a:ext uri="{FF2B5EF4-FFF2-40B4-BE49-F238E27FC236}">
                <a16:creationId xmlns:a16="http://schemas.microsoft.com/office/drawing/2014/main" id="{161C802B-262A-4B9F-9162-79B4A93A58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3564" y="4381501"/>
            <a:ext cx="188753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en-US" sz="1400" b="1" i="1">
                <a:solidFill>
                  <a:srgbClr val="000000"/>
                </a:solidFill>
                <a:latin typeface="Arial" panose="020B0604020202020204" pitchFamily="34" charset="0"/>
              </a:rPr>
              <a:t>membrane filter</a:t>
            </a:r>
          </a:p>
        </p:txBody>
      </p:sp>
      <p:sp>
        <p:nvSpPr>
          <p:cNvPr id="335896" name="Rectangle 24">
            <a:extLst>
              <a:ext uri="{FF2B5EF4-FFF2-40B4-BE49-F238E27FC236}">
                <a16:creationId xmlns:a16="http://schemas.microsoft.com/office/drawing/2014/main" id="{4B825007-F3B4-4B7D-A6C9-30522FB8A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7567" y="1447800"/>
            <a:ext cx="151003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en-US" sz="2000" b="1" i="1">
                <a:solidFill>
                  <a:schemeClr val="tx2"/>
                </a:solidFill>
                <a:latin typeface="Arial" panose="020B0604020202020204" pitchFamily="34" charset="0"/>
              </a:rPr>
              <a:t>Cross-flow</a:t>
            </a:r>
          </a:p>
        </p:txBody>
      </p:sp>
      <p:sp>
        <p:nvSpPr>
          <p:cNvPr id="335897" name="Rectangle 25">
            <a:extLst>
              <a:ext uri="{FF2B5EF4-FFF2-40B4-BE49-F238E27FC236}">
                <a16:creationId xmlns:a16="http://schemas.microsoft.com/office/drawing/2014/main" id="{237317ED-69F4-4DEA-9B2A-42118D54A0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7864" y="2209800"/>
            <a:ext cx="111125" cy="3568700"/>
          </a:xfrm>
          <a:prstGeom prst="rect">
            <a:avLst/>
          </a:prstGeom>
          <a:solidFill>
            <a:srgbClr val="BC37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98" name="Line 26">
            <a:extLst>
              <a:ext uri="{FF2B5EF4-FFF2-40B4-BE49-F238E27FC236}">
                <a16:creationId xmlns:a16="http://schemas.microsoft.com/office/drawing/2014/main" id="{D1169283-5924-4B5A-BCA8-32CD8328CE0A}"/>
              </a:ext>
            </a:extLst>
          </p:cNvPr>
          <p:cNvSpPr>
            <a:spLocks noChangeShapeType="1"/>
          </p:cNvSpPr>
          <p:nvPr/>
        </p:nvSpPr>
        <p:spPr bwMode="auto">
          <a:xfrm>
            <a:off x="7927975" y="3155950"/>
            <a:ext cx="0" cy="990600"/>
          </a:xfrm>
          <a:prstGeom prst="line">
            <a:avLst/>
          </a:prstGeom>
          <a:noFill/>
          <a:ln w="127000">
            <a:solidFill>
              <a:srgbClr val="FFFF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99" name="Oval 27">
            <a:extLst>
              <a:ext uri="{FF2B5EF4-FFF2-40B4-BE49-F238E27FC236}">
                <a16:creationId xmlns:a16="http://schemas.microsoft.com/office/drawing/2014/main" id="{D101387D-5EAA-4E79-9F48-340127A72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9851" y="2286000"/>
            <a:ext cx="111125" cy="444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0" name="Oval 28">
            <a:extLst>
              <a:ext uri="{FF2B5EF4-FFF2-40B4-BE49-F238E27FC236}">
                <a16:creationId xmlns:a16="http://schemas.microsoft.com/office/drawing/2014/main" id="{98E46965-48D5-40B1-91DF-13341231F8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4975" y="2971800"/>
            <a:ext cx="50800" cy="3683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1" name="Oval 29">
            <a:extLst>
              <a:ext uri="{FF2B5EF4-FFF2-40B4-BE49-F238E27FC236}">
                <a16:creationId xmlns:a16="http://schemas.microsoft.com/office/drawing/2014/main" id="{9D09668B-6E38-453F-B59D-6CD315569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4191000"/>
            <a:ext cx="171450" cy="5969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2" name="Oval 30">
            <a:extLst>
              <a:ext uri="{FF2B5EF4-FFF2-40B4-BE49-F238E27FC236}">
                <a16:creationId xmlns:a16="http://schemas.microsoft.com/office/drawing/2014/main" id="{D80081EE-E1CC-44AD-80AA-344B50C39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4975" y="4724400"/>
            <a:ext cx="50800" cy="444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3" name="Oval 31">
            <a:extLst>
              <a:ext uri="{FF2B5EF4-FFF2-40B4-BE49-F238E27FC236}">
                <a16:creationId xmlns:a16="http://schemas.microsoft.com/office/drawing/2014/main" id="{101D8C3A-A1F9-4157-8DD3-A81D0327F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5105400"/>
            <a:ext cx="171450" cy="444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4" name="Oval 32">
            <a:extLst>
              <a:ext uri="{FF2B5EF4-FFF2-40B4-BE49-F238E27FC236}">
                <a16:creationId xmlns:a16="http://schemas.microsoft.com/office/drawing/2014/main" id="{655CA508-8D11-4F7E-91ED-9A9B147E44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5300" y="4343400"/>
            <a:ext cx="50800" cy="2921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5" name="Oval 33">
            <a:extLst>
              <a:ext uri="{FF2B5EF4-FFF2-40B4-BE49-F238E27FC236}">
                <a16:creationId xmlns:a16="http://schemas.microsoft.com/office/drawing/2014/main" id="{FA9C809E-5D7D-497B-A44D-E73A1031B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2739" y="5486400"/>
            <a:ext cx="111125" cy="444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6" name="Oval 34">
            <a:extLst>
              <a:ext uri="{FF2B5EF4-FFF2-40B4-BE49-F238E27FC236}">
                <a16:creationId xmlns:a16="http://schemas.microsoft.com/office/drawing/2014/main" id="{9D71F224-7440-403F-BF8F-677A6EACA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9851" y="4876800"/>
            <a:ext cx="111125" cy="63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7" name="Rectangle 35">
            <a:extLst>
              <a:ext uri="{FF2B5EF4-FFF2-40B4-BE49-F238E27FC236}">
                <a16:creationId xmlns:a16="http://schemas.microsoft.com/office/drawing/2014/main" id="{46E2D1DB-9629-4C68-84B4-2B2C5EBC9433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223297" y="3404351"/>
            <a:ext cx="785471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Feed</a:t>
            </a:r>
            <a:endParaRPr lang="en-US" altLang="en-US" sz="2000" b="1" i="1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335908" name="Rectangle 36">
            <a:extLst>
              <a:ext uri="{FF2B5EF4-FFF2-40B4-BE49-F238E27FC236}">
                <a16:creationId xmlns:a16="http://schemas.microsoft.com/office/drawing/2014/main" id="{915145D4-1AB7-4FE9-AE2E-35099B2775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4726" y="2209800"/>
            <a:ext cx="111125" cy="3492500"/>
          </a:xfrm>
          <a:prstGeom prst="rect">
            <a:avLst/>
          </a:prstGeom>
          <a:solidFill>
            <a:srgbClr val="BC37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9" name="Rectangle 37">
            <a:extLst>
              <a:ext uri="{FF2B5EF4-FFF2-40B4-BE49-F238E27FC236}">
                <a16:creationId xmlns:a16="http://schemas.microsoft.com/office/drawing/2014/main" id="{F5D81844-C55C-428C-915E-7F56FF1C206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695284" y="4465433"/>
            <a:ext cx="1338508" cy="2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en-US" sz="1200" b="1" i="1">
                <a:solidFill>
                  <a:srgbClr val="000000"/>
                </a:solidFill>
                <a:latin typeface="Arial" panose="020B0604020202020204" pitchFamily="34" charset="0"/>
              </a:rPr>
              <a:t>membrane filter</a:t>
            </a:r>
          </a:p>
        </p:txBody>
      </p:sp>
      <p:sp>
        <p:nvSpPr>
          <p:cNvPr id="335910" name="Line 38">
            <a:extLst>
              <a:ext uri="{FF2B5EF4-FFF2-40B4-BE49-F238E27FC236}">
                <a16:creationId xmlns:a16="http://schemas.microsoft.com/office/drawing/2014/main" id="{7364C29D-9D07-4547-80CD-C0248ADFAFCE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4076" y="2279650"/>
            <a:ext cx="303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1" name="Line 39">
            <a:extLst>
              <a:ext uri="{FF2B5EF4-FFF2-40B4-BE49-F238E27FC236}">
                <a16:creationId xmlns:a16="http://schemas.microsoft.com/office/drawing/2014/main" id="{61773836-A5CC-4736-8A69-B9A2DA31C608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4076" y="2965450"/>
            <a:ext cx="303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2" name="Line 40">
            <a:extLst>
              <a:ext uri="{FF2B5EF4-FFF2-40B4-BE49-F238E27FC236}">
                <a16:creationId xmlns:a16="http://schemas.microsoft.com/office/drawing/2014/main" id="{050ACC34-4A7A-4D70-A457-BA714D39D4C4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4076" y="4260850"/>
            <a:ext cx="303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3" name="Line 41">
            <a:extLst>
              <a:ext uri="{FF2B5EF4-FFF2-40B4-BE49-F238E27FC236}">
                <a16:creationId xmlns:a16="http://schemas.microsoft.com/office/drawing/2014/main" id="{CE43173B-F0C2-4092-AAFC-B472C6193B1A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4076" y="5099050"/>
            <a:ext cx="303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4" name="Line 42">
            <a:extLst>
              <a:ext uri="{FF2B5EF4-FFF2-40B4-BE49-F238E27FC236}">
                <a16:creationId xmlns:a16="http://schemas.microsoft.com/office/drawing/2014/main" id="{BA577944-F03A-48DC-B5ED-94D85CB6EFD1}"/>
              </a:ext>
            </a:extLst>
          </p:cNvPr>
          <p:cNvSpPr>
            <a:spLocks noChangeShapeType="1"/>
          </p:cNvSpPr>
          <p:nvPr/>
        </p:nvSpPr>
        <p:spPr bwMode="auto">
          <a:xfrm>
            <a:off x="8534400" y="5708650"/>
            <a:ext cx="304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5" name="Line 43">
            <a:extLst>
              <a:ext uri="{FF2B5EF4-FFF2-40B4-BE49-F238E27FC236}">
                <a16:creationId xmlns:a16="http://schemas.microsoft.com/office/drawing/2014/main" id="{05A95F91-8C62-42E6-8C92-3F8F261F991C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4076" y="3651250"/>
            <a:ext cx="303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6" name="Line 44">
            <a:extLst>
              <a:ext uri="{FF2B5EF4-FFF2-40B4-BE49-F238E27FC236}">
                <a16:creationId xmlns:a16="http://schemas.microsoft.com/office/drawing/2014/main" id="{816A9CEB-9ED4-44B2-99A8-0F78CDCA9C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16750" y="227965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7" name="Line 45">
            <a:extLst>
              <a:ext uri="{FF2B5EF4-FFF2-40B4-BE49-F238E27FC236}">
                <a16:creationId xmlns:a16="http://schemas.microsoft.com/office/drawing/2014/main" id="{87B9177E-39C1-4C9D-A184-D6CE5B05282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16750" y="296545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8" name="Line 46">
            <a:extLst>
              <a:ext uri="{FF2B5EF4-FFF2-40B4-BE49-F238E27FC236}">
                <a16:creationId xmlns:a16="http://schemas.microsoft.com/office/drawing/2014/main" id="{86529549-999A-4583-B169-C040A91981A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16750" y="395605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9" name="Line 47">
            <a:extLst>
              <a:ext uri="{FF2B5EF4-FFF2-40B4-BE49-F238E27FC236}">
                <a16:creationId xmlns:a16="http://schemas.microsoft.com/office/drawing/2014/main" id="{96DDCAD5-EC55-494E-A527-333EF69AE51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16750" y="487045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20" name="Line 48">
            <a:extLst>
              <a:ext uri="{FF2B5EF4-FFF2-40B4-BE49-F238E27FC236}">
                <a16:creationId xmlns:a16="http://schemas.microsoft.com/office/drawing/2014/main" id="{B13D031D-3652-4887-BBA3-94E4D6913F9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16750" y="570865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B88DE1-B4C1-4D34-A5CE-D022C36AA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MF/UF Modes of Operation Definition </a:t>
            </a:r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E68183AE-5A43-4A1B-9276-091923E5A91E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555329" y="3399517"/>
            <a:ext cx="4299161" cy="1135677"/>
          </a:xfrm>
          <a:prstGeom prst="bentConnector3">
            <a:avLst>
              <a:gd name="adj1" fmla="val 11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48BACAB-D5C0-41F3-8B1E-03B2562F8784}"/>
              </a:ext>
            </a:extLst>
          </p:cNvPr>
          <p:cNvCxnSpPr>
            <a:cxnSpLocks/>
          </p:cNvCxnSpPr>
          <p:nvPr/>
        </p:nvCxnSpPr>
        <p:spPr>
          <a:xfrm flipH="1" flipV="1">
            <a:off x="8282443" y="1803400"/>
            <a:ext cx="990304" cy="718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CD622A9-E070-4CB9-8CA0-3187D48D6D78}"/>
              </a:ext>
            </a:extLst>
          </p:cNvPr>
          <p:cNvSpPr txBox="1"/>
          <p:nvPr/>
        </p:nvSpPr>
        <p:spPr>
          <a:xfrm>
            <a:off x="9371682" y="3422205"/>
            <a:ext cx="17417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5 to 10% Recycle Flow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ChangeArrowheads="1"/>
          </p:cNvSpPr>
          <p:nvPr/>
        </p:nvSpPr>
        <p:spPr bwMode="auto">
          <a:xfrm>
            <a:off x="6629400" y="6400801"/>
            <a:ext cx="2895600" cy="455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vert="horz" lIns="90488" tIns="44450" rIns="90488" bIns="44450" rtlCol="0" anchor="ctr" anchorCtr="0">
            <a:normAutofit/>
          </a:bodyPr>
          <a:lstStyle/>
          <a:p>
            <a:r>
              <a:rPr lang="en-US"/>
              <a:t>Membrane Fouling Drives Operating Costs</a:t>
            </a:r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4495800" y="1828800"/>
            <a:ext cx="6172200" cy="457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72037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1930400" y="1676401"/>
          <a:ext cx="8128000" cy="425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9982505" imgH="5734507" progId="Excel.Sheet.8">
                  <p:embed/>
                </p:oleObj>
              </mc:Choice>
              <mc:Fallback>
                <p:oleObj name="Worksheet" r:id="rId3" imgW="9982505" imgH="5734507" progId="Excel.Sheet.8">
                  <p:embed/>
                  <p:pic>
                    <p:nvPicPr>
                      <p:cNvPr id="172037" name="Object 5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0400" y="1676401"/>
                        <a:ext cx="8128000" cy="425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364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Membrane Fouling Example</a:t>
            </a:r>
          </a:p>
        </p:txBody>
      </p:sp>
      <p:graphicFrame>
        <p:nvGraphicFramePr>
          <p:cNvPr id="17408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9926621"/>
              </p:ext>
            </p:extLst>
          </p:nvPr>
        </p:nvGraphicFramePr>
        <p:xfrm>
          <a:off x="2035628" y="833542"/>
          <a:ext cx="8098971" cy="5539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686845" imgH="5943690" progId="Excel.Sheet.8">
                  <p:embed/>
                </p:oleObj>
              </mc:Choice>
              <mc:Fallback>
                <p:oleObj name="Worksheet" r:id="rId2" imgW="8686845" imgH="5943690" progId="Excel.Sheet.8">
                  <p:embed/>
                  <p:pic>
                    <p:nvPicPr>
                      <p:cNvPr id="17408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5628" y="833542"/>
                        <a:ext cx="8098971" cy="55395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553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cle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524000"/>
            <a:ext cx="6324600" cy="4910138"/>
          </a:xfrm>
          <a:prstGeom prst="rect">
            <a:avLst/>
          </a:prstGeom>
          <a:noFill/>
        </p:spPr>
      </p:pic>
      <p:sp>
        <p:nvSpPr>
          <p:cNvPr id="176131" name="Rectangle 3"/>
          <p:cNvSpPr>
            <a:spLocks noGrp="1" noChangeArrowheads="1"/>
          </p:cNvSpPr>
          <p:nvPr>
            <p:ph type="title"/>
          </p:nvPr>
        </p:nvSpPr>
        <p:spPr>
          <a:xfrm>
            <a:off x="720823" y="293230"/>
            <a:ext cx="8229600" cy="804672"/>
          </a:xfrm>
        </p:spPr>
        <p:txBody>
          <a:bodyPr/>
          <a:lstStyle/>
          <a:p>
            <a:r>
              <a:rPr lang="en-US"/>
              <a:t>Clean Membrane, CA 100k MWCO</a:t>
            </a:r>
          </a:p>
        </p:txBody>
      </p:sp>
    </p:spTree>
    <p:extLst>
      <p:ext uri="{BB962C8B-B14F-4D97-AF65-F5344CB8AC3E}">
        <p14:creationId xmlns:p14="http://schemas.microsoft.com/office/powerpoint/2010/main" val="72220192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Static30m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4350" y="1384301"/>
            <a:ext cx="6064250" cy="4708525"/>
          </a:xfrm>
          <a:prstGeom prst="rect">
            <a:avLst/>
          </a:prstGeom>
          <a:noFill/>
        </p:spPr>
      </p:pic>
      <p:sp>
        <p:nvSpPr>
          <p:cNvPr id="1771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Dead-End Filtration – 30 Minutes</a:t>
            </a:r>
          </a:p>
        </p:txBody>
      </p:sp>
    </p:spTree>
    <p:extLst>
      <p:ext uri="{BB962C8B-B14F-4D97-AF65-F5344CB8AC3E}">
        <p14:creationId xmlns:p14="http://schemas.microsoft.com/office/powerpoint/2010/main" val="155305887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 descr="Static1h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1500" y="1333500"/>
            <a:ext cx="5983288" cy="4643438"/>
          </a:xfrm>
          <a:prstGeom prst="rect">
            <a:avLst/>
          </a:prstGeom>
          <a:noFill/>
        </p:spPr>
      </p:pic>
      <p:sp>
        <p:nvSpPr>
          <p:cNvPr id="1781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Dead-End Filtration – 1 Hour</a:t>
            </a:r>
          </a:p>
        </p:txBody>
      </p:sp>
    </p:spTree>
    <p:extLst>
      <p:ext uri="{BB962C8B-B14F-4D97-AF65-F5344CB8AC3E}">
        <p14:creationId xmlns:p14="http://schemas.microsoft.com/office/powerpoint/2010/main" val="30209567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8" y="0"/>
            <a:ext cx="12188826" cy="6858000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7EFCC147-8954-49C5-AD44-30ACCF8E1312}"/>
              </a:ext>
            </a:extLst>
          </p:cNvPr>
          <p:cNvSpPr txBox="1">
            <a:spLocks/>
          </p:cNvSpPr>
          <p:nvPr/>
        </p:nvSpPr>
        <p:spPr>
          <a:xfrm>
            <a:off x="1072712" y="904089"/>
            <a:ext cx="5846192" cy="64069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228600" rtl="0" eaLnBrk="1" latinLnBrk="0" hangingPunct="1">
              <a:spcBef>
                <a:spcPct val="0"/>
              </a:spcBef>
              <a:buNone/>
              <a:defRPr sz="4800" b="0" i="0" kern="1200">
                <a:solidFill>
                  <a:srgbClr val="1070B8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pPr defTabSz="152248">
              <a:defRPr/>
            </a:pPr>
            <a:r>
              <a:rPr lang="en-US" sz="5400">
                <a:solidFill>
                  <a:schemeClr val="bg1"/>
                </a:solidFill>
                <a:latin typeface="Arial Black"/>
              </a:rPr>
              <a:t>AGENDA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5FEBEB-CF71-4324-AE3D-5A0C088D6432}"/>
              </a:ext>
            </a:extLst>
          </p:cNvPr>
          <p:cNvSpPr txBox="1"/>
          <p:nvPr/>
        </p:nvSpPr>
        <p:spPr>
          <a:xfrm>
            <a:off x="1072710" y="2079105"/>
            <a:ext cx="876797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History and Trends</a:t>
            </a:r>
          </a:p>
          <a:p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Pressure Membranes</a:t>
            </a:r>
          </a:p>
          <a:p>
            <a:pPr lvl="1"/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lvl="1"/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Installations</a:t>
            </a:r>
          </a:p>
          <a:p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Pressure Membranes</a:t>
            </a:r>
          </a:p>
          <a:p>
            <a:pPr lvl="1"/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lvl="1"/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Installations</a:t>
            </a:r>
          </a:p>
          <a:p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US" sz="3600" b="1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4" descr="P2110067">
            <a:extLst>
              <a:ext uri="{FF2B5EF4-FFF2-40B4-BE49-F238E27FC236}">
                <a16:creationId xmlns:a16="http://schemas.microsoft.com/office/drawing/2014/main" id="{67A66AD6-6084-4284-B2F7-ADAA70563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7129" y="2939142"/>
            <a:ext cx="4371471" cy="32790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359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NOMbefB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7700" y="1447801"/>
            <a:ext cx="5945188" cy="4614863"/>
          </a:xfrm>
          <a:prstGeom prst="rect">
            <a:avLst/>
          </a:prstGeom>
          <a:noFill/>
        </p:spPr>
      </p:pic>
      <p:sp>
        <p:nvSpPr>
          <p:cNvPr id="1792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NOM Layer Before Backwash</a:t>
            </a:r>
          </a:p>
        </p:txBody>
      </p:sp>
    </p:spTree>
    <p:extLst>
      <p:ext uri="{BB962C8B-B14F-4D97-AF65-F5344CB8AC3E}">
        <p14:creationId xmlns:p14="http://schemas.microsoft.com/office/powerpoint/2010/main" val="4660723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NOMaftB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9900" y="1341438"/>
            <a:ext cx="6324600" cy="4908550"/>
          </a:xfrm>
          <a:prstGeom prst="rect">
            <a:avLst/>
          </a:prstGeom>
          <a:noFill/>
        </p:spPr>
      </p:pic>
      <p:sp>
        <p:nvSpPr>
          <p:cNvPr id="1802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NOM Layer After Backwash</a:t>
            </a:r>
          </a:p>
        </p:txBody>
      </p:sp>
    </p:spTree>
    <p:extLst>
      <p:ext uri="{BB962C8B-B14F-4D97-AF65-F5344CB8AC3E}">
        <p14:creationId xmlns:p14="http://schemas.microsoft.com/office/powerpoint/2010/main" val="404428601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HIOPN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9800" y="1524000"/>
            <a:ext cx="5562600" cy="4318000"/>
          </a:xfrm>
          <a:prstGeom prst="rect">
            <a:avLst/>
          </a:prstGeom>
          <a:noFill/>
        </p:spPr>
      </p:pic>
      <p:sp>
        <p:nvSpPr>
          <p:cNvPr id="1812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Coagulant Aid + NOM Before BW</a:t>
            </a:r>
          </a:p>
        </p:txBody>
      </p:sp>
    </p:spTree>
    <p:extLst>
      <p:ext uri="{BB962C8B-B14F-4D97-AF65-F5344CB8AC3E}">
        <p14:creationId xmlns:p14="http://schemas.microsoft.com/office/powerpoint/2010/main" val="596685012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HNB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5801" y="1484313"/>
            <a:ext cx="5732463" cy="4449762"/>
          </a:xfrm>
          <a:prstGeom prst="rect">
            <a:avLst/>
          </a:prstGeom>
          <a:noFill/>
        </p:spPr>
      </p:pic>
      <p:sp>
        <p:nvSpPr>
          <p:cNvPr id="1822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Coagulant Aid + NOM After BW</a:t>
            </a:r>
          </a:p>
        </p:txBody>
      </p:sp>
    </p:spTree>
    <p:extLst>
      <p:ext uri="{BB962C8B-B14F-4D97-AF65-F5344CB8AC3E}">
        <p14:creationId xmlns:p14="http://schemas.microsoft.com/office/powerpoint/2010/main" val="291307499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-76200"/>
            <a:ext cx="10972800" cy="1143000"/>
          </a:xfrm>
        </p:spPr>
        <p:txBody>
          <a:bodyPr/>
          <a:lstStyle/>
          <a:p>
            <a:r>
              <a:rPr lang="en-US"/>
              <a:t>Typical Pressure MF/UF System</a:t>
            </a:r>
          </a:p>
        </p:txBody>
      </p:sp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6D98C56D-5908-4EF5-884D-ADE591C93D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282" y="1019778"/>
            <a:ext cx="9657341" cy="517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01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Submerged - Enhanced Coagulation</a:t>
            </a: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57ED7E6-BAC0-4134-B736-139D6FCE95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83" y="1277367"/>
            <a:ext cx="10716370" cy="484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Pressure vs. Submerged System Comparison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09600" y="1306287"/>
            <a:ext cx="5384800" cy="4525963"/>
          </a:xfrm>
        </p:spPr>
        <p:txBody>
          <a:bodyPr/>
          <a:lstStyle/>
          <a:p>
            <a:pPr algn="ctr">
              <a:lnSpc>
                <a:spcPct val="90000"/>
              </a:lnSpc>
              <a:buClr>
                <a:srgbClr val="0070C0"/>
              </a:buClr>
              <a:buFont typeface="Wingdings" pitchFamily="2" charset="2"/>
              <a:buNone/>
            </a:pPr>
            <a:r>
              <a:rPr lang="en-US" sz="2800" b="1" u="sng">
                <a:solidFill>
                  <a:srgbClr val="FF6600"/>
                </a:solidFill>
              </a:rPr>
              <a:t>Pressure</a:t>
            </a:r>
            <a:endParaRPr lang="en-US" sz="2800">
              <a:solidFill>
                <a:srgbClr val="FF6600"/>
              </a:solidFill>
            </a:endParaRPr>
          </a:p>
          <a:p>
            <a:pPr>
              <a:lnSpc>
                <a:spcPct val="90000"/>
              </a:lnSpc>
              <a:buClr>
                <a:srgbClr val="0070C0"/>
              </a:buClr>
            </a:pPr>
            <a:endParaRPr lang="en-US" sz="2000"/>
          </a:p>
          <a:p>
            <a:pPr>
              <a:lnSpc>
                <a:spcPct val="90000"/>
              </a:lnSpc>
              <a:buClr>
                <a:srgbClr val="0070C0"/>
              </a:buClr>
            </a:pPr>
            <a:r>
              <a:rPr lang="en-US" sz="2000"/>
              <a:t>Advantages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Skid-mounted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Easy to install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Great for small systems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Easy competition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High Fluxes</a:t>
            </a:r>
          </a:p>
          <a:p>
            <a:pPr>
              <a:lnSpc>
                <a:spcPct val="90000"/>
              </a:lnSpc>
              <a:buClr>
                <a:srgbClr val="0070C0"/>
              </a:buClr>
            </a:pPr>
            <a:r>
              <a:rPr lang="en-US" sz="2000"/>
              <a:t>Disadvantages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Larger systems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Fouling/energy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Low Dosages of Coagulant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Backwashing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endParaRPr lang="en-US"/>
          </a:p>
          <a:p>
            <a:pPr lvl="1">
              <a:lnSpc>
                <a:spcPct val="90000"/>
              </a:lnSpc>
              <a:buClr>
                <a:srgbClr val="0070C0"/>
              </a:buClr>
            </a:pPr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6197600" y="1306287"/>
            <a:ext cx="5384800" cy="4525963"/>
          </a:xfrm>
        </p:spPr>
        <p:txBody>
          <a:bodyPr/>
          <a:lstStyle/>
          <a:p>
            <a:pPr algn="ctr">
              <a:lnSpc>
                <a:spcPct val="90000"/>
              </a:lnSpc>
              <a:buClr>
                <a:srgbClr val="0070C0"/>
              </a:buClr>
              <a:buFont typeface="Wingdings" pitchFamily="2" charset="2"/>
              <a:buNone/>
            </a:pPr>
            <a:r>
              <a:rPr lang="en-US" sz="2800" b="1" u="sng">
                <a:solidFill>
                  <a:srgbClr val="FF6600"/>
                </a:solidFill>
              </a:rPr>
              <a:t>Submerged</a:t>
            </a:r>
            <a:endParaRPr lang="en-US" sz="2800">
              <a:solidFill>
                <a:srgbClr val="FF6600"/>
              </a:solidFill>
            </a:endParaRPr>
          </a:p>
          <a:p>
            <a:pPr>
              <a:lnSpc>
                <a:spcPct val="90000"/>
              </a:lnSpc>
              <a:buClr>
                <a:srgbClr val="0070C0"/>
              </a:buClr>
            </a:pPr>
            <a:endParaRPr lang="en-US" sz="2000"/>
          </a:p>
          <a:p>
            <a:pPr>
              <a:lnSpc>
                <a:spcPct val="90000"/>
              </a:lnSpc>
              <a:buClr>
                <a:srgbClr val="0070C0"/>
              </a:buClr>
            </a:pPr>
            <a:r>
              <a:rPr lang="en-US" sz="2000"/>
              <a:t>Advantages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Use of existing tanks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Larger systems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Low energy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Great for poor raw water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Low fouling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Backwash recovery</a:t>
            </a:r>
          </a:p>
          <a:p>
            <a:pPr>
              <a:lnSpc>
                <a:spcPct val="90000"/>
              </a:lnSpc>
              <a:buClr>
                <a:srgbClr val="0070C0"/>
              </a:buClr>
            </a:pPr>
            <a:r>
              <a:rPr lang="en-US" sz="2000"/>
              <a:t>Disadvantages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Modifications can be expensive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Low flux rates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Concentrate with fiber breakage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29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Membrane Gravity Filtration – New Concept</a:t>
            </a:r>
          </a:p>
        </p:txBody>
      </p:sp>
      <p:pic>
        <p:nvPicPr>
          <p:cNvPr id="5" name="Picture 2" descr="C:\Users\breeses\Documents\Technical\Conferences\BCWWA 2018\MGF in Production - 10 x 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852" y="1242609"/>
            <a:ext cx="6907696" cy="552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440967" y="1829672"/>
            <a:ext cx="1412628" cy="868834"/>
          </a:xfrm>
          <a:prstGeom prst="rect">
            <a:avLst/>
          </a:prstGeom>
          <a:solidFill>
            <a:srgbClr val="FDF77B">
              <a:alpha val="30196"/>
            </a:srgb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Rectangle 7"/>
          <p:cNvSpPr/>
          <p:nvPr/>
        </p:nvSpPr>
        <p:spPr>
          <a:xfrm>
            <a:off x="8853595" y="4795742"/>
            <a:ext cx="526233" cy="1392767"/>
          </a:xfrm>
          <a:prstGeom prst="rect">
            <a:avLst/>
          </a:prstGeom>
          <a:solidFill>
            <a:srgbClr val="FDF77B">
              <a:alpha val="30196"/>
            </a:srgb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9" name="Group 8"/>
          <p:cNvGrpSpPr/>
          <p:nvPr/>
        </p:nvGrpSpPr>
        <p:grpSpPr>
          <a:xfrm>
            <a:off x="4676061" y="1079946"/>
            <a:ext cx="2764906" cy="923330"/>
            <a:chOff x="2149475" y="-3984173"/>
            <a:chExt cx="5481678" cy="1161881"/>
          </a:xfrm>
        </p:grpSpPr>
        <p:sp>
          <p:nvSpPr>
            <p:cNvPr id="10" name="TextBox 9"/>
            <p:cNvSpPr txBox="1"/>
            <p:nvPr/>
          </p:nvSpPr>
          <p:spPr>
            <a:xfrm>
              <a:off x="2149475" y="-3984173"/>
              <a:ext cx="2873375" cy="1161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000099"/>
                  </a:solidFill>
                </a:rPr>
                <a:t>Existing Air Scour Blower is used</a:t>
              </a:r>
              <a:endParaRPr lang="en-CA" b="1">
                <a:solidFill>
                  <a:srgbClr val="92D050"/>
                </a:solidFill>
              </a:endParaRPr>
            </a:p>
          </p:txBody>
        </p:sp>
        <p:cxnSp>
          <p:nvCxnSpPr>
            <p:cNvPr id="11" name="Straight Arrow Connector 10"/>
            <p:cNvCxnSpPr>
              <a:stCxn id="10" idx="3"/>
            </p:cNvCxnSpPr>
            <p:nvPr/>
          </p:nvCxnSpPr>
          <p:spPr>
            <a:xfrm>
              <a:off x="5022850" y="-3403232"/>
              <a:ext cx="2608303" cy="39900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5650701" y="4510091"/>
            <a:ext cx="2946647" cy="1200329"/>
            <a:chOff x="2149475" y="-3984173"/>
            <a:chExt cx="5841997" cy="1510446"/>
          </a:xfrm>
        </p:grpSpPr>
        <p:sp>
          <p:nvSpPr>
            <p:cNvPr id="13" name="TextBox 12"/>
            <p:cNvSpPr txBox="1"/>
            <p:nvPr/>
          </p:nvSpPr>
          <p:spPr>
            <a:xfrm>
              <a:off x="2149475" y="-3984173"/>
              <a:ext cx="2873376" cy="1510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000099"/>
                  </a:solidFill>
                </a:rPr>
                <a:t>Backwash Pump Existing is used</a:t>
              </a:r>
              <a:endParaRPr lang="en-CA" b="1">
                <a:solidFill>
                  <a:srgbClr val="92D050"/>
                </a:solidFill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>
              <a:off x="4486274" y="-3755573"/>
              <a:ext cx="3505198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9043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Membrane Gravity Filter</a:t>
            </a:r>
          </a:p>
        </p:txBody>
      </p:sp>
      <p:pic>
        <p:nvPicPr>
          <p:cNvPr id="7" name="Picture 32" descr="C:\BS\Pics &amp; Videos\Pics\File\Temp\IMG_346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2" t="25869" r="3266"/>
          <a:stretch/>
        </p:blipFill>
        <p:spPr bwMode="auto">
          <a:xfrm>
            <a:off x="307540" y="1156772"/>
            <a:ext cx="5880977" cy="356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6263" t="-3" r="1917" b="1"/>
          <a:stretch/>
        </p:blipFill>
        <p:spPr>
          <a:xfrm>
            <a:off x="6096000" y="1933348"/>
            <a:ext cx="5788460" cy="430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4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4620" y="374205"/>
            <a:ext cx="8229600" cy="804672"/>
          </a:xfrm>
        </p:spPr>
        <p:txBody>
          <a:bodyPr/>
          <a:lstStyle/>
          <a:p>
            <a:r>
              <a:rPr lang="en-US"/>
              <a:t>Filter Gallery Modifications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388125" y="951931"/>
            <a:ext cx="9100486" cy="5691240"/>
            <a:chOff x="648831" y="951930"/>
            <a:chExt cx="8315780" cy="5242263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745"/>
            <a:stretch/>
          </p:blipFill>
          <p:spPr>
            <a:xfrm>
              <a:off x="5660873" y="951930"/>
              <a:ext cx="3303738" cy="5242263"/>
            </a:xfrm>
            <a:prstGeom prst="rect">
              <a:avLst/>
            </a:prstGeom>
          </p:spPr>
        </p:pic>
        <p:cxnSp>
          <p:nvCxnSpPr>
            <p:cNvPr id="13" name="Straight Arrow Connector 12"/>
            <p:cNvCxnSpPr>
              <a:stCxn id="17" idx="3"/>
            </p:cNvCxnSpPr>
            <p:nvPr/>
          </p:nvCxnSpPr>
          <p:spPr>
            <a:xfrm flipV="1">
              <a:off x="4420784" y="1649946"/>
              <a:ext cx="3534338" cy="653028"/>
            </a:xfrm>
            <a:prstGeom prst="straightConnector1">
              <a:avLst/>
            </a:prstGeom>
            <a:ln w="50800">
              <a:solidFill>
                <a:srgbClr val="00B0F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Content Placeholder 2"/>
            <p:cNvSpPr txBox="1">
              <a:spLocks/>
            </p:cNvSpPr>
            <p:nvPr/>
          </p:nvSpPr>
          <p:spPr bwMode="auto">
            <a:xfrm>
              <a:off x="648831" y="2066944"/>
              <a:ext cx="3771953" cy="4720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 algn="l" rtl="0" eaLnBrk="1" fontAlgn="base" hangingPunct="1">
                <a:lnSpc>
                  <a:spcPct val="9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004880"/>
                </a:buClr>
                <a:defRPr sz="3200">
                  <a:solidFill>
                    <a:srgbClr val="1E4191"/>
                  </a:solidFill>
                  <a:latin typeface="+mn-lt"/>
                  <a:ea typeface="+mn-ea"/>
                  <a:cs typeface="+mn-cs"/>
                </a:defRPr>
              </a:lvl1pPr>
              <a:lvl2pPr marL="341313" indent="-339725" algn="l" rtl="0" eaLnBrk="1" fontAlgn="base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4880"/>
                </a:buClr>
                <a:buFont typeface="GE Inspira Pitch" pitchFamily="34" charset="0"/>
                <a:buChar char="•"/>
                <a:defRPr sz="3200">
                  <a:solidFill>
                    <a:srgbClr val="1E4191"/>
                  </a:solidFill>
                  <a:latin typeface="+mn-lt"/>
                </a:defRPr>
              </a:lvl2pPr>
              <a:lvl3pPr marL="744538" indent="-288925" algn="l" rtl="0" eaLnBrk="1" fontAlgn="base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3pPr>
              <a:lvl4pPr marL="1146175" indent="-287338" algn="l" rtl="0" eaLnBrk="1" fontAlgn="base" hangingPunct="1">
                <a:lnSpc>
                  <a:spcPct val="90000"/>
                </a:lnSpc>
                <a:spcBef>
                  <a:spcPct val="1000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4pPr>
              <a:lvl5pPr marL="1546225" indent="-285750" algn="l" rtl="0" eaLnBrk="1" fontAlgn="base" hangingPunct="1">
                <a:lnSpc>
                  <a:spcPct val="90000"/>
                </a:lnSpc>
                <a:spcBef>
                  <a:spcPts val="24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5pPr>
              <a:lvl6pPr marL="20034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6pPr>
              <a:lvl7pPr marL="24606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7pPr>
              <a:lvl8pPr marL="29178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8pPr>
              <a:lvl9pPr marL="33750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9pPr>
            </a:lstStyle>
            <a:p>
              <a:pPr algn="ctr">
                <a:defRPr/>
              </a:pPr>
              <a:r>
                <a:rPr lang="en-US" sz="2000" kern="0"/>
                <a:t>Air scour piping and valve relocated</a:t>
              </a:r>
            </a:p>
          </p:txBody>
        </p:sp>
        <p:cxnSp>
          <p:nvCxnSpPr>
            <p:cNvPr id="22" name="Straight Arrow Connector 21"/>
            <p:cNvCxnSpPr>
              <a:stCxn id="24" idx="3"/>
            </p:cNvCxnSpPr>
            <p:nvPr/>
          </p:nvCxnSpPr>
          <p:spPr>
            <a:xfrm>
              <a:off x="4335584" y="3516950"/>
              <a:ext cx="2855205" cy="284523"/>
            </a:xfrm>
            <a:prstGeom prst="straightConnector1">
              <a:avLst/>
            </a:prstGeom>
            <a:ln w="50800">
              <a:solidFill>
                <a:srgbClr val="00B0F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Content Placeholder 2"/>
            <p:cNvSpPr txBox="1">
              <a:spLocks/>
            </p:cNvSpPr>
            <p:nvPr/>
          </p:nvSpPr>
          <p:spPr bwMode="auto">
            <a:xfrm>
              <a:off x="905523" y="3209173"/>
              <a:ext cx="3430061" cy="615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1" fontAlgn="base" hangingPunct="1">
                <a:lnSpc>
                  <a:spcPct val="9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004880"/>
                </a:buClr>
                <a:defRPr sz="3200">
                  <a:solidFill>
                    <a:srgbClr val="1E4191"/>
                  </a:solidFill>
                  <a:latin typeface="+mn-lt"/>
                  <a:ea typeface="+mn-ea"/>
                  <a:cs typeface="+mn-cs"/>
                </a:defRPr>
              </a:lvl1pPr>
              <a:lvl2pPr marL="341313" indent="-339725" algn="l" rtl="0" eaLnBrk="1" fontAlgn="base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4880"/>
                </a:buClr>
                <a:buFont typeface="GE Inspira Pitch" pitchFamily="34" charset="0"/>
                <a:buChar char="•"/>
                <a:defRPr sz="3200">
                  <a:solidFill>
                    <a:srgbClr val="1E4191"/>
                  </a:solidFill>
                  <a:latin typeface="+mn-lt"/>
                </a:defRPr>
              </a:lvl2pPr>
              <a:lvl3pPr marL="744538" indent="-288925" algn="l" rtl="0" eaLnBrk="1" fontAlgn="base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3pPr>
              <a:lvl4pPr marL="1146175" indent="-287338" algn="l" rtl="0" eaLnBrk="1" fontAlgn="base" hangingPunct="1">
                <a:lnSpc>
                  <a:spcPct val="90000"/>
                </a:lnSpc>
                <a:spcBef>
                  <a:spcPct val="1000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4pPr>
              <a:lvl5pPr marL="1546225" indent="-285750" algn="l" rtl="0" eaLnBrk="1" fontAlgn="base" hangingPunct="1">
                <a:lnSpc>
                  <a:spcPct val="90000"/>
                </a:lnSpc>
                <a:spcBef>
                  <a:spcPts val="24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5pPr>
              <a:lvl6pPr marL="20034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6pPr>
              <a:lvl7pPr marL="24606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7pPr>
              <a:lvl8pPr marL="29178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8pPr>
              <a:lvl9pPr marL="33750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2000" kern="0"/>
                <a:t>Filtrate/backwash pipe added</a:t>
              </a:r>
            </a:p>
            <a:p>
              <a:pPr algn="ctr"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2000" kern="0"/>
                <a:t>chlorine injection added</a:t>
              </a:r>
            </a:p>
          </p:txBody>
        </p:sp>
        <p:cxnSp>
          <p:nvCxnSpPr>
            <p:cNvPr id="26" name="Straight Arrow Connector 25"/>
            <p:cNvCxnSpPr>
              <a:stCxn id="27" idx="3"/>
            </p:cNvCxnSpPr>
            <p:nvPr/>
          </p:nvCxnSpPr>
          <p:spPr>
            <a:xfrm flipV="1">
              <a:off x="4858726" y="4748992"/>
              <a:ext cx="1950447" cy="236030"/>
            </a:xfrm>
            <a:prstGeom prst="straightConnector1">
              <a:avLst/>
            </a:prstGeom>
            <a:ln w="50800">
              <a:solidFill>
                <a:srgbClr val="00B0F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Content Placeholder 2"/>
            <p:cNvSpPr txBox="1">
              <a:spLocks/>
            </p:cNvSpPr>
            <p:nvPr/>
          </p:nvSpPr>
          <p:spPr bwMode="auto">
            <a:xfrm>
              <a:off x="648831" y="4748992"/>
              <a:ext cx="4209895" cy="4720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 algn="l" rtl="0" eaLnBrk="1" fontAlgn="base" hangingPunct="1">
                <a:lnSpc>
                  <a:spcPct val="9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004880"/>
                </a:buClr>
                <a:defRPr sz="3200">
                  <a:solidFill>
                    <a:srgbClr val="1E4191"/>
                  </a:solidFill>
                  <a:latin typeface="+mn-lt"/>
                  <a:ea typeface="+mn-ea"/>
                  <a:cs typeface="+mn-cs"/>
                </a:defRPr>
              </a:lvl1pPr>
              <a:lvl2pPr marL="341313" indent="-339725" algn="l" rtl="0" eaLnBrk="1" fontAlgn="base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4880"/>
                </a:buClr>
                <a:buFont typeface="GE Inspira Pitch" pitchFamily="34" charset="0"/>
                <a:buChar char="•"/>
                <a:defRPr sz="3200">
                  <a:solidFill>
                    <a:srgbClr val="1E4191"/>
                  </a:solidFill>
                  <a:latin typeface="+mn-lt"/>
                </a:defRPr>
              </a:lvl2pPr>
              <a:lvl3pPr marL="744538" indent="-288925" algn="l" rtl="0" eaLnBrk="1" fontAlgn="base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3pPr>
              <a:lvl4pPr marL="1146175" indent="-287338" algn="l" rtl="0" eaLnBrk="1" fontAlgn="base" hangingPunct="1">
                <a:lnSpc>
                  <a:spcPct val="90000"/>
                </a:lnSpc>
                <a:spcBef>
                  <a:spcPct val="1000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4pPr>
              <a:lvl5pPr marL="1546225" indent="-285750" algn="l" rtl="0" eaLnBrk="1" fontAlgn="base" hangingPunct="1">
                <a:lnSpc>
                  <a:spcPct val="90000"/>
                </a:lnSpc>
                <a:spcBef>
                  <a:spcPts val="24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5pPr>
              <a:lvl6pPr marL="20034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6pPr>
              <a:lvl7pPr marL="24606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7pPr>
              <a:lvl8pPr marL="29178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8pPr>
              <a:lvl9pPr marL="33750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9pPr>
            </a:lstStyle>
            <a:p>
              <a:pPr algn="ctr">
                <a:spcBef>
                  <a:spcPts val="0"/>
                </a:spcBef>
                <a:defRPr/>
              </a:pPr>
              <a:r>
                <a:rPr lang="en-US" sz="2000" kern="0"/>
                <a:t>Filtrate/backwash connection to underdrains welded closed inside pipe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093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Little Background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Significant MF/UF System in North America in 1993 (Saratoga, CA – 3.6 </a:t>
            </a:r>
            <a:r>
              <a:rPr lang="en-US" err="1"/>
              <a:t>mgd</a:t>
            </a:r>
            <a:r>
              <a:rPr lang="en-US"/>
              <a:t>)</a:t>
            </a:r>
          </a:p>
          <a:p>
            <a:r>
              <a:rPr lang="en-US"/>
              <a:t>Over 500 plants now on-line for drinking water only</a:t>
            </a:r>
          </a:p>
          <a:p>
            <a:r>
              <a:rPr lang="en-US"/>
              <a:t>Historically, small facilities (i.e. &lt; 1 </a:t>
            </a:r>
            <a:r>
              <a:rPr lang="en-US" err="1"/>
              <a:t>mgd</a:t>
            </a:r>
            <a:r>
              <a:rPr lang="en-US"/>
              <a:t>) for small clients</a:t>
            </a:r>
          </a:p>
          <a:p>
            <a:r>
              <a:rPr lang="en-US"/>
              <a:t>Trend is to fewer, but larger facilities</a:t>
            </a:r>
          </a:p>
          <a:p>
            <a:pPr lvl="1"/>
            <a:r>
              <a:rPr lang="en-US"/>
              <a:t>Minneapolis – 70 </a:t>
            </a:r>
            <a:r>
              <a:rPr lang="en-US" err="1"/>
              <a:t>mgd</a:t>
            </a:r>
            <a:endParaRPr lang="en-US"/>
          </a:p>
          <a:p>
            <a:pPr lvl="1"/>
            <a:r>
              <a:rPr lang="en-US"/>
              <a:t>Singapore – 72 </a:t>
            </a:r>
            <a:r>
              <a:rPr lang="en-US" err="1"/>
              <a:t>mgd</a:t>
            </a:r>
            <a:endParaRPr lang="en-US"/>
          </a:p>
          <a:p>
            <a:pPr lvl="1"/>
            <a:r>
              <a:rPr lang="en-US"/>
              <a:t>Lancaster – 24 </a:t>
            </a:r>
            <a:r>
              <a:rPr lang="en-US" err="1"/>
              <a:t>mgd</a:t>
            </a:r>
            <a:r>
              <a:rPr lang="en-US"/>
              <a:t>, expandable to 36 </a:t>
            </a:r>
            <a:r>
              <a:rPr lang="en-US" err="1"/>
              <a:t>mgd</a:t>
            </a:r>
            <a:endParaRPr lang="en-US"/>
          </a:p>
          <a:p>
            <a:pPr lvl="1"/>
            <a:r>
              <a:rPr lang="en-US"/>
              <a:t>Lorne Park WTP, Peel ON – 100 </a:t>
            </a:r>
            <a:r>
              <a:rPr lang="en-US" err="1"/>
              <a:t>mgd</a:t>
            </a:r>
            <a:endParaRPr lang="en-US"/>
          </a:p>
          <a:p>
            <a:pPr lvl="1"/>
            <a:r>
              <a:rPr lang="en-US"/>
              <a:t>Lakeview WTP, Peel ON – 96 </a:t>
            </a:r>
            <a:r>
              <a:rPr lang="en-US" err="1"/>
              <a:t>mgd</a:t>
            </a:r>
            <a:endParaRPr lang="en-US"/>
          </a:p>
          <a:p>
            <a:r>
              <a:rPr lang="en-US"/>
              <a:t>Virginia has over 20 operating membrane plants for drinking water</a:t>
            </a:r>
          </a:p>
          <a:p>
            <a:r>
              <a:rPr lang="en-US"/>
              <a:t>Limited Crypto issues and the use of UV has slowed the growth</a:t>
            </a:r>
          </a:p>
          <a:p>
            <a:r>
              <a:rPr lang="en-US"/>
              <a:t>Unattended (and reliable) operation is a major driver now</a:t>
            </a:r>
          </a:p>
        </p:txBody>
      </p:sp>
    </p:spTree>
    <p:extLst>
      <p:ext uri="{BB962C8B-B14F-4D97-AF65-F5344CB8AC3E}">
        <p14:creationId xmlns:p14="http://schemas.microsoft.com/office/powerpoint/2010/main" val="353195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87088"/>
            <a:ext cx="10972800" cy="1143000"/>
          </a:xfrm>
        </p:spPr>
        <p:txBody>
          <a:bodyPr anchor="ctr" anchorCtr="0"/>
          <a:lstStyle/>
          <a:p>
            <a:r>
              <a:rPr lang="en-US"/>
              <a:t>Cost Implications of MGF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Use of low design flux would require significant increases in membrane inventory versus “traditional” facilities</a:t>
            </a:r>
          </a:p>
          <a:p>
            <a:r>
              <a:rPr lang="en-CA"/>
              <a:t>Provide low filtered water turbidity at much higher “loading rates” compared to granular media filters (i.e. more MGD per filter bed)</a:t>
            </a:r>
          </a:p>
          <a:p>
            <a:r>
              <a:rPr lang="en-CA"/>
              <a:t>Membranes can be stacked to further increase capacity per filter retrofit</a:t>
            </a:r>
          </a:p>
          <a:p>
            <a:r>
              <a:rPr lang="en-CA"/>
              <a:t>Capital costs for membranes further offset by significant reduction in long term operating costs:</a:t>
            </a:r>
          </a:p>
          <a:p>
            <a:pPr lvl="2"/>
            <a:r>
              <a:rPr lang="en-CA"/>
              <a:t>Longer membrane life (due to low flux)</a:t>
            </a:r>
          </a:p>
          <a:p>
            <a:pPr lvl="2"/>
            <a:r>
              <a:rPr lang="en-CA"/>
              <a:t>Less chemicals (no CIP, just low levels of BW Cl)</a:t>
            </a:r>
          </a:p>
          <a:p>
            <a:pPr lvl="2"/>
            <a:r>
              <a:rPr lang="en-CA"/>
              <a:t>Reduced operator labor costs</a:t>
            </a:r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2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Example Low-Pressure Membrane Plants</a:t>
            </a:r>
          </a:p>
        </p:txBody>
      </p:sp>
    </p:spTree>
    <p:extLst>
      <p:ext uri="{BB962C8B-B14F-4D97-AF65-F5344CB8AC3E}">
        <p14:creationId xmlns:p14="http://schemas.microsoft.com/office/powerpoint/2010/main" val="219351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/>
              <a:t>Chesapeake, Virginia</a:t>
            </a:r>
          </a:p>
        </p:txBody>
      </p:sp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>
          <a:xfrm>
            <a:off x="979715" y="1436915"/>
            <a:ext cx="4647063" cy="4932048"/>
          </a:xfrm>
        </p:spPr>
        <p:txBody>
          <a:bodyPr/>
          <a:lstStyle/>
          <a:p>
            <a:pPr>
              <a:buClr>
                <a:srgbClr val="0070C0"/>
              </a:buClr>
            </a:pPr>
            <a:r>
              <a:rPr lang="en-US"/>
              <a:t>7.5 MGD Submerged Membrane Plant</a:t>
            </a:r>
          </a:p>
          <a:p>
            <a:pPr>
              <a:buClr>
                <a:srgbClr val="0070C0"/>
              </a:buClr>
            </a:pPr>
            <a:r>
              <a:rPr lang="en-US"/>
              <a:t>Dedicated in April 2006</a:t>
            </a:r>
          </a:p>
          <a:p>
            <a:pPr>
              <a:buClr>
                <a:srgbClr val="0070C0"/>
              </a:buClr>
            </a:pPr>
            <a:r>
              <a:rPr lang="en-US"/>
              <a:t>Raw Water TOC – 4 to 6 mg/L</a:t>
            </a:r>
          </a:p>
          <a:p>
            <a:pPr>
              <a:buClr>
                <a:srgbClr val="0070C0"/>
              </a:buClr>
            </a:pPr>
            <a:r>
              <a:rPr lang="en-US"/>
              <a:t>Raw Water Turbidity – 25 to 50 NTU</a:t>
            </a:r>
          </a:p>
          <a:p>
            <a:pPr>
              <a:buClr>
                <a:srgbClr val="0070C0"/>
              </a:buClr>
            </a:pPr>
            <a:r>
              <a:rPr lang="en-US"/>
              <a:t>Coagulant Feed – 20 to 25 mg/L</a:t>
            </a:r>
          </a:p>
          <a:p>
            <a:pPr>
              <a:buClr>
                <a:srgbClr val="0070C0"/>
              </a:buClr>
            </a:pPr>
            <a:r>
              <a:rPr lang="en-US"/>
              <a:t>Coagulant pH – 5.5 to 6.0</a:t>
            </a:r>
          </a:p>
          <a:p>
            <a:pPr>
              <a:buClr>
                <a:srgbClr val="0070C0"/>
              </a:buClr>
            </a:pPr>
            <a:r>
              <a:rPr lang="en-US"/>
              <a:t>Membranes Replaced Due to Sand and Operation Regime</a:t>
            </a:r>
          </a:p>
          <a:p>
            <a:pPr>
              <a:buClr>
                <a:srgbClr val="0070C0"/>
              </a:buClr>
            </a:pPr>
            <a:r>
              <a:rPr lang="en-US"/>
              <a:t>More membrane replacement than originally intended</a:t>
            </a:r>
          </a:p>
          <a:p>
            <a:pPr>
              <a:buFont typeface="Wingdings" pitchFamily="2" charset="2"/>
              <a:buNone/>
            </a:pPr>
            <a:endParaRPr lang="en-US"/>
          </a:p>
        </p:txBody>
      </p:sp>
      <p:pic>
        <p:nvPicPr>
          <p:cNvPr id="4" name="Picture 3" descr="P60701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7569" y="912900"/>
            <a:ext cx="3491343" cy="2618507"/>
          </a:xfrm>
          <a:prstGeom prst="rect">
            <a:avLst/>
          </a:prstGeom>
          <a:noFill/>
        </p:spPr>
      </p:pic>
      <p:pic>
        <p:nvPicPr>
          <p:cNvPr id="5" name="Picture 3" descr="P60701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7568" y="3657600"/>
            <a:ext cx="3491343" cy="26185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8997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Bedford Regional Water Authority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085" y="1330196"/>
            <a:ext cx="5758544" cy="4932048"/>
          </a:xfrm>
        </p:spPr>
        <p:txBody>
          <a:bodyPr/>
          <a:lstStyle/>
          <a:p>
            <a:r>
              <a:rPr lang="en-US"/>
              <a:t>4 MGD WTP</a:t>
            </a:r>
          </a:p>
          <a:p>
            <a:r>
              <a:rPr lang="en-US"/>
              <a:t>Direct Treatment of Smith Mountain Lake</a:t>
            </a:r>
          </a:p>
          <a:p>
            <a:r>
              <a:rPr lang="en-US"/>
              <a:t>Raw Water Turbidity - &lt;5 NTU</a:t>
            </a:r>
          </a:p>
          <a:p>
            <a:r>
              <a:rPr lang="en-US"/>
              <a:t>Organics &lt; 2 mg/L</a:t>
            </a:r>
          </a:p>
          <a:p>
            <a:r>
              <a:rPr lang="en-US"/>
              <a:t>No Coagulant</a:t>
            </a:r>
          </a:p>
          <a:p>
            <a:r>
              <a:rPr lang="en-US"/>
              <a:t>GAC Post-Treatment for DBP Control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629" y="1330196"/>
            <a:ext cx="4031110" cy="3023334"/>
          </a:xfrm>
          <a:prstGeom prst="rect">
            <a:avLst/>
          </a:prstGeom>
        </p:spPr>
      </p:pic>
      <p:pic>
        <p:nvPicPr>
          <p:cNvPr id="5" name="Picture 2" descr="C:\Users\Paul.Delphos\Dropbox\SMLWTP Pictures for Paul\2017-03-03 Process Are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314" y="3338188"/>
            <a:ext cx="3642058" cy="273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7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553808" y="393892"/>
            <a:ext cx="9787618" cy="804672"/>
          </a:xfrm>
        </p:spPr>
        <p:txBody>
          <a:bodyPr anchor="ctr" anchorCtr="0">
            <a:normAutofit/>
          </a:bodyPr>
          <a:lstStyle/>
          <a:p>
            <a:r>
              <a:rPr lang="en-US"/>
              <a:t>Lancaster, Pennsylvania Membrane Systems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24 and 12 MGD Membrane Facilities</a:t>
            </a:r>
          </a:p>
          <a:p>
            <a:r>
              <a:rPr lang="en-US"/>
              <a:t>Two of the Largest on the East Coast</a:t>
            </a:r>
          </a:p>
          <a:p>
            <a:r>
              <a:rPr lang="en-US"/>
              <a:t>Direct Treatment of Flashy Rivers with Coagulation/ Flocculation</a:t>
            </a:r>
          </a:p>
          <a:p>
            <a:r>
              <a:rPr lang="en-US"/>
              <a:t>Includes State-of-the-Art Thickening Process</a:t>
            </a:r>
          </a:p>
          <a:p>
            <a:r>
              <a:rPr lang="en-US"/>
              <a:t>Include Two-Stage Membrane Treatment with UV Disinfection</a:t>
            </a:r>
          </a:p>
          <a:p>
            <a:r>
              <a:rPr lang="en-US"/>
              <a:t>Over $70 million total cost</a:t>
            </a:r>
          </a:p>
        </p:txBody>
      </p:sp>
      <p:pic>
        <p:nvPicPr>
          <p:cNvPr id="220164" name="Picture 4" descr="slide 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8481" y="3697059"/>
            <a:ext cx="3919987" cy="276704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220165" name="Picture 5" descr="Building 2 Conestog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8603" y="3697059"/>
            <a:ext cx="4144892" cy="2767049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05846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0057B8"/>
                </a:solidFill>
              </a:rPr>
              <a:t>Lancaster – Other Findings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Raw will work on flashy river water</a:t>
            </a:r>
          </a:p>
          <a:p>
            <a:pPr lvl="1"/>
            <a:r>
              <a:rPr lang="en-US"/>
              <a:t>Need to pay attention closely during flashy events</a:t>
            </a:r>
          </a:p>
          <a:p>
            <a:r>
              <a:rPr lang="en-US"/>
              <a:t>Daily cleans – Helped when working</a:t>
            </a:r>
          </a:p>
          <a:p>
            <a:r>
              <a:rPr lang="en-US"/>
              <a:t>Heated daily cleans/backwashes helped short-term</a:t>
            </a:r>
          </a:p>
          <a:p>
            <a:r>
              <a:rPr lang="en-US"/>
              <a:t>High fluxes can be unstable</a:t>
            </a:r>
          </a:p>
          <a:p>
            <a:r>
              <a:rPr lang="en-US"/>
              <a:t>Second-stage membranes failed quicker</a:t>
            </a:r>
          </a:p>
          <a:p>
            <a:r>
              <a:rPr lang="en-US"/>
              <a:t>Clarification process is not necessarily an additional barrier or a reduction of risk</a:t>
            </a:r>
          </a:p>
          <a:p>
            <a:r>
              <a:rPr lang="en-US"/>
              <a:t>Cold water (&lt;3</a:t>
            </a:r>
            <a:r>
              <a:rPr lang="en-US" baseline="30000"/>
              <a:t>o</a:t>
            </a:r>
            <a:r>
              <a:rPr lang="en-US"/>
              <a:t>C) was difficult</a:t>
            </a:r>
          </a:p>
          <a:p>
            <a:r>
              <a:rPr lang="en-US"/>
              <a:t>Constructability and retrofit costs can be very difficult to quantify</a:t>
            </a:r>
          </a:p>
          <a:p>
            <a:r>
              <a:rPr lang="en-US" err="1"/>
              <a:t>PACl</a:t>
            </a:r>
            <a:r>
              <a:rPr lang="en-US"/>
              <a:t> worked best in cold water</a:t>
            </a:r>
          </a:p>
          <a:p>
            <a:r>
              <a:rPr lang="en-US"/>
              <a:t>Raw water membrane costs (capital and operating) – 30 to 40% above clarified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6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solidFill>
                  <a:srgbClr val="0057B8"/>
                </a:solidFill>
              </a:rPr>
              <a:t>MGF Trial – Lorne Park WTP – Toronto, 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en-US"/>
              <a:t>Demonstrate reliable, stable operation at low flux, low head  on a large scale</a:t>
            </a:r>
          </a:p>
          <a:p>
            <a:pPr marL="457200" indent="-457200"/>
            <a:r>
              <a:rPr lang="en-US"/>
              <a:t>Confirm that MGF produces consistently high filtered water quality</a:t>
            </a:r>
          </a:p>
          <a:p>
            <a:pPr marL="457200" indent="-457200"/>
            <a:r>
              <a:rPr lang="en-US"/>
              <a:t>Confirm chemical cleaning requirements</a:t>
            </a:r>
          </a:p>
          <a:p>
            <a:pPr marL="457200" indent="-457200"/>
            <a:r>
              <a:rPr lang="en-US"/>
              <a:t>Evaluate impacts on fiber breakage</a:t>
            </a:r>
          </a:p>
          <a:p>
            <a:pPr marL="457200" indent="-457200"/>
            <a:r>
              <a:rPr lang="en-US"/>
              <a:t>Re-use as much existing equipment as possible.</a:t>
            </a:r>
          </a:p>
          <a:p>
            <a:pPr marL="457200" indent="-457200"/>
            <a:r>
              <a:rPr lang="en-US"/>
              <a:t>Demonstrate suitable methods/requirements of quality monitoring for MGF concept</a:t>
            </a:r>
          </a:p>
          <a:p>
            <a:pPr marL="457200" indent="-457200"/>
            <a:r>
              <a:rPr lang="en-US"/>
              <a:t>Learn/improve in demonstration and pilot testing for advancements of the MGF concept for future implementation </a:t>
            </a:r>
          </a:p>
          <a:p>
            <a:pPr marL="457200" indent="-457200"/>
            <a:endParaRPr lang="en-US" sz="2200"/>
          </a:p>
          <a:p>
            <a:pPr algn="just"/>
            <a:endParaRPr lang="en-US" sz="2200"/>
          </a:p>
        </p:txBody>
      </p:sp>
    </p:spTree>
    <p:extLst>
      <p:ext uri="{BB962C8B-B14F-4D97-AF65-F5344CB8AC3E}">
        <p14:creationId xmlns:p14="http://schemas.microsoft.com/office/powerpoint/2010/main" val="30731301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solidFill>
                  <a:srgbClr val="0057B8"/>
                </a:solidFill>
              </a:rPr>
              <a:t>Key Operating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609600" y="1098097"/>
            <a:ext cx="8229600" cy="5181600"/>
          </a:xfrm>
        </p:spPr>
        <p:txBody>
          <a:bodyPr numCol="2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/>
              <a:t>Started May 2017 and still operating until late 2018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/>
              <a:t>Constant operation at 18 ML/d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/>
              <a:t>Membrane backwashing every 10 hours (for 5 mins)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/>
              <a:t>Low dose chlorinated backwash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/>
              <a:t>No CIP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/>
              <a:t>Low operating flux (&lt; 20 L/m</a:t>
            </a:r>
            <a:r>
              <a:rPr lang="en-US" baseline="30000"/>
              <a:t>2</a:t>
            </a:r>
            <a:r>
              <a:rPr lang="en-US"/>
              <a:t>/h)</a:t>
            </a:r>
          </a:p>
        </p:txBody>
      </p:sp>
      <p:pic>
        <p:nvPicPr>
          <p:cNvPr id="7" name="Picture 32" descr="C:\BS\Pics &amp; Videos\Pics\File\Temp\IMG_346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2" t="25869" r="3266"/>
          <a:stretch/>
        </p:blipFill>
        <p:spPr bwMode="auto">
          <a:xfrm>
            <a:off x="5562600" y="1191373"/>
            <a:ext cx="4114800" cy="249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/>
          <a:srcRect l="16263" t="-3" r="1917" b="1"/>
          <a:stretch/>
        </p:blipFill>
        <p:spPr>
          <a:xfrm>
            <a:off x="7282543" y="3219102"/>
            <a:ext cx="4114800" cy="306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4608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6EA35BC7-2EE3-4B26-BA33-AC7D03FB3D3F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934122742"/>
              </p:ext>
            </p:extLst>
          </p:nvPr>
        </p:nvGraphicFramePr>
        <p:xfrm>
          <a:off x="1477735" y="152400"/>
          <a:ext cx="9236529" cy="6237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67000" y="4191001"/>
            <a:ext cx="57912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CA" sz="2400" b="1">
                <a:solidFill>
                  <a:srgbClr val="000099"/>
                </a:solidFill>
              </a:rPr>
              <a:t>MGF permeability (without CIP) has been stable, and mimics permeability on UF membranes (with CIP) </a:t>
            </a:r>
          </a:p>
        </p:txBody>
      </p:sp>
    </p:spTree>
    <p:extLst>
      <p:ext uri="{BB962C8B-B14F-4D97-AF65-F5344CB8AC3E}">
        <p14:creationId xmlns:p14="http://schemas.microsoft.com/office/powerpoint/2010/main" val="202303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solidFill>
                  <a:srgbClr val="0057B8"/>
                </a:solidFill>
              </a:rPr>
              <a:t>Summary of MGF Demonstration to 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446314" y="1219200"/>
            <a:ext cx="7173686" cy="5181600"/>
          </a:xfrm>
        </p:spPr>
        <p:txBody>
          <a:bodyPr>
            <a:normAutofit/>
          </a:bodyPr>
          <a:lstStyle/>
          <a:p>
            <a:pPr marL="457200" indent="-457200"/>
            <a:r>
              <a:rPr lang="en-US"/>
              <a:t>Data to date suggests that MGF can be a sustainable process:</a:t>
            </a:r>
          </a:p>
          <a:p>
            <a:pPr lvl="2"/>
            <a:r>
              <a:rPr lang="en-US" sz="2200"/>
              <a:t>Utilizing no additional energy but 3 to 4.5 feet of gravity head is required</a:t>
            </a:r>
          </a:p>
          <a:p>
            <a:pPr lvl="2"/>
            <a:r>
              <a:rPr lang="en-US" sz="2200"/>
              <a:t>Re-using conventional filtration apparatus</a:t>
            </a:r>
          </a:p>
          <a:p>
            <a:pPr lvl="2"/>
            <a:r>
              <a:rPr lang="en-US" sz="2200"/>
              <a:t>With dramatically reduced chemically enhanced backwash, and complete elimination of clean-in-place</a:t>
            </a:r>
          </a:p>
          <a:p>
            <a:pPr marL="342900" lvl="1" indent="-342900"/>
            <a:r>
              <a:rPr lang="en-US" sz="2200"/>
              <a:t>In other words, membrane quality water without the extra equipment of typical membrane filtration systems</a:t>
            </a:r>
          </a:p>
          <a:p>
            <a:pPr marL="457200" indent="-457200"/>
            <a:endParaRPr lang="en-US" sz="2200"/>
          </a:p>
          <a:p>
            <a:pPr algn="just"/>
            <a:endParaRPr lang="en-US" sz="2200"/>
          </a:p>
        </p:txBody>
      </p:sp>
      <p:pic>
        <p:nvPicPr>
          <p:cNvPr id="7" name="Picture 5" descr="C:\BS\Pics &amp; Videos\Pics\Lorne Park WTP\MGF\Filters 9 to 12\IMG_29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915" y="1143000"/>
            <a:ext cx="3777342" cy="5036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846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Desalination Is Growing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600201"/>
            <a:ext cx="5966765" cy="4525963"/>
          </a:xfrm>
        </p:spPr>
        <p:txBody>
          <a:bodyPr/>
          <a:lstStyle/>
          <a:p>
            <a:r>
              <a:rPr lang="en-US" sz="2000"/>
              <a:t>Over 18,000 Desalination Facilities Worldwide (less than 500 in the US)</a:t>
            </a:r>
          </a:p>
          <a:p>
            <a:r>
              <a:rPr lang="en-US" sz="2000"/>
              <a:t>26 BGD of Total Capacity – Over 300 Million People</a:t>
            </a:r>
          </a:p>
          <a:p>
            <a:pPr lvl="1"/>
            <a:r>
              <a:rPr lang="en-US" sz="1800"/>
              <a:t>0.5% of the Global Population Now</a:t>
            </a:r>
          </a:p>
          <a:p>
            <a:pPr lvl="1"/>
            <a:r>
              <a:rPr lang="en-US" sz="1800"/>
              <a:t>Over 10% by 2030</a:t>
            </a:r>
          </a:p>
          <a:p>
            <a:r>
              <a:rPr lang="en-US" sz="2000"/>
              <a:t>Largest include:</a:t>
            </a:r>
          </a:p>
          <a:p>
            <a:pPr lvl="1"/>
            <a:r>
              <a:rPr lang="en-US" sz="1800"/>
              <a:t>50 </a:t>
            </a:r>
            <a:r>
              <a:rPr lang="en-US" sz="1800" err="1"/>
              <a:t>mgd</a:t>
            </a:r>
            <a:r>
              <a:rPr lang="en-US" sz="1800"/>
              <a:t> in Carlsbad, CA</a:t>
            </a:r>
          </a:p>
          <a:p>
            <a:pPr lvl="1"/>
            <a:r>
              <a:rPr lang="en-US" sz="1800"/>
              <a:t>28 </a:t>
            </a:r>
            <a:r>
              <a:rPr lang="en-US" sz="1800" err="1"/>
              <a:t>mgd</a:t>
            </a:r>
            <a:r>
              <a:rPr lang="en-US" sz="1800"/>
              <a:t> in Tampa Bay</a:t>
            </a:r>
          </a:p>
          <a:p>
            <a:pPr lvl="1"/>
            <a:r>
              <a:rPr lang="en-US" sz="1800"/>
              <a:t>27 </a:t>
            </a:r>
            <a:r>
              <a:rPr lang="en-US" sz="1800" err="1"/>
              <a:t>mgd</a:t>
            </a:r>
            <a:r>
              <a:rPr lang="en-US" sz="1800"/>
              <a:t> in Saudi Arabia</a:t>
            </a:r>
          </a:p>
          <a:p>
            <a:pPr lvl="1"/>
            <a:r>
              <a:rPr lang="en-US" sz="1800"/>
              <a:t>30 and 70 </a:t>
            </a:r>
            <a:r>
              <a:rPr lang="en-US" sz="1800" err="1"/>
              <a:t>mgd</a:t>
            </a:r>
            <a:r>
              <a:rPr lang="en-US" sz="1800"/>
              <a:t> in Singapore</a:t>
            </a:r>
          </a:p>
          <a:p>
            <a:r>
              <a:rPr lang="en-US" sz="2000"/>
              <a:t>Over 15 more planned in CA</a:t>
            </a:r>
          </a:p>
        </p:txBody>
      </p:sp>
      <p:pic>
        <p:nvPicPr>
          <p:cNvPr id="1026" name="Picture 2" descr="Image result for desalination plant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417" y="3903967"/>
            <a:ext cx="3599525" cy="239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desalination plan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417" y="1311368"/>
            <a:ext cx="3599524" cy="2401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30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874520"/>
            <a:ext cx="8763000" cy="3339738"/>
          </a:xfrm>
        </p:spPr>
        <p:txBody>
          <a:bodyPr>
            <a:normAutofit/>
          </a:bodyPr>
          <a:lstStyle/>
          <a:p>
            <a:r>
              <a:rPr lang="en-US" sz="4400"/>
              <a:t>High-Pressure Membranes and Desalination</a:t>
            </a:r>
          </a:p>
        </p:txBody>
      </p:sp>
    </p:spTree>
    <p:extLst>
      <p:ext uri="{BB962C8B-B14F-4D97-AF65-F5344CB8AC3E}">
        <p14:creationId xmlns:p14="http://schemas.microsoft.com/office/powerpoint/2010/main" val="123841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Desalination Is Not New</a:t>
            </a:r>
          </a:p>
        </p:txBody>
      </p:sp>
      <p:sp>
        <p:nvSpPr>
          <p:cNvPr id="75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1196" y="1442302"/>
            <a:ext cx="8669337" cy="3973395"/>
          </a:xfrm>
        </p:spPr>
        <p:txBody>
          <a:bodyPr/>
          <a:lstStyle/>
          <a:p>
            <a:r>
              <a:rPr lang="en-US"/>
              <a:t>First Commercial RO Membranes in the 1960’s</a:t>
            </a:r>
          </a:p>
          <a:p>
            <a:r>
              <a:rPr lang="en-US"/>
              <a:t>First Brackish Water RO – Ocean Reef Club, FL 1971</a:t>
            </a:r>
          </a:p>
          <a:p>
            <a:r>
              <a:rPr lang="en-US"/>
              <a:t>Improvements to RO Membranes -1970</a:t>
            </a:r>
            <a:r>
              <a:rPr lang="en-US" err="1"/>
              <a:t>’s</a:t>
            </a:r>
            <a:r>
              <a:rPr lang="en-US"/>
              <a:t> through 1980’s</a:t>
            </a:r>
          </a:p>
          <a:p>
            <a:pPr lvl="1"/>
            <a:r>
              <a:rPr lang="en-US"/>
              <a:t>50% less energy usage</a:t>
            </a:r>
          </a:p>
          <a:p>
            <a:r>
              <a:rPr lang="en-US"/>
              <a:t>Membrane Softening with NF in 1977 – Pelican Bay, Naples FL</a:t>
            </a:r>
          </a:p>
          <a:p>
            <a:r>
              <a:rPr lang="en-US"/>
              <a:t>Over 20,000 plants worldwide</a:t>
            </a:r>
          </a:p>
          <a:p>
            <a:r>
              <a:rPr lang="en-US"/>
              <a:t>Largest is Ras Al </a:t>
            </a:r>
            <a:r>
              <a:rPr lang="en-US" err="1"/>
              <a:t>Khair</a:t>
            </a:r>
            <a:r>
              <a:rPr lang="en-US"/>
              <a:t>, Saudi Arabia: 265 </a:t>
            </a:r>
            <a:r>
              <a:rPr lang="en-US" err="1"/>
              <a:t>mgd</a:t>
            </a:r>
            <a:endParaRPr lang="en-US"/>
          </a:p>
          <a:p>
            <a:pPr lvl="1"/>
            <a:r>
              <a:rPr lang="en-US"/>
              <a:t>Combination of RO and thermal multistage flash (MSF) technologies</a:t>
            </a:r>
          </a:p>
          <a:p>
            <a:pPr lvl="1"/>
            <a:r>
              <a:rPr lang="en-US"/>
              <a:t>Brought on-line in 2014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294454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164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Desalination 101 - Background</a:t>
            </a:r>
          </a:p>
        </p:txBody>
      </p:sp>
      <p:graphicFrame>
        <p:nvGraphicFramePr>
          <p:cNvPr id="731140" name="Group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9045224"/>
              </p:ext>
            </p:extLst>
          </p:nvPr>
        </p:nvGraphicFramePr>
        <p:xfrm>
          <a:off x="1981201" y="1371600"/>
          <a:ext cx="8229599" cy="3598292"/>
        </p:xfrm>
        <a:graphic>
          <a:graphicData uri="http://schemas.openxmlformats.org/drawingml/2006/table">
            <a:tbl>
              <a:tblPr/>
              <a:tblGrid>
                <a:gridCol w="2572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0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6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Issue</a:t>
                      </a:r>
                    </a:p>
                  </a:txBody>
                  <a:tcPr marL="85750" marR="8575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B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THEN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(1900’s)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B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NOW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(2020’s)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B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3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Cost</a:t>
                      </a:r>
                    </a:p>
                  </a:txBody>
                  <a:tcPr marL="85750" marR="8575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Cost-prohibitive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Very costly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Concentrate Disposal</a:t>
                      </a:r>
                    </a:p>
                  </a:txBody>
                  <a:tcPr marL="85750" marR="8575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Very problematic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Still a critical issue… </a:t>
                      </a:r>
                      <a:r>
                        <a:rPr kumimoji="0" lang="en-US" sz="20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BUT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can be addressed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1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Need</a:t>
                      </a:r>
                    </a:p>
                  </a:txBody>
                  <a:tcPr marL="85750" marR="8575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Unnecessary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Necessary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31165" name="Rectangle 29"/>
          <p:cNvSpPr>
            <a:spLocks noGrp="1" noChangeArrowheads="1"/>
          </p:cNvSpPr>
          <p:nvPr>
            <p:ph type="body" idx="4294967295"/>
          </p:nvPr>
        </p:nvSpPr>
        <p:spPr>
          <a:xfrm>
            <a:off x="1756012" y="5117556"/>
            <a:ext cx="8669338" cy="1201737"/>
          </a:xfrm>
        </p:spPr>
        <p:txBody>
          <a:bodyPr/>
          <a:lstStyle/>
          <a:p>
            <a:r>
              <a:rPr lang="en-US"/>
              <a:t>In US municipal market, desalination means RO</a:t>
            </a:r>
          </a:p>
          <a:p>
            <a:r>
              <a:rPr lang="en-US"/>
              <a:t>Surface water RO requires significant pretreatment</a:t>
            </a:r>
          </a:p>
        </p:txBody>
      </p:sp>
    </p:spTree>
    <p:extLst>
      <p:ext uri="{BB962C8B-B14F-4D97-AF65-F5344CB8AC3E}">
        <p14:creationId xmlns:p14="http://schemas.microsoft.com/office/powerpoint/2010/main" val="348094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Water Cooler Desalination Tidbits</a:t>
            </a:r>
          </a:p>
        </p:txBody>
      </p:sp>
      <p:sp>
        <p:nvSpPr>
          <p:cNvPr id="76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1196" y="1338944"/>
            <a:ext cx="10257290" cy="495617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/>
              <a:t>Carlsbad California is Largest US Desalination Facility (50 </a:t>
            </a:r>
            <a:r>
              <a:rPr lang="en-US" err="1"/>
              <a:t>mgd</a:t>
            </a:r>
            <a:r>
              <a:rPr lang="en-US"/>
              <a:t>) (Owned/operated by Poseidon)</a:t>
            </a:r>
          </a:p>
          <a:p>
            <a:pPr>
              <a:lnSpc>
                <a:spcPct val="90000"/>
              </a:lnSpc>
            </a:pPr>
            <a:r>
              <a:rPr lang="en-US"/>
              <a:t>Tampa Bay Water is Largest East Coast US Desalination Facility (28 </a:t>
            </a:r>
            <a:r>
              <a:rPr lang="en-US" err="1"/>
              <a:t>mgd</a:t>
            </a:r>
            <a:r>
              <a:rPr lang="en-US"/>
              <a:t>)</a:t>
            </a:r>
          </a:p>
          <a:p>
            <a:pPr>
              <a:lnSpc>
                <a:spcPct val="90000"/>
              </a:lnSpc>
            </a:pPr>
            <a:r>
              <a:rPr lang="en-US"/>
              <a:t>Ashkelon, Israel is the Largest RO Desalination In World (85 </a:t>
            </a:r>
            <a:r>
              <a:rPr lang="en-US" err="1"/>
              <a:t>mgd</a:t>
            </a:r>
            <a:r>
              <a:rPr lang="en-US"/>
              <a:t>)</a:t>
            </a:r>
          </a:p>
          <a:p>
            <a:pPr>
              <a:lnSpc>
                <a:spcPct val="90000"/>
              </a:lnSpc>
            </a:pPr>
            <a:r>
              <a:rPr lang="en-US"/>
              <a:t>US Lags Behind Saudi’s, UAE and Spain in contracted capacity since 2003 – Permitting Process</a:t>
            </a:r>
          </a:p>
          <a:p>
            <a:pPr>
              <a:lnSpc>
                <a:spcPct val="90000"/>
              </a:lnSpc>
            </a:pPr>
            <a:r>
              <a:rPr lang="en-US"/>
              <a:t>Majority of Construction is Design-Build (and Operate)</a:t>
            </a:r>
          </a:p>
          <a:p>
            <a:pPr>
              <a:lnSpc>
                <a:spcPct val="90000"/>
              </a:lnSpc>
            </a:pPr>
            <a:r>
              <a:rPr lang="en-US"/>
              <a:t>RO is a Commodity – Pretreatment Is Not</a:t>
            </a:r>
          </a:p>
          <a:p>
            <a:pPr>
              <a:lnSpc>
                <a:spcPct val="90000"/>
              </a:lnSpc>
            </a:pPr>
            <a:r>
              <a:rPr lang="en-US"/>
              <a:t>Virginia has “Desalination WTPs”</a:t>
            </a:r>
          </a:p>
          <a:p>
            <a:pPr lvl="1">
              <a:lnSpc>
                <a:spcPct val="90000"/>
              </a:lnSpc>
            </a:pPr>
            <a:r>
              <a:rPr lang="en-US"/>
              <a:t>Brackish Groundwater Treatment</a:t>
            </a:r>
          </a:p>
          <a:p>
            <a:pPr lvl="2">
              <a:lnSpc>
                <a:spcPct val="90000"/>
              </a:lnSpc>
            </a:pPr>
            <a:r>
              <a:rPr lang="en-US"/>
              <a:t>James City County</a:t>
            </a:r>
          </a:p>
          <a:p>
            <a:pPr lvl="2">
              <a:lnSpc>
                <a:spcPct val="90000"/>
              </a:lnSpc>
            </a:pPr>
            <a:r>
              <a:rPr lang="en-US"/>
              <a:t>Gloucester County</a:t>
            </a:r>
          </a:p>
          <a:p>
            <a:pPr lvl="2">
              <a:lnSpc>
                <a:spcPct val="90000"/>
              </a:lnSpc>
            </a:pPr>
            <a:r>
              <a:rPr lang="en-US"/>
              <a:t>Chesapeake</a:t>
            </a:r>
          </a:p>
          <a:p>
            <a:pPr lvl="2">
              <a:lnSpc>
                <a:spcPct val="90000"/>
              </a:lnSpc>
            </a:pPr>
            <a:r>
              <a:rPr lang="en-US"/>
              <a:t>Suffolk (</a:t>
            </a:r>
            <a:r>
              <a:rPr lang="en-US" err="1"/>
              <a:t>Electrodialysis</a:t>
            </a:r>
            <a:r>
              <a:rPr lang="en-US"/>
              <a:t> Reversal)</a:t>
            </a:r>
          </a:p>
        </p:txBody>
      </p:sp>
    </p:spTree>
    <p:extLst>
      <p:ext uri="{BB962C8B-B14F-4D97-AF65-F5344CB8AC3E}">
        <p14:creationId xmlns:p14="http://schemas.microsoft.com/office/powerpoint/2010/main" val="3715674981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Membrane Theory Overview – High Pressure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05919BF0-15F5-41EC-A4D1-EDFF2E5F53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523" y="1143000"/>
            <a:ext cx="8937448" cy="510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14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034" name="Text Box 2"/>
          <p:cNvSpPr txBox="1">
            <a:spLocks noChangeArrowheads="1"/>
          </p:cNvSpPr>
          <p:nvPr/>
        </p:nvSpPr>
        <p:spPr bwMode="auto">
          <a:xfrm>
            <a:off x="4697414" y="1816100"/>
            <a:ext cx="27019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GB">
              <a:latin typeface="Times New Roman" pitchFamily="18" charset="0"/>
            </a:endParaRPr>
          </a:p>
        </p:txBody>
      </p:sp>
      <p:pic>
        <p:nvPicPr>
          <p:cNvPr id="812035" name="Picture 3" descr="alba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1" y="1463675"/>
            <a:ext cx="2174875" cy="1041400"/>
          </a:xfrm>
          <a:prstGeom prst="rect">
            <a:avLst/>
          </a:prstGeom>
          <a:noFill/>
        </p:spPr>
      </p:pic>
      <p:pic>
        <p:nvPicPr>
          <p:cNvPr id="812036" name="Picture 4" descr="la_rosie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9351" y="3267076"/>
            <a:ext cx="1736725" cy="1185863"/>
          </a:xfrm>
          <a:prstGeom prst="rect">
            <a:avLst/>
          </a:prstGeom>
          <a:noFill/>
        </p:spPr>
      </p:pic>
      <p:pic>
        <p:nvPicPr>
          <p:cNvPr id="812037" name="Picture 5" descr="other_alb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2516" y="3267075"/>
            <a:ext cx="1636713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2038" name="Picture 6" descr="Fontas_0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97559" y="3267076"/>
            <a:ext cx="1652588" cy="1203325"/>
          </a:xfrm>
          <a:prstGeom prst="rect">
            <a:avLst/>
          </a:prstGeom>
          <a:noFill/>
        </p:spPr>
      </p:pic>
      <p:pic>
        <p:nvPicPr>
          <p:cNvPr id="812039" name="Picture 7" descr="bv ix 00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3175" y="5118100"/>
            <a:ext cx="167005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2040" name="Text Box 8"/>
          <p:cNvSpPr txBox="1">
            <a:spLocks noChangeArrowheads="1"/>
          </p:cNvSpPr>
          <p:nvPr/>
        </p:nvSpPr>
        <p:spPr bwMode="auto">
          <a:xfrm>
            <a:off x="4959351" y="2532063"/>
            <a:ext cx="1800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sz="1400" b="1" err="1"/>
              <a:t>Sea</a:t>
            </a:r>
            <a:r>
              <a:rPr lang="fr-FR" sz="1400" b="1"/>
              <a:t> water </a:t>
            </a:r>
            <a:r>
              <a:rPr lang="fr-FR" sz="1400" b="1" err="1"/>
              <a:t>intake</a:t>
            </a:r>
            <a:r>
              <a:rPr lang="fr-FR" sz="1400" b="1"/>
              <a:t> </a:t>
            </a:r>
            <a:r>
              <a:rPr lang="fr-FR" sz="1400" noProof="1"/>
              <a:t> </a:t>
            </a:r>
            <a:r>
              <a:rPr lang="fr-FR" sz="1400" b="1" noProof="1"/>
              <a:t>and pretreatment</a:t>
            </a:r>
          </a:p>
        </p:txBody>
      </p:sp>
      <p:sp>
        <p:nvSpPr>
          <p:cNvPr id="812041" name="Text Box 9"/>
          <p:cNvSpPr txBox="1">
            <a:spLocks noChangeArrowheads="1"/>
          </p:cNvSpPr>
          <p:nvPr/>
        </p:nvSpPr>
        <p:spPr bwMode="auto">
          <a:xfrm>
            <a:off x="2106613" y="4414838"/>
            <a:ext cx="23288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b="1" noProof="1"/>
              <a:t>Reverse Osmosis (RO)</a:t>
            </a:r>
          </a:p>
        </p:txBody>
      </p:sp>
      <p:sp>
        <p:nvSpPr>
          <p:cNvPr id="812042" name="Text Box 10"/>
          <p:cNvSpPr txBox="1">
            <a:spLocks noChangeArrowheads="1"/>
          </p:cNvSpPr>
          <p:nvPr/>
        </p:nvSpPr>
        <p:spPr bwMode="auto">
          <a:xfrm>
            <a:off x="4838588" y="4440239"/>
            <a:ext cx="2786062" cy="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sz="1400" b="1"/>
              <a:t>Multiple </a:t>
            </a:r>
            <a:r>
              <a:rPr lang="fr-FR" sz="1400" b="1" err="1"/>
              <a:t>Effect</a:t>
            </a:r>
            <a:r>
              <a:rPr lang="fr-FR" sz="1400" b="1"/>
              <a:t> Distillation</a:t>
            </a:r>
          </a:p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r>
              <a:rPr lang="fr-FR" sz="1400" b="1"/>
              <a:t>(MED / TVC / MVC)</a:t>
            </a:r>
            <a:endParaRPr lang="en-GB" sz="1400" b="1"/>
          </a:p>
        </p:txBody>
      </p:sp>
      <p:sp>
        <p:nvSpPr>
          <p:cNvPr id="812043" name="Text Box 11"/>
          <p:cNvSpPr txBox="1">
            <a:spLocks noChangeArrowheads="1"/>
          </p:cNvSpPr>
          <p:nvPr/>
        </p:nvSpPr>
        <p:spPr bwMode="auto">
          <a:xfrm>
            <a:off x="7765810" y="4452938"/>
            <a:ext cx="1800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b="1" noProof="1"/>
              <a:t>Multi Stage Flash Evaporation (MSF)</a:t>
            </a:r>
          </a:p>
        </p:txBody>
      </p:sp>
      <p:sp>
        <p:nvSpPr>
          <p:cNvPr id="812044" name="Line 12"/>
          <p:cNvSpPr>
            <a:spLocks noChangeShapeType="1"/>
          </p:cNvSpPr>
          <p:nvPr/>
        </p:nvSpPr>
        <p:spPr bwMode="auto">
          <a:xfrm>
            <a:off x="3060700" y="3111500"/>
            <a:ext cx="553284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45" name="Line 13"/>
          <p:cNvSpPr>
            <a:spLocks noChangeShapeType="1"/>
          </p:cNvSpPr>
          <p:nvPr/>
        </p:nvSpPr>
        <p:spPr bwMode="auto">
          <a:xfrm>
            <a:off x="5842000" y="3009900"/>
            <a:ext cx="0" cy="10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46" name="Line 14"/>
          <p:cNvSpPr>
            <a:spLocks noChangeShapeType="1"/>
          </p:cNvSpPr>
          <p:nvPr/>
        </p:nvSpPr>
        <p:spPr bwMode="auto">
          <a:xfrm>
            <a:off x="3060700" y="3111500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47" name="Line 15"/>
          <p:cNvSpPr>
            <a:spLocks noChangeShapeType="1"/>
          </p:cNvSpPr>
          <p:nvPr/>
        </p:nvSpPr>
        <p:spPr bwMode="auto">
          <a:xfrm>
            <a:off x="5842000" y="3124200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48" name="Line 16"/>
          <p:cNvSpPr>
            <a:spLocks noChangeShapeType="1"/>
          </p:cNvSpPr>
          <p:nvPr/>
        </p:nvSpPr>
        <p:spPr bwMode="auto">
          <a:xfrm>
            <a:off x="8593540" y="31115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49" name="Line 17"/>
          <p:cNvSpPr>
            <a:spLocks noChangeShapeType="1"/>
          </p:cNvSpPr>
          <p:nvPr/>
        </p:nvSpPr>
        <p:spPr bwMode="auto">
          <a:xfrm>
            <a:off x="3124200" y="4978400"/>
            <a:ext cx="5469340" cy="12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50" name="Line 18"/>
          <p:cNvSpPr>
            <a:spLocks noChangeShapeType="1"/>
          </p:cNvSpPr>
          <p:nvPr/>
        </p:nvSpPr>
        <p:spPr bwMode="auto">
          <a:xfrm>
            <a:off x="5918200" y="499110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51" name="Line 19"/>
          <p:cNvSpPr>
            <a:spLocks noChangeShapeType="1"/>
          </p:cNvSpPr>
          <p:nvPr/>
        </p:nvSpPr>
        <p:spPr bwMode="auto">
          <a:xfrm>
            <a:off x="8611532" y="4876800"/>
            <a:ext cx="0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52" name="Line 20"/>
          <p:cNvSpPr>
            <a:spLocks noChangeShapeType="1"/>
          </p:cNvSpPr>
          <p:nvPr/>
        </p:nvSpPr>
        <p:spPr bwMode="auto">
          <a:xfrm>
            <a:off x="3124200" y="4719638"/>
            <a:ext cx="0" cy="246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53" name="Text Box 21"/>
          <p:cNvSpPr txBox="1">
            <a:spLocks noChangeArrowheads="1"/>
          </p:cNvSpPr>
          <p:nvPr/>
        </p:nvSpPr>
        <p:spPr bwMode="auto">
          <a:xfrm>
            <a:off x="5185371" y="6208383"/>
            <a:ext cx="1800225" cy="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b="1" noProof="1"/>
              <a:t>Post treatment </a:t>
            </a:r>
          </a:p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endParaRPr lang="en-US" sz="1400" b="1" noProof="1"/>
          </a:p>
        </p:txBody>
      </p:sp>
      <p:sp>
        <p:nvSpPr>
          <p:cNvPr id="812054" name="Rectangle 22"/>
          <p:cNvSpPr>
            <a:spLocks noGrp="1" noChangeArrowheads="1"/>
          </p:cNvSpPr>
          <p:nvPr>
            <p:ph type="title"/>
          </p:nvPr>
        </p:nvSpPr>
        <p:spPr>
          <a:xfrm>
            <a:off x="1981201" y="83491"/>
            <a:ext cx="7267433" cy="804672"/>
          </a:xfrm>
        </p:spPr>
        <p:txBody>
          <a:bodyPr anchor="ctr" anchorCtr="0">
            <a:normAutofit fontScale="90000"/>
          </a:bodyPr>
          <a:lstStyle/>
          <a:p>
            <a:r>
              <a:rPr lang="en-US"/>
              <a:t>While Alternatives Exist, RO Is Most Popular For Municipal Projects</a:t>
            </a:r>
          </a:p>
        </p:txBody>
      </p:sp>
    </p:spTree>
    <p:extLst>
      <p:ext uri="{BB962C8B-B14F-4D97-AF65-F5344CB8AC3E}">
        <p14:creationId xmlns:p14="http://schemas.microsoft.com/office/powerpoint/2010/main" val="3295852839"/>
      </p:ext>
    </p:extLst>
  </p:cSld>
  <p:clrMapOvr>
    <a:masterClrMapping/>
  </p:clrMapOvr>
  <p:transition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8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Does Reverse Osmosis Work?</a:t>
            </a:r>
          </a:p>
        </p:txBody>
      </p:sp>
      <p:pic>
        <p:nvPicPr>
          <p:cNvPr id="3" name="Picture 2" descr="Chart, diagram&#10;&#10;Description automatically generated">
            <a:extLst>
              <a:ext uri="{FF2B5EF4-FFF2-40B4-BE49-F238E27FC236}">
                <a16:creationId xmlns:a16="http://schemas.microsoft.com/office/drawing/2014/main" id="{2EB1496F-FD3B-4B36-B172-1C076AC42F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072" y="1014328"/>
            <a:ext cx="9645856" cy="527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589037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52600" y="1600200"/>
            <a:ext cx="8920168" cy="5105400"/>
            <a:chOff x="144" y="1008"/>
            <a:chExt cx="5619" cy="3216"/>
          </a:xfrm>
        </p:grpSpPr>
        <p:sp>
          <p:nvSpPr>
            <p:cNvPr id="772101" name="Rectangle 5"/>
            <p:cNvSpPr>
              <a:spLocks noChangeArrowheads="1"/>
            </p:cNvSpPr>
            <p:nvPr/>
          </p:nvSpPr>
          <p:spPr bwMode="auto">
            <a:xfrm>
              <a:off x="624" y="3024"/>
              <a:ext cx="3456" cy="384"/>
            </a:xfrm>
            <a:prstGeom prst="rect">
              <a:avLst/>
            </a:prstGeom>
            <a:solidFill>
              <a:srgbClr val="FF0000"/>
            </a:solidFill>
            <a:ln w="12700">
              <a:miter lim="800000"/>
              <a:headEnd/>
              <a:tailEnd/>
            </a:ln>
            <a:effectLst/>
            <a:scene3d>
              <a:camera prst="legacyObliqueTopRight">
                <a:rot lat="0" lon="300000" rev="0"/>
              </a:camera>
              <a:lightRig rig="legacyNormal2" dir="b"/>
            </a:scene3d>
            <a:sp3d extrusionH="3630600" prstMaterial="legacyPlastic">
              <a:bevelT w="13500" h="13500" prst="angle"/>
              <a:bevelB w="13500" h="13500" prst="angle"/>
              <a:extrusionClr>
                <a:srgbClr val="FF0000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72102" name="Rectangle 6"/>
            <p:cNvSpPr>
              <a:spLocks noChangeArrowheads="1"/>
            </p:cNvSpPr>
            <p:nvPr/>
          </p:nvSpPr>
          <p:spPr bwMode="auto">
            <a:xfrm>
              <a:off x="672" y="2890"/>
              <a:ext cx="3412" cy="102"/>
            </a:xfrm>
            <a:prstGeom prst="rect">
              <a:avLst/>
            </a:prstGeom>
            <a:solidFill>
              <a:srgbClr val="FF0000"/>
            </a:solidFill>
            <a:ln w="12700">
              <a:miter lim="800000"/>
              <a:headEnd/>
              <a:tailEnd/>
            </a:ln>
            <a:effectLst/>
            <a:scene3d>
              <a:camera prst="legacyObliqueTopRight">
                <a:rot lat="0" lon="300000" rev="0"/>
              </a:camera>
              <a:lightRig rig="legacyFlat3" dir="b"/>
            </a:scene3d>
            <a:sp3d extrusionH="3630600" prstMaterial="legacyPlastic">
              <a:bevelT w="13500" h="13500" prst="angle"/>
              <a:bevelB w="13500" h="13500" prst="angle"/>
              <a:extrusionClr>
                <a:srgbClr val="FF0000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72103" name="Oval 7"/>
            <p:cNvSpPr>
              <a:spLocks noChangeArrowheads="1"/>
            </p:cNvSpPr>
            <p:nvPr/>
          </p:nvSpPr>
          <p:spPr bwMode="auto">
            <a:xfrm>
              <a:off x="2112" y="1504"/>
              <a:ext cx="672" cy="672"/>
            </a:xfrm>
            <a:prstGeom prst="ellipse">
              <a:avLst/>
            </a:prstGeom>
            <a:gradFill rotWithShape="1">
              <a:gsLst>
                <a:gs pos="0">
                  <a:srgbClr val="333399"/>
                </a:gs>
                <a:gs pos="50000">
                  <a:schemeClr val="tx1"/>
                </a:gs>
                <a:gs pos="100000">
                  <a:srgbClr val="333399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04" name="Oval 8"/>
            <p:cNvSpPr>
              <a:spLocks noChangeArrowheads="1"/>
            </p:cNvSpPr>
            <p:nvPr/>
          </p:nvSpPr>
          <p:spPr bwMode="auto">
            <a:xfrm>
              <a:off x="1632" y="2224"/>
              <a:ext cx="528" cy="528"/>
            </a:xfrm>
            <a:prstGeom prst="ellipse">
              <a:avLst/>
            </a:prstGeom>
            <a:gradFill rotWithShape="1">
              <a:gsLst>
                <a:gs pos="0">
                  <a:srgbClr val="333399"/>
                </a:gs>
                <a:gs pos="50000">
                  <a:schemeClr val="tx1"/>
                </a:gs>
                <a:gs pos="100000">
                  <a:srgbClr val="333399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05" name="Oval 9"/>
            <p:cNvSpPr>
              <a:spLocks noChangeArrowheads="1"/>
            </p:cNvSpPr>
            <p:nvPr/>
          </p:nvSpPr>
          <p:spPr bwMode="auto">
            <a:xfrm>
              <a:off x="2592" y="2224"/>
              <a:ext cx="384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06" name="Oval 10"/>
            <p:cNvSpPr>
              <a:spLocks noChangeArrowheads="1"/>
            </p:cNvSpPr>
            <p:nvPr/>
          </p:nvSpPr>
          <p:spPr bwMode="auto">
            <a:xfrm>
              <a:off x="3168" y="2416"/>
              <a:ext cx="432" cy="432"/>
            </a:xfrm>
            <a:prstGeom prst="ellipse">
              <a:avLst/>
            </a:prstGeom>
            <a:gradFill rotWithShape="1">
              <a:gsLst>
                <a:gs pos="0">
                  <a:srgbClr val="333399"/>
                </a:gs>
                <a:gs pos="50000">
                  <a:schemeClr val="tx1"/>
                </a:gs>
                <a:gs pos="100000">
                  <a:srgbClr val="333399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07" name="Oval 11"/>
            <p:cNvSpPr>
              <a:spLocks noChangeArrowheads="1"/>
            </p:cNvSpPr>
            <p:nvPr/>
          </p:nvSpPr>
          <p:spPr bwMode="auto">
            <a:xfrm>
              <a:off x="3552" y="1984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08" name="Oval 12"/>
            <p:cNvSpPr>
              <a:spLocks noChangeArrowheads="1"/>
            </p:cNvSpPr>
            <p:nvPr/>
          </p:nvSpPr>
          <p:spPr bwMode="auto">
            <a:xfrm>
              <a:off x="4032" y="1696"/>
              <a:ext cx="432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09" name="Oval 13"/>
            <p:cNvSpPr>
              <a:spLocks noChangeArrowheads="1"/>
            </p:cNvSpPr>
            <p:nvPr/>
          </p:nvSpPr>
          <p:spPr bwMode="auto">
            <a:xfrm>
              <a:off x="1536" y="1792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10" name="AutoShape 14"/>
            <p:cNvSpPr>
              <a:spLocks noChangeArrowheads="1"/>
            </p:cNvSpPr>
            <p:nvPr/>
          </p:nvSpPr>
          <p:spPr bwMode="auto">
            <a:xfrm>
              <a:off x="144" y="1440"/>
              <a:ext cx="960" cy="1536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11" name="AutoShape 15"/>
            <p:cNvSpPr>
              <a:spLocks noChangeArrowheads="1"/>
            </p:cNvSpPr>
            <p:nvPr/>
          </p:nvSpPr>
          <p:spPr bwMode="auto">
            <a:xfrm>
              <a:off x="4563" y="1899"/>
              <a:ext cx="1200" cy="1008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12" name="AutoShape 16"/>
            <p:cNvSpPr>
              <a:spLocks noChangeArrowheads="1"/>
            </p:cNvSpPr>
            <p:nvPr/>
          </p:nvSpPr>
          <p:spPr bwMode="auto">
            <a:xfrm rot="5400000">
              <a:off x="2400" y="3408"/>
              <a:ext cx="672" cy="960"/>
            </a:xfrm>
            <a:prstGeom prst="chevron">
              <a:avLst>
                <a:gd name="adj" fmla="val 25000"/>
              </a:avLst>
            </a:pr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13" name="Text Box 17"/>
            <p:cNvSpPr txBox="1">
              <a:spLocks noChangeArrowheads="1"/>
            </p:cNvSpPr>
            <p:nvPr/>
          </p:nvSpPr>
          <p:spPr bwMode="auto">
            <a:xfrm>
              <a:off x="395" y="1959"/>
              <a:ext cx="720" cy="40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b="1">
                  <a:latin typeface="Arial Narrow" pitchFamily="34" charset="0"/>
                </a:rPr>
                <a:t>FEED FLOW</a:t>
              </a:r>
            </a:p>
          </p:txBody>
        </p:sp>
        <p:sp>
          <p:nvSpPr>
            <p:cNvPr id="772114" name="Text Box 18"/>
            <p:cNvSpPr txBox="1">
              <a:spLocks noChangeArrowheads="1"/>
            </p:cNvSpPr>
            <p:nvPr/>
          </p:nvSpPr>
          <p:spPr bwMode="auto">
            <a:xfrm>
              <a:off x="4683" y="2174"/>
              <a:ext cx="1056" cy="44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latin typeface="Arial Narrow" pitchFamily="34" charset="0"/>
                </a:rPr>
                <a:t>Concentrated Salts</a:t>
              </a:r>
            </a:p>
          </p:txBody>
        </p:sp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1120" y="2416"/>
              <a:ext cx="563" cy="240"/>
              <a:chOff x="528" y="3600"/>
              <a:chExt cx="563" cy="240"/>
            </a:xfrm>
          </p:grpSpPr>
          <p:sp>
            <p:nvSpPr>
              <p:cNvPr id="772116" name="Oval 20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17" name="Text Box 21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4" name="Group 22"/>
            <p:cNvGrpSpPr>
              <a:grpSpLocks/>
            </p:cNvGrpSpPr>
            <p:nvPr/>
          </p:nvGrpSpPr>
          <p:grpSpPr bwMode="auto">
            <a:xfrm>
              <a:off x="832" y="3312"/>
              <a:ext cx="563" cy="240"/>
              <a:chOff x="528" y="3600"/>
              <a:chExt cx="563" cy="240"/>
            </a:xfrm>
          </p:grpSpPr>
          <p:sp>
            <p:nvSpPr>
              <p:cNvPr id="772119" name="Oval 23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20" name="Text Box 24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5" name="Group 25"/>
            <p:cNvGrpSpPr>
              <a:grpSpLocks/>
            </p:cNvGrpSpPr>
            <p:nvPr/>
          </p:nvGrpSpPr>
          <p:grpSpPr bwMode="auto">
            <a:xfrm>
              <a:off x="2224" y="2560"/>
              <a:ext cx="563" cy="240"/>
              <a:chOff x="528" y="3600"/>
              <a:chExt cx="563" cy="240"/>
            </a:xfrm>
          </p:grpSpPr>
          <p:sp>
            <p:nvSpPr>
              <p:cNvPr id="772122" name="Oval 26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23" name="Text Box 27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6" name="Group 28"/>
            <p:cNvGrpSpPr>
              <a:grpSpLocks/>
            </p:cNvGrpSpPr>
            <p:nvPr/>
          </p:nvGrpSpPr>
          <p:grpSpPr bwMode="auto">
            <a:xfrm>
              <a:off x="1785" y="3504"/>
              <a:ext cx="511" cy="240"/>
              <a:chOff x="528" y="3600"/>
              <a:chExt cx="563" cy="240"/>
            </a:xfrm>
          </p:grpSpPr>
          <p:sp>
            <p:nvSpPr>
              <p:cNvPr id="772125" name="Oval 29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26" name="Text Box 30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7" name="Group 31"/>
            <p:cNvGrpSpPr>
              <a:grpSpLocks/>
            </p:cNvGrpSpPr>
            <p:nvPr/>
          </p:nvGrpSpPr>
          <p:grpSpPr bwMode="auto">
            <a:xfrm>
              <a:off x="2992" y="3264"/>
              <a:ext cx="563" cy="240"/>
              <a:chOff x="528" y="3600"/>
              <a:chExt cx="563" cy="240"/>
            </a:xfrm>
          </p:grpSpPr>
          <p:sp>
            <p:nvSpPr>
              <p:cNvPr id="772128" name="Oval 32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29" name="Text Box 33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8" name="Group 34"/>
            <p:cNvGrpSpPr>
              <a:grpSpLocks/>
            </p:cNvGrpSpPr>
            <p:nvPr/>
          </p:nvGrpSpPr>
          <p:grpSpPr bwMode="auto">
            <a:xfrm>
              <a:off x="2992" y="2080"/>
              <a:ext cx="563" cy="240"/>
              <a:chOff x="528" y="3600"/>
              <a:chExt cx="563" cy="240"/>
            </a:xfrm>
          </p:grpSpPr>
          <p:sp>
            <p:nvSpPr>
              <p:cNvPr id="772131" name="Oval 35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32" name="Text Box 36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9" name="Group 37"/>
            <p:cNvGrpSpPr>
              <a:grpSpLocks/>
            </p:cNvGrpSpPr>
            <p:nvPr/>
          </p:nvGrpSpPr>
          <p:grpSpPr bwMode="auto">
            <a:xfrm>
              <a:off x="3856" y="2368"/>
              <a:ext cx="563" cy="240"/>
              <a:chOff x="528" y="3600"/>
              <a:chExt cx="563" cy="240"/>
            </a:xfrm>
          </p:grpSpPr>
          <p:sp>
            <p:nvSpPr>
              <p:cNvPr id="772134" name="Oval 38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35" name="Text Box 39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sp>
          <p:nvSpPr>
            <p:cNvPr id="772136" name="Text Box 40"/>
            <p:cNvSpPr txBox="1">
              <a:spLocks noChangeArrowheads="1"/>
            </p:cNvSpPr>
            <p:nvPr/>
          </p:nvSpPr>
          <p:spPr bwMode="auto">
            <a:xfrm>
              <a:off x="2208" y="1648"/>
              <a:ext cx="528" cy="36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1">
                  <a:solidFill>
                    <a:schemeClr val="bg2"/>
                  </a:solidFill>
                  <a:latin typeface="Arial Narrow" pitchFamily="34" charset="0"/>
                </a:rPr>
                <a:t>SO</a:t>
              </a:r>
              <a:r>
                <a:rPr lang="en-US" sz="3200" b="1" baseline="-25000">
                  <a:solidFill>
                    <a:schemeClr val="bg2"/>
                  </a:solidFill>
                  <a:latin typeface="Arial Narrow" pitchFamily="34" charset="0"/>
                </a:rPr>
                <a:t>4</a:t>
              </a:r>
            </a:p>
          </p:txBody>
        </p:sp>
        <p:sp>
          <p:nvSpPr>
            <p:cNvPr id="772137" name="Text Box 41"/>
            <p:cNvSpPr txBox="1">
              <a:spLocks noChangeArrowheads="1"/>
            </p:cNvSpPr>
            <p:nvPr/>
          </p:nvSpPr>
          <p:spPr bwMode="auto">
            <a:xfrm>
              <a:off x="1592" y="2280"/>
              <a:ext cx="624" cy="32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1">
                  <a:solidFill>
                    <a:schemeClr val="bg2"/>
                  </a:solidFill>
                  <a:latin typeface="Arial Narrow" pitchFamily="34" charset="0"/>
                </a:rPr>
                <a:t>HCO</a:t>
              </a:r>
              <a:r>
                <a:rPr lang="en-US" sz="2800" b="1" baseline="-25000">
                  <a:solidFill>
                    <a:schemeClr val="bg2"/>
                  </a:solidFill>
                  <a:latin typeface="Arial Narrow" pitchFamily="34" charset="0"/>
                </a:rPr>
                <a:t>3</a:t>
              </a:r>
            </a:p>
          </p:txBody>
        </p:sp>
        <p:sp>
          <p:nvSpPr>
            <p:cNvPr id="772138" name="Text Box 42"/>
            <p:cNvSpPr txBox="1">
              <a:spLocks noChangeArrowheads="1"/>
            </p:cNvSpPr>
            <p:nvPr/>
          </p:nvSpPr>
          <p:spPr bwMode="auto">
            <a:xfrm>
              <a:off x="1608" y="189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Na</a:t>
              </a:r>
            </a:p>
          </p:txBody>
        </p:sp>
        <p:sp>
          <p:nvSpPr>
            <p:cNvPr id="772139" name="Text Box 43"/>
            <p:cNvSpPr txBox="1">
              <a:spLocks noChangeArrowheads="1"/>
            </p:cNvSpPr>
            <p:nvPr/>
          </p:nvSpPr>
          <p:spPr bwMode="auto">
            <a:xfrm>
              <a:off x="2648" y="2342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sp>
          <p:nvSpPr>
            <p:cNvPr id="772140" name="Text Box 44"/>
            <p:cNvSpPr txBox="1">
              <a:spLocks noChangeArrowheads="1"/>
            </p:cNvSpPr>
            <p:nvPr/>
          </p:nvSpPr>
          <p:spPr bwMode="auto">
            <a:xfrm>
              <a:off x="3608" y="2078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Mg</a:t>
              </a:r>
            </a:p>
          </p:txBody>
        </p:sp>
        <p:sp>
          <p:nvSpPr>
            <p:cNvPr id="772141" name="Text Box 45"/>
            <p:cNvSpPr txBox="1">
              <a:spLocks noChangeArrowheads="1"/>
            </p:cNvSpPr>
            <p:nvPr/>
          </p:nvSpPr>
          <p:spPr bwMode="auto">
            <a:xfrm>
              <a:off x="4104" y="1798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Fe</a:t>
              </a:r>
            </a:p>
          </p:txBody>
        </p:sp>
        <p:sp>
          <p:nvSpPr>
            <p:cNvPr id="772142" name="Text Box 46"/>
            <p:cNvSpPr txBox="1">
              <a:spLocks noChangeArrowheads="1"/>
            </p:cNvSpPr>
            <p:nvPr/>
          </p:nvSpPr>
          <p:spPr bwMode="auto">
            <a:xfrm>
              <a:off x="3216" y="2464"/>
              <a:ext cx="624" cy="32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1">
                  <a:solidFill>
                    <a:schemeClr val="bg2"/>
                  </a:solidFill>
                  <a:latin typeface="Arial Narrow" pitchFamily="34" charset="0"/>
                </a:rPr>
                <a:t>Cl</a:t>
              </a:r>
            </a:p>
          </p:txBody>
        </p:sp>
        <p:sp>
          <p:nvSpPr>
            <p:cNvPr id="772143" name="AutoShape 47"/>
            <p:cNvSpPr>
              <a:spLocks noChangeArrowheads="1"/>
            </p:cNvSpPr>
            <p:nvPr/>
          </p:nvSpPr>
          <p:spPr bwMode="auto">
            <a:xfrm rot="5400000">
              <a:off x="1552" y="2704"/>
              <a:ext cx="336" cy="384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00FFFF"/>
            </a:solidFill>
            <a:ln w="12700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44" name="Line 48"/>
            <p:cNvSpPr>
              <a:spLocks noChangeShapeType="1"/>
            </p:cNvSpPr>
            <p:nvPr/>
          </p:nvSpPr>
          <p:spPr bwMode="auto">
            <a:xfrm>
              <a:off x="704" y="2976"/>
              <a:ext cx="3312" cy="96"/>
            </a:xfrm>
            <a:prstGeom prst="line">
              <a:avLst/>
            </a:prstGeom>
            <a:noFill/>
            <a:ln w="19050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" name="Group 49"/>
            <p:cNvGrpSpPr>
              <a:grpSpLocks/>
            </p:cNvGrpSpPr>
            <p:nvPr/>
          </p:nvGrpSpPr>
          <p:grpSpPr bwMode="auto">
            <a:xfrm>
              <a:off x="1264" y="2976"/>
              <a:ext cx="563" cy="240"/>
              <a:chOff x="528" y="3600"/>
              <a:chExt cx="563" cy="240"/>
            </a:xfrm>
          </p:grpSpPr>
          <p:sp>
            <p:nvSpPr>
              <p:cNvPr id="772146" name="Oval 50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47" name="Text Box 51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1" name="Group 52"/>
            <p:cNvGrpSpPr>
              <a:grpSpLocks/>
            </p:cNvGrpSpPr>
            <p:nvPr/>
          </p:nvGrpSpPr>
          <p:grpSpPr bwMode="auto">
            <a:xfrm>
              <a:off x="2224" y="2976"/>
              <a:ext cx="563" cy="240"/>
              <a:chOff x="528" y="3600"/>
              <a:chExt cx="563" cy="240"/>
            </a:xfrm>
          </p:grpSpPr>
          <p:sp>
            <p:nvSpPr>
              <p:cNvPr id="772149" name="Oval 53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50" name="Text Box 54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2" name="Group 55"/>
            <p:cNvGrpSpPr>
              <a:grpSpLocks/>
            </p:cNvGrpSpPr>
            <p:nvPr/>
          </p:nvGrpSpPr>
          <p:grpSpPr bwMode="auto">
            <a:xfrm>
              <a:off x="3360" y="2928"/>
              <a:ext cx="563" cy="240"/>
              <a:chOff x="528" y="3600"/>
              <a:chExt cx="563" cy="240"/>
            </a:xfrm>
          </p:grpSpPr>
          <p:sp>
            <p:nvSpPr>
              <p:cNvPr id="772152" name="Oval 56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53" name="Text Box 57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sp>
          <p:nvSpPr>
            <p:cNvPr id="772154" name="AutoShape 58"/>
            <p:cNvSpPr>
              <a:spLocks noChangeArrowheads="1"/>
            </p:cNvSpPr>
            <p:nvPr/>
          </p:nvSpPr>
          <p:spPr bwMode="auto">
            <a:xfrm rot="5400000">
              <a:off x="2616" y="2712"/>
              <a:ext cx="336" cy="384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00FFFF"/>
            </a:solidFill>
            <a:ln w="12700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55" name="AutoShape 59"/>
            <p:cNvSpPr>
              <a:spLocks noChangeArrowheads="1"/>
            </p:cNvSpPr>
            <p:nvPr/>
          </p:nvSpPr>
          <p:spPr bwMode="auto">
            <a:xfrm rot="5400000">
              <a:off x="3672" y="2728"/>
              <a:ext cx="336" cy="384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00FFFF"/>
            </a:solidFill>
            <a:ln w="12700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56" name="Text Box 60"/>
            <p:cNvSpPr txBox="1">
              <a:spLocks noChangeArrowheads="1"/>
            </p:cNvSpPr>
            <p:nvPr/>
          </p:nvSpPr>
          <p:spPr bwMode="auto">
            <a:xfrm>
              <a:off x="2419" y="3736"/>
              <a:ext cx="864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b="1">
                  <a:latin typeface="Arial Narrow" pitchFamily="34" charset="0"/>
                </a:rPr>
                <a:t>Permeate</a:t>
              </a:r>
            </a:p>
          </p:txBody>
        </p:sp>
        <p:sp>
          <p:nvSpPr>
            <p:cNvPr id="772157" name="AutoShape 61"/>
            <p:cNvSpPr>
              <a:spLocks noChangeArrowheads="1"/>
            </p:cNvSpPr>
            <p:nvPr/>
          </p:nvSpPr>
          <p:spPr bwMode="auto">
            <a:xfrm rot="5400000">
              <a:off x="2064" y="135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58" name="AutoShape 62"/>
            <p:cNvSpPr>
              <a:spLocks noChangeArrowheads="1"/>
            </p:cNvSpPr>
            <p:nvPr/>
          </p:nvSpPr>
          <p:spPr bwMode="auto">
            <a:xfrm rot="5400000">
              <a:off x="2832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59" name="AutoShape 63"/>
            <p:cNvSpPr>
              <a:spLocks noChangeArrowheads="1"/>
            </p:cNvSpPr>
            <p:nvPr/>
          </p:nvSpPr>
          <p:spPr bwMode="auto">
            <a:xfrm rot="5400000">
              <a:off x="4272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60" name="AutoShape 64"/>
            <p:cNvSpPr>
              <a:spLocks noChangeArrowheads="1"/>
            </p:cNvSpPr>
            <p:nvPr/>
          </p:nvSpPr>
          <p:spPr bwMode="auto">
            <a:xfrm rot="5400000">
              <a:off x="3504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61" name="Text Box 65"/>
            <p:cNvSpPr txBox="1">
              <a:spLocks noChangeArrowheads="1"/>
            </p:cNvSpPr>
            <p:nvPr/>
          </p:nvSpPr>
          <p:spPr bwMode="auto">
            <a:xfrm>
              <a:off x="2880" y="1008"/>
              <a:ext cx="1824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  <a:flatTx/>
            </a:bodyPr>
            <a:lstStyle/>
            <a:p>
              <a:pPr algn="l" eaLnBrk="0" hangingPunct="0">
                <a:spcBef>
                  <a:spcPct val="50000"/>
                </a:spcBef>
              </a:pPr>
              <a:endParaRPr lang="en-US" b="1">
                <a:latin typeface="Arial Narrow" pitchFamily="34" charset="0"/>
              </a:endParaRPr>
            </a:p>
          </p:txBody>
        </p:sp>
      </p:grpSp>
      <p:grpSp>
        <p:nvGrpSpPr>
          <p:cNvPr id="13" name="Group 67"/>
          <p:cNvGrpSpPr>
            <a:grpSpLocks/>
          </p:cNvGrpSpPr>
          <p:nvPr/>
        </p:nvGrpSpPr>
        <p:grpSpPr bwMode="auto">
          <a:xfrm>
            <a:off x="1761884" y="1591160"/>
            <a:ext cx="8996371" cy="5105400"/>
            <a:chOff x="144" y="1008"/>
            <a:chExt cx="5667" cy="3216"/>
          </a:xfrm>
        </p:grpSpPr>
        <p:sp>
          <p:nvSpPr>
            <p:cNvPr id="772164" name="Text Box 68"/>
            <p:cNvSpPr txBox="1">
              <a:spLocks noChangeArrowheads="1"/>
            </p:cNvSpPr>
            <p:nvPr/>
          </p:nvSpPr>
          <p:spPr bwMode="auto">
            <a:xfrm>
              <a:off x="2880" y="1008"/>
              <a:ext cx="1824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  <a:flatTx/>
            </a:bodyPr>
            <a:lstStyle/>
            <a:p>
              <a:pPr algn="l" eaLnBrk="0" hangingPunct="0">
                <a:spcBef>
                  <a:spcPct val="50000"/>
                </a:spcBef>
              </a:pPr>
              <a:endParaRPr lang="en-US" b="1">
                <a:latin typeface="Arial Narrow" pitchFamily="34" charset="0"/>
              </a:endParaRPr>
            </a:p>
          </p:txBody>
        </p:sp>
        <p:sp>
          <p:nvSpPr>
            <p:cNvPr id="772165" name="Rectangle 69"/>
            <p:cNvSpPr>
              <a:spLocks noChangeArrowheads="1"/>
            </p:cNvSpPr>
            <p:nvPr/>
          </p:nvSpPr>
          <p:spPr bwMode="auto">
            <a:xfrm>
              <a:off x="624" y="3024"/>
              <a:ext cx="3456" cy="384"/>
            </a:xfrm>
            <a:prstGeom prst="rect">
              <a:avLst/>
            </a:prstGeom>
            <a:solidFill>
              <a:srgbClr val="FF0000"/>
            </a:solidFill>
            <a:ln w="12700">
              <a:miter lim="800000"/>
              <a:headEnd/>
              <a:tailEnd/>
            </a:ln>
            <a:effectLst/>
            <a:scene3d>
              <a:camera prst="legacyObliqueTopRight">
                <a:rot lat="0" lon="300000" rev="0"/>
              </a:camera>
              <a:lightRig rig="legacyNormal2" dir="b"/>
            </a:scene3d>
            <a:sp3d extrusionH="3630600" prstMaterial="legacyPlastic">
              <a:bevelT w="13500" h="13500" prst="angle"/>
              <a:bevelB w="13500" h="13500" prst="angle"/>
              <a:extrusionClr>
                <a:srgbClr val="FF0000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72166" name="Rectangle 70"/>
            <p:cNvSpPr>
              <a:spLocks noChangeArrowheads="1"/>
            </p:cNvSpPr>
            <p:nvPr/>
          </p:nvSpPr>
          <p:spPr bwMode="auto">
            <a:xfrm>
              <a:off x="672" y="2890"/>
              <a:ext cx="3412" cy="102"/>
            </a:xfrm>
            <a:prstGeom prst="rect">
              <a:avLst/>
            </a:prstGeom>
            <a:solidFill>
              <a:srgbClr val="FF0000"/>
            </a:solidFill>
            <a:ln w="12700">
              <a:miter lim="800000"/>
              <a:headEnd/>
              <a:tailEnd/>
            </a:ln>
            <a:effectLst/>
            <a:scene3d>
              <a:camera prst="legacyObliqueTopRight">
                <a:rot lat="0" lon="300000" rev="0"/>
              </a:camera>
              <a:lightRig rig="legacyFlat3" dir="b"/>
            </a:scene3d>
            <a:sp3d extrusionH="3630600" prstMaterial="legacyPlastic">
              <a:bevelT w="13500" h="13500" prst="angle"/>
              <a:bevelB w="13500" h="13500" prst="angle"/>
              <a:extrusionClr>
                <a:srgbClr val="FF0000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72167" name="Oval 71"/>
            <p:cNvSpPr>
              <a:spLocks noChangeArrowheads="1"/>
            </p:cNvSpPr>
            <p:nvPr/>
          </p:nvSpPr>
          <p:spPr bwMode="auto">
            <a:xfrm>
              <a:off x="1632" y="2224"/>
              <a:ext cx="528" cy="528"/>
            </a:xfrm>
            <a:prstGeom prst="ellipse">
              <a:avLst/>
            </a:prstGeom>
            <a:gradFill rotWithShape="1">
              <a:gsLst>
                <a:gs pos="0">
                  <a:srgbClr val="333399"/>
                </a:gs>
                <a:gs pos="50000">
                  <a:schemeClr val="tx1"/>
                </a:gs>
                <a:gs pos="100000">
                  <a:srgbClr val="333399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68" name="Oval 72"/>
            <p:cNvSpPr>
              <a:spLocks noChangeArrowheads="1"/>
            </p:cNvSpPr>
            <p:nvPr/>
          </p:nvSpPr>
          <p:spPr bwMode="auto">
            <a:xfrm>
              <a:off x="2592" y="2224"/>
              <a:ext cx="384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69" name="Oval 73"/>
            <p:cNvSpPr>
              <a:spLocks noChangeArrowheads="1"/>
            </p:cNvSpPr>
            <p:nvPr/>
          </p:nvSpPr>
          <p:spPr bwMode="auto">
            <a:xfrm>
              <a:off x="3168" y="2416"/>
              <a:ext cx="432" cy="432"/>
            </a:xfrm>
            <a:prstGeom prst="ellipse">
              <a:avLst/>
            </a:prstGeom>
            <a:gradFill rotWithShape="1">
              <a:gsLst>
                <a:gs pos="0">
                  <a:srgbClr val="333399"/>
                </a:gs>
                <a:gs pos="50000">
                  <a:schemeClr val="tx1"/>
                </a:gs>
                <a:gs pos="100000">
                  <a:srgbClr val="333399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70" name="Oval 74"/>
            <p:cNvSpPr>
              <a:spLocks noChangeArrowheads="1"/>
            </p:cNvSpPr>
            <p:nvPr/>
          </p:nvSpPr>
          <p:spPr bwMode="auto">
            <a:xfrm>
              <a:off x="3552" y="1984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71" name="Oval 75"/>
            <p:cNvSpPr>
              <a:spLocks noChangeArrowheads="1"/>
            </p:cNvSpPr>
            <p:nvPr/>
          </p:nvSpPr>
          <p:spPr bwMode="auto">
            <a:xfrm>
              <a:off x="3216" y="1696"/>
              <a:ext cx="432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72" name="Oval 76"/>
            <p:cNvSpPr>
              <a:spLocks noChangeArrowheads="1"/>
            </p:cNvSpPr>
            <p:nvPr/>
          </p:nvSpPr>
          <p:spPr bwMode="auto">
            <a:xfrm>
              <a:off x="1536" y="1792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73" name="AutoShape 77"/>
            <p:cNvSpPr>
              <a:spLocks noChangeArrowheads="1"/>
            </p:cNvSpPr>
            <p:nvPr/>
          </p:nvSpPr>
          <p:spPr bwMode="auto">
            <a:xfrm>
              <a:off x="4563" y="1908"/>
              <a:ext cx="1200" cy="1008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74" name="AutoShape 78"/>
            <p:cNvSpPr>
              <a:spLocks noChangeArrowheads="1"/>
            </p:cNvSpPr>
            <p:nvPr/>
          </p:nvSpPr>
          <p:spPr bwMode="auto">
            <a:xfrm rot="5400000">
              <a:off x="2400" y="3408"/>
              <a:ext cx="672" cy="960"/>
            </a:xfrm>
            <a:prstGeom prst="chevron">
              <a:avLst>
                <a:gd name="adj" fmla="val 25000"/>
              </a:avLst>
            </a:pr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75" name="Text Box 79"/>
            <p:cNvSpPr txBox="1">
              <a:spLocks noChangeArrowheads="1"/>
            </p:cNvSpPr>
            <p:nvPr/>
          </p:nvSpPr>
          <p:spPr bwMode="auto">
            <a:xfrm>
              <a:off x="4755" y="2210"/>
              <a:ext cx="1056" cy="44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latin typeface="Arial Narrow" pitchFamily="34" charset="0"/>
                </a:rPr>
                <a:t>Concentrated Salts</a:t>
              </a:r>
            </a:p>
          </p:txBody>
        </p:sp>
        <p:grpSp>
          <p:nvGrpSpPr>
            <p:cNvPr id="14" name="Group 80"/>
            <p:cNvGrpSpPr>
              <a:grpSpLocks/>
            </p:cNvGrpSpPr>
            <p:nvPr/>
          </p:nvGrpSpPr>
          <p:grpSpPr bwMode="auto">
            <a:xfrm>
              <a:off x="1056" y="2416"/>
              <a:ext cx="528" cy="240"/>
              <a:chOff x="464" y="3600"/>
              <a:chExt cx="528" cy="240"/>
            </a:xfrm>
          </p:grpSpPr>
          <p:sp>
            <p:nvSpPr>
              <p:cNvPr id="772177" name="Oval 81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78" name="Text Box 82"/>
              <p:cNvSpPr txBox="1">
                <a:spLocks noChangeArrowheads="1"/>
              </p:cNvSpPr>
              <p:nvPr/>
            </p:nvSpPr>
            <p:spPr bwMode="auto">
              <a:xfrm>
                <a:off x="464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solidFill>
                      <a:schemeClr val="bg2"/>
                    </a:solidFill>
                    <a:latin typeface="Arial Narrow" pitchFamily="34" charset="0"/>
                  </a:rPr>
                  <a:t>H</a:t>
                </a:r>
                <a:r>
                  <a:rPr lang="en-US" b="1" baseline="-25000">
                    <a:solidFill>
                      <a:schemeClr val="bg2"/>
                    </a:solidFill>
                    <a:latin typeface="Arial Narrow" pitchFamily="34" charset="0"/>
                  </a:rPr>
                  <a:t>2</a:t>
                </a:r>
                <a:r>
                  <a:rPr lang="en-US" b="1">
                    <a:solidFill>
                      <a:schemeClr val="bg2"/>
                    </a:solidFill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5" name="Group 83"/>
            <p:cNvGrpSpPr>
              <a:grpSpLocks/>
            </p:cNvGrpSpPr>
            <p:nvPr/>
          </p:nvGrpSpPr>
          <p:grpSpPr bwMode="auto">
            <a:xfrm>
              <a:off x="3520" y="3552"/>
              <a:ext cx="536" cy="240"/>
              <a:chOff x="528" y="3600"/>
              <a:chExt cx="536" cy="240"/>
            </a:xfrm>
          </p:grpSpPr>
          <p:sp>
            <p:nvSpPr>
              <p:cNvPr id="772180" name="Oval 84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81" name="Text Box 85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6" name="Group 86"/>
            <p:cNvGrpSpPr>
              <a:grpSpLocks/>
            </p:cNvGrpSpPr>
            <p:nvPr/>
          </p:nvGrpSpPr>
          <p:grpSpPr bwMode="auto">
            <a:xfrm>
              <a:off x="2224" y="2560"/>
              <a:ext cx="536" cy="240"/>
              <a:chOff x="528" y="3600"/>
              <a:chExt cx="536" cy="240"/>
            </a:xfrm>
          </p:grpSpPr>
          <p:sp>
            <p:nvSpPr>
              <p:cNvPr id="772183" name="Oval 87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84" name="Text Box 88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7" name="Group 89"/>
            <p:cNvGrpSpPr>
              <a:grpSpLocks/>
            </p:cNvGrpSpPr>
            <p:nvPr/>
          </p:nvGrpSpPr>
          <p:grpSpPr bwMode="auto">
            <a:xfrm>
              <a:off x="1785" y="3504"/>
              <a:ext cx="487" cy="240"/>
              <a:chOff x="528" y="3600"/>
              <a:chExt cx="536" cy="240"/>
            </a:xfrm>
          </p:grpSpPr>
          <p:sp>
            <p:nvSpPr>
              <p:cNvPr id="772186" name="Oval 90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87" name="Text Box 91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8" name="Group 92"/>
            <p:cNvGrpSpPr>
              <a:grpSpLocks/>
            </p:cNvGrpSpPr>
            <p:nvPr/>
          </p:nvGrpSpPr>
          <p:grpSpPr bwMode="auto">
            <a:xfrm>
              <a:off x="2992" y="3264"/>
              <a:ext cx="536" cy="240"/>
              <a:chOff x="528" y="3600"/>
              <a:chExt cx="536" cy="240"/>
            </a:xfrm>
          </p:grpSpPr>
          <p:sp>
            <p:nvSpPr>
              <p:cNvPr id="772189" name="Oval 93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90" name="Text Box 94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9" name="Group 95"/>
            <p:cNvGrpSpPr>
              <a:grpSpLocks/>
            </p:cNvGrpSpPr>
            <p:nvPr/>
          </p:nvGrpSpPr>
          <p:grpSpPr bwMode="auto">
            <a:xfrm>
              <a:off x="2928" y="2080"/>
              <a:ext cx="528" cy="240"/>
              <a:chOff x="464" y="3600"/>
              <a:chExt cx="528" cy="240"/>
            </a:xfrm>
          </p:grpSpPr>
          <p:sp>
            <p:nvSpPr>
              <p:cNvPr id="772192" name="Oval 96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93" name="Text Box 97"/>
              <p:cNvSpPr txBox="1">
                <a:spLocks noChangeArrowheads="1"/>
              </p:cNvSpPr>
              <p:nvPr/>
            </p:nvSpPr>
            <p:spPr bwMode="auto">
              <a:xfrm>
                <a:off x="464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solidFill>
                      <a:schemeClr val="bg2"/>
                    </a:solidFill>
                    <a:latin typeface="Arial Narrow" pitchFamily="34" charset="0"/>
                  </a:rPr>
                  <a:t>H</a:t>
                </a:r>
                <a:r>
                  <a:rPr lang="en-US" b="1" baseline="-25000">
                    <a:solidFill>
                      <a:schemeClr val="bg2"/>
                    </a:solidFill>
                    <a:latin typeface="Arial Narrow" pitchFamily="34" charset="0"/>
                  </a:rPr>
                  <a:t>2</a:t>
                </a:r>
                <a:r>
                  <a:rPr lang="en-US" b="1">
                    <a:solidFill>
                      <a:schemeClr val="bg2"/>
                    </a:solidFill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20" name="Group 98"/>
            <p:cNvGrpSpPr>
              <a:grpSpLocks/>
            </p:cNvGrpSpPr>
            <p:nvPr/>
          </p:nvGrpSpPr>
          <p:grpSpPr bwMode="auto">
            <a:xfrm>
              <a:off x="3792" y="2368"/>
              <a:ext cx="528" cy="240"/>
              <a:chOff x="464" y="3600"/>
              <a:chExt cx="528" cy="240"/>
            </a:xfrm>
          </p:grpSpPr>
          <p:sp>
            <p:nvSpPr>
              <p:cNvPr id="772195" name="Oval 99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96" name="Text Box 100"/>
              <p:cNvSpPr txBox="1">
                <a:spLocks noChangeArrowheads="1"/>
              </p:cNvSpPr>
              <p:nvPr/>
            </p:nvSpPr>
            <p:spPr bwMode="auto">
              <a:xfrm>
                <a:off x="464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solidFill>
                      <a:schemeClr val="bg2"/>
                    </a:solidFill>
                    <a:latin typeface="Arial Narrow" pitchFamily="34" charset="0"/>
                  </a:rPr>
                  <a:t>H</a:t>
                </a:r>
                <a:r>
                  <a:rPr lang="en-US" b="1" baseline="-25000">
                    <a:solidFill>
                      <a:schemeClr val="bg2"/>
                    </a:solidFill>
                    <a:latin typeface="Arial Narrow" pitchFamily="34" charset="0"/>
                  </a:rPr>
                  <a:t>2</a:t>
                </a:r>
                <a:r>
                  <a:rPr lang="en-US" b="1">
                    <a:solidFill>
                      <a:schemeClr val="bg2"/>
                    </a:solidFill>
                    <a:latin typeface="Arial Narrow" pitchFamily="34" charset="0"/>
                  </a:rPr>
                  <a:t>O</a:t>
                </a:r>
              </a:p>
            </p:txBody>
          </p:sp>
        </p:grpSp>
        <p:sp>
          <p:nvSpPr>
            <p:cNvPr id="772197" name="Text Box 101"/>
            <p:cNvSpPr txBox="1">
              <a:spLocks noChangeArrowheads="1"/>
            </p:cNvSpPr>
            <p:nvPr/>
          </p:nvSpPr>
          <p:spPr bwMode="auto">
            <a:xfrm>
              <a:off x="1592" y="2280"/>
              <a:ext cx="624" cy="32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1">
                  <a:solidFill>
                    <a:schemeClr val="bg2"/>
                  </a:solidFill>
                  <a:latin typeface="Arial Narrow" pitchFamily="34" charset="0"/>
                </a:rPr>
                <a:t>HCO</a:t>
              </a:r>
              <a:r>
                <a:rPr lang="en-US" sz="2800" b="1" baseline="-25000">
                  <a:solidFill>
                    <a:schemeClr val="bg2"/>
                  </a:solidFill>
                  <a:latin typeface="Arial Narrow" pitchFamily="34" charset="0"/>
                </a:rPr>
                <a:t>3</a:t>
              </a:r>
            </a:p>
          </p:txBody>
        </p:sp>
        <p:sp>
          <p:nvSpPr>
            <p:cNvPr id="772198" name="Text Box 102"/>
            <p:cNvSpPr txBox="1">
              <a:spLocks noChangeArrowheads="1"/>
            </p:cNvSpPr>
            <p:nvPr/>
          </p:nvSpPr>
          <p:spPr bwMode="auto">
            <a:xfrm>
              <a:off x="1608" y="1840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Na</a:t>
              </a:r>
            </a:p>
          </p:txBody>
        </p:sp>
        <p:sp>
          <p:nvSpPr>
            <p:cNvPr id="772199" name="Text Box 103"/>
            <p:cNvSpPr txBox="1">
              <a:spLocks noChangeArrowheads="1"/>
            </p:cNvSpPr>
            <p:nvPr/>
          </p:nvSpPr>
          <p:spPr bwMode="auto">
            <a:xfrm>
              <a:off x="2648" y="2288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sp>
          <p:nvSpPr>
            <p:cNvPr id="772200" name="Text Box 104"/>
            <p:cNvSpPr txBox="1">
              <a:spLocks noChangeArrowheads="1"/>
            </p:cNvSpPr>
            <p:nvPr/>
          </p:nvSpPr>
          <p:spPr bwMode="auto">
            <a:xfrm>
              <a:off x="3608" y="202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Mg</a:t>
              </a:r>
            </a:p>
          </p:txBody>
        </p:sp>
        <p:sp>
          <p:nvSpPr>
            <p:cNvPr id="772201" name="Text Box 105"/>
            <p:cNvSpPr txBox="1">
              <a:spLocks noChangeArrowheads="1"/>
            </p:cNvSpPr>
            <p:nvPr/>
          </p:nvSpPr>
          <p:spPr bwMode="auto">
            <a:xfrm>
              <a:off x="3288" y="174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sp>
          <p:nvSpPr>
            <p:cNvPr id="772202" name="Text Box 106"/>
            <p:cNvSpPr txBox="1">
              <a:spLocks noChangeArrowheads="1"/>
            </p:cNvSpPr>
            <p:nvPr/>
          </p:nvSpPr>
          <p:spPr bwMode="auto">
            <a:xfrm>
              <a:off x="3072" y="2464"/>
              <a:ext cx="624" cy="32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1">
                  <a:solidFill>
                    <a:schemeClr val="bg2"/>
                  </a:solidFill>
                  <a:latin typeface="Arial Narrow" pitchFamily="34" charset="0"/>
                </a:rPr>
                <a:t>Cl</a:t>
              </a:r>
            </a:p>
          </p:txBody>
        </p:sp>
        <p:sp>
          <p:nvSpPr>
            <p:cNvPr id="772203" name="AutoShape 107"/>
            <p:cNvSpPr>
              <a:spLocks noChangeArrowheads="1"/>
            </p:cNvSpPr>
            <p:nvPr/>
          </p:nvSpPr>
          <p:spPr bwMode="auto">
            <a:xfrm rot="5400000">
              <a:off x="1552" y="2704"/>
              <a:ext cx="336" cy="384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00FFFF"/>
            </a:solidFill>
            <a:ln w="12700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04" name="Line 108"/>
            <p:cNvSpPr>
              <a:spLocks noChangeShapeType="1"/>
            </p:cNvSpPr>
            <p:nvPr/>
          </p:nvSpPr>
          <p:spPr bwMode="auto">
            <a:xfrm>
              <a:off x="704" y="2976"/>
              <a:ext cx="3312" cy="96"/>
            </a:xfrm>
            <a:prstGeom prst="line">
              <a:avLst/>
            </a:prstGeom>
            <a:noFill/>
            <a:ln w="19050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1" name="Group 109"/>
            <p:cNvGrpSpPr>
              <a:grpSpLocks/>
            </p:cNvGrpSpPr>
            <p:nvPr/>
          </p:nvGrpSpPr>
          <p:grpSpPr bwMode="auto">
            <a:xfrm>
              <a:off x="1264" y="2976"/>
              <a:ext cx="536" cy="240"/>
              <a:chOff x="528" y="3600"/>
              <a:chExt cx="536" cy="240"/>
            </a:xfrm>
          </p:grpSpPr>
          <p:sp>
            <p:nvSpPr>
              <p:cNvPr id="772206" name="Oval 110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07" name="Text Box 111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22" name="Group 112"/>
            <p:cNvGrpSpPr>
              <a:grpSpLocks/>
            </p:cNvGrpSpPr>
            <p:nvPr/>
          </p:nvGrpSpPr>
          <p:grpSpPr bwMode="auto">
            <a:xfrm>
              <a:off x="2224" y="2976"/>
              <a:ext cx="536" cy="240"/>
              <a:chOff x="528" y="3600"/>
              <a:chExt cx="536" cy="240"/>
            </a:xfrm>
          </p:grpSpPr>
          <p:sp>
            <p:nvSpPr>
              <p:cNvPr id="772209" name="Oval 113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10" name="Text Box 114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23" name="Group 115"/>
            <p:cNvGrpSpPr>
              <a:grpSpLocks/>
            </p:cNvGrpSpPr>
            <p:nvPr/>
          </p:nvGrpSpPr>
          <p:grpSpPr bwMode="auto">
            <a:xfrm>
              <a:off x="3360" y="2928"/>
              <a:ext cx="536" cy="240"/>
              <a:chOff x="528" y="3600"/>
              <a:chExt cx="536" cy="240"/>
            </a:xfrm>
          </p:grpSpPr>
          <p:sp>
            <p:nvSpPr>
              <p:cNvPr id="772212" name="Oval 116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13" name="Text Box 117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sp>
          <p:nvSpPr>
            <p:cNvPr id="772214" name="AutoShape 118"/>
            <p:cNvSpPr>
              <a:spLocks noChangeArrowheads="1"/>
            </p:cNvSpPr>
            <p:nvPr/>
          </p:nvSpPr>
          <p:spPr bwMode="auto">
            <a:xfrm rot="5400000">
              <a:off x="2616" y="2712"/>
              <a:ext cx="336" cy="384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00FFFF"/>
            </a:solidFill>
            <a:ln w="12700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15" name="Text Box 119"/>
            <p:cNvSpPr txBox="1">
              <a:spLocks noChangeArrowheads="1"/>
            </p:cNvSpPr>
            <p:nvPr/>
          </p:nvSpPr>
          <p:spPr bwMode="auto">
            <a:xfrm>
              <a:off x="2392" y="3736"/>
              <a:ext cx="864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b="1">
                  <a:latin typeface="Arial Narrow" pitchFamily="34" charset="0"/>
                </a:rPr>
                <a:t>Permeate</a:t>
              </a:r>
            </a:p>
          </p:txBody>
        </p:sp>
        <p:sp>
          <p:nvSpPr>
            <p:cNvPr id="772216" name="AutoShape 120"/>
            <p:cNvSpPr>
              <a:spLocks noChangeArrowheads="1"/>
            </p:cNvSpPr>
            <p:nvPr/>
          </p:nvSpPr>
          <p:spPr bwMode="auto">
            <a:xfrm rot="5400000">
              <a:off x="2064" y="135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17" name="AutoShape 121"/>
            <p:cNvSpPr>
              <a:spLocks noChangeArrowheads="1"/>
            </p:cNvSpPr>
            <p:nvPr/>
          </p:nvSpPr>
          <p:spPr bwMode="auto">
            <a:xfrm rot="5400000">
              <a:off x="2832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18" name="AutoShape 122"/>
            <p:cNvSpPr>
              <a:spLocks noChangeArrowheads="1"/>
            </p:cNvSpPr>
            <p:nvPr/>
          </p:nvSpPr>
          <p:spPr bwMode="auto">
            <a:xfrm rot="5400000">
              <a:off x="4272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19" name="AutoShape 123"/>
            <p:cNvSpPr>
              <a:spLocks noChangeArrowheads="1"/>
            </p:cNvSpPr>
            <p:nvPr/>
          </p:nvSpPr>
          <p:spPr bwMode="auto">
            <a:xfrm rot="5400000">
              <a:off x="3504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0" name="AutoShape 124"/>
            <p:cNvSpPr>
              <a:spLocks noChangeArrowheads="1"/>
            </p:cNvSpPr>
            <p:nvPr/>
          </p:nvSpPr>
          <p:spPr bwMode="auto">
            <a:xfrm rot="5400000">
              <a:off x="1344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1" name="AutoShape 125"/>
            <p:cNvSpPr>
              <a:spLocks noChangeArrowheads="1"/>
            </p:cNvSpPr>
            <p:nvPr/>
          </p:nvSpPr>
          <p:spPr bwMode="auto">
            <a:xfrm rot="5400000">
              <a:off x="3144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2" name="AutoShape 126"/>
            <p:cNvSpPr>
              <a:spLocks noChangeArrowheads="1"/>
            </p:cNvSpPr>
            <p:nvPr/>
          </p:nvSpPr>
          <p:spPr bwMode="auto">
            <a:xfrm rot="5400000">
              <a:off x="3840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3" name="AutoShape 127"/>
            <p:cNvSpPr>
              <a:spLocks noChangeArrowheads="1"/>
            </p:cNvSpPr>
            <p:nvPr/>
          </p:nvSpPr>
          <p:spPr bwMode="auto">
            <a:xfrm rot="5400000">
              <a:off x="4896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4" name="AutoShape 128"/>
            <p:cNvSpPr>
              <a:spLocks noChangeArrowheads="1"/>
            </p:cNvSpPr>
            <p:nvPr/>
          </p:nvSpPr>
          <p:spPr bwMode="auto">
            <a:xfrm rot="5400000">
              <a:off x="2432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5" name="Oval 129"/>
            <p:cNvSpPr>
              <a:spLocks noChangeArrowheads="1"/>
            </p:cNvSpPr>
            <p:nvPr/>
          </p:nvSpPr>
          <p:spPr bwMode="auto">
            <a:xfrm>
              <a:off x="1872" y="1872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6" name="Oval 130"/>
            <p:cNvSpPr>
              <a:spLocks noChangeArrowheads="1"/>
            </p:cNvSpPr>
            <p:nvPr/>
          </p:nvSpPr>
          <p:spPr bwMode="auto">
            <a:xfrm>
              <a:off x="816" y="2256"/>
              <a:ext cx="672" cy="672"/>
            </a:xfrm>
            <a:prstGeom prst="ellipse">
              <a:avLst/>
            </a:prstGeom>
            <a:gradFill rotWithShape="1">
              <a:gsLst>
                <a:gs pos="0">
                  <a:srgbClr val="333399"/>
                </a:gs>
                <a:gs pos="50000">
                  <a:schemeClr val="tx1"/>
                </a:gs>
                <a:gs pos="100000">
                  <a:srgbClr val="333399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7" name="Text Box 131"/>
            <p:cNvSpPr txBox="1">
              <a:spLocks noChangeArrowheads="1"/>
            </p:cNvSpPr>
            <p:nvPr/>
          </p:nvSpPr>
          <p:spPr bwMode="auto">
            <a:xfrm>
              <a:off x="912" y="2400"/>
              <a:ext cx="528" cy="36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1">
                  <a:solidFill>
                    <a:schemeClr val="bg2"/>
                  </a:solidFill>
                  <a:latin typeface="Arial Narrow" pitchFamily="34" charset="0"/>
                </a:rPr>
                <a:t>SO</a:t>
              </a:r>
              <a:r>
                <a:rPr lang="en-US" sz="3200" b="1" baseline="-25000">
                  <a:solidFill>
                    <a:schemeClr val="bg2"/>
                  </a:solidFill>
                  <a:latin typeface="Arial Narrow" pitchFamily="34" charset="0"/>
                </a:rPr>
                <a:t>4</a:t>
              </a:r>
            </a:p>
          </p:txBody>
        </p:sp>
        <p:sp>
          <p:nvSpPr>
            <p:cNvPr id="772228" name="AutoShape 132"/>
            <p:cNvSpPr>
              <a:spLocks noChangeArrowheads="1"/>
            </p:cNvSpPr>
            <p:nvPr/>
          </p:nvSpPr>
          <p:spPr bwMode="auto">
            <a:xfrm>
              <a:off x="144" y="1440"/>
              <a:ext cx="960" cy="1536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9" name="Text Box 133"/>
            <p:cNvSpPr txBox="1">
              <a:spLocks noChangeArrowheads="1"/>
            </p:cNvSpPr>
            <p:nvPr/>
          </p:nvSpPr>
          <p:spPr bwMode="auto">
            <a:xfrm>
              <a:off x="296" y="1959"/>
              <a:ext cx="720" cy="40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b="1">
                  <a:latin typeface="Arial Narrow" pitchFamily="34" charset="0"/>
                </a:rPr>
                <a:t>FEED FLOW</a:t>
              </a:r>
            </a:p>
          </p:txBody>
        </p:sp>
        <p:sp>
          <p:nvSpPr>
            <p:cNvPr id="772230" name="Oval 134"/>
            <p:cNvSpPr>
              <a:spLocks noChangeArrowheads="1"/>
            </p:cNvSpPr>
            <p:nvPr/>
          </p:nvSpPr>
          <p:spPr bwMode="auto">
            <a:xfrm>
              <a:off x="1248" y="2112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31" name="Text Box 135"/>
            <p:cNvSpPr txBox="1">
              <a:spLocks noChangeArrowheads="1"/>
            </p:cNvSpPr>
            <p:nvPr/>
          </p:nvSpPr>
          <p:spPr bwMode="auto">
            <a:xfrm>
              <a:off x="1296" y="2160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sp>
          <p:nvSpPr>
            <p:cNvPr id="772232" name="Text Box 136"/>
            <p:cNvSpPr txBox="1">
              <a:spLocks noChangeArrowheads="1"/>
            </p:cNvSpPr>
            <p:nvPr/>
          </p:nvSpPr>
          <p:spPr bwMode="auto">
            <a:xfrm>
              <a:off x="1944" y="1920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Mg</a:t>
              </a:r>
            </a:p>
          </p:txBody>
        </p:sp>
        <p:sp>
          <p:nvSpPr>
            <p:cNvPr id="772233" name="Oval 137"/>
            <p:cNvSpPr>
              <a:spLocks noChangeArrowheads="1"/>
            </p:cNvSpPr>
            <p:nvPr/>
          </p:nvSpPr>
          <p:spPr bwMode="auto">
            <a:xfrm>
              <a:off x="1464" y="2496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34" name="Text Box 138"/>
            <p:cNvSpPr txBox="1">
              <a:spLocks noChangeArrowheads="1"/>
            </p:cNvSpPr>
            <p:nvPr/>
          </p:nvSpPr>
          <p:spPr bwMode="auto">
            <a:xfrm>
              <a:off x="1512" y="254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sp>
          <p:nvSpPr>
            <p:cNvPr id="772235" name="Oval 139"/>
            <p:cNvSpPr>
              <a:spLocks noChangeArrowheads="1"/>
            </p:cNvSpPr>
            <p:nvPr/>
          </p:nvSpPr>
          <p:spPr bwMode="auto">
            <a:xfrm>
              <a:off x="2376" y="2064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36" name="Text Box 140"/>
            <p:cNvSpPr txBox="1">
              <a:spLocks noChangeArrowheads="1"/>
            </p:cNvSpPr>
            <p:nvPr/>
          </p:nvSpPr>
          <p:spPr bwMode="auto">
            <a:xfrm>
              <a:off x="2424" y="2112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Fe</a:t>
              </a:r>
            </a:p>
          </p:txBody>
        </p:sp>
        <p:sp>
          <p:nvSpPr>
            <p:cNvPr id="772237" name="Oval 141"/>
            <p:cNvSpPr>
              <a:spLocks noChangeArrowheads="1"/>
            </p:cNvSpPr>
            <p:nvPr/>
          </p:nvSpPr>
          <p:spPr bwMode="auto">
            <a:xfrm>
              <a:off x="2712" y="1776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38" name="Text Box 142"/>
            <p:cNvSpPr txBox="1">
              <a:spLocks noChangeArrowheads="1"/>
            </p:cNvSpPr>
            <p:nvPr/>
          </p:nvSpPr>
          <p:spPr bwMode="auto">
            <a:xfrm>
              <a:off x="2760" y="182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Mg</a:t>
              </a:r>
            </a:p>
          </p:txBody>
        </p:sp>
        <p:sp>
          <p:nvSpPr>
            <p:cNvPr id="772239" name="Oval 143"/>
            <p:cNvSpPr>
              <a:spLocks noChangeArrowheads="1"/>
            </p:cNvSpPr>
            <p:nvPr/>
          </p:nvSpPr>
          <p:spPr bwMode="auto">
            <a:xfrm>
              <a:off x="2136" y="2256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40" name="Text Box 144"/>
            <p:cNvSpPr txBox="1">
              <a:spLocks noChangeArrowheads="1"/>
            </p:cNvSpPr>
            <p:nvPr/>
          </p:nvSpPr>
          <p:spPr bwMode="auto">
            <a:xfrm>
              <a:off x="2184" y="230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grpSp>
          <p:nvGrpSpPr>
            <p:cNvPr id="24" name="Group 145"/>
            <p:cNvGrpSpPr>
              <a:grpSpLocks/>
            </p:cNvGrpSpPr>
            <p:nvPr/>
          </p:nvGrpSpPr>
          <p:grpSpPr bwMode="auto">
            <a:xfrm>
              <a:off x="2184" y="1504"/>
              <a:ext cx="672" cy="672"/>
              <a:chOff x="2184" y="1504"/>
              <a:chExt cx="672" cy="672"/>
            </a:xfrm>
          </p:grpSpPr>
          <p:sp>
            <p:nvSpPr>
              <p:cNvPr id="772242" name="Oval 146"/>
              <p:cNvSpPr>
                <a:spLocks noChangeArrowheads="1"/>
              </p:cNvSpPr>
              <p:nvPr/>
            </p:nvSpPr>
            <p:spPr bwMode="auto">
              <a:xfrm>
                <a:off x="2184" y="1504"/>
                <a:ext cx="672" cy="672"/>
              </a:xfrm>
              <a:prstGeom prst="ellipse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chemeClr val="tx1"/>
                  </a:gs>
                  <a:gs pos="100000">
                    <a:srgbClr val="333399"/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43" name="Text Box 147"/>
              <p:cNvSpPr txBox="1">
                <a:spLocks noChangeArrowheads="1"/>
              </p:cNvSpPr>
              <p:nvPr/>
            </p:nvSpPr>
            <p:spPr bwMode="auto">
              <a:xfrm>
                <a:off x="2208" y="1648"/>
                <a:ext cx="528" cy="365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3200" b="1">
                    <a:solidFill>
                      <a:schemeClr val="bg2"/>
                    </a:solidFill>
                    <a:latin typeface="Arial Narrow" pitchFamily="34" charset="0"/>
                  </a:rPr>
                  <a:t>SO</a:t>
                </a:r>
                <a:r>
                  <a:rPr lang="en-US" sz="3200" b="1" baseline="-25000">
                    <a:solidFill>
                      <a:schemeClr val="bg2"/>
                    </a:solidFill>
                    <a:latin typeface="Arial Narrow" pitchFamily="34" charset="0"/>
                  </a:rPr>
                  <a:t>4</a:t>
                </a:r>
              </a:p>
            </p:txBody>
          </p:sp>
        </p:grpSp>
        <p:grpSp>
          <p:nvGrpSpPr>
            <p:cNvPr id="25" name="Group 148"/>
            <p:cNvGrpSpPr>
              <a:grpSpLocks/>
            </p:cNvGrpSpPr>
            <p:nvPr/>
          </p:nvGrpSpPr>
          <p:grpSpPr bwMode="auto">
            <a:xfrm>
              <a:off x="3456" y="2256"/>
              <a:ext cx="672" cy="672"/>
              <a:chOff x="2112" y="1504"/>
              <a:chExt cx="672" cy="672"/>
            </a:xfrm>
          </p:grpSpPr>
          <p:sp>
            <p:nvSpPr>
              <p:cNvPr id="772245" name="Oval 149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672" cy="672"/>
              </a:xfrm>
              <a:prstGeom prst="ellipse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chemeClr val="tx1"/>
                  </a:gs>
                  <a:gs pos="100000">
                    <a:srgbClr val="333399"/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46" name="Text Box 150"/>
              <p:cNvSpPr txBox="1">
                <a:spLocks noChangeArrowheads="1"/>
              </p:cNvSpPr>
              <p:nvPr/>
            </p:nvSpPr>
            <p:spPr bwMode="auto">
              <a:xfrm>
                <a:off x="2208" y="1648"/>
                <a:ext cx="528" cy="365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3200" b="1">
                    <a:solidFill>
                      <a:schemeClr val="bg2"/>
                    </a:solidFill>
                    <a:latin typeface="Arial Narrow" pitchFamily="34" charset="0"/>
                  </a:rPr>
                  <a:t>SO</a:t>
                </a:r>
                <a:r>
                  <a:rPr lang="en-US" sz="3200" b="1" baseline="-25000">
                    <a:solidFill>
                      <a:schemeClr val="bg2"/>
                    </a:solidFill>
                    <a:latin typeface="Arial Narrow" pitchFamily="34" charset="0"/>
                  </a:rPr>
                  <a:t>4</a:t>
                </a:r>
              </a:p>
            </p:txBody>
          </p:sp>
        </p:grpSp>
        <p:sp>
          <p:nvSpPr>
            <p:cNvPr id="772247" name="Oval 151"/>
            <p:cNvSpPr>
              <a:spLocks noChangeArrowheads="1"/>
            </p:cNvSpPr>
            <p:nvPr/>
          </p:nvSpPr>
          <p:spPr bwMode="auto">
            <a:xfrm>
              <a:off x="4128" y="2256"/>
              <a:ext cx="432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48" name="Text Box 152"/>
            <p:cNvSpPr txBox="1">
              <a:spLocks noChangeArrowheads="1"/>
            </p:cNvSpPr>
            <p:nvPr/>
          </p:nvSpPr>
          <p:spPr bwMode="auto">
            <a:xfrm>
              <a:off x="4200" y="2358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grpSp>
          <p:nvGrpSpPr>
            <p:cNvPr id="26" name="Group 153"/>
            <p:cNvGrpSpPr>
              <a:grpSpLocks/>
            </p:cNvGrpSpPr>
            <p:nvPr/>
          </p:nvGrpSpPr>
          <p:grpSpPr bwMode="auto">
            <a:xfrm>
              <a:off x="2832" y="2016"/>
              <a:ext cx="672" cy="672"/>
              <a:chOff x="2112" y="1504"/>
              <a:chExt cx="672" cy="672"/>
            </a:xfrm>
          </p:grpSpPr>
          <p:sp>
            <p:nvSpPr>
              <p:cNvPr id="772250" name="Oval 154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672" cy="672"/>
              </a:xfrm>
              <a:prstGeom prst="ellipse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chemeClr val="tx1"/>
                  </a:gs>
                  <a:gs pos="100000">
                    <a:srgbClr val="333399"/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51" name="Text Box 155"/>
              <p:cNvSpPr txBox="1">
                <a:spLocks noChangeArrowheads="1"/>
              </p:cNvSpPr>
              <p:nvPr/>
            </p:nvSpPr>
            <p:spPr bwMode="auto">
              <a:xfrm>
                <a:off x="2208" y="1648"/>
                <a:ext cx="528" cy="365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3200" b="1">
                    <a:solidFill>
                      <a:schemeClr val="bg2"/>
                    </a:solidFill>
                    <a:latin typeface="Arial Narrow" pitchFamily="34" charset="0"/>
                  </a:rPr>
                  <a:t>SO</a:t>
                </a:r>
                <a:r>
                  <a:rPr lang="en-US" sz="3200" b="1" baseline="-25000">
                    <a:solidFill>
                      <a:schemeClr val="bg2"/>
                    </a:solidFill>
                    <a:latin typeface="Arial Narrow" pitchFamily="34" charset="0"/>
                  </a:rPr>
                  <a:t>4</a:t>
                </a:r>
              </a:p>
            </p:txBody>
          </p:sp>
        </p:grpSp>
        <p:sp>
          <p:nvSpPr>
            <p:cNvPr id="772252" name="Oval 156"/>
            <p:cNvSpPr>
              <a:spLocks noChangeArrowheads="1"/>
            </p:cNvSpPr>
            <p:nvPr/>
          </p:nvSpPr>
          <p:spPr bwMode="auto">
            <a:xfrm>
              <a:off x="2928" y="2592"/>
              <a:ext cx="432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53" name="Text Box 157"/>
            <p:cNvSpPr txBox="1">
              <a:spLocks noChangeArrowheads="1"/>
            </p:cNvSpPr>
            <p:nvPr/>
          </p:nvSpPr>
          <p:spPr bwMode="auto">
            <a:xfrm>
              <a:off x="3000" y="2640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Mg</a:t>
              </a:r>
            </a:p>
          </p:txBody>
        </p:sp>
        <p:sp>
          <p:nvSpPr>
            <p:cNvPr id="772254" name="Oval 158"/>
            <p:cNvSpPr>
              <a:spLocks noChangeArrowheads="1"/>
            </p:cNvSpPr>
            <p:nvPr/>
          </p:nvSpPr>
          <p:spPr bwMode="auto">
            <a:xfrm>
              <a:off x="3960" y="1696"/>
              <a:ext cx="432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55" name="Text Box 159"/>
            <p:cNvSpPr txBox="1">
              <a:spLocks noChangeArrowheads="1"/>
            </p:cNvSpPr>
            <p:nvPr/>
          </p:nvSpPr>
          <p:spPr bwMode="auto">
            <a:xfrm>
              <a:off x="4059" y="174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Fe</a:t>
              </a:r>
            </a:p>
          </p:txBody>
        </p:sp>
        <p:grpSp>
          <p:nvGrpSpPr>
            <p:cNvPr id="27" name="Group 160"/>
            <p:cNvGrpSpPr>
              <a:grpSpLocks/>
            </p:cNvGrpSpPr>
            <p:nvPr/>
          </p:nvGrpSpPr>
          <p:grpSpPr bwMode="auto">
            <a:xfrm>
              <a:off x="4142" y="1776"/>
              <a:ext cx="672" cy="672"/>
              <a:chOff x="1982" y="1504"/>
              <a:chExt cx="672" cy="672"/>
            </a:xfrm>
          </p:grpSpPr>
          <p:sp>
            <p:nvSpPr>
              <p:cNvPr id="772257" name="Oval 161"/>
              <p:cNvSpPr>
                <a:spLocks noChangeArrowheads="1"/>
              </p:cNvSpPr>
              <p:nvPr/>
            </p:nvSpPr>
            <p:spPr bwMode="auto">
              <a:xfrm>
                <a:off x="1982" y="1504"/>
                <a:ext cx="672" cy="672"/>
              </a:xfrm>
              <a:prstGeom prst="ellipse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chemeClr val="tx1"/>
                  </a:gs>
                  <a:gs pos="100000">
                    <a:srgbClr val="333399"/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58" name="Text Box 162"/>
              <p:cNvSpPr txBox="1">
                <a:spLocks noChangeArrowheads="1"/>
              </p:cNvSpPr>
              <p:nvPr/>
            </p:nvSpPr>
            <p:spPr bwMode="auto">
              <a:xfrm>
                <a:off x="2091" y="1648"/>
                <a:ext cx="528" cy="365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3200" b="1">
                    <a:solidFill>
                      <a:schemeClr val="bg2"/>
                    </a:solidFill>
                    <a:latin typeface="Arial Narrow" pitchFamily="34" charset="0"/>
                  </a:rPr>
                  <a:t>SO</a:t>
                </a:r>
                <a:r>
                  <a:rPr lang="en-US" sz="3200" b="1" baseline="-25000">
                    <a:solidFill>
                      <a:schemeClr val="bg2"/>
                    </a:solidFill>
                    <a:latin typeface="Arial Narrow" pitchFamily="34" charset="0"/>
                  </a:rPr>
                  <a:t>4</a:t>
                </a:r>
              </a:p>
            </p:txBody>
          </p:sp>
        </p:grpSp>
        <p:sp>
          <p:nvSpPr>
            <p:cNvPr id="772259" name="Oval 163"/>
            <p:cNvSpPr>
              <a:spLocks noChangeArrowheads="1"/>
            </p:cNvSpPr>
            <p:nvPr/>
          </p:nvSpPr>
          <p:spPr bwMode="auto">
            <a:xfrm>
              <a:off x="3936" y="2544"/>
              <a:ext cx="432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60" name="Text Box 164"/>
            <p:cNvSpPr txBox="1">
              <a:spLocks noChangeArrowheads="1"/>
            </p:cNvSpPr>
            <p:nvPr/>
          </p:nvSpPr>
          <p:spPr bwMode="auto">
            <a:xfrm>
              <a:off x="4008" y="2592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Fe</a:t>
              </a:r>
            </a:p>
          </p:txBody>
        </p:sp>
        <p:sp>
          <p:nvSpPr>
            <p:cNvPr id="772261" name="AutoShape 165"/>
            <p:cNvSpPr>
              <a:spLocks noChangeArrowheads="1"/>
            </p:cNvSpPr>
            <p:nvPr/>
          </p:nvSpPr>
          <p:spPr bwMode="auto">
            <a:xfrm rot="5400000">
              <a:off x="3672" y="2728"/>
              <a:ext cx="336" cy="384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00FFFF"/>
            </a:solidFill>
            <a:ln w="12700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8" name="Group 166"/>
            <p:cNvGrpSpPr>
              <a:grpSpLocks/>
            </p:cNvGrpSpPr>
            <p:nvPr/>
          </p:nvGrpSpPr>
          <p:grpSpPr bwMode="auto">
            <a:xfrm>
              <a:off x="4192" y="3696"/>
              <a:ext cx="536" cy="240"/>
              <a:chOff x="528" y="3600"/>
              <a:chExt cx="536" cy="240"/>
            </a:xfrm>
          </p:grpSpPr>
          <p:sp>
            <p:nvSpPr>
              <p:cNvPr id="772263" name="Oval 167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64" name="Text Box 168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29" name="Group 169"/>
            <p:cNvGrpSpPr>
              <a:grpSpLocks/>
            </p:cNvGrpSpPr>
            <p:nvPr/>
          </p:nvGrpSpPr>
          <p:grpSpPr bwMode="auto">
            <a:xfrm>
              <a:off x="1120" y="3696"/>
              <a:ext cx="536" cy="240"/>
              <a:chOff x="528" y="3600"/>
              <a:chExt cx="536" cy="240"/>
            </a:xfrm>
          </p:grpSpPr>
          <p:sp>
            <p:nvSpPr>
              <p:cNvPr id="772266" name="Oval 170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67" name="Text Box 171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30" name="Group 172"/>
            <p:cNvGrpSpPr>
              <a:grpSpLocks/>
            </p:cNvGrpSpPr>
            <p:nvPr/>
          </p:nvGrpSpPr>
          <p:grpSpPr bwMode="auto">
            <a:xfrm>
              <a:off x="816" y="3312"/>
              <a:ext cx="536" cy="240"/>
              <a:chOff x="528" y="3600"/>
              <a:chExt cx="536" cy="240"/>
            </a:xfrm>
          </p:grpSpPr>
          <p:sp>
            <p:nvSpPr>
              <p:cNvPr id="772269" name="Oval 173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70" name="Text Box 174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sp>
          <p:nvSpPr>
            <p:cNvPr id="772271" name="AutoShape 175"/>
            <p:cNvSpPr>
              <a:spLocks noChangeArrowheads="1"/>
            </p:cNvSpPr>
            <p:nvPr/>
          </p:nvSpPr>
          <p:spPr bwMode="auto">
            <a:xfrm rot="5400000">
              <a:off x="1680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72" name="AutoShape 176"/>
            <p:cNvSpPr>
              <a:spLocks noChangeArrowheads="1"/>
            </p:cNvSpPr>
            <p:nvPr/>
          </p:nvSpPr>
          <p:spPr bwMode="auto">
            <a:xfrm rot="5400000">
              <a:off x="4608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73" name="Text Box 177"/>
            <p:cNvSpPr txBox="1">
              <a:spLocks noChangeArrowheads="1"/>
            </p:cNvSpPr>
            <p:nvPr/>
          </p:nvSpPr>
          <p:spPr bwMode="auto">
            <a:xfrm>
              <a:off x="4056" y="3148"/>
              <a:ext cx="1392" cy="40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3600">
                <a:latin typeface="Arial Narrow" pitchFamily="34" charset="0"/>
              </a:endParaRPr>
            </a:p>
          </p:txBody>
        </p:sp>
      </p:grpSp>
      <p:sp>
        <p:nvSpPr>
          <p:cNvPr id="772275" name="Text Box 179"/>
          <p:cNvSpPr txBox="1">
            <a:spLocks noChangeArrowheads="1"/>
          </p:cNvSpPr>
          <p:nvPr/>
        </p:nvSpPr>
        <p:spPr bwMode="gray">
          <a:xfrm>
            <a:off x="5092700" y="1441451"/>
            <a:ext cx="2566988" cy="39687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Pressure</a:t>
            </a:r>
          </a:p>
        </p:txBody>
      </p:sp>
      <p:sp>
        <p:nvSpPr>
          <p:cNvPr id="772276" name="Rectangle 180"/>
          <p:cNvSpPr>
            <a:spLocks noGrp="1" noChangeArrowheads="1"/>
          </p:cNvSpPr>
          <p:nvPr>
            <p:ph type="title"/>
          </p:nvPr>
        </p:nvSpPr>
        <p:spPr>
          <a:xfrm>
            <a:off x="1981200" y="86578"/>
            <a:ext cx="7315200" cy="804672"/>
          </a:xfrm>
        </p:spPr>
        <p:txBody>
          <a:bodyPr anchor="ctr" anchorCtr="0">
            <a:normAutofit fontScale="90000"/>
          </a:bodyPr>
          <a:lstStyle/>
          <a:p>
            <a:r>
              <a:rPr lang="en-US"/>
              <a:t>Salt Gets Concentrated As Process Continues</a:t>
            </a:r>
          </a:p>
        </p:txBody>
      </p:sp>
    </p:spTree>
    <p:extLst>
      <p:ext uri="{BB962C8B-B14F-4D97-AF65-F5344CB8AC3E}">
        <p14:creationId xmlns:p14="http://schemas.microsoft.com/office/powerpoint/2010/main" val="187414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Reverse Osmosis?</a:t>
            </a:r>
          </a:p>
        </p:txBody>
      </p:sp>
      <p:pic>
        <p:nvPicPr>
          <p:cNvPr id="17412" name="Picture 4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171" y="1143000"/>
            <a:ext cx="5051421" cy="3367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893" y="3116077"/>
            <a:ext cx="5944263" cy="30274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7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154" name="Rectangle 2"/>
          <p:cNvSpPr>
            <a:spLocks noChangeArrowheads="1"/>
          </p:cNvSpPr>
          <p:nvPr/>
        </p:nvSpPr>
        <p:spPr bwMode="auto">
          <a:xfrm>
            <a:off x="1524000" y="3124200"/>
            <a:ext cx="9144000" cy="3048000"/>
          </a:xfrm>
          <a:prstGeom prst="rect">
            <a:avLst/>
          </a:prstGeom>
          <a:solidFill>
            <a:srgbClr val="FFFF00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00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806575" y="3627442"/>
            <a:ext cx="8523288" cy="715963"/>
            <a:chOff x="144" y="2303"/>
            <a:chExt cx="5369" cy="451"/>
          </a:xfrm>
        </p:grpSpPr>
        <p:sp>
          <p:nvSpPr>
            <p:cNvPr id="817156" name="Text Box 4"/>
            <p:cNvSpPr txBox="1">
              <a:spLocks noChangeArrowheads="1"/>
            </p:cNvSpPr>
            <p:nvPr/>
          </p:nvSpPr>
          <p:spPr bwMode="auto">
            <a:xfrm>
              <a:off x="144" y="2303"/>
              <a:ext cx="10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6600"/>
                  </a:solidFill>
                </a:rPr>
                <a:t>Feed TDS (mg/L)</a:t>
              </a:r>
            </a:p>
          </p:txBody>
        </p:sp>
        <p:sp>
          <p:nvSpPr>
            <p:cNvPr id="817157" name="Text Box 5"/>
            <p:cNvSpPr txBox="1">
              <a:spLocks noChangeArrowheads="1"/>
            </p:cNvSpPr>
            <p:nvPr/>
          </p:nvSpPr>
          <p:spPr bwMode="auto">
            <a:xfrm>
              <a:off x="374" y="2521"/>
              <a:ext cx="52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6600"/>
                  </a:solidFill>
                </a:rPr>
                <a:t>35,000</a:t>
              </a:r>
            </a:p>
          </p:txBody>
        </p:sp>
        <p:sp>
          <p:nvSpPr>
            <p:cNvPr id="817158" name="Text Box 6"/>
            <p:cNvSpPr txBox="1">
              <a:spLocks noChangeArrowheads="1"/>
            </p:cNvSpPr>
            <p:nvPr/>
          </p:nvSpPr>
          <p:spPr bwMode="auto">
            <a:xfrm>
              <a:off x="1680" y="2521"/>
              <a:ext cx="52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6600"/>
                  </a:solidFill>
                </a:rPr>
                <a:t>42,000</a:t>
              </a:r>
            </a:p>
          </p:txBody>
        </p:sp>
        <p:sp>
          <p:nvSpPr>
            <p:cNvPr id="817159" name="Text Box 7"/>
            <p:cNvSpPr txBox="1">
              <a:spLocks noChangeArrowheads="1"/>
            </p:cNvSpPr>
            <p:nvPr/>
          </p:nvSpPr>
          <p:spPr bwMode="auto">
            <a:xfrm>
              <a:off x="2976" y="2521"/>
              <a:ext cx="52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6600"/>
                  </a:solidFill>
                </a:rPr>
                <a:t>50,000</a:t>
              </a:r>
            </a:p>
          </p:txBody>
        </p:sp>
        <p:sp>
          <p:nvSpPr>
            <p:cNvPr id="817160" name="Text Box 8"/>
            <p:cNvSpPr txBox="1">
              <a:spLocks noChangeArrowheads="1"/>
            </p:cNvSpPr>
            <p:nvPr/>
          </p:nvSpPr>
          <p:spPr bwMode="auto">
            <a:xfrm>
              <a:off x="4032" y="2521"/>
              <a:ext cx="52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6600"/>
                  </a:solidFill>
                </a:rPr>
                <a:t>57,000</a:t>
              </a:r>
            </a:p>
          </p:txBody>
        </p:sp>
        <p:sp>
          <p:nvSpPr>
            <p:cNvPr id="817161" name="Text Box 9"/>
            <p:cNvSpPr txBox="1">
              <a:spLocks noChangeArrowheads="1"/>
            </p:cNvSpPr>
            <p:nvPr/>
          </p:nvSpPr>
          <p:spPr bwMode="auto">
            <a:xfrm>
              <a:off x="4992" y="2495"/>
              <a:ext cx="52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6600"/>
                  </a:solidFill>
                </a:rPr>
                <a:t>64,000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806575" y="4313241"/>
            <a:ext cx="8275638" cy="674688"/>
            <a:chOff x="144" y="2735"/>
            <a:chExt cx="5213" cy="425"/>
          </a:xfrm>
        </p:grpSpPr>
        <p:sp>
          <p:nvSpPr>
            <p:cNvPr id="817163" name="Text Box 11"/>
            <p:cNvSpPr txBox="1">
              <a:spLocks noChangeArrowheads="1"/>
            </p:cNvSpPr>
            <p:nvPr/>
          </p:nvSpPr>
          <p:spPr bwMode="auto">
            <a:xfrm>
              <a:off x="384" y="2927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00FF"/>
                  </a:solidFill>
                </a:rPr>
                <a:t>350</a:t>
              </a:r>
            </a:p>
          </p:txBody>
        </p:sp>
        <p:sp>
          <p:nvSpPr>
            <p:cNvPr id="817164" name="Text Box 12"/>
            <p:cNvSpPr txBox="1">
              <a:spLocks noChangeArrowheads="1"/>
            </p:cNvSpPr>
            <p:nvPr/>
          </p:nvSpPr>
          <p:spPr bwMode="auto">
            <a:xfrm>
              <a:off x="1690" y="2927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00FF"/>
                  </a:solidFill>
                </a:rPr>
                <a:t>420</a:t>
              </a:r>
            </a:p>
          </p:txBody>
        </p:sp>
        <p:sp>
          <p:nvSpPr>
            <p:cNvPr id="817165" name="Text Box 13"/>
            <p:cNvSpPr txBox="1">
              <a:spLocks noChangeArrowheads="1"/>
            </p:cNvSpPr>
            <p:nvPr/>
          </p:nvSpPr>
          <p:spPr bwMode="auto">
            <a:xfrm>
              <a:off x="2986" y="2927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00FF"/>
                  </a:solidFill>
                </a:rPr>
                <a:t>500</a:t>
              </a:r>
            </a:p>
          </p:txBody>
        </p:sp>
        <p:sp>
          <p:nvSpPr>
            <p:cNvPr id="817166" name="Text Box 14"/>
            <p:cNvSpPr txBox="1">
              <a:spLocks noChangeArrowheads="1"/>
            </p:cNvSpPr>
            <p:nvPr/>
          </p:nvSpPr>
          <p:spPr bwMode="auto">
            <a:xfrm>
              <a:off x="4042" y="2927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00FF"/>
                  </a:solidFill>
                </a:rPr>
                <a:t>570</a:t>
              </a:r>
            </a:p>
          </p:txBody>
        </p:sp>
        <p:sp>
          <p:nvSpPr>
            <p:cNvPr id="817167" name="Text Box 15"/>
            <p:cNvSpPr txBox="1">
              <a:spLocks noChangeArrowheads="1"/>
            </p:cNvSpPr>
            <p:nvPr/>
          </p:nvSpPr>
          <p:spPr bwMode="auto">
            <a:xfrm>
              <a:off x="144" y="2735"/>
              <a:ext cx="100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00FF"/>
                  </a:solidFill>
                </a:rPr>
                <a:t>Osmotic P (psi)</a:t>
              </a:r>
            </a:p>
          </p:txBody>
        </p:sp>
        <p:sp>
          <p:nvSpPr>
            <p:cNvPr id="817168" name="Text Box 16"/>
            <p:cNvSpPr txBox="1">
              <a:spLocks noChangeArrowheads="1"/>
            </p:cNvSpPr>
            <p:nvPr/>
          </p:nvSpPr>
          <p:spPr bwMode="auto">
            <a:xfrm>
              <a:off x="5020" y="2927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00FF"/>
                  </a:solidFill>
                </a:rPr>
                <a:t>640</a:t>
              </a: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1806575" y="4922842"/>
            <a:ext cx="8275638" cy="674688"/>
            <a:chOff x="144" y="3119"/>
            <a:chExt cx="5213" cy="425"/>
          </a:xfrm>
        </p:grpSpPr>
        <p:sp>
          <p:nvSpPr>
            <p:cNvPr id="817170" name="Text Box 18"/>
            <p:cNvSpPr txBox="1">
              <a:spLocks noChangeArrowheads="1"/>
            </p:cNvSpPr>
            <p:nvPr/>
          </p:nvSpPr>
          <p:spPr bwMode="auto">
            <a:xfrm>
              <a:off x="384" y="3311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0000FF"/>
                  </a:solidFill>
                </a:rPr>
                <a:t>906</a:t>
              </a:r>
            </a:p>
          </p:txBody>
        </p:sp>
        <p:sp>
          <p:nvSpPr>
            <p:cNvPr id="817171" name="Text Box 19"/>
            <p:cNvSpPr txBox="1">
              <a:spLocks noChangeArrowheads="1"/>
            </p:cNvSpPr>
            <p:nvPr/>
          </p:nvSpPr>
          <p:spPr bwMode="auto">
            <a:xfrm>
              <a:off x="1690" y="3311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0000FF"/>
                  </a:solidFill>
                </a:rPr>
                <a:t>904</a:t>
              </a:r>
            </a:p>
          </p:txBody>
        </p:sp>
        <p:sp>
          <p:nvSpPr>
            <p:cNvPr id="817172" name="Text Box 20"/>
            <p:cNvSpPr txBox="1">
              <a:spLocks noChangeArrowheads="1"/>
            </p:cNvSpPr>
            <p:nvPr/>
          </p:nvSpPr>
          <p:spPr bwMode="auto">
            <a:xfrm>
              <a:off x="2986" y="3311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0000FF"/>
                  </a:solidFill>
                </a:rPr>
                <a:t>903</a:t>
              </a:r>
            </a:p>
          </p:txBody>
        </p:sp>
        <p:sp>
          <p:nvSpPr>
            <p:cNvPr id="817173" name="Text Box 21"/>
            <p:cNvSpPr txBox="1">
              <a:spLocks noChangeArrowheads="1"/>
            </p:cNvSpPr>
            <p:nvPr/>
          </p:nvSpPr>
          <p:spPr bwMode="auto">
            <a:xfrm>
              <a:off x="4042" y="3311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0000FF"/>
                  </a:solidFill>
                </a:rPr>
                <a:t>902</a:t>
              </a:r>
            </a:p>
          </p:txBody>
        </p:sp>
        <p:sp>
          <p:nvSpPr>
            <p:cNvPr id="817174" name="Text Box 22"/>
            <p:cNvSpPr txBox="1">
              <a:spLocks noChangeArrowheads="1"/>
            </p:cNvSpPr>
            <p:nvPr/>
          </p:nvSpPr>
          <p:spPr bwMode="auto">
            <a:xfrm>
              <a:off x="144" y="3119"/>
              <a:ext cx="79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0000FF"/>
                  </a:solidFill>
                </a:rPr>
                <a:t>Feed P (psi)</a:t>
              </a:r>
            </a:p>
          </p:txBody>
        </p:sp>
        <p:sp>
          <p:nvSpPr>
            <p:cNvPr id="817175" name="Text Box 23"/>
            <p:cNvSpPr txBox="1">
              <a:spLocks noChangeArrowheads="1"/>
            </p:cNvSpPr>
            <p:nvPr/>
          </p:nvSpPr>
          <p:spPr bwMode="auto">
            <a:xfrm>
              <a:off x="5020" y="3311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0000FF"/>
                  </a:solidFill>
                </a:rPr>
                <a:t>901</a:t>
              </a:r>
            </a:p>
          </p:txBody>
        </p:sp>
      </p:grpSp>
      <p:sp>
        <p:nvSpPr>
          <p:cNvPr id="817176" name="Rectangle 24"/>
          <p:cNvSpPr>
            <a:spLocks noChangeArrowheads="1"/>
          </p:cNvSpPr>
          <p:nvPr/>
        </p:nvSpPr>
        <p:spPr bwMode="auto">
          <a:xfrm>
            <a:off x="3224213" y="1828800"/>
            <a:ext cx="7086600" cy="5334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77" name="Rectangle 25"/>
          <p:cNvSpPr>
            <a:spLocks noChangeArrowheads="1"/>
          </p:cNvSpPr>
          <p:nvPr/>
        </p:nvSpPr>
        <p:spPr bwMode="auto">
          <a:xfrm>
            <a:off x="3300413" y="1981200"/>
            <a:ext cx="1447800" cy="228600"/>
          </a:xfrm>
          <a:prstGeom prst="rect">
            <a:avLst/>
          </a:prstGeom>
          <a:solidFill>
            <a:srgbClr val="83A3D3"/>
          </a:solidFill>
          <a:ln w="9525">
            <a:solidFill>
              <a:srgbClr val="6F94CB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78" name="Rectangle 26"/>
          <p:cNvSpPr>
            <a:spLocks noChangeArrowheads="1"/>
          </p:cNvSpPr>
          <p:nvPr/>
        </p:nvSpPr>
        <p:spPr bwMode="auto">
          <a:xfrm>
            <a:off x="8482013" y="1981200"/>
            <a:ext cx="1447800" cy="228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817179" name="Rectangle 27"/>
          <p:cNvSpPr>
            <a:spLocks noChangeArrowheads="1"/>
          </p:cNvSpPr>
          <p:nvPr/>
        </p:nvSpPr>
        <p:spPr bwMode="auto">
          <a:xfrm>
            <a:off x="6805613" y="1981200"/>
            <a:ext cx="1447800" cy="228600"/>
          </a:xfrm>
          <a:prstGeom prst="rect">
            <a:avLst/>
          </a:prstGeom>
          <a:solidFill>
            <a:srgbClr val="2256B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80" name="Rectangle 28"/>
          <p:cNvSpPr>
            <a:spLocks noChangeArrowheads="1"/>
          </p:cNvSpPr>
          <p:nvPr/>
        </p:nvSpPr>
        <p:spPr bwMode="auto">
          <a:xfrm>
            <a:off x="4976813" y="1981200"/>
            <a:ext cx="1447800" cy="228600"/>
          </a:xfrm>
          <a:prstGeom prst="rect">
            <a:avLst/>
          </a:prstGeom>
          <a:solidFill>
            <a:srgbClr val="2C6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81" name="Text Box 29"/>
          <p:cNvSpPr txBox="1">
            <a:spLocks noChangeArrowheads="1"/>
          </p:cNvSpPr>
          <p:nvPr/>
        </p:nvSpPr>
        <p:spPr bwMode="auto">
          <a:xfrm>
            <a:off x="3724275" y="2438400"/>
            <a:ext cx="12914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/>
              <a:t>36% of</a:t>
            </a:r>
          </a:p>
          <a:p>
            <a:pPr algn="l" eaLnBrk="0" hangingPunct="0"/>
            <a:r>
              <a:rPr lang="en-US" sz="1400"/>
              <a:t>Total permeate</a:t>
            </a:r>
          </a:p>
        </p:txBody>
      </p:sp>
      <p:sp>
        <p:nvSpPr>
          <p:cNvPr id="817182" name="Text Box 30"/>
          <p:cNvSpPr txBox="1">
            <a:spLocks noChangeArrowheads="1"/>
          </p:cNvSpPr>
          <p:nvPr/>
        </p:nvSpPr>
        <p:spPr bwMode="auto">
          <a:xfrm>
            <a:off x="5638801" y="2362201"/>
            <a:ext cx="495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/>
              <a:t>28%</a:t>
            </a:r>
          </a:p>
        </p:txBody>
      </p:sp>
      <p:sp>
        <p:nvSpPr>
          <p:cNvPr id="817183" name="Text Box 31"/>
          <p:cNvSpPr txBox="1">
            <a:spLocks noChangeArrowheads="1"/>
          </p:cNvSpPr>
          <p:nvPr/>
        </p:nvSpPr>
        <p:spPr bwMode="auto">
          <a:xfrm>
            <a:off x="7239001" y="2362201"/>
            <a:ext cx="495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/>
              <a:t>20%</a:t>
            </a:r>
          </a:p>
        </p:txBody>
      </p:sp>
      <p:sp>
        <p:nvSpPr>
          <p:cNvPr id="817184" name="Text Box 32"/>
          <p:cNvSpPr txBox="1">
            <a:spLocks noChangeArrowheads="1"/>
          </p:cNvSpPr>
          <p:nvPr/>
        </p:nvSpPr>
        <p:spPr bwMode="auto">
          <a:xfrm>
            <a:off x="9067801" y="2362201"/>
            <a:ext cx="495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/>
              <a:t>15%</a:t>
            </a:r>
          </a:p>
        </p:txBody>
      </p:sp>
      <p:sp>
        <p:nvSpPr>
          <p:cNvPr id="817185" name="Oval 33"/>
          <p:cNvSpPr>
            <a:spLocks noChangeArrowheads="1"/>
          </p:cNvSpPr>
          <p:nvPr/>
        </p:nvSpPr>
        <p:spPr bwMode="auto">
          <a:xfrm>
            <a:off x="1628776" y="4910139"/>
            <a:ext cx="2024063" cy="733425"/>
          </a:xfrm>
          <a:prstGeom prst="ellipse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86" name="Oval 34"/>
          <p:cNvSpPr>
            <a:spLocks noChangeArrowheads="1"/>
          </p:cNvSpPr>
          <p:nvPr/>
        </p:nvSpPr>
        <p:spPr bwMode="auto">
          <a:xfrm>
            <a:off x="9305925" y="4391025"/>
            <a:ext cx="1219200" cy="914400"/>
          </a:xfrm>
          <a:prstGeom prst="ellipse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87" name="Text Box 35"/>
          <p:cNvSpPr txBox="1">
            <a:spLocks noChangeArrowheads="1"/>
          </p:cNvSpPr>
          <p:nvPr/>
        </p:nvSpPr>
        <p:spPr bwMode="auto">
          <a:xfrm>
            <a:off x="2981325" y="5559426"/>
            <a:ext cx="754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en-US"/>
              <a:t>Feed pressure = concentrate OP </a:t>
            </a:r>
          </a:p>
          <a:p>
            <a:pPr algn="l" eaLnBrk="0" hangingPunct="0"/>
            <a:r>
              <a:rPr lang="en-US"/>
              <a:t>		  + losses + membrane resistance</a:t>
            </a:r>
          </a:p>
        </p:txBody>
      </p:sp>
      <p:sp>
        <p:nvSpPr>
          <p:cNvPr id="817188" name="Freeform 36"/>
          <p:cNvSpPr>
            <a:spLocks/>
          </p:cNvSpPr>
          <p:nvPr/>
        </p:nvSpPr>
        <p:spPr bwMode="auto">
          <a:xfrm>
            <a:off x="2514600" y="2133600"/>
            <a:ext cx="812800" cy="1447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432"/>
              </a:cxn>
              <a:cxn ang="0">
                <a:pos x="480" y="912"/>
              </a:cxn>
            </a:cxnLst>
            <a:rect l="0" t="0" r="r" b="b"/>
            <a:pathLst>
              <a:path w="512" h="912">
                <a:moveTo>
                  <a:pt x="0" y="0"/>
                </a:moveTo>
                <a:cubicBezTo>
                  <a:pt x="176" y="140"/>
                  <a:pt x="352" y="280"/>
                  <a:pt x="432" y="432"/>
                </a:cubicBezTo>
                <a:cubicBezTo>
                  <a:pt x="512" y="584"/>
                  <a:pt x="496" y="748"/>
                  <a:pt x="480" y="912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7189" name="Rectangle 37"/>
          <p:cNvSpPr>
            <a:spLocks noGrp="1" noChangeArrowheads="1"/>
          </p:cNvSpPr>
          <p:nvPr>
            <p:ph type="title"/>
          </p:nvPr>
        </p:nvSpPr>
        <p:spPr>
          <a:xfrm>
            <a:off x="681050" y="428752"/>
            <a:ext cx="8669337" cy="663002"/>
          </a:xfrm>
        </p:spPr>
        <p:txBody>
          <a:bodyPr>
            <a:noAutofit/>
          </a:bodyPr>
          <a:lstStyle/>
          <a:p>
            <a:r>
              <a:rPr lang="en-US" sz="4000"/>
              <a:t>Typical RO Configuration</a:t>
            </a:r>
          </a:p>
        </p:txBody>
      </p:sp>
      <p:sp>
        <p:nvSpPr>
          <p:cNvPr id="817190" name="Freeform 38"/>
          <p:cNvSpPr>
            <a:spLocks/>
          </p:cNvSpPr>
          <p:nvPr/>
        </p:nvSpPr>
        <p:spPr bwMode="auto">
          <a:xfrm>
            <a:off x="4829175" y="2209800"/>
            <a:ext cx="304800" cy="160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432"/>
              </a:cxn>
              <a:cxn ang="0">
                <a:pos x="480" y="912"/>
              </a:cxn>
            </a:cxnLst>
            <a:rect l="0" t="0" r="r" b="b"/>
            <a:pathLst>
              <a:path w="512" h="912">
                <a:moveTo>
                  <a:pt x="0" y="0"/>
                </a:moveTo>
                <a:cubicBezTo>
                  <a:pt x="176" y="140"/>
                  <a:pt x="352" y="280"/>
                  <a:pt x="432" y="432"/>
                </a:cubicBezTo>
                <a:cubicBezTo>
                  <a:pt x="512" y="584"/>
                  <a:pt x="496" y="748"/>
                  <a:pt x="480" y="912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7191" name="Freeform 39"/>
          <p:cNvSpPr>
            <a:spLocks/>
          </p:cNvSpPr>
          <p:nvPr/>
        </p:nvSpPr>
        <p:spPr bwMode="auto">
          <a:xfrm>
            <a:off x="6553200" y="2133600"/>
            <a:ext cx="304800" cy="160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432"/>
              </a:cxn>
              <a:cxn ang="0">
                <a:pos x="480" y="912"/>
              </a:cxn>
            </a:cxnLst>
            <a:rect l="0" t="0" r="r" b="b"/>
            <a:pathLst>
              <a:path w="512" h="912">
                <a:moveTo>
                  <a:pt x="0" y="0"/>
                </a:moveTo>
                <a:cubicBezTo>
                  <a:pt x="176" y="140"/>
                  <a:pt x="352" y="280"/>
                  <a:pt x="432" y="432"/>
                </a:cubicBezTo>
                <a:cubicBezTo>
                  <a:pt x="512" y="584"/>
                  <a:pt x="496" y="748"/>
                  <a:pt x="480" y="912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7192" name="Freeform 40"/>
          <p:cNvSpPr>
            <a:spLocks/>
          </p:cNvSpPr>
          <p:nvPr/>
        </p:nvSpPr>
        <p:spPr bwMode="auto">
          <a:xfrm>
            <a:off x="8305800" y="2133600"/>
            <a:ext cx="304800" cy="160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432"/>
              </a:cxn>
              <a:cxn ang="0">
                <a:pos x="480" y="912"/>
              </a:cxn>
            </a:cxnLst>
            <a:rect l="0" t="0" r="r" b="b"/>
            <a:pathLst>
              <a:path w="512" h="912">
                <a:moveTo>
                  <a:pt x="0" y="0"/>
                </a:moveTo>
                <a:cubicBezTo>
                  <a:pt x="176" y="140"/>
                  <a:pt x="352" y="280"/>
                  <a:pt x="432" y="432"/>
                </a:cubicBezTo>
                <a:cubicBezTo>
                  <a:pt x="512" y="584"/>
                  <a:pt x="496" y="748"/>
                  <a:pt x="480" y="912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7193" name="Freeform 41"/>
          <p:cNvSpPr>
            <a:spLocks/>
          </p:cNvSpPr>
          <p:nvPr/>
        </p:nvSpPr>
        <p:spPr bwMode="auto">
          <a:xfrm>
            <a:off x="10287000" y="2133600"/>
            <a:ext cx="76200" cy="1676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432"/>
              </a:cxn>
              <a:cxn ang="0">
                <a:pos x="480" y="912"/>
              </a:cxn>
            </a:cxnLst>
            <a:rect l="0" t="0" r="r" b="b"/>
            <a:pathLst>
              <a:path w="512" h="912">
                <a:moveTo>
                  <a:pt x="0" y="0"/>
                </a:moveTo>
                <a:cubicBezTo>
                  <a:pt x="176" y="140"/>
                  <a:pt x="352" y="280"/>
                  <a:pt x="432" y="432"/>
                </a:cubicBezTo>
                <a:cubicBezTo>
                  <a:pt x="512" y="584"/>
                  <a:pt x="496" y="748"/>
                  <a:pt x="480" y="912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7194" name="Text Box 42"/>
          <p:cNvSpPr txBox="1">
            <a:spLocks noChangeArrowheads="1"/>
          </p:cNvSpPr>
          <p:nvPr/>
        </p:nvSpPr>
        <p:spPr bwMode="auto">
          <a:xfrm>
            <a:off x="1533526" y="1674813"/>
            <a:ext cx="12336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Feed water</a:t>
            </a:r>
          </a:p>
        </p:txBody>
      </p:sp>
      <p:sp>
        <p:nvSpPr>
          <p:cNvPr id="817195" name="AutoShape 43"/>
          <p:cNvSpPr>
            <a:spLocks noChangeArrowheads="1"/>
          </p:cNvSpPr>
          <p:nvPr/>
        </p:nvSpPr>
        <p:spPr bwMode="auto">
          <a:xfrm>
            <a:off x="3657600" y="22098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96" name="AutoShape 44"/>
          <p:cNvSpPr>
            <a:spLocks noChangeArrowheads="1"/>
          </p:cNvSpPr>
          <p:nvPr/>
        </p:nvSpPr>
        <p:spPr bwMode="auto">
          <a:xfrm>
            <a:off x="5562600" y="22098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97" name="AutoShape 45"/>
          <p:cNvSpPr>
            <a:spLocks noChangeArrowheads="1"/>
          </p:cNvSpPr>
          <p:nvPr/>
        </p:nvSpPr>
        <p:spPr bwMode="auto">
          <a:xfrm>
            <a:off x="7162800" y="22098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98" name="AutoShape 46"/>
          <p:cNvSpPr>
            <a:spLocks noChangeArrowheads="1"/>
          </p:cNvSpPr>
          <p:nvPr/>
        </p:nvSpPr>
        <p:spPr bwMode="auto">
          <a:xfrm>
            <a:off x="8991600" y="22098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99" name="AutoShape 47"/>
          <p:cNvSpPr>
            <a:spLocks noChangeArrowheads="1"/>
          </p:cNvSpPr>
          <p:nvPr/>
        </p:nvSpPr>
        <p:spPr bwMode="auto">
          <a:xfrm>
            <a:off x="4748213" y="2057400"/>
            <a:ext cx="228600" cy="762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200" name="AutoShape 48"/>
          <p:cNvSpPr>
            <a:spLocks noChangeArrowheads="1"/>
          </p:cNvSpPr>
          <p:nvPr/>
        </p:nvSpPr>
        <p:spPr bwMode="auto">
          <a:xfrm>
            <a:off x="6424613" y="2057400"/>
            <a:ext cx="381000" cy="762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201" name="AutoShape 49"/>
          <p:cNvSpPr>
            <a:spLocks noChangeArrowheads="1"/>
          </p:cNvSpPr>
          <p:nvPr/>
        </p:nvSpPr>
        <p:spPr bwMode="auto">
          <a:xfrm>
            <a:off x="8253413" y="2057400"/>
            <a:ext cx="228600" cy="762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0033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202" name="AutoShape 50"/>
          <p:cNvSpPr>
            <a:spLocks noChangeArrowheads="1"/>
          </p:cNvSpPr>
          <p:nvPr/>
        </p:nvSpPr>
        <p:spPr bwMode="auto">
          <a:xfrm>
            <a:off x="9777413" y="2057400"/>
            <a:ext cx="762000" cy="76200"/>
          </a:xfrm>
          <a:prstGeom prst="rightArrow">
            <a:avLst>
              <a:gd name="adj1" fmla="val 50000"/>
              <a:gd name="adj2" fmla="val 2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203" name="AutoShape 51"/>
          <p:cNvSpPr>
            <a:spLocks noChangeArrowheads="1"/>
          </p:cNvSpPr>
          <p:nvPr/>
        </p:nvSpPr>
        <p:spPr bwMode="auto">
          <a:xfrm>
            <a:off x="1624013" y="2057400"/>
            <a:ext cx="1676400" cy="76200"/>
          </a:xfrm>
          <a:prstGeom prst="rightArrow">
            <a:avLst>
              <a:gd name="adj1" fmla="val 50000"/>
              <a:gd name="adj2" fmla="val 5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4676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/>
              <a:t>Low-Pressure Membranes</a:t>
            </a:r>
          </a:p>
        </p:txBody>
      </p:sp>
    </p:spTree>
    <p:extLst>
      <p:ext uri="{BB962C8B-B14F-4D97-AF65-F5344CB8AC3E}">
        <p14:creationId xmlns:p14="http://schemas.microsoft.com/office/powerpoint/2010/main" val="249404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0539" y="561976"/>
            <a:ext cx="8669337" cy="284163"/>
          </a:xfrm>
        </p:spPr>
        <p:txBody>
          <a:bodyPr>
            <a:normAutofit fontScale="90000"/>
          </a:bodyPr>
          <a:lstStyle/>
          <a:p>
            <a:r>
              <a:rPr lang="en-US"/>
              <a:t> Typical Seawater RO Process</a:t>
            </a:r>
          </a:p>
        </p:txBody>
      </p:sp>
      <p:sp>
        <p:nvSpPr>
          <p:cNvPr id="815107" name="AutoShape 3"/>
          <p:cNvSpPr>
            <a:spLocks noChangeAspect="1" noChangeArrowheads="1" noTextEdit="1"/>
          </p:cNvSpPr>
          <p:nvPr/>
        </p:nvSpPr>
        <p:spPr bwMode="auto">
          <a:xfrm>
            <a:off x="1720850" y="920750"/>
            <a:ext cx="8534400" cy="565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08" name="Rectangle 4"/>
          <p:cNvSpPr>
            <a:spLocks noChangeArrowheads="1"/>
          </p:cNvSpPr>
          <p:nvPr/>
        </p:nvSpPr>
        <p:spPr bwMode="auto">
          <a:xfrm>
            <a:off x="3325814" y="2332039"/>
            <a:ext cx="301625" cy="192087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09" name="Rectangle 5"/>
          <p:cNvSpPr>
            <a:spLocks noChangeArrowheads="1"/>
          </p:cNvSpPr>
          <p:nvPr/>
        </p:nvSpPr>
        <p:spPr bwMode="auto">
          <a:xfrm>
            <a:off x="9261475" y="3889376"/>
            <a:ext cx="34785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High </a:t>
            </a:r>
            <a:endParaRPr lang="en-US" b="1"/>
          </a:p>
        </p:txBody>
      </p:sp>
      <p:sp>
        <p:nvSpPr>
          <p:cNvPr id="815110" name="Rectangle 6"/>
          <p:cNvSpPr>
            <a:spLocks noChangeArrowheads="1"/>
          </p:cNvSpPr>
          <p:nvPr/>
        </p:nvSpPr>
        <p:spPr bwMode="auto">
          <a:xfrm>
            <a:off x="9272588" y="4092576"/>
            <a:ext cx="62241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Pressure </a:t>
            </a:r>
            <a:endParaRPr lang="en-US" b="1"/>
          </a:p>
        </p:txBody>
      </p:sp>
      <p:sp>
        <p:nvSpPr>
          <p:cNvPr id="815111" name="Rectangle 7"/>
          <p:cNvSpPr>
            <a:spLocks noChangeArrowheads="1"/>
          </p:cNvSpPr>
          <p:nvPr/>
        </p:nvSpPr>
        <p:spPr bwMode="auto">
          <a:xfrm>
            <a:off x="9277351" y="4297364"/>
            <a:ext cx="633187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RO Pump</a:t>
            </a:r>
            <a:endParaRPr lang="en-US" b="1"/>
          </a:p>
        </p:txBody>
      </p:sp>
      <p:sp>
        <p:nvSpPr>
          <p:cNvPr id="815112" name="Freeform 8"/>
          <p:cNvSpPr>
            <a:spLocks noEditPoints="1"/>
          </p:cNvSpPr>
          <p:nvPr/>
        </p:nvSpPr>
        <p:spPr bwMode="auto">
          <a:xfrm>
            <a:off x="8770938" y="4625975"/>
            <a:ext cx="468312" cy="63500"/>
          </a:xfrm>
          <a:custGeom>
            <a:avLst/>
            <a:gdLst/>
            <a:ahLst/>
            <a:cxnLst>
              <a:cxn ang="0">
                <a:pos x="295" y="27"/>
              </a:cxn>
              <a:cxn ang="0">
                <a:pos x="33" y="27"/>
              </a:cxn>
              <a:cxn ang="0">
                <a:pos x="33" y="13"/>
              </a:cxn>
              <a:cxn ang="0">
                <a:pos x="295" y="13"/>
              </a:cxn>
              <a:cxn ang="0">
                <a:pos x="295" y="27"/>
              </a:cxn>
              <a:cxn ang="0">
                <a:pos x="40" y="40"/>
              </a:cxn>
              <a:cxn ang="0">
                <a:pos x="0" y="20"/>
              </a:cxn>
              <a:cxn ang="0">
                <a:pos x="40" y="0"/>
              </a:cxn>
              <a:cxn ang="0">
                <a:pos x="40" y="40"/>
              </a:cxn>
            </a:cxnLst>
            <a:rect l="0" t="0" r="r" b="b"/>
            <a:pathLst>
              <a:path w="295" h="40">
                <a:moveTo>
                  <a:pt x="295" y="27"/>
                </a:moveTo>
                <a:lnTo>
                  <a:pt x="33" y="27"/>
                </a:lnTo>
                <a:lnTo>
                  <a:pt x="33" y="13"/>
                </a:lnTo>
                <a:lnTo>
                  <a:pt x="295" y="13"/>
                </a:lnTo>
                <a:lnTo>
                  <a:pt x="295" y="27"/>
                </a:lnTo>
                <a:close/>
                <a:moveTo>
                  <a:pt x="40" y="40"/>
                </a:moveTo>
                <a:lnTo>
                  <a:pt x="0" y="20"/>
                </a:lnTo>
                <a:lnTo>
                  <a:pt x="40" y="0"/>
                </a:lnTo>
                <a:lnTo>
                  <a:pt x="40" y="4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13" name="Freeform 9"/>
          <p:cNvSpPr>
            <a:spLocks noEditPoints="1"/>
          </p:cNvSpPr>
          <p:nvPr/>
        </p:nvSpPr>
        <p:spPr bwMode="auto">
          <a:xfrm>
            <a:off x="5207000" y="4621213"/>
            <a:ext cx="2489200" cy="63500"/>
          </a:xfrm>
          <a:custGeom>
            <a:avLst/>
            <a:gdLst/>
            <a:ahLst/>
            <a:cxnLst>
              <a:cxn ang="0">
                <a:pos x="1568" y="27"/>
              </a:cxn>
              <a:cxn ang="0">
                <a:pos x="34" y="27"/>
              </a:cxn>
              <a:cxn ang="0">
                <a:pos x="34" y="13"/>
              </a:cxn>
              <a:cxn ang="0">
                <a:pos x="1568" y="13"/>
              </a:cxn>
              <a:cxn ang="0">
                <a:pos x="1568" y="27"/>
              </a:cxn>
              <a:cxn ang="0">
                <a:pos x="40" y="40"/>
              </a:cxn>
              <a:cxn ang="0">
                <a:pos x="0" y="20"/>
              </a:cxn>
              <a:cxn ang="0">
                <a:pos x="40" y="0"/>
              </a:cxn>
              <a:cxn ang="0">
                <a:pos x="40" y="40"/>
              </a:cxn>
            </a:cxnLst>
            <a:rect l="0" t="0" r="r" b="b"/>
            <a:pathLst>
              <a:path w="1568" h="40">
                <a:moveTo>
                  <a:pt x="1568" y="27"/>
                </a:moveTo>
                <a:lnTo>
                  <a:pt x="34" y="27"/>
                </a:lnTo>
                <a:lnTo>
                  <a:pt x="34" y="13"/>
                </a:lnTo>
                <a:lnTo>
                  <a:pt x="1568" y="13"/>
                </a:lnTo>
                <a:lnTo>
                  <a:pt x="1568" y="27"/>
                </a:lnTo>
                <a:close/>
                <a:moveTo>
                  <a:pt x="40" y="40"/>
                </a:moveTo>
                <a:lnTo>
                  <a:pt x="0" y="20"/>
                </a:lnTo>
                <a:lnTo>
                  <a:pt x="40" y="0"/>
                </a:lnTo>
                <a:lnTo>
                  <a:pt x="40" y="40"/>
                </a:lnTo>
                <a:close/>
              </a:path>
            </a:pathLst>
          </a:custGeom>
          <a:solidFill>
            <a:srgbClr val="3366FF"/>
          </a:solidFill>
          <a:ln w="1588" cap="flat">
            <a:solidFill>
              <a:srgbClr val="3366FF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14" name="Rectangle 10"/>
          <p:cNvSpPr>
            <a:spLocks noChangeArrowheads="1"/>
          </p:cNvSpPr>
          <p:nvPr/>
        </p:nvSpPr>
        <p:spPr bwMode="auto">
          <a:xfrm>
            <a:off x="7300914" y="6199189"/>
            <a:ext cx="831703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Concentrate</a:t>
            </a:r>
            <a:endParaRPr lang="en-US" b="1"/>
          </a:p>
        </p:txBody>
      </p:sp>
      <p:sp>
        <p:nvSpPr>
          <p:cNvPr id="815115" name="Rectangle 11"/>
          <p:cNvSpPr>
            <a:spLocks noChangeArrowheads="1"/>
          </p:cNvSpPr>
          <p:nvPr/>
        </p:nvSpPr>
        <p:spPr bwMode="auto">
          <a:xfrm>
            <a:off x="7304088" y="6403976"/>
            <a:ext cx="86363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(To Disposal)</a:t>
            </a:r>
            <a:endParaRPr lang="en-US" b="1"/>
          </a:p>
        </p:txBody>
      </p:sp>
      <p:sp>
        <p:nvSpPr>
          <p:cNvPr id="815116" name="Line 12"/>
          <p:cNvSpPr>
            <a:spLocks noChangeShapeType="1"/>
          </p:cNvSpPr>
          <p:nvPr/>
        </p:nvSpPr>
        <p:spPr bwMode="auto">
          <a:xfrm flipH="1">
            <a:off x="9507538" y="4724400"/>
            <a:ext cx="627062" cy="1588"/>
          </a:xfrm>
          <a:prstGeom prst="line">
            <a:avLst/>
          </a:prstGeom>
          <a:noFill/>
          <a:ln w="20638">
            <a:solidFill>
              <a:srgbClr val="6666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17" name="Freeform 13"/>
          <p:cNvSpPr>
            <a:spLocks noEditPoints="1"/>
          </p:cNvSpPr>
          <p:nvPr/>
        </p:nvSpPr>
        <p:spPr bwMode="auto">
          <a:xfrm>
            <a:off x="8318500" y="4914900"/>
            <a:ext cx="65088" cy="649288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7" y="375"/>
              </a:cxn>
              <a:cxn ang="0">
                <a:pos x="14" y="375"/>
              </a:cxn>
              <a:cxn ang="0">
                <a:pos x="14" y="0"/>
              </a:cxn>
              <a:cxn ang="0">
                <a:pos x="27" y="0"/>
              </a:cxn>
              <a:cxn ang="0">
                <a:pos x="41" y="369"/>
              </a:cxn>
              <a:cxn ang="0">
                <a:pos x="20" y="409"/>
              </a:cxn>
              <a:cxn ang="0">
                <a:pos x="0" y="369"/>
              </a:cxn>
              <a:cxn ang="0">
                <a:pos x="41" y="369"/>
              </a:cxn>
            </a:cxnLst>
            <a:rect l="0" t="0" r="r" b="b"/>
            <a:pathLst>
              <a:path w="41" h="409">
                <a:moveTo>
                  <a:pt x="27" y="0"/>
                </a:moveTo>
                <a:lnTo>
                  <a:pt x="27" y="375"/>
                </a:lnTo>
                <a:lnTo>
                  <a:pt x="14" y="375"/>
                </a:lnTo>
                <a:lnTo>
                  <a:pt x="14" y="0"/>
                </a:lnTo>
                <a:lnTo>
                  <a:pt x="27" y="0"/>
                </a:lnTo>
                <a:close/>
                <a:moveTo>
                  <a:pt x="41" y="369"/>
                </a:moveTo>
                <a:lnTo>
                  <a:pt x="20" y="409"/>
                </a:lnTo>
                <a:lnTo>
                  <a:pt x="0" y="369"/>
                </a:lnTo>
                <a:lnTo>
                  <a:pt x="41" y="369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669214" y="4406900"/>
            <a:ext cx="1087437" cy="604838"/>
            <a:chOff x="3871" y="2776"/>
            <a:chExt cx="685" cy="381"/>
          </a:xfrm>
        </p:grpSpPr>
        <p:sp>
          <p:nvSpPr>
            <p:cNvPr id="815119" name="Freeform 15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685" y="0"/>
                </a:cxn>
                <a:cxn ang="0">
                  <a:pos x="685" y="381"/>
                </a:cxn>
                <a:cxn ang="0">
                  <a:pos x="0" y="381"/>
                </a:cxn>
                <a:cxn ang="0">
                  <a:pos x="685" y="0"/>
                </a:cxn>
              </a:cxnLst>
              <a:rect l="0" t="0" r="r" b="b"/>
              <a:pathLst>
                <a:path w="685" h="381">
                  <a:moveTo>
                    <a:pt x="685" y="0"/>
                  </a:moveTo>
                  <a:lnTo>
                    <a:pt x="685" y="381"/>
                  </a:lnTo>
                  <a:lnTo>
                    <a:pt x="0" y="381"/>
                  </a:lnTo>
                  <a:lnTo>
                    <a:pt x="685" y="0"/>
                  </a:lnTo>
                  <a:close/>
                </a:path>
              </a:pathLst>
            </a:custGeom>
            <a:solidFill>
              <a:srgbClr val="66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20" name="Freeform 16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685" y="0"/>
                </a:cxn>
                <a:cxn ang="0">
                  <a:pos x="685" y="381"/>
                </a:cxn>
                <a:cxn ang="0">
                  <a:pos x="0" y="381"/>
                </a:cxn>
                <a:cxn ang="0">
                  <a:pos x="685" y="0"/>
                </a:cxn>
              </a:cxnLst>
              <a:rect l="0" t="0" r="r" b="b"/>
              <a:pathLst>
                <a:path w="685" h="381">
                  <a:moveTo>
                    <a:pt x="685" y="0"/>
                  </a:moveTo>
                  <a:lnTo>
                    <a:pt x="685" y="381"/>
                  </a:lnTo>
                  <a:lnTo>
                    <a:pt x="0" y="381"/>
                  </a:lnTo>
                  <a:lnTo>
                    <a:pt x="685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7669214" y="4406900"/>
            <a:ext cx="1087437" cy="604838"/>
            <a:chOff x="3871" y="2776"/>
            <a:chExt cx="685" cy="381"/>
          </a:xfrm>
        </p:grpSpPr>
        <p:sp>
          <p:nvSpPr>
            <p:cNvPr id="815122" name="Freeform 18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0" y="0"/>
                </a:cxn>
                <a:cxn ang="0">
                  <a:pos x="685" y="0"/>
                </a:cxn>
                <a:cxn ang="0">
                  <a:pos x="0" y="381"/>
                </a:cxn>
              </a:cxnLst>
              <a:rect l="0" t="0" r="r" b="b"/>
              <a:pathLst>
                <a:path w="685" h="381">
                  <a:moveTo>
                    <a:pt x="0" y="381"/>
                  </a:moveTo>
                  <a:lnTo>
                    <a:pt x="0" y="0"/>
                  </a:lnTo>
                  <a:lnTo>
                    <a:pt x="685" y="0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23" name="Freeform 19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0" y="0"/>
                </a:cxn>
                <a:cxn ang="0">
                  <a:pos x="685" y="0"/>
                </a:cxn>
                <a:cxn ang="0">
                  <a:pos x="0" y="381"/>
                </a:cxn>
              </a:cxnLst>
              <a:rect l="0" t="0" r="r" b="b"/>
              <a:pathLst>
                <a:path w="685" h="381">
                  <a:moveTo>
                    <a:pt x="0" y="381"/>
                  </a:moveTo>
                  <a:lnTo>
                    <a:pt x="0" y="0"/>
                  </a:lnTo>
                  <a:lnTo>
                    <a:pt x="685" y="0"/>
                  </a:lnTo>
                  <a:lnTo>
                    <a:pt x="0" y="38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7669214" y="4406900"/>
            <a:ext cx="1087437" cy="604838"/>
            <a:chOff x="3871" y="2776"/>
            <a:chExt cx="685" cy="381"/>
          </a:xfrm>
        </p:grpSpPr>
        <p:sp>
          <p:nvSpPr>
            <p:cNvPr id="815125" name="Freeform 21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685" y="0"/>
                </a:cxn>
                <a:cxn ang="0">
                  <a:pos x="685" y="381"/>
                </a:cxn>
                <a:cxn ang="0">
                  <a:pos x="0" y="381"/>
                </a:cxn>
                <a:cxn ang="0">
                  <a:pos x="685" y="0"/>
                </a:cxn>
              </a:cxnLst>
              <a:rect l="0" t="0" r="r" b="b"/>
              <a:pathLst>
                <a:path w="685" h="381">
                  <a:moveTo>
                    <a:pt x="685" y="0"/>
                  </a:moveTo>
                  <a:lnTo>
                    <a:pt x="685" y="381"/>
                  </a:lnTo>
                  <a:lnTo>
                    <a:pt x="0" y="381"/>
                  </a:lnTo>
                  <a:lnTo>
                    <a:pt x="685" y="0"/>
                  </a:lnTo>
                  <a:close/>
                </a:path>
              </a:pathLst>
            </a:custGeom>
            <a:solidFill>
              <a:srgbClr val="66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26" name="Freeform 22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685" y="0"/>
                </a:cxn>
                <a:cxn ang="0">
                  <a:pos x="685" y="381"/>
                </a:cxn>
                <a:cxn ang="0">
                  <a:pos x="0" y="381"/>
                </a:cxn>
                <a:cxn ang="0">
                  <a:pos x="685" y="0"/>
                </a:cxn>
              </a:cxnLst>
              <a:rect l="0" t="0" r="r" b="b"/>
              <a:pathLst>
                <a:path w="685" h="381">
                  <a:moveTo>
                    <a:pt x="685" y="0"/>
                  </a:moveTo>
                  <a:lnTo>
                    <a:pt x="685" y="381"/>
                  </a:lnTo>
                  <a:lnTo>
                    <a:pt x="0" y="381"/>
                  </a:lnTo>
                  <a:lnTo>
                    <a:pt x="685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7669214" y="4406900"/>
            <a:ext cx="1087437" cy="604838"/>
            <a:chOff x="3871" y="2776"/>
            <a:chExt cx="685" cy="381"/>
          </a:xfrm>
        </p:grpSpPr>
        <p:sp>
          <p:nvSpPr>
            <p:cNvPr id="815128" name="Freeform 24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0" y="0"/>
                </a:cxn>
                <a:cxn ang="0">
                  <a:pos x="685" y="0"/>
                </a:cxn>
                <a:cxn ang="0">
                  <a:pos x="0" y="381"/>
                </a:cxn>
              </a:cxnLst>
              <a:rect l="0" t="0" r="r" b="b"/>
              <a:pathLst>
                <a:path w="685" h="381">
                  <a:moveTo>
                    <a:pt x="0" y="381"/>
                  </a:moveTo>
                  <a:lnTo>
                    <a:pt x="0" y="0"/>
                  </a:lnTo>
                  <a:lnTo>
                    <a:pt x="685" y="0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29" name="Freeform 25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0" y="0"/>
                </a:cxn>
                <a:cxn ang="0">
                  <a:pos x="685" y="0"/>
                </a:cxn>
                <a:cxn ang="0">
                  <a:pos x="0" y="381"/>
                </a:cxn>
              </a:cxnLst>
              <a:rect l="0" t="0" r="r" b="b"/>
              <a:pathLst>
                <a:path w="685" h="381">
                  <a:moveTo>
                    <a:pt x="0" y="381"/>
                  </a:moveTo>
                  <a:lnTo>
                    <a:pt x="0" y="0"/>
                  </a:lnTo>
                  <a:lnTo>
                    <a:pt x="685" y="0"/>
                  </a:lnTo>
                  <a:lnTo>
                    <a:pt x="0" y="38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130" name="Freeform 26"/>
          <p:cNvSpPr>
            <a:spLocks noEditPoints="1"/>
          </p:cNvSpPr>
          <p:nvPr/>
        </p:nvSpPr>
        <p:spPr bwMode="auto">
          <a:xfrm>
            <a:off x="5614988" y="4648200"/>
            <a:ext cx="42862" cy="844550"/>
          </a:xfrm>
          <a:custGeom>
            <a:avLst/>
            <a:gdLst/>
            <a:ahLst/>
            <a:cxnLst>
              <a:cxn ang="0">
                <a:pos x="7" y="532"/>
              </a:cxn>
              <a:cxn ang="0">
                <a:pos x="7" y="33"/>
              </a:cxn>
              <a:cxn ang="0">
                <a:pos x="20" y="33"/>
              </a:cxn>
              <a:cxn ang="0">
                <a:pos x="20" y="532"/>
              </a:cxn>
              <a:cxn ang="0">
                <a:pos x="7" y="532"/>
              </a:cxn>
              <a:cxn ang="0">
                <a:pos x="0" y="40"/>
              </a:cxn>
              <a:cxn ang="0">
                <a:pos x="13" y="0"/>
              </a:cxn>
              <a:cxn ang="0">
                <a:pos x="27" y="40"/>
              </a:cxn>
              <a:cxn ang="0">
                <a:pos x="0" y="40"/>
              </a:cxn>
            </a:cxnLst>
            <a:rect l="0" t="0" r="r" b="b"/>
            <a:pathLst>
              <a:path w="27" h="532">
                <a:moveTo>
                  <a:pt x="7" y="532"/>
                </a:moveTo>
                <a:lnTo>
                  <a:pt x="7" y="33"/>
                </a:lnTo>
                <a:lnTo>
                  <a:pt x="20" y="33"/>
                </a:lnTo>
                <a:lnTo>
                  <a:pt x="20" y="532"/>
                </a:lnTo>
                <a:lnTo>
                  <a:pt x="7" y="532"/>
                </a:lnTo>
                <a:close/>
                <a:moveTo>
                  <a:pt x="0" y="40"/>
                </a:moveTo>
                <a:lnTo>
                  <a:pt x="13" y="0"/>
                </a:lnTo>
                <a:lnTo>
                  <a:pt x="27" y="40"/>
                </a:lnTo>
                <a:lnTo>
                  <a:pt x="0" y="40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31" name="Rectangle 27"/>
          <p:cNvSpPr>
            <a:spLocks noChangeArrowheads="1"/>
          </p:cNvSpPr>
          <p:nvPr/>
        </p:nvSpPr>
        <p:spPr bwMode="auto">
          <a:xfrm>
            <a:off x="5260975" y="5468939"/>
            <a:ext cx="32541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Lime</a:t>
            </a:r>
            <a:endParaRPr lang="en-US" b="1"/>
          </a:p>
        </p:txBody>
      </p:sp>
      <p:sp>
        <p:nvSpPr>
          <p:cNvPr id="815132" name="Rectangle 28"/>
          <p:cNvSpPr>
            <a:spLocks noChangeArrowheads="1"/>
          </p:cNvSpPr>
          <p:nvPr/>
        </p:nvSpPr>
        <p:spPr bwMode="auto">
          <a:xfrm>
            <a:off x="5287964" y="5672139"/>
            <a:ext cx="1037079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Carbon Dioxide</a:t>
            </a:r>
            <a:endParaRPr lang="en-US" b="1"/>
          </a:p>
        </p:txBody>
      </p:sp>
      <p:sp>
        <p:nvSpPr>
          <p:cNvPr id="815133" name="Rectangle 29"/>
          <p:cNvSpPr>
            <a:spLocks noChangeArrowheads="1"/>
          </p:cNvSpPr>
          <p:nvPr/>
        </p:nvSpPr>
        <p:spPr bwMode="auto">
          <a:xfrm>
            <a:off x="5294314" y="5876926"/>
            <a:ext cx="1279709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Corrosion Inhibitor</a:t>
            </a:r>
            <a:endParaRPr lang="en-US" b="1"/>
          </a:p>
        </p:txBody>
      </p:sp>
      <p:sp>
        <p:nvSpPr>
          <p:cNvPr id="815134" name="Rectangle 30"/>
          <p:cNvSpPr>
            <a:spLocks noChangeArrowheads="1"/>
          </p:cNvSpPr>
          <p:nvPr/>
        </p:nvSpPr>
        <p:spPr bwMode="auto">
          <a:xfrm>
            <a:off x="5302251" y="6080126"/>
            <a:ext cx="142648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Sodium Hypochlorite</a:t>
            </a:r>
            <a:endParaRPr lang="en-US" b="1"/>
          </a:p>
        </p:txBody>
      </p:sp>
      <p:sp>
        <p:nvSpPr>
          <p:cNvPr id="815135" name="Rectangle 31"/>
          <p:cNvSpPr>
            <a:spLocks noChangeArrowheads="1"/>
          </p:cNvSpPr>
          <p:nvPr/>
        </p:nvSpPr>
        <p:spPr bwMode="auto">
          <a:xfrm>
            <a:off x="1836739" y="4310064"/>
            <a:ext cx="810735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To Storage/ </a:t>
            </a:r>
            <a:endParaRPr lang="en-US" b="1"/>
          </a:p>
        </p:txBody>
      </p:sp>
      <p:sp>
        <p:nvSpPr>
          <p:cNvPr id="815136" name="Rectangle 32"/>
          <p:cNvSpPr>
            <a:spLocks noChangeArrowheads="1"/>
          </p:cNvSpPr>
          <p:nvPr/>
        </p:nvSpPr>
        <p:spPr bwMode="auto">
          <a:xfrm>
            <a:off x="1833564" y="4513264"/>
            <a:ext cx="827087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Distribution</a:t>
            </a:r>
            <a:endParaRPr lang="en-US" b="1"/>
          </a:p>
        </p:txBody>
      </p:sp>
      <p:sp>
        <p:nvSpPr>
          <p:cNvPr id="815137" name="Rectangle 33"/>
          <p:cNvSpPr>
            <a:spLocks noChangeArrowheads="1"/>
          </p:cNvSpPr>
          <p:nvPr/>
        </p:nvSpPr>
        <p:spPr bwMode="auto">
          <a:xfrm>
            <a:off x="5718175" y="4284664"/>
            <a:ext cx="4648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J</a:t>
            </a:r>
            <a:endParaRPr lang="en-US" b="1"/>
          </a:p>
        </p:txBody>
      </p:sp>
      <p:sp>
        <p:nvSpPr>
          <p:cNvPr id="815138" name="Oval 34"/>
          <p:cNvSpPr>
            <a:spLocks noChangeArrowheads="1"/>
          </p:cNvSpPr>
          <p:nvPr/>
        </p:nvSpPr>
        <p:spPr bwMode="auto">
          <a:xfrm>
            <a:off x="5611813" y="4259263"/>
            <a:ext cx="207962" cy="222250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39" name="Rectangle 35"/>
          <p:cNvSpPr>
            <a:spLocks noChangeArrowheads="1"/>
          </p:cNvSpPr>
          <p:nvPr/>
        </p:nvSpPr>
        <p:spPr bwMode="auto">
          <a:xfrm>
            <a:off x="5718175" y="4284664"/>
            <a:ext cx="4648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J</a:t>
            </a:r>
            <a:endParaRPr lang="en-US" b="1"/>
          </a:p>
        </p:txBody>
      </p:sp>
      <p:sp>
        <p:nvSpPr>
          <p:cNvPr id="815140" name="Oval 36"/>
          <p:cNvSpPr>
            <a:spLocks noChangeArrowheads="1"/>
          </p:cNvSpPr>
          <p:nvPr/>
        </p:nvSpPr>
        <p:spPr bwMode="auto">
          <a:xfrm>
            <a:off x="5611813" y="4259263"/>
            <a:ext cx="207962" cy="222250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5443539" y="3560763"/>
            <a:ext cx="1057275" cy="588962"/>
            <a:chOff x="2469" y="2243"/>
            <a:chExt cx="666" cy="371"/>
          </a:xfrm>
        </p:grpSpPr>
        <p:sp>
          <p:nvSpPr>
            <p:cNvPr id="815142" name="Freeform 38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666" y="371"/>
                </a:cxn>
                <a:cxn ang="0">
                  <a:pos x="666" y="0"/>
                </a:cxn>
                <a:cxn ang="0">
                  <a:pos x="0" y="0"/>
                </a:cxn>
                <a:cxn ang="0">
                  <a:pos x="666" y="371"/>
                </a:cxn>
              </a:cxnLst>
              <a:rect l="0" t="0" r="r" b="b"/>
              <a:pathLst>
                <a:path w="666" h="371">
                  <a:moveTo>
                    <a:pt x="666" y="371"/>
                  </a:moveTo>
                  <a:lnTo>
                    <a:pt x="666" y="0"/>
                  </a:lnTo>
                  <a:lnTo>
                    <a:pt x="0" y="0"/>
                  </a:lnTo>
                  <a:lnTo>
                    <a:pt x="666" y="371"/>
                  </a:lnTo>
                  <a:close/>
                </a:path>
              </a:pathLst>
            </a:custGeom>
            <a:solidFill>
              <a:srgbClr val="66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43" name="Freeform 39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666" y="371"/>
                </a:cxn>
                <a:cxn ang="0">
                  <a:pos x="666" y="0"/>
                </a:cxn>
                <a:cxn ang="0">
                  <a:pos x="0" y="0"/>
                </a:cxn>
                <a:cxn ang="0">
                  <a:pos x="666" y="371"/>
                </a:cxn>
              </a:cxnLst>
              <a:rect l="0" t="0" r="r" b="b"/>
              <a:pathLst>
                <a:path w="666" h="371">
                  <a:moveTo>
                    <a:pt x="666" y="371"/>
                  </a:moveTo>
                  <a:lnTo>
                    <a:pt x="666" y="0"/>
                  </a:lnTo>
                  <a:lnTo>
                    <a:pt x="0" y="0"/>
                  </a:lnTo>
                  <a:lnTo>
                    <a:pt x="666" y="37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5443539" y="3560763"/>
            <a:ext cx="1057275" cy="588962"/>
            <a:chOff x="2469" y="2243"/>
            <a:chExt cx="666" cy="371"/>
          </a:xfrm>
        </p:grpSpPr>
        <p:sp>
          <p:nvSpPr>
            <p:cNvPr id="815145" name="Freeform 41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1"/>
                </a:cxn>
                <a:cxn ang="0">
                  <a:pos x="666" y="371"/>
                </a:cxn>
                <a:cxn ang="0">
                  <a:pos x="0" y="0"/>
                </a:cxn>
              </a:cxnLst>
              <a:rect l="0" t="0" r="r" b="b"/>
              <a:pathLst>
                <a:path w="666" h="371">
                  <a:moveTo>
                    <a:pt x="0" y="0"/>
                  </a:moveTo>
                  <a:lnTo>
                    <a:pt x="0" y="371"/>
                  </a:lnTo>
                  <a:lnTo>
                    <a:pt x="666" y="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46" name="Freeform 42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1"/>
                </a:cxn>
                <a:cxn ang="0">
                  <a:pos x="666" y="371"/>
                </a:cxn>
                <a:cxn ang="0">
                  <a:pos x="0" y="0"/>
                </a:cxn>
              </a:cxnLst>
              <a:rect l="0" t="0" r="r" b="b"/>
              <a:pathLst>
                <a:path w="666" h="371">
                  <a:moveTo>
                    <a:pt x="0" y="0"/>
                  </a:moveTo>
                  <a:lnTo>
                    <a:pt x="0" y="371"/>
                  </a:lnTo>
                  <a:lnTo>
                    <a:pt x="666" y="37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43"/>
          <p:cNvGrpSpPr>
            <a:grpSpLocks/>
          </p:cNvGrpSpPr>
          <p:nvPr/>
        </p:nvGrpSpPr>
        <p:grpSpPr bwMode="auto">
          <a:xfrm>
            <a:off x="5443539" y="3560763"/>
            <a:ext cx="1057275" cy="588962"/>
            <a:chOff x="2469" y="2243"/>
            <a:chExt cx="666" cy="371"/>
          </a:xfrm>
        </p:grpSpPr>
        <p:sp>
          <p:nvSpPr>
            <p:cNvPr id="815148" name="Freeform 44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666" y="371"/>
                </a:cxn>
                <a:cxn ang="0">
                  <a:pos x="666" y="0"/>
                </a:cxn>
                <a:cxn ang="0">
                  <a:pos x="0" y="0"/>
                </a:cxn>
                <a:cxn ang="0">
                  <a:pos x="666" y="371"/>
                </a:cxn>
              </a:cxnLst>
              <a:rect l="0" t="0" r="r" b="b"/>
              <a:pathLst>
                <a:path w="666" h="371">
                  <a:moveTo>
                    <a:pt x="666" y="371"/>
                  </a:moveTo>
                  <a:lnTo>
                    <a:pt x="666" y="0"/>
                  </a:lnTo>
                  <a:lnTo>
                    <a:pt x="0" y="0"/>
                  </a:lnTo>
                  <a:lnTo>
                    <a:pt x="666" y="371"/>
                  </a:lnTo>
                  <a:close/>
                </a:path>
              </a:pathLst>
            </a:custGeom>
            <a:solidFill>
              <a:srgbClr val="66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49" name="Freeform 45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666" y="371"/>
                </a:cxn>
                <a:cxn ang="0">
                  <a:pos x="666" y="0"/>
                </a:cxn>
                <a:cxn ang="0">
                  <a:pos x="0" y="0"/>
                </a:cxn>
                <a:cxn ang="0">
                  <a:pos x="666" y="371"/>
                </a:cxn>
              </a:cxnLst>
              <a:rect l="0" t="0" r="r" b="b"/>
              <a:pathLst>
                <a:path w="666" h="371">
                  <a:moveTo>
                    <a:pt x="666" y="371"/>
                  </a:moveTo>
                  <a:lnTo>
                    <a:pt x="666" y="0"/>
                  </a:lnTo>
                  <a:lnTo>
                    <a:pt x="0" y="0"/>
                  </a:lnTo>
                  <a:lnTo>
                    <a:pt x="666" y="37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46"/>
          <p:cNvGrpSpPr>
            <a:grpSpLocks/>
          </p:cNvGrpSpPr>
          <p:nvPr/>
        </p:nvGrpSpPr>
        <p:grpSpPr bwMode="auto">
          <a:xfrm>
            <a:off x="5443539" y="3560763"/>
            <a:ext cx="1057275" cy="588962"/>
            <a:chOff x="2469" y="2243"/>
            <a:chExt cx="666" cy="371"/>
          </a:xfrm>
        </p:grpSpPr>
        <p:sp>
          <p:nvSpPr>
            <p:cNvPr id="815151" name="Freeform 47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1"/>
                </a:cxn>
                <a:cxn ang="0">
                  <a:pos x="666" y="371"/>
                </a:cxn>
                <a:cxn ang="0">
                  <a:pos x="0" y="0"/>
                </a:cxn>
              </a:cxnLst>
              <a:rect l="0" t="0" r="r" b="b"/>
              <a:pathLst>
                <a:path w="666" h="371">
                  <a:moveTo>
                    <a:pt x="0" y="0"/>
                  </a:moveTo>
                  <a:lnTo>
                    <a:pt x="0" y="371"/>
                  </a:lnTo>
                  <a:lnTo>
                    <a:pt x="666" y="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52" name="Freeform 48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1"/>
                </a:cxn>
                <a:cxn ang="0">
                  <a:pos x="666" y="371"/>
                </a:cxn>
                <a:cxn ang="0">
                  <a:pos x="0" y="0"/>
                </a:cxn>
              </a:cxnLst>
              <a:rect l="0" t="0" r="r" b="b"/>
              <a:pathLst>
                <a:path w="666" h="371">
                  <a:moveTo>
                    <a:pt x="0" y="0"/>
                  </a:moveTo>
                  <a:lnTo>
                    <a:pt x="0" y="371"/>
                  </a:lnTo>
                  <a:lnTo>
                    <a:pt x="666" y="37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153" name="Rectangle 49"/>
          <p:cNvSpPr>
            <a:spLocks noChangeArrowheads="1"/>
          </p:cNvSpPr>
          <p:nvPr/>
        </p:nvSpPr>
        <p:spPr bwMode="auto">
          <a:xfrm>
            <a:off x="5551488" y="3740151"/>
            <a:ext cx="8496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FFFFFF"/>
                </a:solidFill>
              </a:rPr>
              <a:t>2</a:t>
            </a:r>
            <a:endParaRPr lang="en-US" b="1"/>
          </a:p>
        </p:txBody>
      </p:sp>
      <p:sp>
        <p:nvSpPr>
          <p:cNvPr id="815154" name="Rectangle 50"/>
          <p:cNvSpPr>
            <a:spLocks noChangeArrowheads="1"/>
          </p:cNvSpPr>
          <p:nvPr/>
        </p:nvSpPr>
        <p:spPr bwMode="auto">
          <a:xfrm>
            <a:off x="5640388" y="3736976"/>
            <a:ext cx="125034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900" b="1">
                <a:solidFill>
                  <a:srgbClr val="FFFFFF"/>
                </a:solidFill>
              </a:rPr>
              <a:t>nd</a:t>
            </a:r>
            <a:endParaRPr lang="en-US" b="1"/>
          </a:p>
        </p:txBody>
      </p:sp>
      <p:sp>
        <p:nvSpPr>
          <p:cNvPr id="815155" name="Rectangle 51"/>
          <p:cNvSpPr>
            <a:spLocks noChangeArrowheads="1"/>
          </p:cNvSpPr>
          <p:nvPr/>
        </p:nvSpPr>
        <p:spPr bwMode="auto">
          <a:xfrm>
            <a:off x="5784850" y="3740151"/>
            <a:ext cx="5129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FFFFFF"/>
                </a:solidFill>
              </a:rPr>
              <a:t>-</a:t>
            </a:r>
            <a:endParaRPr lang="en-US" b="1"/>
          </a:p>
        </p:txBody>
      </p:sp>
      <p:sp>
        <p:nvSpPr>
          <p:cNvPr id="815156" name="Rectangle 52"/>
          <p:cNvSpPr>
            <a:spLocks noChangeArrowheads="1"/>
          </p:cNvSpPr>
          <p:nvPr/>
        </p:nvSpPr>
        <p:spPr bwMode="auto">
          <a:xfrm>
            <a:off x="5865814" y="3740151"/>
            <a:ext cx="54175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FFFFFF"/>
                </a:solidFill>
              </a:rPr>
              <a:t>Pass RO</a:t>
            </a:r>
            <a:endParaRPr lang="en-US" b="1"/>
          </a:p>
        </p:txBody>
      </p:sp>
      <p:sp>
        <p:nvSpPr>
          <p:cNvPr id="815157" name="Freeform 53"/>
          <p:cNvSpPr>
            <a:spLocks noEditPoints="1"/>
          </p:cNvSpPr>
          <p:nvPr/>
        </p:nvSpPr>
        <p:spPr bwMode="auto">
          <a:xfrm>
            <a:off x="7131050" y="3910014"/>
            <a:ext cx="63500" cy="727075"/>
          </a:xfrm>
          <a:custGeom>
            <a:avLst/>
            <a:gdLst/>
            <a:ahLst/>
            <a:cxnLst>
              <a:cxn ang="0">
                <a:pos x="14" y="458"/>
              </a:cxn>
              <a:cxn ang="0">
                <a:pos x="14" y="33"/>
              </a:cxn>
              <a:cxn ang="0">
                <a:pos x="27" y="33"/>
              </a:cxn>
              <a:cxn ang="0">
                <a:pos x="27" y="458"/>
              </a:cxn>
              <a:cxn ang="0">
                <a:pos x="14" y="458"/>
              </a:cxn>
              <a:cxn ang="0">
                <a:pos x="0" y="40"/>
              </a:cxn>
              <a:cxn ang="0">
                <a:pos x="20" y="0"/>
              </a:cxn>
              <a:cxn ang="0">
                <a:pos x="40" y="40"/>
              </a:cxn>
              <a:cxn ang="0">
                <a:pos x="0" y="40"/>
              </a:cxn>
            </a:cxnLst>
            <a:rect l="0" t="0" r="r" b="b"/>
            <a:pathLst>
              <a:path w="40" h="458">
                <a:moveTo>
                  <a:pt x="14" y="458"/>
                </a:moveTo>
                <a:lnTo>
                  <a:pt x="14" y="33"/>
                </a:lnTo>
                <a:lnTo>
                  <a:pt x="27" y="33"/>
                </a:lnTo>
                <a:lnTo>
                  <a:pt x="27" y="458"/>
                </a:lnTo>
                <a:lnTo>
                  <a:pt x="14" y="458"/>
                </a:lnTo>
                <a:close/>
                <a:moveTo>
                  <a:pt x="0" y="40"/>
                </a:moveTo>
                <a:lnTo>
                  <a:pt x="20" y="0"/>
                </a:lnTo>
                <a:lnTo>
                  <a:pt x="40" y="40"/>
                </a:lnTo>
                <a:lnTo>
                  <a:pt x="0" y="40"/>
                </a:lnTo>
                <a:close/>
              </a:path>
            </a:pathLst>
          </a:custGeom>
          <a:solidFill>
            <a:srgbClr val="3366FF"/>
          </a:solidFill>
          <a:ln w="1588" cap="flat">
            <a:solidFill>
              <a:srgbClr val="3366FF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58" name="Freeform 54"/>
          <p:cNvSpPr>
            <a:spLocks noEditPoints="1"/>
          </p:cNvSpPr>
          <p:nvPr/>
        </p:nvSpPr>
        <p:spPr bwMode="auto">
          <a:xfrm>
            <a:off x="6518276" y="3892550"/>
            <a:ext cx="657225" cy="63500"/>
          </a:xfrm>
          <a:custGeom>
            <a:avLst/>
            <a:gdLst/>
            <a:ahLst/>
            <a:cxnLst>
              <a:cxn ang="0">
                <a:pos x="414" y="27"/>
              </a:cxn>
              <a:cxn ang="0">
                <a:pos x="34" y="27"/>
              </a:cxn>
              <a:cxn ang="0">
                <a:pos x="34" y="13"/>
              </a:cxn>
              <a:cxn ang="0">
                <a:pos x="414" y="13"/>
              </a:cxn>
              <a:cxn ang="0">
                <a:pos x="414" y="27"/>
              </a:cxn>
              <a:cxn ang="0">
                <a:pos x="40" y="40"/>
              </a:cxn>
              <a:cxn ang="0">
                <a:pos x="0" y="20"/>
              </a:cxn>
              <a:cxn ang="0">
                <a:pos x="40" y="0"/>
              </a:cxn>
              <a:cxn ang="0">
                <a:pos x="40" y="40"/>
              </a:cxn>
            </a:cxnLst>
            <a:rect l="0" t="0" r="r" b="b"/>
            <a:pathLst>
              <a:path w="414" h="40">
                <a:moveTo>
                  <a:pt x="414" y="27"/>
                </a:moveTo>
                <a:lnTo>
                  <a:pt x="34" y="27"/>
                </a:lnTo>
                <a:lnTo>
                  <a:pt x="34" y="13"/>
                </a:lnTo>
                <a:lnTo>
                  <a:pt x="414" y="13"/>
                </a:lnTo>
                <a:lnTo>
                  <a:pt x="414" y="27"/>
                </a:lnTo>
                <a:close/>
                <a:moveTo>
                  <a:pt x="40" y="40"/>
                </a:moveTo>
                <a:lnTo>
                  <a:pt x="0" y="20"/>
                </a:lnTo>
                <a:lnTo>
                  <a:pt x="40" y="0"/>
                </a:lnTo>
                <a:lnTo>
                  <a:pt x="40" y="40"/>
                </a:lnTo>
                <a:close/>
              </a:path>
            </a:pathLst>
          </a:custGeom>
          <a:solidFill>
            <a:srgbClr val="3366FF"/>
          </a:solidFill>
          <a:ln w="1588" cap="flat">
            <a:solidFill>
              <a:srgbClr val="3366FF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59" name="Freeform 55"/>
          <p:cNvSpPr>
            <a:spLocks noEditPoints="1"/>
          </p:cNvSpPr>
          <p:nvPr/>
        </p:nvSpPr>
        <p:spPr bwMode="auto">
          <a:xfrm>
            <a:off x="6188075" y="3238501"/>
            <a:ext cx="65088" cy="398463"/>
          </a:xfrm>
          <a:custGeom>
            <a:avLst/>
            <a:gdLst/>
            <a:ahLst/>
            <a:cxnLst>
              <a:cxn ang="0">
                <a:pos x="14" y="251"/>
              </a:cxn>
              <a:cxn ang="0">
                <a:pos x="14" y="33"/>
              </a:cxn>
              <a:cxn ang="0">
                <a:pos x="27" y="33"/>
              </a:cxn>
              <a:cxn ang="0">
                <a:pos x="27" y="251"/>
              </a:cxn>
              <a:cxn ang="0">
                <a:pos x="14" y="251"/>
              </a:cxn>
              <a:cxn ang="0">
                <a:pos x="0" y="40"/>
              </a:cxn>
              <a:cxn ang="0">
                <a:pos x="20" y="0"/>
              </a:cxn>
              <a:cxn ang="0">
                <a:pos x="41" y="40"/>
              </a:cxn>
              <a:cxn ang="0">
                <a:pos x="0" y="40"/>
              </a:cxn>
            </a:cxnLst>
            <a:rect l="0" t="0" r="r" b="b"/>
            <a:pathLst>
              <a:path w="41" h="251">
                <a:moveTo>
                  <a:pt x="14" y="251"/>
                </a:moveTo>
                <a:lnTo>
                  <a:pt x="14" y="33"/>
                </a:lnTo>
                <a:lnTo>
                  <a:pt x="27" y="33"/>
                </a:lnTo>
                <a:lnTo>
                  <a:pt x="27" y="251"/>
                </a:lnTo>
                <a:lnTo>
                  <a:pt x="14" y="251"/>
                </a:lnTo>
                <a:close/>
                <a:moveTo>
                  <a:pt x="0" y="40"/>
                </a:moveTo>
                <a:lnTo>
                  <a:pt x="20" y="0"/>
                </a:lnTo>
                <a:lnTo>
                  <a:pt x="41" y="40"/>
                </a:lnTo>
                <a:lnTo>
                  <a:pt x="0" y="40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60" name="Freeform 56"/>
          <p:cNvSpPr>
            <a:spLocks noEditPoints="1"/>
          </p:cNvSpPr>
          <p:nvPr/>
        </p:nvSpPr>
        <p:spPr bwMode="auto">
          <a:xfrm>
            <a:off x="6230939" y="3213101"/>
            <a:ext cx="3870325" cy="7937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2393" y="13"/>
              </a:cxn>
              <a:cxn ang="0">
                <a:pos x="2393" y="27"/>
              </a:cxn>
              <a:cxn ang="0">
                <a:pos x="0" y="19"/>
              </a:cxn>
              <a:cxn ang="0">
                <a:pos x="0" y="5"/>
              </a:cxn>
              <a:cxn ang="0">
                <a:pos x="2387" y="0"/>
              </a:cxn>
              <a:cxn ang="0">
                <a:pos x="2427" y="20"/>
              </a:cxn>
              <a:cxn ang="0">
                <a:pos x="2386" y="40"/>
              </a:cxn>
              <a:cxn ang="0">
                <a:pos x="2387" y="0"/>
              </a:cxn>
            </a:cxnLst>
            <a:rect l="0" t="0" r="r" b="b"/>
            <a:pathLst>
              <a:path w="2427" h="40">
                <a:moveTo>
                  <a:pt x="0" y="5"/>
                </a:moveTo>
                <a:lnTo>
                  <a:pt x="2393" y="13"/>
                </a:lnTo>
                <a:lnTo>
                  <a:pt x="2393" y="27"/>
                </a:lnTo>
                <a:lnTo>
                  <a:pt x="0" y="19"/>
                </a:lnTo>
                <a:lnTo>
                  <a:pt x="0" y="5"/>
                </a:lnTo>
                <a:close/>
                <a:moveTo>
                  <a:pt x="2387" y="0"/>
                </a:moveTo>
                <a:lnTo>
                  <a:pt x="2427" y="20"/>
                </a:lnTo>
                <a:lnTo>
                  <a:pt x="2386" y="40"/>
                </a:lnTo>
                <a:lnTo>
                  <a:pt x="2387" y="0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61" name="Rectangle 57"/>
          <p:cNvSpPr>
            <a:spLocks noChangeArrowheads="1"/>
          </p:cNvSpPr>
          <p:nvPr/>
        </p:nvSpPr>
        <p:spPr bwMode="auto">
          <a:xfrm>
            <a:off x="6292850" y="3027364"/>
            <a:ext cx="8496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2</a:t>
            </a:r>
            <a:endParaRPr lang="en-US" b="1"/>
          </a:p>
        </p:txBody>
      </p:sp>
      <p:sp>
        <p:nvSpPr>
          <p:cNvPr id="815162" name="Rectangle 58"/>
          <p:cNvSpPr>
            <a:spLocks noChangeArrowheads="1"/>
          </p:cNvSpPr>
          <p:nvPr/>
        </p:nvSpPr>
        <p:spPr bwMode="auto">
          <a:xfrm>
            <a:off x="6396038" y="3021014"/>
            <a:ext cx="12182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900">
                <a:solidFill>
                  <a:srgbClr val="000000"/>
                </a:solidFill>
              </a:rPr>
              <a:t>nd</a:t>
            </a:r>
            <a:endParaRPr lang="en-US" b="1"/>
          </a:p>
        </p:txBody>
      </p:sp>
      <p:sp>
        <p:nvSpPr>
          <p:cNvPr id="815163" name="Rectangle 59"/>
          <p:cNvSpPr>
            <a:spLocks noChangeArrowheads="1"/>
          </p:cNvSpPr>
          <p:nvPr/>
        </p:nvSpPr>
        <p:spPr bwMode="auto">
          <a:xfrm>
            <a:off x="6558418" y="3017074"/>
            <a:ext cx="2933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Pass Concentrate (Recycled)</a:t>
            </a:r>
            <a:endParaRPr lang="en-US" b="1"/>
          </a:p>
        </p:txBody>
      </p:sp>
      <p:sp>
        <p:nvSpPr>
          <p:cNvPr id="815164" name="Freeform 60"/>
          <p:cNvSpPr>
            <a:spLocks noEditPoints="1"/>
          </p:cNvSpPr>
          <p:nvPr/>
        </p:nvSpPr>
        <p:spPr bwMode="auto">
          <a:xfrm>
            <a:off x="5837238" y="3987801"/>
            <a:ext cx="63500" cy="682625"/>
          </a:xfrm>
          <a:custGeom>
            <a:avLst/>
            <a:gdLst/>
            <a:ahLst/>
            <a:cxnLst>
              <a:cxn ang="0">
                <a:pos x="26" y="0"/>
              </a:cxn>
              <a:cxn ang="0">
                <a:pos x="26" y="396"/>
              </a:cxn>
              <a:cxn ang="0">
                <a:pos x="13" y="396"/>
              </a:cxn>
              <a:cxn ang="0">
                <a:pos x="13" y="0"/>
              </a:cxn>
              <a:cxn ang="0">
                <a:pos x="26" y="0"/>
              </a:cxn>
              <a:cxn ang="0">
                <a:pos x="40" y="390"/>
              </a:cxn>
              <a:cxn ang="0">
                <a:pos x="20" y="430"/>
              </a:cxn>
              <a:cxn ang="0">
                <a:pos x="0" y="390"/>
              </a:cxn>
              <a:cxn ang="0">
                <a:pos x="40" y="390"/>
              </a:cxn>
            </a:cxnLst>
            <a:rect l="0" t="0" r="r" b="b"/>
            <a:pathLst>
              <a:path w="40" h="430">
                <a:moveTo>
                  <a:pt x="26" y="0"/>
                </a:moveTo>
                <a:lnTo>
                  <a:pt x="26" y="396"/>
                </a:lnTo>
                <a:lnTo>
                  <a:pt x="13" y="396"/>
                </a:lnTo>
                <a:lnTo>
                  <a:pt x="13" y="0"/>
                </a:lnTo>
                <a:lnTo>
                  <a:pt x="26" y="0"/>
                </a:lnTo>
                <a:close/>
                <a:moveTo>
                  <a:pt x="40" y="390"/>
                </a:moveTo>
                <a:lnTo>
                  <a:pt x="20" y="430"/>
                </a:lnTo>
                <a:lnTo>
                  <a:pt x="0" y="390"/>
                </a:lnTo>
                <a:lnTo>
                  <a:pt x="40" y="390"/>
                </a:lnTo>
                <a:close/>
              </a:path>
            </a:pathLst>
          </a:custGeom>
          <a:solidFill>
            <a:srgbClr val="3366FF"/>
          </a:solidFill>
          <a:ln w="1588" cap="flat">
            <a:solidFill>
              <a:srgbClr val="3366FF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65" name="Freeform 61"/>
          <p:cNvSpPr>
            <a:spLocks noEditPoints="1"/>
          </p:cNvSpPr>
          <p:nvPr/>
        </p:nvSpPr>
        <p:spPr bwMode="auto">
          <a:xfrm>
            <a:off x="2363789" y="4691063"/>
            <a:ext cx="750887" cy="63500"/>
          </a:xfrm>
          <a:custGeom>
            <a:avLst/>
            <a:gdLst/>
            <a:ahLst/>
            <a:cxnLst>
              <a:cxn ang="0">
                <a:pos x="473" y="27"/>
              </a:cxn>
              <a:cxn ang="0">
                <a:pos x="33" y="27"/>
              </a:cxn>
              <a:cxn ang="0">
                <a:pos x="33" y="14"/>
              </a:cxn>
              <a:cxn ang="0">
                <a:pos x="473" y="14"/>
              </a:cxn>
              <a:cxn ang="0">
                <a:pos x="473" y="27"/>
              </a:cxn>
              <a:cxn ang="0">
                <a:pos x="40" y="40"/>
              </a:cxn>
              <a:cxn ang="0">
                <a:pos x="0" y="20"/>
              </a:cxn>
              <a:cxn ang="0">
                <a:pos x="40" y="0"/>
              </a:cxn>
              <a:cxn ang="0">
                <a:pos x="40" y="40"/>
              </a:cxn>
            </a:cxnLst>
            <a:rect l="0" t="0" r="r" b="b"/>
            <a:pathLst>
              <a:path w="473" h="40">
                <a:moveTo>
                  <a:pt x="473" y="27"/>
                </a:moveTo>
                <a:lnTo>
                  <a:pt x="33" y="27"/>
                </a:lnTo>
                <a:lnTo>
                  <a:pt x="33" y="14"/>
                </a:lnTo>
                <a:lnTo>
                  <a:pt x="473" y="14"/>
                </a:lnTo>
                <a:lnTo>
                  <a:pt x="473" y="27"/>
                </a:lnTo>
                <a:close/>
                <a:moveTo>
                  <a:pt x="40" y="40"/>
                </a:moveTo>
                <a:lnTo>
                  <a:pt x="0" y="20"/>
                </a:lnTo>
                <a:lnTo>
                  <a:pt x="40" y="0"/>
                </a:lnTo>
                <a:lnTo>
                  <a:pt x="40" y="40"/>
                </a:lnTo>
                <a:close/>
              </a:path>
            </a:pathLst>
          </a:custGeom>
          <a:solidFill>
            <a:srgbClr val="3366FF"/>
          </a:solidFill>
          <a:ln w="1588" cap="flat">
            <a:solidFill>
              <a:srgbClr val="3366FF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66" name="Rectangle 62"/>
          <p:cNvSpPr>
            <a:spLocks noChangeArrowheads="1"/>
          </p:cNvSpPr>
          <p:nvPr/>
        </p:nvSpPr>
        <p:spPr bwMode="auto">
          <a:xfrm>
            <a:off x="7799389" y="3725864"/>
            <a:ext cx="819455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Antiscalants</a:t>
            </a:r>
            <a:endParaRPr lang="en-US" b="1"/>
          </a:p>
        </p:txBody>
      </p:sp>
      <p:sp>
        <p:nvSpPr>
          <p:cNvPr id="815167" name="Rectangle 63"/>
          <p:cNvSpPr>
            <a:spLocks noChangeArrowheads="1"/>
          </p:cNvSpPr>
          <p:nvPr/>
        </p:nvSpPr>
        <p:spPr bwMode="auto">
          <a:xfrm>
            <a:off x="7812088" y="3930651"/>
            <a:ext cx="110581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Caustic Addition</a:t>
            </a:r>
            <a:endParaRPr lang="en-US" b="1"/>
          </a:p>
        </p:txBody>
      </p:sp>
      <p:sp>
        <p:nvSpPr>
          <p:cNvPr id="815168" name="Freeform 64"/>
          <p:cNvSpPr>
            <a:spLocks noEditPoints="1"/>
          </p:cNvSpPr>
          <p:nvPr/>
        </p:nvSpPr>
        <p:spPr bwMode="auto">
          <a:xfrm>
            <a:off x="7192963" y="4056063"/>
            <a:ext cx="495300" cy="42862"/>
          </a:xfrm>
          <a:custGeom>
            <a:avLst/>
            <a:gdLst/>
            <a:ahLst/>
            <a:cxnLst>
              <a:cxn ang="0">
                <a:pos x="312" y="20"/>
              </a:cxn>
              <a:cxn ang="0">
                <a:pos x="34" y="20"/>
              </a:cxn>
              <a:cxn ang="0">
                <a:pos x="34" y="6"/>
              </a:cxn>
              <a:cxn ang="0">
                <a:pos x="312" y="6"/>
              </a:cxn>
              <a:cxn ang="0">
                <a:pos x="312" y="20"/>
              </a:cxn>
              <a:cxn ang="0">
                <a:pos x="40" y="27"/>
              </a:cxn>
              <a:cxn ang="0">
                <a:pos x="0" y="13"/>
              </a:cxn>
              <a:cxn ang="0">
                <a:pos x="40" y="0"/>
              </a:cxn>
              <a:cxn ang="0">
                <a:pos x="40" y="27"/>
              </a:cxn>
            </a:cxnLst>
            <a:rect l="0" t="0" r="r" b="b"/>
            <a:pathLst>
              <a:path w="312" h="27">
                <a:moveTo>
                  <a:pt x="312" y="20"/>
                </a:moveTo>
                <a:lnTo>
                  <a:pt x="34" y="20"/>
                </a:lnTo>
                <a:lnTo>
                  <a:pt x="34" y="6"/>
                </a:lnTo>
                <a:lnTo>
                  <a:pt x="312" y="6"/>
                </a:lnTo>
                <a:lnTo>
                  <a:pt x="312" y="20"/>
                </a:lnTo>
                <a:close/>
                <a:moveTo>
                  <a:pt x="40" y="27"/>
                </a:moveTo>
                <a:lnTo>
                  <a:pt x="0" y="13"/>
                </a:lnTo>
                <a:lnTo>
                  <a:pt x="40" y="0"/>
                </a:lnTo>
                <a:lnTo>
                  <a:pt x="40" y="27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69" name="Rectangle 65"/>
          <p:cNvSpPr>
            <a:spLocks noChangeArrowheads="1"/>
          </p:cNvSpPr>
          <p:nvPr/>
        </p:nvSpPr>
        <p:spPr bwMode="auto">
          <a:xfrm>
            <a:off x="7789864" y="4573589"/>
            <a:ext cx="20653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FFFFFF"/>
                </a:solidFill>
              </a:rPr>
              <a:t>1st</a:t>
            </a:r>
            <a:endParaRPr lang="en-US" b="1"/>
          </a:p>
        </p:txBody>
      </p:sp>
      <p:sp>
        <p:nvSpPr>
          <p:cNvPr id="815170" name="Rectangle 66"/>
          <p:cNvSpPr>
            <a:spLocks noChangeArrowheads="1"/>
          </p:cNvSpPr>
          <p:nvPr/>
        </p:nvSpPr>
        <p:spPr bwMode="auto">
          <a:xfrm>
            <a:off x="8026400" y="4573589"/>
            <a:ext cx="5129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FFFFFF"/>
                </a:solidFill>
              </a:rPr>
              <a:t>-</a:t>
            </a:r>
            <a:endParaRPr lang="en-US" b="1"/>
          </a:p>
        </p:txBody>
      </p:sp>
      <p:sp>
        <p:nvSpPr>
          <p:cNvPr id="815171" name="Rectangle 67"/>
          <p:cNvSpPr>
            <a:spLocks noChangeArrowheads="1"/>
          </p:cNvSpPr>
          <p:nvPr/>
        </p:nvSpPr>
        <p:spPr bwMode="auto">
          <a:xfrm>
            <a:off x="8107364" y="4573589"/>
            <a:ext cx="54175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FFFFFF"/>
                </a:solidFill>
              </a:rPr>
              <a:t>Pass RO</a:t>
            </a:r>
            <a:endParaRPr lang="en-US" b="1"/>
          </a:p>
        </p:txBody>
      </p:sp>
      <p:grpSp>
        <p:nvGrpSpPr>
          <p:cNvPr id="10" name="Group 68"/>
          <p:cNvGrpSpPr>
            <a:grpSpLocks/>
          </p:cNvGrpSpPr>
          <p:nvPr/>
        </p:nvGrpSpPr>
        <p:grpSpPr bwMode="auto">
          <a:xfrm>
            <a:off x="6772275" y="3983039"/>
            <a:ext cx="215900" cy="98425"/>
            <a:chOff x="3306" y="2509"/>
            <a:chExt cx="136" cy="62"/>
          </a:xfrm>
        </p:grpSpPr>
        <p:sp>
          <p:nvSpPr>
            <p:cNvPr id="815173" name="Freeform 69"/>
            <p:cNvSpPr>
              <a:spLocks/>
            </p:cNvSpPr>
            <p:nvPr/>
          </p:nvSpPr>
          <p:spPr bwMode="auto">
            <a:xfrm>
              <a:off x="3306" y="2509"/>
              <a:ext cx="136" cy="62"/>
            </a:xfrm>
            <a:custGeom>
              <a:avLst/>
              <a:gdLst/>
              <a:ahLst/>
              <a:cxnLst>
                <a:cxn ang="0">
                  <a:pos x="136" y="62"/>
                </a:cxn>
                <a:cxn ang="0">
                  <a:pos x="102" y="0"/>
                </a:cxn>
                <a:cxn ang="0">
                  <a:pos x="34" y="0"/>
                </a:cxn>
                <a:cxn ang="0">
                  <a:pos x="0" y="62"/>
                </a:cxn>
                <a:cxn ang="0">
                  <a:pos x="136" y="62"/>
                </a:cxn>
              </a:cxnLst>
              <a:rect l="0" t="0" r="r" b="b"/>
              <a:pathLst>
                <a:path w="136" h="62">
                  <a:moveTo>
                    <a:pt x="136" y="62"/>
                  </a:moveTo>
                  <a:lnTo>
                    <a:pt x="102" y="0"/>
                  </a:lnTo>
                  <a:lnTo>
                    <a:pt x="34" y="0"/>
                  </a:lnTo>
                  <a:lnTo>
                    <a:pt x="0" y="62"/>
                  </a:lnTo>
                  <a:lnTo>
                    <a:pt x="136" y="6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74" name="Freeform 70"/>
            <p:cNvSpPr>
              <a:spLocks/>
            </p:cNvSpPr>
            <p:nvPr/>
          </p:nvSpPr>
          <p:spPr bwMode="auto">
            <a:xfrm>
              <a:off x="3306" y="2509"/>
              <a:ext cx="136" cy="62"/>
            </a:xfrm>
            <a:custGeom>
              <a:avLst/>
              <a:gdLst/>
              <a:ahLst/>
              <a:cxnLst>
                <a:cxn ang="0">
                  <a:pos x="136" y="62"/>
                </a:cxn>
                <a:cxn ang="0">
                  <a:pos x="102" y="0"/>
                </a:cxn>
                <a:cxn ang="0">
                  <a:pos x="34" y="0"/>
                </a:cxn>
                <a:cxn ang="0">
                  <a:pos x="0" y="62"/>
                </a:cxn>
                <a:cxn ang="0">
                  <a:pos x="136" y="62"/>
                </a:cxn>
              </a:cxnLst>
              <a:rect l="0" t="0" r="r" b="b"/>
              <a:pathLst>
                <a:path w="136" h="62">
                  <a:moveTo>
                    <a:pt x="136" y="62"/>
                  </a:moveTo>
                  <a:lnTo>
                    <a:pt x="102" y="0"/>
                  </a:lnTo>
                  <a:lnTo>
                    <a:pt x="34" y="0"/>
                  </a:lnTo>
                  <a:lnTo>
                    <a:pt x="0" y="62"/>
                  </a:lnTo>
                  <a:lnTo>
                    <a:pt x="136" y="6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71"/>
          <p:cNvGrpSpPr>
            <a:grpSpLocks/>
          </p:cNvGrpSpPr>
          <p:nvPr/>
        </p:nvGrpSpPr>
        <p:grpSpPr bwMode="auto">
          <a:xfrm>
            <a:off x="6684964" y="3860801"/>
            <a:ext cx="293687" cy="163513"/>
            <a:chOff x="3251" y="2432"/>
            <a:chExt cx="185" cy="103"/>
          </a:xfrm>
        </p:grpSpPr>
        <p:grpSp>
          <p:nvGrpSpPr>
            <p:cNvPr id="12" name="Group 72"/>
            <p:cNvGrpSpPr>
              <a:grpSpLocks/>
            </p:cNvGrpSpPr>
            <p:nvPr/>
          </p:nvGrpSpPr>
          <p:grpSpPr bwMode="auto">
            <a:xfrm>
              <a:off x="3251" y="2432"/>
              <a:ext cx="137" cy="56"/>
              <a:chOff x="3251" y="2432"/>
              <a:chExt cx="137" cy="56"/>
            </a:xfrm>
          </p:grpSpPr>
          <p:sp>
            <p:nvSpPr>
              <p:cNvPr id="815177" name="Rectangle 73"/>
              <p:cNvSpPr>
                <a:spLocks noChangeArrowheads="1"/>
              </p:cNvSpPr>
              <p:nvPr/>
            </p:nvSpPr>
            <p:spPr bwMode="auto">
              <a:xfrm>
                <a:off x="3251" y="2432"/>
                <a:ext cx="137" cy="5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178" name="Rectangle 74"/>
              <p:cNvSpPr>
                <a:spLocks noChangeArrowheads="1"/>
              </p:cNvSpPr>
              <p:nvPr/>
            </p:nvSpPr>
            <p:spPr bwMode="auto">
              <a:xfrm>
                <a:off x="3251" y="2432"/>
                <a:ext cx="137" cy="56"/>
              </a:xfrm>
              <a:prstGeom prst="rect">
                <a:avLst/>
              </a:prstGeom>
              <a:noFill/>
              <a:ln w="952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" name="Group 75"/>
            <p:cNvGrpSpPr>
              <a:grpSpLocks/>
            </p:cNvGrpSpPr>
            <p:nvPr/>
          </p:nvGrpSpPr>
          <p:grpSpPr bwMode="auto">
            <a:xfrm>
              <a:off x="3317" y="2432"/>
              <a:ext cx="119" cy="103"/>
              <a:chOff x="3317" y="2432"/>
              <a:chExt cx="119" cy="103"/>
            </a:xfrm>
          </p:grpSpPr>
          <p:sp>
            <p:nvSpPr>
              <p:cNvPr id="815180" name="Oval 76"/>
              <p:cNvSpPr>
                <a:spLocks noChangeArrowheads="1"/>
              </p:cNvSpPr>
              <p:nvPr/>
            </p:nvSpPr>
            <p:spPr bwMode="auto">
              <a:xfrm>
                <a:off x="3317" y="2432"/>
                <a:ext cx="119" cy="103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181" name="Oval 77"/>
              <p:cNvSpPr>
                <a:spLocks noChangeArrowheads="1"/>
              </p:cNvSpPr>
              <p:nvPr/>
            </p:nvSpPr>
            <p:spPr bwMode="auto">
              <a:xfrm>
                <a:off x="3317" y="2432"/>
                <a:ext cx="119" cy="103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4" name="Group 78"/>
          <p:cNvGrpSpPr>
            <a:grpSpLocks/>
          </p:cNvGrpSpPr>
          <p:nvPr/>
        </p:nvGrpSpPr>
        <p:grpSpPr bwMode="auto">
          <a:xfrm>
            <a:off x="6772275" y="3983039"/>
            <a:ext cx="215900" cy="98425"/>
            <a:chOff x="3306" y="2509"/>
            <a:chExt cx="136" cy="62"/>
          </a:xfrm>
        </p:grpSpPr>
        <p:sp>
          <p:nvSpPr>
            <p:cNvPr id="815183" name="Freeform 79"/>
            <p:cNvSpPr>
              <a:spLocks/>
            </p:cNvSpPr>
            <p:nvPr/>
          </p:nvSpPr>
          <p:spPr bwMode="auto">
            <a:xfrm>
              <a:off x="3306" y="2509"/>
              <a:ext cx="136" cy="62"/>
            </a:xfrm>
            <a:custGeom>
              <a:avLst/>
              <a:gdLst/>
              <a:ahLst/>
              <a:cxnLst>
                <a:cxn ang="0">
                  <a:pos x="136" y="62"/>
                </a:cxn>
                <a:cxn ang="0">
                  <a:pos x="102" y="0"/>
                </a:cxn>
                <a:cxn ang="0">
                  <a:pos x="34" y="0"/>
                </a:cxn>
                <a:cxn ang="0">
                  <a:pos x="0" y="62"/>
                </a:cxn>
                <a:cxn ang="0">
                  <a:pos x="136" y="62"/>
                </a:cxn>
              </a:cxnLst>
              <a:rect l="0" t="0" r="r" b="b"/>
              <a:pathLst>
                <a:path w="136" h="62">
                  <a:moveTo>
                    <a:pt x="136" y="62"/>
                  </a:moveTo>
                  <a:lnTo>
                    <a:pt x="102" y="0"/>
                  </a:lnTo>
                  <a:lnTo>
                    <a:pt x="34" y="0"/>
                  </a:lnTo>
                  <a:lnTo>
                    <a:pt x="0" y="62"/>
                  </a:lnTo>
                  <a:lnTo>
                    <a:pt x="136" y="6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84" name="Freeform 80"/>
            <p:cNvSpPr>
              <a:spLocks/>
            </p:cNvSpPr>
            <p:nvPr/>
          </p:nvSpPr>
          <p:spPr bwMode="auto">
            <a:xfrm>
              <a:off x="3306" y="2509"/>
              <a:ext cx="136" cy="62"/>
            </a:xfrm>
            <a:custGeom>
              <a:avLst/>
              <a:gdLst/>
              <a:ahLst/>
              <a:cxnLst>
                <a:cxn ang="0">
                  <a:pos x="136" y="62"/>
                </a:cxn>
                <a:cxn ang="0">
                  <a:pos x="102" y="0"/>
                </a:cxn>
                <a:cxn ang="0">
                  <a:pos x="34" y="0"/>
                </a:cxn>
                <a:cxn ang="0">
                  <a:pos x="0" y="62"/>
                </a:cxn>
                <a:cxn ang="0">
                  <a:pos x="136" y="62"/>
                </a:cxn>
              </a:cxnLst>
              <a:rect l="0" t="0" r="r" b="b"/>
              <a:pathLst>
                <a:path w="136" h="62">
                  <a:moveTo>
                    <a:pt x="136" y="62"/>
                  </a:moveTo>
                  <a:lnTo>
                    <a:pt x="102" y="0"/>
                  </a:lnTo>
                  <a:lnTo>
                    <a:pt x="34" y="0"/>
                  </a:lnTo>
                  <a:lnTo>
                    <a:pt x="0" y="62"/>
                  </a:lnTo>
                  <a:lnTo>
                    <a:pt x="136" y="6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>
            <a:off x="6684964" y="3860800"/>
            <a:ext cx="217487" cy="88900"/>
            <a:chOff x="3251" y="2432"/>
            <a:chExt cx="137" cy="56"/>
          </a:xfrm>
        </p:grpSpPr>
        <p:sp>
          <p:nvSpPr>
            <p:cNvPr id="815186" name="Rectangle 82"/>
            <p:cNvSpPr>
              <a:spLocks noChangeArrowheads="1"/>
            </p:cNvSpPr>
            <p:nvPr/>
          </p:nvSpPr>
          <p:spPr bwMode="auto">
            <a:xfrm>
              <a:off x="3251" y="2432"/>
              <a:ext cx="137" cy="56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87" name="Rectangle 83"/>
            <p:cNvSpPr>
              <a:spLocks noChangeArrowheads="1"/>
            </p:cNvSpPr>
            <p:nvPr/>
          </p:nvSpPr>
          <p:spPr bwMode="auto">
            <a:xfrm>
              <a:off x="3251" y="2432"/>
              <a:ext cx="137" cy="56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84"/>
          <p:cNvGrpSpPr>
            <a:grpSpLocks/>
          </p:cNvGrpSpPr>
          <p:nvPr/>
        </p:nvGrpSpPr>
        <p:grpSpPr bwMode="auto">
          <a:xfrm>
            <a:off x="6789738" y="3860801"/>
            <a:ext cx="188912" cy="163513"/>
            <a:chOff x="3317" y="2432"/>
            <a:chExt cx="119" cy="103"/>
          </a:xfrm>
        </p:grpSpPr>
        <p:sp>
          <p:nvSpPr>
            <p:cNvPr id="815189" name="Oval 85"/>
            <p:cNvSpPr>
              <a:spLocks noChangeArrowheads="1"/>
            </p:cNvSpPr>
            <p:nvPr/>
          </p:nvSpPr>
          <p:spPr bwMode="auto">
            <a:xfrm>
              <a:off x="3317" y="2432"/>
              <a:ext cx="119" cy="10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90" name="Oval 86"/>
            <p:cNvSpPr>
              <a:spLocks noChangeArrowheads="1"/>
            </p:cNvSpPr>
            <p:nvPr/>
          </p:nvSpPr>
          <p:spPr bwMode="auto">
            <a:xfrm>
              <a:off x="3317" y="2432"/>
              <a:ext cx="119" cy="103"/>
            </a:xfrm>
            <a:prstGeom prst="ellips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" name="Group 87"/>
          <p:cNvGrpSpPr>
            <a:grpSpLocks/>
          </p:cNvGrpSpPr>
          <p:nvPr/>
        </p:nvGrpSpPr>
        <p:grpSpPr bwMode="auto">
          <a:xfrm>
            <a:off x="6684964" y="3860800"/>
            <a:ext cx="217487" cy="88900"/>
            <a:chOff x="3251" y="2432"/>
            <a:chExt cx="137" cy="56"/>
          </a:xfrm>
        </p:grpSpPr>
        <p:sp>
          <p:nvSpPr>
            <p:cNvPr id="815192" name="Rectangle 88"/>
            <p:cNvSpPr>
              <a:spLocks noChangeArrowheads="1"/>
            </p:cNvSpPr>
            <p:nvPr/>
          </p:nvSpPr>
          <p:spPr bwMode="auto">
            <a:xfrm>
              <a:off x="3251" y="2432"/>
              <a:ext cx="137" cy="56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93" name="Rectangle 89"/>
            <p:cNvSpPr>
              <a:spLocks noChangeArrowheads="1"/>
            </p:cNvSpPr>
            <p:nvPr/>
          </p:nvSpPr>
          <p:spPr bwMode="auto">
            <a:xfrm>
              <a:off x="3251" y="2432"/>
              <a:ext cx="137" cy="56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90"/>
          <p:cNvGrpSpPr>
            <a:grpSpLocks/>
          </p:cNvGrpSpPr>
          <p:nvPr/>
        </p:nvGrpSpPr>
        <p:grpSpPr bwMode="auto">
          <a:xfrm>
            <a:off x="6789738" y="3860801"/>
            <a:ext cx="188912" cy="163513"/>
            <a:chOff x="3317" y="2432"/>
            <a:chExt cx="119" cy="103"/>
          </a:xfrm>
        </p:grpSpPr>
        <p:sp>
          <p:nvSpPr>
            <p:cNvPr id="815195" name="Oval 91"/>
            <p:cNvSpPr>
              <a:spLocks noChangeArrowheads="1"/>
            </p:cNvSpPr>
            <p:nvPr/>
          </p:nvSpPr>
          <p:spPr bwMode="auto">
            <a:xfrm>
              <a:off x="3317" y="2432"/>
              <a:ext cx="119" cy="10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96" name="Oval 92"/>
            <p:cNvSpPr>
              <a:spLocks noChangeArrowheads="1"/>
            </p:cNvSpPr>
            <p:nvPr/>
          </p:nvSpPr>
          <p:spPr bwMode="auto">
            <a:xfrm>
              <a:off x="3317" y="2432"/>
              <a:ext cx="119" cy="103"/>
            </a:xfrm>
            <a:prstGeom prst="ellips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" name="Group 93"/>
          <p:cNvGrpSpPr>
            <a:grpSpLocks/>
          </p:cNvGrpSpPr>
          <p:nvPr/>
        </p:nvGrpSpPr>
        <p:grpSpPr bwMode="auto">
          <a:xfrm>
            <a:off x="3162300" y="4406901"/>
            <a:ext cx="2057400" cy="627063"/>
            <a:chOff x="1032" y="2776"/>
            <a:chExt cx="1296" cy="395"/>
          </a:xfrm>
        </p:grpSpPr>
        <p:sp>
          <p:nvSpPr>
            <p:cNvPr id="815198" name="Rectangle 94"/>
            <p:cNvSpPr>
              <a:spLocks noChangeArrowheads="1"/>
            </p:cNvSpPr>
            <p:nvPr/>
          </p:nvSpPr>
          <p:spPr bwMode="auto">
            <a:xfrm>
              <a:off x="1032" y="2776"/>
              <a:ext cx="1296" cy="39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99" name="Rectangle 95"/>
            <p:cNvSpPr>
              <a:spLocks noChangeArrowheads="1"/>
            </p:cNvSpPr>
            <p:nvPr/>
          </p:nvSpPr>
          <p:spPr bwMode="auto">
            <a:xfrm>
              <a:off x="1032" y="2776"/>
              <a:ext cx="1296" cy="395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96"/>
          <p:cNvGrpSpPr>
            <a:grpSpLocks/>
          </p:cNvGrpSpPr>
          <p:nvPr/>
        </p:nvGrpSpPr>
        <p:grpSpPr bwMode="auto">
          <a:xfrm>
            <a:off x="3162300" y="4516439"/>
            <a:ext cx="2057400" cy="517525"/>
            <a:chOff x="1032" y="2845"/>
            <a:chExt cx="1296" cy="326"/>
          </a:xfrm>
        </p:grpSpPr>
        <p:pic>
          <p:nvPicPr>
            <p:cNvPr id="815201" name="Picture 9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32" y="2845"/>
              <a:ext cx="12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5202" name="Rectangle 98"/>
            <p:cNvSpPr>
              <a:spLocks noChangeArrowheads="1"/>
            </p:cNvSpPr>
            <p:nvPr/>
          </p:nvSpPr>
          <p:spPr bwMode="auto">
            <a:xfrm>
              <a:off x="1032" y="2845"/>
              <a:ext cx="1296" cy="326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203" name="Line 99"/>
          <p:cNvSpPr>
            <a:spLocks noChangeShapeType="1"/>
          </p:cNvSpPr>
          <p:nvPr/>
        </p:nvSpPr>
        <p:spPr bwMode="auto">
          <a:xfrm flipV="1">
            <a:off x="4867275" y="4592639"/>
            <a:ext cx="1588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204" name="Line 100"/>
          <p:cNvSpPr>
            <a:spLocks noChangeShapeType="1"/>
          </p:cNvSpPr>
          <p:nvPr/>
        </p:nvSpPr>
        <p:spPr bwMode="auto">
          <a:xfrm flipV="1">
            <a:off x="4411664" y="4592639"/>
            <a:ext cx="1587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205" name="Line 101"/>
          <p:cNvSpPr>
            <a:spLocks noChangeShapeType="1"/>
          </p:cNvSpPr>
          <p:nvPr/>
        </p:nvSpPr>
        <p:spPr bwMode="auto">
          <a:xfrm flipV="1">
            <a:off x="3959225" y="4592639"/>
            <a:ext cx="1588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206" name="Line 102"/>
          <p:cNvSpPr>
            <a:spLocks noChangeShapeType="1"/>
          </p:cNvSpPr>
          <p:nvPr/>
        </p:nvSpPr>
        <p:spPr bwMode="auto">
          <a:xfrm flipV="1">
            <a:off x="3498850" y="4592639"/>
            <a:ext cx="1588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1" name="Group 103"/>
          <p:cNvGrpSpPr>
            <a:grpSpLocks/>
          </p:cNvGrpSpPr>
          <p:nvPr/>
        </p:nvGrpSpPr>
        <p:grpSpPr bwMode="auto">
          <a:xfrm>
            <a:off x="4751388" y="4505326"/>
            <a:ext cx="220662" cy="130175"/>
            <a:chOff x="2033" y="2838"/>
            <a:chExt cx="139" cy="82"/>
          </a:xfrm>
        </p:grpSpPr>
        <p:grpSp>
          <p:nvGrpSpPr>
            <p:cNvPr id="22" name="Group 104"/>
            <p:cNvGrpSpPr>
              <a:grpSpLocks/>
            </p:cNvGrpSpPr>
            <p:nvPr/>
          </p:nvGrpSpPr>
          <p:grpSpPr bwMode="auto">
            <a:xfrm>
              <a:off x="2099" y="2838"/>
              <a:ext cx="56" cy="48"/>
              <a:chOff x="2099" y="2838"/>
              <a:chExt cx="56" cy="48"/>
            </a:xfrm>
          </p:grpSpPr>
          <p:sp>
            <p:nvSpPr>
              <p:cNvPr id="815209" name="Freeform 105"/>
              <p:cNvSpPr>
                <a:spLocks/>
              </p:cNvSpPr>
              <p:nvPr/>
            </p:nvSpPr>
            <p:spPr bwMode="auto">
              <a:xfrm>
                <a:off x="2099" y="2838"/>
                <a:ext cx="56" cy="48"/>
              </a:xfrm>
              <a:custGeom>
                <a:avLst/>
                <a:gdLst/>
                <a:ahLst/>
                <a:cxnLst>
                  <a:cxn ang="0">
                    <a:pos x="56" y="32"/>
                  </a:cxn>
                  <a:cxn ang="0">
                    <a:pos x="55" y="31"/>
                  </a:cxn>
                  <a:cxn ang="0">
                    <a:pos x="55" y="30"/>
                  </a:cxn>
                  <a:cxn ang="0">
                    <a:pos x="54" y="29"/>
                  </a:cxn>
                  <a:cxn ang="0">
                    <a:pos x="53" y="29"/>
                  </a:cxn>
                  <a:cxn ang="0">
                    <a:pos x="53" y="28"/>
                  </a:cxn>
                  <a:cxn ang="0">
                    <a:pos x="52" y="27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49" y="25"/>
                  </a:cxn>
                  <a:cxn ang="0">
                    <a:pos x="48" y="24"/>
                  </a:cxn>
                  <a:cxn ang="0">
                    <a:pos x="47" y="23"/>
                  </a:cxn>
                  <a:cxn ang="0">
                    <a:pos x="47" y="23"/>
                  </a:cxn>
                  <a:cxn ang="0">
                    <a:pos x="46" y="22"/>
                  </a:cxn>
                  <a:cxn ang="0">
                    <a:pos x="44" y="21"/>
                  </a:cxn>
                  <a:cxn ang="0">
                    <a:pos x="43" y="21"/>
                  </a:cxn>
                  <a:cxn ang="0">
                    <a:pos x="42" y="20"/>
                  </a:cxn>
                  <a:cxn ang="0">
                    <a:pos x="41" y="19"/>
                  </a:cxn>
                  <a:cxn ang="0">
                    <a:pos x="40" y="18"/>
                  </a:cxn>
                  <a:cxn ang="0">
                    <a:pos x="39" y="18"/>
                  </a:cxn>
                  <a:cxn ang="0">
                    <a:pos x="38" y="17"/>
                  </a:cxn>
                  <a:cxn ang="0">
                    <a:pos x="37" y="17"/>
                  </a:cxn>
                  <a:cxn ang="0">
                    <a:pos x="36" y="16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2" y="15"/>
                  </a:cxn>
                  <a:cxn ang="0">
                    <a:pos x="31" y="14"/>
                  </a:cxn>
                  <a:cxn ang="0">
                    <a:pos x="30" y="14"/>
                  </a:cxn>
                  <a:cxn ang="0">
                    <a:pos x="29" y="13"/>
                  </a:cxn>
                  <a:cxn ang="0">
                    <a:pos x="27" y="13"/>
                  </a:cxn>
                  <a:cxn ang="0">
                    <a:pos x="26" y="12"/>
                  </a:cxn>
                  <a:cxn ang="0">
                    <a:pos x="25" y="12"/>
                  </a:cxn>
                  <a:cxn ang="0">
                    <a:pos x="23" y="12"/>
                  </a:cxn>
                  <a:cxn ang="0">
                    <a:pos x="21" y="11"/>
                  </a:cxn>
                  <a:cxn ang="0">
                    <a:pos x="20" y="11"/>
                  </a:cxn>
                  <a:cxn ang="0">
                    <a:pos x="19" y="11"/>
                  </a:cxn>
                  <a:cxn ang="0">
                    <a:pos x="18" y="11"/>
                  </a:cxn>
                  <a:cxn ang="0">
                    <a:pos x="17" y="10"/>
                  </a:cxn>
                  <a:cxn ang="0">
                    <a:pos x="18" y="0"/>
                  </a:cxn>
                  <a:cxn ang="0">
                    <a:pos x="0" y="20"/>
                  </a:cxn>
                  <a:cxn ang="0">
                    <a:pos x="13" y="44"/>
                  </a:cxn>
                  <a:cxn ang="0">
                    <a:pos x="15" y="35"/>
                  </a:cxn>
                  <a:cxn ang="0">
                    <a:pos x="16" y="36"/>
                  </a:cxn>
                  <a:cxn ang="0">
                    <a:pos x="18" y="36"/>
                  </a:cxn>
                  <a:cxn ang="0">
                    <a:pos x="20" y="37"/>
                  </a:cxn>
                  <a:cxn ang="0">
                    <a:pos x="22" y="37"/>
                  </a:cxn>
                  <a:cxn ang="0">
                    <a:pos x="23" y="38"/>
                  </a:cxn>
                  <a:cxn ang="0">
                    <a:pos x="25" y="38"/>
                  </a:cxn>
                  <a:cxn ang="0">
                    <a:pos x="26" y="39"/>
                  </a:cxn>
                  <a:cxn ang="0">
                    <a:pos x="28" y="40"/>
                  </a:cxn>
                  <a:cxn ang="0">
                    <a:pos x="29" y="41"/>
                  </a:cxn>
                  <a:cxn ang="0">
                    <a:pos x="30" y="42"/>
                  </a:cxn>
                  <a:cxn ang="0">
                    <a:pos x="32" y="42"/>
                  </a:cxn>
                  <a:cxn ang="0">
                    <a:pos x="33" y="43"/>
                  </a:cxn>
                  <a:cxn ang="0">
                    <a:pos x="34" y="44"/>
                  </a:cxn>
                  <a:cxn ang="0">
                    <a:pos x="35" y="45"/>
                  </a:cxn>
                  <a:cxn ang="0">
                    <a:pos x="37" y="46"/>
                  </a:cxn>
                  <a:cxn ang="0">
                    <a:pos x="37" y="47"/>
                  </a:cxn>
                  <a:cxn ang="0">
                    <a:pos x="38" y="48"/>
                  </a:cxn>
                  <a:cxn ang="0">
                    <a:pos x="56" y="32"/>
                  </a:cxn>
                </a:cxnLst>
                <a:rect l="0" t="0" r="r" b="b"/>
                <a:pathLst>
                  <a:path w="56" h="48">
                    <a:moveTo>
                      <a:pt x="56" y="32"/>
                    </a:moveTo>
                    <a:lnTo>
                      <a:pt x="55" y="31"/>
                    </a:lnTo>
                    <a:lnTo>
                      <a:pt x="55" y="30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3" y="28"/>
                    </a:lnTo>
                    <a:lnTo>
                      <a:pt x="52" y="27"/>
                    </a:lnTo>
                    <a:lnTo>
                      <a:pt x="51" y="26"/>
                    </a:lnTo>
                    <a:lnTo>
                      <a:pt x="50" y="26"/>
                    </a:lnTo>
                    <a:lnTo>
                      <a:pt x="49" y="25"/>
                    </a:lnTo>
                    <a:lnTo>
                      <a:pt x="48" y="24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6" y="22"/>
                    </a:lnTo>
                    <a:lnTo>
                      <a:pt x="44" y="21"/>
                    </a:lnTo>
                    <a:lnTo>
                      <a:pt x="43" y="21"/>
                    </a:lnTo>
                    <a:lnTo>
                      <a:pt x="42" y="20"/>
                    </a:lnTo>
                    <a:lnTo>
                      <a:pt x="41" y="19"/>
                    </a:lnTo>
                    <a:lnTo>
                      <a:pt x="40" y="18"/>
                    </a:lnTo>
                    <a:lnTo>
                      <a:pt x="39" y="18"/>
                    </a:lnTo>
                    <a:lnTo>
                      <a:pt x="38" y="17"/>
                    </a:lnTo>
                    <a:lnTo>
                      <a:pt x="37" y="17"/>
                    </a:lnTo>
                    <a:lnTo>
                      <a:pt x="36" y="16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0" y="14"/>
                    </a:lnTo>
                    <a:lnTo>
                      <a:pt x="29" y="13"/>
                    </a:lnTo>
                    <a:lnTo>
                      <a:pt x="27" y="13"/>
                    </a:lnTo>
                    <a:lnTo>
                      <a:pt x="26" y="12"/>
                    </a:lnTo>
                    <a:lnTo>
                      <a:pt x="25" y="12"/>
                    </a:lnTo>
                    <a:lnTo>
                      <a:pt x="23" y="12"/>
                    </a:lnTo>
                    <a:lnTo>
                      <a:pt x="21" y="11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7" y="10"/>
                    </a:lnTo>
                    <a:lnTo>
                      <a:pt x="18" y="0"/>
                    </a:lnTo>
                    <a:lnTo>
                      <a:pt x="0" y="20"/>
                    </a:lnTo>
                    <a:lnTo>
                      <a:pt x="13" y="44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8" y="36"/>
                    </a:lnTo>
                    <a:lnTo>
                      <a:pt x="20" y="37"/>
                    </a:lnTo>
                    <a:lnTo>
                      <a:pt x="22" y="37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9"/>
                    </a:lnTo>
                    <a:lnTo>
                      <a:pt x="28" y="40"/>
                    </a:lnTo>
                    <a:lnTo>
                      <a:pt x="29" y="41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5" y="45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56" y="32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10" name="Freeform 106"/>
              <p:cNvSpPr>
                <a:spLocks/>
              </p:cNvSpPr>
              <p:nvPr/>
            </p:nvSpPr>
            <p:spPr bwMode="auto">
              <a:xfrm>
                <a:off x="2099" y="2838"/>
                <a:ext cx="56" cy="48"/>
              </a:xfrm>
              <a:custGeom>
                <a:avLst/>
                <a:gdLst/>
                <a:ahLst/>
                <a:cxnLst>
                  <a:cxn ang="0">
                    <a:pos x="56" y="32"/>
                  </a:cxn>
                  <a:cxn ang="0">
                    <a:pos x="55" y="31"/>
                  </a:cxn>
                  <a:cxn ang="0">
                    <a:pos x="55" y="30"/>
                  </a:cxn>
                  <a:cxn ang="0">
                    <a:pos x="54" y="29"/>
                  </a:cxn>
                  <a:cxn ang="0">
                    <a:pos x="53" y="29"/>
                  </a:cxn>
                  <a:cxn ang="0">
                    <a:pos x="53" y="28"/>
                  </a:cxn>
                  <a:cxn ang="0">
                    <a:pos x="52" y="27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49" y="25"/>
                  </a:cxn>
                  <a:cxn ang="0">
                    <a:pos x="48" y="24"/>
                  </a:cxn>
                  <a:cxn ang="0">
                    <a:pos x="47" y="23"/>
                  </a:cxn>
                  <a:cxn ang="0">
                    <a:pos x="47" y="23"/>
                  </a:cxn>
                  <a:cxn ang="0">
                    <a:pos x="46" y="22"/>
                  </a:cxn>
                  <a:cxn ang="0">
                    <a:pos x="44" y="21"/>
                  </a:cxn>
                  <a:cxn ang="0">
                    <a:pos x="43" y="21"/>
                  </a:cxn>
                  <a:cxn ang="0">
                    <a:pos x="42" y="20"/>
                  </a:cxn>
                  <a:cxn ang="0">
                    <a:pos x="41" y="19"/>
                  </a:cxn>
                  <a:cxn ang="0">
                    <a:pos x="40" y="18"/>
                  </a:cxn>
                  <a:cxn ang="0">
                    <a:pos x="39" y="18"/>
                  </a:cxn>
                  <a:cxn ang="0">
                    <a:pos x="38" y="17"/>
                  </a:cxn>
                  <a:cxn ang="0">
                    <a:pos x="37" y="17"/>
                  </a:cxn>
                  <a:cxn ang="0">
                    <a:pos x="36" y="16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2" y="15"/>
                  </a:cxn>
                  <a:cxn ang="0">
                    <a:pos x="31" y="14"/>
                  </a:cxn>
                  <a:cxn ang="0">
                    <a:pos x="30" y="14"/>
                  </a:cxn>
                  <a:cxn ang="0">
                    <a:pos x="29" y="13"/>
                  </a:cxn>
                  <a:cxn ang="0">
                    <a:pos x="27" y="13"/>
                  </a:cxn>
                  <a:cxn ang="0">
                    <a:pos x="26" y="12"/>
                  </a:cxn>
                  <a:cxn ang="0">
                    <a:pos x="25" y="12"/>
                  </a:cxn>
                  <a:cxn ang="0">
                    <a:pos x="23" y="12"/>
                  </a:cxn>
                  <a:cxn ang="0">
                    <a:pos x="21" y="11"/>
                  </a:cxn>
                  <a:cxn ang="0">
                    <a:pos x="20" y="11"/>
                  </a:cxn>
                  <a:cxn ang="0">
                    <a:pos x="19" y="11"/>
                  </a:cxn>
                  <a:cxn ang="0">
                    <a:pos x="18" y="11"/>
                  </a:cxn>
                  <a:cxn ang="0">
                    <a:pos x="17" y="10"/>
                  </a:cxn>
                  <a:cxn ang="0">
                    <a:pos x="18" y="0"/>
                  </a:cxn>
                  <a:cxn ang="0">
                    <a:pos x="0" y="20"/>
                  </a:cxn>
                  <a:cxn ang="0">
                    <a:pos x="13" y="44"/>
                  </a:cxn>
                  <a:cxn ang="0">
                    <a:pos x="15" y="35"/>
                  </a:cxn>
                  <a:cxn ang="0">
                    <a:pos x="16" y="36"/>
                  </a:cxn>
                  <a:cxn ang="0">
                    <a:pos x="18" y="36"/>
                  </a:cxn>
                  <a:cxn ang="0">
                    <a:pos x="20" y="37"/>
                  </a:cxn>
                  <a:cxn ang="0">
                    <a:pos x="22" y="37"/>
                  </a:cxn>
                  <a:cxn ang="0">
                    <a:pos x="23" y="38"/>
                  </a:cxn>
                  <a:cxn ang="0">
                    <a:pos x="25" y="38"/>
                  </a:cxn>
                  <a:cxn ang="0">
                    <a:pos x="26" y="39"/>
                  </a:cxn>
                  <a:cxn ang="0">
                    <a:pos x="28" y="40"/>
                  </a:cxn>
                  <a:cxn ang="0">
                    <a:pos x="29" y="41"/>
                  </a:cxn>
                  <a:cxn ang="0">
                    <a:pos x="30" y="42"/>
                  </a:cxn>
                  <a:cxn ang="0">
                    <a:pos x="32" y="42"/>
                  </a:cxn>
                  <a:cxn ang="0">
                    <a:pos x="33" y="43"/>
                  </a:cxn>
                  <a:cxn ang="0">
                    <a:pos x="34" y="44"/>
                  </a:cxn>
                  <a:cxn ang="0">
                    <a:pos x="35" y="45"/>
                  </a:cxn>
                  <a:cxn ang="0">
                    <a:pos x="37" y="46"/>
                  </a:cxn>
                  <a:cxn ang="0">
                    <a:pos x="37" y="47"/>
                  </a:cxn>
                  <a:cxn ang="0">
                    <a:pos x="38" y="48"/>
                  </a:cxn>
                  <a:cxn ang="0">
                    <a:pos x="56" y="32"/>
                  </a:cxn>
                </a:cxnLst>
                <a:rect l="0" t="0" r="r" b="b"/>
                <a:pathLst>
                  <a:path w="56" h="48">
                    <a:moveTo>
                      <a:pt x="56" y="32"/>
                    </a:moveTo>
                    <a:lnTo>
                      <a:pt x="55" y="31"/>
                    </a:lnTo>
                    <a:lnTo>
                      <a:pt x="55" y="30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3" y="28"/>
                    </a:lnTo>
                    <a:lnTo>
                      <a:pt x="52" y="27"/>
                    </a:lnTo>
                    <a:lnTo>
                      <a:pt x="51" y="26"/>
                    </a:lnTo>
                    <a:lnTo>
                      <a:pt x="50" y="26"/>
                    </a:lnTo>
                    <a:lnTo>
                      <a:pt x="49" y="25"/>
                    </a:lnTo>
                    <a:lnTo>
                      <a:pt x="48" y="24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6" y="22"/>
                    </a:lnTo>
                    <a:lnTo>
                      <a:pt x="44" y="21"/>
                    </a:lnTo>
                    <a:lnTo>
                      <a:pt x="43" y="21"/>
                    </a:lnTo>
                    <a:lnTo>
                      <a:pt x="42" y="20"/>
                    </a:lnTo>
                    <a:lnTo>
                      <a:pt x="41" y="19"/>
                    </a:lnTo>
                    <a:lnTo>
                      <a:pt x="40" y="18"/>
                    </a:lnTo>
                    <a:lnTo>
                      <a:pt x="39" y="18"/>
                    </a:lnTo>
                    <a:lnTo>
                      <a:pt x="38" y="17"/>
                    </a:lnTo>
                    <a:lnTo>
                      <a:pt x="37" y="17"/>
                    </a:lnTo>
                    <a:lnTo>
                      <a:pt x="36" y="16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0" y="14"/>
                    </a:lnTo>
                    <a:lnTo>
                      <a:pt x="29" y="13"/>
                    </a:lnTo>
                    <a:lnTo>
                      <a:pt x="27" y="13"/>
                    </a:lnTo>
                    <a:lnTo>
                      <a:pt x="26" y="12"/>
                    </a:lnTo>
                    <a:lnTo>
                      <a:pt x="25" y="12"/>
                    </a:lnTo>
                    <a:lnTo>
                      <a:pt x="23" y="12"/>
                    </a:lnTo>
                    <a:lnTo>
                      <a:pt x="21" y="11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7" y="10"/>
                    </a:lnTo>
                    <a:lnTo>
                      <a:pt x="18" y="0"/>
                    </a:lnTo>
                    <a:lnTo>
                      <a:pt x="0" y="20"/>
                    </a:lnTo>
                    <a:lnTo>
                      <a:pt x="13" y="44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8" y="36"/>
                    </a:lnTo>
                    <a:lnTo>
                      <a:pt x="20" y="37"/>
                    </a:lnTo>
                    <a:lnTo>
                      <a:pt x="22" y="37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9"/>
                    </a:lnTo>
                    <a:lnTo>
                      <a:pt x="28" y="40"/>
                    </a:lnTo>
                    <a:lnTo>
                      <a:pt x="29" y="41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5" y="45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56" y="32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" name="Group 107"/>
            <p:cNvGrpSpPr>
              <a:grpSpLocks/>
            </p:cNvGrpSpPr>
            <p:nvPr/>
          </p:nvGrpSpPr>
          <p:grpSpPr bwMode="auto">
            <a:xfrm>
              <a:off x="2130" y="2867"/>
              <a:ext cx="42" cy="53"/>
              <a:chOff x="2130" y="2867"/>
              <a:chExt cx="42" cy="53"/>
            </a:xfrm>
          </p:grpSpPr>
          <p:sp>
            <p:nvSpPr>
              <p:cNvPr id="815212" name="Freeform 108"/>
              <p:cNvSpPr>
                <a:spLocks/>
              </p:cNvSpPr>
              <p:nvPr/>
            </p:nvSpPr>
            <p:spPr bwMode="auto">
              <a:xfrm>
                <a:off x="2130" y="2867"/>
                <a:ext cx="42" cy="5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0" y="23"/>
                  </a:cxn>
                  <a:cxn ang="0">
                    <a:pos x="11" y="24"/>
                  </a:cxn>
                  <a:cxn ang="0">
                    <a:pos x="11" y="25"/>
                  </a:cxn>
                  <a:cxn ang="0">
                    <a:pos x="12" y="26"/>
                  </a:cxn>
                  <a:cxn ang="0">
                    <a:pos x="12" y="27"/>
                  </a:cxn>
                  <a:cxn ang="0">
                    <a:pos x="13" y="28"/>
                  </a:cxn>
                  <a:cxn ang="0">
                    <a:pos x="14" y="29"/>
                  </a:cxn>
                  <a:cxn ang="0">
                    <a:pos x="14" y="30"/>
                  </a:cxn>
                  <a:cxn ang="0">
                    <a:pos x="15" y="32"/>
                  </a:cxn>
                  <a:cxn ang="0">
                    <a:pos x="15" y="33"/>
                  </a:cxn>
                  <a:cxn ang="0">
                    <a:pos x="16" y="36"/>
                  </a:cxn>
                  <a:cxn ang="0">
                    <a:pos x="17" y="38"/>
                  </a:cxn>
                  <a:cxn ang="0">
                    <a:pos x="17" y="39"/>
                  </a:cxn>
                  <a:cxn ang="0">
                    <a:pos x="17" y="40"/>
                  </a:cxn>
                  <a:cxn ang="0">
                    <a:pos x="17" y="42"/>
                  </a:cxn>
                  <a:cxn ang="0">
                    <a:pos x="17" y="43"/>
                  </a:cxn>
                  <a:cxn ang="0">
                    <a:pos x="18" y="45"/>
                  </a:cxn>
                  <a:cxn ang="0">
                    <a:pos x="18" y="46"/>
                  </a:cxn>
                  <a:cxn ang="0">
                    <a:pos x="42" y="53"/>
                  </a:cxn>
                  <a:cxn ang="0">
                    <a:pos x="42" y="52"/>
                  </a:cxn>
                  <a:cxn ang="0">
                    <a:pos x="42" y="51"/>
                  </a:cxn>
                  <a:cxn ang="0">
                    <a:pos x="42" y="49"/>
                  </a:cxn>
                  <a:cxn ang="0">
                    <a:pos x="42" y="48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42" y="45"/>
                  </a:cxn>
                  <a:cxn ang="0">
                    <a:pos x="42" y="43"/>
                  </a:cxn>
                  <a:cxn ang="0">
                    <a:pos x="42" y="42"/>
                  </a:cxn>
                  <a:cxn ang="0">
                    <a:pos x="42" y="41"/>
                  </a:cxn>
                  <a:cxn ang="0">
                    <a:pos x="42" y="39"/>
                  </a:cxn>
                  <a:cxn ang="0">
                    <a:pos x="42" y="38"/>
                  </a:cxn>
                  <a:cxn ang="0">
                    <a:pos x="42" y="37"/>
                  </a:cxn>
                  <a:cxn ang="0">
                    <a:pos x="41" y="35"/>
                  </a:cxn>
                  <a:cxn ang="0">
                    <a:pos x="41" y="34"/>
                  </a:cxn>
                  <a:cxn ang="0">
                    <a:pos x="41" y="33"/>
                  </a:cxn>
                  <a:cxn ang="0">
                    <a:pos x="40" y="31"/>
                  </a:cxn>
                  <a:cxn ang="0">
                    <a:pos x="40" y="29"/>
                  </a:cxn>
                  <a:cxn ang="0">
                    <a:pos x="40" y="28"/>
                  </a:cxn>
                  <a:cxn ang="0">
                    <a:pos x="39" y="26"/>
                  </a:cxn>
                  <a:cxn ang="0">
                    <a:pos x="38" y="24"/>
                  </a:cxn>
                  <a:cxn ang="0">
                    <a:pos x="38" y="23"/>
                  </a:cxn>
                  <a:cxn ang="0">
                    <a:pos x="37" y="22"/>
                  </a:cxn>
                  <a:cxn ang="0">
                    <a:pos x="37" y="20"/>
                  </a:cxn>
                  <a:cxn ang="0">
                    <a:pos x="36" y="19"/>
                  </a:cxn>
                  <a:cxn ang="0">
                    <a:pos x="36" y="18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3" y="14"/>
                  </a:cxn>
                  <a:cxn ang="0">
                    <a:pos x="33" y="12"/>
                  </a:cxn>
                  <a:cxn ang="0">
                    <a:pos x="32" y="11"/>
                  </a:cxn>
                  <a:cxn ang="0">
                    <a:pos x="31" y="10"/>
                  </a:cxn>
                  <a:cxn ang="0">
                    <a:pos x="30" y="8"/>
                  </a:cxn>
                  <a:cxn ang="0">
                    <a:pos x="29" y="7"/>
                  </a:cxn>
                  <a:cxn ang="0">
                    <a:pos x="38" y="0"/>
                  </a:cxn>
                  <a:cxn ang="0">
                    <a:pos x="10" y="3"/>
                  </a:cxn>
                  <a:cxn ang="0">
                    <a:pos x="0" y="31"/>
                  </a:cxn>
                </a:cxnLst>
                <a:rect l="0" t="0" r="r" b="b"/>
                <a:pathLst>
                  <a:path w="42" h="53">
                    <a:moveTo>
                      <a:pt x="0" y="31"/>
                    </a:moveTo>
                    <a:lnTo>
                      <a:pt x="10" y="23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12" y="26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4" y="30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6" y="36"/>
                    </a:lnTo>
                    <a:lnTo>
                      <a:pt x="17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2"/>
                    </a:lnTo>
                    <a:lnTo>
                      <a:pt x="17" y="43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42" y="53"/>
                    </a:lnTo>
                    <a:lnTo>
                      <a:pt x="42" y="52"/>
                    </a:lnTo>
                    <a:lnTo>
                      <a:pt x="42" y="51"/>
                    </a:lnTo>
                    <a:lnTo>
                      <a:pt x="42" y="49"/>
                    </a:lnTo>
                    <a:lnTo>
                      <a:pt x="42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2"/>
                    </a:lnTo>
                    <a:lnTo>
                      <a:pt x="42" y="41"/>
                    </a:lnTo>
                    <a:lnTo>
                      <a:pt x="42" y="39"/>
                    </a:lnTo>
                    <a:lnTo>
                      <a:pt x="42" y="38"/>
                    </a:lnTo>
                    <a:lnTo>
                      <a:pt x="42" y="37"/>
                    </a:lnTo>
                    <a:lnTo>
                      <a:pt x="41" y="35"/>
                    </a:lnTo>
                    <a:lnTo>
                      <a:pt x="41" y="34"/>
                    </a:lnTo>
                    <a:lnTo>
                      <a:pt x="41" y="33"/>
                    </a:lnTo>
                    <a:lnTo>
                      <a:pt x="40" y="31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39" y="26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33" y="12"/>
                    </a:lnTo>
                    <a:lnTo>
                      <a:pt x="32" y="11"/>
                    </a:lnTo>
                    <a:lnTo>
                      <a:pt x="31" y="10"/>
                    </a:lnTo>
                    <a:lnTo>
                      <a:pt x="30" y="8"/>
                    </a:lnTo>
                    <a:lnTo>
                      <a:pt x="29" y="7"/>
                    </a:lnTo>
                    <a:lnTo>
                      <a:pt x="38" y="0"/>
                    </a:lnTo>
                    <a:lnTo>
                      <a:pt x="10" y="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13" name="Freeform 109"/>
              <p:cNvSpPr>
                <a:spLocks/>
              </p:cNvSpPr>
              <p:nvPr/>
            </p:nvSpPr>
            <p:spPr bwMode="auto">
              <a:xfrm>
                <a:off x="2130" y="2867"/>
                <a:ext cx="42" cy="5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0" y="23"/>
                  </a:cxn>
                  <a:cxn ang="0">
                    <a:pos x="11" y="24"/>
                  </a:cxn>
                  <a:cxn ang="0">
                    <a:pos x="11" y="25"/>
                  </a:cxn>
                  <a:cxn ang="0">
                    <a:pos x="12" y="26"/>
                  </a:cxn>
                  <a:cxn ang="0">
                    <a:pos x="12" y="27"/>
                  </a:cxn>
                  <a:cxn ang="0">
                    <a:pos x="13" y="28"/>
                  </a:cxn>
                  <a:cxn ang="0">
                    <a:pos x="14" y="29"/>
                  </a:cxn>
                  <a:cxn ang="0">
                    <a:pos x="14" y="30"/>
                  </a:cxn>
                  <a:cxn ang="0">
                    <a:pos x="15" y="32"/>
                  </a:cxn>
                  <a:cxn ang="0">
                    <a:pos x="15" y="33"/>
                  </a:cxn>
                  <a:cxn ang="0">
                    <a:pos x="16" y="36"/>
                  </a:cxn>
                  <a:cxn ang="0">
                    <a:pos x="17" y="38"/>
                  </a:cxn>
                  <a:cxn ang="0">
                    <a:pos x="17" y="39"/>
                  </a:cxn>
                  <a:cxn ang="0">
                    <a:pos x="17" y="40"/>
                  </a:cxn>
                  <a:cxn ang="0">
                    <a:pos x="17" y="42"/>
                  </a:cxn>
                  <a:cxn ang="0">
                    <a:pos x="17" y="43"/>
                  </a:cxn>
                  <a:cxn ang="0">
                    <a:pos x="18" y="45"/>
                  </a:cxn>
                  <a:cxn ang="0">
                    <a:pos x="18" y="46"/>
                  </a:cxn>
                  <a:cxn ang="0">
                    <a:pos x="42" y="53"/>
                  </a:cxn>
                  <a:cxn ang="0">
                    <a:pos x="42" y="52"/>
                  </a:cxn>
                  <a:cxn ang="0">
                    <a:pos x="42" y="51"/>
                  </a:cxn>
                  <a:cxn ang="0">
                    <a:pos x="42" y="49"/>
                  </a:cxn>
                  <a:cxn ang="0">
                    <a:pos x="42" y="48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42" y="45"/>
                  </a:cxn>
                  <a:cxn ang="0">
                    <a:pos x="42" y="43"/>
                  </a:cxn>
                  <a:cxn ang="0">
                    <a:pos x="42" y="42"/>
                  </a:cxn>
                  <a:cxn ang="0">
                    <a:pos x="42" y="41"/>
                  </a:cxn>
                  <a:cxn ang="0">
                    <a:pos x="42" y="39"/>
                  </a:cxn>
                  <a:cxn ang="0">
                    <a:pos x="42" y="38"/>
                  </a:cxn>
                  <a:cxn ang="0">
                    <a:pos x="42" y="37"/>
                  </a:cxn>
                  <a:cxn ang="0">
                    <a:pos x="41" y="35"/>
                  </a:cxn>
                  <a:cxn ang="0">
                    <a:pos x="41" y="34"/>
                  </a:cxn>
                  <a:cxn ang="0">
                    <a:pos x="41" y="33"/>
                  </a:cxn>
                  <a:cxn ang="0">
                    <a:pos x="40" y="31"/>
                  </a:cxn>
                  <a:cxn ang="0">
                    <a:pos x="40" y="29"/>
                  </a:cxn>
                  <a:cxn ang="0">
                    <a:pos x="40" y="28"/>
                  </a:cxn>
                  <a:cxn ang="0">
                    <a:pos x="39" y="26"/>
                  </a:cxn>
                  <a:cxn ang="0">
                    <a:pos x="38" y="24"/>
                  </a:cxn>
                  <a:cxn ang="0">
                    <a:pos x="38" y="23"/>
                  </a:cxn>
                  <a:cxn ang="0">
                    <a:pos x="37" y="22"/>
                  </a:cxn>
                  <a:cxn ang="0">
                    <a:pos x="37" y="20"/>
                  </a:cxn>
                  <a:cxn ang="0">
                    <a:pos x="36" y="19"/>
                  </a:cxn>
                  <a:cxn ang="0">
                    <a:pos x="36" y="18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3" y="14"/>
                  </a:cxn>
                  <a:cxn ang="0">
                    <a:pos x="33" y="12"/>
                  </a:cxn>
                  <a:cxn ang="0">
                    <a:pos x="32" y="11"/>
                  </a:cxn>
                  <a:cxn ang="0">
                    <a:pos x="31" y="10"/>
                  </a:cxn>
                  <a:cxn ang="0">
                    <a:pos x="30" y="8"/>
                  </a:cxn>
                  <a:cxn ang="0">
                    <a:pos x="29" y="7"/>
                  </a:cxn>
                  <a:cxn ang="0">
                    <a:pos x="38" y="0"/>
                  </a:cxn>
                  <a:cxn ang="0">
                    <a:pos x="10" y="3"/>
                  </a:cxn>
                  <a:cxn ang="0">
                    <a:pos x="0" y="31"/>
                  </a:cxn>
                </a:cxnLst>
                <a:rect l="0" t="0" r="r" b="b"/>
                <a:pathLst>
                  <a:path w="42" h="53">
                    <a:moveTo>
                      <a:pt x="0" y="31"/>
                    </a:moveTo>
                    <a:lnTo>
                      <a:pt x="10" y="23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12" y="26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4" y="30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6" y="36"/>
                    </a:lnTo>
                    <a:lnTo>
                      <a:pt x="17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2"/>
                    </a:lnTo>
                    <a:lnTo>
                      <a:pt x="17" y="43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42" y="53"/>
                    </a:lnTo>
                    <a:lnTo>
                      <a:pt x="42" y="52"/>
                    </a:lnTo>
                    <a:lnTo>
                      <a:pt x="42" y="51"/>
                    </a:lnTo>
                    <a:lnTo>
                      <a:pt x="42" y="49"/>
                    </a:lnTo>
                    <a:lnTo>
                      <a:pt x="42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2"/>
                    </a:lnTo>
                    <a:lnTo>
                      <a:pt x="42" y="41"/>
                    </a:lnTo>
                    <a:lnTo>
                      <a:pt x="42" y="39"/>
                    </a:lnTo>
                    <a:lnTo>
                      <a:pt x="42" y="38"/>
                    </a:lnTo>
                    <a:lnTo>
                      <a:pt x="42" y="37"/>
                    </a:lnTo>
                    <a:lnTo>
                      <a:pt x="41" y="35"/>
                    </a:lnTo>
                    <a:lnTo>
                      <a:pt x="41" y="34"/>
                    </a:lnTo>
                    <a:lnTo>
                      <a:pt x="41" y="33"/>
                    </a:lnTo>
                    <a:lnTo>
                      <a:pt x="40" y="31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39" y="26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33" y="12"/>
                    </a:lnTo>
                    <a:lnTo>
                      <a:pt x="32" y="11"/>
                    </a:lnTo>
                    <a:lnTo>
                      <a:pt x="31" y="10"/>
                    </a:lnTo>
                    <a:lnTo>
                      <a:pt x="30" y="8"/>
                    </a:lnTo>
                    <a:lnTo>
                      <a:pt x="29" y="7"/>
                    </a:lnTo>
                    <a:lnTo>
                      <a:pt x="38" y="0"/>
                    </a:lnTo>
                    <a:lnTo>
                      <a:pt x="10" y="3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4" name="Group 110"/>
            <p:cNvGrpSpPr>
              <a:grpSpLocks/>
            </p:cNvGrpSpPr>
            <p:nvPr/>
          </p:nvGrpSpPr>
          <p:grpSpPr bwMode="auto">
            <a:xfrm>
              <a:off x="2033" y="2864"/>
              <a:ext cx="48" cy="56"/>
              <a:chOff x="2033" y="2864"/>
              <a:chExt cx="48" cy="56"/>
            </a:xfrm>
          </p:grpSpPr>
          <p:sp>
            <p:nvSpPr>
              <p:cNvPr id="815215" name="Freeform 111"/>
              <p:cNvSpPr>
                <a:spLocks/>
              </p:cNvSpPr>
              <p:nvPr/>
            </p:nvSpPr>
            <p:spPr bwMode="auto">
              <a:xfrm>
                <a:off x="2033" y="2864"/>
                <a:ext cx="48" cy="56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29" y="2"/>
                  </a:cxn>
                  <a:cxn ang="0">
                    <a:pos x="28" y="3"/>
                  </a:cxn>
                  <a:cxn ang="0">
                    <a:pos x="27" y="4"/>
                  </a:cxn>
                  <a:cxn ang="0">
                    <a:pos x="27" y="5"/>
                  </a:cxn>
                  <a:cxn ang="0">
                    <a:pos x="26" y="5"/>
                  </a:cxn>
                  <a:cxn ang="0">
                    <a:pos x="25" y="6"/>
                  </a:cxn>
                  <a:cxn ang="0">
                    <a:pos x="25" y="7"/>
                  </a:cxn>
                  <a:cxn ang="0">
                    <a:pos x="24" y="8"/>
                  </a:cxn>
                  <a:cxn ang="0">
                    <a:pos x="23" y="9"/>
                  </a:cxn>
                  <a:cxn ang="0">
                    <a:pos x="23" y="10"/>
                  </a:cxn>
                  <a:cxn ang="0">
                    <a:pos x="22" y="11"/>
                  </a:cxn>
                  <a:cxn ang="0">
                    <a:pos x="21" y="12"/>
                  </a:cxn>
                  <a:cxn ang="0">
                    <a:pos x="20" y="13"/>
                  </a:cxn>
                  <a:cxn ang="0">
                    <a:pos x="20" y="14"/>
                  </a:cxn>
                  <a:cxn ang="0">
                    <a:pos x="19" y="15"/>
                  </a:cxn>
                  <a:cxn ang="0">
                    <a:pos x="18" y="17"/>
                  </a:cxn>
                  <a:cxn ang="0">
                    <a:pos x="18" y="18"/>
                  </a:cxn>
                  <a:cxn ang="0">
                    <a:pos x="17" y="19"/>
                  </a:cxn>
                  <a:cxn ang="0">
                    <a:pos x="17" y="20"/>
                  </a:cxn>
                  <a:cxn ang="0">
                    <a:pos x="16" y="21"/>
                  </a:cxn>
                  <a:cxn ang="0">
                    <a:pos x="16" y="22"/>
                  </a:cxn>
                  <a:cxn ang="0">
                    <a:pos x="15" y="23"/>
                  </a:cxn>
                  <a:cxn ang="0">
                    <a:pos x="15" y="25"/>
                  </a:cxn>
                  <a:cxn ang="0">
                    <a:pos x="14" y="26"/>
                  </a:cxn>
                  <a:cxn ang="0">
                    <a:pos x="14" y="27"/>
                  </a:cxn>
                  <a:cxn ang="0">
                    <a:pos x="13" y="28"/>
                  </a:cxn>
                  <a:cxn ang="0">
                    <a:pos x="13" y="30"/>
                  </a:cxn>
                  <a:cxn ang="0">
                    <a:pos x="12" y="31"/>
                  </a:cxn>
                  <a:cxn ang="0">
                    <a:pos x="12" y="33"/>
                  </a:cxn>
                  <a:cxn ang="0">
                    <a:pos x="12" y="34"/>
                  </a:cxn>
                  <a:cxn ang="0">
                    <a:pos x="11" y="36"/>
                  </a:cxn>
                  <a:cxn ang="0">
                    <a:pos x="11" y="37"/>
                  </a:cxn>
                  <a:cxn ang="0">
                    <a:pos x="11" y="38"/>
                  </a:cxn>
                  <a:cxn ang="0">
                    <a:pos x="11" y="40"/>
                  </a:cxn>
                  <a:cxn ang="0">
                    <a:pos x="11" y="41"/>
                  </a:cxn>
                  <a:cxn ang="0">
                    <a:pos x="0" y="40"/>
                  </a:cxn>
                  <a:cxn ang="0">
                    <a:pos x="21" y="56"/>
                  </a:cxn>
                  <a:cxn ang="0">
                    <a:pos x="48" y="44"/>
                  </a:cxn>
                  <a:cxn ang="0">
                    <a:pos x="35" y="43"/>
                  </a:cxn>
                  <a:cxn ang="0">
                    <a:pos x="36" y="41"/>
                  </a:cxn>
                  <a:cxn ang="0">
                    <a:pos x="36" y="40"/>
                  </a:cxn>
                  <a:cxn ang="0">
                    <a:pos x="36" y="38"/>
                  </a:cxn>
                  <a:cxn ang="0">
                    <a:pos x="37" y="36"/>
                  </a:cxn>
                  <a:cxn ang="0">
                    <a:pos x="38" y="34"/>
                  </a:cxn>
                  <a:cxn ang="0">
                    <a:pos x="38" y="33"/>
                  </a:cxn>
                  <a:cxn ang="0">
                    <a:pos x="39" y="31"/>
                  </a:cxn>
                  <a:cxn ang="0">
                    <a:pos x="40" y="30"/>
                  </a:cxn>
                  <a:cxn ang="0">
                    <a:pos x="40" y="28"/>
                  </a:cxn>
                  <a:cxn ang="0">
                    <a:pos x="41" y="27"/>
                  </a:cxn>
                  <a:cxn ang="0">
                    <a:pos x="42" y="26"/>
                  </a:cxn>
                  <a:cxn ang="0">
                    <a:pos x="43" y="24"/>
                  </a:cxn>
                  <a:cxn ang="0">
                    <a:pos x="44" y="23"/>
                  </a:cxn>
                  <a:cxn ang="0">
                    <a:pos x="45" y="22"/>
                  </a:cxn>
                  <a:cxn ang="0">
                    <a:pos x="46" y="20"/>
                  </a:cxn>
                  <a:cxn ang="0">
                    <a:pos x="47" y="20"/>
                  </a:cxn>
                  <a:cxn ang="0">
                    <a:pos x="48" y="19"/>
                  </a:cxn>
                  <a:cxn ang="0">
                    <a:pos x="31" y="0"/>
                  </a:cxn>
                </a:cxnLst>
                <a:rect l="0" t="0" r="r" b="b"/>
                <a:pathLst>
                  <a:path w="48" h="56">
                    <a:moveTo>
                      <a:pt x="31" y="0"/>
                    </a:moveTo>
                    <a:lnTo>
                      <a:pt x="30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7" y="4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6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3" y="10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0" y="13"/>
                    </a:lnTo>
                    <a:lnTo>
                      <a:pt x="20" y="14"/>
                    </a:lnTo>
                    <a:lnTo>
                      <a:pt x="19" y="15"/>
                    </a:lnTo>
                    <a:lnTo>
                      <a:pt x="18" y="17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6" y="22"/>
                    </a:lnTo>
                    <a:lnTo>
                      <a:pt x="15" y="23"/>
                    </a:lnTo>
                    <a:lnTo>
                      <a:pt x="15" y="25"/>
                    </a:lnTo>
                    <a:lnTo>
                      <a:pt x="14" y="26"/>
                    </a:lnTo>
                    <a:lnTo>
                      <a:pt x="14" y="27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2" y="34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1" y="38"/>
                    </a:lnTo>
                    <a:lnTo>
                      <a:pt x="11" y="40"/>
                    </a:lnTo>
                    <a:lnTo>
                      <a:pt x="11" y="41"/>
                    </a:lnTo>
                    <a:lnTo>
                      <a:pt x="0" y="40"/>
                    </a:lnTo>
                    <a:lnTo>
                      <a:pt x="21" y="56"/>
                    </a:lnTo>
                    <a:lnTo>
                      <a:pt x="48" y="44"/>
                    </a:lnTo>
                    <a:lnTo>
                      <a:pt x="35" y="43"/>
                    </a:lnTo>
                    <a:lnTo>
                      <a:pt x="36" y="41"/>
                    </a:lnTo>
                    <a:lnTo>
                      <a:pt x="36" y="40"/>
                    </a:lnTo>
                    <a:lnTo>
                      <a:pt x="36" y="38"/>
                    </a:lnTo>
                    <a:lnTo>
                      <a:pt x="37" y="36"/>
                    </a:lnTo>
                    <a:lnTo>
                      <a:pt x="38" y="34"/>
                    </a:lnTo>
                    <a:lnTo>
                      <a:pt x="38" y="33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1" y="27"/>
                    </a:lnTo>
                    <a:lnTo>
                      <a:pt x="42" y="26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5" y="22"/>
                    </a:lnTo>
                    <a:lnTo>
                      <a:pt x="46" y="20"/>
                    </a:lnTo>
                    <a:lnTo>
                      <a:pt x="47" y="20"/>
                    </a:lnTo>
                    <a:lnTo>
                      <a:pt x="48" y="19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16" name="Freeform 112"/>
              <p:cNvSpPr>
                <a:spLocks/>
              </p:cNvSpPr>
              <p:nvPr/>
            </p:nvSpPr>
            <p:spPr bwMode="auto">
              <a:xfrm>
                <a:off x="2033" y="2864"/>
                <a:ext cx="48" cy="56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29" y="2"/>
                  </a:cxn>
                  <a:cxn ang="0">
                    <a:pos x="28" y="3"/>
                  </a:cxn>
                  <a:cxn ang="0">
                    <a:pos x="27" y="4"/>
                  </a:cxn>
                  <a:cxn ang="0">
                    <a:pos x="27" y="5"/>
                  </a:cxn>
                  <a:cxn ang="0">
                    <a:pos x="26" y="5"/>
                  </a:cxn>
                  <a:cxn ang="0">
                    <a:pos x="25" y="6"/>
                  </a:cxn>
                  <a:cxn ang="0">
                    <a:pos x="25" y="7"/>
                  </a:cxn>
                  <a:cxn ang="0">
                    <a:pos x="24" y="8"/>
                  </a:cxn>
                  <a:cxn ang="0">
                    <a:pos x="23" y="9"/>
                  </a:cxn>
                  <a:cxn ang="0">
                    <a:pos x="23" y="10"/>
                  </a:cxn>
                  <a:cxn ang="0">
                    <a:pos x="22" y="11"/>
                  </a:cxn>
                  <a:cxn ang="0">
                    <a:pos x="21" y="12"/>
                  </a:cxn>
                  <a:cxn ang="0">
                    <a:pos x="20" y="13"/>
                  </a:cxn>
                  <a:cxn ang="0">
                    <a:pos x="20" y="14"/>
                  </a:cxn>
                  <a:cxn ang="0">
                    <a:pos x="19" y="15"/>
                  </a:cxn>
                  <a:cxn ang="0">
                    <a:pos x="18" y="17"/>
                  </a:cxn>
                  <a:cxn ang="0">
                    <a:pos x="18" y="18"/>
                  </a:cxn>
                  <a:cxn ang="0">
                    <a:pos x="17" y="19"/>
                  </a:cxn>
                  <a:cxn ang="0">
                    <a:pos x="17" y="20"/>
                  </a:cxn>
                  <a:cxn ang="0">
                    <a:pos x="16" y="21"/>
                  </a:cxn>
                  <a:cxn ang="0">
                    <a:pos x="16" y="22"/>
                  </a:cxn>
                  <a:cxn ang="0">
                    <a:pos x="15" y="23"/>
                  </a:cxn>
                  <a:cxn ang="0">
                    <a:pos x="15" y="25"/>
                  </a:cxn>
                  <a:cxn ang="0">
                    <a:pos x="14" y="26"/>
                  </a:cxn>
                  <a:cxn ang="0">
                    <a:pos x="14" y="27"/>
                  </a:cxn>
                  <a:cxn ang="0">
                    <a:pos x="13" y="28"/>
                  </a:cxn>
                  <a:cxn ang="0">
                    <a:pos x="13" y="30"/>
                  </a:cxn>
                  <a:cxn ang="0">
                    <a:pos x="12" y="31"/>
                  </a:cxn>
                  <a:cxn ang="0">
                    <a:pos x="12" y="33"/>
                  </a:cxn>
                  <a:cxn ang="0">
                    <a:pos x="12" y="34"/>
                  </a:cxn>
                  <a:cxn ang="0">
                    <a:pos x="11" y="36"/>
                  </a:cxn>
                  <a:cxn ang="0">
                    <a:pos x="11" y="37"/>
                  </a:cxn>
                  <a:cxn ang="0">
                    <a:pos x="11" y="38"/>
                  </a:cxn>
                  <a:cxn ang="0">
                    <a:pos x="11" y="40"/>
                  </a:cxn>
                  <a:cxn ang="0">
                    <a:pos x="11" y="41"/>
                  </a:cxn>
                  <a:cxn ang="0">
                    <a:pos x="0" y="40"/>
                  </a:cxn>
                  <a:cxn ang="0">
                    <a:pos x="21" y="56"/>
                  </a:cxn>
                  <a:cxn ang="0">
                    <a:pos x="48" y="44"/>
                  </a:cxn>
                  <a:cxn ang="0">
                    <a:pos x="35" y="43"/>
                  </a:cxn>
                  <a:cxn ang="0">
                    <a:pos x="36" y="41"/>
                  </a:cxn>
                  <a:cxn ang="0">
                    <a:pos x="36" y="40"/>
                  </a:cxn>
                  <a:cxn ang="0">
                    <a:pos x="36" y="38"/>
                  </a:cxn>
                  <a:cxn ang="0">
                    <a:pos x="37" y="36"/>
                  </a:cxn>
                  <a:cxn ang="0">
                    <a:pos x="38" y="34"/>
                  </a:cxn>
                  <a:cxn ang="0">
                    <a:pos x="38" y="33"/>
                  </a:cxn>
                  <a:cxn ang="0">
                    <a:pos x="39" y="31"/>
                  </a:cxn>
                  <a:cxn ang="0">
                    <a:pos x="40" y="30"/>
                  </a:cxn>
                  <a:cxn ang="0">
                    <a:pos x="40" y="28"/>
                  </a:cxn>
                  <a:cxn ang="0">
                    <a:pos x="41" y="27"/>
                  </a:cxn>
                  <a:cxn ang="0">
                    <a:pos x="42" y="26"/>
                  </a:cxn>
                  <a:cxn ang="0">
                    <a:pos x="43" y="24"/>
                  </a:cxn>
                  <a:cxn ang="0">
                    <a:pos x="44" y="23"/>
                  </a:cxn>
                  <a:cxn ang="0">
                    <a:pos x="45" y="22"/>
                  </a:cxn>
                  <a:cxn ang="0">
                    <a:pos x="46" y="20"/>
                  </a:cxn>
                  <a:cxn ang="0">
                    <a:pos x="47" y="20"/>
                  </a:cxn>
                  <a:cxn ang="0">
                    <a:pos x="48" y="19"/>
                  </a:cxn>
                  <a:cxn ang="0">
                    <a:pos x="31" y="0"/>
                  </a:cxn>
                </a:cxnLst>
                <a:rect l="0" t="0" r="r" b="b"/>
                <a:pathLst>
                  <a:path w="48" h="56">
                    <a:moveTo>
                      <a:pt x="31" y="0"/>
                    </a:moveTo>
                    <a:lnTo>
                      <a:pt x="30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7" y="4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6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3" y="10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0" y="13"/>
                    </a:lnTo>
                    <a:lnTo>
                      <a:pt x="20" y="14"/>
                    </a:lnTo>
                    <a:lnTo>
                      <a:pt x="19" y="15"/>
                    </a:lnTo>
                    <a:lnTo>
                      <a:pt x="18" y="17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6" y="22"/>
                    </a:lnTo>
                    <a:lnTo>
                      <a:pt x="15" y="23"/>
                    </a:lnTo>
                    <a:lnTo>
                      <a:pt x="15" y="25"/>
                    </a:lnTo>
                    <a:lnTo>
                      <a:pt x="14" y="26"/>
                    </a:lnTo>
                    <a:lnTo>
                      <a:pt x="14" y="27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2" y="34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1" y="38"/>
                    </a:lnTo>
                    <a:lnTo>
                      <a:pt x="11" y="40"/>
                    </a:lnTo>
                    <a:lnTo>
                      <a:pt x="11" y="41"/>
                    </a:lnTo>
                    <a:lnTo>
                      <a:pt x="0" y="40"/>
                    </a:lnTo>
                    <a:lnTo>
                      <a:pt x="21" y="56"/>
                    </a:lnTo>
                    <a:lnTo>
                      <a:pt x="48" y="44"/>
                    </a:lnTo>
                    <a:lnTo>
                      <a:pt x="35" y="43"/>
                    </a:lnTo>
                    <a:lnTo>
                      <a:pt x="36" y="41"/>
                    </a:lnTo>
                    <a:lnTo>
                      <a:pt x="36" y="40"/>
                    </a:lnTo>
                    <a:lnTo>
                      <a:pt x="36" y="38"/>
                    </a:lnTo>
                    <a:lnTo>
                      <a:pt x="37" y="36"/>
                    </a:lnTo>
                    <a:lnTo>
                      <a:pt x="38" y="34"/>
                    </a:lnTo>
                    <a:lnTo>
                      <a:pt x="38" y="33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1" y="27"/>
                    </a:lnTo>
                    <a:lnTo>
                      <a:pt x="42" y="26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5" y="22"/>
                    </a:lnTo>
                    <a:lnTo>
                      <a:pt x="46" y="20"/>
                    </a:lnTo>
                    <a:lnTo>
                      <a:pt x="47" y="20"/>
                    </a:lnTo>
                    <a:lnTo>
                      <a:pt x="48" y="19"/>
                    </a:lnTo>
                    <a:lnTo>
                      <a:pt x="31" y="0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" name="Group 113"/>
            <p:cNvGrpSpPr>
              <a:grpSpLocks/>
            </p:cNvGrpSpPr>
            <p:nvPr/>
          </p:nvGrpSpPr>
          <p:grpSpPr bwMode="auto">
            <a:xfrm>
              <a:off x="2063" y="2848"/>
              <a:ext cx="45" cy="38"/>
              <a:chOff x="2063" y="2848"/>
              <a:chExt cx="45" cy="38"/>
            </a:xfrm>
          </p:grpSpPr>
          <p:sp>
            <p:nvSpPr>
              <p:cNvPr id="815218" name="Freeform 114"/>
              <p:cNvSpPr>
                <a:spLocks/>
              </p:cNvSpPr>
              <p:nvPr/>
            </p:nvSpPr>
            <p:spPr bwMode="auto">
              <a:xfrm>
                <a:off x="2063" y="2848"/>
                <a:ext cx="45" cy="3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2" y="31"/>
                  </a:cxn>
                  <a:cxn ang="0">
                    <a:pos x="23" y="30"/>
                  </a:cxn>
                  <a:cxn ang="0">
                    <a:pos x="24" y="30"/>
                  </a:cxn>
                  <a:cxn ang="0">
                    <a:pos x="26" y="29"/>
                  </a:cxn>
                  <a:cxn ang="0">
                    <a:pos x="27" y="28"/>
                  </a:cxn>
                  <a:cxn ang="0">
                    <a:pos x="28" y="28"/>
                  </a:cxn>
                  <a:cxn ang="0">
                    <a:pos x="30" y="27"/>
                  </a:cxn>
                  <a:cxn ang="0">
                    <a:pos x="31" y="27"/>
                  </a:cxn>
                  <a:cxn ang="0">
                    <a:pos x="34" y="26"/>
                  </a:cxn>
                  <a:cxn ang="0">
                    <a:pos x="35" y="25"/>
                  </a:cxn>
                  <a:cxn ang="0">
                    <a:pos x="37" y="25"/>
                  </a:cxn>
                  <a:cxn ang="0">
                    <a:pos x="38" y="25"/>
                  </a:cxn>
                  <a:cxn ang="0">
                    <a:pos x="39" y="25"/>
                  </a:cxn>
                  <a:cxn ang="0">
                    <a:pos x="41" y="25"/>
                  </a:cxn>
                  <a:cxn ang="0">
                    <a:pos x="42" y="24"/>
                  </a:cxn>
                  <a:cxn ang="0">
                    <a:pos x="44" y="25"/>
                  </a:cxn>
                  <a:cxn ang="0">
                    <a:pos x="35" y="9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0"/>
                  </a:cxn>
                  <a:cxn ang="0">
                    <a:pos x="31" y="1"/>
                  </a:cxn>
                  <a:cxn ang="0">
                    <a:pos x="30" y="1"/>
                  </a:cxn>
                  <a:cxn ang="0">
                    <a:pos x="29" y="1"/>
                  </a:cxn>
                  <a:cxn ang="0">
                    <a:pos x="27" y="2"/>
                  </a:cxn>
                  <a:cxn ang="0">
                    <a:pos x="26" y="2"/>
                  </a:cxn>
                  <a:cxn ang="0">
                    <a:pos x="24" y="3"/>
                  </a:cxn>
                  <a:cxn ang="0">
                    <a:pos x="22" y="3"/>
                  </a:cxn>
                  <a:cxn ang="0">
                    <a:pos x="21" y="4"/>
                  </a:cxn>
                  <a:cxn ang="0">
                    <a:pos x="20" y="4"/>
                  </a:cxn>
                  <a:cxn ang="0">
                    <a:pos x="18" y="5"/>
                  </a:cxn>
                  <a:cxn ang="0">
                    <a:pos x="17" y="6"/>
                  </a:cxn>
                  <a:cxn ang="0">
                    <a:pos x="15" y="6"/>
                  </a:cxn>
                  <a:cxn ang="0">
                    <a:pos x="14" y="7"/>
                  </a:cxn>
                  <a:cxn ang="0">
                    <a:pos x="13" y="8"/>
                  </a:cxn>
                  <a:cxn ang="0">
                    <a:pos x="11" y="8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8" y="38"/>
                  </a:cxn>
                </a:cxnLst>
                <a:rect l="0" t="0" r="r" b="b"/>
                <a:pathLst>
                  <a:path w="45" h="38">
                    <a:moveTo>
                      <a:pt x="28" y="38"/>
                    </a:moveTo>
                    <a:lnTo>
                      <a:pt x="22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6" y="29"/>
                    </a:lnTo>
                    <a:lnTo>
                      <a:pt x="27" y="28"/>
                    </a:lnTo>
                    <a:lnTo>
                      <a:pt x="28" y="28"/>
                    </a:lnTo>
                    <a:lnTo>
                      <a:pt x="30" y="27"/>
                    </a:lnTo>
                    <a:lnTo>
                      <a:pt x="31" y="27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7" y="25"/>
                    </a:lnTo>
                    <a:lnTo>
                      <a:pt x="38" y="25"/>
                    </a:lnTo>
                    <a:lnTo>
                      <a:pt x="39" y="25"/>
                    </a:lnTo>
                    <a:lnTo>
                      <a:pt x="41" y="25"/>
                    </a:lnTo>
                    <a:lnTo>
                      <a:pt x="42" y="24"/>
                    </a:lnTo>
                    <a:lnTo>
                      <a:pt x="44" y="25"/>
                    </a:lnTo>
                    <a:lnTo>
                      <a:pt x="35" y="9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8" y="5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4" y="7"/>
                    </a:lnTo>
                    <a:lnTo>
                      <a:pt x="13" y="8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8" y="38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19" name="Freeform 115"/>
              <p:cNvSpPr>
                <a:spLocks/>
              </p:cNvSpPr>
              <p:nvPr/>
            </p:nvSpPr>
            <p:spPr bwMode="auto">
              <a:xfrm>
                <a:off x="2063" y="2848"/>
                <a:ext cx="45" cy="3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2" y="31"/>
                  </a:cxn>
                  <a:cxn ang="0">
                    <a:pos x="23" y="30"/>
                  </a:cxn>
                  <a:cxn ang="0">
                    <a:pos x="24" y="30"/>
                  </a:cxn>
                  <a:cxn ang="0">
                    <a:pos x="26" y="29"/>
                  </a:cxn>
                  <a:cxn ang="0">
                    <a:pos x="27" y="28"/>
                  </a:cxn>
                  <a:cxn ang="0">
                    <a:pos x="28" y="28"/>
                  </a:cxn>
                  <a:cxn ang="0">
                    <a:pos x="30" y="27"/>
                  </a:cxn>
                  <a:cxn ang="0">
                    <a:pos x="31" y="27"/>
                  </a:cxn>
                  <a:cxn ang="0">
                    <a:pos x="34" y="26"/>
                  </a:cxn>
                  <a:cxn ang="0">
                    <a:pos x="35" y="25"/>
                  </a:cxn>
                  <a:cxn ang="0">
                    <a:pos x="37" y="25"/>
                  </a:cxn>
                  <a:cxn ang="0">
                    <a:pos x="38" y="25"/>
                  </a:cxn>
                  <a:cxn ang="0">
                    <a:pos x="39" y="25"/>
                  </a:cxn>
                  <a:cxn ang="0">
                    <a:pos x="41" y="25"/>
                  </a:cxn>
                  <a:cxn ang="0">
                    <a:pos x="42" y="24"/>
                  </a:cxn>
                  <a:cxn ang="0">
                    <a:pos x="44" y="25"/>
                  </a:cxn>
                  <a:cxn ang="0">
                    <a:pos x="35" y="9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0"/>
                  </a:cxn>
                  <a:cxn ang="0">
                    <a:pos x="31" y="1"/>
                  </a:cxn>
                  <a:cxn ang="0">
                    <a:pos x="30" y="1"/>
                  </a:cxn>
                  <a:cxn ang="0">
                    <a:pos x="29" y="1"/>
                  </a:cxn>
                  <a:cxn ang="0">
                    <a:pos x="27" y="2"/>
                  </a:cxn>
                  <a:cxn ang="0">
                    <a:pos x="26" y="2"/>
                  </a:cxn>
                  <a:cxn ang="0">
                    <a:pos x="24" y="3"/>
                  </a:cxn>
                  <a:cxn ang="0">
                    <a:pos x="22" y="3"/>
                  </a:cxn>
                  <a:cxn ang="0">
                    <a:pos x="21" y="4"/>
                  </a:cxn>
                  <a:cxn ang="0">
                    <a:pos x="20" y="4"/>
                  </a:cxn>
                  <a:cxn ang="0">
                    <a:pos x="18" y="5"/>
                  </a:cxn>
                  <a:cxn ang="0">
                    <a:pos x="17" y="6"/>
                  </a:cxn>
                  <a:cxn ang="0">
                    <a:pos x="15" y="6"/>
                  </a:cxn>
                  <a:cxn ang="0">
                    <a:pos x="14" y="7"/>
                  </a:cxn>
                  <a:cxn ang="0">
                    <a:pos x="13" y="8"/>
                  </a:cxn>
                  <a:cxn ang="0">
                    <a:pos x="11" y="8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8" y="38"/>
                  </a:cxn>
                </a:cxnLst>
                <a:rect l="0" t="0" r="r" b="b"/>
                <a:pathLst>
                  <a:path w="45" h="38">
                    <a:moveTo>
                      <a:pt x="28" y="38"/>
                    </a:moveTo>
                    <a:lnTo>
                      <a:pt x="22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6" y="29"/>
                    </a:lnTo>
                    <a:lnTo>
                      <a:pt x="27" y="28"/>
                    </a:lnTo>
                    <a:lnTo>
                      <a:pt x="28" y="28"/>
                    </a:lnTo>
                    <a:lnTo>
                      <a:pt x="30" y="27"/>
                    </a:lnTo>
                    <a:lnTo>
                      <a:pt x="31" y="27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7" y="25"/>
                    </a:lnTo>
                    <a:lnTo>
                      <a:pt x="38" y="25"/>
                    </a:lnTo>
                    <a:lnTo>
                      <a:pt x="39" y="25"/>
                    </a:lnTo>
                    <a:lnTo>
                      <a:pt x="41" y="25"/>
                    </a:lnTo>
                    <a:lnTo>
                      <a:pt x="42" y="24"/>
                    </a:lnTo>
                    <a:lnTo>
                      <a:pt x="44" y="25"/>
                    </a:lnTo>
                    <a:lnTo>
                      <a:pt x="35" y="9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8" y="5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4" y="7"/>
                    </a:lnTo>
                    <a:lnTo>
                      <a:pt x="13" y="8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8" y="38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6" name="Group 116"/>
          <p:cNvGrpSpPr>
            <a:grpSpLocks/>
          </p:cNvGrpSpPr>
          <p:nvPr/>
        </p:nvGrpSpPr>
        <p:grpSpPr bwMode="auto">
          <a:xfrm>
            <a:off x="4298950" y="4505326"/>
            <a:ext cx="222250" cy="130175"/>
            <a:chOff x="1748" y="2838"/>
            <a:chExt cx="140" cy="82"/>
          </a:xfrm>
        </p:grpSpPr>
        <p:grpSp>
          <p:nvGrpSpPr>
            <p:cNvPr id="27" name="Group 117"/>
            <p:cNvGrpSpPr>
              <a:grpSpLocks/>
            </p:cNvGrpSpPr>
            <p:nvPr/>
          </p:nvGrpSpPr>
          <p:grpSpPr bwMode="auto">
            <a:xfrm>
              <a:off x="1815" y="2838"/>
              <a:ext cx="56" cy="48"/>
              <a:chOff x="1815" y="2838"/>
              <a:chExt cx="56" cy="48"/>
            </a:xfrm>
          </p:grpSpPr>
          <p:sp>
            <p:nvSpPr>
              <p:cNvPr id="815222" name="Freeform 118"/>
              <p:cNvSpPr>
                <a:spLocks/>
              </p:cNvSpPr>
              <p:nvPr/>
            </p:nvSpPr>
            <p:spPr bwMode="auto">
              <a:xfrm>
                <a:off x="1815" y="2838"/>
                <a:ext cx="56" cy="48"/>
              </a:xfrm>
              <a:custGeom>
                <a:avLst/>
                <a:gdLst/>
                <a:ahLst/>
                <a:cxnLst>
                  <a:cxn ang="0">
                    <a:pos x="56" y="32"/>
                  </a:cxn>
                  <a:cxn ang="0">
                    <a:pos x="55" y="31"/>
                  </a:cxn>
                  <a:cxn ang="0">
                    <a:pos x="54" y="30"/>
                  </a:cxn>
                  <a:cxn ang="0">
                    <a:pos x="54" y="29"/>
                  </a:cxn>
                  <a:cxn ang="0">
                    <a:pos x="53" y="29"/>
                  </a:cxn>
                  <a:cxn ang="0">
                    <a:pos x="52" y="28"/>
                  </a:cxn>
                  <a:cxn ang="0">
                    <a:pos x="51" y="27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49" y="25"/>
                  </a:cxn>
                  <a:cxn ang="0">
                    <a:pos x="48" y="24"/>
                  </a:cxn>
                  <a:cxn ang="0">
                    <a:pos x="47" y="23"/>
                  </a:cxn>
                  <a:cxn ang="0">
                    <a:pos x="46" y="23"/>
                  </a:cxn>
                  <a:cxn ang="0">
                    <a:pos x="45" y="22"/>
                  </a:cxn>
                  <a:cxn ang="0">
                    <a:pos x="44" y="21"/>
                  </a:cxn>
                  <a:cxn ang="0">
                    <a:pos x="43" y="21"/>
                  </a:cxn>
                  <a:cxn ang="0">
                    <a:pos x="42" y="20"/>
                  </a:cxn>
                  <a:cxn ang="0">
                    <a:pos x="41" y="19"/>
                  </a:cxn>
                  <a:cxn ang="0">
                    <a:pos x="40" y="18"/>
                  </a:cxn>
                  <a:cxn ang="0">
                    <a:pos x="39" y="18"/>
                  </a:cxn>
                  <a:cxn ang="0">
                    <a:pos x="37" y="17"/>
                  </a:cxn>
                  <a:cxn ang="0">
                    <a:pos x="36" y="17"/>
                  </a:cxn>
                  <a:cxn ang="0">
                    <a:pos x="35" y="16"/>
                  </a:cxn>
                  <a:cxn ang="0">
                    <a:pos x="34" y="16"/>
                  </a:cxn>
                  <a:cxn ang="0">
                    <a:pos x="33" y="15"/>
                  </a:cxn>
                  <a:cxn ang="0">
                    <a:pos x="32" y="15"/>
                  </a:cxn>
                  <a:cxn ang="0">
                    <a:pos x="31" y="14"/>
                  </a:cxn>
                  <a:cxn ang="0">
                    <a:pos x="30" y="14"/>
                  </a:cxn>
                  <a:cxn ang="0">
                    <a:pos x="28" y="13"/>
                  </a:cxn>
                  <a:cxn ang="0">
                    <a:pos x="27" y="13"/>
                  </a:cxn>
                  <a:cxn ang="0">
                    <a:pos x="26" y="12"/>
                  </a:cxn>
                  <a:cxn ang="0">
                    <a:pos x="24" y="12"/>
                  </a:cxn>
                  <a:cxn ang="0">
                    <a:pos x="23" y="12"/>
                  </a:cxn>
                  <a:cxn ang="0">
                    <a:pos x="21" y="11"/>
                  </a:cxn>
                  <a:cxn ang="0">
                    <a:pos x="20" y="11"/>
                  </a:cxn>
                  <a:cxn ang="0">
                    <a:pos x="19" y="11"/>
                  </a:cxn>
                  <a:cxn ang="0">
                    <a:pos x="17" y="11"/>
                  </a:cxn>
                  <a:cxn ang="0">
                    <a:pos x="16" y="10"/>
                  </a:cxn>
                  <a:cxn ang="0">
                    <a:pos x="17" y="0"/>
                  </a:cxn>
                  <a:cxn ang="0">
                    <a:pos x="0" y="20"/>
                  </a:cxn>
                  <a:cxn ang="0">
                    <a:pos x="13" y="44"/>
                  </a:cxn>
                  <a:cxn ang="0">
                    <a:pos x="14" y="35"/>
                  </a:cxn>
                  <a:cxn ang="0">
                    <a:pos x="16" y="36"/>
                  </a:cxn>
                  <a:cxn ang="0">
                    <a:pos x="17" y="36"/>
                  </a:cxn>
                  <a:cxn ang="0">
                    <a:pos x="19" y="37"/>
                  </a:cxn>
                  <a:cxn ang="0">
                    <a:pos x="21" y="37"/>
                  </a:cxn>
                  <a:cxn ang="0">
                    <a:pos x="23" y="38"/>
                  </a:cxn>
                  <a:cxn ang="0">
                    <a:pos x="24" y="38"/>
                  </a:cxn>
                  <a:cxn ang="0">
                    <a:pos x="26" y="39"/>
                  </a:cxn>
                  <a:cxn ang="0">
                    <a:pos x="27" y="40"/>
                  </a:cxn>
                  <a:cxn ang="0">
                    <a:pos x="28" y="41"/>
                  </a:cxn>
                  <a:cxn ang="0">
                    <a:pos x="30" y="42"/>
                  </a:cxn>
                  <a:cxn ang="0">
                    <a:pos x="31" y="42"/>
                  </a:cxn>
                  <a:cxn ang="0">
                    <a:pos x="33" y="43"/>
                  </a:cxn>
                  <a:cxn ang="0">
                    <a:pos x="34" y="44"/>
                  </a:cxn>
                  <a:cxn ang="0">
                    <a:pos x="35" y="45"/>
                  </a:cxn>
                  <a:cxn ang="0">
                    <a:pos x="36" y="46"/>
                  </a:cxn>
                  <a:cxn ang="0">
                    <a:pos x="37" y="47"/>
                  </a:cxn>
                  <a:cxn ang="0">
                    <a:pos x="38" y="48"/>
                  </a:cxn>
                  <a:cxn ang="0">
                    <a:pos x="56" y="32"/>
                  </a:cxn>
                </a:cxnLst>
                <a:rect l="0" t="0" r="r" b="b"/>
                <a:pathLst>
                  <a:path w="56" h="48">
                    <a:moveTo>
                      <a:pt x="56" y="32"/>
                    </a:moveTo>
                    <a:lnTo>
                      <a:pt x="55" y="31"/>
                    </a:lnTo>
                    <a:lnTo>
                      <a:pt x="54" y="30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2" y="28"/>
                    </a:lnTo>
                    <a:lnTo>
                      <a:pt x="51" y="27"/>
                    </a:lnTo>
                    <a:lnTo>
                      <a:pt x="51" y="26"/>
                    </a:lnTo>
                    <a:lnTo>
                      <a:pt x="50" y="26"/>
                    </a:lnTo>
                    <a:lnTo>
                      <a:pt x="49" y="25"/>
                    </a:lnTo>
                    <a:lnTo>
                      <a:pt x="48" y="24"/>
                    </a:lnTo>
                    <a:lnTo>
                      <a:pt x="47" y="23"/>
                    </a:lnTo>
                    <a:lnTo>
                      <a:pt x="46" y="23"/>
                    </a:lnTo>
                    <a:lnTo>
                      <a:pt x="45" y="22"/>
                    </a:lnTo>
                    <a:lnTo>
                      <a:pt x="44" y="21"/>
                    </a:lnTo>
                    <a:lnTo>
                      <a:pt x="43" y="21"/>
                    </a:lnTo>
                    <a:lnTo>
                      <a:pt x="42" y="20"/>
                    </a:lnTo>
                    <a:lnTo>
                      <a:pt x="41" y="19"/>
                    </a:lnTo>
                    <a:lnTo>
                      <a:pt x="40" y="18"/>
                    </a:lnTo>
                    <a:lnTo>
                      <a:pt x="39" y="18"/>
                    </a:lnTo>
                    <a:lnTo>
                      <a:pt x="37" y="17"/>
                    </a:lnTo>
                    <a:lnTo>
                      <a:pt x="36" y="17"/>
                    </a:lnTo>
                    <a:lnTo>
                      <a:pt x="35" y="16"/>
                    </a:lnTo>
                    <a:lnTo>
                      <a:pt x="34" y="16"/>
                    </a:lnTo>
                    <a:lnTo>
                      <a:pt x="33" y="15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7" y="13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2"/>
                    </a:lnTo>
                    <a:lnTo>
                      <a:pt x="21" y="11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7" y="0"/>
                    </a:lnTo>
                    <a:lnTo>
                      <a:pt x="0" y="20"/>
                    </a:lnTo>
                    <a:lnTo>
                      <a:pt x="13" y="44"/>
                    </a:lnTo>
                    <a:lnTo>
                      <a:pt x="14" y="35"/>
                    </a:lnTo>
                    <a:lnTo>
                      <a:pt x="16" y="36"/>
                    </a:lnTo>
                    <a:lnTo>
                      <a:pt x="17" y="36"/>
                    </a:lnTo>
                    <a:lnTo>
                      <a:pt x="19" y="37"/>
                    </a:lnTo>
                    <a:lnTo>
                      <a:pt x="21" y="37"/>
                    </a:lnTo>
                    <a:lnTo>
                      <a:pt x="23" y="38"/>
                    </a:lnTo>
                    <a:lnTo>
                      <a:pt x="24" y="38"/>
                    </a:lnTo>
                    <a:lnTo>
                      <a:pt x="26" y="39"/>
                    </a:lnTo>
                    <a:lnTo>
                      <a:pt x="27" y="40"/>
                    </a:lnTo>
                    <a:lnTo>
                      <a:pt x="28" y="41"/>
                    </a:lnTo>
                    <a:lnTo>
                      <a:pt x="30" y="42"/>
                    </a:lnTo>
                    <a:lnTo>
                      <a:pt x="31" y="42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5" y="45"/>
                    </a:lnTo>
                    <a:lnTo>
                      <a:pt x="36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56" y="32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23" name="Freeform 119"/>
              <p:cNvSpPr>
                <a:spLocks/>
              </p:cNvSpPr>
              <p:nvPr/>
            </p:nvSpPr>
            <p:spPr bwMode="auto">
              <a:xfrm>
                <a:off x="1815" y="2838"/>
                <a:ext cx="56" cy="48"/>
              </a:xfrm>
              <a:custGeom>
                <a:avLst/>
                <a:gdLst/>
                <a:ahLst/>
                <a:cxnLst>
                  <a:cxn ang="0">
                    <a:pos x="56" y="32"/>
                  </a:cxn>
                  <a:cxn ang="0">
                    <a:pos x="55" y="31"/>
                  </a:cxn>
                  <a:cxn ang="0">
                    <a:pos x="54" y="30"/>
                  </a:cxn>
                  <a:cxn ang="0">
                    <a:pos x="54" y="29"/>
                  </a:cxn>
                  <a:cxn ang="0">
                    <a:pos x="53" y="29"/>
                  </a:cxn>
                  <a:cxn ang="0">
                    <a:pos x="52" y="28"/>
                  </a:cxn>
                  <a:cxn ang="0">
                    <a:pos x="51" y="27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49" y="25"/>
                  </a:cxn>
                  <a:cxn ang="0">
                    <a:pos x="48" y="24"/>
                  </a:cxn>
                  <a:cxn ang="0">
                    <a:pos x="47" y="23"/>
                  </a:cxn>
                  <a:cxn ang="0">
                    <a:pos x="46" y="23"/>
                  </a:cxn>
                  <a:cxn ang="0">
                    <a:pos x="45" y="22"/>
                  </a:cxn>
                  <a:cxn ang="0">
                    <a:pos x="44" y="21"/>
                  </a:cxn>
                  <a:cxn ang="0">
                    <a:pos x="43" y="21"/>
                  </a:cxn>
                  <a:cxn ang="0">
                    <a:pos x="42" y="20"/>
                  </a:cxn>
                  <a:cxn ang="0">
                    <a:pos x="41" y="19"/>
                  </a:cxn>
                  <a:cxn ang="0">
                    <a:pos x="40" y="18"/>
                  </a:cxn>
                  <a:cxn ang="0">
                    <a:pos x="39" y="18"/>
                  </a:cxn>
                  <a:cxn ang="0">
                    <a:pos x="37" y="17"/>
                  </a:cxn>
                  <a:cxn ang="0">
                    <a:pos x="36" y="17"/>
                  </a:cxn>
                  <a:cxn ang="0">
                    <a:pos x="35" y="16"/>
                  </a:cxn>
                  <a:cxn ang="0">
                    <a:pos x="34" y="16"/>
                  </a:cxn>
                  <a:cxn ang="0">
                    <a:pos x="33" y="15"/>
                  </a:cxn>
                  <a:cxn ang="0">
                    <a:pos x="32" y="15"/>
                  </a:cxn>
                  <a:cxn ang="0">
                    <a:pos x="31" y="14"/>
                  </a:cxn>
                  <a:cxn ang="0">
                    <a:pos x="30" y="14"/>
                  </a:cxn>
                  <a:cxn ang="0">
                    <a:pos x="28" y="13"/>
                  </a:cxn>
                  <a:cxn ang="0">
                    <a:pos x="27" y="13"/>
                  </a:cxn>
                  <a:cxn ang="0">
                    <a:pos x="26" y="12"/>
                  </a:cxn>
                  <a:cxn ang="0">
                    <a:pos x="24" y="12"/>
                  </a:cxn>
                  <a:cxn ang="0">
                    <a:pos x="23" y="12"/>
                  </a:cxn>
                  <a:cxn ang="0">
                    <a:pos x="21" y="11"/>
                  </a:cxn>
                  <a:cxn ang="0">
                    <a:pos x="20" y="11"/>
                  </a:cxn>
                  <a:cxn ang="0">
                    <a:pos x="19" y="11"/>
                  </a:cxn>
                  <a:cxn ang="0">
                    <a:pos x="17" y="11"/>
                  </a:cxn>
                  <a:cxn ang="0">
                    <a:pos x="16" y="10"/>
                  </a:cxn>
                  <a:cxn ang="0">
                    <a:pos x="17" y="0"/>
                  </a:cxn>
                  <a:cxn ang="0">
                    <a:pos x="0" y="20"/>
                  </a:cxn>
                  <a:cxn ang="0">
                    <a:pos x="13" y="44"/>
                  </a:cxn>
                  <a:cxn ang="0">
                    <a:pos x="14" y="35"/>
                  </a:cxn>
                  <a:cxn ang="0">
                    <a:pos x="16" y="36"/>
                  </a:cxn>
                  <a:cxn ang="0">
                    <a:pos x="17" y="36"/>
                  </a:cxn>
                  <a:cxn ang="0">
                    <a:pos x="19" y="37"/>
                  </a:cxn>
                  <a:cxn ang="0">
                    <a:pos x="21" y="37"/>
                  </a:cxn>
                  <a:cxn ang="0">
                    <a:pos x="23" y="38"/>
                  </a:cxn>
                  <a:cxn ang="0">
                    <a:pos x="24" y="38"/>
                  </a:cxn>
                  <a:cxn ang="0">
                    <a:pos x="26" y="39"/>
                  </a:cxn>
                  <a:cxn ang="0">
                    <a:pos x="27" y="40"/>
                  </a:cxn>
                  <a:cxn ang="0">
                    <a:pos x="28" y="41"/>
                  </a:cxn>
                  <a:cxn ang="0">
                    <a:pos x="30" y="42"/>
                  </a:cxn>
                  <a:cxn ang="0">
                    <a:pos x="31" y="42"/>
                  </a:cxn>
                  <a:cxn ang="0">
                    <a:pos x="33" y="43"/>
                  </a:cxn>
                  <a:cxn ang="0">
                    <a:pos x="34" y="44"/>
                  </a:cxn>
                  <a:cxn ang="0">
                    <a:pos x="35" y="45"/>
                  </a:cxn>
                  <a:cxn ang="0">
                    <a:pos x="36" y="46"/>
                  </a:cxn>
                  <a:cxn ang="0">
                    <a:pos x="37" y="47"/>
                  </a:cxn>
                  <a:cxn ang="0">
                    <a:pos x="38" y="48"/>
                  </a:cxn>
                  <a:cxn ang="0">
                    <a:pos x="56" y="32"/>
                  </a:cxn>
                </a:cxnLst>
                <a:rect l="0" t="0" r="r" b="b"/>
                <a:pathLst>
                  <a:path w="56" h="48">
                    <a:moveTo>
                      <a:pt x="56" y="32"/>
                    </a:moveTo>
                    <a:lnTo>
                      <a:pt x="55" y="31"/>
                    </a:lnTo>
                    <a:lnTo>
                      <a:pt x="54" y="30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2" y="28"/>
                    </a:lnTo>
                    <a:lnTo>
                      <a:pt x="51" y="27"/>
                    </a:lnTo>
                    <a:lnTo>
                      <a:pt x="51" y="26"/>
                    </a:lnTo>
                    <a:lnTo>
                      <a:pt x="50" y="26"/>
                    </a:lnTo>
                    <a:lnTo>
                      <a:pt x="49" y="25"/>
                    </a:lnTo>
                    <a:lnTo>
                      <a:pt x="48" y="24"/>
                    </a:lnTo>
                    <a:lnTo>
                      <a:pt x="47" y="23"/>
                    </a:lnTo>
                    <a:lnTo>
                      <a:pt x="46" y="23"/>
                    </a:lnTo>
                    <a:lnTo>
                      <a:pt x="45" y="22"/>
                    </a:lnTo>
                    <a:lnTo>
                      <a:pt x="44" y="21"/>
                    </a:lnTo>
                    <a:lnTo>
                      <a:pt x="43" y="21"/>
                    </a:lnTo>
                    <a:lnTo>
                      <a:pt x="42" y="20"/>
                    </a:lnTo>
                    <a:lnTo>
                      <a:pt x="41" y="19"/>
                    </a:lnTo>
                    <a:lnTo>
                      <a:pt x="40" y="18"/>
                    </a:lnTo>
                    <a:lnTo>
                      <a:pt x="39" y="18"/>
                    </a:lnTo>
                    <a:lnTo>
                      <a:pt x="37" y="17"/>
                    </a:lnTo>
                    <a:lnTo>
                      <a:pt x="36" y="17"/>
                    </a:lnTo>
                    <a:lnTo>
                      <a:pt x="35" y="16"/>
                    </a:lnTo>
                    <a:lnTo>
                      <a:pt x="34" y="16"/>
                    </a:lnTo>
                    <a:lnTo>
                      <a:pt x="33" y="15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7" y="13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2"/>
                    </a:lnTo>
                    <a:lnTo>
                      <a:pt x="21" y="11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7" y="0"/>
                    </a:lnTo>
                    <a:lnTo>
                      <a:pt x="0" y="20"/>
                    </a:lnTo>
                    <a:lnTo>
                      <a:pt x="13" y="44"/>
                    </a:lnTo>
                    <a:lnTo>
                      <a:pt x="14" y="35"/>
                    </a:lnTo>
                    <a:lnTo>
                      <a:pt x="16" y="36"/>
                    </a:lnTo>
                    <a:lnTo>
                      <a:pt x="17" y="36"/>
                    </a:lnTo>
                    <a:lnTo>
                      <a:pt x="19" y="37"/>
                    </a:lnTo>
                    <a:lnTo>
                      <a:pt x="21" y="37"/>
                    </a:lnTo>
                    <a:lnTo>
                      <a:pt x="23" y="38"/>
                    </a:lnTo>
                    <a:lnTo>
                      <a:pt x="24" y="38"/>
                    </a:lnTo>
                    <a:lnTo>
                      <a:pt x="26" y="39"/>
                    </a:lnTo>
                    <a:lnTo>
                      <a:pt x="27" y="40"/>
                    </a:lnTo>
                    <a:lnTo>
                      <a:pt x="28" y="41"/>
                    </a:lnTo>
                    <a:lnTo>
                      <a:pt x="30" y="42"/>
                    </a:lnTo>
                    <a:lnTo>
                      <a:pt x="31" y="42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5" y="45"/>
                    </a:lnTo>
                    <a:lnTo>
                      <a:pt x="36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56" y="32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8" name="Group 120"/>
            <p:cNvGrpSpPr>
              <a:grpSpLocks/>
            </p:cNvGrpSpPr>
            <p:nvPr/>
          </p:nvGrpSpPr>
          <p:grpSpPr bwMode="auto">
            <a:xfrm>
              <a:off x="1846" y="2867"/>
              <a:ext cx="42" cy="53"/>
              <a:chOff x="1846" y="2867"/>
              <a:chExt cx="42" cy="53"/>
            </a:xfrm>
          </p:grpSpPr>
          <p:sp>
            <p:nvSpPr>
              <p:cNvPr id="815225" name="Freeform 121"/>
              <p:cNvSpPr>
                <a:spLocks/>
              </p:cNvSpPr>
              <p:nvPr/>
            </p:nvSpPr>
            <p:spPr bwMode="auto">
              <a:xfrm>
                <a:off x="1846" y="2867"/>
                <a:ext cx="42" cy="5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9" y="23"/>
                  </a:cxn>
                  <a:cxn ang="0">
                    <a:pos x="10" y="24"/>
                  </a:cxn>
                  <a:cxn ang="0">
                    <a:pos x="11" y="25"/>
                  </a:cxn>
                  <a:cxn ang="0">
                    <a:pos x="11" y="26"/>
                  </a:cxn>
                  <a:cxn ang="0">
                    <a:pos x="12" y="27"/>
                  </a:cxn>
                  <a:cxn ang="0">
                    <a:pos x="13" y="28"/>
                  </a:cxn>
                  <a:cxn ang="0">
                    <a:pos x="13" y="29"/>
                  </a:cxn>
                  <a:cxn ang="0">
                    <a:pos x="14" y="30"/>
                  </a:cxn>
                  <a:cxn ang="0">
                    <a:pos x="14" y="32"/>
                  </a:cxn>
                  <a:cxn ang="0">
                    <a:pos x="15" y="33"/>
                  </a:cxn>
                  <a:cxn ang="0">
                    <a:pos x="16" y="36"/>
                  </a:cxn>
                  <a:cxn ang="0">
                    <a:pos x="16" y="38"/>
                  </a:cxn>
                  <a:cxn ang="0">
                    <a:pos x="17" y="39"/>
                  </a:cxn>
                  <a:cxn ang="0">
                    <a:pos x="17" y="40"/>
                  </a:cxn>
                  <a:cxn ang="0">
                    <a:pos x="17" y="42"/>
                  </a:cxn>
                  <a:cxn ang="0">
                    <a:pos x="17" y="43"/>
                  </a:cxn>
                  <a:cxn ang="0">
                    <a:pos x="17" y="45"/>
                  </a:cxn>
                  <a:cxn ang="0">
                    <a:pos x="17" y="46"/>
                  </a:cxn>
                  <a:cxn ang="0">
                    <a:pos x="42" y="53"/>
                  </a:cxn>
                  <a:cxn ang="0">
                    <a:pos x="42" y="52"/>
                  </a:cxn>
                  <a:cxn ang="0">
                    <a:pos x="42" y="51"/>
                  </a:cxn>
                  <a:cxn ang="0">
                    <a:pos x="42" y="49"/>
                  </a:cxn>
                  <a:cxn ang="0">
                    <a:pos x="42" y="48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42" y="45"/>
                  </a:cxn>
                  <a:cxn ang="0">
                    <a:pos x="42" y="43"/>
                  </a:cxn>
                  <a:cxn ang="0">
                    <a:pos x="42" y="42"/>
                  </a:cxn>
                  <a:cxn ang="0">
                    <a:pos x="42" y="41"/>
                  </a:cxn>
                  <a:cxn ang="0">
                    <a:pos x="41" y="39"/>
                  </a:cxn>
                  <a:cxn ang="0">
                    <a:pos x="41" y="38"/>
                  </a:cxn>
                  <a:cxn ang="0">
                    <a:pos x="41" y="37"/>
                  </a:cxn>
                  <a:cxn ang="0">
                    <a:pos x="41" y="35"/>
                  </a:cxn>
                  <a:cxn ang="0">
                    <a:pos x="41" y="34"/>
                  </a:cxn>
                  <a:cxn ang="0">
                    <a:pos x="40" y="33"/>
                  </a:cxn>
                  <a:cxn ang="0">
                    <a:pos x="40" y="31"/>
                  </a:cxn>
                  <a:cxn ang="0">
                    <a:pos x="40" y="29"/>
                  </a:cxn>
                  <a:cxn ang="0">
                    <a:pos x="39" y="28"/>
                  </a:cxn>
                  <a:cxn ang="0">
                    <a:pos x="39" y="26"/>
                  </a:cxn>
                  <a:cxn ang="0">
                    <a:pos x="38" y="24"/>
                  </a:cxn>
                  <a:cxn ang="0">
                    <a:pos x="38" y="23"/>
                  </a:cxn>
                  <a:cxn ang="0">
                    <a:pos x="37" y="22"/>
                  </a:cxn>
                  <a:cxn ang="0">
                    <a:pos x="36" y="20"/>
                  </a:cxn>
                  <a:cxn ang="0">
                    <a:pos x="36" y="19"/>
                  </a:cxn>
                  <a:cxn ang="0">
                    <a:pos x="35" y="18"/>
                  </a:cxn>
                  <a:cxn ang="0">
                    <a:pos x="34" y="16"/>
                  </a:cxn>
                  <a:cxn ang="0">
                    <a:pos x="34" y="15"/>
                  </a:cxn>
                  <a:cxn ang="0">
                    <a:pos x="33" y="14"/>
                  </a:cxn>
                  <a:cxn ang="0">
                    <a:pos x="32" y="12"/>
                  </a:cxn>
                  <a:cxn ang="0">
                    <a:pos x="31" y="11"/>
                  </a:cxn>
                  <a:cxn ang="0">
                    <a:pos x="31" y="10"/>
                  </a:cxn>
                  <a:cxn ang="0">
                    <a:pos x="30" y="8"/>
                  </a:cxn>
                  <a:cxn ang="0">
                    <a:pos x="29" y="7"/>
                  </a:cxn>
                  <a:cxn ang="0">
                    <a:pos x="37" y="0"/>
                  </a:cxn>
                  <a:cxn ang="0">
                    <a:pos x="9" y="3"/>
                  </a:cxn>
                  <a:cxn ang="0">
                    <a:pos x="0" y="31"/>
                  </a:cxn>
                </a:cxnLst>
                <a:rect l="0" t="0" r="r" b="b"/>
                <a:pathLst>
                  <a:path w="42" h="53">
                    <a:moveTo>
                      <a:pt x="0" y="31"/>
                    </a:moveTo>
                    <a:lnTo>
                      <a:pt x="9" y="23"/>
                    </a:lnTo>
                    <a:lnTo>
                      <a:pt x="10" y="24"/>
                    </a:lnTo>
                    <a:lnTo>
                      <a:pt x="11" y="25"/>
                    </a:lnTo>
                    <a:lnTo>
                      <a:pt x="11" y="26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3" y="29"/>
                    </a:lnTo>
                    <a:lnTo>
                      <a:pt x="14" y="30"/>
                    </a:lnTo>
                    <a:lnTo>
                      <a:pt x="14" y="32"/>
                    </a:lnTo>
                    <a:lnTo>
                      <a:pt x="15" y="33"/>
                    </a:lnTo>
                    <a:lnTo>
                      <a:pt x="16" y="36"/>
                    </a:lnTo>
                    <a:lnTo>
                      <a:pt x="16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2"/>
                    </a:lnTo>
                    <a:lnTo>
                      <a:pt x="17" y="43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42" y="53"/>
                    </a:lnTo>
                    <a:lnTo>
                      <a:pt x="42" y="52"/>
                    </a:lnTo>
                    <a:lnTo>
                      <a:pt x="42" y="51"/>
                    </a:lnTo>
                    <a:lnTo>
                      <a:pt x="42" y="49"/>
                    </a:lnTo>
                    <a:lnTo>
                      <a:pt x="42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2"/>
                    </a:lnTo>
                    <a:lnTo>
                      <a:pt x="42" y="41"/>
                    </a:ln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1" y="34"/>
                    </a:lnTo>
                    <a:lnTo>
                      <a:pt x="40" y="33"/>
                    </a:lnTo>
                    <a:lnTo>
                      <a:pt x="40" y="31"/>
                    </a:lnTo>
                    <a:lnTo>
                      <a:pt x="40" y="29"/>
                    </a:lnTo>
                    <a:lnTo>
                      <a:pt x="39" y="28"/>
                    </a:lnTo>
                    <a:lnTo>
                      <a:pt x="39" y="26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7" y="22"/>
                    </a:lnTo>
                    <a:lnTo>
                      <a:pt x="36" y="20"/>
                    </a:lnTo>
                    <a:lnTo>
                      <a:pt x="36" y="19"/>
                    </a:lnTo>
                    <a:lnTo>
                      <a:pt x="35" y="18"/>
                    </a:lnTo>
                    <a:lnTo>
                      <a:pt x="34" y="16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1" y="11"/>
                    </a:lnTo>
                    <a:lnTo>
                      <a:pt x="31" y="10"/>
                    </a:lnTo>
                    <a:lnTo>
                      <a:pt x="30" y="8"/>
                    </a:lnTo>
                    <a:lnTo>
                      <a:pt x="29" y="7"/>
                    </a:lnTo>
                    <a:lnTo>
                      <a:pt x="37" y="0"/>
                    </a:lnTo>
                    <a:lnTo>
                      <a:pt x="9" y="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26" name="Freeform 122"/>
              <p:cNvSpPr>
                <a:spLocks/>
              </p:cNvSpPr>
              <p:nvPr/>
            </p:nvSpPr>
            <p:spPr bwMode="auto">
              <a:xfrm>
                <a:off x="1846" y="2867"/>
                <a:ext cx="42" cy="5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9" y="23"/>
                  </a:cxn>
                  <a:cxn ang="0">
                    <a:pos x="10" y="24"/>
                  </a:cxn>
                  <a:cxn ang="0">
                    <a:pos x="11" y="25"/>
                  </a:cxn>
                  <a:cxn ang="0">
                    <a:pos x="11" y="26"/>
                  </a:cxn>
                  <a:cxn ang="0">
                    <a:pos x="12" y="27"/>
                  </a:cxn>
                  <a:cxn ang="0">
                    <a:pos x="13" y="28"/>
                  </a:cxn>
                  <a:cxn ang="0">
                    <a:pos x="13" y="29"/>
                  </a:cxn>
                  <a:cxn ang="0">
                    <a:pos x="14" y="30"/>
                  </a:cxn>
                  <a:cxn ang="0">
                    <a:pos x="14" y="32"/>
                  </a:cxn>
                  <a:cxn ang="0">
                    <a:pos x="15" y="33"/>
                  </a:cxn>
                  <a:cxn ang="0">
                    <a:pos x="16" y="36"/>
                  </a:cxn>
                  <a:cxn ang="0">
                    <a:pos x="16" y="38"/>
                  </a:cxn>
                  <a:cxn ang="0">
                    <a:pos x="17" y="39"/>
                  </a:cxn>
                  <a:cxn ang="0">
                    <a:pos x="17" y="40"/>
                  </a:cxn>
                  <a:cxn ang="0">
                    <a:pos x="17" y="42"/>
                  </a:cxn>
                  <a:cxn ang="0">
                    <a:pos x="17" y="43"/>
                  </a:cxn>
                  <a:cxn ang="0">
                    <a:pos x="17" y="45"/>
                  </a:cxn>
                  <a:cxn ang="0">
                    <a:pos x="17" y="46"/>
                  </a:cxn>
                  <a:cxn ang="0">
                    <a:pos x="42" y="53"/>
                  </a:cxn>
                  <a:cxn ang="0">
                    <a:pos x="42" y="52"/>
                  </a:cxn>
                  <a:cxn ang="0">
                    <a:pos x="42" y="51"/>
                  </a:cxn>
                  <a:cxn ang="0">
                    <a:pos x="42" y="49"/>
                  </a:cxn>
                  <a:cxn ang="0">
                    <a:pos x="42" y="48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42" y="45"/>
                  </a:cxn>
                  <a:cxn ang="0">
                    <a:pos x="42" y="43"/>
                  </a:cxn>
                  <a:cxn ang="0">
                    <a:pos x="42" y="42"/>
                  </a:cxn>
                  <a:cxn ang="0">
                    <a:pos x="42" y="41"/>
                  </a:cxn>
                  <a:cxn ang="0">
                    <a:pos x="41" y="39"/>
                  </a:cxn>
                  <a:cxn ang="0">
                    <a:pos x="41" y="38"/>
                  </a:cxn>
                  <a:cxn ang="0">
                    <a:pos x="41" y="37"/>
                  </a:cxn>
                  <a:cxn ang="0">
                    <a:pos x="41" y="35"/>
                  </a:cxn>
                  <a:cxn ang="0">
                    <a:pos x="41" y="34"/>
                  </a:cxn>
                  <a:cxn ang="0">
                    <a:pos x="40" y="33"/>
                  </a:cxn>
                  <a:cxn ang="0">
                    <a:pos x="40" y="31"/>
                  </a:cxn>
                  <a:cxn ang="0">
                    <a:pos x="40" y="29"/>
                  </a:cxn>
                  <a:cxn ang="0">
                    <a:pos x="39" y="28"/>
                  </a:cxn>
                  <a:cxn ang="0">
                    <a:pos x="39" y="26"/>
                  </a:cxn>
                  <a:cxn ang="0">
                    <a:pos x="38" y="24"/>
                  </a:cxn>
                  <a:cxn ang="0">
                    <a:pos x="38" y="23"/>
                  </a:cxn>
                  <a:cxn ang="0">
                    <a:pos x="37" y="22"/>
                  </a:cxn>
                  <a:cxn ang="0">
                    <a:pos x="36" y="20"/>
                  </a:cxn>
                  <a:cxn ang="0">
                    <a:pos x="36" y="19"/>
                  </a:cxn>
                  <a:cxn ang="0">
                    <a:pos x="35" y="18"/>
                  </a:cxn>
                  <a:cxn ang="0">
                    <a:pos x="34" y="16"/>
                  </a:cxn>
                  <a:cxn ang="0">
                    <a:pos x="34" y="15"/>
                  </a:cxn>
                  <a:cxn ang="0">
                    <a:pos x="33" y="14"/>
                  </a:cxn>
                  <a:cxn ang="0">
                    <a:pos x="32" y="12"/>
                  </a:cxn>
                  <a:cxn ang="0">
                    <a:pos x="31" y="11"/>
                  </a:cxn>
                  <a:cxn ang="0">
                    <a:pos x="31" y="10"/>
                  </a:cxn>
                  <a:cxn ang="0">
                    <a:pos x="30" y="8"/>
                  </a:cxn>
                  <a:cxn ang="0">
                    <a:pos x="29" y="7"/>
                  </a:cxn>
                  <a:cxn ang="0">
                    <a:pos x="37" y="0"/>
                  </a:cxn>
                  <a:cxn ang="0">
                    <a:pos x="9" y="3"/>
                  </a:cxn>
                  <a:cxn ang="0">
                    <a:pos x="0" y="31"/>
                  </a:cxn>
                </a:cxnLst>
                <a:rect l="0" t="0" r="r" b="b"/>
                <a:pathLst>
                  <a:path w="42" h="53">
                    <a:moveTo>
                      <a:pt x="0" y="31"/>
                    </a:moveTo>
                    <a:lnTo>
                      <a:pt x="9" y="23"/>
                    </a:lnTo>
                    <a:lnTo>
                      <a:pt x="10" y="24"/>
                    </a:lnTo>
                    <a:lnTo>
                      <a:pt x="11" y="25"/>
                    </a:lnTo>
                    <a:lnTo>
                      <a:pt x="11" y="26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3" y="29"/>
                    </a:lnTo>
                    <a:lnTo>
                      <a:pt x="14" y="30"/>
                    </a:lnTo>
                    <a:lnTo>
                      <a:pt x="14" y="32"/>
                    </a:lnTo>
                    <a:lnTo>
                      <a:pt x="15" y="33"/>
                    </a:lnTo>
                    <a:lnTo>
                      <a:pt x="16" y="36"/>
                    </a:lnTo>
                    <a:lnTo>
                      <a:pt x="16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2"/>
                    </a:lnTo>
                    <a:lnTo>
                      <a:pt x="17" y="43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42" y="53"/>
                    </a:lnTo>
                    <a:lnTo>
                      <a:pt x="42" y="52"/>
                    </a:lnTo>
                    <a:lnTo>
                      <a:pt x="42" y="51"/>
                    </a:lnTo>
                    <a:lnTo>
                      <a:pt x="42" y="49"/>
                    </a:lnTo>
                    <a:lnTo>
                      <a:pt x="42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2"/>
                    </a:lnTo>
                    <a:lnTo>
                      <a:pt x="42" y="41"/>
                    </a:ln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1" y="34"/>
                    </a:lnTo>
                    <a:lnTo>
                      <a:pt x="40" y="33"/>
                    </a:lnTo>
                    <a:lnTo>
                      <a:pt x="40" y="31"/>
                    </a:lnTo>
                    <a:lnTo>
                      <a:pt x="40" y="29"/>
                    </a:lnTo>
                    <a:lnTo>
                      <a:pt x="39" y="28"/>
                    </a:lnTo>
                    <a:lnTo>
                      <a:pt x="39" y="26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7" y="22"/>
                    </a:lnTo>
                    <a:lnTo>
                      <a:pt x="36" y="20"/>
                    </a:lnTo>
                    <a:lnTo>
                      <a:pt x="36" y="19"/>
                    </a:lnTo>
                    <a:lnTo>
                      <a:pt x="35" y="18"/>
                    </a:lnTo>
                    <a:lnTo>
                      <a:pt x="34" y="16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1" y="11"/>
                    </a:lnTo>
                    <a:lnTo>
                      <a:pt x="31" y="10"/>
                    </a:lnTo>
                    <a:lnTo>
                      <a:pt x="30" y="8"/>
                    </a:lnTo>
                    <a:lnTo>
                      <a:pt x="29" y="7"/>
                    </a:lnTo>
                    <a:lnTo>
                      <a:pt x="37" y="0"/>
                    </a:lnTo>
                    <a:lnTo>
                      <a:pt x="9" y="3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9" name="Group 123"/>
            <p:cNvGrpSpPr>
              <a:grpSpLocks/>
            </p:cNvGrpSpPr>
            <p:nvPr/>
          </p:nvGrpSpPr>
          <p:grpSpPr bwMode="auto">
            <a:xfrm>
              <a:off x="1748" y="2864"/>
              <a:ext cx="48" cy="56"/>
              <a:chOff x="1748" y="2864"/>
              <a:chExt cx="48" cy="56"/>
            </a:xfrm>
          </p:grpSpPr>
          <p:sp>
            <p:nvSpPr>
              <p:cNvPr id="815228" name="Freeform 124"/>
              <p:cNvSpPr>
                <a:spLocks/>
              </p:cNvSpPr>
              <p:nvPr/>
            </p:nvSpPr>
            <p:spPr bwMode="auto">
              <a:xfrm>
                <a:off x="1748" y="2864"/>
                <a:ext cx="48" cy="56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1" y="1"/>
                  </a:cxn>
                  <a:cxn ang="0">
                    <a:pos x="30" y="2"/>
                  </a:cxn>
                  <a:cxn ang="0">
                    <a:pos x="29" y="2"/>
                  </a:cxn>
                  <a:cxn ang="0">
                    <a:pos x="29" y="3"/>
                  </a:cxn>
                  <a:cxn ang="0">
                    <a:pos x="28" y="4"/>
                  </a:cxn>
                  <a:cxn ang="0">
                    <a:pos x="27" y="5"/>
                  </a:cxn>
                  <a:cxn ang="0">
                    <a:pos x="27" y="5"/>
                  </a:cxn>
                  <a:cxn ang="0">
                    <a:pos x="26" y="6"/>
                  </a:cxn>
                  <a:cxn ang="0">
                    <a:pos x="25" y="7"/>
                  </a:cxn>
                  <a:cxn ang="0">
                    <a:pos x="24" y="8"/>
                  </a:cxn>
                  <a:cxn ang="0">
                    <a:pos x="24" y="9"/>
                  </a:cxn>
                  <a:cxn ang="0">
                    <a:pos x="23" y="10"/>
                  </a:cxn>
                  <a:cxn ang="0">
                    <a:pos x="22" y="11"/>
                  </a:cxn>
                  <a:cxn ang="0">
                    <a:pos x="21" y="12"/>
                  </a:cxn>
                  <a:cxn ang="0">
                    <a:pos x="21" y="13"/>
                  </a:cxn>
                  <a:cxn ang="0">
                    <a:pos x="20" y="14"/>
                  </a:cxn>
                  <a:cxn ang="0">
                    <a:pos x="20" y="15"/>
                  </a:cxn>
                  <a:cxn ang="0">
                    <a:pos x="19" y="17"/>
                  </a:cxn>
                  <a:cxn ang="0">
                    <a:pos x="18" y="18"/>
                  </a:cxn>
                  <a:cxn ang="0">
                    <a:pos x="18" y="19"/>
                  </a:cxn>
                  <a:cxn ang="0">
                    <a:pos x="17" y="20"/>
                  </a:cxn>
                  <a:cxn ang="0">
                    <a:pos x="17" y="21"/>
                  </a:cxn>
                  <a:cxn ang="0">
                    <a:pos x="16" y="22"/>
                  </a:cxn>
                  <a:cxn ang="0">
                    <a:pos x="16" y="23"/>
                  </a:cxn>
                  <a:cxn ang="0">
                    <a:pos x="15" y="25"/>
                  </a:cxn>
                  <a:cxn ang="0">
                    <a:pos x="15" y="26"/>
                  </a:cxn>
                  <a:cxn ang="0">
                    <a:pos x="14" y="27"/>
                  </a:cxn>
                  <a:cxn ang="0">
                    <a:pos x="14" y="28"/>
                  </a:cxn>
                  <a:cxn ang="0">
                    <a:pos x="13" y="30"/>
                  </a:cxn>
                  <a:cxn ang="0">
                    <a:pos x="13" y="31"/>
                  </a:cxn>
                  <a:cxn ang="0">
                    <a:pos x="13" y="33"/>
                  </a:cxn>
                  <a:cxn ang="0">
                    <a:pos x="12" y="34"/>
                  </a:cxn>
                  <a:cxn ang="0">
                    <a:pos x="12" y="36"/>
                  </a:cxn>
                  <a:cxn ang="0">
                    <a:pos x="12" y="37"/>
                  </a:cxn>
                  <a:cxn ang="0">
                    <a:pos x="11" y="38"/>
                  </a:cxn>
                  <a:cxn ang="0">
                    <a:pos x="11" y="40"/>
                  </a:cxn>
                  <a:cxn ang="0">
                    <a:pos x="11" y="41"/>
                  </a:cxn>
                  <a:cxn ang="0">
                    <a:pos x="0" y="40"/>
                  </a:cxn>
                  <a:cxn ang="0">
                    <a:pos x="22" y="56"/>
                  </a:cxn>
                  <a:cxn ang="0">
                    <a:pos x="48" y="44"/>
                  </a:cxn>
                  <a:cxn ang="0">
                    <a:pos x="36" y="43"/>
                  </a:cxn>
                  <a:cxn ang="0">
                    <a:pos x="36" y="41"/>
                  </a:cxn>
                  <a:cxn ang="0">
                    <a:pos x="37" y="40"/>
                  </a:cxn>
                  <a:cxn ang="0">
                    <a:pos x="37" y="38"/>
                  </a:cxn>
                  <a:cxn ang="0">
                    <a:pos x="38" y="36"/>
                  </a:cxn>
                  <a:cxn ang="0">
                    <a:pos x="38" y="34"/>
                  </a:cxn>
                  <a:cxn ang="0">
                    <a:pos x="39" y="33"/>
                  </a:cxn>
                  <a:cxn ang="0">
                    <a:pos x="39" y="31"/>
                  </a:cxn>
                  <a:cxn ang="0">
                    <a:pos x="40" y="30"/>
                  </a:cxn>
                  <a:cxn ang="0">
                    <a:pos x="41" y="28"/>
                  </a:cxn>
                  <a:cxn ang="0">
                    <a:pos x="42" y="27"/>
                  </a:cxn>
                  <a:cxn ang="0">
                    <a:pos x="43" y="26"/>
                  </a:cxn>
                  <a:cxn ang="0">
                    <a:pos x="44" y="24"/>
                  </a:cxn>
                  <a:cxn ang="0">
                    <a:pos x="45" y="23"/>
                  </a:cxn>
                  <a:cxn ang="0">
                    <a:pos x="46" y="22"/>
                  </a:cxn>
                  <a:cxn ang="0">
                    <a:pos x="47" y="20"/>
                  </a:cxn>
                  <a:cxn ang="0">
                    <a:pos x="48" y="20"/>
                  </a:cxn>
                  <a:cxn ang="0">
                    <a:pos x="48" y="19"/>
                  </a:cxn>
                  <a:cxn ang="0">
                    <a:pos x="32" y="0"/>
                  </a:cxn>
                </a:cxnLst>
                <a:rect l="0" t="0" r="r" b="b"/>
                <a:pathLst>
                  <a:path w="48" h="56">
                    <a:moveTo>
                      <a:pt x="32" y="0"/>
                    </a:move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9" y="3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20" y="15"/>
                    </a:lnTo>
                    <a:lnTo>
                      <a:pt x="19" y="17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7" y="20"/>
                    </a:lnTo>
                    <a:lnTo>
                      <a:pt x="17" y="21"/>
                    </a:lnTo>
                    <a:lnTo>
                      <a:pt x="16" y="22"/>
                    </a:lnTo>
                    <a:lnTo>
                      <a:pt x="16" y="23"/>
                    </a:lnTo>
                    <a:lnTo>
                      <a:pt x="15" y="25"/>
                    </a:lnTo>
                    <a:lnTo>
                      <a:pt x="15" y="26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3" y="30"/>
                    </a:lnTo>
                    <a:lnTo>
                      <a:pt x="13" y="31"/>
                    </a:lnTo>
                    <a:lnTo>
                      <a:pt x="13" y="33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1" y="40"/>
                    </a:lnTo>
                    <a:lnTo>
                      <a:pt x="11" y="41"/>
                    </a:lnTo>
                    <a:lnTo>
                      <a:pt x="0" y="40"/>
                    </a:lnTo>
                    <a:lnTo>
                      <a:pt x="22" y="56"/>
                    </a:lnTo>
                    <a:lnTo>
                      <a:pt x="48" y="44"/>
                    </a:lnTo>
                    <a:lnTo>
                      <a:pt x="36" y="43"/>
                    </a:lnTo>
                    <a:lnTo>
                      <a:pt x="36" y="41"/>
                    </a:lnTo>
                    <a:lnTo>
                      <a:pt x="37" y="40"/>
                    </a:lnTo>
                    <a:lnTo>
                      <a:pt x="37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39" y="33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1" y="28"/>
                    </a:lnTo>
                    <a:lnTo>
                      <a:pt x="42" y="27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5" y="23"/>
                    </a:lnTo>
                    <a:lnTo>
                      <a:pt x="46" y="22"/>
                    </a:lnTo>
                    <a:lnTo>
                      <a:pt x="47" y="20"/>
                    </a:lnTo>
                    <a:lnTo>
                      <a:pt x="48" y="20"/>
                    </a:lnTo>
                    <a:lnTo>
                      <a:pt x="48" y="19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29" name="Freeform 125"/>
              <p:cNvSpPr>
                <a:spLocks/>
              </p:cNvSpPr>
              <p:nvPr/>
            </p:nvSpPr>
            <p:spPr bwMode="auto">
              <a:xfrm>
                <a:off x="1748" y="2864"/>
                <a:ext cx="48" cy="56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1" y="1"/>
                  </a:cxn>
                  <a:cxn ang="0">
                    <a:pos x="30" y="2"/>
                  </a:cxn>
                  <a:cxn ang="0">
                    <a:pos x="29" y="2"/>
                  </a:cxn>
                  <a:cxn ang="0">
                    <a:pos x="29" y="3"/>
                  </a:cxn>
                  <a:cxn ang="0">
                    <a:pos x="28" y="4"/>
                  </a:cxn>
                  <a:cxn ang="0">
                    <a:pos x="27" y="5"/>
                  </a:cxn>
                  <a:cxn ang="0">
                    <a:pos x="27" y="5"/>
                  </a:cxn>
                  <a:cxn ang="0">
                    <a:pos x="26" y="6"/>
                  </a:cxn>
                  <a:cxn ang="0">
                    <a:pos x="25" y="7"/>
                  </a:cxn>
                  <a:cxn ang="0">
                    <a:pos x="24" y="8"/>
                  </a:cxn>
                  <a:cxn ang="0">
                    <a:pos x="24" y="9"/>
                  </a:cxn>
                  <a:cxn ang="0">
                    <a:pos x="23" y="10"/>
                  </a:cxn>
                  <a:cxn ang="0">
                    <a:pos x="22" y="11"/>
                  </a:cxn>
                  <a:cxn ang="0">
                    <a:pos x="21" y="12"/>
                  </a:cxn>
                  <a:cxn ang="0">
                    <a:pos x="21" y="13"/>
                  </a:cxn>
                  <a:cxn ang="0">
                    <a:pos x="20" y="14"/>
                  </a:cxn>
                  <a:cxn ang="0">
                    <a:pos x="20" y="15"/>
                  </a:cxn>
                  <a:cxn ang="0">
                    <a:pos x="19" y="17"/>
                  </a:cxn>
                  <a:cxn ang="0">
                    <a:pos x="18" y="18"/>
                  </a:cxn>
                  <a:cxn ang="0">
                    <a:pos x="18" y="19"/>
                  </a:cxn>
                  <a:cxn ang="0">
                    <a:pos x="17" y="20"/>
                  </a:cxn>
                  <a:cxn ang="0">
                    <a:pos x="17" y="21"/>
                  </a:cxn>
                  <a:cxn ang="0">
                    <a:pos x="16" y="22"/>
                  </a:cxn>
                  <a:cxn ang="0">
                    <a:pos x="16" y="23"/>
                  </a:cxn>
                  <a:cxn ang="0">
                    <a:pos x="15" y="25"/>
                  </a:cxn>
                  <a:cxn ang="0">
                    <a:pos x="15" y="26"/>
                  </a:cxn>
                  <a:cxn ang="0">
                    <a:pos x="14" y="27"/>
                  </a:cxn>
                  <a:cxn ang="0">
                    <a:pos x="14" y="28"/>
                  </a:cxn>
                  <a:cxn ang="0">
                    <a:pos x="13" y="30"/>
                  </a:cxn>
                  <a:cxn ang="0">
                    <a:pos x="13" y="31"/>
                  </a:cxn>
                  <a:cxn ang="0">
                    <a:pos x="13" y="33"/>
                  </a:cxn>
                  <a:cxn ang="0">
                    <a:pos x="12" y="34"/>
                  </a:cxn>
                  <a:cxn ang="0">
                    <a:pos x="12" y="36"/>
                  </a:cxn>
                  <a:cxn ang="0">
                    <a:pos x="12" y="37"/>
                  </a:cxn>
                  <a:cxn ang="0">
                    <a:pos x="11" y="38"/>
                  </a:cxn>
                  <a:cxn ang="0">
                    <a:pos x="11" y="40"/>
                  </a:cxn>
                  <a:cxn ang="0">
                    <a:pos x="11" y="41"/>
                  </a:cxn>
                  <a:cxn ang="0">
                    <a:pos x="0" y="40"/>
                  </a:cxn>
                  <a:cxn ang="0">
                    <a:pos x="22" y="56"/>
                  </a:cxn>
                  <a:cxn ang="0">
                    <a:pos x="48" y="44"/>
                  </a:cxn>
                  <a:cxn ang="0">
                    <a:pos x="36" y="43"/>
                  </a:cxn>
                  <a:cxn ang="0">
                    <a:pos x="36" y="41"/>
                  </a:cxn>
                  <a:cxn ang="0">
                    <a:pos x="37" y="40"/>
                  </a:cxn>
                  <a:cxn ang="0">
                    <a:pos x="37" y="38"/>
                  </a:cxn>
                  <a:cxn ang="0">
                    <a:pos x="38" y="36"/>
                  </a:cxn>
                  <a:cxn ang="0">
                    <a:pos x="38" y="34"/>
                  </a:cxn>
                  <a:cxn ang="0">
                    <a:pos x="39" y="33"/>
                  </a:cxn>
                  <a:cxn ang="0">
                    <a:pos x="39" y="31"/>
                  </a:cxn>
                  <a:cxn ang="0">
                    <a:pos x="40" y="30"/>
                  </a:cxn>
                  <a:cxn ang="0">
                    <a:pos x="41" y="28"/>
                  </a:cxn>
                  <a:cxn ang="0">
                    <a:pos x="42" y="27"/>
                  </a:cxn>
                  <a:cxn ang="0">
                    <a:pos x="43" y="26"/>
                  </a:cxn>
                  <a:cxn ang="0">
                    <a:pos x="44" y="24"/>
                  </a:cxn>
                  <a:cxn ang="0">
                    <a:pos x="45" y="23"/>
                  </a:cxn>
                  <a:cxn ang="0">
                    <a:pos x="46" y="22"/>
                  </a:cxn>
                  <a:cxn ang="0">
                    <a:pos x="47" y="20"/>
                  </a:cxn>
                  <a:cxn ang="0">
                    <a:pos x="48" y="20"/>
                  </a:cxn>
                  <a:cxn ang="0">
                    <a:pos x="48" y="19"/>
                  </a:cxn>
                  <a:cxn ang="0">
                    <a:pos x="32" y="0"/>
                  </a:cxn>
                </a:cxnLst>
                <a:rect l="0" t="0" r="r" b="b"/>
                <a:pathLst>
                  <a:path w="48" h="56">
                    <a:moveTo>
                      <a:pt x="32" y="0"/>
                    </a:move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9" y="3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20" y="15"/>
                    </a:lnTo>
                    <a:lnTo>
                      <a:pt x="19" y="17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7" y="20"/>
                    </a:lnTo>
                    <a:lnTo>
                      <a:pt x="17" y="21"/>
                    </a:lnTo>
                    <a:lnTo>
                      <a:pt x="16" y="22"/>
                    </a:lnTo>
                    <a:lnTo>
                      <a:pt x="16" y="23"/>
                    </a:lnTo>
                    <a:lnTo>
                      <a:pt x="15" y="25"/>
                    </a:lnTo>
                    <a:lnTo>
                      <a:pt x="15" y="26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3" y="30"/>
                    </a:lnTo>
                    <a:lnTo>
                      <a:pt x="13" y="31"/>
                    </a:lnTo>
                    <a:lnTo>
                      <a:pt x="13" y="33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1" y="40"/>
                    </a:lnTo>
                    <a:lnTo>
                      <a:pt x="11" y="41"/>
                    </a:lnTo>
                    <a:lnTo>
                      <a:pt x="0" y="40"/>
                    </a:lnTo>
                    <a:lnTo>
                      <a:pt x="22" y="56"/>
                    </a:lnTo>
                    <a:lnTo>
                      <a:pt x="48" y="44"/>
                    </a:lnTo>
                    <a:lnTo>
                      <a:pt x="36" y="43"/>
                    </a:lnTo>
                    <a:lnTo>
                      <a:pt x="36" y="41"/>
                    </a:lnTo>
                    <a:lnTo>
                      <a:pt x="37" y="40"/>
                    </a:lnTo>
                    <a:lnTo>
                      <a:pt x="37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39" y="33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1" y="28"/>
                    </a:lnTo>
                    <a:lnTo>
                      <a:pt x="42" y="27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5" y="23"/>
                    </a:lnTo>
                    <a:lnTo>
                      <a:pt x="46" y="22"/>
                    </a:lnTo>
                    <a:lnTo>
                      <a:pt x="47" y="20"/>
                    </a:lnTo>
                    <a:lnTo>
                      <a:pt x="48" y="20"/>
                    </a:lnTo>
                    <a:lnTo>
                      <a:pt x="48" y="19"/>
                    </a:lnTo>
                    <a:lnTo>
                      <a:pt x="32" y="0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" name="Group 126"/>
            <p:cNvGrpSpPr>
              <a:grpSpLocks/>
            </p:cNvGrpSpPr>
            <p:nvPr/>
          </p:nvGrpSpPr>
          <p:grpSpPr bwMode="auto">
            <a:xfrm>
              <a:off x="1778" y="2848"/>
              <a:ext cx="45" cy="38"/>
              <a:chOff x="1778" y="2848"/>
              <a:chExt cx="45" cy="38"/>
            </a:xfrm>
          </p:grpSpPr>
          <p:sp>
            <p:nvSpPr>
              <p:cNvPr id="815231" name="Freeform 127"/>
              <p:cNvSpPr>
                <a:spLocks/>
              </p:cNvSpPr>
              <p:nvPr/>
            </p:nvSpPr>
            <p:spPr bwMode="auto">
              <a:xfrm>
                <a:off x="1778" y="2848"/>
                <a:ext cx="45" cy="3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3" y="31"/>
                  </a:cxn>
                  <a:cxn ang="0">
                    <a:pos x="24" y="30"/>
                  </a:cxn>
                  <a:cxn ang="0">
                    <a:pos x="25" y="30"/>
                  </a:cxn>
                  <a:cxn ang="0">
                    <a:pos x="26" y="29"/>
                  </a:cxn>
                  <a:cxn ang="0">
                    <a:pos x="28" y="28"/>
                  </a:cxn>
                  <a:cxn ang="0">
                    <a:pos x="29" y="28"/>
                  </a:cxn>
                  <a:cxn ang="0">
                    <a:pos x="30" y="27"/>
                  </a:cxn>
                  <a:cxn ang="0">
                    <a:pos x="32" y="27"/>
                  </a:cxn>
                  <a:cxn ang="0">
                    <a:pos x="34" y="26"/>
                  </a:cxn>
                  <a:cxn ang="0">
                    <a:pos x="36" y="25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40" y="25"/>
                  </a:cxn>
                  <a:cxn ang="0">
                    <a:pos x="41" y="25"/>
                  </a:cxn>
                  <a:cxn ang="0">
                    <a:pos x="43" y="24"/>
                  </a:cxn>
                  <a:cxn ang="0">
                    <a:pos x="44" y="25"/>
                  </a:cxn>
                  <a:cxn ang="0">
                    <a:pos x="36" y="9"/>
                  </a:cxn>
                  <a:cxn ang="0">
                    <a:pos x="45" y="0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5" y="0"/>
                  </a:cxn>
                  <a:cxn ang="0">
                    <a:pos x="34" y="0"/>
                  </a:cxn>
                  <a:cxn ang="0">
                    <a:pos x="32" y="1"/>
                  </a:cxn>
                  <a:cxn ang="0">
                    <a:pos x="31" y="1"/>
                  </a:cxn>
                  <a:cxn ang="0">
                    <a:pos x="29" y="1"/>
                  </a:cxn>
                  <a:cxn ang="0">
                    <a:pos x="28" y="2"/>
                  </a:cxn>
                  <a:cxn ang="0">
                    <a:pos x="26" y="2"/>
                  </a:cxn>
                  <a:cxn ang="0">
                    <a:pos x="24" y="3"/>
                  </a:cxn>
                  <a:cxn ang="0">
                    <a:pos x="23" y="3"/>
                  </a:cxn>
                  <a:cxn ang="0">
                    <a:pos x="21" y="4"/>
                  </a:cxn>
                  <a:cxn ang="0">
                    <a:pos x="20" y="4"/>
                  </a:cxn>
                  <a:cxn ang="0">
                    <a:pos x="19" y="5"/>
                  </a:cxn>
                  <a:cxn ang="0">
                    <a:pos x="17" y="6"/>
                  </a:cxn>
                  <a:cxn ang="0">
                    <a:pos x="16" y="6"/>
                  </a:cxn>
                  <a:cxn ang="0">
                    <a:pos x="15" y="7"/>
                  </a:cxn>
                  <a:cxn ang="0">
                    <a:pos x="13" y="8"/>
                  </a:cxn>
                  <a:cxn ang="0">
                    <a:pos x="12" y="8"/>
                  </a:cxn>
                  <a:cxn ang="0">
                    <a:pos x="11" y="9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7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8" y="38"/>
                  </a:cxn>
                </a:cxnLst>
                <a:rect l="0" t="0" r="r" b="b"/>
                <a:pathLst>
                  <a:path w="45" h="38">
                    <a:moveTo>
                      <a:pt x="28" y="38"/>
                    </a:moveTo>
                    <a:lnTo>
                      <a:pt x="23" y="31"/>
                    </a:lnTo>
                    <a:lnTo>
                      <a:pt x="24" y="30"/>
                    </a:lnTo>
                    <a:lnTo>
                      <a:pt x="25" y="30"/>
                    </a:lnTo>
                    <a:lnTo>
                      <a:pt x="26" y="29"/>
                    </a:lnTo>
                    <a:lnTo>
                      <a:pt x="28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32" y="27"/>
                    </a:lnTo>
                    <a:lnTo>
                      <a:pt x="34" y="26"/>
                    </a:lnTo>
                    <a:lnTo>
                      <a:pt x="36" y="25"/>
                    </a:lnTo>
                    <a:lnTo>
                      <a:pt x="37" y="25"/>
                    </a:lnTo>
                    <a:lnTo>
                      <a:pt x="39" y="25"/>
                    </a:lnTo>
                    <a:lnTo>
                      <a:pt x="40" y="25"/>
                    </a:lnTo>
                    <a:lnTo>
                      <a:pt x="41" y="25"/>
                    </a:lnTo>
                    <a:lnTo>
                      <a:pt x="43" y="24"/>
                    </a:lnTo>
                    <a:lnTo>
                      <a:pt x="44" y="25"/>
                    </a:lnTo>
                    <a:lnTo>
                      <a:pt x="36" y="9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9" y="5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5" y="7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7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8" y="38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32" name="Freeform 128"/>
              <p:cNvSpPr>
                <a:spLocks/>
              </p:cNvSpPr>
              <p:nvPr/>
            </p:nvSpPr>
            <p:spPr bwMode="auto">
              <a:xfrm>
                <a:off x="1778" y="2848"/>
                <a:ext cx="45" cy="3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3" y="31"/>
                  </a:cxn>
                  <a:cxn ang="0">
                    <a:pos x="24" y="30"/>
                  </a:cxn>
                  <a:cxn ang="0">
                    <a:pos x="25" y="30"/>
                  </a:cxn>
                  <a:cxn ang="0">
                    <a:pos x="26" y="29"/>
                  </a:cxn>
                  <a:cxn ang="0">
                    <a:pos x="28" y="28"/>
                  </a:cxn>
                  <a:cxn ang="0">
                    <a:pos x="29" y="28"/>
                  </a:cxn>
                  <a:cxn ang="0">
                    <a:pos x="30" y="27"/>
                  </a:cxn>
                  <a:cxn ang="0">
                    <a:pos x="32" y="27"/>
                  </a:cxn>
                  <a:cxn ang="0">
                    <a:pos x="34" y="26"/>
                  </a:cxn>
                  <a:cxn ang="0">
                    <a:pos x="36" y="25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40" y="25"/>
                  </a:cxn>
                  <a:cxn ang="0">
                    <a:pos x="41" y="25"/>
                  </a:cxn>
                  <a:cxn ang="0">
                    <a:pos x="43" y="24"/>
                  </a:cxn>
                  <a:cxn ang="0">
                    <a:pos x="44" y="25"/>
                  </a:cxn>
                  <a:cxn ang="0">
                    <a:pos x="36" y="9"/>
                  </a:cxn>
                  <a:cxn ang="0">
                    <a:pos x="45" y="0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5" y="0"/>
                  </a:cxn>
                  <a:cxn ang="0">
                    <a:pos x="34" y="0"/>
                  </a:cxn>
                  <a:cxn ang="0">
                    <a:pos x="32" y="1"/>
                  </a:cxn>
                  <a:cxn ang="0">
                    <a:pos x="31" y="1"/>
                  </a:cxn>
                  <a:cxn ang="0">
                    <a:pos x="29" y="1"/>
                  </a:cxn>
                  <a:cxn ang="0">
                    <a:pos x="28" y="2"/>
                  </a:cxn>
                  <a:cxn ang="0">
                    <a:pos x="26" y="2"/>
                  </a:cxn>
                  <a:cxn ang="0">
                    <a:pos x="24" y="3"/>
                  </a:cxn>
                  <a:cxn ang="0">
                    <a:pos x="23" y="3"/>
                  </a:cxn>
                  <a:cxn ang="0">
                    <a:pos x="21" y="4"/>
                  </a:cxn>
                  <a:cxn ang="0">
                    <a:pos x="20" y="4"/>
                  </a:cxn>
                  <a:cxn ang="0">
                    <a:pos x="19" y="5"/>
                  </a:cxn>
                  <a:cxn ang="0">
                    <a:pos x="17" y="6"/>
                  </a:cxn>
                  <a:cxn ang="0">
                    <a:pos x="16" y="6"/>
                  </a:cxn>
                  <a:cxn ang="0">
                    <a:pos x="15" y="7"/>
                  </a:cxn>
                  <a:cxn ang="0">
                    <a:pos x="13" y="8"/>
                  </a:cxn>
                  <a:cxn ang="0">
                    <a:pos x="12" y="8"/>
                  </a:cxn>
                  <a:cxn ang="0">
                    <a:pos x="11" y="9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7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8" y="38"/>
                  </a:cxn>
                </a:cxnLst>
                <a:rect l="0" t="0" r="r" b="b"/>
                <a:pathLst>
                  <a:path w="45" h="38">
                    <a:moveTo>
                      <a:pt x="28" y="38"/>
                    </a:moveTo>
                    <a:lnTo>
                      <a:pt x="23" y="31"/>
                    </a:lnTo>
                    <a:lnTo>
                      <a:pt x="24" y="30"/>
                    </a:lnTo>
                    <a:lnTo>
                      <a:pt x="25" y="30"/>
                    </a:lnTo>
                    <a:lnTo>
                      <a:pt x="26" y="29"/>
                    </a:lnTo>
                    <a:lnTo>
                      <a:pt x="28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32" y="27"/>
                    </a:lnTo>
                    <a:lnTo>
                      <a:pt x="34" y="26"/>
                    </a:lnTo>
                    <a:lnTo>
                      <a:pt x="36" y="25"/>
                    </a:lnTo>
                    <a:lnTo>
                      <a:pt x="37" y="25"/>
                    </a:lnTo>
                    <a:lnTo>
                      <a:pt x="39" y="25"/>
                    </a:lnTo>
                    <a:lnTo>
                      <a:pt x="40" y="25"/>
                    </a:lnTo>
                    <a:lnTo>
                      <a:pt x="41" y="25"/>
                    </a:lnTo>
                    <a:lnTo>
                      <a:pt x="43" y="24"/>
                    </a:lnTo>
                    <a:lnTo>
                      <a:pt x="44" y="25"/>
                    </a:lnTo>
                    <a:lnTo>
                      <a:pt x="36" y="9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9" y="5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5" y="7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7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8" y="38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1" name="Group 129"/>
          <p:cNvGrpSpPr>
            <a:grpSpLocks/>
          </p:cNvGrpSpPr>
          <p:nvPr/>
        </p:nvGrpSpPr>
        <p:grpSpPr bwMode="auto">
          <a:xfrm>
            <a:off x="3386138" y="4505326"/>
            <a:ext cx="227012" cy="131763"/>
            <a:chOff x="1173" y="2838"/>
            <a:chExt cx="143" cy="83"/>
          </a:xfrm>
        </p:grpSpPr>
        <p:grpSp>
          <p:nvGrpSpPr>
            <p:cNvPr id="815532" name="Group 130"/>
            <p:cNvGrpSpPr>
              <a:grpSpLocks/>
            </p:cNvGrpSpPr>
            <p:nvPr/>
          </p:nvGrpSpPr>
          <p:grpSpPr bwMode="auto">
            <a:xfrm>
              <a:off x="1241" y="2838"/>
              <a:ext cx="58" cy="48"/>
              <a:chOff x="1241" y="2838"/>
              <a:chExt cx="58" cy="48"/>
            </a:xfrm>
          </p:grpSpPr>
          <p:sp>
            <p:nvSpPr>
              <p:cNvPr id="815235" name="Freeform 131"/>
              <p:cNvSpPr>
                <a:spLocks/>
              </p:cNvSpPr>
              <p:nvPr/>
            </p:nvSpPr>
            <p:spPr bwMode="auto">
              <a:xfrm>
                <a:off x="1241" y="2838"/>
                <a:ext cx="58" cy="48"/>
              </a:xfrm>
              <a:custGeom>
                <a:avLst/>
                <a:gdLst/>
                <a:ahLst/>
                <a:cxnLst>
                  <a:cxn ang="0">
                    <a:pos x="58" y="31"/>
                  </a:cxn>
                  <a:cxn ang="0">
                    <a:pos x="57" y="30"/>
                  </a:cxn>
                  <a:cxn ang="0">
                    <a:pos x="56" y="29"/>
                  </a:cxn>
                  <a:cxn ang="0">
                    <a:pos x="56" y="28"/>
                  </a:cxn>
                  <a:cxn ang="0">
                    <a:pos x="55" y="28"/>
                  </a:cxn>
                  <a:cxn ang="0">
                    <a:pos x="54" y="27"/>
                  </a:cxn>
                  <a:cxn ang="0">
                    <a:pos x="53" y="26"/>
                  </a:cxn>
                  <a:cxn ang="0">
                    <a:pos x="53" y="26"/>
                  </a:cxn>
                  <a:cxn ang="0">
                    <a:pos x="52" y="25"/>
                  </a:cxn>
                  <a:cxn ang="0">
                    <a:pos x="51" y="24"/>
                  </a:cxn>
                  <a:cxn ang="0">
                    <a:pos x="50" y="23"/>
                  </a:cxn>
                  <a:cxn ang="0">
                    <a:pos x="49" y="23"/>
                  </a:cxn>
                  <a:cxn ang="0">
                    <a:pos x="48" y="22"/>
                  </a:cxn>
                  <a:cxn ang="0">
                    <a:pos x="47" y="21"/>
                  </a:cxn>
                  <a:cxn ang="0">
                    <a:pos x="46" y="20"/>
                  </a:cxn>
                  <a:cxn ang="0">
                    <a:pos x="45" y="20"/>
                  </a:cxn>
                  <a:cxn ang="0">
                    <a:pos x="44" y="19"/>
                  </a:cxn>
                  <a:cxn ang="0">
                    <a:pos x="43" y="19"/>
                  </a:cxn>
                  <a:cxn ang="0">
                    <a:pos x="41" y="18"/>
                  </a:cxn>
                  <a:cxn ang="0">
                    <a:pos x="40" y="17"/>
                  </a:cxn>
                  <a:cxn ang="0">
                    <a:pos x="39" y="17"/>
                  </a:cxn>
                  <a:cxn ang="0">
                    <a:pos x="38" y="16"/>
                  </a:cxn>
                  <a:cxn ang="0">
                    <a:pos x="37" y="16"/>
                  </a:cxn>
                  <a:cxn ang="0">
                    <a:pos x="36" y="15"/>
                  </a:cxn>
                  <a:cxn ang="0">
                    <a:pos x="35" y="15"/>
                  </a:cxn>
                  <a:cxn ang="0">
                    <a:pos x="33" y="14"/>
                  </a:cxn>
                  <a:cxn ang="0">
                    <a:pos x="32" y="14"/>
                  </a:cxn>
                  <a:cxn ang="0">
                    <a:pos x="31" y="13"/>
                  </a:cxn>
                  <a:cxn ang="0">
                    <a:pos x="29" y="13"/>
                  </a:cxn>
                  <a:cxn ang="0">
                    <a:pos x="28" y="12"/>
                  </a:cxn>
                  <a:cxn ang="0">
                    <a:pos x="27" y="12"/>
                  </a:cxn>
                  <a:cxn ang="0">
                    <a:pos x="25" y="11"/>
                  </a:cxn>
                  <a:cxn ang="0">
                    <a:pos x="24" y="11"/>
                  </a:cxn>
                  <a:cxn ang="0">
                    <a:pos x="22" y="11"/>
                  </a:cxn>
                  <a:cxn ang="0">
                    <a:pos x="21" y="10"/>
                  </a:cxn>
                  <a:cxn ang="0">
                    <a:pos x="20" y="10"/>
                  </a:cxn>
                  <a:cxn ang="0">
                    <a:pos x="18" y="10"/>
                  </a:cxn>
                  <a:cxn ang="0">
                    <a:pos x="17" y="10"/>
                  </a:cxn>
                  <a:cxn ang="0">
                    <a:pos x="18" y="0"/>
                  </a:cxn>
                  <a:cxn ang="0">
                    <a:pos x="0" y="19"/>
                  </a:cxn>
                  <a:cxn ang="0">
                    <a:pos x="14" y="44"/>
                  </a:cxn>
                  <a:cxn ang="0">
                    <a:pos x="15" y="35"/>
                  </a:cxn>
                  <a:cxn ang="0">
                    <a:pos x="16" y="35"/>
                  </a:cxn>
                  <a:cxn ang="0">
                    <a:pos x="18" y="36"/>
                  </a:cxn>
                  <a:cxn ang="0">
                    <a:pos x="20" y="36"/>
                  </a:cxn>
                  <a:cxn ang="0">
                    <a:pos x="22" y="37"/>
                  </a:cxn>
                  <a:cxn ang="0">
                    <a:pos x="23" y="37"/>
                  </a:cxn>
                  <a:cxn ang="0">
                    <a:pos x="25" y="38"/>
                  </a:cxn>
                  <a:cxn ang="0">
                    <a:pos x="27" y="38"/>
                  </a:cxn>
                  <a:cxn ang="0">
                    <a:pos x="28" y="39"/>
                  </a:cxn>
                  <a:cxn ang="0">
                    <a:pos x="29" y="40"/>
                  </a:cxn>
                  <a:cxn ang="0">
                    <a:pos x="31" y="41"/>
                  </a:cxn>
                  <a:cxn ang="0">
                    <a:pos x="32" y="42"/>
                  </a:cxn>
                  <a:cxn ang="0">
                    <a:pos x="34" y="43"/>
                  </a:cxn>
                  <a:cxn ang="0">
                    <a:pos x="35" y="44"/>
                  </a:cxn>
                  <a:cxn ang="0">
                    <a:pos x="36" y="45"/>
                  </a:cxn>
                  <a:cxn ang="0">
                    <a:pos x="38" y="46"/>
                  </a:cxn>
                  <a:cxn ang="0">
                    <a:pos x="38" y="47"/>
                  </a:cxn>
                  <a:cxn ang="0">
                    <a:pos x="39" y="48"/>
                  </a:cxn>
                  <a:cxn ang="0">
                    <a:pos x="58" y="31"/>
                  </a:cxn>
                </a:cxnLst>
                <a:rect l="0" t="0" r="r" b="b"/>
                <a:pathLst>
                  <a:path w="58" h="48">
                    <a:moveTo>
                      <a:pt x="58" y="31"/>
                    </a:moveTo>
                    <a:lnTo>
                      <a:pt x="57" y="30"/>
                    </a:lnTo>
                    <a:lnTo>
                      <a:pt x="56" y="29"/>
                    </a:lnTo>
                    <a:lnTo>
                      <a:pt x="56" y="28"/>
                    </a:lnTo>
                    <a:lnTo>
                      <a:pt x="55" y="28"/>
                    </a:lnTo>
                    <a:lnTo>
                      <a:pt x="54" y="27"/>
                    </a:lnTo>
                    <a:lnTo>
                      <a:pt x="53" y="26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51" y="24"/>
                    </a:lnTo>
                    <a:lnTo>
                      <a:pt x="50" y="23"/>
                    </a:lnTo>
                    <a:lnTo>
                      <a:pt x="49" y="23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3" y="19"/>
                    </a:lnTo>
                    <a:lnTo>
                      <a:pt x="41" y="18"/>
                    </a:lnTo>
                    <a:lnTo>
                      <a:pt x="40" y="17"/>
                    </a:lnTo>
                    <a:lnTo>
                      <a:pt x="39" y="17"/>
                    </a:lnTo>
                    <a:lnTo>
                      <a:pt x="38" y="16"/>
                    </a:lnTo>
                    <a:lnTo>
                      <a:pt x="37" y="16"/>
                    </a:lnTo>
                    <a:lnTo>
                      <a:pt x="36" y="15"/>
                    </a:lnTo>
                    <a:lnTo>
                      <a:pt x="35" y="15"/>
                    </a:lnTo>
                    <a:lnTo>
                      <a:pt x="33" y="14"/>
                    </a:lnTo>
                    <a:lnTo>
                      <a:pt x="32" y="14"/>
                    </a:lnTo>
                    <a:lnTo>
                      <a:pt x="31" y="13"/>
                    </a:lnTo>
                    <a:lnTo>
                      <a:pt x="29" y="13"/>
                    </a:lnTo>
                    <a:lnTo>
                      <a:pt x="28" y="12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4" y="11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10"/>
                    </a:lnTo>
                    <a:lnTo>
                      <a:pt x="18" y="0"/>
                    </a:lnTo>
                    <a:lnTo>
                      <a:pt x="0" y="19"/>
                    </a:lnTo>
                    <a:lnTo>
                      <a:pt x="14" y="4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6"/>
                    </a:lnTo>
                    <a:lnTo>
                      <a:pt x="20" y="36"/>
                    </a:lnTo>
                    <a:lnTo>
                      <a:pt x="22" y="37"/>
                    </a:lnTo>
                    <a:lnTo>
                      <a:pt x="23" y="37"/>
                    </a:lnTo>
                    <a:lnTo>
                      <a:pt x="25" y="38"/>
                    </a:lnTo>
                    <a:lnTo>
                      <a:pt x="27" y="38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31" y="41"/>
                    </a:lnTo>
                    <a:lnTo>
                      <a:pt x="32" y="42"/>
                    </a:lnTo>
                    <a:lnTo>
                      <a:pt x="34" y="43"/>
                    </a:lnTo>
                    <a:lnTo>
                      <a:pt x="35" y="44"/>
                    </a:lnTo>
                    <a:lnTo>
                      <a:pt x="36" y="45"/>
                    </a:lnTo>
                    <a:lnTo>
                      <a:pt x="38" y="46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58" y="31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36" name="Freeform 132"/>
              <p:cNvSpPr>
                <a:spLocks/>
              </p:cNvSpPr>
              <p:nvPr/>
            </p:nvSpPr>
            <p:spPr bwMode="auto">
              <a:xfrm>
                <a:off x="1241" y="2838"/>
                <a:ext cx="58" cy="48"/>
              </a:xfrm>
              <a:custGeom>
                <a:avLst/>
                <a:gdLst/>
                <a:ahLst/>
                <a:cxnLst>
                  <a:cxn ang="0">
                    <a:pos x="58" y="31"/>
                  </a:cxn>
                  <a:cxn ang="0">
                    <a:pos x="57" y="30"/>
                  </a:cxn>
                  <a:cxn ang="0">
                    <a:pos x="56" y="29"/>
                  </a:cxn>
                  <a:cxn ang="0">
                    <a:pos x="56" y="28"/>
                  </a:cxn>
                  <a:cxn ang="0">
                    <a:pos x="55" y="28"/>
                  </a:cxn>
                  <a:cxn ang="0">
                    <a:pos x="54" y="27"/>
                  </a:cxn>
                  <a:cxn ang="0">
                    <a:pos x="53" y="26"/>
                  </a:cxn>
                  <a:cxn ang="0">
                    <a:pos x="53" y="26"/>
                  </a:cxn>
                  <a:cxn ang="0">
                    <a:pos x="52" y="25"/>
                  </a:cxn>
                  <a:cxn ang="0">
                    <a:pos x="51" y="24"/>
                  </a:cxn>
                  <a:cxn ang="0">
                    <a:pos x="50" y="23"/>
                  </a:cxn>
                  <a:cxn ang="0">
                    <a:pos x="49" y="23"/>
                  </a:cxn>
                  <a:cxn ang="0">
                    <a:pos x="48" y="22"/>
                  </a:cxn>
                  <a:cxn ang="0">
                    <a:pos x="47" y="21"/>
                  </a:cxn>
                  <a:cxn ang="0">
                    <a:pos x="46" y="20"/>
                  </a:cxn>
                  <a:cxn ang="0">
                    <a:pos x="45" y="20"/>
                  </a:cxn>
                  <a:cxn ang="0">
                    <a:pos x="44" y="19"/>
                  </a:cxn>
                  <a:cxn ang="0">
                    <a:pos x="43" y="19"/>
                  </a:cxn>
                  <a:cxn ang="0">
                    <a:pos x="41" y="18"/>
                  </a:cxn>
                  <a:cxn ang="0">
                    <a:pos x="40" y="17"/>
                  </a:cxn>
                  <a:cxn ang="0">
                    <a:pos x="39" y="17"/>
                  </a:cxn>
                  <a:cxn ang="0">
                    <a:pos x="38" y="16"/>
                  </a:cxn>
                  <a:cxn ang="0">
                    <a:pos x="37" y="16"/>
                  </a:cxn>
                  <a:cxn ang="0">
                    <a:pos x="36" y="15"/>
                  </a:cxn>
                  <a:cxn ang="0">
                    <a:pos x="35" y="15"/>
                  </a:cxn>
                  <a:cxn ang="0">
                    <a:pos x="33" y="14"/>
                  </a:cxn>
                  <a:cxn ang="0">
                    <a:pos x="32" y="14"/>
                  </a:cxn>
                  <a:cxn ang="0">
                    <a:pos x="31" y="13"/>
                  </a:cxn>
                  <a:cxn ang="0">
                    <a:pos x="29" y="13"/>
                  </a:cxn>
                  <a:cxn ang="0">
                    <a:pos x="28" y="12"/>
                  </a:cxn>
                  <a:cxn ang="0">
                    <a:pos x="27" y="12"/>
                  </a:cxn>
                  <a:cxn ang="0">
                    <a:pos x="25" y="11"/>
                  </a:cxn>
                  <a:cxn ang="0">
                    <a:pos x="24" y="11"/>
                  </a:cxn>
                  <a:cxn ang="0">
                    <a:pos x="22" y="11"/>
                  </a:cxn>
                  <a:cxn ang="0">
                    <a:pos x="21" y="10"/>
                  </a:cxn>
                  <a:cxn ang="0">
                    <a:pos x="20" y="10"/>
                  </a:cxn>
                  <a:cxn ang="0">
                    <a:pos x="18" y="10"/>
                  </a:cxn>
                  <a:cxn ang="0">
                    <a:pos x="17" y="10"/>
                  </a:cxn>
                  <a:cxn ang="0">
                    <a:pos x="18" y="0"/>
                  </a:cxn>
                  <a:cxn ang="0">
                    <a:pos x="0" y="19"/>
                  </a:cxn>
                  <a:cxn ang="0">
                    <a:pos x="14" y="44"/>
                  </a:cxn>
                  <a:cxn ang="0">
                    <a:pos x="15" y="35"/>
                  </a:cxn>
                  <a:cxn ang="0">
                    <a:pos x="16" y="35"/>
                  </a:cxn>
                  <a:cxn ang="0">
                    <a:pos x="18" y="36"/>
                  </a:cxn>
                  <a:cxn ang="0">
                    <a:pos x="20" y="36"/>
                  </a:cxn>
                  <a:cxn ang="0">
                    <a:pos x="22" y="37"/>
                  </a:cxn>
                  <a:cxn ang="0">
                    <a:pos x="23" y="37"/>
                  </a:cxn>
                  <a:cxn ang="0">
                    <a:pos x="25" y="38"/>
                  </a:cxn>
                  <a:cxn ang="0">
                    <a:pos x="27" y="38"/>
                  </a:cxn>
                  <a:cxn ang="0">
                    <a:pos x="28" y="39"/>
                  </a:cxn>
                  <a:cxn ang="0">
                    <a:pos x="29" y="40"/>
                  </a:cxn>
                  <a:cxn ang="0">
                    <a:pos x="31" y="41"/>
                  </a:cxn>
                  <a:cxn ang="0">
                    <a:pos x="32" y="42"/>
                  </a:cxn>
                  <a:cxn ang="0">
                    <a:pos x="34" y="43"/>
                  </a:cxn>
                  <a:cxn ang="0">
                    <a:pos x="35" y="44"/>
                  </a:cxn>
                  <a:cxn ang="0">
                    <a:pos x="36" y="45"/>
                  </a:cxn>
                  <a:cxn ang="0">
                    <a:pos x="38" y="46"/>
                  </a:cxn>
                  <a:cxn ang="0">
                    <a:pos x="38" y="47"/>
                  </a:cxn>
                  <a:cxn ang="0">
                    <a:pos x="39" y="48"/>
                  </a:cxn>
                  <a:cxn ang="0">
                    <a:pos x="58" y="31"/>
                  </a:cxn>
                </a:cxnLst>
                <a:rect l="0" t="0" r="r" b="b"/>
                <a:pathLst>
                  <a:path w="58" h="48">
                    <a:moveTo>
                      <a:pt x="58" y="31"/>
                    </a:moveTo>
                    <a:lnTo>
                      <a:pt x="57" y="30"/>
                    </a:lnTo>
                    <a:lnTo>
                      <a:pt x="56" y="29"/>
                    </a:lnTo>
                    <a:lnTo>
                      <a:pt x="56" y="28"/>
                    </a:lnTo>
                    <a:lnTo>
                      <a:pt x="55" y="28"/>
                    </a:lnTo>
                    <a:lnTo>
                      <a:pt x="54" y="27"/>
                    </a:lnTo>
                    <a:lnTo>
                      <a:pt x="53" y="26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51" y="24"/>
                    </a:lnTo>
                    <a:lnTo>
                      <a:pt x="50" y="23"/>
                    </a:lnTo>
                    <a:lnTo>
                      <a:pt x="49" y="23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3" y="19"/>
                    </a:lnTo>
                    <a:lnTo>
                      <a:pt x="41" y="18"/>
                    </a:lnTo>
                    <a:lnTo>
                      <a:pt x="40" y="17"/>
                    </a:lnTo>
                    <a:lnTo>
                      <a:pt x="39" y="17"/>
                    </a:lnTo>
                    <a:lnTo>
                      <a:pt x="38" y="16"/>
                    </a:lnTo>
                    <a:lnTo>
                      <a:pt x="37" y="16"/>
                    </a:lnTo>
                    <a:lnTo>
                      <a:pt x="36" y="15"/>
                    </a:lnTo>
                    <a:lnTo>
                      <a:pt x="35" y="15"/>
                    </a:lnTo>
                    <a:lnTo>
                      <a:pt x="33" y="14"/>
                    </a:lnTo>
                    <a:lnTo>
                      <a:pt x="32" y="14"/>
                    </a:lnTo>
                    <a:lnTo>
                      <a:pt x="31" y="13"/>
                    </a:lnTo>
                    <a:lnTo>
                      <a:pt x="29" y="13"/>
                    </a:lnTo>
                    <a:lnTo>
                      <a:pt x="28" y="12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4" y="11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10"/>
                    </a:lnTo>
                    <a:lnTo>
                      <a:pt x="18" y="0"/>
                    </a:lnTo>
                    <a:lnTo>
                      <a:pt x="0" y="19"/>
                    </a:lnTo>
                    <a:lnTo>
                      <a:pt x="14" y="4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6"/>
                    </a:lnTo>
                    <a:lnTo>
                      <a:pt x="20" y="36"/>
                    </a:lnTo>
                    <a:lnTo>
                      <a:pt x="22" y="37"/>
                    </a:lnTo>
                    <a:lnTo>
                      <a:pt x="23" y="37"/>
                    </a:lnTo>
                    <a:lnTo>
                      <a:pt x="25" y="38"/>
                    </a:lnTo>
                    <a:lnTo>
                      <a:pt x="27" y="38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31" y="41"/>
                    </a:lnTo>
                    <a:lnTo>
                      <a:pt x="32" y="42"/>
                    </a:lnTo>
                    <a:lnTo>
                      <a:pt x="34" y="43"/>
                    </a:lnTo>
                    <a:lnTo>
                      <a:pt x="35" y="44"/>
                    </a:lnTo>
                    <a:lnTo>
                      <a:pt x="36" y="45"/>
                    </a:lnTo>
                    <a:lnTo>
                      <a:pt x="38" y="46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58" y="31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15608" name="Group 133"/>
            <p:cNvGrpSpPr>
              <a:grpSpLocks/>
            </p:cNvGrpSpPr>
            <p:nvPr/>
          </p:nvGrpSpPr>
          <p:grpSpPr bwMode="auto">
            <a:xfrm>
              <a:off x="1273" y="2866"/>
              <a:ext cx="43" cy="54"/>
              <a:chOff x="1273" y="2866"/>
              <a:chExt cx="43" cy="54"/>
            </a:xfrm>
          </p:grpSpPr>
          <p:sp>
            <p:nvSpPr>
              <p:cNvPr id="815238" name="Freeform 134"/>
              <p:cNvSpPr>
                <a:spLocks/>
              </p:cNvSpPr>
              <p:nvPr/>
            </p:nvSpPr>
            <p:spPr bwMode="auto">
              <a:xfrm>
                <a:off x="1273" y="2866"/>
                <a:ext cx="43" cy="54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0" y="23"/>
                  </a:cxn>
                  <a:cxn ang="0">
                    <a:pos x="10" y="24"/>
                  </a:cxn>
                  <a:cxn ang="0">
                    <a:pos x="11" y="25"/>
                  </a:cxn>
                  <a:cxn ang="0">
                    <a:pos x="11" y="26"/>
                  </a:cxn>
                  <a:cxn ang="0">
                    <a:pos x="12" y="27"/>
                  </a:cxn>
                  <a:cxn ang="0">
                    <a:pos x="13" y="29"/>
                  </a:cxn>
                  <a:cxn ang="0">
                    <a:pos x="14" y="30"/>
                  </a:cxn>
                  <a:cxn ang="0">
                    <a:pos x="14" y="31"/>
                  </a:cxn>
                  <a:cxn ang="0">
                    <a:pos x="15" y="32"/>
                  </a:cxn>
                  <a:cxn ang="0">
                    <a:pos x="15" y="34"/>
                  </a:cxn>
                  <a:cxn ang="0">
                    <a:pos x="16" y="37"/>
                  </a:cxn>
                  <a:cxn ang="0">
                    <a:pos x="16" y="38"/>
                  </a:cxn>
                  <a:cxn ang="0">
                    <a:pos x="17" y="40"/>
                  </a:cxn>
                  <a:cxn ang="0">
                    <a:pos x="17" y="41"/>
                  </a:cxn>
                  <a:cxn ang="0">
                    <a:pos x="17" y="42"/>
                  </a:cxn>
                  <a:cxn ang="0">
                    <a:pos x="17" y="44"/>
                  </a:cxn>
                  <a:cxn ang="0">
                    <a:pos x="17" y="45"/>
                  </a:cxn>
                  <a:cxn ang="0">
                    <a:pos x="17" y="47"/>
                  </a:cxn>
                  <a:cxn ang="0">
                    <a:pos x="43" y="54"/>
                  </a:cxn>
                  <a:cxn ang="0">
                    <a:pos x="43" y="52"/>
                  </a:cxn>
                  <a:cxn ang="0">
                    <a:pos x="43" y="51"/>
                  </a:cxn>
                  <a:cxn ang="0">
                    <a:pos x="43" y="50"/>
                  </a:cxn>
                  <a:cxn ang="0">
                    <a:pos x="43" y="48"/>
                  </a:cxn>
                  <a:cxn ang="0">
                    <a:pos x="43" y="47"/>
                  </a:cxn>
                  <a:cxn ang="0">
                    <a:pos x="43" y="46"/>
                  </a:cxn>
                  <a:cxn ang="0">
                    <a:pos x="43" y="45"/>
                  </a:cxn>
                  <a:cxn ang="0">
                    <a:pos x="43" y="44"/>
                  </a:cxn>
                  <a:cxn ang="0">
                    <a:pos x="43" y="43"/>
                  </a:cxn>
                  <a:cxn ang="0">
                    <a:pos x="43" y="41"/>
                  </a:cxn>
                  <a:cxn ang="0">
                    <a:pos x="42" y="40"/>
                  </a:cxn>
                  <a:cxn ang="0">
                    <a:pos x="42" y="38"/>
                  </a:cxn>
                  <a:cxn ang="0">
                    <a:pos x="42" y="37"/>
                  </a:cxn>
                  <a:cxn ang="0">
                    <a:pos x="42" y="36"/>
                  </a:cxn>
                  <a:cxn ang="0">
                    <a:pos x="42" y="34"/>
                  </a:cxn>
                  <a:cxn ang="0">
                    <a:pos x="41" y="33"/>
                  </a:cxn>
                  <a:cxn ang="0">
                    <a:pos x="41" y="31"/>
                  </a:cxn>
                  <a:cxn ang="0">
                    <a:pos x="41" y="30"/>
                  </a:cxn>
                  <a:cxn ang="0">
                    <a:pos x="40" y="28"/>
                  </a:cxn>
                  <a:cxn ang="0">
                    <a:pos x="39" y="26"/>
                  </a:cxn>
                  <a:cxn ang="0">
                    <a:pos x="39" y="25"/>
                  </a:cxn>
                  <a:cxn ang="0">
                    <a:pos x="38" y="23"/>
                  </a:cxn>
                  <a:cxn ang="0">
                    <a:pos x="38" y="22"/>
                  </a:cxn>
                  <a:cxn ang="0">
                    <a:pos x="37" y="21"/>
                  </a:cxn>
                  <a:cxn ang="0">
                    <a:pos x="37" y="19"/>
                  </a:cxn>
                  <a:cxn ang="0">
                    <a:pos x="36" y="18"/>
                  </a:cxn>
                  <a:cxn ang="0">
                    <a:pos x="35" y="17"/>
                  </a:cxn>
                  <a:cxn ang="0">
                    <a:pos x="35" y="15"/>
                  </a:cxn>
                  <a:cxn ang="0">
                    <a:pos x="34" y="14"/>
                  </a:cxn>
                  <a:cxn ang="0">
                    <a:pos x="33" y="12"/>
                  </a:cxn>
                  <a:cxn ang="0">
                    <a:pos x="32" y="11"/>
                  </a:cxn>
                  <a:cxn ang="0">
                    <a:pos x="31" y="10"/>
                  </a:cxn>
                  <a:cxn ang="0">
                    <a:pos x="30" y="9"/>
                  </a:cxn>
                  <a:cxn ang="0">
                    <a:pos x="29" y="7"/>
                  </a:cxn>
                  <a:cxn ang="0">
                    <a:pos x="38" y="0"/>
                  </a:cxn>
                  <a:cxn ang="0">
                    <a:pos x="9" y="3"/>
                  </a:cxn>
                  <a:cxn ang="0">
                    <a:pos x="0" y="31"/>
                  </a:cxn>
                </a:cxnLst>
                <a:rect l="0" t="0" r="r" b="b"/>
                <a:pathLst>
                  <a:path w="43" h="54">
                    <a:moveTo>
                      <a:pt x="0" y="31"/>
                    </a:moveTo>
                    <a:lnTo>
                      <a:pt x="10" y="23"/>
                    </a:lnTo>
                    <a:lnTo>
                      <a:pt x="10" y="24"/>
                    </a:lnTo>
                    <a:lnTo>
                      <a:pt x="11" y="25"/>
                    </a:lnTo>
                    <a:lnTo>
                      <a:pt x="11" y="26"/>
                    </a:lnTo>
                    <a:lnTo>
                      <a:pt x="12" y="27"/>
                    </a:lnTo>
                    <a:lnTo>
                      <a:pt x="13" y="29"/>
                    </a:lnTo>
                    <a:lnTo>
                      <a:pt x="14" y="30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4"/>
                    </a:lnTo>
                    <a:lnTo>
                      <a:pt x="16" y="37"/>
                    </a:lnTo>
                    <a:lnTo>
                      <a:pt x="16" y="38"/>
                    </a:lnTo>
                    <a:lnTo>
                      <a:pt x="17" y="40"/>
                    </a:lnTo>
                    <a:lnTo>
                      <a:pt x="17" y="41"/>
                    </a:lnTo>
                    <a:lnTo>
                      <a:pt x="17" y="42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7" y="47"/>
                    </a:lnTo>
                    <a:lnTo>
                      <a:pt x="43" y="54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0"/>
                    </a:lnTo>
                    <a:lnTo>
                      <a:pt x="43" y="48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3" y="45"/>
                    </a:lnTo>
                    <a:lnTo>
                      <a:pt x="43" y="44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2" y="40"/>
                    </a:lnTo>
                    <a:lnTo>
                      <a:pt x="42" y="38"/>
                    </a:lnTo>
                    <a:lnTo>
                      <a:pt x="42" y="37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1" y="31"/>
                    </a:lnTo>
                    <a:lnTo>
                      <a:pt x="41" y="30"/>
                    </a:lnTo>
                    <a:lnTo>
                      <a:pt x="40" y="28"/>
                    </a:lnTo>
                    <a:lnTo>
                      <a:pt x="39" y="26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37" y="21"/>
                    </a:lnTo>
                    <a:lnTo>
                      <a:pt x="37" y="19"/>
                    </a:lnTo>
                    <a:lnTo>
                      <a:pt x="36" y="18"/>
                    </a:lnTo>
                    <a:lnTo>
                      <a:pt x="35" y="17"/>
                    </a:lnTo>
                    <a:lnTo>
                      <a:pt x="35" y="15"/>
                    </a:lnTo>
                    <a:lnTo>
                      <a:pt x="34" y="14"/>
                    </a:lnTo>
                    <a:lnTo>
                      <a:pt x="33" y="12"/>
                    </a:lnTo>
                    <a:lnTo>
                      <a:pt x="32" y="11"/>
                    </a:lnTo>
                    <a:lnTo>
                      <a:pt x="31" y="10"/>
                    </a:lnTo>
                    <a:lnTo>
                      <a:pt x="30" y="9"/>
                    </a:lnTo>
                    <a:lnTo>
                      <a:pt x="29" y="7"/>
                    </a:lnTo>
                    <a:lnTo>
                      <a:pt x="38" y="0"/>
                    </a:lnTo>
                    <a:lnTo>
                      <a:pt x="9" y="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39" name="Freeform 135"/>
              <p:cNvSpPr>
                <a:spLocks/>
              </p:cNvSpPr>
              <p:nvPr/>
            </p:nvSpPr>
            <p:spPr bwMode="auto">
              <a:xfrm>
                <a:off x="1273" y="2866"/>
                <a:ext cx="43" cy="54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0" y="23"/>
                  </a:cxn>
                  <a:cxn ang="0">
                    <a:pos x="10" y="24"/>
                  </a:cxn>
                  <a:cxn ang="0">
                    <a:pos x="11" y="25"/>
                  </a:cxn>
                  <a:cxn ang="0">
                    <a:pos x="11" y="26"/>
                  </a:cxn>
                  <a:cxn ang="0">
                    <a:pos x="12" y="27"/>
                  </a:cxn>
                  <a:cxn ang="0">
                    <a:pos x="13" y="29"/>
                  </a:cxn>
                  <a:cxn ang="0">
                    <a:pos x="14" y="30"/>
                  </a:cxn>
                  <a:cxn ang="0">
                    <a:pos x="14" y="31"/>
                  </a:cxn>
                  <a:cxn ang="0">
                    <a:pos x="15" y="32"/>
                  </a:cxn>
                  <a:cxn ang="0">
                    <a:pos x="15" y="34"/>
                  </a:cxn>
                  <a:cxn ang="0">
                    <a:pos x="16" y="37"/>
                  </a:cxn>
                  <a:cxn ang="0">
                    <a:pos x="16" y="38"/>
                  </a:cxn>
                  <a:cxn ang="0">
                    <a:pos x="17" y="40"/>
                  </a:cxn>
                  <a:cxn ang="0">
                    <a:pos x="17" y="41"/>
                  </a:cxn>
                  <a:cxn ang="0">
                    <a:pos x="17" y="42"/>
                  </a:cxn>
                  <a:cxn ang="0">
                    <a:pos x="17" y="44"/>
                  </a:cxn>
                  <a:cxn ang="0">
                    <a:pos x="17" y="45"/>
                  </a:cxn>
                  <a:cxn ang="0">
                    <a:pos x="17" y="47"/>
                  </a:cxn>
                  <a:cxn ang="0">
                    <a:pos x="43" y="54"/>
                  </a:cxn>
                  <a:cxn ang="0">
                    <a:pos x="43" y="52"/>
                  </a:cxn>
                  <a:cxn ang="0">
                    <a:pos x="43" y="51"/>
                  </a:cxn>
                  <a:cxn ang="0">
                    <a:pos x="43" y="50"/>
                  </a:cxn>
                  <a:cxn ang="0">
                    <a:pos x="43" y="48"/>
                  </a:cxn>
                  <a:cxn ang="0">
                    <a:pos x="43" y="47"/>
                  </a:cxn>
                  <a:cxn ang="0">
                    <a:pos x="43" y="46"/>
                  </a:cxn>
                  <a:cxn ang="0">
                    <a:pos x="43" y="45"/>
                  </a:cxn>
                  <a:cxn ang="0">
                    <a:pos x="43" y="44"/>
                  </a:cxn>
                  <a:cxn ang="0">
                    <a:pos x="43" y="43"/>
                  </a:cxn>
                  <a:cxn ang="0">
                    <a:pos x="43" y="41"/>
                  </a:cxn>
                  <a:cxn ang="0">
                    <a:pos x="42" y="40"/>
                  </a:cxn>
                  <a:cxn ang="0">
                    <a:pos x="42" y="38"/>
                  </a:cxn>
                  <a:cxn ang="0">
                    <a:pos x="42" y="37"/>
                  </a:cxn>
                  <a:cxn ang="0">
                    <a:pos x="42" y="36"/>
                  </a:cxn>
                  <a:cxn ang="0">
                    <a:pos x="42" y="34"/>
                  </a:cxn>
                  <a:cxn ang="0">
                    <a:pos x="41" y="33"/>
                  </a:cxn>
                  <a:cxn ang="0">
                    <a:pos x="41" y="31"/>
                  </a:cxn>
                  <a:cxn ang="0">
                    <a:pos x="41" y="30"/>
                  </a:cxn>
                  <a:cxn ang="0">
                    <a:pos x="40" y="28"/>
                  </a:cxn>
                  <a:cxn ang="0">
                    <a:pos x="39" y="26"/>
                  </a:cxn>
                  <a:cxn ang="0">
                    <a:pos x="39" y="25"/>
                  </a:cxn>
                  <a:cxn ang="0">
                    <a:pos x="38" y="23"/>
                  </a:cxn>
                  <a:cxn ang="0">
                    <a:pos x="38" y="22"/>
                  </a:cxn>
                  <a:cxn ang="0">
                    <a:pos x="37" y="21"/>
                  </a:cxn>
                  <a:cxn ang="0">
                    <a:pos x="37" y="19"/>
                  </a:cxn>
                  <a:cxn ang="0">
                    <a:pos x="36" y="18"/>
                  </a:cxn>
                  <a:cxn ang="0">
                    <a:pos x="35" y="17"/>
                  </a:cxn>
                  <a:cxn ang="0">
                    <a:pos x="35" y="15"/>
                  </a:cxn>
                  <a:cxn ang="0">
                    <a:pos x="34" y="14"/>
                  </a:cxn>
                  <a:cxn ang="0">
                    <a:pos x="33" y="12"/>
                  </a:cxn>
                  <a:cxn ang="0">
                    <a:pos x="32" y="11"/>
                  </a:cxn>
                  <a:cxn ang="0">
                    <a:pos x="31" y="10"/>
                  </a:cxn>
                  <a:cxn ang="0">
                    <a:pos x="30" y="9"/>
                  </a:cxn>
                  <a:cxn ang="0">
                    <a:pos x="29" y="7"/>
                  </a:cxn>
                  <a:cxn ang="0">
                    <a:pos x="38" y="0"/>
                  </a:cxn>
                  <a:cxn ang="0">
                    <a:pos x="9" y="3"/>
                  </a:cxn>
                  <a:cxn ang="0">
                    <a:pos x="0" y="31"/>
                  </a:cxn>
                </a:cxnLst>
                <a:rect l="0" t="0" r="r" b="b"/>
                <a:pathLst>
                  <a:path w="43" h="54">
                    <a:moveTo>
                      <a:pt x="0" y="31"/>
                    </a:moveTo>
                    <a:lnTo>
                      <a:pt x="10" y="23"/>
                    </a:lnTo>
                    <a:lnTo>
                      <a:pt x="10" y="24"/>
                    </a:lnTo>
                    <a:lnTo>
                      <a:pt x="11" y="25"/>
                    </a:lnTo>
                    <a:lnTo>
                      <a:pt x="11" y="26"/>
                    </a:lnTo>
                    <a:lnTo>
                      <a:pt x="12" y="27"/>
                    </a:lnTo>
                    <a:lnTo>
                      <a:pt x="13" y="29"/>
                    </a:lnTo>
                    <a:lnTo>
                      <a:pt x="14" y="30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4"/>
                    </a:lnTo>
                    <a:lnTo>
                      <a:pt x="16" y="37"/>
                    </a:lnTo>
                    <a:lnTo>
                      <a:pt x="16" y="38"/>
                    </a:lnTo>
                    <a:lnTo>
                      <a:pt x="17" y="40"/>
                    </a:lnTo>
                    <a:lnTo>
                      <a:pt x="17" y="41"/>
                    </a:lnTo>
                    <a:lnTo>
                      <a:pt x="17" y="42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7" y="47"/>
                    </a:lnTo>
                    <a:lnTo>
                      <a:pt x="43" y="54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0"/>
                    </a:lnTo>
                    <a:lnTo>
                      <a:pt x="43" y="48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3" y="45"/>
                    </a:lnTo>
                    <a:lnTo>
                      <a:pt x="43" y="44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2" y="40"/>
                    </a:lnTo>
                    <a:lnTo>
                      <a:pt x="42" y="38"/>
                    </a:lnTo>
                    <a:lnTo>
                      <a:pt x="42" y="37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1" y="31"/>
                    </a:lnTo>
                    <a:lnTo>
                      <a:pt x="41" y="30"/>
                    </a:lnTo>
                    <a:lnTo>
                      <a:pt x="40" y="28"/>
                    </a:lnTo>
                    <a:lnTo>
                      <a:pt x="39" y="26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37" y="21"/>
                    </a:lnTo>
                    <a:lnTo>
                      <a:pt x="37" y="19"/>
                    </a:lnTo>
                    <a:lnTo>
                      <a:pt x="36" y="18"/>
                    </a:lnTo>
                    <a:lnTo>
                      <a:pt x="35" y="17"/>
                    </a:lnTo>
                    <a:lnTo>
                      <a:pt x="35" y="15"/>
                    </a:lnTo>
                    <a:lnTo>
                      <a:pt x="34" y="14"/>
                    </a:lnTo>
                    <a:lnTo>
                      <a:pt x="33" y="12"/>
                    </a:lnTo>
                    <a:lnTo>
                      <a:pt x="32" y="11"/>
                    </a:lnTo>
                    <a:lnTo>
                      <a:pt x="31" y="10"/>
                    </a:lnTo>
                    <a:lnTo>
                      <a:pt x="30" y="9"/>
                    </a:lnTo>
                    <a:lnTo>
                      <a:pt x="29" y="7"/>
                    </a:lnTo>
                    <a:lnTo>
                      <a:pt x="38" y="0"/>
                    </a:lnTo>
                    <a:lnTo>
                      <a:pt x="9" y="3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64" name="Group 136"/>
            <p:cNvGrpSpPr>
              <a:grpSpLocks/>
            </p:cNvGrpSpPr>
            <p:nvPr/>
          </p:nvGrpSpPr>
          <p:grpSpPr bwMode="auto">
            <a:xfrm>
              <a:off x="1173" y="2865"/>
              <a:ext cx="50" cy="56"/>
              <a:chOff x="1173" y="2865"/>
              <a:chExt cx="50" cy="56"/>
            </a:xfrm>
          </p:grpSpPr>
          <p:sp>
            <p:nvSpPr>
              <p:cNvPr id="815241" name="Freeform 137"/>
              <p:cNvSpPr>
                <a:spLocks/>
              </p:cNvSpPr>
              <p:nvPr/>
            </p:nvSpPr>
            <p:spPr bwMode="auto">
              <a:xfrm>
                <a:off x="1173" y="2865"/>
                <a:ext cx="50" cy="56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32" y="0"/>
                  </a:cxn>
                  <a:cxn ang="0">
                    <a:pos x="31" y="1"/>
                  </a:cxn>
                  <a:cxn ang="0">
                    <a:pos x="30" y="2"/>
                  </a:cxn>
                  <a:cxn ang="0">
                    <a:pos x="30" y="3"/>
                  </a:cxn>
                  <a:cxn ang="0">
                    <a:pos x="29" y="3"/>
                  </a:cxn>
                  <a:cxn ang="0">
                    <a:pos x="28" y="4"/>
                  </a:cxn>
                  <a:cxn ang="0">
                    <a:pos x="28" y="5"/>
                  </a:cxn>
                  <a:cxn ang="0">
                    <a:pos x="27" y="6"/>
                  </a:cxn>
                  <a:cxn ang="0">
                    <a:pos x="26" y="7"/>
                  </a:cxn>
                  <a:cxn ang="0">
                    <a:pos x="25" y="8"/>
                  </a:cxn>
                  <a:cxn ang="0">
                    <a:pos x="25" y="9"/>
                  </a:cxn>
                  <a:cxn ang="0">
                    <a:pos x="24" y="10"/>
                  </a:cxn>
                  <a:cxn ang="0">
                    <a:pos x="23" y="11"/>
                  </a:cxn>
                  <a:cxn ang="0">
                    <a:pos x="22" y="12"/>
                  </a:cxn>
                  <a:cxn ang="0">
                    <a:pos x="22" y="13"/>
                  </a:cxn>
                  <a:cxn ang="0">
                    <a:pos x="21" y="14"/>
                  </a:cxn>
                  <a:cxn ang="0">
                    <a:pos x="20" y="15"/>
                  </a:cxn>
                  <a:cxn ang="0">
                    <a:pos x="20" y="16"/>
                  </a:cxn>
                  <a:cxn ang="0">
                    <a:pos x="19" y="17"/>
                  </a:cxn>
                  <a:cxn ang="0">
                    <a:pos x="18" y="18"/>
                  </a:cxn>
                  <a:cxn ang="0">
                    <a:pos x="18" y="20"/>
                  </a:cxn>
                  <a:cxn ang="0">
                    <a:pos x="17" y="21"/>
                  </a:cxn>
                  <a:cxn ang="0">
                    <a:pos x="17" y="22"/>
                  </a:cxn>
                  <a:cxn ang="0">
                    <a:pos x="16" y="23"/>
                  </a:cxn>
                  <a:cxn ang="0">
                    <a:pos x="16" y="24"/>
                  </a:cxn>
                  <a:cxn ang="0">
                    <a:pos x="15" y="25"/>
                  </a:cxn>
                  <a:cxn ang="0">
                    <a:pos x="15" y="27"/>
                  </a:cxn>
                  <a:cxn ang="0">
                    <a:pos x="14" y="28"/>
                  </a:cxn>
                  <a:cxn ang="0">
                    <a:pos x="14" y="29"/>
                  </a:cxn>
                  <a:cxn ang="0">
                    <a:pos x="13" y="31"/>
                  </a:cxn>
                  <a:cxn ang="0">
                    <a:pos x="13" y="32"/>
                  </a:cxn>
                  <a:cxn ang="0">
                    <a:pos x="13" y="34"/>
                  </a:cxn>
                  <a:cxn ang="0">
                    <a:pos x="12" y="35"/>
                  </a:cxn>
                  <a:cxn ang="0">
                    <a:pos x="12" y="37"/>
                  </a:cxn>
                  <a:cxn ang="0">
                    <a:pos x="12" y="38"/>
                  </a:cxn>
                  <a:cxn ang="0">
                    <a:pos x="12" y="39"/>
                  </a:cxn>
                  <a:cxn ang="0">
                    <a:pos x="12" y="40"/>
                  </a:cxn>
                  <a:cxn ang="0">
                    <a:pos x="0" y="39"/>
                  </a:cxn>
                  <a:cxn ang="0">
                    <a:pos x="22" y="56"/>
                  </a:cxn>
                  <a:cxn ang="0">
                    <a:pos x="49" y="44"/>
                  </a:cxn>
                  <a:cxn ang="0">
                    <a:pos x="37" y="43"/>
                  </a:cxn>
                  <a:cxn ang="0">
                    <a:pos x="37" y="41"/>
                  </a:cxn>
                  <a:cxn ang="0">
                    <a:pos x="37" y="39"/>
                  </a:cxn>
                  <a:cxn ang="0">
                    <a:pos x="38" y="37"/>
                  </a:cxn>
                  <a:cxn ang="0">
                    <a:pos x="39" y="36"/>
                  </a:cxn>
                  <a:cxn ang="0">
                    <a:pos x="39" y="34"/>
                  </a:cxn>
                  <a:cxn ang="0">
                    <a:pos x="40" y="32"/>
                  </a:cxn>
                  <a:cxn ang="0">
                    <a:pos x="40" y="31"/>
                  </a:cxn>
                  <a:cxn ang="0">
                    <a:pos x="41" y="29"/>
                  </a:cxn>
                  <a:cxn ang="0">
                    <a:pos x="42" y="28"/>
                  </a:cxn>
                  <a:cxn ang="0">
                    <a:pos x="43" y="26"/>
                  </a:cxn>
                  <a:cxn ang="0">
                    <a:pos x="44" y="25"/>
                  </a:cxn>
                  <a:cxn ang="0">
                    <a:pos x="45" y="24"/>
                  </a:cxn>
                  <a:cxn ang="0">
                    <a:pos x="46" y="23"/>
                  </a:cxn>
                  <a:cxn ang="0">
                    <a:pos x="47" y="21"/>
                  </a:cxn>
                  <a:cxn ang="0">
                    <a:pos x="48" y="20"/>
                  </a:cxn>
                  <a:cxn ang="0">
                    <a:pos x="49" y="19"/>
                  </a:cxn>
                  <a:cxn ang="0">
                    <a:pos x="50" y="18"/>
                  </a:cxn>
                  <a:cxn ang="0">
                    <a:pos x="33" y="0"/>
                  </a:cxn>
                </a:cxnLst>
                <a:rect l="0" t="0" r="r" b="b"/>
                <a:pathLst>
                  <a:path w="50" h="56">
                    <a:moveTo>
                      <a:pt x="33" y="0"/>
                    </a:moveTo>
                    <a:lnTo>
                      <a:pt x="32" y="0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4"/>
                    </a:lnTo>
                    <a:lnTo>
                      <a:pt x="28" y="5"/>
                    </a:lnTo>
                    <a:lnTo>
                      <a:pt x="27" y="6"/>
                    </a:lnTo>
                    <a:lnTo>
                      <a:pt x="26" y="7"/>
                    </a:lnTo>
                    <a:lnTo>
                      <a:pt x="25" y="8"/>
                    </a:lnTo>
                    <a:lnTo>
                      <a:pt x="25" y="9"/>
                    </a:lnTo>
                    <a:lnTo>
                      <a:pt x="24" y="10"/>
                    </a:lnTo>
                    <a:lnTo>
                      <a:pt x="23" y="11"/>
                    </a:lnTo>
                    <a:lnTo>
                      <a:pt x="22" y="12"/>
                    </a:lnTo>
                    <a:lnTo>
                      <a:pt x="22" y="13"/>
                    </a:lnTo>
                    <a:lnTo>
                      <a:pt x="21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7" y="21"/>
                    </a:lnTo>
                    <a:lnTo>
                      <a:pt x="17" y="22"/>
                    </a:lnTo>
                    <a:lnTo>
                      <a:pt x="16" y="23"/>
                    </a:lnTo>
                    <a:lnTo>
                      <a:pt x="16" y="24"/>
                    </a:lnTo>
                    <a:lnTo>
                      <a:pt x="15" y="25"/>
                    </a:lnTo>
                    <a:lnTo>
                      <a:pt x="15" y="27"/>
                    </a:lnTo>
                    <a:lnTo>
                      <a:pt x="14" y="28"/>
                    </a:lnTo>
                    <a:lnTo>
                      <a:pt x="14" y="29"/>
                    </a:lnTo>
                    <a:lnTo>
                      <a:pt x="13" y="31"/>
                    </a:lnTo>
                    <a:lnTo>
                      <a:pt x="13" y="32"/>
                    </a:lnTo>
                    <a:lnTo>
                      <a:pt x="13" y="34"/>
                    </a:lnTo>
                    <a:lnTo>
                      <a:pt x="12" y="35"/>
                    </a:lnTo>
                    <a:lnTo>
                      <a:pt x="12" y="37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2" y="40"/>
                    </a:lnTo>
                    <a:lnTo>
                      <a:pt x="0" y="39"/>
                    </a:lnTo>
                    <a:lnTo>
                      <a:pt x="22" y="56"/>
                    </a:lnTo>
                    <a:lnTo>
                      <a:pt x="49" y="44"/>
                    </a:lnTo>
                    <a:lnTo>
                      <a:pt x="37" y="43"/>
                    </a:lnTo>
                    <a:lnTo>
                      <a:pt x="37" y="41"/>
                    </a:lnTo>
                    <a:lnTo>
                      <a:pt x="37" y="39"/>
                    </a:lnTo>
                    <a:lnTo>
                      <a:pt x="38" y="37"/>
                    </a:lnTo>
                    <a:lnTo>
                      <a:pt x="39" y="36"/>
                    </a:lnTo>
                    <a:lnTo>
                      <a:pt x="39" y="34"/>
                    </a:lnTo>
                    <a:lnTo>
                      <a:pt x="40" y="32"/>
                    </a:lnTo>
                    <a:lnTo>
                      <a:pt x="40" y="31"/>
                    </a:lnTo>
                    <a:lnTo>
                      <a:pt x="41" y="29"/>
                    </a:lnTo>
                    <a:lnTo>
                      <a:pt x="42" y="28"/>
                    </a:lnTo>
                    <a:lnTo>
                      <a:pt x="43" y="26"/>
                    </a:lnTo>
                    <a:lnTo>
                      <a:pt x="44" y="25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7" y="21"/>
                    </a:lnTo>
                    <a:lnTo>
                      <a:pt x="48" y="20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42" name="Freeform 138"/>
              <p:cNvSpPr>
                <a:spLocks/>
              </p:cNvSpPr>
              <p:nvPr/>
            </p:nvSpPr>
            <p:spPr bwMode="auto">
              <a:xfrm>
                <a:off x="1173" y="2865"/>
                <a:ext cx="50" cy="56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32" y="0"/>
                  </a:cxn>
                  <a:cxn ang="0">
                    <a:pos x="31" y="1"/>
                  </a:cxn>
                  <a:cxn ang="0">
                    <a:pos x="30" y="2"/>
                  </a:cxn>
                  <a:cxn ang="0">
                    <a:pos x="30" y="3"/>
                  </a:cxn>
                  <a:cxn ang="0">
                    <a:pos x="29" y="3"/>
                  </a:cxn>
                  <a:cxn ang="0">
                    <a:pos x="28" y="4"/>
                  </a:cxn>
                  <a:cxn ang="0">
                    <a:pos x="28" y="5"/>
                  </a:cxn>
                  <a:cxn ang="0">
                    <a:pos x="27" y="6"/>
                  </a:cxn>
                  <a:cxn ang="0">
                    <a:pos x="26" y="7"/>
                  </a:cxn>
                  <a:cxn ang="0">
                    <a:pos x="25" y="8"/>
                  </a:cxn>
                  <a:cxn ang="0">
                    <a:pos x="25" y="9"/>
                  </a:cxn>
                  <a:cxn ang="0">
                    <a:pos x="24" y="10"/>
                  </a:cxn>
                  <a:cxn ang="0">
                    <a:pos x="23" y="11"/>
                  </a:cxn>
                  <a:cxn ang="0">
                    <a:pos x="22" y="12"/>
                  </a:cxn>
                  <a:cxn ang="0">
                    <a:pos x="22" y="13"/>
                  </a:cxn>
                  <a:cxn ang="0">
                    <a:pos x="21" y="14"/>
                  </a:cxn>
                  <a:cxn ang="0">
                    <a:pos x="20" y="15"/>
                  </a:cxn>
                  <a:cxn ang="0">
                    <a:pos x="20" y="16"/>
                  </a:cxn>
                  <a:cxn ang="0">
                    <a:pos x="19" y="17"/>
                  </a:cxn>
                  <a:cxn ang="0">
                    <a:pos x="18" y="18"/>
                  </a:cxn>
                  <a:cxn ang="0">
                    <a:pos x="18" y="20"/>
                  </a:cxn>
                  <a:cxn ang="0">
                    <a:pos x="17" y="21"/>
                  </a:cxn>
                  <a:cxn ang="0">
                    <a:pos x="17" y="22"/>
                  </a:cxn>
                  <a:cxn ang="0">
                    <a:pos x="16" y="23"/>
                  </a:cxn>
                  <a:cxn ang="0">
                    <a:pos x="16" y="24"/>
                  </a:cxn>
                  <a:cxn ang="0">
                    <a:pos x="15" y="25"/>
                  </a:cxn>
                  <a:cxn ang="0">
                    <a:pos x="15" y="27"/>
                  </a:cxn>
                  <a:cxn ang="0">
                    <a:pos x="14" y="28"/>
                  </a:cxn>
                  <a:cxn ang="0">
                    <a:pos x="14" y="29"/>
                  </a:cxn>
                  <a:cxn ang="0">
                    <a:pos x="13" y="31"/>
                  </a:cxn>
                  <a:cxn ang="0">
                    <a:pos x="13" y="32"/>
                  </a:cxn>
                  <a:cxn ang="0">
                    <a:pos x="13" y="34"/>
                  </a:cxn>
                  <a:cxn ang="0">
                    <a:pos x="12" y="35"/>
                  </a:cxn>
                  <a:cxn ang="0">
                    <a:pos x="12" y="37"/>
                  </a:cxn>
                  <a:cxn ang="0">
                    <a:pos x="12" y="38"/>
                  </a:cxn>
                  <a:cxn ang="0">
                    <a:pos x="12" y="39"/>
                  </a:cxn>
                  <a:cxn ang="0">
                    <a:pos x="12" y="40"/>
                  </a:cxn>
                  <a:cxn ang="0">
                    <a:pos x="0" y="39"/>
                  </a:cxn>
                  <a:cxn ang="0">
                    <a:pos x="22" y="56"/>
                  </a:cxn>
                  <a:cxn ang="0">
                    <a:pos x="49" y="44"/>
                  </a:cxn>
                  <a:cxn ang="0">
                    <a:pos x="37" y="43"/>
                  </a:cxn>
                  <a:cxn ang="0">
                    <a:pos x="37" y="41"/>
                  </a:cxn>
                  <a:cxn ang="0">
                    <a:pos x="37" y="39"/>
                  </a:cxn>
                  <a:cxn ang="0">
                    <a:pos x="38" y="37"/>
                  </a:cxn>
                  <a:cxn ang="0">
                    <a:pos x="39" y="36"/>
                  </a:cxn>
                  <a:cxn ang="0">
                    <a:pos x="39" y="34"/>
                  </a:cxn>
                  <a:cxn ang="0">
                    <a:pos x="40" y="32"/>
                  </a:cxn>
                  <a:cxn ang="0">
                    <a:pos x="40" y="31"/>
                  </a:cxn>
                  <a:cxn ang="0">
                    <a:pos x="41" y="29"/>
                  </a:cxn>
                  <a:cxn ang="0">
                    <a:pos x="42" y="28"/>
                  </a:cxn>
                  <a:cxn ang="0">
                    <a:pos x="43" y="26"/>
                  </a:cxn>
                  <a:cxn ang="0">
                    <a:pos x="44" y="25"/>
                  </a:cxn>
                  <a:cxn ang="0">
                    <a:pos x="45" y="24"/>
                  </a:cxn>
                  <a:cxn ang="0">
                    <a:pos x="46" y="23"/>
                  </a:cxn>
                  <a:cxn ang="0">
                    <a:pos x="47" y="21"/>
                  </a:cxn>
                  <a:cxn ang="0">
                    <a:pos x="48" y="20"/>
                  </a:cxn>
                  <a:cxn ang="0">
                    <a:pos x="49" y="19"/>
                  </a:cxn>
                  <a:cxn ang="0">
                    <a:pos x="50" y="18"/>
                  </a:cxn>
                  <a:cxn ang="0">
                    <a:pos x="33" y="0"/>
                  </a:cxn>
                </a:cxnLst>
                <a:rect l="0" t="0" r="r" b="b"/>
                <a:pathLst>
                  <a:path w="50" h="56">
                    <a:moveTo>
                      <a:pt x="33" y="0"/>
                    </a:moveTo>
                    <a:lnTo>
                      <a:pt x="32" y="0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4"/>
                    </a:lnTo>
                    <a:lnTo>
                      <a:pt x="28" y="5"/>
                    </a:lnTo>
                    <a:lnTo>
                      <a:pt x="27" y="6"/>
                    </a:lnTo>
                    <a:lnTo>
                      <a:pt x="26" y="7"/>
                    </a:lnTo>
                    <a:lnTo>
                      <a:pt x="25" y="8"/>
                    </a:lnTo>
                    <a:lnTo>
                      <a:pt x="25" y="9"/>
                    </a:lnTo>
                    <a:lnTo>
                      <a:pt x="24" y="10"/>
                    </a:lnTo>
                    <a:lnTo>
                      <a:pt x="23" y="11"/>
                    </a:lnTo>
                    <a:lnTo>
                      <a:pt x="22" y="12"/>
                    </a:lnTo>
                    <a:lnTo>
                      <a:pt x="22" y="13"/>
                    </a:lnTo>
                    <a:lnTo>
                      <a:pt x="21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7" y="21"/>
                    </a:lnTo>
                    <a:lnTo>
                      <a:pt x="17" y="22"/>
                    </a:lnTo>
                    <a:lnTo>
                      <a:pt x="16" y="23"/>
                    </a:lnTo>
                    <a:lnTo>
                      <a:pt x="16" y="24"/>
                    </a:lnTo>
                    <a:lnTo>
                      <a:pt x="15" y="25"/>
                    </a:lnTo>
                    <a:lnTo>
                      <a:pt x="15" y="27"/>
                    </a:lnTo>
                    <a:lnTo>
                      <a:pt x="14" y="28"/>
                    </a:lnTo>
                    <a:lnTo>
                      <a:pt x="14" y="29"/>
                    </a:lnTo>
                    <a:lnTo>
                      <a:pt x="13" y="31"/>
                    </a:lnTo>
                    <a:lnTo>
                      <a:pt x="13" y="32"/>
                    </a:lnTo>
                    <a:lnTo>
                      <a:pt x="13" y="34"/>
                    </a:lnTo>
                    <a:lnTo>
                      <a:pt x="12" y="35"/>
                    </a:lnTo>
                    <a:lnTo>
                      <a:pt x="12" y="37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2" y="40"/>
                    </a:lnTo>
                    <a:lnTo>
                      <a:pt x="0" y="39"/>
                    </a:lnTo>
                    <a:lnTo>
                      <a:pt x="22" y="56"/>
                    </a:lnTo>
                    <a:lnTo>
                      <a:pt x="49" y="44"/>
                    </a:lnTo>
                    <a:lnTo>
                      <a:pt x="37" y="43"/>
                    </a:lnTo>
                    <a:lnTo>
                      <a:pt x="37" y="41"/>
                    </a:lnTo>
                    <a:lnTo>
                      <a:pt x="37" y="39"/>
                    </a:lnTo>
                    <a:lnTo>
                      <a:pt x="38" y="37"/>
                    </a:lnTo>
                    <a:lnTo>
                      <a:pt x="39" y="36"/>
                    </a:lnTo>
                    <a:lnTo>
                      <a:pt x="39" y="34"/>
                    </a:lnTo>
                    <a:lnTo>
                      <a:pt x="40" y="32"/>
                    </a:lnTo>
                    <a:lnTo>
                      <a:pt x="40" y="31"/>
                    </a:lnTo>
                    <a:lnTo>
                      <a:pt x="41" y="29"/>
                    </a:lnTo>
                    <a:lnTo>
                      <a:pt x="42" y="28"/>
                    </a:lnTo>
                    <a:lnTo>
                      <a:pt x="43" y="26"/>
                    </a:lnTo>
                    <a:lnTo>
                      <a:pt x="44" y="25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7" y="21"/>
                    </a:lnTo>
                    <a:lnTo>
                      <a:pt x="48" y="20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33" y="0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65" name="Group 139"/>
            <p:cNvGrpSpPr>
              <a:grpSpLocks/>
            </p:cNvGrpSpPr>
            <p:nvPr/>
          </p:nvGrpSpPr>
          <p:grpSpPr bwMode="auto">
            <a:xfrm>
              <a:off x="1204" y="2848"/>
              <a:ext cx="46" cy="38"/>
              <a:chOff x="1204" y="2848"/>
              <a:chExt cx="46" cy="38"/>
            </a:xfrm>
          </p:grpSpPr>
          <p:sp>
            <p:nvSpPr>
              <p:cNvPr id="815244" name="Freeform 140"/>
              <p:cNvSpPr>
                <a:spLocks/>
              </p:cNvSpPr>
              <p:nvPr/>
            </p:nvSpPr>
            <p:spPr bwMode="auto">
              <a:xfrm>
                <a:off x="1204" y="2848"/>
                <a:ext cx="46" cy="38"/>
              </a:xfrm>
              <a:custGeom>
                <a:avLst/>
                <a:gdLst/>
                <a:ahLst/>
                <a:cxnLst>
                  <a:cxn ang="0">
                    <a:pos x="29" y="38"/>
                  </a:cxn>
                  <a:cxn ang="0">
                    <a:pos x="23" y="31"/>
                  </a:cxn>
                  <a:cxn ang="0">
                    <a:pos x="24" y="30"/>
                  </a:cxn>
                  <a:cxn ang="0">
                    <a:pos x="25" y="30"/>
                  </a:cxn>
                  <a:cxn ang="0">
                    <a:pos x="27" y="29"/>
                  </a:cxn>
                  <a:cxn ang="0">
                    <a:pos x="28" y="28"/>
                  </a:cxn>
                  <a:cxn ang="0">
                    <a:pos x="29" y="28"/>
                  </a:cxn>
                  <a:cxn ang="0">
                    <a:pos x="31" y="27"/>
                  </a:cxn>
                  <a:cxn ang="0">
                    <a:pos x="32" y="27"/>
                  </a:cxn>
                  <a:cxn ang="0">
                    <a:pos x="35" y="26"/>
                  </a:cxn>
                  <a:cxn ang="0">
                    <a:pos x="36" y="25"/>
                  </a:cxn>
                  <a:cxn ang="0">
                    <a:pos x="38" y="25"/>
                  </a:cxn>
                  <a:cxn ang="0">
                    <a:pos x="39" y="25"/>
                  </a:cxn>
                  <a:cxn ang="0">
                    <a:pos x="41" y="25"/>
                  </a:cxn>
                  <a:cxn ang="0">
                    <a:pos x="42" y="25"/>
                  </a:cxn>
                  <a:cxn ang="0">
                    <a:pos x="44" y="24"/>
                  </a:cxn>
                  <a:cxn ang="0">
                    <a:pos x="45" y="24"/>
                  </a:cxn>
                  <a:cxn ang="0">
                    <a:pos x="37" y="9"/>
                  </a:cxn>
                  <a:cxn ang="0">
                    <a:pos x="46" y="0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1"/>
                  </a:cxn>
                  <a:cxn ang="0">
                    <a:pos x="31" y="1"/>
                  </a:cxn>
                  <a:cxn ang="0">
                    <a:pos x="30" y="1"/>
                  </a:cxn>
                  <a:cxn ang="0">
                    <a:pos x="28" y="2"/>
                  </a:cxn>
                  <a:cxn ang="0">
                    <a:pos x="27" y="2"/>
                  </a:cxn>
                  <a:cxn ang="0">
                    <a:pos x="25" y="3"/>
                  </a:cxn>
                  <a:cxn ang="0">
                    <a:pos x="23" y="3"/>
                  </a:cxn>
                  <a:cxn ang="0">
                    <a:pos x="22" y="4"/>
                  </a:cxn>
                  <a:cxn ang="0">
                    <a:pos x="21" y="4"/>
                  </a:cxn>
                  <a:cxn ang="0">
                    <a:pos x="19" y="5"/>
                  </a:cxn>
                  <a:cxn ang="0">
                    <a:pos x="18" y="6"/>
                  </a:cxn>
                  <a:cxn ang="0">
                    <a:pos x="16" y="6"/>
                  </a:cxn>
                  <a:cxn ang="0">
                    <a:pos x="15" y="7"/>
                  </a:cxn>
                  <a:cxn ang="0">
                    <a:pos x="14" y="8"/>
                  </a:cxn>
                  <a:cxn ang="0">
                    <a:pos x="13" y="8"/>
                  </a:cxn>
                  <a:cxn ang="0">
                    <a:pos x="11" y="9"/>
                  </a:cxn>
                  <a:cxn ang="0">
                    <a:pos x="10" y="10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9" y="38"/>
                  </a:cxn>
                </a:cxnLst>
                <a:rect l="0" t="0" r="r" b="b"/>
                <a:pathLst>
                  <a:path w="46" h="38">
                    <a:moveTo>
                      <a:pt x="29" y="38"/>
                    </a:moveTo>
                    <a:lnTo>
                      <a:pt x="23" y="31"/>
                    </a:lnTo>
                    <a:lnTo>
                      <a:pt x="24" y="30"/>
                    </a:lnTo>
                    <a:lnTo>
                      <a:pt x="25" y="30"/>
                    </a:lnTo>
                    <a:lnTo>
                      <a:pt x="27" y="29"/>
                    </a:lnTo>
                    <a:lnTo>
                      <a:pt x="28" y="28"/>
                    </a:lnTo>
                    <a:lnTo>
                      <a:pt x="29" y="28"/>
                    </a:lnTo>
                    <a:lnTo>
                      <a:pt x="31" y="27"/>
                    </a:lnTo>
                    <a:lnTo>
                      <a:pt x="32" y="27"/>
                    </a:lnTo>
                    <a:lnTo>
                      <a:pt x="35" y="26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9" y="25"/>
                    </a:lnTo>
                    <a:lnTo>
                      <a:pt x="41" y="25"/>
                    </a:lnTo>
                    <a:lnTo>
                      <a:pt x="42" y="25"/>
                    </a:lnTo>
                    <a:lnTo>
                      <a:pt x="44" y="24"/>
                    </a:lnTo>
                    <a:lnTo>
                      <a:pt x="45" y="24"/>
                    </a:lnTo>
                    <a:lnTo>
                      <a:pt x="37" y="9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5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9" y="38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45" name="Freeform 141"/>
              <p:cNvSpPr>
                <a:spLocks/>
              </p:cNvSpPr>
              <p:nvPr/>
            </p:nvSpPr>
            <p:spPr bwMode="auto">
              <a:xfrm>
                <a:off x="1204" y="2848"/>
                <a:ext cx="46" cy="38"/>
              </a:xfrm>
              <a:custGeom>
                <a:avLst/>
                <a:gdLst/>
                <a:ahLst/>
                <a:cxnLst>
                  <a:cxn ang="0">
                    <a:pos x="29" y="38"/>
                  </a:cxn>
                  <a:cxn ang="0">
                    <a:pos x="23" y="31"/>
                  </a:cxn>
                  <a:cxn ang="0">
                    <a:pos x="24" y="30"/>
                  </a:cxn>
                  <a:cxn ang="0">
                    <a:pos x="25" y="30"/>
                  </a:cxn>
                  <a:cxn ang="0">
                    <a:pos x="27" y="29"/>
                  </a:cxn>
                  <a:cxn ang="0">
                    <a:pos x="28" y="28"/>
                  </a:cxn>
                  <a:cxn ang="0">
                    <a:pos x="29" y="28"/>
                  </a:cxn>
                  <a:cxn ang="0">
                    <a:pos x="31" y="27"/>
                  </a:cxn>
                  <a:cxn ang="0">
                    <a:pos x="32" y="27"/>
                  </a:cxn>
                  <a:cxn ang="0">
                    <a:pos x="35" y="26"/>
                  </a:cxn>
                  <a:cxn ang="0">
                    <a:pos x="36" y="25"/>
                  </a:cxn>
                  <a:cxn ang="0">
                    <a:pos x="38" y="25"/>
                  </a:cxn>
                  <a:cxn ang="0">
                    <a:pos x="39" y="25"/>
                  </a:cxn>
                  <a:cxn ang="0">
                    <a:pos x="41" y="25"/>
                  </a:cxn>
                  <a:cxn ang="0">
                    <a:pos x="42" y="25"/>
                  </a:cxn>
                  <a:cxn ang="0">
                    <a:pos x="44" y="24"/>
                  </a:cxn>
                  <a:cxn ang="0">
                    <a:pos x="45" y="24"/>
                  </a:cxn>
                  <a:cxn ang="0">
                    <a:pos x="37" y="9"/>
                  </a:cxn>
                  <a:cxn ang="0">
                    <a:pos x="46" y="0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1"/>
                  </a:cxn>
                  <a:cxn ang="0">
                    <a:pos x="31" y="1"/>
                  </a:cxn>
                  <a:cxn ang="0">
                    <a:pos x="30" y="1"/>
                  </a:cxn>
                  <a:cxn ang="0">
                    <a:pos x="28" y="2"/>
                  </a:cxn>
                  <a:cxn ang="0">
                    <a:pos x="27" y="2"/>
                  </a:cxn>
                  <a:cxn ang="0">
                    <a:pos x="25" y="3"/>
                  </a:cxn>
                  <a:cxn ang="0">
                    <a:pos x="23" y="3"/>
                  </a:cxn>
                  <a:cxn ang="0">
                    <a:pos x="22" y="4"/>
                  </a:cxn>
                  <a:cxn ang="0">
                    <a:pos x="21" y="4"/>
                  </a:cxn>
                  <a:cxn ang="0">
                    <a:pos x="19" y="5"/>
                  </a:cxn>
                  <a:cxn ang="0">
                    <a:pos x="18" y="6"/>
                  </a:cxn>
                  <a:cxn ang="0">
                    <a:pos x="16" y="6"/>
                  </a:cxn>
                  <a:cxn ang="0">
                    <a:pos x="15" y="7"/>
                  </a:cxn>
                  <a:cxn ang="0">
                    <a:pos x="14" y="8"/>
                  </a:cxn>
                  <a:cxn ang="0">
                    <a:pos x="13" y="8"/>
                  </a:cxn>
                  <a:cxn ang="0">
                    <a:pos x="11" y="9"/>
                  </a:cxn>
                  <a:cxn ang="0">
                    <a:pos x="10" y="10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9" y="38"/>
                  </a:cxn>
                </a:cxnLst>
                <a:rect l="0" t="0" r="r" b="b"/>
                <a:pathLst>
                  <a:path w="46" h="38">
                    <a:moveTo>
                      <a:pt x="29" y="38"/>
                    </a:moveTo>
                    <a:lnTo>
                      <a:pt x="23" y="31"/>
                    </a:lnTo>
                    <a:lnTo>
                      <a:pt x="24" y="30"/>
                    </a:lnTo>
                    <a:lnTo>
                      <a:pt x="25" y="30"/>
                    </a:lnTo>
                    <a:lnTo>
                      <a:pt x="27" y="29"/>
                    </a:lnTo>
                    <a:lnTo>
                      <a:pt x="28" y="28"/>
                    </a:lnTo>
                    <a:lnTo>
                      <a:pt x="29" y="28"/>
                    </a:lnTo>
                    <a:lnTo>
                      <a:pt x="31" y="27"/>
                    </a:lnTo>
                    <a:lnTo>
                      <a:pt x="32" y="27"/>
                    </a:lnTo>
                    <a:lnTo>
                      <a:pt x="35" y="26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9" y="25"/>
                    </a:lnTo>
                    <a:lnTo>
                      <a:pt x="41" y="25"/>
                    </a:lnTo>
                    <a:lnTo>
                      <a:pt x="42" y="25"/>
                    </a:lnTo>
                    <a:lnTo>
                      <a:pt x="44" y="24"/>
                    </a:lnTo>
                    <a:lnTo>
                      <a:pt x="45" y="24"/>
                    </a:lnTo>
                    <a:lnTo>
                      <a:pt x="37" y="9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5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9" y="38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66" name="Group 142"/>
          <p:cNvGrpSpPr>
            <a:grpSpLocks/>
          </p:cNvGrpSpPr>
          <p:nvPr/>
        </p:nvGrpSpPr>
        <p:grpSpPr bwMode="auto">
          <a:xfrm>
            <a:off x="3843338" y="4505326"/>
            <a:ext cx="220662" cy="130175"/>
            <a:chOff x="1461" y="2838"/>
            <a:chExt cx="139" cy="82"/>
          </a:xfrm>
        </p:grpSpPr>
        <p:grpSp>
          <p:nvGrpSpPr>
            <p:cNvPr id="867" name="Group 143"/>
            <p:cNvGrpSpPr>
              <a:grpSpLocks/>
            </p:cNvGrpSpPr>
            <p:nvPr/>
          </p:nvGrpSpPr>
          <p:grpSpPr bwMode="auto">
            <a:xfrm>
              <a:off x="1527" y="2838"/>
              <a:ext cx="56" cy="48"/>
              <a:chOff x="1527" y="2838"/>
              <a:chExt cx="56" cy="48"/>
            </a:xfrm>
          </p:grpSpPr>
          <p:sp>
            <p:nvSpPr>
              <p:cNvPr id="815248" name="Freeform 144"/>
              <p:cNvSpPr>
                <a:spLocks/>
              </p:cNvSpPr>
              <p:nvPr/>
            </p:nvSpPr>
            <p:spPr bwMode="auto">
              <a:xfrm>
                <a:off x="1527" y="2838"/>
                <a:ext cx="56" cy="48"/>
              </a:xfrm>
              <a:custGeom>
                <a:avLst/>
                <a:gdLst/>
                <a:ahLst/>
                <a:cxnLst>
                  <a:cxn ang="0">
                    <a:pos x="56" y="32"/>
                  </a:cxn>
                  <a:cxn ang="0">
                    <a:pos x="56" y="31"/>
                  </a:cxn>
                  <a:cxn ang="0">
                    <a:pos x="55" y="30"/>
                  </a:cxn>
                  <a:cxn ang="0">
                    <a:pos x="54" y="29"/>
                  </a:cxn>
                  <a:cxn ang="0">
                    <a:pos x="53" y="29"/>
                  </a:cxn>
                  <a:cxn ang="0">
                    <a:pos x="53" y="28"/>
                  </a:cxn>
                  <a:cxn ang="0">
                    <a:pos x="52" y="27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49" y="25"/>
                  </a:cxn>
                  <a:cxn ang="0">
                    <a:pos x="48" y="24"/>
                  </a:cxn>
                  <a:cxn ang="0">
                    <a:pos x="47" y="23"/>
                  </a:cxn>
                  <a:cxn ang="0">
                    <a:pos x="47" y="23"/>
                  </a:cxn>
                  <a:cxn ang="0">
                    <a:pos x="46" y="22"/>
                  </a:cxn>
                  <a:cxn ang="0">
                    <a:pos x="45" y="21"/>
                  </a:cxn>
                  <a:cxn ang="0">
                    <a:pos x="44" y="21"/>
                  </a:cxn>
                  <a:cxn ang="0">
                    <a:pos x="43" y="20"/>
                  </a:cxn>
                  <a:cxn ang="0">
                    <a:pos x="41" y="19"/>
                  </a:cxn>
                  <a:cxn ang="0">
                    <a:pos x="40" y="18"/>
                  </a:cxn>
                  <a:cxn ang="0">
                    <a:pos x="39" y="18"/>
                  </a:cxn>
                  <a:cxn ang="0">
                    <a:pos x="38" y="17"/>
                  </a:cxn>
                  <a:cxn ang="0">
                    <a:pos x="37" y="17"/>
                  </a:cxn>
                  <a:cxn ang="0">
                    <a:pos x="36" y="16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2" y="15"/>
                  </a:cxn>
                  <a:cxn ang="0">
                    <a:pos x="31" y="14"/>
                  </a:cxn>
                  <a:cxn ang="0">
                    <a:pos x="30" y="14"/>
                  </a:cxn>
                  <a:cxn ang="0">
                    <a:pos x="29" y="13"/>
                  </a:cxn>
                  <a:cxn ang="0">
                    <a:pos x="27" y="13"/>
                  </a:cxn>
                  <a:cxn ang="0">
                    <a:pos x="26" y="12"/>
                  </a:cxn>
                  <a:cxn ang="0">
                    <a:pos x="25" y="12"/>
                  </a:cxn>
                  <a:cxn ang="0">
                    <a:pos x="23" y="12"/>
                  </a:cxn>
                  <a:cxn ang="0">
                    <a:pos x="22" y="11"/>
                  </a:cxn>
                  <a:cxn ang="0">
                    <a:pos x="20" y="11"/>
                  </a:cxn>
                  <a:cxn ang="0">
                    <a:pos x="19" y="11"/>
                  </a:cxn>
                  <a:cxn ang="0">
                    <a:pos x="18" y="11"/>
                  </a:cxn>
                  <a:cxn ang="0">
                    <a:pos x="17" y="10"/>
                  </a:cxn>
                  <a:cxn ang="0">
                    <a:pos x="18" y="0"/>
                  </a:cxn>
                  <a:cxn ang="0">
                    <a:pos x="0" y="20"/>
                  </a:cxn>
                  <a:cxn ang="0">
                    <a:pos x="13" y="44"/>
                  </a:cxn>
                  <a:cxn ang="0">
                    <a:pos x="15" y="35"/>
                  </a:cxn>
                  <a:cxn ang="0">
                    <a:pos x="16" y="36"/>
                  </a:cxn>
                  <a:cxn ang="0">
                    <a:pos x="18" y="36"/>
                  </a:cxn>
                  <a:cxn ang="0">
                    <a:pos x="20" y="37"/>
                  </a:cxn>
                  <a:cxn ang="0">
                    <a:pos x="22" y="37"/>
                  </a:cxn>
                  <a:cxn ang="0">
                    <a:pos x="23" y="38"/>
                  </a:cxn>
                  <a:cxn ang="0">
                    <a:pos x="25" y="38"/>
                  </a:cxn>
                  <a:cxn ang="0">
                    <a:pos x="26" y="39"/>
                  </a:cxn>
                  <a:cxn ang="0">
                    <a:pos x="28" y="40"/>
                  </a:cxn>
                  <a:cxn ang="0">
                    <a:pos x="29" y="41"/>
                  </a:cxn>
                  <a:cxn ang="0">
                    <a:pos x="31" y="42"/>
                  </a:cxn>
                  <a:cxn ang="0">
                    <a:pos x="32" y="42"/>
                  </a:cxn>
                  <a:cxn ang="0">
                    <a:pos x="33" y="43"/>
                  </a:cxn>
                  <a:cxn ang="0">
                    <a:pos x="34" y="44"/>
                  </a:cxn>
                  <a:cxn ang="0">
                    <a:pos x="36" y="45"/>
                  </a:cxn>
                  <a:cxn ang="0">
                    <a:pos x="37" y="46"/>
                  </a:cxn>
                  <a:cxn ang="0">
                    <a:pos x="38" y="47"/>
                  </a:cxn>
                  <a:cxn ang="0">
                    <a:pos x="38" y="48"/>
                  </a:cxn>
                  <a:cxn ang="0">
                    <a:pos x="56" y="32"/>
                  </a:cxn>
                </a:cxnLst>
                <a:rect l="0" t="0" r="r" b="b"/>
                <a:pathLst>
                  <a:path w="56" h="48">
                    <a:moveTo>
                      <a:pt x="56" y="32"/>
                    </a:moveTo>
                    <a:lnTo>
                      <a:pt x="56" y="31"/>
                    </a:lnTo>
                    <a:lnTo>
                      <a:pt x="55" y="30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3" y="28"/>
                    </a:lnTo>
                    <a:lnTo>
                      <a:pt x="52" y="27"/>
                    </a:lnTo>
                    <a:lnTo>
                      <a:pt x="51" y="26"/>
                    </a:lnTo>
                    <a:lnTo>
                      <a:pt x="50" y="26"/>
                    </a:lnTo>
                    <a:lnTo>
                      <a:pt x="49" y="25"/>
                    </a:lnTo>
                    <a:lnTo>
                      <a:pt x="48" y="24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6" y="22"/>
                    </a:lnTo>
                    <a:lnTo>
                      <a:pt x="45" y="21"/>
                    </a:lnTo>
                    <a:lnTo>
                      <a:pt x="44" y="21"/>
                    </a:lnTo>
                    <a:lnTo>
                      <a:pt x="43" y="20"/>
                    </a:lnTo>
                    <a:lnTo>
                      <a:pt x="41" y="19"/>
                    </a:lnTo>
                    <a:lnTo>
                      <a:pt x="40" y="18"/>
                    </a:lnTo>
                    <a:lnTo>
                      <a:pt x="39" y="18"/>
                    </a:lnTo>
                    <a:lnTo>
                      <a:pt x="38" y="17"/>
                    </a:lnTo>
                    <a:lnTo>
                      <a:pt x="37" y="17"/>
                    </a:lnTo>
                    <a:lnTo>
                      <a:pt x="36" y="16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0" y="14"/>
                    </a:lnTo>
                    <a:lnTo>
                      <a:pt x="29" y="13"/>
                    </a:lnTo>
                    <a:lnTo>
                      <a:pt x="27" y="13"/>
                    </a:lnTo>
                    <a:lnTo>
                      <a:pt x="26" y="12"/>
                    </a:lnTo>
                    <a:lnTo>
                      <a:pt x="25" y="12"/>
                    </a:lnTo>
                    <a:lnTo>
                      <a:pt x="23" y="12"/>
                    </a:lnTo>
                    <a:lnTo>
                      <a:pt x="22" y="11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7" y="10"/>
                    </a:lnTo>
                    <a:lnTo>
                      <a:pt x="18" y="0"/>
                    </a:lnTo>
                    <a:lnTo>
                      <a:pt x="0" y="20"/>
                    </a:lnTo>
                    <a:lnTo>
                      <a:pt x="13" y="44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8" y="36"/>
                    </a:lnTo>
                    <a:lnTo>
                      <a:pt x="20" y="37"/>
                    </a:lnTo>
                    <a:lnTo>
                      <a:pt x="22" y="37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9"/>
                    </a:lnTo>
                    <a:lnTo>
                      <a:pt x="28" y="40"/>
                    </a:lnTo>
                    <a:lnTo>
                      <a:pt x="29" y="41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6" y="45"/>
                    </a:lnTo>
                    <a:lnTo>
                      <a:pt x="37" y="46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56" y="32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49" name="Freeform 145"/>
              <p:cNvSpPr>
                <a:spLocks/>
              </p:cNvSpPr>
              <p:nvPr/>
            </p:nvSpPr>
            <p:spPr bwMode="auto">
              <a:xfrm>
                <a:off x="1527" y="2838"/>
                <a:ext cx="56" cy="48"/>
              </a:xfrm>
              <a:custGeom>
                <a:avLst/>
                <a:gdLst/>
                <a:ahLst/>
                <a:cxnLst>
                  <a:cxn ang="0">
                    <a:pos x="56" y="32"/>
                  </a:cxn>
                  <a:cxn ang="0">
                    <a:pos x="56" y="31"/>
                  </a:cxn>
                  <a:cxn ang="0">
                    <a:pos x="55" y="30"/>
                  </a:cxn>
                  <a:cxn ang="0">
                    <a:pos x="54" y="29"/>
                  </a:cxn>
                  <a:cxn ang="0">
                    <a:pos x="53" y="29"/>
                  </a:cxn>
                  <a:cxn ang="0">
                    <a:pos x="53" y="28"/>
                  </a:cxn>
                  <a:cxn ang="0">
                    <a:pos x="52" y="27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49" y="25"/>
                  </a:cxn>
                  <a:cxn ang="0">
                    <a:pos x="48" y="24"/>
                  </a:cxn>
                  <a:cxn ang="0">
                    <a:pos x="47" y="23"/>
                  </a:cxn>
                  <a:cxn ang="0">
                    <a:pos x="47" y="23"/>
                  </a:cxn>
                  <a:cxn ang="0">
                    <a:pos x="46" y="22"/>
                  </a:cxn>
                  <a:cxn ang="0">
                    <a:pos x="45" y="21"/>
                  </a:cxn>
                  <a:cxn ang="0">
                    <a:pos x="44" y="21"/>
                  </a:cxn>
                  <a:cxn ang="0">
                    <a:pos x="43" y="20"/>
                  </a:cxn>
                  <a:cxn ang="0">
                    <a:pos x="41" y="19"/>
                  </a:cxn>
                  <a:cxn ang="0">
                    <a:pos x="40" y="18"/>
                  </a:cxn>
                  <a:cxn ang="0">
                    <a:pos x="39" y="18"/>
                  </a:cxn>
                  <a:cxn ang="0">
                    <a:pos x="38" y="17"/>
                  </a:cxn>
                  <a:cxn ang="0">
                    <a:pos x="37" y="17"/>
                  </a:cxn>
                  <a:cxn ang="0">
                    <a:pos x="36" y="16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2" y="15"/>
                  </a:cxn>
                  <a:cxn ang="0">
                    <a:pos x="31" y="14"/>
                  </a:cxn>
                  <a:cxn ang="0">
                    <a:pos x="30" y="14"/>
                  </a:cxn>
                  <a:cxn ang="0">
                    <a:pos x="29" y="13"/>
                  </a:cxn>
                  <a:cxn ang="0">
                    <a:pos x="27" y="13"/>
                  </a:cxn>
                  <a:cxn ang="0">
                    <a:pos x="26" y="12"/>
                  </a:cxn>
                  <a:cxn ang="0">
                    <a:pos x="25" y="12"/>
                  </a:cxn>
                  <a:cxn ang="0">
                    <a:pos x="23" y="12"/>
                  </a:cxn>
                  <a:cxn ang="0">
                    <a:pos x="22" y="11"/>
                  </a:cxn>
                  <a:cxn ang="0">
                    <a:pos x="20" y="11"/>
                  </a:cxn>
                  <a:cxn ang="0">
                    <a:pos x="19" y="11"/>
                  </a:cxn>
                  <a:cxn ang="0">
                    <a:pos x="18" y="11"/>
                  </a:cxn>
                  <a:cxn ang="0">
                    <a:pos x="17" y="10"/>
                  </a:cxn>
                  <a:cxn ang="0">
                    <a:pos x="18" y="0"/>
                  </a:cxn>
                  <a:cxn ang="0">
                    <a:pos x="0" y="20"/>
                  </a:cxn>
                  <a:cxn ang="0">
                    <a:pos x="13" y="44"/>
                  </a:cxn>
                  <a:cxn ang="0">
                    <a:pos x="15" y="35"/>
                  </a:cxn>
                  <a:cxn ang="0">
                    <a:pos x="16" y="36"/>
                  </a:cxn>
                  <a:cxn ang="0">
                    <a:pos x="18" y="36"/>
                  </a:cxn>
                  <a:cxn ang="0">
                    <a:pos x="20" y="37"/>
                  </a:cxn>
                  <a:cxn ang="0">
                    <a:pos x="22" y="37"/>
                  </a:cxn>
                  <a:cxn ang="0">
                    <a:pos x="23" y="38"/>
                  </a:cxn>
                  <a:cxn ang="0">
                    <a:pos x="25" y="38"/>
                  </a:cxn>
                  <a:cxn ang="0">
                    <a:pos x="26" y="39"/>
                  </a:cxn>
                  <a:cxn ang="0">
                    <a:pos x="28" y="40"/>
                  </a:cxn>
                  <a:cxn ang="0">
                    <a:pos x="29" y="41"/>
                  </a:cxn>
                  <a:cxn ang="0">
                    <a:pos x="31" y="42"/>
                  </a:cxn>
                  <a:cxn ang="0">
                    <a:pos x="32" y="42"/>
                  </a:cxn>
                  <a:cxn ang="0">
                    <a:pos x="33" y="43"/>
                  </a:cxn>
                  <a:cxn ang="0">
                    <a:pos x="34" y="44"/>
                  </a:cxn>
                  <a:cxn ang="0">
                    <a:pos x="36" y="45"/>
                  </a:cxn>
                  <a:cxn ang="0">
                    <a:pos x="37" y="46"/>
                  </a:cxn>
                  <a:cxn ang="0">
                    <a:pos x="38" y="47"/>
                  </a:cxn>
                  <a:cxn ang="0">
                    <a:pos x="38" y="48"/>
                  </a:cxn>
                  <a:cxn ang="0">
                    <a:pos x="56" y="32"/>
                  </a:cxn>
                </a:cxnLst>
                <a:rect l="0" t="0" r="r" b="b"/>
                <a:pathLst>
                  <a:path w="56" h="48">
                    <a:moveTo>
                      <a:pt x="56" y="32"/>
                    </a:moveTo>
                    <a:lnTo>
                      <a:pt x="56" y="31"/>
                    </a:lnTo>
                    <a:lnTo>
                      <a:pt x="55" y="30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3" y="28"/>
                    </a:lnTo>
                    <a:lnTo>
                      <a:pt x="52" y="27"/>
                    </a:lnTo>
                    <a:lnTo>
                      <a:pt x="51" y="26"/>
                    </a:lnTo>
                    <a:lnTo>
                      <a:pt x="50" y="26"/>
                    </a:lnTo>
                    <a:lnTo>
                      <a:pt x="49" y="25"/>
                    </a:lnTo>
                    <a:lnTo>
                      <a:pt x="48" y="24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6" y="22"/>
                    </a:lnTo>
                    <a:lnTo>
                      <a:pt x="45" y="21"/>
                    </a:lnTo>
                    <a:lnTo>
                      <a:pt x="44" y="21"/>
                    </a:lnTo>
                    <a:lnTo>
                      <a:pt x="43" y="20"/>
                    </a:lnTo>
                    <a:lnTo>
                      <a:pt x="41" y="19"/>
                    </a:lnTo>
                    <a:lnTo>
                      <a:pt x="40" y="18"/>
                    </a:lnTo>
                    <a:lnTo>
                      <a:pt x="39" y="18"/>
                    </a:lnTo>
                    <a:lnTo>
                      <a:pt x="38" y="17"/>
                    </a:lnTo>
                    <a:lnTo>
                      <a:pt x="37" y="17"/>
                    </a:lnTo>
                    <a:lnTo>
                      <a:pt x="36" y="16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0" y="14"/>
                    </a:lnTo>
                    <a:lnTo>
                      <a:pt x="29" y="13"/>
                    </a:lnTo>
                    <a:lnTo>
                      <a:pt x="27" y="13"/>
                    </a:lnTo>
                    <a:lnTo>
                      <a:pt x="26" y="12"/>
                    </a:lnTo>
                    <a:lnTo>
                      <a:pt x="25" y="12"/>
                    </a:lnTo>
                    <a:lnTo>
                      <a:pt x="23" y="12"/>
                    </a:lnTo>
                    <a:lnTo>
                      <a:pt x="22" y="11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7" y="10"/>
                    </a:lnTo>
                    <a:lnTo>
                      <a:pt x="18" y="0"/>
                    </a:lnTo>
                    <a:lnTo>
                      <a:pt x="0" y="20"/>
                    </a:lnTo>
                    <a:lnTo>
                      <a:pt x="13" y="44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8" y="36"/>
                    </a:lnTo>
                    <a:lnTo>
                      <a:pt x="20" y="37"/>
                    </a:lnTo>
                    <a:lnTo>
                      <a:pt x="22" y="37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9"/>
                    </a:lnTo>
                    <a:lnTo>
                      <a:pt x="28" y="40"/>
                    </a:lnTo>
                    <a:lnTo>
                      <a:pt x="29" y="41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6" y="45"/>
                    </a:lnTo>
                    <a:lnTo>
                      <a:pt x="37" y="46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56" y="32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68" name="Group 146"/>
            <p:cNvGrpSpPr>
              <a:grpSpLocks/>
            </p:cNvGrpSpPr>
            <p:nvPr/>
          </p:nvGrpSpPr>
          <p:grpSpPr bwMode="auto">
            <a:xfrm>
              <a:off x="1558" y="2867"/>
              <a:ext cx="42" cy="53"/>
              <a:chOff x="1558" y="2867"/>
              <a:chExt cx="42" cy="53"/>
            </a:xfrm>
          </p:grpSpPr>
          <p:sp>
            <p:nvSpPr>
              <p:cNvPr id="815251" name="Freeform 147"/>
              <p:cNvSpPr>
                <a:spLocks/>
              </p:cNvSpPr>
              <p:nvPr/>
            </p:nvSpPr>
            <p:spPr bwMode="auto">
              <a:xfrm>
                <a:off x="1558" y="2867"/>
                <a:ext cx="42" cy="5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0" y="23"/>
                  </a:cxn>
                  <a:cxn ang="0">
                    <a:pos x="11" y="24"/>
                  </a:cxn>
                  <a:cxn ang="0">
                    <a:pos x="11" y="25"/>
                  </a:cxn>
                  <a:cxn ang="0">
                    <a:pos x="12" y="26"/>
                  </a:cxn>
                  <a:cxn ang="0">
                    <a:pos x="12" y="27"/>
                  </a:cxn>
                  <a:cxn ang="0">
                    <a:pos x="13" y="28"/>
                  </a:cxn>
                  <a:cxn ang="0">
                    <a:pos x="14" y="29"/>
                  </a:cxn>
                  <a:cxn ang="0">
                    <a:pos x="14" y="30"/>
                  </a:cxn>
                  <a:cxn ang="0">
                    <a:pos x="15" y="32"/>
                  </a:cxn>
                  <a:cxn ang="0">
                    <a:pos x="15" y="33"/>
                  </a:cxn>
                  <a:cxn ang="0">
                    <a:pos x="16" y="36"/>
                  </a:cxn>
                  <a:cxn ang="0">
                    <a:pos x="17" y="38"/>
                  </a:cxn>
                  <a:cxn ang="0">
                    <a:pos x="17" y="39"/>
                  </a:cxn>
                  <a:cxn ang="0">
                    <a:pos x="17" y="40"/>
                  </a:cxn>
                  <a:cxn ang="0">
                    <a:pos x="17" y="42"/>
                  </a:cxn>
                  <a:cxn ang="0">
                    <a:pos x="18" y="43"/>
                  </a:cxn>
                  <a:cxn ang="0">
                    <a:pos x="18" y="45"/>
                  </a:cxn>
                  <a:cxn ang="0">
                    <a:pos x="18" y="46"/>
                  </a:cxn>
                  <a:cxn ang="0">
                    <a:pos x="42" y="53"/>
                  </a:cxn>
                  <a:cxn ang="0">
                    <a:pos x="42" y="52"/>
                  </a:cxn>
                  <a:cxn ang="0">
                    <a:pos x="42" y="51"/>
                  </a:cxn>
                  <a:cxn ang="0">
                    <a:pos x="42" y="49"/>
                  </a:cxn>
                  <a:cxn ang="0">
                    <a:pos x="42" y="48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42" y="45"/>
                  </a:cxn>
                  <a:cxn ang="0">
                    <a:pos x="42" y="43"/>
                  </a:cxn>
                  <a:cxn ang="0">
                    <a:pos x="42" y="42"/>
                  </a:cxn>
                  <a:cxn ang="0">
                    <a:pos x="42" y="41"/>
                  </a:cxn>
                  <a:cxn ang="0">
                    <a:pos x="42" y="39"/>
                  </a:cxn>
                  <a:cxn ang="0">
                    <a:pos x="42" y="38"/>
                  </a:cxn>
                  <a:cxn ang="0">
                    <a:pos x="42" y="37"/>
                  </a:cxn>
                  <a:cxn ang="0">
                    <a:pos x="41" y="35"/>
                  </a:cxn>
                  <a:cxn ang="0">
                    <a:pos x="41" y="34"/>
                  </a:cxn>
                  <a:cxn ang="0">
                    <a:pos x="41" y="33"/>
                  </a:cxn>
                  <a:cxn ang="0">
                    <a:pos x="41" y="31"/>
                  </a:cxn>
                  <a:cxn ang="0">
                    <a:pos x="40" y="29"/>
                  </a:cxn>
                  <a:cxn ang="0">
                    <a:pos x="40" y="28"/>
                  </a:cxn>
                  <a:cxn ang="0">
                    <a:pos x="39" y="26"/>
                  </a:cxn>
                  <a:cxn ang="0">
                    <a:pos x="38" y="24"/>
                  </a:cxn>
                  <a:cxn ang="0">
                    <a:pos x="38" y="23"/>
                  </a:cxn>
                  <a:cxn ang="0">
                    <a:pos x="37" y="22"/>
                  </a:cxn>
                  <a:cxn ang="0">
                    <a:pos x="37" y="20"/>
                  </a:cxn>
                  <a:cxn ang="0">
                    <a:pos x="36" y="19"/>
                  </a:cxn>
                  <a:cxn ang="0">
                    <a:pos x="36" y="18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4" y="14"/>
                  </a:cxn>
                  <a:cxn ang="0">
                    <a:pos x="33" y="12"/>
                  </a:cxn>
                  <a:cxn ang="0">
                    <a:pos x="32" y="11"/>
                  </a:cxn>
                  <a:cxn ang="0">
                    <a:pos x="31" y="10"/>
                  </a:cxn>
                  <a:cxn ang="0">
                    <a:pos x="30" y="8"/>
                  </a:cxn>
                  <a:cxn ang="0">
                    <a:pos x="29" y="7"/>
                  </a:cxn>
                  <a:cxn ang="0">
                    <a:pos x="38" y="0"/>
                  </a:cxn>
                  <a:cxn ang="0">
                    <a:pos x="10" y="3"/>
                  </a:cxn>
                  <a:cxn ang="0">
                    <a:pos x="0" y="31"/>
                  </a:cxn>
                </a:cxnLst>
                <a:rect l="0" t="0" r="r" b="b"/>
                <a:pathLst>
                  <a:path w="42" h="53">
                    <a:moveTo>
                      <a:pt x="0" y="31"/>
                    </a:moveTo>
                    <a:lnTo>
                      <a:pt x="10" y="23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12" y="26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4" y="30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6" y="36"/>
                    </a:lnTo>
                    <a:lnTo>
                      <a:pt x="17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2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42" y="53"/>
                    </a:lnTo>
                    <a:lnTo>
                      <a:pt x="42" y="52"/>
                    </a:lnTo>
                    <a:lnTo>
                      <a:pt x="42" y="51"/>
                    </a:lnTo>
                    <a:lnTo>
                      <a:pt x="42" y="49"/>
                    </a:lnTo>
                    <a:lnTo>
                      <a:pt x="42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2"/>
                    </a:lnTo>
                    <a:lnTo>
                      <a:pt x="42" y="41"/>
                    </a:lnTo>
                    <a:lnTo>
                      <a:pt x="42" y="39"/>
                    </a:lnTo>
                    <a:lnTo>
                      <a:pt x="42" y="38"/>
                    </a:lnTo>
                    <a:lnTo>
                      <a:pt x="42" y="37"/>
                    </a:lnTo>
                    <a:lnTo>
                      <a:pt x="41" y="35"/>
                    </a:lnTo>
                    <a:lnTo>
                      <a:pt x="41" y="34"/>
                    </a:lnTo>
                    <a:lnTo>
                      <a:pt x="41" y="33"/>
                    </a:lnTo>
                    <a:lnTo>
                      <a:pt x="41" y="31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39" y="26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4" y="14"/>
                    </a:lnTo>
                    <a:lnTo>
                      <a:pt x="33" y="12"/>
                    </a:lnTo>
                    <a:lnTo>
                      <a:pt x="32" y="11"/>
                    </a:lnTo>
                    <a:lnTo>
                      <a:pt x="31" y="10"/>
                    </a:lnTo>
                    <a:lnTo>
                      <a:pt x="30" y="8"/>
                    </a:lnTo>
                    <a:lnTo>
                      <a:pt x="29" y="7"/>
                    </a:lnTo>
                    <a:lnTo>
                      <a:pt x="38" y="0"/>
                    </a:lnTo>
                    <a:lnTo>
                      <a:pt x="10" y="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52" name="Freeform 148"/>
              <p:cNvSpPr>
                <a:spLocks/>
              </p:cNvSpPr>
              <p:nvPr/>
            </p:nvSpPr>
            <p:spPr bwMode="auto">
              <a:xfrm>
                <a:off x="1558" y="2867"/>
                <a:ext cx="42" cy="5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0" y="23"/>
                  </a:cxn>
                  <a:cxn ang="0">
                    <a:pos x="11" y="24"/>
                  </a:cxn>
                  <a:cxn ang="0">
                    <a:pos x="11" y="25"/>
                  </a:cxn>
                  <a:cxn ang="0">
                    <a:pos x="12" y="26"/>
                  </a:cxn>
                  <a:cxn ang="0">
                    <a:pos x="12" y="27"/>
                  </a:cxn>
                  <a:cxn ang="0">
                    <a:pos x="13" y="28"/>
                  </a:cxn>
                  <a:cxn ang="0">
                    <a:pos x="14" y="29"/>
                  </a:cxn>
                  <a:cxn ang="0">
                    <a:pos x="14" y="30"/>
                  </a:cxn>
                  <a:cxn ang="0">
                    <a:pos x="15" y="32"/>
                  </a:cxn>
                  <a:cxn ang="0">
                    <a:pos x="15" y="33"/>
                  </a:cxn>
                  <a:cxn ang="0">
                    <a:pos x="16" y="36"/>
                  </a:cxn>
                  <a:cxn ang="0">
                    <a:pos x="17" y="38"/>
                  </a:cxn>
                  <a:cxn ang="0">
                    <a:pos x="17" y="39"/>
                  </a:cxn>
                  <a:cxn ang="0">
                    <a:pos x="17" y="40"/>
                  </a:cxn>
                  <a:cxn ang="0">
                    <a:pos x="17" y="42"/>
                  </a:cxn>
                  <a:cxn ang="0">
                    <a:pos x="18" y="43"/>
                  </a:cxn>
                  <a:cxn ang="0">
                    <a:pos x="18" y="45"/>
                  </a:cxn>
                  <a:cxn ang="0">
                    <a:pos x="18" y="46"/>
                  </a:cxn>
                  <a:cxn ang="0">
                    <a:pos x="42" y="53"/>
                  </a:cxn>
                  <a:cxn ang="0">
                    <a:pos x="42" y="52"/>
                  </a:cxn>
                  <a:cxn ang="0">
                    <a:pos x="42" y="51"/>
                  </a:cxn>
                  <a:cxn ang="0">
                    <a:pos x="42" y="49"/>
                  </a:cxn>
                  <a:cxn ang="0">
                    <a:pos x="42" y="48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42" y="45"/>
                  </a:cxn>
                  <a:cxn ang="0">
                    <a:pos x="42" y="43"/>
                  </a:cxn>
                  <a:cxn ang="0">
                    <a:pos x="42" y="42"/>
                  </a:cxn>
                  <a:cxn ang="0">
                    <a:pos x="42" y="41"/>
                  </a:cxn>
                  <a:cxn ang="0">
                    <a:pos x="42" y="39"/>
                  </a:cxn>
                  <a:cxn ang="0">
                    <a:pos x="42" y="38"/>
                  </a:cxn>
                  <a:cxn ang="0">
                    <a:pos x="42" y="37"/>
                  </a:cxn>
                  <a:cxn ang="0">
                    <a:pos x="41" y="35"/>
                  </a:cxn>
                  <a:cxn ang="0">
                    <a:pos x="41" y="34"/>
                  </a:cxn>
                  <a:cxn ang="0">
                    <a:pos x="41" y="33"/>
                  </a:cxn>
                  <a:cxn ang="0">
                    <a:pos x="41" y="31"/>
                  </a:cxn>
                  <a:cxn ang="0">
                    <a:pos x="40" y="29"/>
                  </a:cxn>
                  <a:cxn ang="0">
                    <a:pos x="40" y="28"/>
                  </a:cxn>
                  <a:cxn ang="0">
                    <a:pos x="39" y="26"/>
                  </a:cxn>
                  <a:cxn ang="0">
                    <a:pos x="38" y="24"/>
                  </a:cxn>
                  <a:cxn ang="0">
                    <a:pos x="38" y="23"/>
                  </a:cxn>
                  <a:cxn ang="0">
                    <a:pos x="37" y="22"/>
                  </a:cxn>
                  <a:cxn ang="0">
                    <a:pos x="37" y="20"/>
                  </a:cxn>
                  <a:cxn ang="0">
                    <a:pos x="36" y="19"/>
                  </a:cxn>
                  <a:cxn ang="0">
                    <a:pos x="36" y="18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4" y="14"/>
                  </a:cxn>
                  <a:cxn ang="0">
                    <a:pos x="33" y="12"/>
                  </a:cxn>
                  <a:cxn ang="0">
                    <a:pos x="32" y="11"/>
                  </a:cxn>
                  <a:cxn ang="0">
                    <a:pos x="31" y="10"/>
                  </a:cxn>
                  <a:cxn ang="0">
                    <a:pos x="30" y="8"/>
                  </a:cxn>
                  <a:cxn ang="0">
                    <a:pos x="29" y="7"/>
                  </a:cxn>
                  <a:cxn ang="0">
                    <a:pos x="38" y="0"/>
                  </a:cxn>
                  <a:cxn ang="0">
                    <a:pos x="10" y="3"/>
                  </a:cxn>
                  <a:cxn ang="0">
                    <a:pos x="0" y="31"/>
                  </a:cxn>
                </a:cxnLst>
                <a:rect l="0" t="0" r="r" b="b"/>
                <a:pathLst>
                  <a:path w="42" h="53">
                    <a:moveTo>
                      <a:pt x="0" y="31"/>
                    </a:moveTo>
                    <a:lnTo>
                      <a:pt x="10" y="23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12" y="26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4" y="30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6" y="36"/>
                    </a:lnTo>
                    <a:lnTo>
                      <a:pt x="17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2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42" y="53"/>
                    </a:lnTo>
                    <a:lnTo>
                      <a:pt x="42" y="52"/>
                    </a:lnTo>
                    <a:lnTo>
                      <a:pt x="42" y="51"/>
                    </a:lnTo>
                    <a:lnTo>
                      <a:pt x="42" y="49"/>
                    </a:lnTo>
                    <a:lnTo>
                      <a:pt x="42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2"/>
                    </a:lnTo>
                    <a:lnTo>
                      <a:pt x="42" y="41"/>
                    </a:lnTo>
                    <a:lnTo>
                      <a:pt x="42" y="39"/>
                    </a:lnTo>
                    <a:lnTo>
                      <a:pt x="42" y="38"/>
                    </a:lnTo>
                    <a:lnTo>
                      <a:pt x="42" y="37"/>
                    </a:lnTo>
                    <a:lnTo>
                      <a:pt x="41" y="35"/>
                    </a:lnTo>
                    <a:lnTo>
                      <a:pt x="41" y="34"/>
                    </a:lnTo>
                    <a:lnTo>
                      <a:pt x="41" y="33"/>
                    </a:lnTo>
                    <a:lnTo>
                      <a:pt x="41" y="31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39" y="26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4" y="14"/>
                    </a:lnTo>
                    <a:lnTo>
                      <a:pt x="33" y="12"/>
                    </a:lnTo>
                    <a:lnTo>
                      <a:pt x="32" y="11"/>
                    </a:lnTo>
                    <a:lnTo>
                      <a:pt x="31" y="10"/>
                    </a:lnTo>
                    <a:lnTo>
                      <a:pt x="30" y="8"/>
                    </a:lnTo>
                    <a:lnTo>
                      <a:pt x="29" y="7"/>
                    </a:lnTo>
                    <a:lnTo>
                      <a:pt x="38" y="0"/>
                    </a:lnTo>
                    <a:lnTo>
                      <a:pt x="10" y="3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69" name="Group 149"/>
            <p:cNvGrpSpPr>
              <a:grpSpLocks/>
            </p:cNvGrpSpPr>
            <p:nvPr/>
          </p:nvGrpSpPr>
          <p:grpSpPr bwMode="auto">
            <a:xfrm>
              <a:off x="1461" y="2864"/>
              <a:ext cx="48" cy="56"/>
              <a:chOff x="1461" y="2864"/>
              <a:chExt cx="48" cy="56"/>
            </a:xfrm>
          </p:grpSpPr>
          <p:sp>
            <p:nvSpPr>
              <p:cNvPr id="815254" name="Freeform 150"/>
              <p:cNvSpPr>
                <a:spLocks/>
              </p:cNvSpPr>
              <p:nvPr/>
            </p:nvSpPr>
            <p:spPr bwMode="auto">
              <a:xfrm>
                <a:off x="1461" y="2864"/>
                <a:ext cx="48" cy="56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29" y="2"/>
                  </a:cxn>
                  <a:cxn ang="0">
                    <a:pos x="28" y="3"/>
                  </a:cxn>
                  <a:cxn ang="0">
                    <a:pos x="28" y="4"/>
                  </a:cxn>
                  <a:cxn ang="0">
                    <a:pos x="27" y="5"/>
                  </a:cxn>
                  <a:cxn ang="0">
                    <a:pos x="26" y="5"/>
                  </a:cxn>
                  <a:cxn ang="0">
                    <a:pos x="26" y="6"/>
                  </a:cxn>
                  <a:cxn ang="0">
                    <a:pos x="25" y="7"/>
                  </a:cxn>
                  <a:cxn ang="0">
                    <a:pos x="24" y="8"/>
                  </a:cxn>
                  <a:cxn ang="0">
                    <a:pos x="23" y="9"/>
                  </a:cxn>
                  <a:cxn ang="0">
                    <a:pos x="23" y="10"/>
                  </a:cxn>
                  <a:cxn ang="0">
                    <a:pos x="22" y="11"/>
                  </a:cxn>
                  <a:cxn ang="0">
                    <a:pos x="21" y="12"/>
                  </a:cxn>
                  <a:cxn ang="0">
                    <a:pos x="20" y="13"/>
                  </a:cxn>
                  <a:cxn ang="0">
                    <a:pos x="20" y="14"/>
                  </a:cxn>
                  <a:cxn ang="0">
                    <a:pos x="19" y="15"/>
                  </a:cxn>
                  <a:cxn ang="0">
                    <a:pos x="19" y="17"/>
                  </a:cxn>
                  <a:cxn ang="0">
                    <a:pos x="18" y="18"/>
                  </a:cxn>
                  <a:cxn ang="0">
                    <a:pos x="17" y="19"/>
                  </a:cxn>
                  <a:cxn ang="0">
                    <a:pos x="17" y="20"/>
                  </a:cxn>
                  <a:cxn ang="0">
                    <a:pos x="16" y="21"/>
                  </a:cxn>
                  <a:cxn ang="0">
                    <a:pos x="16" y="22"/>
                  </a:cxn>
                  <a:cxn ang="0">
                    <a:pos x="15" y="23"/>
                  </a:cxn>
                  <a:cxn ang="0">
                    <a:pos x="15" y="25"/>
                  </a:cxn>
                  <a:cxn ang="0">
                    <a:pos x="14" y="26"/>
                  </a:cxn>
                  <a:cxn ang="0">
                    <a:pos x="14" y="27"/>
                  </a:cxn>
                  <a:cxn ang="0">
                    <a:pos x="13" y="28"/>
                  </a:cxn>
                  <a:cxn ang="0">
                    <a:pos x="13" y="30"/>
                  </a:cxn>
                  <a:cxn ang="0">
                    <a:pos x="12" y="31"/>
                  </a:cxn>
                  <a:cxn ang="0">
                    <a:pos x="12" y="33"/>
                  </a:cxn>
                  <a:cxn ang="0">
                    <a:pos x="12" y="34"/>
                  </a:cxn>
                  <a:cxn ang="0">
                    <a:pos x="11" y="36"/>
                  </a:cxn>
                  <a:cxn ang="0">
                    <a:pos x="11" y="37"/>
                  </a:cxn>
                  <a:cxn ang="0">
                    <a:pos x="11" y="38"/>
                  </a:cxn>
                  <a:cxn ang="0">
                    <a:pos x="11" y="40"/>
                  </a:cxn>
                  <a:cxn ang="0">
                    <a:pos x="11" y="41"/>
                  </a:cxn>
                  <a:cxn ang="0">
                    <a:pos x="0" y="40"/>
                  </a:cxn>
                  <a:cxn ang="0">
                    <a:pos x="21" y="56"/>
                  </a:cxn>
                  <a:cxn ang="0">
                    <a:pos x="48" y="44"/>
                  </a:cxn>
                  <a:cxn ang="0">
                    <a:pos x="36" y="43"/>
                  </a:cxn>
                  <a:cxn ang="0">
                    <a:pos x="36" y="41"/>
                  </a:cxn>
                  <a:cxn ang="0">
                    <a:pos x="36" y="40"/>
                  </a:cxn>
                  <a:cxn ang="0">
                    <a:pos x="37" y="38"/>
                  </a:cxn>
                  <a:cxn ang="0">
                    <a:pos x="37" y="36"/>
                  </a:cxn>
                  <a:cxn ang="0">
                    <a:pos x="38" y="34"/>
                  </a:cxn>
                  <a:cxn ang="0">
                    <a:pos x="38" y="33"/>
                  </a:cxn>
                  <a:cxn ang="0">
                    <a:pos x="39" y="31"/>
                  </a:cxn>
                  <a:cxn ang="0">
                    <a:pos x="40" y="30"/>
                  </a:cxn>
                  <a:cxn ang="0">
                    <a:pos x="41" y="28"/>
                  </a:cxn>
                  <a:cxn ang="0">
                    <a:pos x="41" y="27"/>
                  </a:cxn>
                  <a:cxn ang="0">
                    <a:pos x="42" y="26"/>
                  </a:cxn>
                  <a:cxn ang="0">
                    <a:pos x="43" y="24"/>
                  </a:cxn>
                  <a:cxn ang="0">
                    <a:pos x="44" y="23"/>
                  </a:cxn>
                  <a:cxn ang="0">
                    <a:pos x="45" y="22"/>
                  </a:cxn>
                  <a:cxn ang="0">
                    <a:pos x="46" y="20"/>
                  </a:cxn>
                  <a:cxn ang="0">
                    <a:pos x="47" y="20"/>
                  </a:cxn>
                  <a:cxn ang="0">
                    <a:pos x="48" y="19"/>
                  </a:cxn>
                  <a:cxn ang="0">
                    <a:pos x="31" y="0"/>
                  </a:cxn>
                </a:cxnLst>
                <a:rect l="0" t="0" r="r" b="b"/>
                <a:pathLst>
                  <a:path w="48" h="56">
                    <a:moveTo>
                      <a:pt x="31" y="0"/>
                    </a:moveTo>
                    <a:lnTo>
                      <a:pt x="30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3" y="10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0" y="13"/>
                    </a:lnTo>
                    <a:lnTo>
                      <a:pt x="20" y="14"/>
                    </a:lnTo>
                    <a:lnTo>
                      <a:pt x="19" y="15"/>
                    </a:lnTo>
                    <a:lnTo>
                      <a:pt x="19" y="17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6" y="22"/>
                    </a:lnTo>
                    <a:lnTo>
                      <a:pt x="15" y="23"/>
                    </a:lnTo>
                    <a:lnTo>
                      <a:pt x="15" y="25"/>
                    </a:lnTo>
                    <a:lnTo>
                      <a:pt x="14" y="26"/>
                    </a:lnTo>
                    <a:lnTo>
                      <a:pt x="14" y="27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2" y="34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1" y="38"/>
                    </a:lnTo>
                    <a:lnTo>
                      <a:pt x="11" y="40"/>
                    </a:lnTo>
                    <a:lnTo>
                      <a:pt x="11" y="41"/>
                    </a:lnTo>
                    <a:lnTo>
                      <a:pt x="0" y="40"/>
                    </a:lnTo>
                    <a:lnTo>
                      <a:pt x="21" y="56"/>
                    </a:lnTo>
                    <a:lnTo>
                      <a:pt x="48" y="44"/>
                    </a:lnTo>
                    <a:lnTo>
                      <a:pt x="36" y="43"/>
                    </a:lnTo>
                    <a:lnTo>
                      <a:pt x="36" y="41"/>
                    </a:lnTo>
                    <a:lnTo>
                      <a:pt x="36" y="40"/>
                    </a:lnTo>
                    <a:lnTo>
                      <a:pt x="37" y="38"/>
                    </a:lnTo>
                    <a:lnTo>
                      <a:pt x="37" y="36"/>
                    </a:lnTo>
                    <a:lnTo>
                      <a:pt x="38" y="34"/>
                    </a:lnTo>
                    <a:lnTo>
                      <a:pt x="38" y="33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1" y="28"/>
                    </a:lnTo>
                    <a:lnTo>
                      <a:pt x="41" y="27"/>
                    </a:lnTo>
                    <a:lnTo>
                      <a:pt x="42" y="26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5" y="22"/>
                    </a:lnTo>
                    <a:lnTo>
                      <a:pt x="46" y="20"/>
                    </a:lnTo>
                    <a:lnTo>
                      <a:pt x="47" y="20"/>
                    </a:lnTo>
                    <a:lnTo>
                      <a:pt x="48" y="19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55" name="Freeform 151"/>
              <p:cNvSpPr>
                <a:spLocks/>
              </p:cNvSpPr>
              <p:nvPr/>
            </p:nvSpPr>
            <p:spPr bwMode="auto">
              <a:xfrm>
                <a:off x="1461" y="2864"/>
                <a:ext cx="48" cy="56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29" y="2"/>
                  </a:cxn>
                  <a:cxn ang="0">
                    <a:pos x="28" y="3"/>
                  </a:cxn>
                  <a:cxn ang="0">
                    <a:pos x="28" y="4"/>
                  </a:cxn>
                  <a:cxn ang="0">
                    <a:pos x="27" y="5"/>
                  </a:cxn>
                  <a:cxn ang="0">
                    <a:pos x="26" y="5"/>
                  </a:cxn>
                  <a:cxn ang="0">
                    <a:pos x="26" y="6"/>
                  </a:cxn>
                  <a:cxn ang="0">
                    <a:pos x="25" y="7"/>
                  </a:cxn>
                  <a:cxn ang="0">
                    <a:pos x="24" y="8"/>
                  </a:cxn>
                  <a:cxn ang="0">
                    <a:pos x="23" y="9"/>
                  </a:cxn>
                  <a:cxn ang="0">
                    <a:pos x="23" y="10"/>
                  </a:cxn>
                  <a:cxn ang="0">
                    <a:pos x="22" y="11"/>
                  </a:cxn>
                  <a:cxn ang="0">
                    <a:pos x="21" y="12"/>
                  </a:cxn>
                  <a:cxn ang="0">
                    <a:pos x="20" y="13"/>
                  </a:cxn>
                  <a:cxn ang="0">
                    <a:pos x="20" y="14"/>
                  </a:cxn>
                  <a:cxn ang="0">
                    <a:pos x="19" y="15"/>
                  </a:cxn>
                  <a:cxn ang="0">
                    <a:pos x="19" y="17"/>
                  </a:cxn>
                  <a:cxn ang="0">
                    <a:pos x="18" y="18"/>
                  </a:cxn>
                  <a:cxn ang="0">
                    <a:pos x="17" y="19"/>
                  </a:cxn>
                  <a:cxn ang="0">
                    <a:pos x="17" y="20"/>
                  </a:cxn>
                  <a:cxn ang="0">
                    <a:pos x="16" y="21"/>
                  </a:cxn>
                  <a:cxn ang="0">
                    <a:pos x="16" y="22"/>
                  </a:cxn>
                  <a:cxn ang="0">
                    <a:pos x="15" y="23"/>
                  </a:cxn>
                  <a:cxn ang="0">
                    <a:pos x="15" y="25"/>
                  </a:cxn>
                  <a:cxn ang="0">
                    <a:pos x="14" y="26"/>
                  </a:cxn>
                  <a:cxn ang="0">
                    <a:pos x="14" y="27"/>
                  </a:cxn>
                  <a:cxn ang="0">
                    <a:pos x="13" y="28"/>
                  </a:cxn>
                  <a:cxn ang="0">
                    <a:pos x="13" y="30"/>
                  </a:cxn>
                  <a:cxn ang="0">
                    <a:pos x="12" y="31"/>
                  </a:cxn>
                  <a:cxn ang="0">
                    <a:pos x="12" y="33"/>
                  </a:cxn>
                  <a:cxn ang="0">
                    <a:pos x="12" y="34"/>
                  </a:cxn>
                  <a:cxn ang="0">
                    <a:pos x="11" y="36"/>
                  </a:cxn>
                  <a:cxn ang="0">
                    <a:pos x="11" y="37"/>
                  </a:cxn>
                  <a:cxn ang="0">
                    <a:pos x="11" y="38"/>
                  </a:cxn>
                  <a:cxn ang="0">
                    <a:pos x="11" y="40"/>
                  </a:cxn>
                  <a:cxn ang="0">
                    <a:pos x="11" y="41"/>
                  </a:cxn>
                  <a:cxn ang="0">
                    <a:pos x="0" y="40"/>
                  </a:cxn>
                  <a:cxn ang="0">
                    <a:pos x="21" y="56"/>
                  </a:cxn>
                  <a:cxn ang="0">
                    <a:pos x="48" y="44"/>
                  </a:cxn>
                  <a:cxn ang="0">
                    <a:pos x="36" y="43"/>
                  </a:cxn>
                  <a:cxn ang="0">
                    <a:pos x="36" y="41"/>
                  </a:cxn>
                  <a:cxn ang="0">
                    <a:pos x="36" y="40"/>
                  </a:cxn>
                  <a:cxn ang="0">
                    <a:pos x="37" y="38"/>
                  </a:cxn>
                  <a:cxn ang="0">
                    <a:pos x="37" y="36"/>
                  </a:cxn>
                  <a:cxn ang="0">
                    <a:pos x="38" y="34"/>
                  </a:cxn>
                  <a:cxn ang="0">
                    <a:pos x="38" y="33"/>
                  </a:cxn>
                  <a:cxn ang="0">
                    <a:pos x="39" y="31"/>
                  </a:cxn>
                  <a:cxn ang="0">
                    <a:pos x="40" y="30"/>
                  </a:cxn>
                  <a:cxn ang="0">
                    <a:pos x="41" y="28"/>
                  </a:cxn>
                  <a:cxn ang="0">
                    <a:pos x="41" y="27"/>
                  </a:cxn>
                  <a:cxn ang="0">
                    <a:pos x="42" y="26"/>
                  </a:cxn>
                  <a:cxn ang="0">
                    <a:pos x="43" y="24"/>
                  </a:cxn>
                  <a:cxn ang="0">
                    <a:pos x="44" y="23"/>
                  </a:cxn>
                  <a:cxn ang="0">
                    <a:pos x="45" y="22"/>
                  </a:cxn>
                  <a:cxn ang="0">
                    <a:pos x="46" y="20"/>
                  </a:cxn>
                  <a:cxn ang="0">
                    <a:pos x="47" y="20"/>
                  </a:cxn>
                  <a:cxn ang="0">
                    <a:pos x="48" y="19"/>
                  </a:cxn>
                  <a:cxn ang="0">
                    <a:pos x="31" y="0"/>
                  </a:cxn>
                </a:cxnLst>
                <a:rect l="0" t="0" r="r" b="b"/>
                <a:pathLst>
                  <a:path w="48" h="56">
                    <a:moveTo>
                      <a:pt x="31" y="0"/>
                    </a:moveTo>
                    <a:lnTo>
                      <a:pt x="30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3" y="10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0" y="13"/>
                    </a:lnTo>
                    <a:lnTo>
                      <a:pt x="20" y="14"/>
                    </a:lnTo>
                    <a:lnTo>
                      <a:pt x="19" y="15"/>
                    </a:lnTo>
                    <a:lnTo>
                      <a:pt x="19" y="17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6" y="22"/>
                    </a:lnTo>
                    <a:lnTo>
                      <a:pt x="15" y="23"/>
                    </a:lnTo>
                    <a:lnTo>
                      <a:pt x="15" y="25"/>
                    </a:lnTo>
                    <a:lnTo>
                      <a:pt x="14" y="26"/>
                    </a:lnTo>
                    <a:lnTo>
                      <a:pt x="14" y="27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2" y="34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1" y="38"/>
                    </a:lnTo>
                    <a:lnTo>
                      <a:pt x="11" y="40"/>
                    </a:lnTo>
                    <a:lnTo>
                      <a:pt x="11" y="41"/>
                    </a:lnTo>
                    <a:lnTo>
                      <a:pt x="0" y="40"/>
                    </a:lnTo>
                    <a:lnTo>
                      <a:pt x="21" y="56"/>
                    </a:lnTo>
                    <a:lnTo>
                      <a:pt x="48" y="44"/>
                    </a:lnTo>
                    <a:lnTo>
                      <a:pt x="36" y="43"/>
                    </a:lnTo>
                    <a:lnTo>
                      <a:pt x="36" y="41"/>
                    </a:lnTo>
                    <a:lnTo>
                      <a:pt x="36" y="40"/>
                    </a:lnTo>
                    <a:lnTo>
                      <a:pt x="37" y="38"/>
                    </a:lnTo>
                    <a:lnTo>
                      <a:pt x="37" y="36"/>
                    </a:lnTo>
                    <a:lnTo>
                      <a:pt x="38" y="34"/>
                    </a:lnTo>
                    <a:lnTo>
                      <a:pt x="38" y="33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1" y="28"/>
                    </a:lnTo>
                    <a:lnTo>
                      <a:pt x="41" y="27"/>
                    </a:lnTo>
                    <a:lnTo>
                      <a:pt x="42" y="26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5" y="22"/>
                    </a:lnTo>
                    <a:lnTo>
                      <a:pt x="46" y="20"/>
                    </a:lnTo>
                    <a:lnTo>
                      <a:pt x="47" y="20"/>
                    </a:lnTo>
                    <a:lnTo>
                      <a:pt x="48" y="19"/>
                    </a:lnTo>
                    <a:lnTo>
                      <a:pt x="31" y="0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70" name="Group 152"/>
            <p:cNvGrpSpPr>
              <a:grpSpLocks/>
            </p:cNvGrpSpPr>
            <p:nvPr/>
          </p:nvGrpSpPr>
          <p:grpSpPr bwMode="auto">
            <a:xfrm>
              <a:off x="1491" y="2848"/>
              <a:ext cx="45" cy="38"/>
              <a:chOff x="1491" y="2848"/>
              <a:chExt cx="45" cy="38"/>
            </a:xfrm>
          </p:grpSpPr>
          <p:sp>
            <p:nvSpPr>
              <p:cNvPr id="815257" name="Freeform 153"/>
              <p:cNvSpPr>
                <a:spLocks/>
              </p:cNvSpPr>
              <p:nvPr/>
            </p:nvSpPr>
            <p:spPr bwMode="auto">
              <a:xfrm>
                <a:off x="1491" y="2848"/>
                <a:ext cx="45" cy="3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2" y="31"/>
                  </a:cxn>
                  <a:cxn ang="0">
                    <a:pos x="24" y="30"/>
                  </a:cxn>
                  <a:cxn ang="0">
                    <a:pos x="25" y="30"/>
                  </a:cxn>
                  <a:cxn ang="0">
                    <a:pos x="26" y="29"/>
                  </a:cxn>
                  <a:cxn ang="0">
                    <a:pos x="27" y="28"/>
                  </a:cxn>
                  <a:cxn ang="0">
                    <a:pos x="28" y="28"/>
                  </a:cxn>
                  <a:cxn ang="0">
                    <a:pos x="30" y="27"/>
                  </a:cxn>
                  <a:cxn ang="0">
                    <a:pos x="31" y="27"/>
                  </a:cxn>
                  <a:cxn ang="0">
                    <a:pos x="34" y="26"/>
                  </a:cxn>
                  <a:cxn ang="0">
                    <a:pos x="35" y="25"/>
                  </a:cxn>
                  <a:cxn ang="0">
                    <a:pos x="37" y="25"/>
                  </a:cxn>
                  <a:cxn ang="0">
                    <a:pos x="38" y="25"/>
                  </a:cxn>
                  <a:cxn ang="0">
                    <a:pos x="39" y="25"/>
                  </a:cxn>
                  <a:cxn ang="0">
                    <a:pos x="41" y="25"/>
                  </a:cxn>
                  <a:cxn ang="0">
                    <a:pos x="42" y="24"/>
                  </a:cxn>
                  <a:cxn ang="0">
                    <a:pos x="44" y="25"/>
                  </a:cxn>
                  <a:cxn ang="0">
                    <a:pos x="36" y="9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0"/>
                  </a:cxn>
                  <a:cxn ang="0">
                    <a:pos x="32" y="1"/>
                  </a:cxn>
                  <a:cxn ang="0">
                    <a:pos x="30" y="1"/>
                  </a:cxn>
                  <a:cxn ang="0">
                    <a:pos x="29" y="1"/>
                  </a:cxn>
                  <a:cxn ang="0">
                    <a:pos x="27" y="2"/>
                  </a:cxn>
                  <a:cxn ang="0">
                    <a:pos x="26" y="2"/>
                  </a:cxn>
                  <a:cxn ang="0">
                    <a:pos x="24" y="3"/>
                  </a:cxn>
                  <a:cxn ang="0">
                    <a:pos x="22" y="3"/>
                  </a:cxn>
                  <a:cxn ang="0">
                    <a:pos x="21" y="4"/>
                  </a:cxn>
                  <a:cxn ang="0">
                    <a:pos x="20" y="4"/>
                  </a:cxn>
                  <a:cxn ang="0">
                    <a:pos x="18" y="5"/>
                  </a:cxn>
                  <a:cxn ang="0">
                    <a:pos x="17" y="6"/>
                  </a:cxn>
                  <a:cxn ang="0">
                    <a:pos x="15" y="6"/>
                  </a:cxn>
                  <a:cxn ang="0">
                    <a:pos x="14" y="7"/>
                  </a:cxn>
                  <a:cxn ang="0">
                    <a:pos x="13" y="8"/>
                  </a:cxn>
                  <a:cxn ang="0">
                    <a:pos x="12" y="8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8" y="11"/>
                  </a:cxn>
                  <a:cxn ang="0">
                    <a:pos x="7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8" y="38"/>
                  </a:cxn>
                </a:cxnLst>
                <a:rect l="0" t="0" r="r" b="b"/>
                <a:pathLst>
                  <a:path w="45" h="38">
                    <a:moveTo>
                      <a:pt x="28" y="38"/>
                    </a:moveTo>
                    <a:lnTo>
                      <a:pt x="22" y="31"/>
                    </a:lnTo>
                    <a:lnTo>
                      <a:pt x="24" y="30"/>
                    </a:lnTo>
                    <a:lnTo>
                      <a:pt x="25" y="30"/>
                    </a:lnTo>
                    <a:lnTo>
                      <a:pt x="26" y="29"/>
                    </a:lnTo>
                    <a:lnTo>
                      <a:pt x="27" y="28"/>
                    </a:lnTo>
                    <a:lnTo>
                      <a:pt x="28" y="28"/>
                    </a:lnTo>
                    <a:lnTo>
                      <a:pt x="30" y="27"/>
                    </a:lnTo>
                    <a:lnTo>
                      <a:pt x="31" y="27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7" y="25"/>
                    </a:lnTo>
                    <a:lnTo>
                      <a:pt x="38" y="25"/>
                    </a:lnTo>
                    <a:lnTo>
                      <a:pt x="39" y="25"/>
                    </a:lnTo>
                    <a:lnTo>
                      <a:pt x="41" y="25"/>
                    </a:lnTo>
                    <a:lnTo>
                      <a:pt x="42" y="24"/>
                    </a:lnTo>
                    <a:lnTo>
                      <a:pt x="44" y="25"/>
                    </a:lnTo>
                    <a:lnTo>
                      <a:pt x="36" y="9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8" y="5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4" y="7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8" y="11"/>
                    </a:lnTo>
                    <a:lnTo>
                      <a:pt x="7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8" y="38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58" name="Freeform 154"/>
              <p:cNvSpPr>
                <a:spLocks/>
              </p:cNvSpPr>
              <p:nvPr/>
            </p:nvSpPr>
            <p:spPr bwMode="auto">
              <a:xfrm>
                <a:off x="1491" y="2848"/>
                <a:ext cx="45" cy="3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2" y="31"/>
                  </a:cxn>
                  <a:cxn ang="0">
                    <a:pos x="24" y="30"/>
                  </a:cxn>
                  <a:cxn ang="0">
                    <a:pos x="25" y="30"/>
                  </a:cxn>
                  <a:cxn ang="0">
                    <a:pos x="26" y="29"/>
                  </a:cxn>
                  <a:cxn ang="0">
                    <a:pos x="27" y="28"/>
                  </a:cxn>
                  <a:cxn ang="0">
                    <a:pos x="28" y="28"/>
                  </a:cxn>
                  <a:cxn ang="0">
                    <a:pos x="30" y="27"/>
                  </a:cxn>
                  <a:cxn ang="0">
                    <a:pos x="31" y="27"/>
                  </a:cxn>
                  <a:cxn ang="0">
                    <a:pos x="34" y="26"/>
                  </a:cxn>
                  <a:cxn ang="0">
                    <a:pos x="35" y="25"/>
                  </a:cxn>
                  <a:cxn ang="0">
                    <a:pos x="37" y="25"/>
                  </a:cxn>
                  <a:cxn ang="0">
                    <a:pos x="38" y="25"/>
                  </a:cxn>
                  <a:cxn ang="0">
                    <a:pos x="39" y="25"/>
                  </a:cxn>
                  <a:cxn ang="0">
                    <a:pos x="41" y="25"/>
                  </a:cxn>
                  <a:cxn ang="0">
                    <a:pos x="42" y="24"/>
                  </a:cxn>
                  <a:cxn ang="0">
                    <a:pos x="44" y="25"/>
                  </a:cxn>
                  <a:cxn ang="0">
                    <a:pos x="36" y="9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0"/>
                  </a:cxn>
                  <a:cxn ang="0">
                    <a:pos x="32" y="1"/>
                  </a:cxn>
                  <a:cxn ang="0">
                    <a:pos x="30" y="1"/>
                  </a:cxn>
                  <a:cxn ang="0">
                    <a:pos x="29" y="1"/>
                  </a:cxn>
                  <a:cxn ang="0">
                    <a:pos x="27" y="2"/>
                  </a:cxn>
                  <a:cxn ang="0">
                    <a:pos x="26" y="2"/>
                  </a:cxn>
                  <a:cxn ang="0">
                    <a:pos x="24" y="3"/>
                  </a:cxn>
                  <a:cxn ang="0">
                    <a:pos x="22" y="3"/>
                  </a:cxn>
                  <a:cxn ang="0">
                    <a:pos x="21" y="4"/>
                  </a:cxn>
                  <a:cxn ang="0">
                    <a:pos x="20" y="4"/>
                  </a:cxn>
                  <a:cxn ang="0">
                    <a:pos x="18" y="5"/>
                  </a:cxn>
                  <a:cxn ang="0">
                    <a:pos x="17" y="6"/>
                  </a:cxn>
                  <a:cxn ang="0">
                    <a:pos x="15" y="6"/>
                  </a:cxn>
                  <a:cxn ang="0">
                    <a:pos x="14" y="7"/>
                  </a:cxn>
                  <a:cxn ang="0">
                    <a:pos x="13" y="8"/>
                  </a:cxn>
                  <a:cxn ang="0">
                    <a:pos x="12" y="8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8" y="11"/>
                  </a:cxn>
                  <a:cxn ang="0">
                    <a:pos x="7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8" y="38"/>
                  </a:cxn>
                </a:cxnLst>
                <a:rect l="0" t="0" r="r" b="b"/>
                <a:pathLst>
                  <a:path w="45" h="38">
                    <a:moveTo>
                      <a:pt x="28" y="38"/>
                    </a:moveTo>
                    <a:lnTo>
                      <a:pt x="22" y="31"/>
                    </a:lnTo>
                    <a:lnTo>
                      <a:pt x="24" y="30"/>
                    </a:lnTo>
                    <a:lnTo>
                      <a:pt x="25" y="30"/>
                    </a:lnTo>
                    <a:lnTo>
                      <a:pt x="26" y="29"/>
                    </a:lnTo>
                    <a:lnTo>
                      <a:pt x="27" y="28"/>
                    </a:lnTo>
                    <a:lnTo>
                      <a:pt x="28" y="28"/>
                    </a:lnTo>
                    <a:lnTo>
                      <a:pt x="30" y="27"/>
                    </a:lnTo>
                    <a:lnTo>
                      <a:pt x="31" y="27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7" y="25"/>
                    </a:lnTo>
                    <a:lnTo>
                      <a:pt x="38" y="25"/>
                    </a:lnTo>
                    <a:lnTo>
                      <a:pt x="39" y="25"/>
                    </a:lnTo>
                    <a:lnTo>
                      <a:pt x="41" y="25"/>
                    </a:lnTo>
                    <a:lnTo>
                      <a:pt x="42" y="24"/>
                    </a:lnTo>
                    <a:lnTo>
                      <a:pt x="44" y="25"/>
                    </a:lnTo>
                    <a:lnTo>
                      <a:pt x="36" y="9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8" y="5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4" y="7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8" y="11"/>
                    </a:lnTo>
                    <a:lnTo>
                      <a:pt x="7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8" y="38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71" name="Group 155"/>
          <p:cNvGrpSpPr>
            <a:grpSpLocks/>
          </p:cNvGrpSpPr>
          <p:nvPr/>
        </p:nvGrpSpPr>
        <p:grpSpPr bwMode="auto">
          <a:xfrm>
            <a:off x="3162300" y="4406901"/>
            <a:ext cx="2057400" cy="627063"/>
            <a:chOff x="1032" y="2776"/>
            <a:chExt cx="1296" cy="395"/>
          </a:xfrm>
        </p:grpSpPr>
        <p:sp>
          <p:nvSpPr>
            <p:cNvPr id="815260" name="Rectangle 156"/>
            <p:cNvSpPr>
              <a:spLocks noChangeArrowheads="1"/>
            </p:cNvSpPr>
            <p:nvPr/>
          </p:nvSpPr>
          <p:spPr bwMode="auto">
            <a:xfrm>
              <a:off x="1032" y="2776"/>
              <a:ext cx="1296" cy="39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61" name="Rectangle 157"/>
            <p:cNvSpPr>
              <a:spLocks noChangeArrowheads="1"/>
            </p:cNvSpPr>
            <p:nvPr/>
          </p:nvSpPr>
          <p:spPr bwMode="auto">
            <a:xfrm>
              <a:off x="1032" y="2776"/>
              <a:ext cx="1296" cy="395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2" name="Group 158"/>
          <p:cNvGrpSpPr>
            <a:grpSpLocks/>
          </p:cNvGrpSpPr>
          <p:nvPr/>
        </p:nvGrpSpPr>
        <p:grpSpPr bwMode="auto">
          <a:xfrm>
            <a:off x="3162300" y="4516439"/>
            <a:ext cx="2057400" cy="517525"/>
            <a:chOff x="1032" y="2845"/>
            <a:chExt cx="1296" cy="326"/>
          </a:xfrm>
        </p:grpSpPr>
        <p:pic>
          <p:nvPicPr>
            <p:cNvPr id="815263" name="Picture 15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32" y="2845"/>
              <a:ext cx="12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5264" name="Rectangle 160"/>
            <p:cNvSpPr>
              <a:spLocks noChangeArrowheads="1"/>
            </p:cNvSpPr>
            <p:nvPr/>
          </p:nvSpPr>
          <p:spPr bwMode="auto">
            <a:xfrm>
              <a:off x="1032" y="2845"/>
              <a:ext cx="1296" cy="326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265" name="Line 161"/>
          <p:cNvSpPr>
            <a:spLocks noChangeShapeType="1"/>
          </p:cNvSpPr>
          <p:nvPr/>
        </p:nvSpPr>
        <p:spPr bwMode="auto">
          <a:xfrm flipV="1">
            <a:off x="4867275" y="4592639"/>
            <a:ext cx="1588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266" name="Line 162"/>
          <p:cNvSpPr>
            <a:spLocks noChangeShapeType="1"/>
          </p:cNvSpPr>
          <p:nvPr/>
        </p:nvSpPr>
        <p:spPr bwMode="auto">
          <a:xfrm flipV="1">
            <a:off x="4411664" y="4592639"/>
            <a:ext cx="1587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267" name="Line 163"/>
          <p:cNvSpPr>
            <a:spLocks noChangeShapeType="1"/>
          </p:cNvSpPr>
          <p:nvPr/>
        </p:nvSpPr>
        <p:spPr bwMode="auto">
          <a:xfrm flipV="1">
            <a:off x="3959225" y="4592639"/>
            <a:ext cx="1588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268" name="Line 164"/>
          <p:cNvSpPr>
            <a:spLocks noChangeShapeType="1"/>
          </p:cNvSpPr>
          <p:nvPr/>
        </p:nvSpPr>
        <p:spPr bwMode="auto">
          <a:xfrm flipV="1">
            <a:off x="3498850" y="4592639"/>
            <a:ext cx="1588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73" name="Group 165"/>
          <p:cNvGrpSpPr>
            <a:grpSpLocks/>
          </p:cNvGrpSpPr>
          <p:nvPr/>
        </p:nvGrpSpPr>
        <p:grpSpPr bwMode="auto">
          <a:xfrm>
            <a:off x="4856163" y="4505325"/>
            <a:ext cx="88900" cy="76200"/>
            <a:chOff x="2099" y="2838"/>
            <a:chExt cx="56" cy="48"/>
          </a:xfrm>
        </p:grpSpPr>
        <p:sp>
          <p:nvSpPr>
            <p:cNvPr id="815270" name="Freeform 166"/>
            <p:cNvSpPr>
              <a:spLocks/>
            </p:cNvSpPr>
            <p:nvPr/>
          </p:nvSpPr>
          <p:spPr bwMode="auto">
            <a:xfrm>
              <a:off x="2099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0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7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7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71" name="Freeform 167"/>
            <p:cNvSpPr>
              <a:spLocks/>
            </p:cNvSpPr>
            <p:nvPr/>
          </p:nvSpPr>
          <p:spPr bwMode="auto">
            <a:xfrm>
              <a:off x="2099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0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7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7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4" name="Group 168"/>
          <p:cNvGrpSpPr>
            <a:grpSpLocks/>
          </p:cNvGrpSpPr>
          <p:nvPr/>
        </p:nvGrpSpPr>
        <p:grpSpPr bwMode="auto">
          <a:xfrm>
            <a:off x="4905376" y="4551364"/>
            <a:ext cx="66675" cy="84137"/>
            <a:chOff x="2130" y="2867"/>
            <a:chExt cx="42" cy="53"/>
          </a:xfrm>
        </p:grpSpPr>
        <p:sp>
          <p:nvSpPr>
            <p:cNvPr id="815273" name="Freeform 169"/>
            <p:cNvSpPr>
              <a:spLocks/>
            </p:cNvSpPr>
            <p:nvPr/>
          </p:nvSpPr>
          <p:spPr bwMode="auto">
            <a:xfrm>
              <a:off x="2130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74" name="Freeform 170"/>
            <p:cNvSpPr>
              <a:spLocks/>
            </p:cNvSpPr>
            <p:nvPr/>
          </p:nvSpPr>
          <p:spPr bwMode="auto">
            <a:xfrm>
              <a:off x="2130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5" name="Group 171"/>
          <p:cNvGrpSpPr>
            <a:grpSpLocks/>
          </p:cNvGrpSpPr>
          <p:nvPr/>
        </p:nvGrpSpPr>
        <p:grpSpPr bwMode="auto">
          <a:xfrm>
            <a:off x="4751388" y="4546600"/>
            <a:ext cx="76200" cy="88900"/>
            <a:chOff x="2033" y="2864"/>
            <a:chExt cx="48" cy="56"/>
          </a:xfrm>
        </p:grpSpPr>
        <p:sp>
          <p:nvSpPr>
            <p:cNvPr id="815276" name="Freeform 172"/>
            <p:cNvSpPr>
              <a:spLocks/>
            </p:cNvSpPr>
            <p:nvPr/>
          </p:nvSpPr>
          <p:spPr bwMode="auto">
            <a:xfrm>
              <a:off x="2033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7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5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8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5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6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0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5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5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77" name="Freeform 173"/>
            <p:cNvSpPr>
              <a:spLocks/>
            </p:cNvSpPr>
            <p:nvPr/>
          </p:nvSpPr>
          <p:spPr bwMode="auto">
            <a:xfrm>
              <a:off x="2033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7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5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8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5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6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0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5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5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6" name="Group 174"/>
          <p:cNvGrpSpPr>
            <a:grpSpLocks/>
          </p:cNvGrpSpPr>
          <p:nvPr/>
        </p:nvGrpSpPr>
        <p:grpSpPr bwMode="auto">
          <a:xfrm>
            <a:off x="4799014" y="4521201"/>
            <a:ext cx="71437" cy="60325"/>
            <a:chOff x="2063" y="2848"/>
            <a:chExt cx="45" cy="38"/>
          </a:xfrm>
        </p:grpSpPr>
        <p:sp>
          <p:nvSpPr>
            <p:cNvPr id="815279" name="Freeform 175"/>
            <p:cNvSpPr>
              <a:spLocks/>
            </p:cNvSpPr>
            <p:nvPr/>
          </p:nvSpPr>
          <p:spPr bwMode="auto">
            <a:xfrm>
              <a:off x="2063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5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3" y="30"/>
                  </a:lnTo>
                  <a:lnTo>
                    <a:pt x="24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5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80" name="Freeform 176"/>
            <p:cNvSpPr>
              <a:spLocks/>
            </p:cNvSpPr>
            <p:nvPr/>
          </p:nvSpPr>
          <p:spPr bwMode="auto">
            <a:xfrm>
              <a:off x="2063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5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3" y="30"/>
                  </a:lnTo>
                  <a:lnTo>
                    <a:pt x="24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5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7" name="Group 177"/>
          <p:cNvGrpSpPr>
            <a:grpSpLocks/>
          </p:cNvGrpSpPr>
          <p:nvPr/>
        </p:nvGrpSpPr>
        <p:grpSpPr bwMode="auto">
          <a:xfrm>
            <a:off x="4856163" y="4505325"/>
            <a:ext cx="88900" cy="76200"/>
            <a:chOff x="2099" y="2838"/>
            <a:chExt cx="56" cy="48"/>
          </a:xfrm>
        </p:grpSpPr>
        <p:sp>
          <p:nvSpPr>
            <p:cNvPr id="815282" name="Freeform 178"/>
            <p:cNvSpPr>
              <a:spLocks/>
            </p:cNvSpPr>
            <p:nvPr/>
          </p:nvSpPr>
          <p:spPr bwMode="auto">
            <a:xfrm>
              <a:off x="2099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0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7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7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83" name="Freeform 179"/>
            <p:cNvSpPr>
              <a:spLocks/>
            </p:cNvSpPr>
            <p:nvPr/>
          </p:nvSpPr>
          <p:spPr bwMode="auto">
            <a:xfrm>
              <a:off x="2099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0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7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7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8" name="Group 180"/>
          <p:cNvGrpSpPr>
            <a:grpSpLocks/>
          </p:cNvGrpSpPr>
          <p:nvPr/>
        </p:nvGrpSpPr>
        <p:grpSpPr bwMode="auto">
          <a:xfrm>
            <a:off x="4905376" y="4551364"/>
            <a:ext cx="66675" cy="84137"/>
            <a:chOff x="2130" y="2867"/>
            <a:chExt cx="42" cy="53"/>
          </a:xfrm>
        </p:grpSpPr>
        <p:sp>
          <p:nvSpPr>
            <p:cNvPr id="815285" name="Freeform 181"/>
            <p:cNvSpPr>
              <a:spLocks/>
            </p:cNvSpPr>
            <p:nvPr/>
          </p:nvSpPr>
          <p:spPr bwMode="auto">
            <a:xfrm>
              <a:off x="2130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86" name="Freeform 182"/>
            <p:cNvSpPr>
              <a:spLocks/>
            </p:cNvSpPr>
            <p:nvPr/>
          </p:nvSpPr>
          <p:spPr bwMode="auto">
            <a:xfrm>
              <a:off x="2130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9" name="Group 183"/>
          <p:cNvGrpSpPr>
            <a:grpSpLocks/>
          </p:cNvGrpSpPr>
          <p:nvPr/>
        </p:nvGrpSpPr>
        <p:grpSpPr bwMode="auto">
          <a:xfrm>
            <a:off x="4751388" y="4546600"/>
            <a:ext cx="76200" cy="88900"/>
            <a:chOff x="2033" y="2864"/>
            <a:chExt cx="48" cy="56"/>
          </a:xfrm>
        </p:grpSpPr>
        <p:sp>
          <p:nvSpPr>
            <p:cNvPr id="815288" name="Freeform 184"/>
            <p:cNvSpPr>
              <a:spLocks/>
            </p:cNvSpPr>
            <p:nvPr/>
          </p:nvSpPr>
          <p:spPr bwMode="auto">
            <a:xfrm>
              <a:off x="2033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7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5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8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5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6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0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5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5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89" name="Freeform 185"/>
            <p:cNvSpPr>
              <a:spLocks/>
            </p:cNvSpPr>
            <p:nvPr/>
          </p:nvSpPr>
          <p:spPr bwMode="auto">
            <a:xfrm>
              <a:off x="2033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7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5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8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5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6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0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5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5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0" name="Group 186"/>
          <p:cNvGrpSpPr>
            <a:grpSpLocks/>
          </p:cNvGrpSpPr>
          <p:nvPr/>
        </p:nvGrpSpPr>
        <p:grpSpPr bwMode="auto">
          <a:xfrm>
            <a:off x="4799014" y="4521201"/>
            <a:ext cx="71437" cy="60325"/>
            <a:chOff x="2063" y="2848"/>
            <a:chExt cx="45" cy="38"/>
          </a:xfrm>
        </p:grpSpPr>
        <p:sp>
          <p:nvSpPr>
            <p:cNvPr id="815291" name="Freeform 187"/>
            <p:cNvSpPr>
              <a:spLocks/>
            </p:cNvSpPr>
            <p:nvPr/>
          </p:nvSpPr>
          <p:spPr bwMode="auto">
            <a:xfrm>
              <a:off x="2063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5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3" y="30"/>
                  </a:lnTo>
                  <a:lnTo>
                    <a:pt x="24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5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92" name="Freeform 188"/>
            <p:cNvSpPr>
              <a:spLocks/>
            </p:cNvSpPr>
            <p:nvPr/>
          </p:nvSpPr>
          <p:spPr bwMode="auto">
            <a:xfrm>
              <a:off x="2063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5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3" y="30"/>
                  </a:lnTo>
                  <a:lnTo>
                    <a:pt x="24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5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1" name="Group 189"/>
          <p:cNvGrpSpPr>
            <a:grpSpLocks/>
          </p:cNvGrpSpPr>
          <p:nvPr/>
        </p:nvGrpSpPr>
        <p:grpSpPr bwMode="auto">
          <a:xfrm>
            <a:off x="4405313" y="4505325"/>
            <a:ext cx="88900" cy="76200"/>
            <a:chOff x="1815" y="2838"/>
            <a:chExt cx="56" cy="48"/>
          </a:xfrm>
        </p:grpSpPr>
        <p:sp>
          <p:nvSpPr>
            <p:cNvPr id="815294" name="Freeform 190"/>
            <p:cNvSpPr>
              <a:spLocks/>
            </p:cNvSpPr>
            <p:nvPr/>
          </p:nvSpPr>
          <p:spPr bwMode="auto">
            <a:xfrm>
              <a:off x="1815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4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2" y="28"/>
                </a:cxn>
                <a:cxn ang="0">
                  <a:pos x="51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6" y="23"/>
                </a:cxn>
                <a:cxn ang="0">
                  <a:pos x="45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7" y="17"/>
                </a:cxn>
                <a:cxn ang="0">
                  <a:pos x="36" y="17"/>
                </a:cxn>
                <a:cxn ang="0">
                  <a:pos x="35" y="16"/>
                </a:cxn>
                <a:cxn ang="0">
                  <a:pos x="34" y="16"/>
                </a:cxn>
                <a:cxn ang="0">
                  <a:pos x="33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7" y="11"/>
                </a:cxn>
                <a:cxn ang="0">
                  <a:pos x="16" y="10"/>
                </a:cxn>
                <a:cxn ang="0">
                  <a:pos x="17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4" y="35"/>
                </a:cxn>
                <a:cxn ang="0">
                  <a:pos x="16" y="36"/>
                </a:cxn>
                <a:cxn ang="0">
                  <a:pos x="17" y="36"/>
                </a:cxn>
                <a:cxn ang="0">
                  <a:pos x="19" y="37"/>
                </a:cxn>
                <a:cxn ang="0">
                  <a:pos x="21" y="37"/>
                </a:cxn>
                <a:cxn ang="0">
                  <a:pos x="23" y="38"/>
                </a:cxn>
                <a:cxn ang="0">
                  <a:pos x="24" y="38"/>
                </a:cxn>
                <a:cxn ang="0">
                  <a:pos x="26" y="39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0" y="42"/>
                </a:cxn>
                <a:cxn ang="0">
                  <a:pos x="31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6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4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2" y="28"/>
                  </a:lnTo>
                  <a:lnTo>
                    <a:pt x="51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6" y="23"/>
                  </a:lnTo>
                  <a:lnTo>
                    <a:pt x="45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7" y="17"/>
                  </a:lnTo>
                  <a:lnTo>
                    <a:pt x="36" y="17"/>
                  </a:lnTo>
                  <a:lnTo>
                    <a:pt x="35" y="16"/>
                  </a:lnTo>
                  <a:lnTo>
                    <a:pt x="34" y="16"/>
                  </a:lnTo>
                  <a:lnTo>
                    <a:pt x="33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6" y="10"/>
                  </a:lnTo>
                  <a:lnTo>
                    <a:pt x="17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4" y="35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9" y="37"/>
                  </a:lnTo>
                  <a:lnTo>
                    <a:pt x="21" y="37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6" y="39"/>
                  </a:lnTo>
                  <a:lnTo>
                    <a:pt x="27" y="40"/>
                  </a:lnTo>
                  <a:lnTo>
                    <a:pt x="28" y="41"/>
                  </a:lnTo>
                  <a:lnTo>
                    <a:pt x="30" y="42"/>
                  </a:lnTo>
                  <a:lnTo>
                    <a:pt x="31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6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95" name="Freeform 191"/>
            <p:cNvSpPr>
              <a:spLocks/>
            </p:cNvSpPr>
            <p:nvPr/>
          </p:nvSpPr>
          <p:spPr bwMode="auto">
            <a:xfrm>
              <a:off x="1815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4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2" y="28"/>
                </a:cxn>
                <a:cxn ang="0">
                  <a:pos x="51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6" y="23"/>
                </a:cxn>
                <a:cxn ang="0">
                  <a:pos x="45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7" y="17"/>
                </a:cxn>
                <a:cxn ang="0">
                  <a:pos x="36" y="17"/>
                </a:cxn>
                <a:cxn ang="0">
                  <a:pos x="35" y="16"/>
                </a:cxn>
                <a:cxn ang="0">
                  <a:pos x="34" y="16"/>
                </a:cxn>
                <a:cxn ang="0">
                  <a:pos x="33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7" y="11"/>
                </a:cxn>
                <a:cxn ang="0">
                  <a:pos x="16" y="10"/>
                </a:cxn>
                <a:cxn ang="0">
                  <a:pos x="17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4" y="35"/>
                </a:cxn>
                <a:cxn ang="0">
                  <a:pos x="16" y="36"/>
                </a:cxn>
                <a:cxn ang="0">
                  <a:pos x="17" y="36"/>
                </a:cxn>
                <a:cxn ang="0">
                  <a:pos x="19" y="37"/>
                </a:cxn>
                <a:cxn ang="0">
                  <a:pos x="21" y="37"/>
                </a:cxn>
                <a:cxn ang="0">
                  <a:pos x="23" y="38"/>
                </a:cxn>
                <a:cxn ang="0">
                  <a:pos x="24" y="38"/>
                </a:cxn>
                <a:cxn ang="0">
                  <a:pos x="26" y="39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0" y="42"/>
                </a:cxn>
                <a:cxn ang="0">
                  <a:pos x="31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6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4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2" y="28"/>
                  </a:lnTo>
                  <a:lnTo>
                    <a:pt x="51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6" y="23"/>
                  </a:lnTo>
                  <a:lnTo>
                    <a:pt x="45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7" y="17"/>
                  </a:lnTo>
                  <a:lnTo>
                    <a:pt x="36" y="17"/>
                  </a:lnTo>
                  <a:lnTo>
                    <a:pt x="35" y="16"/>
                  </a:lnTo>
                  <a:lnTo>
                    <a:pt x="34" y="16"/>
                  </a:lnTo>
                  <a:lnTo>
                    <a:pt x="33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6" y="10"/>
                  </a:lnTo>
                  <a:lnTo>
                    <a:pt x="17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4" y="35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9" y="37"/>
                  </a:lnTo>
                  <a:lnTo>
                    <a:pt x="21" y="37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6" y="39"/>
                  </a:lnTo>
                  <a:lnTo>
                    <a:pt x="27" y="40"/>
                  </a:lnTo>
                  <a:lnTo>
                    <a:pt x="28" y="41"/>
                  </a:lnTo>
                  <a:lnTo>
                    <a:pt x="30" y="42"/>
                  </a:lnTo>
                  <a:lnTo>
                    <a:pt x="31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6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2" name="Group 192"/>
          <p:cNvGrpSpPr>
            <a:grpSpLocks/>
          </p:cNvGrpSpPr>
          <p:nvPr/>
        </p:nvGrpSpPr>
        <p:grpSpPr bwMode="auto">
          <a:xfrm>
            <a:off x="4454526" y="4551364"/>
            <a:ext cx="66675" cy="84137"/>
            <a:chOff x="1846" y="2867"/>
            <a:chExt cx="42" cy="53"/>
          </a:xfrm>
        </p:grpSpPr>
        <p:sp>
          <p:nvSpPr>
            <p:cNvPr id="815297" name="Freeform 193"/>
            <p:cNvSpPr>
              <a:spLocks/>
            </p:cNvSpPr>
            <p:nvPr/>
          </p:nvSpPr>
          <p:spPr bwMode="auto">
            <a:xfrm>
              <a:off x="1846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9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6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7" y="45"/>
                </a:cxn>
                <a:cxn ang="0">
                  <a:pos x="17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1" y="39"/>
                </a:cxn>
                <a:cxn ang="0">
                  <a:pos x="41" y="38"/>
                </a:cxn>
                <a:cxn ang="0">
                  <a:pos x="41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0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39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6" y="20"/>
                </a:cxn>
                <a:cxn ang="0">
                  <a:pos x="36" y="19"/>
                </a:cxn>
                <a:cxn ang="0">
                  <a:pos x="35" y="18"/>
                </a:cxn>
                <a:cxn ang="0">
                  <a:pos x="34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2" y="12"/>
                </a:cxn>
                <a:cxn ang="0">
                  <a:pos x="31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7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9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1" y="38"/>
                  </a:lnTo>
                  <a:lnTo>
                    <a:pt x="41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0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6" y="20"/>
                  </a:lnTo>
                  <a:lnTo>
                    <a:pt x="36" y="19"/>
                  </a:lnTo>
                  <a:lnTo>
                    <a:pt x="35" y="18"/>
                  </a:lnTo>
                  <a:lnTo>
                    <a:pt x="34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2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7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98" name="Freeform 194"/>
            <p:cNvSpPr>
              <a:spLocks/>
            </p:cNvSpPr>
            <p:nvPr/>
          </p:nvSpPr>
          <p:spPr bwMode="auto">
            <a:xfrm>
              <a:off x="1846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9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6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7" y="45"/>
                </a:cxn>
                <a:cxn ang="0">
                  <a:pos x="17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1" y="39"/>
                </a:cxn>
                <a:cxn ang="0">
                  <a:pos x="41" y="38"/>
                </a:cxn>
                <a:cxn ang="0">
                  <a:pos x="41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0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39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6" y="20"/>
                </a:cxn>
                <a:cxn ang="0">
                  <a:pos x="36" y="19"/>
                </a:cxn>
                <a:cxn ang="0">
                  <a:pos x="35" y="18"/>
                </a:cxn>
                <a:cxn ang="0">
                  <a:pos x="34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2" y="12"/>
                </a:cxn>
                <a:cxn ang="0">
                  <a:pos x="31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7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9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1" y="38"/>
                  </a:lnTo>
                  <a:lnTo>
                    <a:pt x="41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0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6" y="20"/>
                  </a:lnTo>
                  <a:lnTo>
                    <a:pt x="36" y="19"/>
                  </a:lnTo>
                  <a:lnTo>
                    <a:pt x="35" y="18"/>
                  </a:lnTo>
                  <a:lnTo>
                    <a:pt x="34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2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7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3" name="Group 195"/>
          <p:cNvGrpSpPr>
            <a:grpSpLocks/>
          </p:cNvGrpSpPr>
          <p:nvPr/>
        </p:nvGrpSpPr>
        <p:grpSpPr bwMode="auto">
          <a:xfrm>
            <a:off x="4298950" y="4546600"/>
            <a:ext cx="76200" cy="88900"/>
            <a:chOff x="1748" y="2864"/>
            <a:chExt cx="48" cy="56"/>
          </a:xfrm>
        </p:grpSpPr>
        <p:sp>
          <p:nvSpPr>
            <p:cNvPr id="815300" name="Freeform 196"/>
            <p:cNvSpPr>
              <a:spLocks/>
            </p:cNvSpPr>
            <p:nvPr/>
          </p:nvSpPr>
          <p:spPr bwMode="auto">
            <a:xfrm>
              <a:off x="1748" y="2864"/>
              <a:ext cx="48" cy="5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4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1" y="13"/>
                </a:cxn>
                <a:cxn ang="0">
                  <a:pos x="20" y="14"/>
                </a:cxn>
                <a:cxn ang="0">
                  <a:pos x="20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19"/>
                </a:cxn>
                <a:cxn ang="0">
                  <a:pos x="17" y="20"/>
                </a:cxn>
                <a:cxn ang="0">
                  <a:pos x="17" y="21"/>
                </a:cxn>
                <a:cxn ang="0">
                  <a:pos x="16" y="22"/>
                </a:cxn>
                <a:cxn ang="0">
                  <a:pos x="16" y="23"/>
                </a:cxn>
                <a:cxn ang="0">
                  <a:pos x="15" y="25"/>
                </a:cxn>
                <a:cxn ang="0">
                  <a:pos x="15" y="26"/>
                </a:cxn>
                <a:cxn ang="0">
                  <a:pos x="14" y="27"/>
                </a:cxn>
                <a:cxn ang="0">
                  <a:pos x="14" y="28"/>
                </a:cxn>
                <a:cxn ang="0">
                  <a:pos x="13" y="30"/>
                </a:cxn>
                <a:cxn ang="0">
                  <a:pos x="13" y="31"/>
                </a:cxn>
                <a:cxn ang="0">
                  <a:pos x="13" y="33"/>
                </a:cxn>
                <a:cxn ang="0">
                  <a:pos x="12" y="34"/>
                </a:cxn>
                <a:cxn ang="0">
                  <a:pos x="12" y="36"/>
                </a:cxn>
                <a:cxn ang="0">
                  <a:pos x="12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2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7" y="40"/>
                </a:cxn>
                <a:cxn ang="0">
                  <a:pos x="37" y="38"/>
                </a:cxn>
                <a:cxn ang="0">
                  <a:pos x="38" y="36"/>
                </a:cxn>
                <a:cxn ang="0">
                  <a:pos x="38" y="34"/>
                </a:cxn>
                <a:cxn ang="0">
                  <a:pos x="39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2" y="27"/>
                </a:cxn>
                <a:cxn ang="0">
                  <a:pos x="43" y="26"/>
                </a:cxn>
                <a:cxn ang="0">
                  <a:pos x="44" y="24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7" y="20"/>
                </a:cxn>
                <a:cxn ang="0">
                  <a:pos x="48" y="20"/>
                </a:cxn>
                <a:cxn ang="0">
                  <a:pos x="48" y="19"/>
                </a:cxn>
                <a:cxn ang="0">
                  <a:pos x="32" y="0"/>
                </a:cxn>
              </a:cxnLst>
              <a:rect l="0" t="0" r="r" b="b"/>
              <a:pathLst>
                <a:path w="48" h="56">
                  <a:moveTo>
                    <a:pt x="32" y="0"/>
                  </a:moveTo>
                  <a:lnTo>
                    <a:pt x="31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1" y="13"/>
                  </a:lnTo>
                  <a:lnTo>
                    <a:pt x="20" y="14"/>
                  </a:lnTo>
                  <a:lnTo>
                    <a:pt x="20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7" y="21"/>
                  </a:lnTo>
                  <a:lnTo>
                    <a:pt x="16" y="22"/>
                  </a:lnTo>
                  <a:lnTo>
                    <a:pt x="16" y="23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4" y="27"/>
                  </a:lnTo>
                  <a:lnTo>
                    <a:pt x="14" y="28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3" y="33"/>
                  </a:lnTo>
                  <a:lnTo>
                    <a:pt x="12" y="34"/>
                  </a:lnTo>
                  <a:lnTo>
                    <a:pt x="12" y="36"/>
                  </a:lnTo>
                  <a:lnTo>
                    <a:pt x="12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2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0"/>
                  </a:lnTo>
                  <a:lnTo>
                    <a:pt x="37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9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2" y="27"/>
                  </a:lnTo>
                  <a:lnTo>
                    <a:pt x="43" y="26"/>
                  </a:lnTo>
                  <a:lnTo>
                    <a:pt x="44" y="24"/>
                  </a:lnTo>
                  <a:lnTo>
                    <a:pt x="45" y="23"/>
                  </a:lnTo>
                  <a:lnTo>
                    <a:pt x="46" y="22"/>
                  </a:lnTo>
                  <a:lnTo>
                    <a:pt x="47" y="20"/>
                  </a:lnTo>
                  <a:lnTo>
                    <a:pt x="48" y="20"/>
                  </a:lnTo>
                  <a:lnTo>
                    <a:pt x="48" y="1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01" name="Freeform 197"/>
            <p:cNvSpPr>
              <a:spLocks/>
            </p:cNvSpPr>
            <p:nvPr/>
          </p:nvSpPr>
          <p:spPr bwMode="auto">
            <a:xfrm>
              <a:off x="1748" y="2864"/>
              <a:ext cx="48" cy="5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4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1" y="13"/>
                </a:cxn>
                <a:cxn ang="0">
                  <a:pos x="20" y="14"/>
                </a:cxn>
                <a:cxn ang="0">
                  <a:pos x="20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19"/>
                </a:cxn>
                <a:cxn ang="0">
                  <a:pos x="17" y="20"/>
                </a:cxn>
                <a:cxn ang="0">
                  <a:pos x="17" y="21"/>
                </a:cxn>
                <a:cxn ang="0">
                  <a:pos x="16" y="22"/>
                </a:cxn>
                <a:cxn ang="0">
                  <a:pos x="16" y="23"/>
                </a:cxn>
                <a:cxn ang="0">
                  <a:pos x="15" y="25"/>
                </a:cxn>
                <a:cxn ang="0">
                  <a:pos x="15" y="26"/>
                </a:cxn>
                <a:cxn ang="0">
                  <a:pos x="14" y="27"/>
                </a:cxn>
                <a:cxn ang="0">
                  <a:pos x="14" y="28"/>
                </a:cxn>
                <a:cxn ang="0">
                  <a:pos x="13" y="30"/>
                </a:cxn>
                <a:cxn ang="0">
                  <a:pos x="13" y="31"/>
                </a:cxn>
                <a:cxn ang="0">
                  <a:pos x="13" y="33"/>
                </a:cxn>
                <a:cxn ang="0">
                  <a:pos x="12" y="34"/>
                </a:cxn>
                <a:cxn ang="0">
                  <a:pos x="12" y="36"/>
                </a:cxn>
                <a:cxn ang="0">
                  <a:pos x="12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2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7" y="40"/>
                </a:cxn>
                <a:cxn ang="0">
                  <a:pos x="37" y="38"/>
                </a:cxn>
                <a:cxn ang="0">
                  <a:pos x="38" y="36"/>
                </a:cxn>
                <a:cxn ang="0">
                  <a:pos x="38" y="34"/>
                </a:cxn>
                <a:cxn ang="0">
                  <a:pos x="39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2" y="27"/>
                </a:cxn>
                <a:cxn ang="0">
                  <a:pos x="43" y="26"/>
                </a:cxn>
                <a:cxn ang="0">
                  <a:pos x="44" y="24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7" y="20"/>
                </a:cxn>
                <a:cxn ang="0">
                  <a:pos x="48" y="20"/>
                </a:cxn>
                <a:cxn ang="0">
                  <a:pos x="48" y="19"/>
                </a:cxn>
                <a:cxn ang="0">
                  <a:pos x="32" y="0"/>
                </a:cxn>
              </a:cxnLst>
              <a:rect l="0" t="0" r="r" b="b"/>
              <a:pathLst>
                <a:path w="48" h="56">
                  <a:moveTo>
                    <a:pt x="32" y="0"/>
                  </a:moveTo>
                  <a:lnTo>
                    <a:pt x="31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1" y="13"/>
                  </a:lnTo>
                  <a:lnTo>
                    <a:pt x="20" y="14"/>
                  </a:lnTo>
                  <a:lnTo>
                    <a:pt x="20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7" y="21"/>
                  </a:lnTo>
                  <a:lnTo>
                    <a:pt x="16" y="22"/>
                  </a:lnTo>
                  <a:lnTo>
                    <a:pt x="16" y="23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4" y="27"/>
                  </a:lnTo>
                  <a:lnTo>
                    <a:pt x="14" y="28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3" y="33"/>
                  </a:lnTo>
                  <a:lnTo>
                    <a:pt x="12" y="34"/>
                  </a:lnTo>
                  <a:lnTo>
                    <a:pt x="12" y="36"/>
                  </a:lnTo>
                  <a:lnTo>
                    <a:pt x="12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2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0"/>
                  </a:lnTo>
                  <a:lnTo>
                    <a:pt x="37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9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2" y="27"/>
                  </a:lnTo>
                  <a:lnTo>
                    <a:pt x="43" y="26"/>
                  </a:lnTo>
                  <a:lnTo>
                    <a:pt x="44" y="24"/>
                  </a:lnTo>
                  <a:lnTo>
                    <a:pt x="45" y="23"/>
                  </a:lnTo>
                  <a:lnTo>
                    <a:pt x="46" y="22"/>
                  </a:lnTo>
                  <a:lnTo>
                    <a:pt x="47" y="20"/>
                  </a:lnTo>
                  <a:lnTo>
                    <a:pt x="48" y="20"/>
                  </a:lnTo>
                  <a:lnTo>
                    <a:pt x="48" y="19"/>
                  </a:lnTo>
                  <a:lnTo>
                    <a:pt x="32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4" name="Group 198"/>
          <p:cNvGrpSpPr>
            <a:grpSpLocks/>
          </p:cNvGrpSpPr>
          <p:nvPr/>
        </p:nvGrpSpPr>
        <p:grpSpPr bwMode="auto">
          <a:xfrm>
            <a:off x="4346575" y="4521201"/>
            <a:ext cx="71438" cy="60325"/>
            <a:chOff x="1778" y="2848"/>
            <a:chExt cx="45" cy="38"/>
          </a:xfrm>
        </p:grpSpPr>
        <p:sp>
          <p:nvSpPr>
            <p:cNvPr id="815303" name="Freeform 199"/>
            <p:cNvSpPr>
              <a:spLocks/>
            </p:cNvSpPr>
            <p:nvPr/>
          </p:nvSpPr>
          <p:spPr bwMode="auto">
            <a:xfrm>
              <a:off x="1778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0" y="27"/>
                </a:cxn>
                <a:cxn ang="0">
                  <a:pos x="32" y="27"/>
                </a:cxn>
                <a:cxn ang="0">
                  <a:pos x="34" y="26"/>
                </a:cxn>
                <a:cxn ang="0">
                  <a:pos x="36" y="25"/>
                </a:cxn>
                <a:cxn ang="0">
                  <a:pos x="37" y="25"/>
                </a:cxn>
                <a:cxn ang="0">
                  <a:pos x="39" y="25"/>
                </a:cxn>
                <a:cxn ang="0">
                  <a:pos x="40" y="25"/>
                </a:cxn>
                <a:cxn ang="0">
                  <a:pos x="41" y="25"/>
                </a:cxn>
                <a:cxn ang="0">
                  <a:pos x="43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4" y="0"/>
                </a:cxn>
                <a:cxn ang="0">
                  <a:pos x="32" y="1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8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3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9" y="5"/>
                </a:cxn>
                <a:cxn ang="0">
                  <a:pos x="17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2" y="27"/>
                  </a:lnTo>
                  <a:lnTo>
                    <a:pt x="34" y="26"/>
                  </a:lnTo>
                  <a:lnTo>
                    <a:pt x="36" y="25"/>
                  </a:lnTo>
                  <a:lnTo>
                    <a:pt x="37" y="25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1" y="25"/>
                  </a:lnTo>
                  <a:lnTo>
                    <a:pt x="43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1"/>
                  </a:lnTo>
                  <a:lnTo>
                    <a:pt x="31" y="1"/>
                  </a:lnTo>
                  <a:lnTo>
                    <a:pt x="29" y="1"/>
                  </a:lnTo>
                  <a:lnTo>
                    <a:pt x="28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9" y="5"/>
                  </a:lnTo>
                  <a:lnTo>
                    <a:pt x="17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04" name="Freeform 200"/>
            <p:cNvSpPr>
              <a:spLocks/>
            </p:cNvSpPr>
            <p:nvPr/>
          </p:nvSpPr>
          <p:spPr bwMode="auto">
            <a:xfrm>
              <a:off x="1778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0" y="27"/>
                </a:cxn>
                <a:cxn ang="0">
                  <a:pos x="32" y="27"/>
                </a:cxn>
                <a:cxn ang="0">
                  <a:pos x="34" y="26"/>
                </a:cxn>
                <a:cxn ang="0">
                  <a:pos x="36" y="25"/>
                </a:cxn>
                <a:cxn ang="0">
                  <a:pos x="37" y="25"/>
                </a:cxn>
                <a:cxn ang="0">
                  <a:pos x="39" y="25"/>
                </a:cxn>
                <a:cxn ang="0">
                  <a:pos x="40" y="25"/>
                </a:cxn>
                <a:cxn ang="0">
                  <a:pos x="41" y="25"/>
                </a:cxn>
                <a:cxn ang="0">
                  <a:pos x="43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4" y="0"/>
                </a:cxn>
                <a:cxn ang="0">
                  <a:pos x="32" y="1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8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3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9" y="5"/>
                </a:cxn>
                <a:cxn ang="0">
                  <a:pos x="17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2" y="27"/>
                  </a:lnTo>
                  <a:lnTo>
                    <a:pt x="34" y="26"/>
                  </a:lnTo>
                  <a:lnTo>
                    <a:pt x="36" y="25"/>
                  </a:lnTo>
                  <a:lnTo>
                    <a:pt x="37" y="25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1" y="25"/>
                  </a:lnTo>
                  <a:lnTo>
                    <a:pt x="43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1"/>
                  </a:lnTo>
                  <a:lnTo>
                    <a:pt x="31" y="1"/>
                  </a:lnTo>
                  <a:lnTo>
                    <a:pt x="29" y="1"/>
                  </a:lnTo>
                  <a:lnTo>
                    <a:pt x="28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9" y="5"/>
                  </a:lnTo>
                  <a:lnTo>
                    <a:pt x="17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5" name="Group 201"/>
          <p:cNvGrpSpPr>
            <a:grpSpLocks/>
          </p:cNvGrpSpPr>
          <p:nvPr/>
        </p:nvGrpSpPr>
        <p:grpSpPr bwMode="auto">
          <a:xfrm>
            <a:off x="4405313" y="4505325"/>
            <a:ext cx="88900" cy="76200"/>
            <a:chOff x="1815" y="2838"/>
            <a:chExt cx="56" cy="48"/>
          </a:xfrm>
        </p:grpSpPr>
        <p:sp>
          <p:nvSpPr>
            <p:cNvPr id="815306" name="Freeform 202"/>
            <p:cNvSpPr>
              <a:spLocks/>
            </p:cNvSpPr>
            <p:nvPr/>
          </p:nvSpPr>
          <p:spPr bwMode="auto">
            <a:xfrm>
              <a:off x="1815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4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2" y="28"/>
                </a:cxn>
                <a:cxn ang="0">
                  <a:pos x="51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6" y="23"/>
                </a:cxn>
                <a:cxn ang="0">
                  <a:pos x="45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7" y="17"/>
                </a:cxn>
                <a:cxn ang="0">
                  <a:pos x="36" y="17"/>
                </a:cxn>
                <a:cxn ang="0">
                  <a:pos x="35" y="16"/>
                </a:cxn>
                <a:cxn ang="0">
                  <a:pos x="34" y="16"/>
                </a:cxn>
                <a:cxn ang="0">
                  <a:pos x="33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7" y="11"/>
                </a:cxn>
                <a:cxn ang="0">
                  <a:pos x="16" y="10"/>
                </a:cxn>
                <a:cxn ang="0">
                  <a:pos x="17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4" y="35"/>
                </a:cxn>
                <a:cxn ang="0">
                  <a:pos x="16" y="36"/>
                </a:cxn>
                <a:cxn ang="0">
                  <a:pos x="17" y="36"/>
                </a:cxn>
                <a:cxn ang="0">
                  <a:pos x="19" y="37"/>
                </a:cxn>
                <a:cxn ang="0">
                  <a:pos x="21" y="37"/>
                </a:cxn>
                <a:cxn ang="0">
                  <a:pos x="23" y="38"/>
                </a:cxn>
                <a:cxn ang="0">
                  <a:pos x="24" y="38"/>
                </a:cxn>
                <a:cxn ang="0">
                  <a:pos x="26" y="39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0" y="42"/>
                </a:cxn>
                <a:cxn ang="0">
                  <a:pos x="31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6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4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2" y="28"/>
                  </a:lnTo>
                  <a:lnTo>
                    <a:pt x="51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6" y="23"/>
                  </a:lnTo>
                  <a:lnTo>
                    <a:pt x="45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7" y="17"/>
                  </a:lnTo>
                  <a:lnTo>
                    <a:pt x="36" y="17"/>
                  </a:lnTo>
                  <a:lnTo>
                    <a:pt x="35" y="16"/>
                  </a:lnTo>
                  <a:lnTo>
                    <a:pt x="34" y="16"/>
                  </a:lnTo>
                  <a:lnTo>
                    <a:pt x="33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6" y="10"/>
                  </a:lnTo>
                  <a:lnTo>
                    <a:pt x="17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4" y="35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9" y="37"/>
                  </a:lnTo>
                  <a:lnTo>
                    <a:pt x="21" y="37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6" y="39"/>
                  </a:lnTo>
                  <a:lnTo>
                    <a:pt x="27" y="40"/>
                  </a:lnTo>
                  <a:lnTo>
                    <a:pt x="28" y="41"/>
                  </a:lnTo>
                  <a:lnTo>
                    <a:pt x="30" y="42"/>
                  </a:lnTo>
                  <a:lnTo>
                    <a:pt x="31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6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07" name="Freeform 203"/>
            <p:cNvSpPr>
              <a:spLocks/>
            </p:cNvSpPr>
            <p:nvPr/>
          </p:nvSpPr>
          <p:spPr bwMode="auto">
            <a:xfrm>
              <a:off x="1815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4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2" y="28"/>
                </a:cxn>
                <a:cxn ang="0">
                  <a:pos x="51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6" y="23"/>
                </a:cxn>
                <a:cxn ang="0">
                  <a:pos x="45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7" y="17"/>
                </a:cxn>
                <a:cxn ang="0">
                  <a:pos x="36" y="17"/>
                </a:cxn>
                <a:cxn ang="0">
                  <a:pos x="35" y="16"/>
                </a:cxn>
                <a:cxn ang="0">
                  <a:pos x="34" y="16"/>
                </a:cxn>
                <a:cxn ang="0">
                  <a:pos x="33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7" y="11"/>
                </a:cxn>
                <a:cxn ang="0">
                  <a:pos x="16" y="10"/>
                </a:cxn>
                <a:cxn ang="0">
                  <a:pos x="17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4" y="35"/>
                </a:cxn>
                <a:cxn ang="0">
                  <a:pos x="16" y="36"/>
                </a:cxn>
                <a:cxn ang="0">
                  <a:pos x="17" y="36"/>
                </a:cxn>
                <a:cxn ang="0">
                  <a:pos x="19" y="37"/>
                </a:cxn>
                <a:cxn ang="0">
                  <a:pos x="21" y="37"/>
                </a:cxn>
                <a:cxn ang="0">
                  <a:pos x="23" y="38"/>
                </a:cxn>
                <a:cxn ang="0">
                  <a:pos x="24" y="38"/>
                </a:cxn>
                <a:cxn ang="0">
                  <a:pos x="26" y="39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0" y="42"/>
                </a:cxn>
                <a:cxn ang="0">
                  <a:pos x="31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6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4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2" y="28"/>
                  </a:lnTo>
                  <a:lnTo>
                    <a:pt x="51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6" y="23"/>
                  </a:lnTo>
                  <a:lnTo>
                    <a:pt x="45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7" y="17"/>
                  </a:lnTo>
                  <a:lnTo>
                    <a:pt x="36" y="17"/>
                  </a:lnTo>
                  <a:lnTo>
                    <a:pt x="35" y="16"/>
                  </a:lnTo>
                  <a:lnTo>
                    <a:pt x="34" y="16"/>
                  </a:lnTo>
                  <a:lnTo>
                    <a:pt x="33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6" y="10"/>
                  </a:lnTo>
                  <a:lnTo>
                    <a:pt x="17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4" y="35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9" y="37"/>
                  </a:lnTo>
                  <a:lnTo>
                    <a:pt x="21" y="37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6" y="39"/>
                  </a:lnTo>
                  <a:lnTo>
                    <a:pt x="27" y="40"/>
                  </a:lnTo>
                  <a:lnTo>
                    <a:pt x="28" y="41"/>
                  </a:lnTo>
                  <a:lnTo>
                    <a:pt x="30" y="42"/>
                  </a:lnTo>
                  <a:lnTo>
                    <a:pt x="31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6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6" name="Group 204"/>
          <p:cNvGrpSpPr>
            <a:grpSpLocks/>
          </p:cNvGrpSpPr>
          <p:nvPr/>
        </p:nvGrpSpPr>
        <p:grpSpPr bwMode="auto">
          <a:xfrm>
            <a:off x="4454526" y="4551364"/>
            <a:ext cx="66675" cy="84137"/>
            <a:chOff x="1846" y="2867"/>
            <a:chExt cx="42" cy="53"/>
          </a:xfrm>
        </p:grpSpPr>
        <p:sp>
          <p:nvSpPr>
            <p:cNvPr id="815309" name="Freeform 205"/>
            <p:cNvSpPr>
              <a:spLocks/>
            </p:cNvSpPr>
            <p:nvPr/>
          </p:nvSpPr>
          <p:spPr bwMode="auto">
            <a:xfrm>
              <a:off x="1846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9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6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7" y="45"/>
                </a:cxn>
                <a:cxn ang="0">
                  <a:pos x="17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1" y="39"/>
                </a:cxn>
                <a:cxn ang="0">
                  <a:pos x="41" y="38"/>
                </a:cxn>
                <a:cxn ang="0">
                  <a:pos x="41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0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39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6" y="20"/>
                </a:cxn>
                <a:cxn ang="0">
                  <a:pos x="36" y="19"/>
                </a:cxn>
                <a:cxn ang="0">
                  <a:pos x="35" y="18"/>
                </a:cxn>
                <a:cxn ang="0">
                  <a:pos x="34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2" y="12"/>
                </a:cxn>
                <a:cxn ang="0">
                  <a:pos x="31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7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9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1" y="38"/>
                  </a:lnTo>
                  <a:lnTo>
                    <a:pt x="41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0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6" y="20"/>
                  </a:lnTo>
                  <a:lnTo>
                    <a:pt x="36" y="19"/>
                  </a:lnTo>
                  <a:lnTo>
                    <a:pt x="35" y="18"/>
                  </a:lnTo>
                  <a:lnTo>
                    <a:pt x="34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2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7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10" name="Freeform 206"/>
            <p:cNvSpPr>
              <a:spLocks/>
            </p:cNvSpPr>
            <p:nvPr/>
          </p:nvSpPr>
          <p:spPr bwMode="auto">
            <a:xfrm>
              <a:off x="1846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9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6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7" y="45"/>
                </a:cxn>
                <a:cxn ang="0">
                  <a:pos x="17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1" y="39"/>
                </a:cxn>
                <a:cxn ang="0">
                  <a:pos x="41" y="38"/>
                </a:cxn>
                <a:cxn ang="0">
                  <a:pos x="41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0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39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6" y="20"/>
                </a:cxn>
                <a:cxn ang="0">
                  <a:pos x="36" y="19"/>
                </a:cxn>
                <a:cxn ang="0">
                  <a:pos x="35" y="18"/>
                </a:cxn>
                <a:cxn ang="0">
                  <a:pos x="34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2" y="12"/>
                </a:cxn>
                <a:cxn ang="0">
                  <a:pos x="31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7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9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1" y="38"/>
                  </a:lnTo>
                  <a:lnTo>
                    <a:pt x="41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0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6" y="20"/>
                  </a:lnTo>
                  <a:lnTo>
                    <a:pt x="36" y="19"/>
                  </a:lnTo>
                  <a:lnTo>
                    <a:pt x="35" y="18"/>
                  </a:lnTo>
                  <a:lnTo>
                    <a:pt x="34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2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7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7" name="Group 207"/>
          <p:cNvGrpSpPr>
            <a:grpSpLocks/>
          </p:cNvGrpSpPr>
          <p:nvPr/>
        </p:nvGrpSpPr>
        <p:grpSpPr bwMode="auto">
          <a:xfrm>
            <a:off x="4298950" y="4546600"/>
            <a:ext cx="76200" cy="88900"/>
            <a:chOff x="1748" y="2864"/>
            <a:chExt cx="48" cy="56"/>
          </a:xfrm>
        </p:grpSpPr>
        <p:sp>
          <p:nvSpPr>
            <p:cNvPr id="815312" name="Freeform 208"/>
            <p:cNvSpPr>
              <a:spLocks/>
            </p:cNvSpPr>
            <p:nvPr/>
          </p:nvSpPr>
          <p:spPr bwMode="auto">
            <a:xfrm>
              <a:off x="1748" y="2864"/>
              <a:ext cx="48" cy="5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4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1" y="13"/>
                </a:cxn>
                <a:cxn ang="0">
                  <a:pos x="20" y="14"/>
                </a:cxn>
                <a:cxn ang="0">
                  <a:pos x="20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19"/>
                </a:cxn>
                <a:cxn ang="0">
                  <a:pos x="17" y="20"/>
                </a:cxn>
                <a:cxn ang="0">
                  <a:pos x="17" y="21"/>
                </a:cxn>
                <a:cxn ang="0">
                  <a:pos x="16" y="22"/>
                </a:cxn>
                <a:cxn ang="0">
                  <a:pos x="16" y="23"/>
                </a:cxn>
                <a:cxn ang="0">
                  <a:pos x="15" y="25"/>
                </a:cxn>
                <a:cxn ang="0">
                  <a:pos x="15" y="26"/>
                </a:cxn>
                <a:cxn ang="0">
                  <a:pos x="14" y="27"/>
                </a:cxn>
                <a:cxn ang="0">
                  <a:pos x="14" y="28"/>
                </a:cxn>
                <a:cxn ang="0">
                  <a:pos x="13" y="30"/>
                </a:cxn>
                <a:cxn ang="0">
                  <a:pos x="13" y="31"/>
                </a:cxn>
                <a:cxn ang="0">
                  <a:pos x="13" y="33"/>
                </a:cxn>
                <a:cxn ang="0">
                  <a:pos x="12" y="34"/>
                </a:cxn>
                <a:cxn ang="0">
                  <a:pos x="12" y="36"/>
                </a:cxn>
                <a:cxn ang="0">
                  <a:pos x="12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2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7" y="40"/>
                </a:cxn>
                <a:cxn ang="0">
                  <a:pos x="37" y="38"/>
                </a:cxn>
                <a:cxn ang="0">
                  <a:pos x="38" y="36"/>
                </a:cxn>
                <a:cxn ang="0">
                  <a:pos x="38" y="34"/>
                </a:cxn>
                <a:cxn ang="0">
                  <a:pos x="39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2" y="27"/>
                </a:cxn>
                <a:cxn ang="0">
                  <a:pos x="43" y="26"/>
                </a:cxn>
                <a:cxn ang="0">
                  <a:pos x="44" y="24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7" y="20"/>
                </a:cxn>
                <a:cxn ang="0">
                  <a:pos x="48" y="20"/>
                </a:cxn>
                <a:cxn ang="0">
                  <a:pos x="48" y="19"/>
                </a:cxn>
                <a:cxn ang="0">
                  <a:pos x="32" y="0"/>
                </a:cxn>
              </a:cxnLst>
              <a:rect l="0" t="0" r="r" b="b"/>
              <a:pathLst>
                <a:path w="48" h="56">
                  <a:moveTo>
                    <a:pt x="32" y="0"/>
                  </a:moveTo>
                  <a:lnTo>
                    <a:pt x="31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1" y="13"/>
                  </a:lnTo>
                  <a:lnTo>
                    <a:pt x="20" y="14"/>
                  </a:lnTo>
                  <a:lnTo>
                    <a:pt x="20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7" y="21"/>
                  </a:lnTo>
                  <a:lnTo>
                    <a:pt x="16" y="22"/>
                  </a:lnTo>
                  <a:lnTo>
                    <a:pt x="16" y="23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4" y="27"/>
                  </a:lnTo>
                  <a:lnTo>
                    <a:pt x="14" y="28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3" y="33"/>
                  </a:lnTo>
                  <a:lnTo>
                    <a:pt x="12" y="34"/>
                  </a:lnTo>
                  <a:lnTo>
                    <a:pt x="12" y="36"/>
                  </a:lnTo>
                  <a:lnTo>
                    <a:pt x="12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2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0"/>
                  </a:lnTo>
                  <a:lnTo>
                    <a:pt x="37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9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2" y="27"/>
                  </a:lnTo>
                  <a:lnTo>
                    <a:pt x="43" y="26"/>
                  </a:lnTo>
                  <a:lnTo>
                    <a:pt x="44" y="24"/>
                  </a:lnTo>
                  <a:lnTo>
                    <a:pt x="45" y="23"/>
                  </a:lnTo>
                  <a:lnTo>
                    <a:pt x="46" y="22"/>
                  </a:lnTo>
                  <a:lnTo>
                    <a:pt x="47" y="20"/>
                  </a:lnTo>
                  <a:lnTo>
                    <a:pt x="48" y="20"/>
                  </a:lnTo>
                  <a:lnTo>
                    <a:pt x="48" y="1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13" name="Freeform 209"/>
            <p:cNvSpPr>
              <a:spLocks/>
            </p:cNvSpPr>
            <p:nvPr/>
          </p:nvSpPr>
          <p:spPr bwMode="auto">
            <a:xfrm>
              <a:off x="1748" y="2864"/>
              <a:ext cx="48" cy="5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4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1" y="13"/>
                </a:cxn>
                <a:cxn ang="0">
                  <a:pos x="20" y="14"/>
                </a:cxn>
                <a:cxn ang="0">
                  <a:pos x="20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19"/>
                </a:cxn>
                <a:cxn ang="0">
                  <a:pos x="17" y="20"/>
                </a:cxn>
                <a:cxn ang="0">
                  <a:pos x="17" y="21"/>
                </a:cxn>
                <a:cxn ang="0">
                  <a:pos x="16" y="22"/>
                </a:cxn>
                <a:cxn ang="0">
                  <a:pos x="16" y="23"/>
                </a:cxn>
                <a:cxn ang="0">
                  <a:pos x="15" y="25"/>
                </a:cxn>
                <a:cxn ang="0">
                  <a:pos x="15" y="26"/>
                </a:cxn>
                <a:cxn ang="0">
                  <a:pos x="14" y="27"/>
                </a:cxn>
                <a:cxn ang="0">
                  <a:pos x="14" y="28"/>
                </a:cxn>
                <a:cxn ang="0">
                  <a:pos x="13" y="30"/>
                </a:cxn>
                <a:cxn ang="0">
                  <a:pos x="13" y="31"/>
                </a:cxn>
                <a:cxn ang="0">
                  <a:pos x="13" y="33"/>
                </a:cxn>
                <a:cxn ang="0">
                  <a:pos x="12" y="34"/>
                </a:cxn>
                <a:cxn ang="0">
                  <a:pos x="12" y="36"/>
                </a:cxn>
                <a:cxn ang="0">
                  <a:pos x="12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2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7" y="40"/>
                </a:cxn>
                <a:cxn ang="0">
                  <a:pos x="37" y="38"/>
                </a:cxn>
                <a:cxn ang="0">
                  <a:pos x="38" y="36"/>
                </a:cxn>
                <a:cxn ang="0">
                  <a:pos x="38" y="34"/>
                </a:cxn>
                <a:cxn ang="0">
                  <a:pos x="39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2" y="27"/>
                </a:cxn>
                <a:cxn ang="0">
                  <a:pos x="43" y="26"/>
                </a:cxn>
                <a:cxn ang="0">
                  <a:pos x="44" y="24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7" y="20"/>
                </a:cxn>
                <a:cxn ang="0">
                  <a:pos x="48" y="20"/>
                </a:cxn>
                <a:cxn ang="0">
                  <a:pos x="48" y="19"/>
                </a:cxn>
                <a:cxn ang="0">
                  <a:pos x="32" y="0"/>
                </a:cxn>
              </a:cxnLst>
              <a:rect l="0" t="0" r="r" b="b"/>
              <a:pathLst>
                <a:path w="48" h="56">
                  <a:moveTo>
                    <a:pt x="32" y="0"/>
                  </a:moveTo>
                  <a:lnTo>
                    <a:pt x="31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1" y="13"/>
                  </a:lnTo>
                  <a:lnTo>
                    <a:pt x="20" y="14"/>
                  </a:lnTo>
                  <a:lnTo>
                    <a:pt x="20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7" y="21"/>
                  </a:lnTo>
                  <a:lnTo>
                    <a:pt x="16" y="22"/>
                  </a:lnTo>
                  <a:lnTo>
                    <a:pt x="16" y="23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4" y="27"/>
                  </a:lnTo>
                  <a:lnTo>
                    <a:pt x="14" y="28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3" y="33"/>
                  </a:lnTo>
                  <a:lnTo>
                    <a:pt x="12" y="34"/>
                  </a:lnTo>
                  <a:lnTo>
                    <a:pt x="12" y="36"/>
                  </a:lnTo>
                  <a:lnTo>
                    <a:pt x="12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2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0"/>
                  </a:lnTo>
                  <a:lnTo>
                    <a:pt x="37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9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2" y="27"/>
                  </a:lnTo>
                  <a:lnTo>
                    <a:pt x="43" y="26"/>
                  </a:lnTo>
                  <a:lnTo>
                    <a:pt x="44" y="24"/>
                  </a:lnTo>
                  <a:lnTo>
                    <a:pt x="45" y="23"/>
                  </a:lnTo>
                  <a:lnTo>
                    <a:pt x="46" y="22"/>
                  </a:lnTo>
                  <a:lnTo>
                    <a:pt x="47" y="20"/>
                  </a:lnTo>
                  <a:lnTo>
                    <a:pt x="48" y="20"/>
                  </a:lnTo>
                  <a:lnTo>
                    <a:pt x="48" y="19"/>
                  </a:lnTo>
                  <a:lnTo>
                    <a:pt x="32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8" name="Group 210"/>
          <p:cNvGrpSpPr>
            <a:grpSpLocks/>
          </p:cNvGrpSpPr>
          <p:nvPr/>
        </p:nvGrpSpPr>
        <p:grpSpPr bwMode="auto">
          <a:xfrm>
            <a:off x="4346575" y="4521201"/>
            <a:ext cx="71438" cy="60325"/>
            <a:chOff x="1778" y="2848"/>
            <a:chExt cx="45" cy="38"/>
          </a:xfrm>
        </p:grpSpPr>
        <p:sp>
          <p:nvSpPr>
            <p:cNvPr id="815315" name="Freeform 211"/>
            <p:cNvSpPr>
              <a:spLocks/>
            </p:cNvSpPr>
            <p:nvPr/>
          </p:nvSpPr>
          <p:spPr bwMode="auto">
            <a:xfrm>
              <a:off x="1778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0" y="27"/>
                </a:cxn>
                <a:cxn ang="0">
                  <a:pos x="32" y="27"/>
                </a:cxn>
                <a:cxn ang="0">
                  <a:pos x="34" y="26"/>
                </a:cxn>
                <a:cxn ang="0">
                  <a:pos x="36" y="25"/>
                </a:cxn>
                <a:cxn ang="0">
                  <a:pos x="37" y="25"/>
                </a:cxn>
                <a:cxn ang="0">
                  <a:pos x="39" y="25"/>
                </a:cxn>
                <a:cxn ang="0">
                  <a:pos x="40" y="25"/>
                </a:cxn>
                <a:cxn ang="0">
                  <a:pos x="41" y="25"/>
                </a:cxn>
                <a:cxn ang="0">
                  <a:pos x="43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4" y="0"/>
                </a:cxn>
                <a:cxn ang="0">
                  <a:pos x="32" y="1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8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3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9" y="5"/>
                </a:cxn>
                <a:cxn ang="0">
                  <a:pos x="17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2" y="27"/>
                  </a:lnTo>
                  <a:lnTo>
                    <a:pt x="34" y="26"/>
                  </a:lnTo>
                  <a:lnTo>
                    <a:pt x="36" y="25"/>
                  </a:lnTo>
                  <a:lnTo>
                    <a:pt x="37" y="25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1" y="25"/>
                  </a:lnTo>
                  <a:lnTo>
                    <a:pt x="43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1"/>
                  </a:lnTo>
                  <a:lnTo>
                    <a:pt x="31" y="1"/>
                  </a:lnTo>
                  <a:lnTo>
                    <a:pt x="29" y="1"/>
                  </a:lnTo>
                  <a:lnTo>
                    <a:pt x="28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9" y="5"/>
                  </a:lnTo>
                  <a:lnTo>
                    <a:pt x="17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16" name="Freeform 212"/>
            <p:cNvSpPr>
              <a:spLocks/>
            </p:cNvSpPr>
            <p:nvPr/>
          </p:nvSpPr>
          <p:spPr bwMode="auto">
            <a:xfrm>
              <a:off x="1778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0" y="27"/>
                </a:cxn>
                <a:cxn ang="0">
                  <a:pos x="32" y="27"/>
                </a:cxn>
                <a:cxn ang="0">
                  <a:pos x="34" y="26"/>
                </a:cxn>
                <a:cxn ang="0">
                  <a:pos x="36" y="25"/>
                </a:cxn>
                <a:cxn ang="0">
                  <a:pos x="37" y="25"/>
                </a:cxn>
                <a:cxn ang="0">
                  <a:pos x="39" y="25"/>
                </a:cxn>
                <a:cxn ang="0">
                  <a:pos x="40" y="25"/>
                </a:cxn>
                <a:cxn ang="0">
                  <a:pos x="41" y="25"/>
                </a:cxn>
                <a:cxn ang="0">
                  <a:pos x="43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4" y="0"/>
                </a:cxn>
                <a:cxn ang="0">
                  <a:pos x="32" y="1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8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3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9" y="5"/>
                </a:cxn>
                <a:cxn ang="0">
                  <a:pos x="17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2" y="27"/>
                  </a:lnTo>
                  <a:lnTo>
                    <a:pt x="34" y="26"/>
                  </a:lnTo>
                  <a:lnTo>
                    <a:pt x="36" y="25"/>
                  </a:lnTo>
                  <a:lnTo>
                    <a:pt x="37" y="25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1" y="25"/>
                  </a:lnTo>
                  <a:lnTo>
                    <a:pt x="43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1"/>
                  </a:lnTo>
                  <a:lnTo>
                    <a:pt x="31" y="1"/>
                  </a:lnTo>
                  <a:lnTo>
                    <a:pt x="29" y="1"/>
                  </a:lnTo>
                  <a:lnTo>
                    <a:pt x="28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9" y="5"/>
                  </a:lnTo>
                  <a:lnTo>
                    <a:pt x="17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9" name="Group 213"/>
          <p:cNvGrpSpPr>
            <a:grpSpLocks/>
          </p:cNvGrpSpPr>
          <p:nvPr/>
        </p:nvGrpSpPr>
        <p:grpSpPr bwMode="auto">
          <a:xfrm>
            <a:off x="3494089" y="4505325"/>
            <a:ext cx="92075" cy="76200"/>
            <a:chOff x="1241" y="2838"/>
            <a:chExt cx="58" cy="48"/>
          </a:xfrm>
        </p:grpSpPr>
        <p:sp>
          <p:nvSpPr>
            <p:cNvPr id="815318" name="Freeform 214"/>
            <p:cNvSpPr>
              <a:spLocks/>
            </p:cNvSpPr>
            <p:nvPr/>
          </p:nvSpPr>
          <p:spPr bwMode="auto">
            <a:xfrm>
              <a:off x="1241" y="2838"/>
              <a:ext cx="58" cy="48"/>
            </a:xfrm>
            <a:custGeom>
              <a:avLst/>
              <a:gdLst/>
              <a:ahLst/>
              <a:cxnLst>
                <a:cxn ang="0">
                  <a:pos x="58" y="31"/>
                </a:cxn>
                <a:cxn ang="0">
                  <a:pos x="57" y="30"/>
                </a:cxn>
                <a:cxn ang="0">
                  <a:pos x="56" y="29"/>
                </a:cxn>
                <a:cxn ang="0">
                  <a:pos x="56" y="28"/>
                </a:cxn>
                <a:cxn ang="0">
                  <a:pos x="55" y="28"/>
                </a:cxn>
                <a:cxn ang="0">
                  <a:pos x="54" y="27"/>
                </a:cxn>
                <a:cxn ang="0">
                  <a:pos x="53" y="26"/>
                </a:cxn>
                <a:cxn ang="0">
                  <a:pos x="53" y="26"/>
                </a:cxn>
                <a:cxn ang="0">
                  <a:pos x="52" y="25"/>
                </a:cxn>
                <a:cxn ang="0">
                  <a:pos x="51" y="24"/>
                </a:cxn>
                <a:cxn ang="0">
                  <a:pos x="50" y="23"/>
                </a:cxn>
                <a:cxn ang="0">
                  <a:pos x="49" y="23"/>
                </a:cxn>
                <a:cxn ang="0">
                  <a:pos x="48" y="22"/>
                </a:cxn>
                <a:cxn ang="0">
                  <a:pos x="47" y="21"/>
                </a:cxn>
                <a:cxn ang="0">
                  <a:pos x="46" y="20"/>
                </a:cxn>
                <a:cxn ang="0">
                  <a:pos x="45" y="20"/>
                </a:cxn>
                <a:cxn ang="0">
                  <a:pos x="44" y="19"/>
                </a:cxn>
                <a:cxn ang="0">
                  <a:pos x="43" y="19"/>
                </a:cxn>
                <a:cxn ang="0">
                  <a:pos x="41" y="18"/>
                </a:cxn>
                <a:cxn ang="0">
                  <a:pos x="40" y="17"/>
                </a:cxn>
                <a:cxn ang="0">
                  <a:pos x="39" y="17"/>
                </a:cxn>
                <a:cxn ang="0">
                  <a:pos x="38" y="16"/>
                </a:cxn>
                <a:cxn ang="0">
                  <a:pos x="37" y="16"/>
                </a:cxn>
                <a:cxn ang="0">
                  <a:pos x="36" y="15"/>
                </a:cxn>
                <a:cxn ang="0">
                  <a:pos x="35" y="15"/>
                </a:cxn>
                <a:cxn ang="0">
                  <a:pos x="33" y="14"/>
                </a:cxn>
                <a:cxn ang="0">
                  <a:pos x="32" y="14"/>
                </a:cxn>
                <a:cxn ang="0">
                  <a:pos x="31" y="13"/>
                </a:cxn>
                <a:cxn ang="0">
                  <a:pos x="29" y="13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5" y="11"/>
                </a:cxn>
                <a:cxn ang="0">
                  <a:pos x="24" y="11"/>
                </a:cxn>
                <a:cxn ang="0">
                  <a:pos x="22" y="11"/>
                </a:cxn>
                <a:cxn ang="0">
                  <a:pos x="21" y="10"/>
                </a:cxn>
                <a:cxn ang="0">
                  <a:pos x="20" y="10"/>
                </a:cxn>
                <a:cxn ang="0">
                  <a:pos x="18" y="10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4" y="44"/>
                </a:cxn>
                <a:cxn ang="0">
                  <a:pos x="15" y="35"/>
                </a:cxn>
                <a:cxn ang="0">
                  <a:pos x="16" y="35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7"/>
                </a:cxn>
                <a:cxn ang="0">
                  <a:pos x="23" y="37"/>
                </a:cxn>
                <a:cxn ang="0">
                  <a:pos x="25" y="38"/>
                </a:cxn>
                <a:cxn ang="0">
                  <a:pos x="27" y="38"/>
                </a:cxn>
                <a:cxn ang="0">
                  <a:pos x="28" y="39"/>
                </a:cxn>
                <a:cxn ang="0">
                  <a:pos x="29" y="40"/>
                </a:cxn>
                <a:cxn ang="0">
                  <a:pos x="31" y="41"/>
                </a:cxn>
                <a:cxn ang="0">
                  <a:pos x="32" y="42"/>
                </a:cxn>
                <a:cxn ang="0">
                  <a:pos x="34" y="43"/>
                </a:cxn>
                <a:cxn ang="0">
                  <a:pos x="35" y="44"/>
                </a:cxn>
                <a:cxn ang="0">
                  <a:pos x="36" y="45"/>
                </a:cxn>
                <a:cxn ang="0">
                  <a:pos x="38" y="46"/>
                </a:cxn>
                <a:cxn ang="0">
                  <a:pos x="38" y="47"/>
                </a:cxn>
                <a:cxn ang="0">
                  <a:pos x="39" y="48"/>
                </a:cxn>
                <a:cxn ang="0">
                  <a:pos x="58" y="31"/>
                </a:cxn>
              </a:cxnLst>
              <a:rect l="0" t="0" r="r" b="b"/>
              <a:pathLst>
                <a:path w="58" h="48">
                  <a:moveTo>
                    <a:pt x="58" y="31"/>
                  </a:moveTo>
                  <a:lnTo>
                    <a:pt x="57" y="30"/>
                  </a:lnTo>
                  <a:lnTo>
                    <a:pt x="56" y="29"/>
                  </a:lnTo>
                  <a:lnTo>
                    <a:pt x="56" y="28"/>
                  </a:lnTo>
                  <a:lnTo>
                    <a:pt x="55" y="28"/>
                  </a:lnTo>
                  <a:lnTo>
                    <a:pt x="54" y="27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2" y="25"/>
                  </a:lnTo>
                  <a:lnTo>
                    <a:pt x="51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8" y="22"/>
                  </a:lnTo>
                  <a:lnTo>
                    <a:pt x="47" y="21"/>
                  </a:lnTo>
                  <a:lnTo>
                    <a:pt x="46" y="20"/>
                  </a:lnTo>
                  <a:lnTo>
                    <a:pt x="45" y="20"/>
                  </a:lnTo>
                  <a:lnTo>
                    <a:pt x="44" y="19"/>
                  </a:lnTo>
                  <a:lnTo>
                    <a:pt x="43" y="19"/>
                  </a:lnTo>
                  <a:lnTo>
                    <a:pt x="41" y="18"/>
                  </a:lnTo>
                  <a:lnTo>
                    <a:pt x="40" y="17"/>
                  </a:lnTo>
                  <a:lnTo>
                    <a:pt x="39" y="17"/>
                  </a:lnTo>
                  <a:lnTo>
                    <a:pt x="38" y="16"/>
                  </a:lnTo>
                  <a:lnTo>
                    <a:pt x="37" y="16"/>
                  </a:lnTo>
                  <a:lnTo>
                    <a:pt x="36" y="15"/>
                  </a:lnTo>
                  <a:lnTo>
                    <a:pt x="35" y="15"/>
                  </a:lnTo>
                  <a:lnTo>
                    <a:pt x="33" y="14"/>
                  </a:lnTo>
                  <a:lnTo>
                    <a:pt x="32" y="14"/>
                  </a:lnTo>
                  <a:lnTo>
                    <a:pt x="31" y="13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5" y="11"/>
                  </a:lnTo>
                  <a:lnTo>
                    <a:pt x="24" y="11"/>
                  </a:lnTo>
                  <a:lnTo>
                    <a:pt x="22" y="11"/>
                  </a:lnTo>
                  <a:lnTo>
                    <a:pt x="21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4" y="44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2" y="37"/>
                  </a:lnTo>
                  <a:lnTo>
                    <a:pt x="23" y="37"/>
                  </a:lnTo>
                  <a:lnTo>
                    <a:pt x="25" y="38"/>
                  </a:lnTo>
                  <a:lnTo>
                    <a:pt x="27" y="38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31" y="41"/>
                  </a:lnTo>
                  <a:lnTo>
                    <a:pt x="32" y="42"/>
                  </a:lnTo>
                  <a:lnTo>
                    <a:pt x="34" y="43"/>
                  </a:lnTo>
                  <a:lnTo>
                    <a:pt x="35" y="44"/>
                  </a:lnTo>
                  <a:lnTo>
                    <a:pt x="36" y="45"/>
                  </a:lnTo>
                  <a:lnTo>
                    <a:pt x="38" y="46"/>
                  </a:lnTo>
                  <a:lnTo>
                    <a:pt x="38" y="47"/>
                  </a:lnTo>
                  <a:lnTo>
                    <a:pt x="39" y="48"/>
                  </a:lnTo>
                  <a:lnTo>
                    <a:pt x="58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19" name="Freeform 215"/>
            <p:cNvSpPr>
              <a:spLocks/>
            </p:cNvSpPr>
            <p:nvPr/>
          </p:nvSpPr>
          <p:spPr bwMode="auto">
            <a:xfrm>
              <a:off x="1241" y="2838"/>
              <a:ext cx="58" cy="48"/>
            </a:xfrm>
            <a:custGeom>
              <a:avLst/>
              <a:gdLst/>
              <a:ahLst/>
              <a:cxnLst>
                <a:cxn ang="0">
                  <a:pos x="58" y="31"/>
                </a:cxn>
                <a:cxn ang="0">
                  <a:pos x="57" y="30"/>
                </a:cxn>
                <a:cxn ang="0">
                  <a:pos x="56" y="29"/>
                </a:cxn>
                <a:cxn ang="0">
                  <a:pos x="56" y="28"/>
                </a:cxn>
                <a:cxn ang="0">
                  <a:pos x="55" y="28"/>
                </a:cxn>
                <a:cxn ang="0">
                  <a:pos x="54" y="27"/>
                </a:cxn>
                <a:cxn ang="0">
                  <a:pos x="53" y="26"/>
                </a:cxn>
                <a:cxn ang="0">
                  <a:pos x="53" y="26"/>
                </a:cxn>
                <a:cxn ang="0">
                  <a:pos x="52" y="25"/>
                </a:cxn>
                <a:cxn ang="0">
                  <a:pos x="51" y="24"/>
                </a:cxn>
                <a:cxn ang="0">
                  <a:pos x="50" y="23"/>
                </a:cxn>
                <a:cxn ang="0">
                  <a:pos x="49" y="23"/>
                </a:cxn>
                <a:cxn ang="0">
                  <a:pos x="48" y="22"/>
                </a:cxn>
                <a:cxn ang="0">
                  <a:pos x="47" y="21"/>
                </a:cxn>
                <a:cxn ang="0">
                  <a:pos x="46" y="20"/>
                </a:cxn>
                <a:cxn ang="0">
                  <a:pos x="45" y="20"/>
                </a:cxn>
                <a:cxn ang="0">
                  <a:pos x="44" y="19"/>
                </a:cxn>
                <a:cxn ang="0">
                  <a:pos x="43" y="19"/>
                </a:cxn>
                <a:cxn ang="0">
                  <a:pos x="41" y="18"/>
                </a:cxn>
                <a:cxn ang="0">
                  <a:pos x="40" y="17"/>
                </a:cxn>
                <a:cxn ang="0">
                  <a:pos x="39" y="17"/>
                </a:cxn>
                <a:cxn ang="0">
                  <a:pos x="38" y="16"/>
                </a:cxn>
                <a:cxn ang="0">
                  <a:pos x="37" y="16"/>
                </a:cxn>
                <a:cxn ang="0">
                  <a:pos x="36" y="15"/>
                </a:cxn>
                <a:cxn ang="0">
                  <a:pos x="35" y="15"/>
                </a:cxn>
                <a:cxn ang="0">
                  <a:pos x="33" y="14"/>
                </a:cxn>
                <a:cxn ang="0">
                  <a:pos x="32" y="14"/>
                </a:cxn>
                <a:cxn ang="0">
                  <a:pos x="31" y="13"/>
                </a:cxn>
                <a:cxn ang="0">
                  <a:pos x="29" y="13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5" y="11"/>
                </a:cxn>
                <a:cxn ang="0">
                  <a:pos x="24" y="11"/>
                </a:cxn>
                <a:cxn ang="0">
                  <a:pos x="22" y="11"/>
                </a:cxn>
                <a:cxn ang="0">
                  <a:pos x="21" y="10"/>
                </a:cxn>
                <a:cxn ang="0">
                  <a:pos x="20" y="10"/>
                </a:cxn>
                <a:cxn ang="0">
                  <a:pos x="18" y="10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4" y="44"/>
                </a:cxn>
                <a:cxn ang="0">
                  <a:pos x="15" y="35"/>
                </a:cxn>
                <a:cxn ang="0">
                  <a:pos x="16" y="35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7"/>
                </a:cxn>
                <a:cxn ang="0">
                  <a:pos x="23" y="37"/>
                </a:cxn>
                <a:cxn ang="0">
                  <a:pos x="25" y="38"/>
                </a:cxn>
                <a:cxn ang="0">
                  <a:pos x="27" y="38"/>
                </a:cxn>
                <a:cxn ang="0">
                  <a:pos x="28" y="39"/>
                </a:cxn>
                <a:cxn ang="0">
                  <a:pos x="29" y="40"/>
                </a:cxn>
                <a:cxn ang="0">
                  <a:pos x="31" y="41"/>
                </a:cxn>
                <a:cxn ang="0">
                  <a:pos x="32" y="42"/>
                </a:cxn>
                <a:cxn ang="0">
                  <a:pos x="34" y="43"/>
                </a:cxn>
                <a:cxn ang="0">
                  <a:pos x="35" y="44"/>
                </a:cxn>
                <a:cxn ang="0">
                  <a:pos x="36" y="45"/>
                </a:cxn>
                <a:cxn ang="0">
                  <a:pos x="38" y="46"/>
                </a:cxn>
                <a:cxn ang="0">
                  <a:pos x="38" y="47"/>
                </a:cxn>
                <a:cxn ang="0">
                  <a:pos x="39" y="48"/>
                </a:cxn>
                <a:cxn ang="0">
                  <a:pos x="58" y="31"/>
                </a:cxn>
              </a:cxnLst>
              <a:rect l="0" t="0" r="r" b="b"/>
              <a:pathLst>
                <a:path w="58" h="48">
                  <a:moveTo>
                    <a:pt x="58" y="31"/>
                  </a:moveTo>
                  <a:lnTo>
                    <a:pt x="57" y="30"/>
                  </a:lnTo>
                  <a:lnTo>
                    <a:pt x="56" y="29"/>
                  </a:lnTo>
                  <a:lnTo>
                    <a:pt x="56" y="28"/>
                  </a:lnTo>
                  <a:lnTo>
                    <a:pt x="55" y="28"/>
                  </a:lnTo>
                  <a:lnTo>
                    <a:pt x="54" y="27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2" y="25"/>
                  </a:lnTo>
                  <a:lnTo>
                    <a:pt x="51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8" y="22"/>
                  </a:lnTo>
                  <a:lnTo>
                    <a:pt x="47" y="21"/>
                  </a:lnTo>
                  <a:lnTo>
                    <a:pt x="46" y="20"/>
                  </a:lnTo>
                  <a:lnTo>
                    <a:pt x="45" y="20"/>
                  </a:lnTo>
                  <a:lnTo>
                    <a:pt x="44" y="19"/>
                  </a:lnTo>
                  <a:lnTo>
                    <a:pt x="43" y="19"/>
                  </a:lnTo>
                  <a:lnTo>
                    <a:pt x="41" y="18"/>
                  </a:lnTo>
                  <a:lnTo>
                    <a:pt x="40" y="17"/>
                  </a:lnTo>
                  <a:lnTo>
                    <a:pt x="39" y="17"/>
                  </a:lnTo>
                  <a:lnTo>
                    <a:pt x="38" y="16"/>
                  </a:lnTo>
                  <a:lnTo>
                    <a:pt x="37" y="16"/>
                  </a:lnTo>
                  <a:lnTo>
                    <a:pt x="36" y="15"/>
                  </a:lnTo>
                  <a:lnTo>
                    <a:pt x="35" y="15"/>
                  </a:lnTo>
                  <a:lnTo>
                    <a:pt x="33" y="14"/>
                  </a:lnTo>
                  <a:lnTo>
                    <a:pt x="32" y="14"/>
                  </a:lnTo>
                  <a:lnTo>
                    <a:pt x="31" y="13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5" y="11"/>
                  </a:lnTo>
                  <a:lnTo>
                    <a:pt x="24" y="11"/>
                  </a:lnTo>
                  <a:lnTo>
                    <a:pt x="22" y="11"/>
                  </a:lnTo>
                  <a:lnTo>
                    <a:pt x="21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4" y="44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2" y="37"/>
                  </a:lnTo>
                  <a:lnTo>
                    <a:pt x="23" y="37"/>
                  </a:lnTo>
                  <a:lnTo>
                    <a:pt x="25" y="38"/>
                  </a:lnTo>
                  <a:lnTo>
                    <a:pt x="27" y="38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31" y="41"/>
                  </a:lnTo>
                  <a:lnTo>
                    <a:pt x="32" y="42"/>
                  </a:lnTo>
                  <a:lnTo>
                    <a:pt x="34" y="43"/>
                  </a:lnTo>
                  <a:lnTo>
                    <a:pt x="35" y="44"/>
                  </a:lnTo>
                  <a:lnTo>
                    <a:pt x="36" y="45"/>
                  </a:lnTo>
                  <a:lnTo>
                    <a:pt x="38" y="46"/>
                  </a:lnTo>
                  <a:lnTo>
                    <a:pt x="38" y="47"/>
                  </a:lnTo>
                  <a:lnTo>
                    <a:pt x="39" y="48"/>
                  </a:lnTo>
                  <a:lnTo>
                    <a:pt x="58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0" name="Group 216"/>
          <p:cNvGrpSpPr>
            <a:grpSpLocks/>
          </p:cNvGrpSpPr>
          <p:nvPr/>
        </p:nvGrpSpPr>
        <p:grpSpPr bwMode="auto">
          <a:xfrm>
            <a:off x="3544888" y="4549776"/>
            <a:ext cx="68262" cy="85725"/>
            <a:chOff x="1273" y="2866"/>
            <a:chExt cx="43" cy="54"/>
          </a:xfrm>
        </p:grpSpPr>
        <p:sp>
          <p:nvSpPr>
            <p:cNvPr id="815321" name="Freeform 217"/>
            <p:cNvSpPr>
              <a:spLocks/>
            </p:cNvSpPr>
            <p:nvPr/>
          </p:nvSpPr>
          <p:spPr bwMode="auto">
            <a:xfrm>
              <a:off x="1273" y="2866"/>
              <a:ext cx="43" cy="54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1"/>
                </a:cxn>
                <a:cxn ang="0">
                  <a:pos x="15" y="32"/>
                </a:cxn>
                <a:cxn ang="0">
                  <a:pos x="15" y="34"/>
                </a:cxn>
                <a:cxn ang="0">
                  <a:pos x="16" y="37"/>
                </a:cxn>
                <a:cxn ang="0">
                  <a:pos x="16" y="38"/>
                </a:cxn>
                <a:cxn ang="0">
                  <a:pos x="17" y="40"/>
                </a:cxn>
                <a:cxn ang="0">
                  <a:pos x="17" y="41"/>
                </a:cxn>
                <a:cxn ang="0">
                  <a:pos x="17" y="42"/>
                </a:cxn>
                <a:cxn ang="0">
                  <a:pos x="17" y="44"/>
                </a:cxn>
                <a:cxn ang="0">
                  <a:pos x="17" y="45"/>
                </a:cxn>
                <a:cxn ang="0">
                  <a:pos x="17" y="47"/>
                </a:cxn>
                <a:cxn ang="0">
                  <a:pos x="43" y="54"/>
                </a:cxn>
                <a:cxn ang="0">
                  <a:pos x="43" y="52"/>
                </a:cxn>
                <a:cxn ang="0">
                  <a:pos x="43" y="51"/>
                </a:cxn>
                <a:cxn ang="0">
                  <a:pos x="43" y="50"/>
                </a:cxn>
                <a:cxn ang="0">
                  <a:pos x="43" y="48"/>
                </a:cxn>
                <a:cxn ang="0">
                  <a:pos x="43" y="47"/>
                </a:cxn>
                <a:cxn ang="0">
                  <a:pos x="43" y="46"/>
                </a:cxn>
                <a:cxn ang="0">
                  <a:pos x="43" y="45"/>
                </a:cxn>
                <a:cxn ang="0">
                  <a:pos x="43" y="44"/>
                </a:cxn>
                <a:cxn ang="0">
                  <a:pos x="43" y="43"/>
                </a:cxn>
                <a:cxn ang="0">
                  <a:pos x="43" y="41"/>
                </a:cxn>
                <a:cxn ang="0">
                  <a:pos x="42" y="40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2" y="36"/>
                </a:cxn>
                <a:cxn ang="0">
                  <a:pos x="42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1" y="30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9" y="25"/>
                </a:cxn>
                <a:cxn ang="0">
                  <a:pos x="38" y="23"/>
                </a:cxn>
                <a:cxn ang="0">
                  <a:pos x="38" y="22"/>
                </a:cxn>
                <a:cxn ang="0">
                  <a:pos x="37" y="21"/>
                </a:cxn>
                <a:cxn ang="0">
                  <a:pos x="37" y="19"/>
                </a:cxn>
                <a:cxn ang="0">
                  <a:pos x="36" y="18"/>
                </a:cxn>
                <a:cxn ang="0">
                  <a:pos x="35" y="17"/>
                </a:cxn>
                <a:cxn ang="0">
                  <a:pos x="35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9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3" h="54">
                  <a:moveTo>
                    <a:pt x="0" y="31"/>
                  </a:moveTo>
                  <a:lnTo>
                    <a:pt x="10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1"/>
                  </a:lnTo>
                  <a:lnTo>
                    <a:pt x="15" y="32"/>
                  </a:lnTo>
                  <a:lnTo>
                    <a:pt x="15" y="34"/>
                  </a:lnTo>
                  <a:lnTo>
                    <a:pt x="16" y="37"/>
                  </a:lnTo>
                  <a:lnTo>
                    <a:pt x="16" y="38"/>
                  </a:lnTo>
                  <a:lnTo>
                    <a:pt x="17" y="40"/>
                  </a:lnTo>
                  <a:lnTo>
                    <a:pt x="17" y="41"/>
                  </a:lnTo>
                  <a:lnTo>
                    <a:pt x="17" y="42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43" y="54"/>
                  </a:lnTo>
                  <a:lnTo>
                    <a:pt x="43" y="52"/>
                  </a:lnTo>
                  <a:lnTo>
                    <a:pt x="43" y="51"/>
                  </a:lnTo>
                  <a:lnTo>
                    <a:pt x="43" y="50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5"/>
                  </a:lnTo>
                  <a:lnTo>
                    <a:pt x="43" y="44"/>
                  </a:lnTo>
                  <a:lnTo>
                    <a:pt x="43" y="43"/>
                  </a:lnTo>
                  <a:lnTo>
                    <a:pt x="43" y="41"/>
                  </a:lnTo>
                  <a:lnTo>
                    <a:pt x="42" y="40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8" y="23"/>
                  </a:lnTo>
                  <a:lnTo>
                    <a:pt x="38" y="22"/>
                  </a:lnTo>
                  <a:lnTo>
                    <a:pt x="37" y="21"/>
                  </a:lnTo>
                  <a:lnTo>
                    <a:pt x="37" y="19"/>
                  </a:lnTo>
                  <a:lnTo>
                    <a:pt x="36" y="18"/>
                  </a:lnTo>
                  <a:lnTo>
                    <a:pt x="35" y="17"/>
                  </a:lnTo>
                  <a:lnTo>
                    <a:pt x="35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9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22" name="Freeform 218"/>
            <p:cNvSpPr>
              <a:spLocks/>
            </p:cNvSpPr>
            <p:nvPr/>
          </p:nvSpPr>
          <p:spPr bwMode="auto">
            <a:xfrm>
              <a:off x="1273" y="2866"/>
              <a:ext cx="43" cy="54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1"/>
                </a:cxn>
                <a:cxn ang="0">
                  <a:pos x="15" y="32"/>
                </a:cxn>
                <a:cxn ang="0">
                  <a:pos x="15" y="34"/>
                </a:cxn>
                <a:cxn ang="0">
                  <a:pos x="16" y="37"/>
                </a:cxn>
                <a:cxn ang="0">
                  <a:pos x="16" y="38"/>
                </a:cxn>
                <a:cxn ang="0">
                  <a:pos x="17" y="40"/>
                </a:cxn>
                <a:cxn ang="0">
                  <a:pos x="17" y="41"/>
                </a:cxn>
                <a:cxn ang="0">
                  <a:pos x="17" y="42"/>
                </a:cxn>
                <a:cxn ang="0">
                  <a:pos x="17" y="44"/>
                </a:cxn>
                <a:cxn ang="0">
                  <a:pos x="17" y="45"/>
                </a:cxn>
                <a:cxn ang="0">
                  <a:pos x="17" y="47"/>
                </a:cxn>
                <a:cxn ang="0">
                  <a:pos x="43" y="54"/>
                </a:cxn>
                <a:cxn ang="0">
                  <a:pos x="43" y="52"/>
                </a:cxn>
                <a:cxn ang="0">
                  <a:pos x="43" y="51"/>
                </a:cxn>
                <a:cxn ang="0">
                  <a:pos x="43" y="50"/>
                </a:cxn>
                <a:cxn ang="0">
                  <a:pos x="43" y="48"/>
                </a:cxn>
                <a:cxn ang="0">
                  <a:pos x="43" y="47"/>
                </a:cxn>
                <a:cxn ang="0">
                  <a:pos x="43" y="46"/>
                </a:cxn>
                <a:cxn ang="0">
                  <a:pos x="43" y="45"/>
                </a:cxn>
                <a:cxn ang="0">
                  <a:pos x="43" y="44"/>
                </a:cxn>
                <a:cxn ang="0">
                  <a:pos x="43" y="43"/>
                </a:cxn>
                <a:cxn ang="0">
                  <a:pos x="43" y="41"/>
                </a:cxn>
                <a:cxn ang="0">
                  <a:pos x="42" y="40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2" y="36"/>
                </a:cxn>
                <a:cxn ang="0">
                  <a:pos x="42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1" y="30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9" y="25"/>
                </a:cxn>
                <a:cxn ang="0">
                  <a:pos x="38" y="23"/>
                </a:cxn>
                <a:cxn ang="0">
                  <a:pos x="38" y="22"/>
                </a:cxn>
                <a:cxn ang="0">
                  <a:pos x="37" y="21"/>
                </a:cxn>
                <a:cxn ang="0">
                  <a:pos x="37" y="19"/>
                </a:cxn>
                <a:cxn ang="0">
                  <a:pos x="36" y="18"/>
                </a:cxn>
                <a:cxn ang="0">
                  <a:pos x="35" y="17"/>
                </a:cxn>
                <a:cxn ang="0">
                  <a:pos x="35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9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3" h="54">
                  <a:moveTo>
                    <a:pt x="0" y="31"/>
                  </a:moveTo>
                  <a:lnTo>
                    <a:pt x="10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1"/>
                  </a:lnTo>
                  <a:lnTo>
                    <a:pt x="15" y="32"/>
                  </a:lnTo>
                  <a:lnTo>
                    <a:pt x="15" y="34"/>
                  </a:lnTo>
                  <a:lnTo>
                    <a:pt x="16" y="37"/>
                  </a:lnTo>
                  <a:lnTo>
                    <a:pt x="16" y="38"/>
                  </a:lnTo>
                  <a:lnTo>
                    <a:pt x="17" y="40"/>
                  </a:lnTo>
                  <a:lnTo>
                    <a:pt x="17" y="41"/>
                  </a:lnTo>
                  <a:lnTo>
                    <a:pt x="17" y="42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43" y="54"/>
                  </a:lnTo>
                  <a:lnTo>
                    <a:pt x="43" y="52"/>
                  </a:lnTo>
                  <a:lnTo>
                    <a:pt x="43" y="51"/>
                  </a:lnTo>
                  <a:lnTo>
                    <a:pt x="43" y="50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5"/>
                  </a:lnTo>
                  <a:lnTo>
                    <a:pt x="43" y="44"/>
                  </a:lnTo>
                  <a:lnTo>
                    <a:pt x="43" y="43"/>
                  </a:lnTo>
                  <a:lnTo>
                    <a:pt x="43" y="41"/>
                  </a:lnTo>
                  <a:lnTo>
                    <a:pt x="42" y="40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8" y="23"/>
                  </a:lnTo>
                  <a:lnTo>
                    <a:pt x="38" y="22"/>
                  </a:lnTo>
                  <a:lnTo>
                    <a:pt x="37" y="21"/>
                  </a:lnTo>
                  <a:lnTo>
                    <a:pt x="37" y="19"/>
                  </a:lnTo>
                  <a:lnTo>
                    <a:pt x="36" y="18"/>
                  </a:lnTo>
                  <a:lnTo>
                    <a:pt x="35" y="17"/>
                  </a:lnTo>
                  <a:lnTo>
                    <a:pt x="35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9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1" name="Group 219"/>
          <p:cNvGrpSpPr>
            <a:grpSpLocks/>
          </p:cNvGrpSpPr>
          <p:nvPr/>
        </p:nvGrpSpPr>
        <p:grpSpPr bwMode="auto">
          <a:xfrm>
            <a:off x="3386139" y="4548188"/>
            <a:ext cx="79375" cy="88900"/>
            <a:chOff x="1173" y="2865"/>
            <a:chExt cx="50" cy="56"/>
          </a:xfrm>
        </p:grpSpPr>
        <p:sp>
          <p:nvSpPr>
            <p:cNvPr id="815324" name="Freeform 220"/>
            <p:cNvSpPr>
              <a:spLocks/>
            </p:cNvSpPr>
            <p:nvPr/>
          </p:nvSpPr>
          <p:spPr bwMode="auto">
            <a:xfrm>
              <a:off x="1173" y="2865"/>
              <a:ext cx="50" cy="5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30" y="3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8" y="5"/>
                </a:cxn>
                <a:cxn ang="0">
                  <a:pos x="27" y="6"/>
                </a:cxn>
                <a:cxn ang="0">
                  <a:pos x="26" y="7"/>
                </a:cxn>
                <a:cxn ang="0">
                  <a:pos x="25" y="8"/>
                </a:cxn>
                <a:cxn ang="0">
                  <a:pos x="25" y="9"/>
                </a:cxn>
                <a:cxn ang="0">
                  <a:pos x="24" y="10"/>
                </a:cxn>
                <a:cxn ang="0">
                  <a:pos x="23" y="11"/>
                </a:cxn>
                <a:cxn ang="0">
                  <a:pos x="22" y="12"/>
                </a:cxn>
                <a:cxn ang="0">
                  <a:pos x="22" y="13"/>
                </a:cxn>
                <a:cxn ang="0">
                  <a:pos x="21" y="14"/>
                </a:cxn>
                <a:cxn ang="0">
                  <a:pos x="20" y="15"/>
                </a:cxn>
                <a:cxn ang="0">
                  <a:pos x="20" y="16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20"/>
                </a:cxn>
                <a:cxn ang="0">
                  <a:pos x="17" y="21"/>
                </a:cxn>
                <a:cxn ang="0">
                  <a:pos x="17" y="22"/>
                </a:cxn>
                <a:cxn ang="0">
                  <a:pos x="16" y="23"/>
                </a:cxn>
                <a:cxn ang="0">
                  <a:pos x="16" y="24"/>
                </a:cxn>
                <a:cxn ang="0">
                  <a:pos x="15" y="25"/>
                </a:cxn>
                <a:cxn ang="0">
                  <a:pos x="15" y="27"/>
                </a:cxn>
                <a:cxn ang="0">
                  <a:pos x="14" y="28"/>
                </a:cxn>
                <a:cxn ang="0">
                  <a:pos x="14" y="29"/>
                </a:cxn>
                <a:cxn ang="0">
                  <a:pos x="13" y="31"/>
                </a:cxn>
                <a:cxn ang="0">
                  <a:pos x="13" y="32"/>
                </a:cxn>
                <a:cxn ang="0">
                  <a:pos x="13" y="34"/>
                </a:cxn>
                <a:cxn ang="0">
                  <a:pos x="12" y="35"/>
                </a:cxn>
                <a:cxn ang="0">
                  <a:pos x="12" y="37"/>
                </a:cxn>
                <a:cxn ang="0">
                  <a:pos x="12" y="38"/>
                </a:cxn>
                <a:cxn ang="0">
                  <a:pos x="12" y="39"/>
                </a:cxn>
                <a:cxn ang="0">
                  <a:pos x="12" y="40"/>
                </a:cxn>
                <a:cxn ang="0">
                  <a:pos x="0" y="39"/>
                </a:cxn>
                <a:cxn ang="0">
                  <a:pos x="22" y="56"/>
                </a:cxn>
                <a:cxn ang="0">
                  <a:pos x="49" y="44"/>
                </a:cxn>
                <a:cxn ang="0">
                  <a:pos x="37" y="43"/>
                </a:cxn>
                <a:cxn ang="0">
                  <a:pos x="37" y="41"/>
                </a:cxn>
                <a:cxn ang="0">
                  <a:pos x="37" y="39"/>
                </a:cxn>
                <a:cxn ang="0">
                  <a:pos x="38" y="37"/>
                </a:cxn>
                <a:cxn ang="0">
                  <a:pos x="39" y="36"/>
                </a:cxn>
                <a:cxn ang="0">
                  <a:pos x="39" y="34"/>
                </a:cxn>
                <a:cxn ang="0">
                  <a:pos x="40" y="32"/>
                </a:cxn>
                <a:cxn ang="0">
                  <a:pos x="40" y="31"/>
                </a:cxn>
                <a:cxn ang="0">
                  <a:pos x="41" y="29"/>
                </a:cxn>
                <a:cxn ang="0">
                  <a:pos x="42" y="28"/>
                </a:cxn>
                <a:cxn ang="0">
                  <a:pos x="43" y="26"/>
                </a:cxn>
                <a:cxn ang="0">
                  <a:pos x="44" y="25"/>
                </a:cxn>
                <a:cxn ang="0">
                  <a:pos x="45" y="24"/>
                </a:cxn>
                <a:cxn ang="0">
                  <a:pos x="46" y="23"/>
                </a:cxn>
                <a:cxn ang="0">
                  <a:pos x="47" y="21"/>
                </a:cxn>
                <a:cxn ang="0">
                  <a:pos x="48" y="20"/>
                </a:cxn>
                <a:cxn ang="0">
                  <a:pos x="49" y="19"/>
                </a:cxn>
                <a:cxn ang="0">
                  <a:pos x="50" y="18"/>
                </a:cxn>
                <a:cxn ang="0">
                  <a:pos x="33" y="0"/>
                </a:cxn>
              </a:cxnLst>
              <a:rect l="0" t="0" r="r" b="b"/>
              <a:pathLst>
                <a:path w="50" h="56">
                  <a:moveTo>
                    <a:pt x="33" y="0"/>
                  </a:moveTo>
                  <a:lnTo>
                    <a:pt x="32" y="0"/>
                  </a:lnTo>
                  <a:lnTo>
                    <a:pt x="31" y="1"/>
                  </a:lnTo>
                  <a:lnTo>
                    <a:pt x="30" y="2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8" y="5"/>
                  </a:lnTo>
                  <a:lnTo>
                    <a:pt x="27" y="6"/>
                  </a:lnTo>
                  <a:lnTo>
                    <a:pt x="26" y="7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1"/>
                  </a:lnTo>
                  <a:lnTo>
                    <a:pt x="22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20" y="15"/>
                  </a:lnTo>
                  <a:lnTo>
                    <a:pt x="20" y="16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6" y="23"/>
                  </a:lnTo>
                  <a:lnTo>
                    <a:pt x="16" y="24"/>
                  </a:lnTo>
                  <a:lnTo>
                    <a:pt x="15" y="25"/>
                  </a:lnTo>
                  <a:lnTo>
                    <a:pt x="15" y="27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3" y="31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2" y="39"/>
                  </a:lnTo>
                  <a:lnTo>
                    <a:pt x="12" y="40"/>
                  </a:lnTo>
                  <a:lnTo>
                    <a:pt x="0" y="39"/>
                  </a:lnTo>
                  <a:lnTo>
                    <a:pt x="22" y="56"/>
                  </a:lnTo>
                  <a:lnTo>
                    <a:pt x="49" y="44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8" y="37"/>
                  </a:lnTo>
                  <a:lnTo>
                    <a:pt x="39" y="36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  <a:lnTo>
                    <a:pt x="41" y="29"/>
                  </a:lnTo>
                  <a:lnTo>
                    <a:pt x="42" y="28"/>
                  </a:lnTo>
                  <a:lnTo>
                    <a:pt x="43" y="26"/>
                  </a:lnTo>
                  <a:lnTo>
                    <a:pt x="44" y="25"/>
                  </a:lnTo>
                  <a:lnTo>
                    <a:pt x="45" y="24"/>
                  </a:lnTo>
                  <a:lnTo>
                    <a:pt x="46" y="23"/>
                  </a:lnTo>
                  <a:lnTo>
                    <a:pt x="47" y="21"/>
                  </a:lnTo>
                  <a:lnTo>
                    <a:pt x="48" y="20"/>
                  </a:lnTo>
                  <a:lnTo>
                    <a:pt x="49" y="19"/>
                  </a:lnTo>
                  <a:lnTo>
                    <a:pt x="50" y="18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25" name="Freeform 221"/>
            <p:cNvSpPr>
              <a:spLocks/>
            </p:cNvSpPr>
            <p:nvPr/>
          </p:nvSpPr>
          <p:spPr bwMode="auto">
            <a:xfrm>
              <a:off x="1173" y="2865"/>
              <a:ext cx="50" cy="5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30" y="3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8" y="5"/>
                </a:cxn>
                <a:cxn ang="0">
                  <a:pos x="27" y="6"/>
                </a:cxn>
                <a:cxn ang="0">
                  <a:pos x="26" y="7"/>
                </a:cxn>
                <a:cxn ang="0">
                  <a:pos x="25" y="8"/>
                </a:cxn>
                <a:cxn ang="0">
                  <a:pos x="25" y="9"/>
                </a:cxn>
                <a:cxn ang="0">
                  <a:pos x="24" y="10"/>
                </a:cxn>
                <a:cxn ang="0">
                  <a:pos x="23" y="11"/>
                </a:cxn>
                <a:cxn ang="0">
                  <a:pos x="22" y="12"/>
                </a:cxn>
                <a:cxn ang="0">
                  <a:pos x="22" y="13"/>
                </a:cxn>
                <a:cxn ang="0">
                  <a:pos x="21" y="14"/>
                </a:cxn>
                <a:cxn ang="0">
                  <a:pos x="20" y="15"/>
                </a:cxn>
                <a:cxn ang="0">
                  <a:pos x="20" y="16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20"/>
                </a:cxn>
                <a:cxn ang="0">
                  <a:pos x="17" y="21"/>
                </a:cxn>
                <a:cxn ang="0">
                  <a:pos x="17" y="22"/>
                </a:cxn>
                <a:cxn ang="0">
                  <a:pos x="16" y="23"/>
                </a:cxn>
                <a:cxn ang="0">
                  <a:pos x="16" y="24"/>
                </a:cxn>
                <a:cxn ang="0">
                  <a:pos x="15" y="25"/>
                </a:cxn>
                <a:cxn ang="0">
                  <a:pos x="15" y="27"/>
                </a:cxn>
                <a:cxn ang="0">
                  <a:pos x="14" y="28"/>
                </a:cxn>
                <a:cxn ang="0">
                  <a:pos x="14" y="29"/>
                </a:cxn>
                <a:cxn ang="0">
                  <a:pos x="13" y="31"/>
                </a:cxn>
                <a:cxn ang="0">
                  <a:pos x="13" y="32"/>
                </a:cxn>
                <a:cxn ang="0">
                  <a:pos x="13" y="34"/>
                </a:cxn>
                <a:cxn ang="0">
                  <a:pos x="12" y="35"/>
                </a:cxn>
                <a:cxn ang="0">
                  <a:pos x="12" y="37"/>
                </a:cxn>
                <a:cxn ang="0">
                  <a:pos x="12" y="38"/>
                </a:cxn>
                <a:cxn ang="0">
                  <a:pos x="12" y="39"/>
                </a:cxn>
                <a:cxn ang="0">
                  <a:pos x="12" y="40"/>
                </a:cxn>
                <a:cxn ang="0">
                  <a:pos x="0" y="39"/>
                </a:cxn>
                <a:cxn ang="0">
                  <a:pos x="22" y="56"/>
                </a:cxn>
                <a:cxn ang="0">
                  <a:pos x="49" y="44"/>
                </a:cxn>
                <a:cxn ang="0">
                  <a:pos x="37" y="43"/>
                </a:cxn>
                <a:cxn ang="0">
                  <a:pos x="37" y="41"/>
                </a:cxn>
                <a:cxn ang="0">
                  <a:pos x="37" y="39"/>
                </a:cxn>
                <a:cxn ang="0">
                  <a:pos x="38" y="37"/>
                </a:cxn>
                <a:cxn ang="0">
                  <a:pos x="39" y="36"/>
                </a:cxn>
                <a:cxn ang="0">
                  <a:pos x="39" y="34"/>
                </a:cxn>
                <a:cxn ang="0">
                  <a:pos x="40" y="32"/>
                </a:cxn>
                <a:cxn ang="0">
                  <a:pos x="40" y="31"/>
                </a:cxn>
                <a:cxn ang="0">
                  <a:pos x="41" y="29"/>
                </a:cxn>
                <a:cxn ang="0">
                  <a:pos x="42" y="28"/>
                </a:cxn>
                <a:cxn ang="0">
                  <a:pos x="43" y="26"/>
                </a:cxn>
                <a:cxn ang="0">
                  <a:pos x="44" y="25"/>
                </a:cxn>
                <a:cxn ang="0">
                  <a:pos x="45" y="24"/>
                </a:cxn>
                <a:cxn ang="0">
                  <a:pos x="46" y="23"/>
                </a:cxn>
                <a:cxn ang="0">
                  <a:pos x="47" y="21"/>
                </a:cxn>
                <a:cxn ang="0">
                  <a:pos x="48" y="20"/>
                </a:cxn>
                <a:cxn ang="0">
                  <a:pos x="49" y="19"/>
                </a:cxn>
                <a:cxn ang="0">
                  <a:pos x="50" y="18"/>
                </a:cxn>
                <a:cxn ang="0">
                  <a:pos x="33" y="0"/>
                </a:cxn>
              </a:cxnLst>
              <a:rect l="0" t="0" r="r" b="b"/>
              <a:pathLst>
                <a:path w="50" h="56">
                  <a:moveTo>
                    <a:pt x="33" y="0"/>
                  </a:moveTo>
                  <a:lnTo>
                    <a:pt x="32" y="0"/>
                  </a:lnTo>
                  <a:lnTo>
                    <a:pt x="31" y="1"/>
                  </a:lnTo>
                  <a:lnTo>
                    <a:pt x="30" y="2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8" y="5"/>
                  </a:lnTo>
                  <a:lnTo>
                    <a:pt x="27" y="6"/>
                  </a:lnTo>
                  <a:lnTo>
                    <a:pt x="26" y="7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1"/>
                  </a:lnTo>
                  <a:lnTo>
                    <a:pt x="22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20" y="15"/>
                  </a:lnTo>
                  <a:lnTo>
                    <a:pt x="20" y="16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6" y="23"/>
                  </a:lnTo>
                  <a:lnTo>
                    <a:pt x="16" y="24"/>
                  </a:lnTo>
                  <a:lnTo>
                    <a:pt x="15" y="25"/>
                  </a:lnTo>
                  <a:lnTo>
                    <a:pt x="15" y="27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3" y="31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2" y="39"/>
                  </a:lnTo>
                  <a:lnTo>
                    <a:pt x="12" y="40"/>
                  </a:lnTo>
                  <a:lnTo>
                    <a:pt x="0" y="39"/>
                  </a:lnTo>
                  <a:lnTo>
                    <a:pt x="22" y="56"/>
                  </a:lnTo>
                  <a:lnTo>
                    <a:pt x="49" y="44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8" y="37"/>
                  </a:lnTo>
                  <a:lnTo>
                    <a:pt x="39" y="36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  <a:lnTo>
                    <a:pt x="41" y="29"/>
                  </a:lnTo>
                  <a:lnTo>
                    <a:pt x="42" y="28"/>
                  </a:lnTo>
                  <a:lnTo>
                    <a:pt x="43" y="26"/>
                  </a:lnTo>
                  <a:lnTo>
                    <a:pt x="44" y="25"/>
                  </a:lnTo>
                  <a:lnTo>
                    <a:pt x="45" y="24"/>
                  </a:lnTo>
                  <a:lnTo>
                    <a:pt x="46" y="23"/>
                  </a:lnTo>
                  <a:lnTo>
                    <a:pt x="47" y="21"/>
                  </a:lnTo>
                  <a:lnTo>
                    <a:pt x="48" y="20"/>
                  </a:lnTo>
                  <a:lnTo>
                    <a:pt x="49" y="19"/>
                  </a:lnTo>
                  <a:lnTo>
                    <a:pt x="50" y="18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4" name="Group 222"/>
          <p:cNvGrpSpPr>
            <a:grpSpLocks/>
          </p:cNvGrpSpPr>
          <p:nvPr/>
        </p:nvGrpSpPr>
        <p:grpSpPr bwMode="auto">
          <a:xfrm>
            <a:off x="3435351" y="4521201"/>
            <a:ext cx="73025" cy="60325"/>
            <a:chOff x="1204" y="2848"/>
            <a:chExt cx="46" cy="38"/>
          </a:xfrm>
        </p:grpSpPr>
        <p:sp>
          <p:nvSpPr>
            <p:cNvPr id="815327" name="Freeform 223"/>
            <p:cNvSpPr>
              <a:spLocks/>
            </p:cNvSpPr>
            <p:nvPr/>
          </p:nvSpPr>
          <p:spPr bwMode="auto">
            <a:xfrm>
              <a:off x="1204" y="2848"/>
              <a:ext cx="46" cy="38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7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1" y="27"/>
                </a:cxn>
                <a:cxn ang="0">
                  <a:pos x="32" y="27"/>
                </a:cxn>
                <a:cxn ang="0">
                  <a:pos x="35" y="26"/>
                </a:cxn>
                <a:cxn ang="0">
                  <a:pos x="36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5"/>
                </a:cxn>
                <a:cxn ang="0">
                  <a:pos x="44" y="24"/>
                </a:cxn>
                <a:cxn ang="0">
                  <a:pos x="45" y="24"/>
                </a:cxn>
                <a:cxn ang="0">
                  <a:pos x="37" y="9"/>
                </a:cxn>
                <a:cxn ang="0">
                  <a:pos x="46" y="0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8" y="2"/>
                </a:cxn>
                <a:cxn ang="0">
                  <a:pos x="27" y="2"/>
                </a:cxn>
                <a:cxn ang="0">
                  <a:pos x="25" y="3"/>
                </a:cxn>
                <a:cxn ang="0">
                  <a:pos x="23" y="3"/>
                </a:cxn>
                <a:cxn ang="0">
                  <a:pos x="22" y="4"/>
                </a:cxn>
                <a:cxn ang="0">
                  <a:pos x="21" y="4"/>
                </a:cxn>
                <a:cxn ang="0">
                  <a:pos x="19" y="5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4" y="8"/>
                </a:cxn>
                <a:cxn ang="0">
                  <a:pos x="13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9" y="38"/>
                </a:cxn>
              </a:cxnLst>
              <a:rect l="0" t="0" r="r" b="b"/>
              <a:pathLst>
                <a:path w="46" h="38">
                  <a:moveTo>
                    <a:pt x="29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7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1" y="27"/>
                  </a:lnTo>
                  <a:lnTo>
                    <a:pt x="32" y="27"/>
                  </a:lnTo>
                  <a:lnTo>
                    <a:pt x="35" y="26"/>
                  </a:lnTo>
                  <a:lnTo>
                    <a:pt x="36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5"/>
                  </a:lnTo>
                  <a:lnTo>
                    <a:pt x="44" y="24"/>
                  </a:lnTo>
                  <a:lnTo>
                    <a:pt x="45" y="24"/>
                  </a:lnTo>
                  <a:lnTo>
                    <a:pt x="37" y="9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8" y="2"/>
                  </a:lnTo>
                  <a:lnTo>
                    <a:pt x="27" y="2"/>
                  </a:lnTo>
                  <a:lnTo>
                    <a:pt x="25" y="3"/>
                  </a:lnTo>
                  <a:lnTo>
                    <a:pt x="23" y="3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19" y="5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9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28" name="Freeform 224"/>
            <p:cNvSpPr>
              <a:spLocks/>
            </p:cNvSpPr>
            <p:nvPr/>
          </p:nvSpPr>
          <p:spPr bwMode="auto">
            <a:xfrm>
              <a:off x="1204" y="2848"/>
              <a:ext cx="46" cy="38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7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1" y="27"/>
                </a:cxn>
                <a:cxn ang="0">
                  <a:pos x="32" y="27"/>
                </a:cxn>
                <a:cxn ang="0">
                  <a:pos x="35" y="26"/>
                </a:cxn>
                <a:cxn ang="0">
                  <a:pos x="36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5"/>
                </a:cxn>
                <a:cxn ang="0">
                  <a:pos x="44" y="24"/>
                </a:cxn>
                <a:cxn ang="0">
                  <a:pos x="45" y="24"/>
                </a:cxn>
                <a:cxn ang="0">
                  <a:pos x="37" y="9"/>
                </a:cxn>
                <a:cxn ang="0">
                  <a:pos x="46" y="0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8" y="2"/>
                </a:cxn>
                <a:cxn ang="0">
                  <a:pos x="27" y="2"/>
                </a:cxn>
                <a:cxn ang="0">
                  <a:pos x="25" y="3"/>
                </a:cxn>
                <a:cxn ang="0">
                  <a:pos x="23" y="3"/>
                </a:cxn>
                <a:cxn ang="0">
                  <a:pos x="22" y="4"/>
                </a:cxn>
                <a:cxn ang="0">
                  <a:pos x="21" y="4"/>
                </a:cxn>
                <a:cxn ang="0">
                  <a:pos x="19" y="5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4" y="8"/>
                </a:cxn>
                <a:cxn ang="0">
                  <a:pos x="13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9" y="38"/>
                </a:cxn>
              </a:cxnLst>
              <a:rect l="0" t="0" r="r" b="b"/>
              <a:pathLst>
                <a:path w="46" h="38">
                  <a:moveTo>
                    <a:pt x="29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7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1" y="27"/>
                  </a:lnTo>
                  <a:lnTo>
                    <a:pt x="32" y="27"/>
                  </a:lnTo>
                  <a:lnTo>
                    <a:pt x="35" y="26"/>
                  </a:lnTo>
                  <a:lnTo>
                    <a:pt x="36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5"/>
                  </a:lnTo>
                  <a:lnTo>
                    <a:pt x="44" y="24"/>
                  </a:lnTo>
                  <a:lnTo>
                    <a:pt x="45" y="24"/>
                  </a:lnTo>
                  <a:lnTo>
                    <a:pt x="37" y="9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8" y="2"/>
                  </a:lnTo>
                  <a:lnTo>
                    <a:pt x="27" y="2"/>
                  </a:lnTo>
                  <a:lnTo>
                    <a:pt x="25" y="3"/>
                  </a:lnTo>
                  <a:lnTo>
                    <a:pt x="23" y="3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19" y="5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9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5" name="Group 225"/>
          <p:cNvGrpSpPr>
            <a:grpSpLocks/>
          </p:cNvGrpSpPr>
          <p:nvPr/>
        </p:nvGrpSpPr>
        <p:grpSpPr bwMode="auto">
          <a:xfrm>
            <a:off x="3494089" y="4505325"/>
            <a:ext cx="92075" cy="76200"/>
            <a:chOff x="1241" y="2838"/>
            <a:chExt cx="58" cy="48"/>
          </a:xfrm>
        </p:grpSpPr>
        <p:sp>
          <p:nvSpPr>
            <p:cNvPr id="815330" name="Freeform 226"/>
            <p:cNvSpPr>
              <a:spLocks/>
            </p:cNvSpPr>
            <p:nvPr/>
          </p:nvSpPr>
          <p:spPr bwMode="auto">
            <a:xfrm>
              <a:off x="1241" y="2838"/>
              <a:ext cx="58" cy="48"/>
            </a:xfrm>
            <a:custGeom>
              <a:avLst/>
              <a:gdLst/>
              <a:ahLst/>
              <a:cxnLst>
                <a:cxn ang="0">
                  <a:pos x="58" y="31"/>
                </a:cxn>
                <a:cxn ang="0">
                  <a:pos x="57" y="30"/>
                </a:cxn>
                <a:cxn ang="0">
                  <a:pos x="56" y="29"/>
                </a:cxn>
                <a:cxn ang="0">
                  <a:pos x="56" y="28"/>
                </a:cxn>
                <a:cxn ang="0">
                  <a:pos x="55" y="28"/>
                </a:cxn>
                <a:cxn ang="0">
                  <a:pos x="54" y="27"/>
                </a:cxn>
                <a:cxn ang="0">
                  <a:pos x="53" y="26"/>
                </a:cxn>
                <a:cxn ang="0">
                  <a:pos x="53" y="26"/>
                </a:cxn>
                <a:cxn ang="0">
                  <a:pos x="52" y="25"/>
                </a:cxn>
                <a:cxn ang="0">
                  <a:pos x="51" y="24"/>
                </a:cxn>
                <a:cxn ang="0">
                  <a:pos x="50" y="23"/>
                </a:cxn>
                <a:cxn ang="0">
                  <a:pos x="49" y="23"/>
                </a:cxn>
                <a:cxn ang="0">
                  <a:pos x="48" y="22"/>
                </a:cxn>
                <a:cxn ang="0">
                  <a:pos x="47" y="21"/>
                </a:cxn>
                <a:cxn ang="0">
                  <a:pos x="46" y="20"/>
                </a:cxn>
                <a:cxn ang="0">
                  <a:pos x="45" y="20"/>
                </a:cxn>
                <a:cxn ang="0">
                  <a:pos x="44" y="19"/>
                </a:cxn>
                <a:cxn ang="0">
                  <a:pos x="43" y="19"/>
                </a:cxn>
                <a:cxn ang="0">
                  <a:pos x="41" y="18"/>
                </a:cxn>
                <a:cxn ang="0">
                  <a:pos x="40" y="17"/>
                </a:cxn>
                <a:cxn ang="0">
                  <a:pos x="39" y="17"/>
                </a:cxn>
                <a:cxn ang="0">
                  <a:pos x="38" y="16"/>
                </a:cxn>
                <a:cxn ang="0">
                  <a:pos x="37" y="16"/>
                </a:cxn>
                <a:cxn ang="0">
                  <a:pos x="36" y="15"/>
                </a:cxn>
                <a:cxn ang="0">
                  <a:pos x="35" y="15"/>
                </a:cxn>
                <a:cxn ang="0">
                  <a:pos x="33" y="14"/>
                </a:cxn>
                <a:cxn ang="0">
                  <a:pos x="32" y="14"/>
                </a:cxn>
                <a:cxn ang="0">
                  <a:pos x="31" y="13"/>
                </a:cxn>
                <a:cxn ang="0">
                  <a:pos x="29" y="13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5" y="11"/>
                </a:cxn>
                <a:cxn ang="0">
                  <a:pos x="24" y="11"/>
                </a:cxn>
                <a:cxn ang="0">
                  <a:pos x="22" y="11"/>
                </a:cxn>
                <a:cxn ang="0">
                  <a:pos x="21" y="10"/>
                </a:cxn>
                <a:cxn ang="0">
                  <a:pos x="20" y="10"/>
                </a:cxn>
                <a:cxn ang="0">
                  <a:pos x="18" y="10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4" y="44"/>
                </a:cxn>
                <a:cxn ang="0">
                  <a:pos x="15" y="35"/>
                </a:cxn>
                <a:cxn ang="0">
                  <a:pos x="16" y="35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7"/>
                </a:cxn>
                <a:cxn ang="0">
                  <a:pos x="23" y="37"/>
                </a:cxn>
                <a:cxn ang="0">
                  <a:pos x="25" y="38"/>
                </a:cxn>
                <a:cxn ang="0">
                  <a:pos x="27" y="38"/>
                </a:cxn>
                <a:cxn ang="0">
                  <a:pos x="28" y="39"/>
                </a:cxn>
                <a:cxn ang="0">
                  <a:pos x="29" y="40"/>
                </a:cxn>
                <a:cxn ang="0">
                  <a:pos x="31" y="41"/>
                </a:cxn>
                <a:cxn ang="0">
                  <a:pos x="32" y="42"/>
                </a:cxn>
                <a:cxn ang="0">
                  <a:pos x="34" y="43"/>
                </a:cxn>
                <a:cxn ang="0">
                  <a:pos x="35" y="44"/>
                </a:cxn>
                <a:cxn ang="0">
                  <a:pos x="36" y="45"/>
                </a:cxn>
                <a:cxn ang="0">
                  <a:pos x="38" y="46"/>
                </a:cxn>
                <a:cxn ang="0">
                  <a:pos x="38" y="47"/>
                </a:cxn>
                <a:cxn ang="0">
                  <a:pos x="39" y="48"/>
                </a:cxn>
                <a:cxn ang="0">
                  <a:pos x="58" y="31"/>
                </a:cxn>
              </a:cxnLst>
              <a:rect l="0" t="0" r="r" b="b"/>
              <a:pathLst>
                <a:path w="58" h="48">
                  <a:moveTo>
                    <a:pt x="58" y="31"/>
                  </a:moveTo>
                  <a:lnTo>
                    <a:pt x="57" y="30"/>
                  </a:lnTo>
                  <a:lnTo>
                    <a:pt x="56" y="29"/>
                  </a:lnTo>
                  <a:lnTo>
                    <a:pt x="56" y="28"/>
                  </a:lnTo>
                  <a:lnTo>
                    <a:pt x="55" y="28"/>
                  </a:lnTo>
                  <a:lnTo>
                    <a:pt x="54" y="27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2" y="25"/>
                  </a:lnTo>
                  <a:lnTo>
                    <a:pt x="51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8" y="22"/>
                  </a:lnTo>
                  <a:lnTo>
                    <a:pt x="47" y="21"/>
                  </a:lnTo>
                  <a:lnTo>
                    <a:pt x="46" y="20"/>
                  </a:lnTo>
                  <a:lnTo>
                    <a:pt x="45" y="20"/>
                  </a:lnTo>
                  <a:lnTo>
                    <a:pt x="44" y="19"/>
                  </a:lnTo>
                  <a:lnTo>
                    <a:pt x="43" y="19"/>
                  </a:lnTo>
                  <a:lnTo>
                    <a:pt x="41" y="18"/>
                  </a:lnTo>
                  <a:lnTo>
                    <a:pt x="40" y="17"/>
                  </a:lnTo>
                  <a:lnTo>
                    <a:pt x="39" y="17"/>
                  </a:lnTo>
                  <a:lnTo>
                    <a:pt x="38" y="16"/>
                  </a:lnTo>
                  <a:lnTo>
                    <a:pt x="37" y="16"/>
                  </a:lnTo>
                  <a:lnTo>
                    <a:pt x="36" y="15"/>
                  </a:lnTo>
                  <a:lnTo>
                    <a:pt x="35" y="15"/>
                  </a:lnTo>
                  <a:lnTo>
                    <a:pt x="33" y="14"/>
                  </a:lnTo>
                  <a:lnTo>
                    <a:pt x="32" y="14"/>
                  </a:lnTo>
                  <a:lnTo>
                    <a:pt x="31" y="13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5" y="11"/>
                  </a:lnTo>
                  <a:lnTo>
                    <a:pt x="24" y="11"/>
                  </a:lnTo>
                  <a:lnTo>
                    <a:pt x="22" y="11"/>
                  </a:lnTo>
                  <a:lnTo>
                    <a:pt x="21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4" y="44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2" y="37"/>
                  </a:lnTo>
                  <a:lnTo>
                    <a:pt x="23" y="37"/>
                  </a:lnTo>
                  <a:lnTo>
                    <a:pt x="25" y="38"/>
                  </a:lnTo>
                  <a:lnTo>
                    <a:pt x="27" y="38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31" y="41"/>
                  </a:lnTo>
                  <a:lnTo>
                    <a:pt x="32" y="42"/>
                  </a:lnTo>
                  <a:lnTo>
                    <a:pt x="34" y="43"/>
                  </a:lnTo>
                  <a:lnTo>
                    <a:pt x="35" y="44"/>
                  </a:lnTo>
                  <a:lnTo>
                    <a:pt x="36" y="45"/>
                  </a:lnTo>
                  <a:lnTo>
                    <a:pt x="38" y="46"/>
                  </a:lnTo>
                  <a:lnTo>
                    <a:pt x="38" y="47"/>
                  </a:lnTo>
                  <a:lnTo>
                    <a:pt x="39" y="48"/>
                  </a:lnTo>
                  <a:lnTo>
                    <a:pt x="58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31" name="Freeform 227"/>
            <p:cNvSpPr>
              <a:spLocks/>
            </p:cNvSpPr>
            <p:nvPr/>
          </p:nvSpPr>
          <p:spPr bwMode="auto">
            <a:xfrm>
              <a:off x="1241" y="2838"/>
              <a:ext cx="58" cy="48"/>
            </a:xfrm>
            <a:custGeom>
              <a:avLst/>
              <a:gdLst/>
              <a:ahLst/>
              <a:cxnLst>
                <a:cxn ang="0">
                  <a:pos x="58" y="31"/>
                </a:cxn>
                <a:cxn ang="0">
                  <a:pos x="57" y="30"/>
                </a:cxn>
                <a:cxn ang="0">
                  <a:pos x="56" y="29"/>
                </a:cxn>
                <a:cxn ang="0">
                  <a:pos x="56" y="28"/>
                </a:cxn>
                <a:cxn ang="0">
                  <a:pos x="55" y="28"/>
                </a:cxn>
                <a:cxn ang="0">
                  <a:pos x="54" y="27"/>
                </a:cxn>
                <a:cxn ang="0">
                  <a:pos x="53" y="26"/>
                </a:cxn>
                <a:cxn ang="0">
                  <a:pos x="53" y="26"/>
                </a:cxn>
                <a:cxn ang="0">
                  <a:pos x="52" y="25"/>
                </a:cxn>
                <a:cxn ang="0">
                  <a:pos x="51" y="24"/>
                </a:cxn>
                <a:cxn ang="0">
                  <a:pos x="50" y="23"/>
                </a:cxn>
                <a:cxn ang="0">
                  <a:pos x="49" y="23"/>
                </a:cxn>
                <a:cxn ang="0">
                  <a:pos x="48" y="22"/>
                </a:cxn>
                <a:cxn ang="0">
                  <a:pos x="47" y="21"/>
                </a:cxn>
                <a:cxn ang="0">
                  <a:pos x="46" y="20"/>
                </a:cxn>
                <a:cxn ang="0">
                  <a:pos x="45" y="20"/>
                </a:cxn>
                <a:cxn ang="0">
                  <a:pos x="44" y="19"/>
                </a:cxn>
                <a:cxn ang="0">
                  <a:pos x="43" y="19"/>
                </a:cxn>
                <a:cxn ang="0">
                  <a:pos x="41" y="18"/>
                </a:cxn>
                <a:cxn ang="0">
                  <a:pos x="40" y="17"/>
                </a:cxn>
                <a:cxn ang="0">
                  <a:pos x="39" y="17"/>
                </a:cxn>
                <a:cxn ang="0">
                  <a:pos x="38" y="16"/>
                </a:cxn>
                <a:cxn ang="0">
                  <a:pos x="37" y="16"/>
                </a:cxn>
                <a:cxn ang="0">
                  <a:pos x="36" y="15"/>
                </a:cxn>
                <a:cxn ang="0">
                  <a:pos x="35" y="15"/>
                </a:cxn>
                <a:cxn ang="0">
                  <a:pos x="33" y="14"/>
                </a:cxn>
                <a:cxn ang="0">
                  <a:pos x="32" y="14"/>
                </a:cxn>
                <a:cxn ang="0">
                  <a:pos x="31" y="13"/>
                </a:cxn>
                <a:cxn ang="0">
                  <a:pos x="29" y="13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5" y="11"/>
                </a:cxn>
                <a:cxn ang="0">
                  <a:pos x="24" y="11"/>
                </a:cxn>
                <a:cxn ang="0">
                  <a:pos x="22" y="11"/>
                </a:cxn>
                <a:cxn ang="0">
                  <a:pos x="21" y="10"/>
                </a:cxn>
                <a:cxn ang="0">
                  <a:pos x="20" y="10"/>
                </a:cxn>
                <a:cxn ang="0">
                  <a:pos x="18" y="10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4" y="44"/>
                </a:cxn>
                <a:cxn ang="0">
                  <a:pos x="15" y="35"/>
                </a:cxn>
                <a:cxn ang="0">
                  <a:pos x="16" y="35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7"/>
                </a:cxn>
                <a:cxn ang="0">
                  <a:pos x="23" y="37"/>
                </a:cxn>
                <a:cxn ang="0">
                  <a:pos x="25" y="38"/>
                </a:cxn>
                <a:cxn ang="0">
                  <a:pos x="27" y="38"/>
                </a:cxn>
                <a:cxn ang="0">
                  <a:pos x="28" y="39"/>
                </a:cxn>
                <a:cxn ang="0">
                  <a:pos x="29" y="40"/>
                </a:cxn>
                <a:cxn ang="0">
                  <a:pos x="31" y="41"/>
                </a:cxn>
                <a:cxn ang="0">
                  <a:pos x="32" y="42"/>
                </a:cxn>
                <a:cxn ang="0">
                  <a:pos x="34" y="43"/>
                </a:cxn>
                <a:cxn ang="0">
                  <a:pos x="35" y="44"/>
                </a:cxn>
                <a:cxn ang="0">
                  <a:pos x="36" y="45"/>
                </a:cxn>
                <a:cxn ang="0">
                  <a:pos x="38" y="46"/>
                </a:cxn>
                <a:cxn ang="0">
                  <a:pos x="38" y="47"/>
                </a:cxn>
                <a:cxn ang="0">
                  <a:pos x="39" y="48"/>
                </a:cxn>
                <a:cxn ang="0">
                  <a:pos x="58" y="31"/>
                </a:cxn>
              </a:cxnLst>
              <a:rect l="0" t="0" r="r" b="b"/>
              <a:pathLst>
                <a:path w="58" h="48">
                  <a:moveTo>
                    <a:pt x="58" y="31"/>
                  </a:moveTo>
                  <a:lnTo>
                    <a:pt x="57" y="30"/>
                  </a:lnTo>
                  <a:lnTo>
                    <a:pt x="56" y="29"/>
                  </a:lnTo>
                  <a:lnTo>
                    <a:pt x="56" y="28"/>
                  </a:lnTo>
                  <a:lnTo>
                    <a:pt x="55" y="28"/>
                  </a:lnTo>
                  <a:lnTo>
                    <a:pt x="54" y="27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2" y="25"/>
                  </a:lnTo>
                  <a:lnTo>
                    <a:pt x="51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8" y="22"/>
                  </a:lnTo>
                  <a:lnTo>
                    <a:pt x="47" y="21"/>
                  </a:lnTo>
                  <a:lnTo>
                    <a:pt x="46" y="20"/>
                  </a:lnTo>
                  <a:lnTo>
                    <a:pt x="45" y="20"/>
                  </a:lnTo>
                  <a:lnTo>
                    <a:pt x="44" y="19"/>
                  </a:lnTo>
                  <a:lnTo>
                    <a:pt x="43" y="19"/>
                  </a:lnTo>
                  <a:lnTo>
                    <a:pt x="41" y="18"/>
                  </a:lnTo>
                  <a:lnTo>
                    <a:pt x="40" y="17"/>
                  </a:lnTo>
                  <a:lnTo>
                    <a:pt x="39" y="17"/>
                  </a:lnTo>
                  <a:lnTo>
                    <a:pt x="38" y="16"/>
                  </a:lnTo>
                  <a:lnTo>
                    <a:pt x="37" y="16"/>
                  </a:lnTo>
                  <a:lnTo>
                    <a:pt x="36" y="15"/>
                  </a:lnTo>
                  <a:lnTo>
                    <a:pt x="35" y="15"/>
                  </a:lnTo>
                  <a:lnTo>
                    <a:pt x="33" y="14"/>
                  </a:lnTo>
                  <a:lnTo>
                    <a:pt x="32" y="14"/>
                  </a:lnTo>
                  <a:lnTo>
                    <a:pt x="31" y="13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5" y="11"/>
                  </a:lnTo>
                  <a:lnTo>
                    <a:pt x="24" y="11"/>
                  </a:lnTo>
                  <a:lnTo>
                    <a:pt x="22" y="11"/>
                  </a:lnTo>
                  <a:lnTo>
                    <a:pt x="21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4" y="44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2" y="37"/>
                  </a:lnTo>
                  <a:lnTo>
                    <a:pt x="23" y="37"/>
                  </a:lnTo>
                  <a:lnTo>
                    <a:pt x="25" y="38"/>
                  </a:lnTo>
                  <a:lnTo>
                    <a:pt x="27" y="38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31" y="41"/>
                  </a:lnTo>
                  <a:lnTo>
                    <a:pt x="32" y="42"/>
                  </a:lnTo>
                  <a:lnTo>
                    <a:pt x="34" y="43"/>
                  </a:lnTo>
                  <a:lnTo>
                    <a:pt x="35" y="44"/>
                  </a:lnTo>
                  <a:lnTo>
                    <a:pt x="36" y="45"/>
                  </a:lnTo>
                  <a:lnTo>
                    <a:pt x="38" y="46"/>
                  </a:lnTo>
                  <a:lnTo>
                    <a:pt x="38" y="47"/>
                  </a:lnTo>
                  <a:lnTo>
                    <a:pt x="39" y="48"/>
                  </a:lnTo>
                  <a:lnTo>
                    <a:pt x="58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687" name="Group 228"/>
          <p:cNvGrpSpPr>
            <a:grpSpLocks/>
          </p:cNvGrpSpPr>
          <p:nvPr/>
        </p:nvGrpSpPr>
        <p:grpSpPr bwMode="auto">
          <a:xfrm>
            <a:off x="3544888" y="4549776"/>
            <a:ext cx="68262" cy="85725"/>
            <a:chOff x="1273" y="2866"/>
            <a:chExt cx="43" cy="54"/>
          </a:xfrm>
        </p:grpSpPr>
        <p:sp>
          <p:nvSpPr>
            <p:cNvPr id="815333" name="Freeform 229"/>
            <p:cNvSpPr>
              <a:spLocks/>
            </p:cNvSpPr>
            <p:nvPr/>
          </p:nvSpPr>
          <p:spPr bwMode="auto">
            <a:xfrm>
              <a:off x="1273" y="2866"/>
              <a:ext cx="43" cy="54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1"/>
                </a:cxn>
                <a:cxn ang="0">
                  <a:pos x="15" y="32"/>
                </a:cxn>
                <a:cxn ang="0">
                  <a:pos x="15" y="34"/>
                </a:cxn>
                <a:cxn ang="0">
                  <a:pos x="16" y="37"/>
                </a:cxn>
                <a:cxn ang="0">
                  <a:pos x="16" y="38"/>
                </a:cxn>
                <a:cxn ang="0">
                  <a:pos x="17" y="40"/>
                </a:cxn>
                <a:cxn ang="0">
                  <a:pos x="17" y="41"/>
                </a:cxn>
                <a:cxn ang="0">
                  <a:pos x="17" y="42"/>
                </a:cxn>
                <a:cxn ang="0">
                  <a:pos x="17" y="44"/>
                </a:cxn>
                <a:cxn ang="0">
                  <a:pos x="17" y="45"/>
                </a:cxn>
                <a:cxn ang="0">
                  <a:pos x="17" y="47"/>
                </a:cxn>
                <a:cxn ang="0">
                  <a:pos x="43" y="54"/>
                </a:cxn>
                <a:cxn ang="0">
                  <a:pos x="43" y="52"/>
                </a:cxn>
                <a:cxn ang="0">
                  <a:pos x="43" y="51"/>
                </a:cxn>
                <a:cxn ang="0">
                  <a:pos x="43" y="50"/>
                </a:cxn>
                <a:cxn ang="0">
                  <a:pos x="43" y="48"/>
                </a:cxn>
                <a:cxn ang="0">
                  <a:pos x="43" y="47"/>
                </a:cxn>
                <a:cxn ang="0">
                  <a:pos x="43" y="46"/>
                </a:cxn>
                <a:cxn ang="0">
                  <a:pos x="43" y="45"/>
                </a:cxn>
                <a:cxn ang="0">
                  <a:pos x="43" y="44"/>
                </a:cxn>
                <a:cxn ang="0">
                  <a:pos x="43" y="43"/>
                </a:cxn>
                <a:cxn ang="0">
                  <a:pos x="43" y="41"/>
                </a:cxn>
                <a:cxn ang="0">
                  <a:pos x="42" y="40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2" y="36"/>
                </a:cxn>
                <a:cxn ang="0">
                  <a:pos x="42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1" y="30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9" y="25"/>
                </a:cxn>
                <a:cxn ang="0">
                  <a:pos x="38" y="23"/>
                </a:cxn>
                <a:cxn ang="0">
                  <a:pos x="38" y="22"/>
                </a:cxn>
                <a:cxn ang="0">
                  <a:pos x="37" y="21"/>
                </a:cxn>
                <a:cxn ang="0">
                  <a:pos x="37" y="19"/>
                </a:cxn>
                <a:cxn ang="0">
                  <a:pos x="36" y="18"/>
                </a:cxn>
                <a:cxn ang="0">
                  <a:pos x="35" y="17"/>
                </a:cxn>
                <a:cxn ang="0">
                  <a:pos x="35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9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3" h="54">
                  <a:moveTo>
                    <a:pt x="0" y="31"/>
                  </a:moveTo>
                  <a:lnTo>
                    <a:pt x="10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1"/>
                  </a:lnTo>
                  <a:lnTo>
                    <a:pt x="15" y="32"/>
                  </a:lnTo>
                  <a:lnTo>
                    <a:pt x="15" y="34"/>
                  </a:lnTo>
                  <a:lnTo>
                    <a:pt x="16" y="37"/>
                  </a:lnTo>
                  <a:lnTo>
                    <a:pt x="16" y="38"/>
                  </a:lnTo>
                  <a:lnTo>
                    <a:pt x="17" y="40"/>
                  </a:lnTo>
                  <a:lnTo>
                    <a:pt x="17" y="41"/>
                  </a:lnTo>
                  <a:lnTo>
                    <a:pt x="17" y="42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43" y="54"/>
                  </a:lnTo>
                  <a:lnTo>
                    <a:pt x="43" y="52"/>
                  </a:lnTo>
                  <a:lnTo>
                    <a:pt x="43" y="51"/>
                  </a:lnTo>
                  <a:lnTo>
                    <a:pt x="43" y="50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5"/>
                  </a:lnTo>
                  <a:lnTo>
                    <a:pt x="43" y="44"/>
                  </a:lnTo>
                  <a:lnTo>
                    <a:pt x="43" y="43"/>
                  </a:lnTo>
                  <a:lnTo>
                    <a:pt x="43" y="41"/>
                  </a:lnTo>
                  <a:lnTo>
                    <a:pt x="42" y="40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8" y="23"/>
                  </a:lnTo>
                  <a:lnTo>
                    <a:pt x="38" y="22"/>
                  </a:lnTo>
                  <a:lnTo>
                    <a:pt x="37" y="21"/>
                  </a:lnTo>
                  <a:lnTo>
                    <a:pt x="37" y="19"/>
                  </a:lnTo>
                  <a:lnTo>
                    <a:pt x="36" y="18"/>
                  </a:lnTo>
                  <a:lnTo>
                    <a:pt x="35" y="17"/>
                  </a:lnTo>
                  <a:lnTo>
                    <a:pt x="35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9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34" name="Freeform 230"/>
            <p:cNvSpPr>
              <a:spLocks/>
            </p:cNvSpPr>
            <p:nvPr/>
          </p:nvSpPr>
          <p:spPr bwMode="auto">
            <a:xfrm>
              <a:off x="1273" y="2866"/>
              <a:ext cx="43" cy="54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1"/>
                </a:cxn>
                <a:cxn ang="0">
                  <a:pos x="15" y="32"/>
                </a:cxn>
                <a:cxn ang="0">
                  <a:pos x="15" y="34"/>
                </a:cxn>
                <a:cxn ang="0">
                  <a:pos x="16" y="37"/>
                </a:cxn>
                <a:cxn ang="0">
                  <a:pos x="16" y="38"/>
                </a:cxn>
                <a:cxn ang="0">
                  <a:pos x="17" y="40"/>
                </a:cxn>
                <a:cxn ang="0">
                  <a:pos x="17" y="41"/>
                </a:cxn>
                <a:cxn ang="0">
                  <a:pos x="17" y="42"/>
                </a:cxn>
                <a:cxn ang="0">
                  <a:pos x="17" y="44"/>
                </a:cxn>
                <a:cxn ang="0">
                  <a:pos x="17" y="45"/>
                </a:cxn>
                <a:cxn ang="0">
                  <a:pos x="17" y="47"/>
                </a:cxn>
                <a:cxn ang="0">
                  <a:pos x="43" y="54"/>
                </a:cxn>
                <a:cxn ang="0">
                  <a:pos x="43" y="52"/>
                </a:cxn>
                <a:cxn ang="0">
                  <a:pos x="43" y="51"/>
                </a:cxn>
                <a:cxn ang="0">
                  <a:pos x="43" y="50"/>
                </a:cxn>
                <a:cxn ang="0">
                  <a:pos x="43" y="48"/>
                </a:cxn>
                <a:cxn ang="0">
                  <a:pos x="43" y="47"/>
                </a:cxn>
                <a:cxn ang="0">
                  <a:pos x="43" y="46"/>
                </a:cxn>
                <a:cxn ang="0">
                  <a:pos x="43" y="45"/>
                </a:cxn>
                <a:cxn ang="0">
                  <a:pos x="43" y="44"/>
                </a:cxn>
                <a:cxn ang="0">
                  <a:pos x="43" y="43"/>
                </a:cxn>
                <a:cxn ang="0">
                  <a:pos x="43" y="41"/>
                </a:cxn>
                <a:cxn ang="0">
                  <a:pos x="42" y="40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2" y="36"/>
                </a:cxn>
                <a:cxn ang="0">
                  <a:pos x="42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1" y="30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9" y="25"/>
                </a:cxn>
                <a:cxn ang="0">
                  <a:pos x="38" y="23"/>
                </a:cxn>
                <a:cxn ang="0">
                  <a:pos x="38" y="22"/>
                </a:cxn>
                <a:cxn ang="0">
                  <a:pos x="37" y="21"/>
                </a:cxn>
                <a:cxn ang="0">
                  <a:pos x="37" y="19"/>
                </a:cxn>
                <a:cxn ang="0">
                  <a:pos x="36" y="18"/>
                </a:cxn>
                <a:cxn ang="0">
                  <a:pos x="35" y="17"/>
                </a:cxn>
                <a:cxn ang="0">
                  <a:pos x="35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9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3" h="54">
                  <a:moveTo>
                    <a:pt x="0" y="31"/>
                  </a:moveTo>
                  <a:lnTo>
                    <a:pt x="10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1"/>
                  </a:lnTo>
                  <a:lnTo>
                    <a:pt x="15" y="32"/>
                  </a:lnTo>
                  <a:lnTo>
                    <a:pt x="15" y="34"/>
                  </a:lnTo>
                  <a:lnTo>
                    <a:pt x="16" y="37"/>
                  </a:lnTo>
                  <a:lnTo>
                    <a:pt x="16" y="38"/>
                  </a:lnTo>
                  <a:lnTo>
                    <a:pt x="17" y="40"/>
                  </a:lnTo>
                  <a:lnTo>
                    <a:pt x="17" y="41"/>
                  </a:lnTo>
                  <a:lnTo>
                    <a:pt x="17" y="42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43" y="54"/>
                  </a:lnTo>
                  <a:lnTo>
                    <a:pt x="43" y="52"/>
                  </a:lnTo>
                  <a:lnTo>
                    <a:pt x="43" y="51"/>
                  </a:lnTo>
                  <a:lnTo>
                    <a:pt x="43" y="50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5"/>
                  </a:lnTo>
                  <a:lnTo>
                    <a:pt x="43" y="44"/>
                  </a:lnTo>
                  <a:lnTo>
                    <a:pt x="43" y="43"/>
                  </a:lnTo>
                  <a:lnTo>
                    <a:pt x="43" y="41"/>
                  </a:lnTo>
                  <a:lnTo>
                    <a:pt x="42" y="40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8" y="23"/>
                  </a:lnTo>
                  <a:lnTo>
                    <a:pt x="38" y="22"/>
                  </a:lnTo>
                  <a:lnTo>
                    <a:pt x="37" y="21"/>
                  </a:lnTo>
                  <a:lnTo>
                    <a:pt x="37" y="19"/>
                  </a:lnTo>
                  <a:lnTo>
                    <a:pt x="36" y="18"/>
                  </a:lnTo>
                  <a:lnTo>
                    <a:pt x="35" y="17"/>
                  </a:lnTo>
                  <a:lnTo>
                    <a:pt x="35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9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690" name="Group 231"/>
          <p:cNvGrpSpPr>
            <a:grpSpLocks/>
          </p:cNvGrpSpPr>
          <p:nvPr/>
        </p:nvGrpSpPr>
        <p:grpSpPr bwMode="auto">
          <a:xfrm>
            <a:off x="3386139" y="4548188"/>
            <a:ext cx="79375" cy="88900"/>
            <a:chOff x="1173" y="2865"/>
            <a:chExt cx="50" cy="56"/>
          </a:xfrm>
        </p:grpSpPr>
        <p:sp>
          <p:nvSpPr>
            <p:cNvPr id="815336" name="Freeform 232"/>
            <p:cNvSpPr>
              <a:spLocks/>
            </p:cNvSpPr>
            <p:nvPr/>
          </p:nvSpPr>
          <p:spPr bwMode="auto">
            <a:xfrm>
              <a:off x="1173" y="2865"/>
              <a:ext cx="50" cy="5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30" y="3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8" y="5"/>
                </a:cxn>
                <a:cxn ang="0">
                  <a:pos x="27" y="6"/>
                </a:cxn>
                <a:cxn ang="0">
                  <a:pos x="26" y="7"/>
                </a:cxn>
                <a:cxn ang="0">
                  <a:pos x="25" y="8"/>
                </a:cxn>
                <a:cxn ang="0">
                  <a:pos x="25" y="9"/>
                </a:cxn>
                <a:cxn ang="0">
                  <a:pos x="24" y="10"/>
                </a:cxn>
                <a:cxn ang="0">
                  <a:pos x="23" y="11"/>
                </a:cxn>
                <a:cxn ang="0">
                  <a:pos x="22" y="12"/>
                </a:cxn>
                <a:cxn ang="0">
                  <a:pos x="22" y="13"/>
                </a:cxn>
                <a:cxn ang="0">
                  <a:pos x="21" y="14"/>
                </a:cxn>
                <a:cxn ang="0">
                  <a:pos x="20" y="15"/>
                </a:cxn>
                <a:cxn ang="0">
                  <a:pos x="20" y="16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20"/>
                </a:cxn>
                <a:cxn ang="0">
                  <a:pos x="17" y="21"/>
                </a:cxn>
                <a:cxn ang="0">
                  <a:pos x="17" y="22"/>
                </a:cxn>
                <a:cxn ang="0">
                  <a:pos x="16" y="23"/>
                </a:cxn>
                <a:cxn ang="0">
                  <a:pos x="16" y="24"/>
                </a:cxn>
                <a:cxn ang="0">
                  <a:pos x="15" y="25"/>
                </a:cxn>
                <a:cxn ang="0">
                  <a:pos x="15" y="27"/>
                </a:cxn>
                <a:cxn ang="0">
                  <a:pos x="14" y="28"/>
                </a:cxn>
                <a:cxn ang="0">
                  <a:pos x="14" y="29"/>
                </a:cxn>
                <a:cxn ang="0">
                  <a:pos x="13" y="31"/>
                </a:cxn>
                <a:cxn ang="0">
                  <a:pos x="13" y="32"/>
                </a:cxn>
                <a:cxn ang="0">
                  <a:pos x="13" y="34"/>
                </a:cxn>
                <a:cxn ang="0">
                  <a:pos x="12" y="35"/>
                </a:cxn>
                <a:cxn ang="0">
                  <a:pos x="12" y="37"/>
                </a:cxn>
                <a:cxn ang="0">
                  <a:pos x="12" y="38"/>
                </a:cxn>
                <a:cxn ang="0">
                  <a:pos x="12" y="39"/>
                </a:cxn>
                <a:cxn ang="0">
                  <a:pos x="12" y="40"/>
                </a:cxn>
                <a:cxn ang="0">
                  <a:pos x="0" y="39"/>
                </a:cxn>
                <a:cxn ang="0">
                  <a:pos x="22" y="56"/>
                </a:cxn>
                <a:cxn ang="0">
                  <a:pos x="49" y="44"/>
                </a:cxn>
                <a:cxn ang="0">
                  <a:pos x="37" y="43"/>
                </a:cxn>
                <a:cxn ang="0">
                  <a:pos x="37" y="41"/>
                </a:cxn>
                <a:cxn ang="0">
                  <a:pos x="37" y="39"/>
                </a:cxn>
                <a:cxn ang="0">
                  <a:pos x="38" y="37"/>
                </a:cxn>
                <a:cxn ang="0">
                  <a:pos x="39" y="36"/>
                </a:cxn>
                <a:cxn ang="0">
                  <a:pos x="39" y="34"/>
                </a:cxn>
                <a:cxn ang="0">
                  <a:pos x="40" y="32"/>
                </a:cxn>
                <a:cxn ang="0">
                  <a:pos x="40" y="31"/>
                </a:cxn>
                <a:cxn ang="0">
                  <a:pos x="41" y="29"/>
                </a:cxn>
                <a:cxn ang="0">
                  <a:pos x="42" y="28"/>
                </a:cxn>
                <a:cxn ang="0">
                  <a:pos x="43" y="26"/>
                </a:cxn>
                <a:cxn ang="0">
                  <a:pos x="44" y="25"/>
                </a:cxn>
                <a:cxn ang="0">
                  <a:pos x="45" y="24"/>
                </a:cxn>
                <a:cxn ang="0">
                  <a:pos x="46" y="23"/>
                </a:cxn>
                <a:cxn ang="0">
                  <a:pos x="47" y="21"/>
                </a:cxn>
                <a:cxn ang="0">
                  <a:pos x="48" y="20"/>
                </a:cxn>
                <a:cxn ang="0">
                  <a:pos x="49" y="19"/>
                </a:cxn>
                <a:cxn ang="0">
                  <a:pos x="50" y="18"/>
                </a:cxn>
                <a:cxn ang="0">
                  <a:pos x="33" y="0"/>
                </a:cxn>
              </a:cxnLst>
              <a:rect l="0" t="0" r="r" b="b"/>
              <a:pathLst>
                <a:path w="50" h="56">
                  <a:moveTo>
                    <a:pt x="33" y="0"/>
                  </a:moveTo>
                  <a:lnTo>
                    <a:pt x="32" y="0"/>
                  </a:lnTo>
                  <a:lnTo>
                    <a:pt x="31" y="1"/>
                  </a:lnTo>
                  <a:lnTo>
                    <a:pt x="30" y="2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8" y="5"/>
                  </a:lnTo>
                  <a:lnTo>
                    <a:pt x="27" y="6"/>
                  </a:lnTo>
                  <a:lnTo>
                    <a:pt x="26" y="7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1"/>
                  </a:lnTo>
                  <a:lnTo>
                    <a:pt x="22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20" y="15"/>
                  </a:lnTo>
                  <a:lnTo>
                    <a:pt x="20" y="16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6" y="23"/>
                  </a:lnTo>
                  <a:lnTo>
                    <a:pt x="16" y="24"/>
                  </a:lnTo>
                  <a:lnTo>
                    <a:pt x="15" y="25"/>
                  </a:lnTo>
                  <a:lnTo>
                    <a:pt x="15" y="27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3" y="31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2" y="39"/>
                  </a:lnTo>
                  <a:lnTo>
                    <a:pt x="12" y="40"/>
                  </a:lnTo>
                  <a:lnTo>
                    <a:pt x="0" y="39"/>
                  </a:lnTo>
                  <a:lnTo>
                    <a:pt x="22" y="56"/>
                  </a:lnTo>
                  <a:lnTo>
                    <a:pt x="49" y="44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8" y="37"/>
                  </a:lnTo>
                  <a:lnTo>
                    <a:pt x="39" y="36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  <a:lnTo>
                    <a:pt x="41" y="29"/>
                  </a:lnTo>
                  <a:lnTo>
                    <a:pt x="42" y="28"/>
                  </a:lnTo>
                  <a:lnTo>
                    <a:pt x="43" y="26"/>
                  </a:lnTo>
                  <a:lnTo>
                    <a:pt x="44" y="25"/>
                  </a:lnTo>
                  <a:lnTo>
                    <a:pt x="45" y="24"/>
                  </a:lnTo>
                  <a:lnTo>
                    <a:pt x="46" y="23"/>
                  </a:lnTo>
                  <a:lnTo>
                    <a:pt x="47" y="21"/>
                  </a:lnTo>
                  <a:lnTo>
                    <a:pt x="48" y="20"/>
                  </a:lnTo>
                  <a:lnTo>
                    <a:pt x="49" y="19"/>
                  </a:lnTo>
                  <a:lnTo>
                    <a:pt x="50" y="18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37" name="Freeform 233"/>
            <p:cNvSpPr>
              <a:spLocks/>
            </p:cNvSpPr>
            <p:nvPr/>
          </p:nvSpPr>
          <p:spPr bwMode="auto">
            <a:xfrm>
              <a:off x="1173" y="2865"/>
              <a:ext cx="50" cy="5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30" y="3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8" y="5"/>
                </a:cxn>
                <a:cxn ang="0">
                  <a:pos x="27" y="6"/>
                </a:cxn>
                <a:cxn ang="0">
                  <a:pos x="26" y="7"/>
                </a:cxn>
                <a:cxn ang="0">
                  <a:pos x="25" y="8"/>
                </a:cxn>
                <a:cxn ang="0">
                  <a:pos x="25" y="9"/>
                </a:cxn>
                <a:cxn ang="0">
                  <a:pos x="24" y="10"/>
                </a:cxn>
                <a:cxn ang="0">
                  <a:pos x="23" y="11"/>
                </a:cxn>
                <a:cxn ang="0">
                  <a:pos x="22" y="12"/>
                </a:cxn>
                <a:cxn ang="0">
                  <a:pos x="22" y="13"/>
                </a:cxn>
                <a:cxn ang="0">
                  <a:pos x="21" y="14"/>
                </a:cxn>
                <a:cxn ang="0">
                  <a:pos x="20" y="15"/>
                </a:cxn>
                <a:cxn ang="0">
                  <a:pos x="20" y="16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20"/>
                </a:cxn>
                <a:cxn ang="0">
                  <a:pos x="17" y="21"/>
                </a:cxn>
                <a:cxn ang="0">
                  <a:pos x="17" y="22"/>
                </a:cxn>
                <a:cxn ang="0">
                  <a:pos x="16" y="23"/>
                </a:cxn>
                <a:cxn ang="0">
                  <a:pos x="16" y="24"/>
                </a:cxn>
                <a:cxn ang="0">
                  <a:pos x="15" y="25"/>
                </a:cxn>
                <a:cxn ang="0">
                  <a:pos x="15" y="27"/>
                </a:cxn>
                <a:cxn ang="0">
                  <a:pos x="14" y="28"/>
                </a:cxn>
                <a:cxn ang="0">
                  <a:pos x="14" y="29"/>
                </a:cxn>
                <a:cxn ang="0">
                  <a:pos x="13" y="31"/>
                </a:cxn>
                <a:cxn ang="0">
                  <a:pos x="13" y="32"/>
                </a:cxn>
                <a:cxn ang="0">
                  <a:pos x="13" y="34"/>
                </a:cxn>
                <a:cxn ang="0">
                  <a:pos x="12" y="35"/>
                </a:cxn>
                <a:cxn ang="0">
                  <a:pos x="12" y="37"/>
                </a:cxn>
                <a:cxn ang="0">
                  <a:pos x="12" y="38"/>
                </a:cxn>
                <a:cxn ang="0">
                  <a:pos x="12" y="39"/>
                </a:cxn>
                <a:cxn ang="0">
                  <a:pos x="12" y="40"/>
                </a:cxn>
                <a:cxn ang="0">
                  <a:pos x="0" y="39"/>
                </a:cxn>
                <a:cxn ang="0">
                  <a:pos x="22" y="56"/>
                </a:cxn>
                <a:cxn ang="0">
                  <a:pos x="49" y="44"/>
                </a:cxn>
                <a:cxn ang="0">
                  <a:pos x="37" y="43"/>
                </a:cxn>
                <a:cxn ang="0">
                  <a:pos x="37" y="41"/>
                </a:cxn>
                <a:cxn ang="0">
                  <a:pos x="37" y="39"/>
                </a:cxn>
                <a:cxn ang="0">
                  <a:pos x="38" y="37"/>
                </a:cxn>
                <a:cxn ang="0">
                  <a:pos x="39" y="36"/>
                </a:cxn>
                <a:cxn ang="0">
                  <a:pos x="39" y="34"/>
                </a:cxn>
                <a:cxn ang="0">
                  <a:pos x="40" y="32"/>
                </a:cxn>
                <a:cxn ang="0">
                  <a:pos x="40" y="31"/>
                </a:cxn>
                <a:cxn ang="0">
                  <a:pos x="41" y="29"/>
                </a:cxn>
                <a:cxn ang="0">
                  <a:pos x="42" y="28"/>
                </a:cxn>
                <a:cxn ang="0">
                  <a:pos x="43" y="26"/>
                </a:cxn>
                <a:cxn ang="0">
                  <a:pos x="44" y="25"/>
                </a:cxn>
                <a:cxn ang="0">
                  <a:pos x="45" y="24"/>
                </a:cxn>
                <a:cxn ang="0">
                  <a:pos x="46" y="23"/>
                </a:cxn>
                <a:cxn ang="0">
                  <a:pos x="47" y="21"/>
                </a:cxn>
                <a:cxn ang="0">
                  <a:pos x="48" y="20"/>
                </a:cxn>
                <a:cxn ang="0">
                  <a:pos x="49" y="19"/>
                </a:cxn>
                <a:cxn ang="0">
                  <a:pos x="50" y="18"/>
                </a:cxn>
                <a:cxn ang="0">
                  <a:pos x="33" y="0"/>
                </a:cxn>
              </a:cxnLst>
              <a:rect l="0" t="0" r="r" b="b"/>
              <a:pathLst>
                <a:path w="50" h="56">
                  <a:moveTo>
                    <a:pt x="33" y="0"/>
                  </a:moveTo>
                  <a:lnTo>
                    <a:pt x="32" y="0"/>
                  </a:lnTo>
                  <a:lnTo>
                    <a:pt x="31" y="1"/>
                  </a:lnTo>
                  <a:lnTo>
                    <a:pt x="30" y="2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8" y="5"/>
                  </a:lnTo>
                  <a:lnTo>
                    <a:pt x="27" y="6"/>
                  </a:lnTo>
                  <a:lnTo>
                    <a:pt x="26" y="7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1"/>
                  </a:lnTo>
                  <a:lnTo>
                    <a:pt x="22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20" y="15"/>
                  </a:lnTo>
                  <a:lnTo>
                    <a:pt x="20" y="16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6" y="23"/>
                  </a:lnTo>
                  <a:lnTo>
                    <a:pt x="16" y="24"/>
                  </a:lnTo>
                  <a:lnTo>
                    <a:pt x="15" y="25"/>
                  </a:lnTo>
                  <a:lnTo>
                    <a:pt x="15" y="27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3" y="31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2" y="39"/>
                  </a:lnTo>
                  <a:lnTo>
                    <a:pt x="12" y="40"/>
                  </a:lnTo>
                  <a:lnTo>
                    <a:pt x="0" y="39"/>
                  </a:lnTo>
                  <a:lnTo>
                    <a:pt x="22" y="56"/>
                  </a:lnTo>
                  <a:lnTo>
                    <a:pt x="49" y="44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8" y="37"/>
                  </a:lnTo>
                  <a:lnTo>
                    <a:pt x="39" y="36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  <a:lnTo>
                    <a:pt x="41" y="29"/>
                  </a:lnTo>
                  <a:lnTo>
                    <a:pt x="42" y="28"/>
                  </a:lnTo>
                  <a:lnTo>
                    <a:pt x="43" y="26"/>
                  </a:lnTo>
                  <a:lnTo>
                    <a:pt x="44" y="25"/>
                  </a:lnTo>
                  <a:lnTo>
                    <a:pt x="45" y="24"/>
                  </a:lnTo>
                  <a:lnTo>
                    <a:pt x="46" y="23"/>
                  </a:lnTo>
                  <a:lnTo>
                    <a:pt x="47" y="21"/>
                  </a:lnTo>
                  <a:lnTo>
                    <a:pt x="48" y="20"/>
                  </a:lnTo>
                  <a:lnTo>
                    <a:pt x="49" y="19"/>
                  </a:lnTo>
                  <a:lnTo>
                    <a:pt x="50" y="18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691" name="Group 234"/>
          <p:cNvGrpSpPr>
            <a:grpSpLocks/>
          </p:cNvGrpSpPr>
          <p:nvPr/>
        </p:nvGrpSpPr>
        <p:grpSpPr bwMode="auto">
          <a:xfrm>
            <a:off x="3435351" y="4521201"/>
            <a:ext cx="73025" cy="60325"/>
            <a:chOff x="1204" y="2848"/>
            <a:chExt cx="46" cy="38"/>
          </a:xfrm>
        </p:grpSpPr>
        <p:sp>
          <p:nvSpPr>
            <p:cNvPr id="815339" name="Freeform 235"/>
            <p:cNvSpPr>
              <a:spLocks/>
            </p:cNvSpPr>
            <p:nvPr/>
          </p:nvSpPr>
          <p:spPr bwMode="auto">
            <a:xfrm>
              <a:off x="1204" y="2848"/>
              <a:ext cx="46" cy="38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7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1" y="27"/>
                </a:cxn>
                <a:cxn ang="0">
                  <a:pos x="32" y="27"/>
                </a:cxn>
                <a:cxn ang="0">
                  <a:pos x="35" y="26"/>
                </a:cxn>
                <a:cxn ang="0">
                  <a:pos x="36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5"/>
                </a:cxn>
                <a:cxn ang="0">
                  <a:pos x="44" y="24"/>
                </a:cxn>
                <a:cxn ang="0">
                  <a:pos x="45" y="24"/>
                </a:cxn>
                <a:cxn ang="0">
                  <a:pos x="37" y="9"/>
                </a:cxn>
                <a:cxn ang="0">
                  <a:pos x="46" y="0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8" y="2"/>
                </a:cxn>
                <a:cxn ang="0">
                  <a:pos x="27" y="2"/>
                </a:cxn>
                <a:cxn ang="0">
                  <a:pos x="25" y="3"/>
                </a:cxn>
                <a:cxn ang="0">
                  <a:pos x="23" y="3"/>
                </a:cxn>
                <a:cxn ang="0">
                  <a:pos x="22" y="4"/>
                </a:cxn>
                <a:cxn ang="0">
                  <a:pos x="21" y="4"/>
                </a:cxn>
                <a:cxn ang="0">
                  <a:pos x="19" y="5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4" y="8"/>
                </a:cxn>
                <a:cxn ang="0">
                  <a:pos x="13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9" y="38"/>
                </a:cxn>
              </a:cxnLst>
              <a:rect l="0" t="0" r="r" b="b"/>
              <a:pathLst>
                <a:path w="46" h="38">
                  <a:moveTo>
                    <a:pt x="29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7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1" y="27"/>
                  </a:lnTo>
                  <a:lnTo>
                    <a:pt x="32" y="27"/>
                  </a:lnTo>
                  <a:lnTo>
                    <a:pt x="35" y="26"/>
                  </a:lnTo>
                  <a:lnTo>
                    <a:pt x="36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5"/>
                  </a:lnTo>
                  <a:lnTo>
                    <a:pt x="44" y="24"/>
                  </a:lnTo>
                  <a:lnTo>
                    <a:pt x="45" y="24"/>
                  </a:lnTo>
                  <a:lnTo>
                    <a:pt x="37" y="9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8" y="2"/>
                  </a:lnTo>
                  <a:lnTo>
                    <a:pt x="27" y="2"/>
                  </a:lnTo>
                  <a:lnTo>
                    <a:pt x="25" y="3"/>
                  </a:lnTo>
                  <a:lnTo>
                    <a:pt x="23" y="3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19" y="5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9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40" name="Freeform 236"/>
            <p:cNvSpPr>
              <a:spLocks/>
            </p:cNvSpPr>
            <p:nvPr/>
          </p:nvSpPr>
          <p:spPr bwMode="auto">
            <a:xfrm>
              <a:off x="1204" y="2848"/>
              <a:ext cx="46" cy="38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7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1" y="27"/>
                </a:cxn>
                <a:cxn ang="0">
                  <a:pos x="32" y="27"/>
                </a:cxn>
                <a:cxn ang="0">
                  <a:pos x="35" y="26"/>
                </a:cxn>
                <a:cxn ang="0">
                  <a:pos x="36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5"/>
                </a:cxn>
                <a:cxn ang="0">
                  <a:pos x="44" y="24"/>
                </a:cxn>
                <a:cxn ang="0">
                  <a:pos x="45" y="24"/>
                </a:cxn>
                <a:cxn ang="0">
                  <a:pos x="37" y="9"/>
                </a:cxn>
                <a:cxn ang="0">
                  <a:pos x="46" y="0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8" y="2"/>
                </a:cxn>
                <a:cxn ang="0">
                  <a:pos x="27" y="2"/>
                </a:cxn>
                <a:cxn ang="0">
                  <a:pos x="25" y="3"/>
                </a:cxn>
                <a:cxn ang="0">
                  <a:pos x="23" y="3"/>
                </a:cxn>
                <a:cxn ang="0">
                  <a:pos x="22" y="4"/>
                </a:cxn>
                <a:cxn ang="0">
                  <a:pos x="21" y="4"/>
                </a:cxn>
                <a:cxn ang="0">
                  <a:pos x="19" y="5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4" y="8"/>
                </a:cxn>
                <a:cxn ang="0">
                  <a:pos x="13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9" y="38"/>
                </a:cxn>
              </a:cxnLst>
              <a:rect l="0" t="0" r="r" b="b"/>
              <a:pathLst>
                <a:path w="46" h="38">
                  <a:moveTo>
                    <a:pt x="29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7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1" y="27"/>
                  </a:lnTo>
                  <a:lnTo>
                    <a:pt x="32" y="27"/>
                  </a:lnTo>
                  <a:lnTo>
                    <a:pt x="35" y="26"/>
                  </a:lnTo>
                  <a:lnTo>
                    <a:pt x="36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5"/>
                  </a:lnTo>
                  <a:lnTo>
                    <a:pt x="44" y="24"/>
                  </a:lnTo>
                  <a:lnTo>
                    <a:pt x="45" y="24"/>
                  </a:lnTo>
                  <a:lnTo>
                    <a:pt x="37" y="9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8" y="2"/>
                  </a:lnTo>
                  <a:lnTo>
                    <a:pt x="27" y="2"/>
                  </a:lnTo>
                  <a:lnTo>
                    <a:pt x="25" y="3"/>
                  </a:lnTo>
                  <a:lnTo>
                    <a:pt x="23" y="3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19" y="5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9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694" name="Group 237"/>
          <p:cNvGrpSpPr>
            <a:grpSpLocks/>
          </p:cNvGrpSpPr>
          <p:nvPr/>
        </p:nvGrpSpPr>
        <p:grpSpPr bwMode="auto">
          <a:xfrm>
            <a:off x="3948113" y="4505325"/>
            <a:ext cx="88900" cy="76200"/>
            <a:chOff x="1527" y="2838"/>
            <a:chExt cx="56" cy="48"/>
          </a:xfrm>
        </p:grpSpPr>
        <p:sp>
          <p:nvSpPr>
            <p:cNvPr id="815342" name="Freeform 238"/>
            <p:cNvSpPr>
              <a:spLocks/>
            </p:cNvSpPr>
            <p:nvPr/>
          </p:nvSpPr>
          <p:spPr bwMode="auto">
            <a:xfrm>
              <a:off x="1527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6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5" y="21"/>
                </a:cxn>
                <a:cxn ang="0">
                  <a:pos x="44" y="21"/>
                </a:cxn>
                <a:cxn ang="0">
                  <a:pos x="43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2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1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6" y="45"/>
                </a:cxn>
                <a:cxn ang="0">
                  <a:pos x="37" y="46"/>
                </a:cxn>
                <a:cxn ang="0">
                  <a:pos x="38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6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3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2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6" y="45"/>
                  </a:lnTo>
                  <a:lnTo>
                    <a:pt x="37" y="46"/>
                  </a:lnTo>
                  <a:lnTo>
                    <a:pt x="38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43" name="Freeform 239"/>
            <p:cNvSpPr>
              <a:spLocks/>
            </p:cNvSpPr>
            <p:nvPr/>
          </p:nvSpPr>
          <p:spPr bwMode="auto">
            <a:xfrm>
              <a:off x="1527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6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5" y="21"/>
                </a:cxn>
                <a:cxn ang="0">
                  <a:pos x="44" y="21"/>
                </a:cxn>
                <a:cxn ang="0">
                  <a:pos x="43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2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1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6" y="45"/>
                </a:cxn>
                <a:cxn ang="0">
                  <a:pos x="37" y="46"/>
                </a:cxn>
                <a:cxn ang="0">
                  <a:pos x="38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6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3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2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6" y="45"/>
                  </a:lnTo>
                  <a:lnTo>
                    <a:pt x="37" y="46"/>
                  </a:lnTo>
                  <a:lnTo>
                    <a:pt x="38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697" name="Group 240"/>
          <p:cNvGrpSpPr>
            <a:grpSpLocks/>
          </p:cNvGrpSpPr>
          <p:nvPr/>
        </p:nvGrpSpPr>
        <p:grpSpPr bwMode="auto">
          <a:xfrm>
            <a:off x="3997326" y="4551364"/>
            <a:ext cx="66675" cy="84137"/>
            <a:chOff x="1558" y="2867"/>
            <a:chExt cx="42" cy="53"/>
          </a:xfrm>
        </p:grpSpPr>
        <p:sp>
          <p:nvSpPr>
            <p:cNvPr id="815345" name="Freeform 241"/>
            <p:cNvSpPr>
              <a:spLocks/>
            </p:cNvSpPr>
            <p:nvPr/>
          </p:nvSpPr>
          <p:spPr bwMode="auto">
            <a:xfrm>
              <a:off x="1558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8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46" name="Freeform 242"/>
            <p:cNvSpPr>
              <a:spLocks/>
            </p:cNvSpPr>
            <p:nvPr/>
          </p:nvSpPr>
          <p:spPr bwMode="auto">
            <a:xfrm>
              <a:off x="1558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8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00" name="Group 243"/>
          <p:cNvGrpSpPr>
            <a:grpSpLocks/>
          </p:cNvGrpSpPr>
          <p:nvPr/>
        </p:nvGrpSpPr>
        <p:grpSpPr bwMode="auto">
          <a:xfrm>
            <a:off x="3843338" y="4546600"/>
            <a:ext cx="76200" cy="88900"/>
            <a:chOff x="1461" y="2864"/>
            <a:chExt cx="48" cy="56"/>
          </a:xfrm>
        </p:grpSpPr>
        <p:sp>
          <p:nvSpPr>
            <p:cNvPr id="815348" name="Freeform 244"/>
            <p:cNvSpPr>
              <a:spLocks/>
            </p:cNvSpPr>
            <p:nvPr/>
          </p:nvSpPr>
          <p:spPr bwMode="auto">
            <a:xfrm>
              <a:off x="1461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7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7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49" name="Freeform 245"/>
            <p:cNvSpPr>
              <a:spLocks/>
            </p:cNvSpPr>
            <p:nvPr/>
          </p:nvSpPr>
          <p:spPr bwMode="auto">
            <a:xfrm>
              <a:off x="1461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7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7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03" name="Group 246"/>
          <p:cNvGrpSpPr>
            <a:grpSpLocks/>
          </p:cNvGrpSpPr>
          <p:nvPr/>
        </p:nvGrpSpPr>
        <p:grpSpPr bwMode="auto">
          <a:xfrm>
            <a:off x="3890964" y="4521201"/>
            <a:ext cx="71437" cy="60325"/>
            <a:chOff x="1491" y="2848"/>
            <a:chExt cx="45" cy="38"/>
          </a:xfrm>
        </p:grpSpPr>
        <p:sp>
          <p:nvSpPr>
            <p:cNvPr id="815351" name="Freeform 247"/>
            <p:cNvSpPr>
              <a:spLocks/>
            </p:cNvSpPr>
            <p:nvPr/>
          </p:nvSpPr>
          <p:spPr bwMode="auto">
            <a:xfrm>
              <a:off x="1491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52" name="Freeform 248"/>
            <p:cNvSpPr>
              <a:spLocks/>
            </p:cNvSpPr>
            <p:nvPr/>
          </p:nvSpPr>
          <p:spPr bwMode="auto">
            <a:xfrm>
              <a:off x="1491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06" name="Group 249"/>
          <p:cNvGrpSpPr>
            <a:grpSpLocks/>
          </p:cNvGrpSpPr>
          <p:nvPr/>
        </p:nvGrpSpPr>
        <p:grpSpPr bwMode="auto">
          <a:xfrm>
            <a:off x="3948113" y="4505325"/>
            <a:ext cx="88900" cy="76200"/>
            <a:chOff x="1527" y="2838"/>
            <a:chExt cx="56" cy="48"/>
          </a:xfrm>
        </p:grpSpPr>
        <p:sp>
          <p:nvSpPr>
            <p:cNvPr id="815354" name="Freeform 250"/>
            <p:cNvSpPr>
              <a:spLocks/>
            </p:cNvSpPr>
            <p:nvPr/>
          </p:nvSpPr>
          <p:spPr bwMode="auto">
            <a:xfrm>
              <a:off x="1527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6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5" y="21"/>
                </a:cxn>
                <a:cxn ang="0">
                  <a:pos x="44" y="21"/>
                </a:cxn>
                <a:cxn ang="0">
                  <a:pos x="43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2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1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6" y="45"/>
                </a:cxn>
                <a:cxn ang="0">
                  <a:pos x="37" y="46"/>
                </a:cxn>
                <a:cxn ang="0">
                  <a:pos x="38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6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3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2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6" y="45"/>
                  </a:lnTo>
                  <a:lnTo>
                    <a:pt x="37" y="46"/>
                  </a:lnTo>
                  <a:lnTo>
                    <a:pt x="38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55" name="Freeform 251"/>
            <p:cNvSpPr>
              <a:spLocks/>
            </p:cNvSpPr>
            <p:nvPr/>
          </p:nvSpPr>
          <p:spPr bwMode="auto">
            <a:xfrm>
              <a:off x="1527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6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5" y="21"/>
                </a:cxn>
                <a:cxn ang="0">
                  <a:pos x="44" y="21"/>
                </a:cxn>
                <a:cxn ang="0">
                  <a:pos x="43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2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1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6" y="45"/>
                </a:cxn>
                <a:cxn ang="0">
                  <a:pos x="37" y="46"/>
                </a:cxn>
                <a:cxn ang="0">
                  <a:pos x="38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6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3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2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6" y="45"/>
                  </a:lnTo>
                  <a:lnTo>
                    <a:pt x="37" y="46"/>
                  </a:lnTo>
                  <a:lnTo>
                    <a:pt x="38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09" name="Group 252"/>
          <p:cNvGrpSpPr>
            <a:grpSpLocks/>
          </p:cNvGrpSpPr>
          <p:nvPr/>
        </p:nvGrpSpPr>
        <p:grpSpPr bwMode="auto">
          <a:xfrm>
            <a:off x="3997326" y="4551364"/>
            <a:ext cx="66675" cy="84137"/>
            <a:chOff x="1558" y="2867"/>
            <a:chExt cx="42" cy="53"/>
          </a:xfrm>
        </p:grpSpPr>
        <p:sp>
          <p:nvSpPr>
            <p:cNvPr id="815357" name="Freeform 253"/>
            <p:cNvSpPr>
              <a:spLocks/>
            </p:cNvSpPr>
            <p:nvPr/>
          </p:nvSpPr>
          <p:spPr bwMode="auto">
            <a:xfrm>
              <a:off x="1558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8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58" name="Freeform 254"/>
            <p:cNvSpPr>
              <a:spLocks/>
            </p:cNvSpPr>
            <p:nvPr/>
          </p:nvSpPr>
          <p:spPr bwMode="auto">
            <a:xfrm>
              <a:off x="1558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8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18" name="Group 255"/>
          <p:cNvGrpSpPr>
            <a:grpSpLocks/>
          </p:cNvGrpSpPr>
          <p:nvPr/>
        </p:nvGrpSpPr>
        <p:grpSpPr bwMode="auto">
          <a:xfrm>
            <a:off x="3843338" y="4546600"/>
            <a:ext cx="76200" cy="88900"/>
            <a:chOff x="1461" y="2864"/>
            <a:chExt cx="48" cy="56"/>
          </a:xfrm>
        </p:grpSpPr>
        <p:sp>
          <p:nvSpPr>
            <p:cNvPr id="815360" name="Freeform 256"/>
            <p:cNvSpPr>
              <a:spLocks/>
            </p:cNvSpPr>
            <p:nvPr/>
          </p:nvSpPr>
          <p:spPr bwMode="auto">
            <a:xfrm>
              <a:off x="1461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7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7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61" name="Freeform 257"/>
            <p:cNvSpPr>
              <a:spLocks/>
            </p:cNvSpPr>
            <p:nvPr/>
          </p:nvSpPr>
          <p:spPr bwMode="auto">
            <a:xfrm>
              <a:off x="1461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7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7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19" name="Group 258"/>
          <p:cNvGrpSpPr>
            <a:grpSpLocks/>
          </p:cNvGrpSpPr>
          <p:nvPr/>
        </p:nvGrpSpPr>
        <p:grpSpPr bwMode="auto">
          <a:xfrm>
            <a:off x="3890964" y="4521201"/>
            <a:ext cx="71437" cy="60325"/>
            <a:chOff x="1491" y="2848"/>
            <a:chExt cx="45" cy="38"/>
          </a:xfrm>
        </p:grpSpPr>
        <p:sp>
          <p:nvSpPr>
            <p:cNvPr id="815363" name="Freeform 259"/>
            <p:cNvSpPr>
              <a:spLocks/>
            </p:cNvSpPr>
            <p:nvPr/>
          </p:nvSpPr>
          <p:spPr bwMode="auto">
            <a:xfrm>
              <a:off x="1491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64" name="Freeform 260"/>
            <p:cNvSpPr>
              <a:spLocks/>
            </p:cNvSpPr>
            <p:nvPr/>
          </p:nvSpPr>
          <p:spPr bwMode="auto">
            <a:xfrm>
              <a:off x="1491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365" name="Rectangle 261"/>
          <p:cNvSpPr>
            <a:spLocks noChangeArrowheads="1"/>
          </p:cNvSpPr>
          <p:nvPr/>
        </p:nvSpPr>
        <p:spPr bwMode="auto">
          <a:xfrm>
            <a:off x="3405188" y="5105401"/>
            <a:ext cx="153529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Chlorine Contact Basin</a:t>
            </a:r>
            <a:endParaRPr lang="en-US" b="1"/>
          </a:p>
        </p:txBody>
      </p:sp>
      <p:grpSp>
        <p:nvGrpSpPr>
          <p:cNvPr id="815722" name="Group 262"/>
          <p:cNvGrpSpPr>
            <a:grpSpLocks/>
          </p:cNvGrpSpPr>
          <p:nvPr/>
        </p:nvGrpSpPr>
        <p:grpSpPr bwMode="auto">
          <a:xfrm>
            <a:off x="8283576" y="5638800"/>
            <a:ext cx="517525" cy="122238"/>
            <a:chOff x="4258" y="3552"/>
            <a:chExt cx="326" cy="77"/>
          </a:xfrm>
        </p:grpSpPr>
        <p:sp>
          <p:nvSpPr>
            <p:cNvPr id="815367" name="Freeform 263"/>
            <p:cNvSpPr>
              <a:spLocks/>
            </p:cNvSpPr>
            <p:nvPr/>
          </p:nvSpPr>
          <p:spPr bwMode="auto">
            <a:xfrm>
              <a:off x="4258" y="3552"/>
              <a:ext cx="326" cy="77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87"/>
                </a:cxn>
                <a:cxn ang="0">
                  <a:pos x="0" y="437"/>
                </a:cxn>
                <a:cxn ang="0">
                  <a:pos x="87" y="525"/>
                </a:cxn>
                <a:cxn ang="0">
                  <a:pos x="2150" y="525"/>
                </a:cxn>
                <a:cxn ang="0">
                  <a:pos x="2237" y="437"/>
                </a:cxn>
                <a:cxn ang="0">
                  <a:pos x="2237" y="87"/>
                </a:cxn>
                <a:cxn ang="0">
                  <a:pos x="2150" y="0"/>
                </a:cxn>
                <a:cxn ang="0">
                  <a:pos x="87" y="0"/>
                </a:cxn>
              </a:cxnLst>
              <a:rect l="0" t="0" r="r" b="b"/>
              <a:pathLst>
                <a:path w="2237" h="52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lnTo>
                    <a:pt x="0" y="437"/>
                  </a:lnTo>
                  <a:cubicBezTo>
                    <a:pt x="0" y="486"/>
                    <a:pt x="39" y="525"/>
                    <a:pt x="87" y="525"/>
                  </a:cubicBezTo>
                  <a:lnTo>
                    <a:pt x="2150" y="525"/>
                  </a:lnTo>
                  <a:cubicBezTo>
                    <a:pt x="2198" y="525"/>
                    <a:pt x="2237" y="486"/>
                    <a:pt x="2237" y="437"/>
                  </a:cubicBezTo>
                  <a:lnTo>
                    <a:pt x="2237" y="87"/>
                  </a:lnTo>
                  <a:cubicBezTo>
                    <a:pt x="2237" y="39"/>
                    <a:pt x="2198" y="0"/>
                    <a:pt x="2150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68" name="Freeform 264"/>
            <p:cNvSpPr>
              <a:spLocks/>
            </p:cNvSpPr>
            <p:nvPr/>
          </p:nvSpPr>
          <p:spPr bwMode="auto">
            <a:xfrm>
              <a:off x="4258" y="3552"/>
              <a:ext cx="326" cy="77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87"/>
                </a:cxn>
                <a:cxn ang="0">
                  <a:pos x="0" y="437"/>
                </a:cxn>
                <a:cxn ang="0">
                  <a:pos x="87" y="525"/>
                </a:cxn>
                <a:cxn ang="0">
                  <a:pos x="2150" y="525"/>
                </a:cxn>
                <a:cxn ang="0">
                  <a:pos x="2237" y="437"/>
                </a:cxn>
                <a:cxn ang="0">
                  <a:pos x="2237" y="87"/>
                </a:cxn>
                <a:cxn ang="0">
                  <a:pos x="2150" y="0"/>
                </a:cxn>
                <a:cxn ang="0">
                  <a:pos x="87" y="0"/>
                </a:cxn>
              </a:cxnLst>
              <a:rect l="0" t="0" r="r" b="b"/>
              <a:pathLst>
                <a:path w="2237" h="52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lnTo>
                    <a:pt x="0" y="437"/>
                  </a:lnTo>
                  <a:cubicBezTo>
                    <a:pt x="0" y="486"/>
                    <a:pt x="39" y="525"/>
                    <a:pt x="87" y="525"/>
                  </a:cubicBezTo>
                  <a:lnTo>
                    <a:pt x="2150" y="525"/>
                  </a:lnTo>
                  <a:cubicBezTo>
                    <a:pt x="2198" y="525"/>
                    <a:pt x="2237" y="486"/>
                    <a:pt x="2237" y="437"/>
                  </a:cubicBezTo>
                  <a:lnTo>
                    <a:pt x="2237" y="87"/>
                  </a:lnTo>
                  <a:cubicBezTo>
                    <a:pt x="2237" y="39"/>
                    <a:pt x="2198" y="0"/>
                    <a:pt x="2150" y="0"/>
                  </a:cubicBezTo>
                  <a:lnTo>
                    <a:pt x="87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57" name="Group 265"/>
          <p:cNvGrpSpPr>
            <a:grpSpLocks/>
          </p:cNvGrpSpPr>
          <p:nvPr/>
        </p:nvGrpSpPr>
        <p:grpSpPr bwMode="auto">
          <a:xfrm>
            <a:off x="8329614" y="5580064"/>
            <a:ext cx="41275" cy="58737"/>
            <a:chOff x="4287" y="3515"/>
            <a:chExt cx="26" cy="37"/>
          </a:xfrm>
        </p:grpSpPr>
        <p:sp>
          <p:nvSpPr>
            <p:cNvPr id="815370" name="Freeform 266"/>
            <p:cNvSpPr>
              <a:spLocks/>
            </p:cNvSpPr>
            <p:nvPr/>
          </p:nvSpPr>
          <p:spPr bwMode="auto">
            <a:xfrm>
              <a:off x="4287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solidFill>
              <a:srgbClr val="FF66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71" name="Oval 267"/>
            <p:cNvSpPr>
              <a:spLocks noChangeArrowheads="1"/>
            </p:cNvSpPr>
            <p:nvPr/>
          </p:nvSpPr>
          <p:spPr bwMode="auto">
            <a:xfrm>
              <a:off x="4287" y="3515"/>
              <a:ext cx="26" cy="9"/>
            </a:xfrm>
            <a:prstGeom prst="ellipse">
              <a:avLst/>
            </a:prstGeom>
            <a:solidFill>
              <a:srgbClr val="FF84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72" name="Freeform 268"/>
            <p:cNvSpPr>
              <a:spLocks/>
            </p:cNvSpPr>
            <p:nvPr/>
          </p:nvSpPr>
          <p:spPr bwMode="auto">
            <a:xfrm>
              <a:off x="4287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73" name="Freeform 269"/>
            <p:cNvSpPr>
              <a:spLocks/>
            </p:cNvSpPr>
            <p:nvPr/>
          </p:nvSpPr>
          <p:spPr bwMode="auto">
            <a:xfrm>
              <a:off x="4287" y="3520"/>
              <a:ext cx="26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4"/>
                </a:cxn>
                <a:cxn ang="0">
                  <a:pos x="26" y="0"/>
                </a:cxn>
              </a:cxnLst>
              <a:rect l="0" t="0" r="r" b="b"/>
              <a:pathLst>
                <a:path w="26" h="4">
                  <a:moveTo>
                    <a:pt x="0" y="0"/>
                  </a:moveTo>
                  <a:cubicBezTo>
                    <a:pt x="0" y="2"/>
                    <a:pt x="6" y="4"/>
                    <a:pt x="13" y="4"/>
                  </a:cubicBezTo>
                  <a:cubicBezTo>
                    <a:pt x="20" y="4"/>
                    <a:pt x="26" y="2"/>
                    <a:pt x="26" y="0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63" name="Group 270"/>
          <p:cNvGrpSpPr>
            <a:grpSpLocks/>
          </p:cNvGrpSpPr>
          <p:nvPr/>
        </p:nvGrpSpPr>
        <p:grpSpPr bwMode="auto">
          <a:xfrm>
            <a:off x="8688389" y="5580064"/>
            <a:ext cx="41275" cy="58737"/>
            <a:chOff x="4513" y="3515"/>
            <a:chExt cx="26" cy="37"/>
          </a:xfrm>
        </p:grpSpPr>
        <p:sp>
          <p:nvSpPr>
            <p:cNvPr id="815375" name="Freeform 271"/>
            <p:cNvSpPr>
              <a:spLocks/>
            </p:cNvSpPr>
            <p:nvPr/>
          </p:nvSpPr>
          <p:spPr bwMode="auto">
            <a:xfrm>
              <a:off x="4513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76" name="Oval 272"/>
            <p:cNvSpPr>
              <a:spLocks noChangeArrowheads="1"/>
            </p:cNvSpPr>
            <p:nvPr/>
          </p:nvSpPr>
          <p:spPr bwMode="auto">
            <a:xfrm>
              <a:off x="4513" y="3515"/>
              <a:ext cx="26" cy="9"/>
            </a:xfrm>
            <a:prstGeom prst="ellipse">
              <a:avLst/>
            </a:prstGeom>
            <a:solidFill>
              <a:srgbClr val="FF32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77" name="Freeform 273"/>
            <p:cNvSpPr>
              <a:spLocks/>
            </p:cNvSpPr>
            <p:nvPr/>
          </p:nvSpPr>
          <p:spPr bwMode="auto">
            <a:xfrm>
              <a:off x="4513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78" name="Freeform 274"/>
            <p:cNvSpPr>
              <a:spLocks/>
            </p:cNvSpPr>
            <p:nvPr/>
          </p:nvSpPr>
          <p:spPr bwMode="auto">
            <a:xfrm>
              <a:off x="4513" y="3520"/>
              <a:ext cx="26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4"/>
                </a:cxn>
                <a:cxn ang="0">
                  <a:pos x="26" y="0"/>
                </a:cxn>
              </a:cxnLst>
              <a:rect l="0" t="0" r="r" b="b"/>
              <a:pathLst>
                <a:path w="26" h="4">
                  <a:moveTo>
                    <a:pt x="0" y="0"/>
                  </a:moveTo>
                  <a:cubicBezTo>
                    <a:pt x="0" y="2"/>
                    <a:pt x="6" y="4"/>
                    <a:pt x="13" y="4"/>
                  </a:cubicBezTo>
                  <a:cubicBezTo>
                    <a:pt x="20" y="4"/>
                    <a:pt x="26" y="2"/>
                    <a:pt x="26" y="0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66" name="Group 275"/>
          <p:cNvGrpSpPr>
            <a:grpSpLocks/>
          </p:cNvGrpSpPr>
          <p:nvPr/>
        </p:nvGrpSpPr>
        <p:grpSpPr bwMode="auto">
          <a:xfrm>
            <a:off x="8231188" y="5675313"/>
            <a:ext cx="57150" cy="42862"/>
            <a:chOff x="4225" y="3575"/>
            <a:chExt cx="36" cy="27"/>
          </a:xfrm>
        </p:grpSpPr>
        <p:sp>
          <p:nvSpPr>
            <p:cNvPr id="815380" name="Freeform 276"/>
            <p:cNvSpPr>
              <a:spLocks/>
            </p:cNvSpPr>
            <p:nvPr/>
          </p:nvSpPr>
          <p:spPr bwMode="auto">
            <a:xfrm>
              <a:off x="4225" y="3575"/>
              <a:ext cx="36" cy="27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</a:cxnLst>
              <a:rect l="0" t="0" r="r" b="b"/>
              <a:pathLst>
                <a:path w="246" h="183">
                  <a:moveTo>
                    <a:pt x="0" y="92"/>
                  </a:move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81" name="Oval 277"/>
            <p:cNvSpPr>
              <a:spLocks noChangeArrowheads="1"/>
            </p:cNvSpPr>
            <p:nvPr/>
          </p:nvSpPr>
          <p:spPr bwMode="auto">
            <a:xfrm>
              <a:off x="4225" y="3575"/>
              <a:ext cx="9" cy="27"/>
            </a:xfrm>
            <a:prstGeom prst="ellipse">
              <a:avLst/>
            </a:prstGeom>
            <a:solidFill>
              <a:srgbClr val="3299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82" name="Freeform 278"/>
            <p:cNvSpPr>
              <a:spLocks/>
            </p:cNvSpPr>
            <p:nvPr/>
          </p:nvSpPr>
          <p:spPr bwMode="auto">
            <a:xfrm>
              <a:off x="4225" y="3575"/>
              <a:ext cx="36" cy="27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</a:cxnLst>
              <a:rect l="0" t="0" r="r" b="b"/>
              <a:pathLst>
                <a:path w="246" h="183">
                  <a:moveTo>
                    <a:pt x="0" y="92"/>
                  </a:move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83" name="Freeform 279"/>
            <p:cNvSpPr>
              <a:spLocks/>
            </p:cNvSpPr>
            <p:nvPr/>
          </p:nvSpPr>
          <p:spPr bwMode="auto">
            <a:xfrm>
              <a:off x="4230" y="3575"/>
              <a:ext cx="4" cy="27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4" y="14"/>
                </a:cxn>
                <a:cxn ang="0">
                  <a:pos x="0" y="0"/>
                </a:cxn>
              </a:cxnLst>
              <a:rect l="0" t="0" r="r" b="b"/>
              <a:pathLst>
                <a:path w="4" h="27">
                  <a:moveTo>
                    <a:pt x="0" y="27"/>
                  </a:moveTo>
                  <a:cubicBezTo>
                    <a:pt x="2" y="27"/>
                    <a:pt x="4" y="21"/>
                    <a:pt x="4" y="14"/>
                  </a:cubicBezTo>
                  <a:cubicBezTo>
                    <a:pt x="4" y="6"/>
                    <a:pt x="2" y="0"/>
                    <a:pt x="0" y="0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01" name="Group 280"/>
          <p:cNvGrpSpPr>
            <a:grpSpLocks/>
          </p:cNvGrpSpPr>
          <p:nvPr/>
        </p:nvGrpSpPr>
        <p:grpSpPr bwMode="auto">
          <a:xfrm>
            <a:off x="8801100" y="5675313"/>
            <a:ext cx="57150" cy="42862"/>
            <a:chOff x="4584" y="3575"/>
            <a:chExt cx="36" cy="27"/>
          </a:xfrm>
        </p:grpSpPr>
        <p:sp>
          <p:nvSpPr>
            <p:cNvPr id="815385" name="Freeform 281"/>
            <p:cNvSpPr>
              <a:spLocks/>
            </p:cNvSpPr>
            <p:nvPr/>
          </p:nvSpPr>
          <p:spPr bwMode="auto">
            <a:xfrm>
              <a:off x="4584" y="3575"/>
              <a:ext cx="36" cy="27"/>
            </a:xfrm>
            <a:custGeom>
              <a:avLst/>
              <a:gdLst/>
              <a:ahLst/>
              <a:cxnLst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</a:cxnLst>
              <a:rect l="0" t="0" r="r" b="b"/>
              <a:pathLst>
                <a:path w="246" h="183">
                  <a:moveTo>
                    <a:pt x="246" y="92"/>
                  </a:move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86" name="Oval 282"/>
            <p:cNvSpPr>
              <a:spLocks noChangeArrowheads="1"/>
            </p:cNvSpPr>
            <p:nvPr/>
          </p:nvSpPr>
          <p:spPr bwMode="auto">
            <a:xfrm>
              <a:off x="4611" y="3575"/>
              <a:ext cx="9" cy="27"/>
            </a:xfrm>
            <a:prstGeom prst="ellipse">
              <a:avLst/>
            </a:prstGeom>
            <a:solidFill>
              <a:srgbClr val="3299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87" name="Freeform 283"/>
            <p:cNvSpPr>
              <a:spLocks/>
            </p:cNvSpPr>
            <p:nvPr/>
          </p:nvSpPr>
          <p:spPr bwMode="auto">
            <a:xfrm>
              <a:off x="4584" y="3575"/>
              <a:ext cx="36" cy="27"/>
            </a:xfrm>
            <a:custGeom>
              <a:avLst/>
              <a:gdLst/>
              <a:ahLst/>
              <a:cxnLst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</a:cxnLst>
              <a:rect l="0" t="0" r="r" b="b"/>
              <a:pathLst>
                <a:path w="246" h="183">
                  <a:moveTo>
                    <a:pt x="246" y="92"/>
                  </a:move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88" name="Freeform 284"/>
            <p:cNvSpPr>
              <a:spLocks/>
            </p:cNvSpPr>
            <p:nvPr/>
          </p:nvSpPr>
          <p:spPr bwMode="auto">
            <a:xfrm>
              <a:off x="4611" y="3575"/>
              <a:ext cx="5" cy="2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14"/>
                </a:cxn>
                <a:cxn ang="0">
                  <a:pos x="5" y="27"/>
                </a:cxn>
              </a:cxnLst>
              <a:rect l="0" t="0" r="r" b="b"/>
              <a:pathLst>
                <a:path w="5" h="27">
                  <a:moveTo>
                    <a:pt x="5" y="0"/>
                  </a:moveTo>
                  <a:cubicBezTo>
                    <a:pt x="2" y="0"/>
                    <a:pt x="0" y="6"/>
                    <a:pt x="0" y="14"/>
                  </a:cubicBezTo>
                  <a:cubicBezTo>
                    <a:pt x="0" y="21"/>
                    <a:pt x="2" y="27"/>
                    <a:pt x="5" y="27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04" name="Group 285"/>
          <p:cNvGrpSpPr>
            <a:grpSpLocks/>
          </p:cNvGrpSpPr>
          <p:nvPr/>
        </p:nvGrpSpPr>
        <p:grpSpPr bwMode="auto">
          <a:xfrm>
            <a:off x="8283576" y="5638800"/>
            <a:ext cx="517525" cy="122238"/>
            <a:chOff x="4258" y="3552"/>
            <a:chExt cx="326" cy="77"/>
          </a:xfrm>
        </p:grpSpPr>
        <p:sp>
          <p:nvSpPr>
            <p:cNvPr id="815390" name="Freeform 286"/>
            <p:cNvSpPr>
              <a:spLocks/>
            </p:cNvSpPr>
            <p:nvPr/>
          </p:nvSpPr>
          <p:spPr bwMode="auto">
            <a:xfrm>
              <a:off x="4258" y="3552"/>
              <a:ext cx="326" cy="77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87"/>
                </a:cxn>
                <a:cxn ang="0">
                  <a:pos x="0" y="437"/>
                </a:cxn>
                <a:cxn ang="0">
                  <a:pos x="87" y="525"/>
                </a:cxn>
                <a:cxn ang="0">
                  <a:pos x="2150" y="525"/>
                </a:cxn>
                <a:cxn ang="0">
                  <a:pos x="2237" y="437"/>
                </a:cxn>
                <a:cxn ang="0">
                  <a:pos x="2237" y="87"/>
                </a:cxn>
                <a:cxn ang="0">
                  <a:pos x="2150" y="0"/>
                </a:cxn>
                <a:cxn ang="0">
                  <a:pos x="87" y="0"/>
                </a:cxn>
              </a:cxnLst>
              <a:rect l="0" t="0" r="r" b="b"/>
              <a:pathLst>
                <a:path w="2237" h="52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lnTo>
                    <a:pt x="0" y="437"/>
                  </a:lnTo>
                  <a:cubicBezTo>
                    <a:pt x="0" y="486"/>
                    <a:pt x="39" y="525"/>
                    <a:pt x="87" y="525"/>
                  </a:cubicBezTo>
                  <a:lnTo>
                    <a:pt x="2150" y="525"/>
                  </a:lnTo>
                  <a:cubicBezTo>
                    <a:pt x="2198" y="525"/>
                    <a:pt x="2237" y="486"/>
                    <a:pt x="2237" y="437"/>
                  </a:cubicBezTo>
                  <a:lnTo>
                    <a:pt x="2237" y="87"/>
                  </a:lnTo>
                  <a:cubicBezTo>
                    <a:pt x="2237" y="39"/>
                    <a:pt x="2198" y="0"/>
                    <a:pt x="2150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91" name="Freeform 287"/>
            <p:cNvSpPr>
              <a:spLocks/>
            </p:cNvSpPr>
            <p:nvPr/>
          </p:nvSpPr>
          <p:spPr bwMode="auto">
            <a:xfrm>
              <a:off x="4258" y="3552"/>
              <a:ext cx="326" cy="77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87"/>
                </a:cxn>
                <a:cxn ang="0">
                  <a:pos x="0" y="437"/>
                </a:cxn>
                <a:cxn ang="0">
                  <a:pos x="87" y="525"/>
                </a:cxn>
                <a:cxn ang="0">
                  <a:pos x="2150" y="525"/>
                </a:cxn>
                <a:cxn ang="0">
                  <a:pos x="2237" y="437"/>
                </a:cxn>
                <a:cxn ang="0">
                  <a:pos x="2237" y="87"/>
                </a:cxn>
                <a:cxn ang="0">
                  <a:pos x="2150" y="0"/>
                </a:cxn>
                <a:cxn ang="0">
                  <a:pos x="87" y="0"/>
                </a:cxn>
              </a:cxnLst>
              <a:rect l="0" t="0" r="r" b="b"/>
              <a:pathLst>
                <a:path w="2237" h="52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lnTo>
                    <a:pt x="0" y="437"/>
                  </a:lnTo>
                  <a:cubicBezTo>
                    <a:pt x="0" y="486"/>
                    <a:pt x="39" y="525"/>
                    <a:pt x="87" y="525"/>
                  </a:cubicBezTo>
                  <a:lnTo>
                    <a:pt x="2150" y="525"/>
                  </a:lnTo>
                  <a:cubicBezTo>
                    <a:pt x="2198" y="525"/>
                    <a:pt x="2237" y="486"/>
                    <a:pt x="2237" y="437"/>
                  </a:cubicBezTo>
                  <a:lnTo>
                    <a:pt x="2237" y="87"/>
                  </a:lnTo>
                  <a:cubicBezTo>
                    <a:pt x="2237" y="39"/>
                    <a:pt x="2198" y="0"/>
                    <a:pt x="2150" y="0"/>
                  </a:cubicBezTo>
                  <a:lnTo>
                    <a:pt x="87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04" name="Group 288"/>
          <p:cNvGrpSpPr>
            <a:grpSpLocks/>
          </p:cNvGrpSpPr>
          <p:nvPr/>
        </p:nvGrpSpPr>
        <p:grpSpPr bwMode="auto">
          <a:xfrm>
            <a:off x="8329614" y="5580064"/>
            <a:ext cx="41275" cy="58737"/>
            <a:chOff x="4287" y="3515"/>
            <a:chExt cx="26" cy="37"/>
          </a:xfrm>
        </p:grpSpPr>
        <p:sp>
          <p:nvSpPr>
            <p:cNvPr id="815393" name="Freeform 289"/>
            <p:cNvSpPr>
              <a:spLocks/>
            </p:cNvSpPr>
            <p:nvPr/>
          </p:nvSpPr>
          <p:spPr bwMode="auto">
            <a:xfrm>
              <a:off x="4287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solidFill>
              <a:srgbClr val="FF66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94" name="Oval 290"/>
            <p:cNvSpPr>
              <a:spLocks noChangeArrowheads="1"/>
            </p:cNvSpPr>
            <p:nvPr/>
          </p:nvSpPr>
          <p:spPr bwMode="auto">
            <a:xfrm>
              <a:off x="4287" y="3515"/>
              <a:ext cx="26" cy="9"/>
            </a:xfrm>
            <a:prstGeom prst="ellipse">
              <a:avLst/>
            </a:prstGeom>
            <a:solidFill>
              <a:srgbClr val="FF84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95" name="Freeform 291"/>
            <p:cNvSpPr>
              <a:spLocks/>
            </p:cNvSpPr>
            <p:nvPr/>
          </p:nvSpPr>
          <p:spPr bwMode="auto">
            <a:xfrm>
              <a:off x="4287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96" name="Freeform 292"/>
            <p:cNvSpPr>
              <a:spLocks/>
            </p:cNvSpPr>
            <p:nvPr/>
          </p:nvSpPr>
          <p:spPr bwMode="auto">
            <a:xfrm>
              <a:off x="4287" y="3520"/>
              <a:ext cx="26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4"/>
                </a:cxn>
                <a:cxn ang="0">
                  <a:pos x="26" y="0"/>
                </a:cxn>
              </a:cxnLst>
              <a:rect l="0" t="0" r="r" b="b"/>
              <a:pathLst>
                <a:path w="26" h="4">
                  <a:moveTo>
                    <a:pt x="0" y="0"/>
                  </a:moveTo>
                  <a:cubicBezTo>
                    <a:pt x="0" y="2"/>
                    <a:pt x="6" y="4"/>
                    <a:pt x="13" y="4"/>
                  </a:cubicBezTo>
                  <a:cubicBezTo>
                    <a:pt x="20" y="4"/>
                    <a:pt x="26" y="2"/>
                    <a:pt x="26" y="0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05" name="Group 293"/>
          <p:cNvGrpSpPr>
            <a:grpSpLocks/>
          </p:cNvGrpSpPr>
          <p:nvPr/>
        </p:nvGrpSpPr>
        <p:grpSpPr bwMode="auto">
          <a:xfrm>
            <a:off x="8688389" y="5580064"/>
            <a:ext cx="41275" cy="58737"/>
            <a:chOff x="4513" y="3515"/>
            <a:chExt cx="26" cy="37"/>
          </a:xfrm>
        </p:grpSpPr>
        <p:sp>
          <p:nvSpPr>
            <p:cNvPr id="815398" name="Freeform 294"/>
            <p:cNvSpPr>
              <a:spLocks/>
            </p:cNvSpPr>
            <p:nvPr/>
          </p:nvSpPr>
          <p:spPr bwMode="auto">
            <a:xfrm>
              <a:off x="4513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99" name="Oval 295"/>
            <p:cNvSpPr>
              <a:spLocks noChangeArrowheads="1"/>
            </p:cNvSpPr>
            <p:nvPr/>
          </p:nvSpPr>
          <p:spPr bwMode="auto">
            <a:xfrm>
              <a:off x="4513" y="3515"/>
              <a:ext cx="26" cy="9"/>
            </a:xfrm>
            <a:prstGeom prst="ellipse">
              <a:avLst/>
            </a:prstGeom>
            <a:solidFill>
              <a:srgbClr val="FF32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00" name="Freeform 296"/>
            <p:cNvSpPr>
              <a:spLocks/>
            </p:cNvSpPr>
            <p:nvPr/>
          </p:nvSpPr>
          <p:spPr bwMode="auto">
            <a:xfrm>
              <a:off x="4513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01" name="Freeform 297"/>
            <p:cNvSpPr>
              <a:spLocks/>
            </p:cNvSpPr>
            <p:nvPr/>
          </p:nvSpPr>
          <p:spPr bwMode="auto">
            <a:xfrm>
              <a:off x="4513" y="3520"/>
              <a:ext cx="26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4"/>
                </a:cxn>
                <a:cxn ang="0">
                  <a:pos x="26" y="0"/>
                </a:cxn>
              </a:cxnLst>
              <a:rect l="0" t="0" r="r" b="b"/>
              <a:pathLst>
                <a:path w="26" h="4">
                  <a:moveTo>
                    <a:pt x="0" y="0"/>
                  </a:moveTo>
                  <a:cubicBezTo>
                    <a:pt x="0" y="2"/>
                    <a:pt x="6" y="4"/>
                    <a:pt x="13" y="4"/>
                  </a:cubicBezTo>
                  <a:cubicBezTo>
                    <a:pt x="20" y="4"/>
                    <a:pt x="26" y="2"/>
                    <a:pt x="26" y="0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18" name="Group 298"/>
          <p:cNvGrpSpPr>
            <a:grpSpLocks/>
          </p:cNvGrpSpPr>
          <p:nvPr/>
        </p:nvGrpSpPr>
        <p:grpSpPr bwMode="auto">
          <a:xfrm>
            <a:off x="8231188" y="5675313"/>
            <a:ext cx="57150" cy="42862"/>
            <a:chOff x="4225" y="3575"/>
            <a:chExt cx="36" cy="27"/>
          </a:xfrm>
        </p:grpSpPr>
        <p:sp>
          <p:nvSpPr>
            <p:cNvPr id="815403" name="Freeform 299"/>
            <p:cNvSpPr>
              <a:spLocks/>
            </p:cNvSpPr>
            <p:nvPr/>
          </p:nvSpPr>
          <p:spPr bwMode="auto">
            <a:xfrm>
              <a:off x="4225" y="3575"/>
              <a:ext cx="36" cy="27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</a:cxnLst>
              <a:rect l="0" t="0" r="r" b="b"/>
              <a:pathLst>
                <a:path w="246" h="183">
                  <a:moveTo>
                    <a:pt x="0" y="92"/>
                  </a:move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04" name="Oval 300"/>
            <p:cNvSpPr>
              <a:spLocks noChangeArrowheads="1"/>
            </p:cNvSpPr>
            <p:nvPr/>
          </p:nvSpPr>
          <p:spPr bwMode="auto">
            <a:xfrm>
              <a:off x="4225" y="3575"/>
              <a:ext cx="9" cy="27"/>
            </a:xfrm>
            <a:prstGeom prst="ellipse">
              <a:avLst/>
            </a:prstGeom>
            <a:solidFill>
              <a:srgbClr val="3299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05" name="Freeform 301"/>
            <p:cNvSpPr>
              <a:spLocks/>
            </p:cNvSpPr>
            <p:nvPr/>
          </p:nvSpPr>
          <p:spPr bwMode="auto">
            <a:xfrm>
              <a:off x="4225" y="3575"/>
              <a:ext cx="36" cy="27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</a:cxnLst>
              <a:rect l="0" t="0" r="r" b="b"/>
              <a:pathLst>
                <a:path w="246" h="183">
                  <a:moveTo>
                    <a:pt x="0" y="92"/>
                  </a:move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06" name="Freeform 302"/>
            <p:cNvSpPr>
              <a:spLocks/>
            </p:cNvSpPr>
            <p:nvPr/>
          </p:nvSpPr>
          <p:spPr bwMode="auto">
            <a:xfrm>
              <a:off x="4230" y="3575"/>
              <a:ext cx="4" cy="27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4" y="14"/>
                </a:cxn>
                <a:cxn ang="0">
                  <a:pos x="0" y="0"/>
                </a:cxn>
              </a:cxnLst>
              <a:rect l="0" t="0" r="r" b="b"/>
              <a:pathLst>
                <a:path w="4" h="27">
                  <a:moveTo>
                    <a:pt x="0" y="27"/>
                  </a:moveTo>
                  <a:cubicBezTo>
                    <a:pt x="2" y="27"/>
                    <a:pt x="4" y="21"/>
                    <a:pt x="4" y="14"/>
                  </a:cubicBezTo>
                  <a:cubicBezTo>
                    <a:pt x="4" y="6"/>
                    <a:pt x="2" y="0"/>
                    <a:pt x="0" y="0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21" name="Group 303"/>
          <p:cNvGrpSpPr>
            <a:grpSpLocks/>
          </p:cNvGrpSpPr>
          <p:nvPr/>
        </p:nvGrpSpPr>
        <p:grpSpPr bwMode="auto">
          <a:xfrm>
            <a:off x="8801100" y="5675313"/>
            <a:ext cx="57150" cy="42862"/>
            <a:chOff x="4584" y="3575"/>
            <a:chExt cx="36" cy="27"/>
          </a:xfrm>
        </p:grpSpPr>
        <p:sp>
          <p:nvSpPr>
            <p:cNvPr id="815408" name="Freeform 304"/>
            <p:cNvSpPr>
              <a:spLocks/>
            </p:cNvSpPr>
            <p:nvPr/>
          </p:nvSpPr>
          <p:spPr bwMode="auto">
            <a:xfrm>
              <a:off x="4584" y="3575"/>
              <a:ext cx="36" cy="27"/>
            </a:xfrm>
            <a:custGeom>
              <a:avLst/>
              <a:gdLst/>
              <a:ahLst/>
              <a:cxnLst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</a:cxnLst>
              <a:rect l="0" t="0" r="r" b="b"/>
              <a:pathLst>
                <a:path w="246" h="183">
                  <a:moveTo>
                    <a:pt x="246" y="92"/>
                  </a:move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09" name="Oval 305"/>
            <p:cNvSpPr>
              <a:spLocks noChangeArrowheads="1"/>
            </p:cNvSpPr>
            <p:nvPr/>
          </p:nvSpPr>
          <p:spPr bwMode="auto">
            <a:xfrm>
              <a:off x="4611" y="3575"/>
              <a:ext cx="9" cy="27"/>
            </a:xfrm>
            <a:prstGeom prst="ellipse">
              <a:avLst/>
            </a:prstGeom>
            <a:solidFill>
              <a:srgbClr val="3299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10" name="Freeform 306"/>
            <p:cNvSpPr>
              <a:spLocks/>
            </p:cNvSpPr>
            <p:nvPr/>
          </p:nvSpPr>
          <p:spPr bwMode="auto">
            <a:xfrm>
              <a:off x="4584" y="3575"/>
              <a:ext cx="36" cy="27"/>
            </a:xfrm>
            <a:custGeom>
              <a:avLst/>
              <a:gdLst/>
              <a:ahLst/>
              <a:cxnLst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</a:cxnLst>
              <a:rect l="0" t="0" r="r" b="b"/>
              <a:pathLst>
                <a:path w="246" h="183">
                  <a:moveTo>
                    <a:pt x="246" y="92"/>
                  </a:move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11" name="Freeform 307"/>
            <p:cNvSpPr>
              <a:spLocks/>
            </p:cNvSpPr>
            <p:nvPr/>
          </p:nvSpPr>
          <p:spPr bwMode="auto">
            <a:xfrm>
              <a:off x="4611" y="3575"/>
              <a:ext cx="5" cy="2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14"/>
                </a:cxn>
                <a:cxn ang="0">
                  <a:pos x="5" y="27"/>
                </a:cxn>
              </a:cxnLst>
              <a:rect l="0" t="0" r="r" b="b"/>
              <a:pathLst>
                <a:path w="5" h="27">
                  <a:moveTo>
                    <a:pt x="5" y="0"/>
                  </a:moveTo>
                  <a:cubicBezTo>
                    <a:pt x="2" y="0"/>
                    <a:pt x="0" y="6"/>
                    <a:pt x="0" y="14"/>
                  </a:cubicBezTo>
                  <a:cubicBezTo>
                    <a:pt x="0" y="21"/>
                    <a:pt x="2" y="27"/>
                    <a:pt x="5" y="27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412" name="Rectangle 308"/>
          <p:cNvSpPr>
            <a:spLocks noChangeArrowheads="1"/>
          </p:cNvSpPr>
          <p:nvPr/>
        </p:nvSpPr>
        <p:spPr bwMode="auto">
          <a:xfrm>
            <a:off x="8094663" y="5857876"/>
            <a:ext cx="111876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Energy Recovery</a:t>
            </a:r>
            <a:endParaRPr lang="en-US" b="1"/>
          </a:p>
        </p:txBody>
      </p:sp>
      <p:sp>
        <p:nvSpPr>
          <p:cNvPr id="815413" name="Freeform 309"/>
          <p:cNvSpPr>
            <a:spLocks noEditPoints="1"/>
          </p:cNvSpPr>
          <p:nvPr/>
        </p:nvSpPr>
        <p:spPr bwMode="auto">
          <a:xfrm>
            <a:off x="9847263" y="4721226"/>
            <a:ext cx="63500" cy="989013"/>
          </a:xfrm>
          <a:custGeom>
            <a:avLst/>
            <a:gdLst/>
            <a:ahLst/>
            <a:cxnLst>
              <a:cxn ang="0">
                <a:pos x="26" y="0"/>
              </a:cxn>
              <a:cxn ang="0">
                <a:pos x="26" y="590"/>
              </a:cxn>
              <a:cxn ang="0">
                <a:pos x="13" y="590"/>
              </a:cxn>
              <a:cxn ang="0">
                <a:pos x="13" y="0"/>
              </a:cxn>
              <a:cxn ang="0">
                <a:pos x="26" y="0"/>
              </a:cxn>
              <a:cxn ang="0">
                <a:pos x="40" y="583"/>
              </a:cxn>
              <a:cxn ang="0">
                <a:pos x="20" y="623"/>
              </a:cxn>
              <a:cxn ang="0">
                <a:pos x="0" y="583"/>
              </a:cxn>
              <a:cxn ang="0">
                <a:pos x="40" y="583"/>
              </a:cxn>
            </a:cxnLst>
            <a:rect l="0" t="0" r="r" b="b"/>
            <a:pathLst>
              <a:path w="40" h="623">
                <a:moveTo>
                  <a:pt x="26" y="0"/>
                </a:moveTo>
                <a:lnTo>
                  <a:pt x="26" y="590"/>
                </a:lnTo>
                <a:lnTo>
                  <a:pt x="13" y="590"/>
                </a:lnTo>
                <a:lnTo>
                  <a:pt x="13" y="0"/>
                </a:lnTo>
                <a:lnTo>
                  <a:pt x="26" y="0"/>
                </a:lnTo>
                <a:close/>
                <a:moveTo>
                  <a:pt x="40" y="583"/>
                </a:moveTo>
                <a:lnTo>
                  <a:pt x="20" y="623"/>
                </a:lnTo>
                <a:lnTo>
                  <a:pt x="0" y="583"/>
                </a:lnTo>
                <a:lnTo>
                  <a:pt x="40" y="583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14" name="Freeform 310"/>
          <p:cNvSpPr>
            <a:spLocks noEditPoints="1"/>
          </p:cNvSpPr>
          <p:nvPr/>
        </p:nvSpPr>
        <p:spPr bwMode="auto">
          <a:xfrm>
            <a:off x="9012239" y="4662488"/>
            <a:ext cx="65087" cy="565150"/>
          </a:xfrm>
          <a:custGeom>
            <a:avLst/>
            <a:gdLst/>
            <a:ahLst/>
            <a:cxnLst>
              <a:cxn ang="0">
                <a:pos x="14" y="356"/>
              </a:cxn>
              <a:cxn ang="0">
                <a:pos x="14" y="33"/>
              </a:cxn>
              <a:cxn ang="0">
                <a:pos x="27" y="33"/>
              </a:cxn>
              <a:cxn ang="0">
                <a:pos x="27" y="356"/>
              </a:cxn>
              <a:cxn ang="0">
                <a:pos x="14" y="356"/>
              </a:cxn>
              <a:cxn ang="0">
                <a:pos x="0" y="40"/>
              </a:cxn>
              <a:cxn ang="0">
                <a:pos x="20" y="0"/>
              </a:cxn>
              <a:cxn ang="0">
                <a:pos x="41" y="40"/>
              </a:cxn>
              <a:cxn ang="0">
                <a:pos x="0" y="40"/>
              </a:cxn>
            </a:cxnLst>
            <a:rect l="0" t="0" r="r" b="b"/>
            <a:pathLst>
              <a:path w="41" h="356">
                <a:moveTo>
                  <a:pt x="14" y="356"/>
                </a:moveTo>
                <a:lnTo>
                  <a:pt x="14" y="33"/>
                </a:lnTo>
                <a:lnTo>
                  <a:pt x="27" y="33"/>
                </a:lnTo>
                <a:lnTo>
                  <a:pt x="27" y="356"/>
                </a:lnTo>
                <a:lnTo>
                  <a:pt x="14" y="356"/>
                </a:lnTo>
                <a:close/>
                <a:moveTo>
                  <a:pt x="0" y="40"/>
                </a:moveTo>
                <a:lnTo>
                  <a:pt x="20" y="0"/>
                </a:lnTo>
                <a:lnTo>
                  <a:pt x="41" y="40"/>
                </a:lnTo>
                <a:lnTo>
                  <a:pt x="0" y="4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15" name="Freeform 311"/>
          <p:cNvSpPr>
            <a:spLocks noEditPoints="1"/>
          </p:cNvSpPr>
          <p:nvPr/>
        </p:nvSpPr>
        <p:spPr bwMode="auto">
          <a:xfrm>
            <a:off x="8894764" y="5673725"/>
            <a:ext cx="993775" cy="65088"/>
          </a:xfrm>
          <a:custGeom>
            <a:avLst/>
            <a:gdLst/>
            <a:ahLst/>
            <a:cxnLst>
              <a:cxn ang="0">
                <a:pos x="626" y="27"/>
              </a:cxn>
              <a:cxn ang="0">
                <a:pos x="34" y="27"/>
              </a:cxn>
              <a:cxn ang="0">
                <a:pos x="34" y="14"/>
              </a:cxn>
              <a:cxn ang="0">
                <a:pos x="626" y="14"/>
              </a:cxn>
              <a:cxn ang="0">
                <a:pos x="626" y="27"/>
              </a:cxn>
              <a:cxn ang="0">
                <a:pos x="40" y="41"/>
              </a:cxn>
              <a:cxn ang="0">
                <a:pos x="0" y="20"/>
              </a:cxn>
              <a:cxn ang="0">
                <a:pos x="40" y="0"/>
              </a:cxn>
              <a:cxn ang="0">
                <a:pos x="40" y="41"/>
              </a:cxn>
            </a:cxnLst>
            <a:rect l="0" t="0" r="r" b="b"/>
            <a:pathLst>
              <a:path w="626" h="41">
                <a:moveTo>
                  <a:pt x="626" y="27"/>
                </a:moveTo>
                <a:lnTo>
                  <a:pt x="34" y="27"/>
                </a:lnTo>
                <a:lnTo>
                  <a:pt x="34" y="14"/>
                </a:lnTo>
                <a:lnTo>
                  <a:pt x="626" y="14"/>
                </a:lnTo>
                <a:lnTo>
                  <a:pt x="626" y="27"/>
                </a:lnTo>
                <a:close/>
                <a:moveTo>
                  <a:pt x="40" y="41"/>
                </a:moveTo>
                <a:lnTo>
                  <a:pt x="0" y="20"/>
                </a:lnTo>
                <a:lnTo>
                  <a:pt x="40" y="0"/>
                </a:lnTo>
                <a:lnTo>
                  <a:pt x="40" y="41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16" name="Line 312"/>
          <p:cNvSpPr>
            <a:spLocks noChangeShapeType="1"/>
          </p:cNvSpPr>
          <p:nvPr/>
        </p:nvSpPr>
        <p:spPr bwMode="auto">
          <a:xfrm flipV="1">
            <a:off x="8701089" y="5203825"/>
            <a:ext cx="1587" cy="388938"/>
          </a:xfrm>
          <a:prstGeom prst="line">
            <a:avLst/>
          </a:prstGeom>
          <a:noFill/>
          <a:ln w="20638">
            <a:solidFill>
              <a:srgbClr val="6666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17" name="Line 313"/>
          <p:cNvSpPr>
            <a:spLocks noChangeShapeType="1"/>
          </p:cNvSpPr>
          <p:nvPr/>
        </p:nvSpPr>
        <p:spPr bwMode="auto">
          <a:xfrm>
            <a:off x="8694739" y="5219700"/>
            <a:ext cx="350837" cy="1588"/>
          </a:xfrm>
          <a:prstGeom prst="line">
            <a:avLst/>
          </a:prstGeom>
          <a:noFill/>
          <a:ln w="20638">
            <a:solidFill>
              <a:srgbClr val="6666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18" name="Freeform 314"/>
          <p:cNvSpPr>
            <a:spLocks noEditPoints="1"/>
          </p:cNvSpPr>
          <p:nvPr/>
        </p:nvSpPr>
        <p:spPr bwMode="auto">
          <a:xfrm>
            <a:off x="7702550" y="5708651"/>
            <a:ext cx="63500" cy="481013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7" y="270"/>
              </a:cxn>
              <a:cxn ang="0">
                <a:pos x="13" y="270"/>
              </a:cxn>
              <a:cxn ang="0">
                <a:pos x="13" y="0"/>
              </a:cxn>
              <a:cxn ang="0">
                <a:pos x="27" y="0"/>
              </a:cxn>
              <a:cxn ang="0">
                <a:pos x="40" y="263"/>
              </a:cxn>
              <a:cxn ang="0">
                <a:pos x="20" y="303"/>
              </a:cxn>
              <a:cxn ang="0">
                <a:pos x="0" y="263"/>
              </a:cxn>
              <a:cxn ang="0">
                <a:pos x="40" y="263"/>
              </a:cxn>
            </a:cxnLst>
            <a:rect l="0" t="0" r="r" b="b"/>
            <a:pathLst>
              <a:path w="40" h="303">
                <a:moveTo>
                  <a:pt x="27" y="0"/>
                </a:moveTo>
                <a:lnTo>
                  <a:pt x="27" y="270"/>
                </a:lnTo>
                <a:lnTo>
                  <a:pt x="13" y="270"/>
                </a:lnTo>
                <a:lnTo>
                  <a:pt x="13" y="0"/>
                </a:lnTo>
                <a:lnTo>
                  <a:pt x="27" y="0"/>
                </a:lnTo>
                <a:close/>
                <a:moveTo>
                  <a:pt x="40" y="263"/>
                </a:moveTo>
                <a:lnTo>
                  <a:pt x="20" y="303"/>
                </a:lnTo>
                <a:lnTo>
                  <a:pt x="0" y="263"/>
                </a:lnTo>
                <a:lnTo>
                  <a:pt x="40" y="263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19" name="Line 315"/>
          <p:cNvSpPr>
            <a:spLocks noChangeShapeType="1"/>
          </p:cNvSpPr>
          <p:nvPr/>
        </p:nvSpPr>
        <p:spPr bwMode="auto">
          <a:xfrm flipH="1">
            <a:off x="7715251" y="5697539"/>
            <a:ext cx="481013" cy="1587"/>
          </a:xfrm>
          <a:prstGeom prst="line">
            <a:avLst/>
          </a:prstGeom>
          <a:noFill/>
          <a:ln w="20638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20" name="Rectangle 316"/>
          <p:cNvSpPr>
            <a:spLocks noChangeArrowheads="1"/>
          </p:cNvSpPr>
          <p:nvPr/>
        </p:nvSpPr>
        <p:spPr bwMode="auto">
          <a:xfrm>
            <a:off x="8116889" y="2103439"/>
            <a:ext cx="665439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Cartridge </a:t>
            </a:r>
            <a:endParaRPr lang="en-US" b="1"/>
          </a:p>
        </p:txBody>
      </p:sp>
      <p:sp>
        <p:nvSpPr>
          <p:cNvPr id="815421" name="Rectangle 317"/>
          <p:cNvSpPr>
            <a:spLocks noChangeArrowheads="1"/>
          </p:cNvSpPr>
          <p:nvPr/>
        </p:nvSpPr>
        <p:spPr bwMode="auto">
          <a:xfrm>
            <a:off x="8107363" y="2306639"/>
            <a:ext cx="41216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Filters</a:t>
            </a:r>
            <a:endParaRPr lang="en-US" b="1"/>
          </a:p>
        </p:txBody>
      </p:sp>
      <p:sp>
        <p:nvSpPr>
          <p:cNvPr id="815422" name="Rectangle 318"/>
          <p:cNvSpPr>
            <a:spLocks noChangeArrowheads="1"/>
          </p:cNvSpPr>
          <p:nvPr/>
        </p:nvSpPr>
        <p:spPr bwMode="auto">
          <a:xfrm>
            <a:off x="7932738" y="1985964"/>
            <a:ext cx="876300" cy="623887"/>
          </a:xfrm>
          <a:prstGeom prst="rect">
            <a:avLst/>
          </a:prstGeom>
          <a:noFill/>
          <a:ln w="6350" cap="rnd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23" name="Rectangle 319"/>
          <p:cNvSpPr>
            <a:spLocks noChangeArrowheads="1"/>
          </p:cNvSpPr>
          <p:nvPr/>
        </p:nvSpPr>
        <p:spPr bwMode="auto">
          <a:xfrm>
            <a:off x="8116889" y="2103439"/>
            <a:ext cx="665439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Cartridge </a:t>
            </a:r>
            <a:endParaRPr lang="en-US" b="1"/>
          </a:p>
        </p:txBody>
      </p:sp>
      <p:sp>
        <p:nvSpPr>
          <p:cNvPr id="815424" name="Rectangle 320"/>
          <p:cNvSpPr>
            <a:spLocks noChangeArrowheads="1"/>
          </p:cNvSpPr>
          <p:nvPr/>
        </p:nvSpPr>
        <p:spPr bwMode="auto">
          <a:xfrm>
            <a:off x="8107363" y="2306639"/>
            <a:ext cx="41216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Filters</a:t>
            </a:r>
            <a:endParaRPr lang="en-US" b="1"/>
          </a:p>
        </p:txBody>
      </p:sp>
      <p:sp>
        <p:nvSpPr>
          <p:cNvPr id="815425" name="Rectangle 321"/>
          <p:cNvSpPr>
            <a:spLocks noChangeArrowheads="1"/>
          </p:cNvSpPr>
          <p:nvPr/>
        </p:nvSpPr>
        <p:spPr bwMode="auto">
          <a:xfrm>
            <a:off x="7932738" y="1985964"/>
            <a:ext cx="876300" cy="623887"/>
          </a:xfrm>
          <a:prstGeom prst="rect">
            <a:avLst/>
          </a:prstGeom>
          <a:noFill/>
          <a:ln w="6350" cap="rnd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26" name="Freeform 322"/>
          <p:cNvSpPr>
            <a:spLocks noEditPoints="1"/>
          </p:cNvSpPr>
          <p:nvPr/>
        </p:nvSpPr>
        <p:spPr bwMode="auto">
          <a:xfrm>
            <a:off x="2697163" y="2374900"/>
            <a:ext cx="590550" cy="63500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339" y="14"/>
              </a:cxn>
              <a:cxn ang="0">
                <a:pos x="339" y="27"/>
              </a:cxn>
              <a:cxn ang="0">
                <a:pos x="0" y="27"/>
              </a:cxn>
              <a:cxn ang="0">
                <a:pos x="0" y="14"/>
              </a:cxn>
              <a:cxn ang="0">
                <a:pos x="332" y="0"/>
              </a:cxn>
              <a:cxn ang="0">
                <a:pos x="372" y="20"/>
              </a:cxn>
              <a:cxn ang="0">
                <a:pos x="332" y="40"/>
              </a:cxn>
              <a:cxn ang="0">
                <a:pos x="332" y="0"/>
              </a:cxn>
            </a:cxnLst>
            <a:rect l="0" t="0" r="r" b="b"/>
            <a:pathLst>
              <a:path w="372" h="40">
                <a:moveTo>
                  <a:pt x="0" y="14"/>
                </a:moveTo>
                <a:lnTo>
                  <a:pt x="339" y="14"/>
                </a:lnTo>
                <a:lnTo>
                  <a:pt x="339" y="27"/>
                </a:lnTo>
                <a:lnTo>
                  <a:pt x="0" y="27"/>
                </a:lnTo>
                <a:lnTo>
                  <a:pt x="0" y="14"/>
                </a:lnTo>
                <a:close/>
                <a:moveTo>
                  <a:pt x="332" y="0"/>
                </a:moveTo>
                <a:lnTo>
                  <a:pt x="372" y="20"/>
                </a:lnTo>
                <a:lnTo>
                  <a:pt x="332" y="40"/>
                </a:lnTo>
                <a:lnTo>
                  <a:pt x="332" y="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27" name="Rectangle 323"/>
          <p:cNvSpPr>
            <a:spLocks noChangeArrowheads="1"/>
          </p:cNvSpPr>
          <p:nvPr/>
        </p:nvSpPr>
        <p:spPr bwMode="auto">
          <a:xfrm>
            <a:off x="1992313" y="2139951"/>
            <a:ext cx="32585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Raw </a:t>
            </a:r>
            <a:endParaRPr lang="en-US" b="1"/>
          </a:p>
        </p:txBody>
      </p:sp>
      <p:sp>
        <p:nvSpPr>
          <p:cNvPr id="815428" name="Rectangle 324"/>
          <p:cNvSpPr>
            <a:spLocks noChangeArrowheads="1"/>
          </p:cNvSpPr>
          <p:nvPr/>
        </p:nvSpPr>
        <p:spPr bwMode="auto">
          <a:xfrm>
            <a:off x="2003425" y="2341564"/>
            <a:ext cx="66851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Seawater </a:t>
            </a:r>
            <a:endParaRPr lang="en-US" b="1"/>
          </a:p>
        </p:txBody>
      </p:sp>
      <p:sp>
        <p:nvSpPr>
          <p:cNvPr id="815429" name="Rectangle 325"/>
          <p:cNvSpPr>
            <a:spLocks noChangeArrowheads="1"/>
          </p:cNvSpPr>
          <p:nvPr/>
        </p:nvSpPr>
        <p:spPr bwMode="auto">
          <a:xfrm>
            <a:off x="2008189" y="2546351"/>
            <a:ext cx="781817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from Intake</a:t>
            </a:r>
            <a:endParaRPr lang="en-US" b="1"/>
          </a:p>
        </p:txBody>
      </p:sp>
      <p:sp>
        <p:nvSpPr>
          <p:cNvPr id="815430" name="Rectangle 326"/>
          <p:cNvSpPr>
            <a:spLocks noChangeArrowheads="1"/>
          </p:cNvSpPr>
          <p:nvPr/>
        </p:nvSpPr>
        <p:spPr bwMode="auto">
          <a:xfrm>
            <a:off x="7235826" y="1050926"/>
            <a:ext cx="819455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Antiscalants</a:t>
            </a:r>
            <a:endParaRPr lang="en-US" b="1"/>
          </a:p>
        </p:txBody>
      </p:sp>
      <p:sp>
        <p:nvSpPr>
          <p:cNvPr id="815431" name="Freeform 327"/>
          <p:cNvSpPr>
            <a:spLocks noEditPoints="1"/>
          </p:cNvSpPr>
          <p:nvPr/>
        </p:nvSpPr>
        <p:spPr bwMode="auto">
          <a:xfrm>
            <a:off x="7342188" y="1252538"/>
            <a:ext cx="42862" cy="1052512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20" y="629"/>
              </a:cxn>
              <a:cxn ang="0">
                <a:pos x="7" y="629"/>
              </a:cxn>
              <a:cxn ang="0">
                <a:pos x="7" y="0"/>
              </a:cxn>
              <a:cxn ang="0">
                <a:pos x="20" y="0"/>
              </a:cxn>
              <a:cxn ang="0">
                <a:pos x="27" y="623"/>
              </a:cxn>
              <a:cxn ang="0">
                <a:pos x="14" y="663"/>
              </a:cxn>
              <a:cxn ang="0">
                <a:pos x="0" y="623"/>
              </a:cxn>
              <a:cxn ang="0">
                <a:pos x="27" y="623"/>
              </a:cxn>
            </a:cxnLst>
            <a:rect l="0" t="0" r="r" b="b"/>
            <a:pathLst>
              <a:path w="27" h="663">
                <a:moveTo>
                  <a:pt x="20" y="0"/>
                </a:moveTo>
                <a:lnTo>
                  <a:pt x="20" y="629"/>
                </a:lnTo>
                <a:lnTo>
                  <a:pt x="7" y="629"/>
                </a:lnTo>
                <a:lnTo>
                  <a:pt x="7" y="0"/>
                </a:lnTo>
                <a:lnTo>
                  <a:pt x="20" y="0"/>
                </a:lnTo>
                <a:close/>
                <a:moveTo>
                  <a:pt x="27" y="623"/>
                </a:moveTo>
                <a:lnTo>
                  <a:pt x="14" y="663"/>
                </a:lnTo>
                <a:lnTo>
                  <a:pt x="0" y="623"/>
                </a:lnTo>
                <a:lnTo>
                  <a:pt x="27" y="623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124" name="Group 328"/>
          <p:cNvGrpSpPr>
            <a:grpSpLocks/>
          </p:cNvGrpSpPr>
          <p:nvPr/>
        </p:nvGrpSpPr>
        <p:grpSpPr bwMode="auto">
          <a:xfrm>
            <a:off x="4603750" y="2176463"/>
            <a:ext cx="876300" cy="487362"/>
            <a:chOff x="1940" y="1371"/>
            <a:chExt cx="552" cy="307"/>
          </a:xfrm>
        </p:grpSpPr>
        <p:sp>
          <p:nvSpPr>
            <p:cNvPr id="815433" name="Freeform 329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7"/>
                </a:cxn>
                <a:cxn ang="0">
                  <a:pos x="552" y="307"/>
                </a:cxn>
                <a:cxn ang="0">
                  <a:pos x="0" y="0"/>
                </a:cxn>
              </a:cxnLst>
              <a:rect l="0" t="0" r="r" b="b"/>
              <a:pathLst>
                <a:path w="552" h="307">
                  <a:moveTo>
                    <a:pt x="0" y="0"/>
                  </a:moveTo>
                  <a:lnTo>
                    <a:pt x="0" y="307"/>
                  </a:lnTo>
                  <a:lnTo>
                    <a:pt x="552" y="3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34" name="Freeform 330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7"/>
                </a:cxn>
                <a:cxn ang="0">
                  <a:pos x="552" y="307"/>
                </a:cxn>
                <a:cxn ang="0">
                  <a:pos x="0" y="0"/>
                </a:cxn>
              </a:cxnLst>
              <a:rect l="0" t="0" r="r" b="b"/>
              <a:pathLst>
                <a:path w="552" h="307">
                  <a:moveTo>
                    <a:pt x="0" y="0"/>
                  </a:moveTo>
                  <a:lnTo>
                    <a:pt x="0" y="307"/>
                  </a:lnTo>
                  <a:lnTo>
                    <a:pt x="552" y="30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27" name="Group 331"/>
          <p:cNvGrpSpPr>
            <a:grpSpLocks/>
          </p:cNvGrpSpPr>
          <p:nvPr/>
        </p:nvGrpSpPr>
        <p:grpSpPr bwMode="auto">
          <a:xfrm>
            <a:off x="4603750" y="2176463"/>
            <a:ext cx="876300" cy="487362"/>
            <a:chOff x="1940" y="1371"/>
            <a:chExt cx="552" cy="307"/>
          </a:xfrm>
        </p:grpSpPr>
        <p:sp>
          <p:nvSpPr>
            <p:cNvPr id="815436" name="Freeform 332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552" y="307"/>
                </a:cxn>
                <a:cxn ang="0">
                  <a:pos x="552" y="0"/>
                </a:cxn>
                <a:cxn ang="0">
                  <a:pos x="0" y="0"/>
                </a:cxn>
                <a:cxn ang="0">
                  <a:pos x="552" y="307"/>
                </a:cxn>
              </a:cxnLst>
              <a:rect l="0" t="0" r="r" b="b"/>
              <a:pathLst>
                <a:path w="552" h="307">
                  <a:moveTo>
                    <a:pt x="552" y="307"/>
                  </a:moveTo>
                  <a:lnTo>
                    <a:pt x="552" y="0"/>
                  </a:lnTo>
                  <a:lnTo>
                    <a:pt x="0" y="0"/>
                  </a:lnTo>
                  <a:lnTo>
                    <a:pt x="552" y="307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37" name="Freeform 333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552" y="307"/>
                </a:cxn>
                <a:cxn ang="0">
                  <a:pos x="552" y="0"/>
                </a:cxn>
                <a:cxn ang="0">
                  <a:pos x="0" y="0"/>
                </a:cxn>
                <a:cxn ang="0">
                  <a:pos x="552" y="307"/>
                </a:cxn>
              </a:cxnLst>
              <a:rect l="0" t="0" r="r" b="b"/>
              <a:pathLst>
                <a:path w="552" h="307">
                  <a:moveTo>
                    <a:pt x="552" y="307"/>
                  </a:moveTo>
                  <a:lnTo>
                    <a:pt x="552" y="0"/>
                  </a:lnTo>
                  <a:lnTo>
                    <a:pt x="0" y="0"/>
                  </a:lnTo>
                  <a:lnTo>
                    <a:pt x="552" y="307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53" name="Group 334"/>
          <p:cNvGrpSpPr>
            <a:grpSpLocks/>
          </p:cNvGrpSpPr>
          <p:nvPr/>
        </p:nvGrpSpPr>
        <p:grpSpPr bwMode="auto">
          <a:xfrm>
            <a:off x="4603750" y="2176463"/>
            <a:ext cx="876300" cy="487362"/>
            <a:chOff x="1940" y="1371"/>
            <a:chExt cx="552" cy="307"/>
          </a:xfrm>
        </p:grpSpPr>
        <p:sp>
          <p:nvSpPr>
            <p:cNvPr id="815439" name="Freeform 335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7"/>
                </a:cxn>
                <a:cxn ang="0">
                  <a:pos x="552" y="307"/>
                </a:cxn>
                <a:cxn ang="0">
                  <a:pos x="0" y="0"/>
                </a:cxn>
              </a:cxnLst>
              <a:rect l="0" t="0" r="r" b="b"/>
              <a:pathLst>
                <a:path w="552" h="307">
                  <a:moveTo>
                    <a:pt x="0" y="0"/>
                  </a:moveTo>
                  <a:lnTo>
                    <a:pt x="0" y="307"/>
                  </a:lnTo>
                  <a:lnTo>
                    <a:pt x="552" y="3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40" name="Freeform 336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7"/>
                </a:cxn>
                <a:cxn ang="0">
                  <a:pos x="552" y="307"/>
                </a:cxn>
                <a:cxn ang="0">
                  <a:pos x="0" y="0"/>
                </a:cxn>
              </a:cxnLst>
              <a:rect l="0" t="0" r="r" b="b"/>
              <a:pathLst>
                <a:path w="552" h="307">
                  <a:moveTo>
                    <a:pt x="0" y="0"/>
                  </a:moveTo>
                  <a:lnTo>
                    <a:pt x="0" y="307"/>
                  </a:lnTo>
                  <a:lnTo>
                    <a:pt x="552" y="30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58" name="Group 337"/>
          <p:cNvGrpSpPr>
            <a:grpSpLocks/>
          </p:cNvGrpSpPr>
          <p:nvPr/>
        </p:nvGrpSpPr>
        <p:grpSpPr bwMode="auto">
          <a:xfrm>
            <a:off x="4603750" y="2176463"/>
            <a:ext cx="876300" cy="487362"/>
            <a:chOff x="1940" y="1371"/>
            <a:chExt cx="552" cy="307"/>
          </a:xfrm>
        </p:grpSpPr>
        <p:sp>
          <p:nvSpPr>
            <p:cNvPr id="815442" name="Freeform 338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552" y="307"/>
                </a:cxn>
                <a:cxn ang="0">
                  <a:pos x="552" y="0"/>
                </a:cxn>
                <a:cxn ang="0">
                  <a:pos x="0" y="0"/>
                </a:cxn>
                <a:cxn ang="0">
                  <a:pos x="552" y="307"/>
                </a:cxn>
              </a:cxnLst>
              <a:rect l="0" t="0" r="r" b="b"/>
              <a:pathLst>
                <a:path w="552" h="307">
                  <a:moveTo>
                    <a:pt x="552" y="307"/>
                  </a:moveTo>
                  <a:lnTo>
                    <a:pt x="552" y="0"/>
                  </a:lnTo>
                  <a:lnTo>
                    <a:pt x="0" y="0"/>
                  </a:lnTo>
                  <a:lnTo>
                    <a:pt x="552" y="307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43" name="Freeform 339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552" y="307"/>
                </a:cxn>
                <a:cxn ang="0">
                  <a:pos x="552" y="0"/>
                </a:cxn>
                <a:cxn ang="0">
                  <a:pos x="0" y="0"/>
                </a:cxn>
                <a:cxn ang="0">
                  <a:pos x="552" y="307"/>
                </a:cxn>
              </a:cxnLst>
              <a:rect l="0" t="0" r="r" b="b"/>
              <a:pathLst>
                <a:path w="552" h="307">
                  <a:moveTo>
                    <a:pt x="552" y="307"/>
                  </a:moveTo>
                  <a:lnTo>
                    <a:pt x="552" y="0"/>
                  </a:lnTo>
                  <a:lnTo>
                    <a:pt x="0" y="0"/>
                  </a:lnTo>
                  <a:lnTo>
                    <a:pt x="552" y="307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444" name="Rectangle 340"/>
          <p:cNvSpPr>
            <a:spLocks noChangeArrowheads="1"/>
          </p:cNvSpPr>
          <p:nvPr/>
        </p:nvSpPr>
        <p:spPr bwMode="auto">
          <a:xfrm>
            <a:off x="4684714" y="1719264"/>
            <a:ext cx="501227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MF/UF </a:t>
            </a:r>
            <a:endParaRPr lang="en-US" b="1"/>
          </a:p>
        </p:txBody>
      </p:sp>
      <p:sp>
        <p:nvSpPr>
          <p:cNvPr id="815445" name="Rectangle 341"/>
          <p:cNvSpPr>
            <a:spLocks noChangeArrowheads="1"/>
          </p:cNvSpPr>
          <p:nvPr/>
        </p:nvSpPr>
        <p:spPr bwMode="auto">
          <a:xfrm>
            <a:off x="4700588" y="1922464"/>
            <a:ext cx="91339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Pretreatment</a:t>
            </a:r>
            <a:endParaRPr lang="en-US" b="1"/>
          </a:p>
        </p:txBody>
      </p:sp>
      <p:sp>
        <p:nvSpPr>
          <p:cNvPr id="815446" name="Rectangle 342"/>
          <p:cNvSpPr>
            <a:spLocks noChangeArrowheads="1"/>
          </p:cNvSpPr>
          <p:nvPr/>
        </p:nvSpPr>
        <p:spPr bwMode="auto">
          <a:xfrm>
            <a:off x="2519363" y="1114426"/>
            <a:ext cx="75027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Coagulants</a:t>
            </a:r>
            <a:endParaRPr lang="en-US" b="1"/>
          </a:p>
        </p:txBody>
      </p:sp>
      <p:sp>
        <p:nvSpPr>
          <p:cNvPr id="815447" name="Rectangle 343"/>
          <p:cNvSpPr>
            <a:spLocks noChangeArrowheads="1"/>
          </p:cNvSpPr>
          <p:nvPr/>
        </p:nvSpPr>
        <p:spPr bwMode="auto">
          <a:xfrm>
            <a:off x="2541589" y="1317626"/>
            <a:ext cx="127445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Shock Chlorination</a:t>
            </a:r>
            <a:endParaRPr lang="en-US" b="1"/>
          </a:p>
        </p:txBody>
      </p:sp>
      <p:sp>
        <p:nvSpPr>
          <p:cNvPr id="815448" name="Freeform 344"/>
          <p:cNvSpPr>
            <a:spLocks noEditPoints="1"/>
          </p:cNvSpPr>
          <p:nvPr/>
        </p:nvSpPr>
        <p:spPr bwMode="auto">
          <a:xfrm>
            <a:off x="3043238" y="1570038"/>
            <a:ext cx="42862" cy="838200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20" y="495"/>
              </a:cxn>
              <a:cxn ang="0">
                <a:pos x="7" y="495"/>
              </a:cxn>
              <a:cxn ang="0">
                <a:pos x="7" y="0"/>
              </a:cxn>
              <a:cxn ang="0">
                <a:pos x="20" y="0"/>
              </a:cxn>
              <a:cxn ang="0">
                <a:pos x="27" y="488"/>
              </a:cxn>
              <a:cxn ang="0">
                <a:pos x="13" y="528"/>
              </a:cxn>
              <a:cxn ang="0">
                <a:pos x="0" y="488"/>
              </a:cxn>
              <a:cxn ang="0">
                <a:pos x="27" y="488"/>
              </a:cxn>
            </a:cxnLst>
            <a:rect l="0" t="0" r="r" b="b"/>
            <a:pathLst>
              <a:path w="27" h="528">
                <a:moveTo>
                  <a:pt x="20" y="0"/>
                </a:moveTo>
                <a:lnTo>
                  <a:pt x="20" y="495"/>
                </a:lnTo>
                <a:lnTo>
                  <a:pt x="7" y="495"/>
                </a:lnTo>
                <a:lnTo>
                  <a:pt x="7" y="0"/>
                </a:lnTo>
                <a:lnTo>
                  <a:pt x="20" y="0"/>
                </a:lnTo>
                <a:close/>
                <a:moveTo>
                  <a:pt x="27" y="488"/>
                </a:moveTo>
                <a:lnTo>
                  <a:pt x="13" y="528"/>
                </a:lnTo>
                <a:lnTo>
                  <a:pt x="0" y="488"/>
                </a:lnTo>
                <a:lnTo>
                  <a:pt x="27" y="488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49" name="Freeform 345"/>
          <p:cNvSpPr>
            <a:spLocks noEditPoints="1"/>
          </p:cNvSpPr>
          <p:nvPr/>
        </p:nvSpPr>
        <p:spPr bwMode="auto">
          <a:xfrm>
            <a:off x="7027863" y="2305050"/>
            <a:ext cx="906462" cy="65088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537" y="14"/>
              </a:cxn>
              <a:cxn ang="0">
                <a:pos x="537" y="27"/>
              </a:cxn>
              <a:cxn ang="0">
                <a:pos x="0" y="27"/>
              </a:cxn>
              <a:cxn ang="0">
                <a:pos x="0" y="14"/>
              </a:cxn>
              <a:cxn ang="0">
                <a:pos x="531" y="0"/>
              </a:cxn>
              <a:cxn ang="0">
                <a:pos x="571" y="20"/>
              </a:cxn>
              <a:cxn ang="0">
                <a:pos x="531" y="41"/>
              </a:cxn>
              <a:cxn ang="0">
                <a:pos x="531" y="0"/>
              </a:cxn>
            </a:cxnLst>
            <a:rect l="0" t="0" r="r" b="b"/>
            <a:pathLst>
              <a:path w="571" h="41">
                <a:moveTo>
                  <a:pt x="0" y="14"/>
                </a:moveTo>
                <a:lnTo>
                  <a:pt x="537" y="14"/>
                </a:lnTo>
                <a:lnTo>
                  <a:pt x="537" y="27"/>
                </a:lnTo>
                <a:lnTo>
                  <a:pt x="0" y="27"/>
                </a:lnTo>
                <a:lnTo>
                  <a:pt x="0" y="14"/>
                </a:lnTo>
                <a:close/>
                <a:moveTo>
                  <a:pt x="531" y="0"/>
                </a:moveTo>
                <a:lnTo>
                  <a:pt x="571" y="20"/>
                </a:lnTo>
                <a:lnTo>
                  <a:pt x="531" y="41"/>
                </a:lnTo>
                <a:lnTo>
                  <a:pt x="531" y="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50" name="Rectangle 346"/>
          <p:cNvSpPr>
            <a:spLocks noChangeArrowheads="1"/>
          </p:cNvSpPr>
          <p:nvPr/>
        </p:nvSpPr>
        <p:spPr bwMode="auto">
          <a:xfrm>
            <a:off x="7653339" y="1311276"/>
            <a:ext cx="110107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Sodium Bisulfite</a:t>
            </a:r>
            <a:endParaRPr lang="en-US" b="1"/>
          </a:p>
        </p:txBody>
      </p:sp>
      <p:grpSp>
        <p:nvGrpSpPr>
          <p:cNvPr id="815864" name="Group 347"/>
          <p:cNvGrpSpPr>
            <a:grpSpLocks/>
          </p:cNvGrpSpPr>
          <p:nvPr/>
        </p:nvGrpSpPr>
        <p:grpSpPr bwMode="auto">
          <a:xfrm>
            <a:off x="5813425" y="2163763"/>
            <a:ext cx="654050" cy="558800"/>
            <a:chOff x="2702" y="1363"/>
            <a:chExt cx="412" cy="352"/>
          </a:xfrm>
        </p:grpSpPr>
        <p:sp>
          <p:nvSpPr>
            <p:cNvPr id="815452" name="Line 348"/>
            <p:cNvSpPr>
              <a:spLocks noChangeShapeType="1"/>
            </p:cNvSpPr>
            <p:nvPr/>
          </p:nvSpPr>
          <p:spPr bwMode="auto">
            <a:xfrm>
              <a:off x="2702" y="1363"/>
              <a:ext cx="1" cy="351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53" name="Line 349"/>
            <p:cNvSpPr>
              <a:spLocks noChangeShapeType="1"/>
            </p:cNvSpPr>
            <p:nvPr/>
          </p:nvSpPr>
          <p:spPr bwMode="auto">
            <a:xfrm>
              <a:off x="2702" y="1714"/>
              <a:ext cx="411" cy="1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54" name="Line 350"/>
            <p:cNvSpPr>
              <a:spLocks noChangeShapeType="1"/>
            </p:cNvSpPr>
            <p:nvPr/>
          </p:nvSpPr>
          <p:spPr bwMode="auto">
            <a:xfrm>
              <a:off x="3113" y="1363"/>
              <a:ext cx="1" cy="351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15867" name="Group 351"/>
            <p:cNvGrpSpPr>
              <a:grpSpLocks/>
            </p:cNvGrpSpPr>
            <p:nvPr/>
          </p:nvGrpSpPr>
          <p:grpSpPr bwMode="auto">
            <a:xfrm>
              <a:off x="2702" y="1442"/>
              <a:ext cx="411" cy="272"/>
              <a:chOff x="2702" y="1442"/>
              <a:chExt cx="411" cy="272"/>
            </a:xfrm>
          </p:grpSpPr>
          <p:sp>
            <p:nvSpPr>
              <p:cNvPr id="815456" name="Rectangle 352"/>
              <p:cNvSpPr>
                <a:spLocks noChangeArrowheads="1"/>
              </p:cNvSpPr>
              <p:nvPr/>
            </p:nvSpPr>
            <p:spPr bwMode="auto">
              <a:xfrm>
                <a:off x="2702" y="1442"/>
                <a:ext cx="411" cy="16"/>
              </a:xfrm>
              <a:prstGeom prst="rect">
                <a:avLst/>
              </a:prstGeom>
              <a:solidFill>
                <a:srgbClr val="336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57" name="Rectangle 353"/>
              <p:cNvSpPr>
                <a:spLocks noChangeArrowheads="1"/>
              </p:cNvSpPr>
              <p:nvPr/>
            </p:nvSpPr>
            <p:spPr bwMode="auto">
              <a:xfrm>
                <a:off x="2702" y="1458"/>
                <a:ext cx="411" cy="13"/>
              </a:xfrm>
              <a:prstGeom prst="rect">
                <a:avLst/>
              </a:prstGeom>
              <a:solidFill>
                <a:srgbClr val="3265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58" name="Rectangle 354"/>
              <p:cNvSpPr>
                <a:spLocks noChangeArrowheads="1"/>
              </p:cNvSpPr>
              <p:nvPr/>
            </p:nvSpPr>
            <p:spPr bwMode="auto">
              <a:xfrm>
                <a:off x="2702" y="1471"/>
                <a:ext cx="411" cy="10"/>
              </a:xfrm>
              <a:prstGeom prst="rect">
                <a:avLst/>
              </a:prstGeom>
              <a:solidFill>
                <a:srgbClr val="3265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59" name="Rectangle 355"/>
              <p:cNvSpPr>
                <a:spLocks noChangeArrowheads="1"/>
              </p:cNvSpPr>
              <p:nvPr/>
            </p:nvSpPr>
            <p:spPr bwMode="auto">
              <a:xfrm>
                <a:off x="2702" y="1481"/>
                <a:ext cx="411" cy="9"/>
              </a:xfrm>
              <a:prstGeom prst="rect">
                <a:avLst/>
              </a:prstGeom>
              <a:solidFill>
                <a:srgbClr val="3264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0" name="Rectangle 356"/>
              <p:cNvSpPr>
                <a:spLocks noChangeArrowheads="1"/>
              </p:cNvSpPr>
              <p:nvPr/>
            </p:nvSpPr>
            <p:spPr bwMode="auto">
              <a:xfrm>
                <a:off x="2702" y="1490"/>
                <a:ext cx="411" cy="7"/>
              </a:xfrm>
              <a:prstGeom prst="rect">
                <a:avLst/>
              </a:prstGeom>
              <a:solidFill>
                <a:srgbClr val="3263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1" name="Rectangle 357"/>
              <p:cNvSpPr>
                <a:spLocks noChangeArrowheads="1"/>
              </p:cNvSpPr>
              <p:nvPr/>
            </p:nvSpPr>
            <p:spPr bwMode="auto">
              <a:xfrm>
                <a:off x="2702" y="1497"/>
                <a:ext cx="411" cy="6"/>
              </a:xfrm>
              <a:prstGeom prst="rect">
                <a:avLst/>
              </a:prstGeom>
              <a:solidFill>
                <a:srgbClr val="3162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2" name="Rectangle 358"/>
              <p:cNvSpPr>
                <a:spLocks noChangeArrowheads="1"/>
              </p:cNvSpPr>
              <p:nvPr/>
            </p:nvSpPr>
            <p:spPr bwMode="auto">
              <a:xfrm>
                <a:off x="2702" y="1503"/>
                <a:ext cx="411" cy="5"/>
              </a:xfrm>
              <a:prstGeom prst="rect">
                <a:avLst/>
              </a:prstGeom>
              <a:solidFill>
                <a:srgbClr val="3161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3" name="Rectangle 359"/>
              <p:cNvSpPr>
                <a:spLocks noChangeArrowheads="1"/>
              </p:cNvSpPr>
              <p:nvPr/>
            </p:nvSpPr>
            <p:spPr bwMode="auto">
              <a:xfrm>
                <a:off x="2702" y="1508"/>
                <a:ext cx="411" cy="6"/>
              </a:xfrm>
              <a:prstGeom prst="rect">
                <a:avLst/>
              </a:prstGeom>
              <a:solidFill>
                <a:srgbClr val="306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4" name="Rectangle 360"/>
              <p:cNvSpPr>
                <a:spLocks noChangeArrowheads="1"/>
              </p:cNvSpPr>
              <p:nvPr/>
            </p:nvSpPr>
            <p:spPr bwMode="auto">
              <a:xfrm>
                <a:off x="2702" y="1514"/>
                <a:ext cx="411" cy="5"/>
              </a:xfrm>
              <a:prstGeom prst="rect">
                <a:avLst/>
              </a:prstGeom>
              <a:solidFill>
                <a:srgbClr val="3060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5" name="Rectangle 361"/>
              <p:cNvSpPr>
                <a:spLocks noChangeArrowheads="1"/>
              </p:cNvSpPr>
              <p:nvPr/>
            </p:nvSpPr>
            <p:spPr bwMode="auto">
              <a:xfrm>
                <a:off x="2702" y="1519"/>
                <a:ext cx="411" cy="5"/>
              </a:xfrm>
              <a:prstGeom prst="rect">
                <a:avLst/>
              </a:prstGeom>
              <a:solidFill>
                <a:srgbClr val="2F5F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6" name="Rectangle 362"/>
              <p:cNvSpPr>
                <a:spLocks noChangeArrowheads="1"/>
              </p:cNvSpPr>
              <p:nvPr/>
            </p:nvSpPr>
            <p:spPr bwMode="auto">
              <a:xfrm>
                <a:off x="2702" y="1524"/>
                <a:ext cx="411" cy="4"/>
              </a:xfrm>
              <a:prstGeom prst="rect">
                <a:avLst/>
              </a:prstGeom>
              <a:solidFill>
                <a:srgbClr val="2F5E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7" name="Rectangle 363"/>
              <p:cNvSpPr>
                <a:spLocks noChangeArrowheads="1"/>
              </p:cNvSpPr>
              <p:nvPr/>
            </p:nvSpPr>
            <p:spPr bwMode="auto">
              <a:xfrm>
                <a:off x="2702" y="1528"/>
                <a:ext cx="411" cy="4"/>
              </a:xfrm>
              <a:prstGeom prst="rect">
                <a:avLst/>
              </a:prstGeom>
              <a:solidFill>
                <a:srgbClr val="2E5D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8" name="Rectangle 364"/>
              <p:cNvSpPr>
                <a:spLocks noChangeArrowheads="1"/>
              </p:cNvSpPr>
              <p:nvPr/>
            </p:nvSpPr>
            <p:spPr bwMode="auto">
              <a:xfrm>
                <a:off x="2702" y="1532"/>
                <a:ext cx="411" cy="3"/>
              </a:xfrm>
              <a:prstGeom prst="rect">
                <a:avLst/>
              </a:prstGeom>
              <a:solidFill>
                <a:srgbClr val="2E5D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9" name="Rectangle 365"/>
              <p:cNvSpPr>
                <a:spLocks noChangeArrowheads="1"/>
              </p:cNvSpPr>
              <p:nvPr/>
            </p:nvSpPr>
            <p:spPr bwMode="auto">
              <a:xfrm>
                <a:off x="2702" y="1535"/>
                <a:ext cx="411" cy="4"/>
              </a:xfrm>
              <a:prstGeom prst="rect">
                <a:avLst/>
              </a:prstGeom>
              <a:solidFill>
                <a:srgbClr val="2D5C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0" name="Rectangle 366"/>
              <p:cNvSpPr>
                <a:spLocks noChangeArrowheads="1"/>
              </p:cNvSpPr>
              <p:nvPr/>
            </p:nvSpPr>
            <p:spPr bwMode="auto">
              <a:xfrm>
                <a:off x="2702" y="1539"/>
                <a:ext cx="411" cy="3"/>
              </a:xfrm>
              <a:prstGeom prst="rect">
                <a:avLst/>
              </a:prstGeom>
              <a:solidFill>
                <a:srgbClr val="2D5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1" name="Rectangle 367"/>
              <p:cNvSpPr>
                <a:spLocks noChangeArrowheads="1"/>
              </p:cNvSpPr>
              <p:nvPr/>
            </p:nvSpPr>
            <p:spPr bwMode="auto">
              <a:xfrm>
                <a:off x="2702" y="1542"/>
                <a:ext cx="411" cy="4"/>
              </a:xfrm>
              <a:prstGeom prst="rect">
                <a:avLst/>
              </a:prstGeom>
              <a:solidFill>
                <a:srgbClr val="2D5A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2" name="Rectangle 368"/>
              <p:cNvSpPr>
                <a:spLocks noChangeArrowheads="1"/>
              </p:cNvSpPr>
              <p:nvPr/>
            </p:nvSpPr>
            <p:spPr bwMode="auto">
              <a:xfrm>
                <a:off x="2702" y="1546"/>
                <a:ext cx="411" cy="3"/>
              </a:xfrm>
              <a:prstGeom prst="rect">
                <a:avLst/>
              </a:prstGeom>
              <a:solidFill>
                <a:srgbClr val="2D59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3" name="Rectangle 369"/>
              <p:cNvSpPr>
                <a:spLocks noChangeArrowheads="1"/>
              </p:cNvSpPr>
              <p:nvPr/>
            </p:nvSpPr>
            <p:spPr bwMode="auto">
              <a:xfrm>
                <a:off x="2702" y="1549"/>
                <a:ext cx="411" cy="3"/>
              </a:xfrm>
              <a:prstGeom prst="rect">
                <a:avLst/>
              </a:prstGeom>
              <a:solidFill>
                <a:srgbClr val="2D59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4" name="Rectangle 370"/>
              <p:cNvSpPr>
                <a:spLocks noChangeArrowheads="1"/>
              </p:cNvSpPr>
              <p:nvPr/>
            </p:nvSpPr>
            <p:spPr bwMode="auto">
              <a:xfrm>
                <a:off x="2702" y="1552"/>
                <a:ext cx="411" cy="3"/>
              </a:xfrm>
              <a:prstGeom prst="rect">
                <a:avLst/>
              </a:prstGeom>
              <a:solidFill>
                <a:srgbClr val="2C58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5" name="Rectangle 371"/>
              <p:cNvSpPr>
                <a:spLocks noChangeArrowheads="1"/>
              </p:cNvSpPr>
              <p:nvPr/>
            </p:nvSpPr>
            <p:spPr bwMode="auto">
              <a:xfrm>
                <a:off x="2702" y="1555"/>
                <a:ext cx="411" cy="4"/>
              </a:xfrm>
              <a:prstGeom prst="rect">
                <a:avLst/>
              </a:prstGeom>
              <a:solidFill>
                <a:srgbClr val="2C57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6" name="Rectangle 372"/>
              <p:cNvSpPr>
                <a:spLocks noChangeArrowheads="1"/>
              </p:cNvSpPr>
              <p:nvPr/>
            </p:nvSpPr>
            <p:spPr bwMode="auto">
              <a:xfrm>
                <a:off x="2702" y="1559"/>
                <a:ext cx="411" cy="1"/>
              </a:xfrm>
              <a:prstGeom prst="rect">
                <a:avLst/>
              </a:prstGeom>
              <a:solidFill>
                <a:srgbClr val="2B56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7" name="Rectangle 373"/>
              <p:cNvSpPr>
                <a:spLocks noChangeArrowheads="1"/>
              </p:cNvSpPr>
              <p:nvPr/>
            </p:nvSpPr>
            <p:spPr bwMode="auto">
              <a:xfrm>
                <a:off x="2702" y="1560"/>
                <a:ext cx="411" cy="4"/>
              </a:xfrm>
              <a:prstGeom prst="rect">
                <a:avLst/>
              </a:prstGeom>
              <a:solidFill>
                <a:srgbClr val="2B55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8" name="Rectangle 374"/>
              <p:cNvSpPr>
                <a:spLocks noChangeArrowheads="1"/>
              </p:cNvSpPr>
              <p:nvPr/>
            </p:nvSpPr>
            <p:spPr bwMode="auto">
              <a:xfrm>
                <a:off x="2702" y="1564"/>
                <a:ext cx="411" cy="3"/>
              </a:xfrm>
              <a:prstGeom prst="rect">
                <a:avLst/>
              </a:prstGeom>
              <a:solidFill>
                <a:srgbClr val="2A54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9" name="Rectangle 375"/>
              <p:cNvSpPr>
                <a:spLocks noChangeArrowheads="1"/>
              </p:cNvSpPr>
              <p:nvPr/>
            </p:nvSpPr>
            <p:spPr bwMode="auto">
              <a:xfrm>
                <a:off x="2702" y="1567"/>
                <a:ext cx="411" cy="2"/>
              </a:xfrm>
              <a:prstGeom prst="rect">
                <a:avLst/>
              </a:prstGeom>
              <a:solidFill>
                <a:srgbClr val="2A54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0" name="Rectangle 376"/>
              <p:cNvSpPr>
                <a:spLocks noChangeArrowheads="1"/>
              </p:cNvSpPr>
              <p:nvPr/>
            </p:nvSpPr>
            <p:spPr bwMode="auto">
              <a:xfrm>
                <a:off x="2702" y="1569"/>
                <a:ext cx="411" cy="3"/>
              </a:xfrm>
              <a:prstGeom prst="rect">
                <a:avLst/>
              </a:prstGeom>
              <a:solidFill>
                <a:srgbClr val="2A53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1" name="Rectangle 377"/>
              <p:cNvSpPr>
                <a:spLocks noChangeArrowheads="1"/>
              </p:cNvSpPr>
              <p:nvPr/>
            </p:nvSpPr>
            <p:spPr bwMode="auto">
              <a:xfrm>
                <a:off x="2702" y="1572"/>
                <a:ext cx="411" cy="2"/>
              </a:xfrm>
              <a:prstGeom prst="rect">
                <a:avLst/>
              </a:prstGeom>
              <a:solidFill>
                <a:srgbClr val="295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2" name="Rectangle 378"/>
              <p:cNvSpPr>
                <a:spLocks noChangeArrowheads="1"/>
              </p:cNvSpPr>
              <p:nvPr/>
            </p:nvSpPr>
            <p:spPr bwMode="auto">
              <a:xfrm>
                <a:off x="2702" y="1574"/>
                <a:ext cx="411" cy="3"/>
              </a:xfrm>
              <a:prstGeom prst="rect">
                <a:avLst/>
              </a:prstGeom>
              <a:solidFill>
                <a:srgbClr val="2951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3" name="Rectangle 379"/>
              <p:cNvSpPr>
                <a:spLocks noChangeArrowheads="1"/>
              </p:cNvSpPr>
              <p:nvPr/>
            </p:nvSpPr>
            <p:spPr bwMode="auto">
              <a:xfrm>
                <a:off x="2702" y="1577"/>
                <a:ext cx="411" cy="3"/>
              </a:xfrm>
              <a:prstGeom prst="rect">
                <a:avLst/>
              </a:prstGeom>
              <a:solidFill>
                <a:srgbClr val="2851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4" name="Rectangle 380"/>
              <p:cNvSpPr>
                <a:spLocks noChangeArrowheads="1"/>
              </p:cNvSpPr>
              <p:nvPr/>
            </p:nvSpPr>
            <p:spPr bwMode="auto">
              <a:xfrm>
                <a:off x="2702" y="1580"/>
                <a:ext cx="411" cy="3"/>
              </a:xfrm>
              <a:prstGeom prst="rect">
                <a:avLst/>
              </a:prstGeom>
              <a:solidFill>
                <a:srgbClr val="2850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5" name="Rectangle 381"/>
              <p:cNvSpPr>
                <a:spLocks noChangeArrowheads="1"/>
              </p:cNvSpPr>
              <p:nvPr/>
            </p:nvSpPr>
            <p:spPr bwMode="auto">
              <a:xfrm>
                <a:off x="2702" y="1583"/>
                <a:ext cx="411" cy="2"/>
              </a:xfrm>
              <a:prstGeom prst="rect">
                <a:avLst/>
              </a:prstGeom>
              <a:solidFill>
                <a:srgbClr val="284F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6" name="Rectangle 382"/>
              <p:cNvSpPr>
                <a:spLocks noChangeArrowheads="1"/>
              </p:cNvSpPr>
              <p:nvPr/>
            </p:nvSpPr>
            <p:spPr bwMode="auto">
              <a:xfrm>
                <a:off x="2702" y="1585"/>
                <a:ext cx="411" cy="2"/>
              </a:xfrm>
              <a:prstGeom prst="rect">
                <a:avLst/>
              </a:prstGeom>
              <a:solidFill>
                <a:srgbClr val="274E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7" name="Rectangle 383"/>
              <p:cNvSpPr>
                <a:spLocks noChangeArrowheads="1"/>
              </p:cNvSpPr>
              <p:nvPr/>
            </p:nvSpPr>
            <p:spPr bwMode="auto">
              <a:xfrm>
                <a:off x="2702" y="1587"/>
                <a:ext cx="411" cy="3"/>
              </a:xfrm>
              <a:prstGeom prst="rect">
                <a:avLst/>
              </a:prstGeom>
              <a:solidFill>
                <a:srgbClr val="274D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8" name="Rectangle 384"/>
              <p:cNvSpPr>
                <a:spLocks noChangeArrowheads="1"/>
              </p:cNvSpPr>
              <p:nvPr/>
            </p:nvSpPr>
            <p:spPr bwMode="auto">
              <a:xfrm>
                <a:off x="2702" y="1590"/>
                <a:ext cx="411" cy="3"/>
              </a:xfrm>
              <a:prstGeom prst="rect">
                <a:avLst/>
              </a:prstGeom>
              <a:solidFill>
                <a:srgbClr val="264CB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9" name="Rectangle 385"/>
              <p:cNvSpPr>
                <a:spLocks noChangeArrowheads="1"/>
              </p:cNvSpPr>
              <p:nvPr/>
            </p:nvSpPr>
            <p:spPr bwMode="auto">
              <a:xfrm>
                <a:off x="2702" y="1593"/>
                <a:ext cx="411" cy="1"/>
              </a:xfrm>
              <a:prstGeom prst="rect">
                <a:avLst/>
              </a:prstGeom>
              <a:solidFill>
                <a:srgbClr val="254BB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0" name="Rectangle 386"/>
              <p:cNvSpPr>
                <a:spLocks noChangeArrowheads="1"/>
              </p:cNvSpPr>
              <p:nvPr/>
            </p:nvSpPr>
            <p:spPr bwMode="auto">
              <a:xfrm>
                <a:off x="2702" y="1594"/>
                <a:ext cx="411" cy="4"/>
              </a:xfrm>
              <a:prstGeom prst="rect">
                <a:avLst/>
              </a:prstGeom>
              <a:solidFill>
                <a:srgbClr val="254BB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1" name="Rectangle 387"/>
              <p:cNvSpPr>
                <a:spLocks noChangeArrowheads="1"/>
              </p:cNvSpPr>
              <p:nvPr/>
            </p:nvSpPr>
            <p:spPr bwMode="auto">
              <a:xfrm>
                <a:off x="2702" y="1598"/>
                <a:ext cx="411" cy="2"/>
              </a:xfrm>
              <a:prstGeom prst="rect">
                <a:avLst/>
              </a:prstGeom>
              <a:solidFill>
                <a:srgbClr val="244AB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2" name="Rectangle 388"/>
              <p:cNvSpPr>
                <a:spLocks noChangeArrowheads="1"/>
              </p:cNvSpPr>
              <p:nvPr/>
            </p:nvSpPr>
            <p:spPr bwMode="auto">
              <a:xfrm>
                <a:off x="2702" y="1600"/>
                <a:ext cx="411" cy="2"/>
              </a:xfrm>
              <a:prstGeom prst="rect">
                <a:avLst/>
              </a:prstGeom>
              <a:solidFill>
                <a:srgbClr val="2449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3" name="Rectangle 389"/>
              <p:cNvSpPr>
                <a:spLocks noChangeArrowheads="1"/>
              </p:cNvSpPr>
              <p:nvPr/>
            </p:nvSpPr>
            <p:spPr bwMode="auto">
              <a:xfrm>
                <a:off x="2702" y="1602"/>
                <a:ext cx="411" cy="2"/>
              </a:xfrm>
              <a:prstGeom prst="rect">
                <a:avLst/>
              </a:prstGeom>
              <a:solidFill>
                <a:srgbClr val="2448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4" name="Rectangle 390"/>
              <p:cNvSpPr>
                <a:spLocks noChangeArrowheads="1"/>
              </p:cNvSpPr>
              <p:nvPr/>
            </p:nvSpPr>
            <p:spPr bwMode="auto">
              <a:xfrm>
                <a:off x="2702" y="1604"/>
                <a:ext cx="411" cy="3"/>
              </a:xfrm>
              <a:prstGeom prst="rect">
                <a:avLst/>
              </a:prstGeom>
              <a:solidFill>
                <a:srgbClr val="2348B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5" name="Rectangle 391"/>
              <p:cNvSpPr>
                <a:spLocks noChangeArrowheads="1"/>
              </p:cNvSpPr>
              <p:nvPr/>
            </p:nvSpPr>
            <p:spPr bwMode="auto">
              <a:xfrm>
                <a:off x="2702" y="1607"/>
                <a:ext cx="411" cy="2"/>
              </a:xfrm>
              <a:prstGeom prst="rect">
                <a:avLst/>
              </a:prstGeom>
              <a:solidFill>
                <a:srgbClr val="2347B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6" name="Rectangle 392"/>
              <p:cNvSpPr>
                <a:spLocks noChangeArrowheads="1"/>
              </p:cNvSpPr>
              <p:nvPr/>
            </p:nvSpPr>
            <p:spPr bwMode="auto">
              <a:xfrm>
                <a:off x="2702" y="1609"/>
                <a:ext cx="411" cy="2"/>
              </a:xfrm>
              <a:prstGeom prst="rect">
                <a:avLst/>
              </a:prstGeom>
              <a:solidFill>
                <a:srgbClr val="2346A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7" name="Rectangle 393"/>
              <p:cNvSpPr>
                <a:spLocks noChangeArrowheads="1"/>
              </p:cNvSpPr>
              <p:nvPr/>
            </p:nvSpPr>
            <p:spPr bwMode="auto">
              <a:xfrm>
                <a:off x="2702" y="1611"/>
                <a:ext cx="411" cy="4"/>
              </a:xfrm>
              <a:prstGeom prst="rect">
                <a:avLst/>
              </a:prstGeom>
              <a:solidFill>
                <a:srgbClr val="2245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8" name="Rectangle 394"/>
              <p:cNvSpPr>
                <a:spLocks noChangeArrowheads="1"/>
              </p:cNvSpPr>
              <p:nvPr/>
            </p:nvSpPr>
            <p:spPr bwMode="auto">
              <a:xfrm>
                <a:off x="2702" y="1615"/>
                <a:ext cx="411" cy="2"/>
              </a:xfrm>
              <a:prstGeom prst="rect">
                <a:avLst/>
              </a:prstGeom>
              <a:solidFill>
                <a:srgbClr val="2244A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9" name="Rectangle 395"/>
              <p:cNvSpPr>
                <a:spLocks noChangeArrowheads="1"/>
              </p:cNvSpPr>
              <p:nvPr/>
            </p:nvSpPr>
            <p:spPr bwMode="auto">
              <a:xfrm>
                <a:off x="2702" y="1617"/>
                <a:ext cx="411" cy="2"/>
              </a:xfrm>
              <a:prstGeom prst="rect">
                <a:avLst/>
              </a:prstGeom>
              <a:solidFill>
                <a:srgbClr val="2244A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0" name="Rectangle 396"/>
              <p:cNvSpPr>
                <a:spLocks noChangeArrowheads="1"/>
              </p:cNvSpPr>
              <p:nvPr/>
            </p:nvSpPr>
            <p:spPr bwMode="auto">
              <a:xfrm>
                <a:off x="2702" y="1619"/>
                <a:ext cx="411" cy="1"/>
              </a:xfrm>
              <a:prstGeom prst="rect">
                <a:avLst/>
              </a:prstGeom>
              <a:solidFill>
                <a:srgbClr val="2243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1" name="Rectangle 397"/>
              <p:cNvSpPr>
                <a:spLocks noChangeArrowheads="1"/>
              </p:cNvSpPr>
              <p:nvPr/>
            </p:nvSpPr>
            <p:spPr bwMode="auto">
              <a:xfrm>
                <a:off x="2702" y="1620"/>
                <a:ext cx="411" cy="2"/>
              </a:xfrm>
              <a:prstGeom prst="rect">
                <a:avLst/>
              </a:prstGeom>
              <a:solidFill>
                <a:srgbClr val="2042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2" name="Rectangle 398"/>
              <p:cNvSpPr>
                <a:spLocks noChangeArrowheads="1"/>
              </p:cNvSpPr>
              <p:nvPr/>
            </p:nvSpPr>
            <p:spPr bwMode="auto">
              <a:xfrm>
                <a:off x="2702" y="1622"/>
                <a:ext cx="411" cy="2"/>
              </a:xfrm>
              <a:prstGeom prst="rect">
                <a:avLst/>
              </a:prstGeom>
              <a:solidFill>
                <a:srgbClr val="2042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3" name="Rectangle 399"/>
              <p:cNvSpPr>
                <a:spLocks noChangeArrowheads="1"/>
              </p:cNvSpPr>
              <p:nvPr/>
            </p:nvSpPr>
            <p:spPr bwMode="auto">
              <a:xfrm>
                <a:off x="2702" y="1624"/>
                <a:ext cx="411" cy="4"/>
              </a:xfrm>
              <a:prstGeom prst="rect">
                <a:avLst/>
              </a:prstGeom>
              <a:solidFill>
                <a:srgbClr val="2041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4" name="Rectangle 400"/>
              <p:cNvSpPr>
                <a:spLocks noChangeArrowheads="1"/>
              </p:cNvSpPr>
              <p:nvPr/>
            </p:nvSpPr>
            <p:spPr bwMode="auto">
              <a:xfrm>
                <a:off x="2702" y="1628"/>
                <a:ext cx="411" cy="1"/>
              </a:xfrm>
              <a:prstGeom prst="rect">
                <a:avLst/>
              </a:prstGeom>
              <a:solidFill>
                <a:srgbClr val="2040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5" name="Rectangle 401"/>
              <p:cNvSpPr>
                <a:spLocks noChangeArrowheads="1"/>
              </p:cNvSpPr>
              <p:nvPr/>
            </p:nvSpPr>
            <p:spPr bwMode="auto">
              <a:xfrm>
                <a:off x="2702" y="1629"/>
                <a:ext cx="411" cy="3"/>
              </a:xfrm>
              <a:prstGeom prst="rect">
                <a:avLst/>
              </a:prstGeom>
              <a:solidFill>
                <a:srgbClr val="1F3F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6" name="Rectangle 402"/>
              <p:cNvSpPr>
                <a:spLocks noChangeArrowheads="1"/>
              </p:cNvSpPr>
              <p:nvPr/>
            </p:nvSpPr>
            <p:spPr bwMode="auto">
              <a:xfrm>
                <a:off x="2702" y="1632"/>
                <a:ext cx="411" cy="3"/>
              </a:xfrm>
              <a:prstGeom prst="rect">
                <a:avLst/>
              </a:prstGeom>
              <a:solidFill>
                <a:srgbClr val="1F3F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7" name="Rectangle 403"/>
              <p:cNvSpPr>
                <a:spLocks noChangeArrowheads="1"/>
              </p:cNvSpPr>
              <p:nvPr/>
            </p:nvSpPr>
            <p:spPr bwMode="auto">
              <a:xfrm>
                <a:off x="2702" y="1635"/>
                <a:ext cx="411" cy="3"/>
              </a:xfrm>
              <a:prstGeom prst="rect">
                <a:avLst/>
              </a:prstGeom>
              <a:solidFill>
                <a:srgbClr val="1F3E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8" name="Rectangle 404"/>
              <p:cNvSpPr>
                <a:spLocks noChangeArrowheads="1"/>
              </p:cNvSpPr>
              <p:nvPr/>
            </p:nvSpPr>
            <p:spPr bwMode="auto">
              <a:xfrm>
                <a:off x="2702" y="1638"/>
                <a:ext cx="411" cy="2"/>
              </a:xfrm>
              <a:prstGeom prst="rect">
                <a:avLst/>
              </a:prstGeom>
              <a:solidFill>
                <a:srgbClr val="1E3D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9" name="Rectangle 405"/>
              <p:cNvSpPr>
                <a:spLocks noChangeArrowheads="1"/>
              </p:cNvSpPr>
              <p:nvPr/>
            </p:nvSpPr>
            <p:spPr bwMode="auto">
              <a:xfrm>
                <a:off x="2702" y="1640"/>
                <a:ext cx="411" cy="3"/>
              </a:xfrm>
              <a:prstGeom prst="rect">
                <a:avLst/>
              </a:prstGeom>
              <a:solidFill>
                <a:srgbClr val="1E3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0" name="Rectangle 406"/>
              <p:cNvSpPr>
                <a:spLocks noChangeArrowheads="1"/>
              </p:cNvSpPr>
              <p:nvPr/>
            </p:nvSpPr>
            <p:spPr bwMode="auto">
              <a:xfrm>
                <a:off x="2702" y="1643"/>
                <a:ext cx="411" cy="4"/>
              </a:xfrm>
              <a:prstGeom prst="rect">
                <a:avLst/>
              </a:prstGeom>
              <a:solidFill>
                <a:srgbClr val="1E3C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1" name="Rectangle 407"/>
              <p:cNvSpPr>
                <a:spLocks noChangeArrowheads="1"/>
              </p:cNvSpPr>
              <p:nvPr/>
            </p:nvSpPr>
            <p:spPr bwMode="auto">
              <a:xfrm>
                <a:off x="2702" y="1647"/>
                <a:ext cx="411" cy="1"/>
              </a:xfrm>
              <a:prstGeom prst="rect">
                <a:avLst/>
              </a:prstGeom>
              <a:solidFill>
                <a:srgbClr val="1E3A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2" name="Rectangle 408"/>
              <p:cNvSpPr>
                <a:spLocks noChangeArrowheads="1"/>
              </p:cNvSpPr>
              <p:nvPr/>
            </p:nvSpPr>
            <p:spPr bwMode="auto">
              <a:xfrm>
                <a:off x="2702" y="1648"/>
                <a:ext cx="411" cy="3"/>
              </a:xfrm>
              <a:prstGeom prst="rect">
                <a:avLst/>
              </a:prstGeom>
              <a:solidFill>
                <a:srgbClr val="1C3A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3" name="Rectangle 409"/>
              <p:cNvSpPr>
                <a:spLocks noChangeArrowheads="1"/>
              </p:cNvSpPr>
              <p:nvPr/>
            </p:nvSpPr>
            <p:spPr bwMode="auto">
              <a:xfrm>
                <a:off x="2702" y="1651"/>
                <a:ext cx="411" cy="3"/>
              </a:xfrm>
              <a:prstGeom prst="rect">
                <a:avLst/>
              </a:prstGeom>
              <a:solidFill>
                <a:srgbClr val="1C3A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4" name="Rectangle 410"/>
              <p:cNvSpPr>
                <a:spLocks noChangeArrowheads="1"/>
              </p:cNvSpPr>
              <p:nvPr/>
            </p:nvSpPr>
            <p:spPr bwMode="auto">
              <a:xfrm>
                <a:off x="2702" y="1654"/>
                <a:ext cx="411" cy="3"/>
              </a:xfrm>
              <a:prstGeom prst="rect">
                <a:avLst/>
              </a:prstGeom>
              <a:solidFill>
                <a:srgbClr val="1C38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5" name="Rectangle 411"/>
              <p:cNvSpPr>
                <a:spLocks noChangeArrowheads="1"/>
              </p:cNvSpPr>
              <p:nvPr/>
            </p:nvSpPr>
            <p:spPr bwMode="auto">
              <a:xfrm>
                <a:off x="2702" y="1657"/>
                <a:ext cx="411" cy="3"/>
              </a:xfrm>
              <a:prstGeom prst="rect">
                <a:avLst/>
              </a:prstGeom>
              <a:solidFill>
                <a:srgbClr val="1C38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6" name="Rectangle 412"/>
              <p:cNvSpPr>
                <a:spLocks noChangeArrowheads="1"/>
              </p:cNvSpPr>
              <p:nvPr/>
            </p:nvSpPr>
            <p:spPr bwMode="auto">
              <a:xfrm>
                <a:off x="2702" y="1660"/>
                <a:ext cx="411" cy="3"/>
              </a:xfrm>
              <a:prstGeom prst="rect">
                <a:avLst/>
              </a:prstGeom>
              <a:solidFill>
                <a:srgbClr val="1A37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7" name="Rectangle 413"/>
              <p:cNvSpPr>
                <a:spLocks noChangeArrowheads="1"/>
              </p:cNvSpPr>
              <p:nvPr/>
            </p:nvSpPr>
            <p:spPr bwMode="auto">
              <a:xfrm>
                <a:off x="2702" y="1663"/>
                <a:ext cx="411" cy="3"/>
              </a:xfrm>
              <a:prstGeom prst="rect">
                <a:avLst/>
              </a:prstGeom>
              <a:solidFill>
                <a:srgbClr val="1A36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8" name="Rectangle 414"/>
              <p:cNvSpPr>
                <a:spLocks noChangeArrowheads="1"/>
              </p:cNvSpPr>
              <p:nvPr/>
            </p:nvSpPr>
            <p:spPr bwMode="auto">
              <a:xfrm>
                <a:off x="2702" y="1666"/>
                <a:ext cx="411" cy="3"/>
              </a:xfrm>
              <a:prstGeom prst="rect">
                <a:avLst/>
              </a:prstGeom>
              <a:solidFill>
                <a:srgbClr val="1A36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9" name="Rectangle 415"/>
              <p:cNvSpPr>
                <a:spLocks noChangeArrowheads="1"/>
              </p:cNvSpPr>
              <p:nvPr/>
            </p:nvSpPr>
            <p:spPr bwMode="auto">
              <a:xfrm>
                <a:off x="2702" y="1669"/>
                <a:ext cx="411" cy="4"/>
              </a:xfrm>
              <a:prstGeom prst="rect">
                <a:avLst/>
              </a:prstGeom>
              <a:solidFill>
                <a:srgbClr val="1A36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0" name="Rectangle 416"/>
              <p:cNvSpPr>
                <a:spLocks noChangeArrowheads="1"/>
              </p:cNvSpPr>
              <p:nvPr/>
            </p:nvSpPr>
            <p:spPr bwMode="auto">
              <a:xfrm>
                <a:off x="2702" y="1673"/>
                <a:ext cx="411" cy="4"/>
              </a:xfrm>
              <a:prstGeom prst="rect">
                <a:avLst/>
              </a:prstGeom>
              <a:solidFill>
                <a:srgbClr val="1A34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1" name="Rectangle 417"/>
              <p:cNvSpPr>
                <a:spLocks noChangeArrowheads="1"/>
              </p:cNvSpPr>
              <p:nvPr/>
            </p:nvSpPr>
            <p:spPr bwMode="auto">
              <a:xfrm>
                <a:off x="2702" y="1677"/>
                <a:ext cx="411" cy="6"/>
              </a:xfrm>
              <a:prstGeom prst="rect">
                <a:avLst/>
              </a:prstGeom>
              <a:solidFill>
                <a:srgbClr val="1933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2" name="Rectangle 418"/>
              <p:cNvSpPr>
                <a:spLocks noChangeArrowheads="1"/>
              </p:cNvSpPr>
              <p:nvPr/>
            </p:nvSpPr>
            <p:spPr bwMode="auto">
              <a:xfrm>
                <a:off x="2702" y="1683"/>
                <a:ext cx="411" cy="4"/>
              </a:xfrm>
              <a:prstGeom prst="rect">
                <a:avLst/>
              </a:prstGeom>
              <a:solidFill>
                <a:srgbClr val="1932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3" name="Rectangle 419"/>
              <p:cNvSpPr>
                <a:spLocks noChangeArrowheads="1"/>
              </p:cNvSpPr>
              <p:nvPr/>
            </p:nvSpPr>
            <p:spPr bwMode="auto">
              <a:xfrm>
                <a:off x="2702" y="1687"/>
                <a:ext cx="411" cy="7"/>
              </a:xfrm>
              <a:prstGeom prst="rect">
                <a:avLst/>
              </a:prstGeom>
              <a:solidFill>
                <a:srgbClr val="1932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4" name="Rectangle 420"/>
              <p:cNvSpPr>
                <a:spLocks noChangeArrowheads="1"/>
              </p:cNvSpPr>
              <p:nvPr/>
            </p:nvSpPr>
            <p:spPr bwMode="auto">
              <a:xfrm>
                <a:off x="2702" y="1694"/>
                <a:ext cx="411" cy="5"/>
              </a:xfrm>
              <a:prstGeom prst="rect">
                <a:avLst/>
              </a:prstGeom>
              <a:solidFill>
                <a:srgbClr val="1931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5" name="Rectangle 421"/>
              <p:cNvSpPr>
                <a:spLocks noChangeArrowheads="1"/>
              </p:cNvSpPr>
              <p:nvPr/>
            </p:nvSpPr>
            <p:spPr bwMode="auto">
              <a:xfrm>
                <a:off x="2702" y="1699"/>
                <a:ext cx="411" cy="8"/>
              </a:xfrm>
              <a:prstGeom prst="rect">
                <a:avLst/>
              </a:prstGeom>
              <a:solidFill>
                <a:srgbClr val="1830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6" name="Rectangle 422"/>
              <p:cNvSpPr>
                <a:spLocks noChangeArrowheads="1"/>
              </p:cNvSpPr>
              <p:nvPr/>
            </p:nvSpPr>
            <p:spPr bwMode="auto">
              <a:xfrm>
                <a:off x="2702" y="1707"/>
                <a:ext cx="411" cy="7"/>
              </a:xfrm>
              <a:prstGeom prst="rect">
                <a:avLst/>
              </a:prstGeom>
              <a:solidFill>
                <a:srgbClr val="172F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7" name="Rectangle 423"/>
              <p:cNvSpPr>
                <a:spLocks noChangeArrowheads="1"/>
              </p:cNvSpPr>
              <p:nvPr/>
            </p:nvSpPr>
            <p:spPr bwMode="auto">
              <a:xfrm>
                <a:off x="2702" y="1442"/>
                <a:ext cx="411" cy="272"/>
              </a:xfrm>
              <a:prstGeom prst="rect">
                <a:avLst/>
              </a:prstGeom>
              <a:noFill/>
              <a:ln w="6350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15528" name="Line 424"/>
          <p:cNvSpPr>
            <a:spLocks noChangeShapeType="1"/>
          </p:cNvSpPr>
          <p:nvPr/>
        </p:nvSpPr>
        <p:spPr bwMode="auto">
          <a:xfrm>
            <a:off x="5813426" y="2163764"/>
            <a:ext cx="652463" cy="1587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529" name="Line 425"/>
          <p:cNvSpPr>
            <a:spLocks noChangeShapeType="1"/>
          </p:cNvSpPr>
          <p:nvPr/>
        </p:nvSpPr>
        <p:spPr bwMode="auto">
          <a:xfrm>
            <a:off x="5813425" y="2163763"/>
            <a:ext cx="1588" cy="557212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530" name="Line 426"/>
          <p:cNvSpPr>
            <a:spLocks noChangeShapeType="1"/>
          </p:cNvSpPr>
          <p:nvPr/>
        </p:nvSpPr>
        <p:spPr bwMode="auto">
          <a:xfrm>
            <a:off x="5813426" y="2720975"/>
            <a:ext cx="652463" cy="1588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531" name="Line 427"/>
          <p:cNvSpPr>
            <a:spLocks noChangeShapeType="1"/>
          </p:cNvSpPr>
          <p:nvPr/>
        </p:nvSpPr>
        <p:spPr bwMode="auto">
          <a:xfrm>
            <a:off x="6465889" y="2163763"/>
            <a:ext cx="1587" cy="557212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141" name="Group 428"/>
          <p:cNvGrpSpPr>
            <a:grpSpLocks/>
          </p:cNvGrpSpPr>
          <p:nvPr/>
        </p:nvGrpSpPr>
        <p:grpSpPr bwMode="auto">
          <a:xfrm>
            <a:off x="5813426" y="2289175"/>
            <a:ext cx="652463" cy="431800"/>
            <a:chOff x="2702" y="1442"/>
            <a:chExt cx="411" cy="272"/>
          </a:xfrm>
        </p:grpSpPr>
        <p:sp>
          <p:nvSpPr>
            <p:cNvPr id="815533" name="Rectangle 429"/>
            <p:cNvSpPr>
              <a:spLocks noChangeArrowheads="1"/>
            </p:cNvSpPr>
            <p:nvPr/>
          </p:nvSpPr>
          <p:spPr bwMode="auto">
            <a:xfrm>
              <a:off x="2702" y="1442"/>
              <a:ext cx="411" cy="16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34" name="Rectangle 430"/>
            <p:cNvSpPr>
              <a:spLocks noChangeArrowheads="1"/>
            </p:cNvSpPr>
            <p:nvPr/>
          </p:nvSpPr>
          <p:spPr bwMode="auto">
            <a:xfrm>
              <a:off x="2702" y="1458"/>
              <a:ext cx="411" cy="13"/>
            </a:xfrm>
            <a:prstGeom prst="rect">
              <a:avLst/>
            </a:prstGeom>
            <a:solidFill>
              <a:srgbClr val="3265F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35" name="Rectangle 431"/>
            <p:cNvSpPr>
              <a:spLocks noChangeArrowheads="1"/>
            </p:cNvSpPr>
            <p:nvPr/>
          </p:nvSpPr>
          <p:spPr bwMode="auto">
            <a:xfrm>
              <a:off x="2702" y="1471"/>
              <a:ext cx="411" cy="10"/>
            </a:xfrm>
            <a:prstGeom prst="rect">
              <a:avLst/>
            </a:prstGeom>
            <a:solidFill>
              <a:srgbClr val="3265F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36" name="Rectangle 432"/>
            <p:cNvSpPr>
              <a:spLocks noChangeArrowheads="1"/>
            </p:cNvSpPr>
            <p:nvPr/>
          </p:nvSpPr>
          <p:spPr bwMode="auto">
            <a:xfrm>
              <a:off x="2702" y="1481"/>
              <a:ext cx="411" cy="9"/>
            </a:xfrm>
            <a:prstGeom prst="rect">
              <a:avLst/>
            </a:prstGeom>
            <a:solidFill>
              <a:srgbClr val="3264F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37" name="Rectangle 433"/>
            <p:cNvSpPr>
              <a:spLocks noChangeArrowheads="1"/>
            </p:cNvSpPr>
            <p:nvPr/>
          </p:nvSpPr>
          <p:spPr bwMode="auto">
            <a:xfrm>
              <a:off x="2702" y="1490"/>
              <a:ext cx="411" cy="7"/>
            </a:xfrm>
            <a:prstGeom prst="rect">
              <a:avLst/>
            </a:prstGeom>
            <a:solidFill>
              <a:srgbClr val="3263F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38" name="Rectangle 434"/>
            <p:cNvSpPr>
              <a:spLocks noChangeArrowheads="1"/>
            </p:cNvSpPr>
            <p:nvPr/>
          </p:nvSpPr>
          <p:spPr bwMode="auto">
            <a:xfrm>
              <a:off x="2702" y="1497"/>
              <a:ext cx="411" cy="6"/>
            </a:xfrm>
            <a:prstGeom prst="rect">
              <a:avLst/>
            </a:prstGeom>
            <a:solidFill>
              <a:srgbClr val="3162F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39" name="Rectangle 435"/>
            <p:cNvSpPr>
              <a:spLocks noChangeArrowheads="1"/>
            </p:cNvSpPr>
            <p:nvPr/>
          </p:nvSpPr>
          <p:spPr bwMode="auto">
            <a:xfrm>
              <a:off x="2702" y="1503"/>
              <a:ext cx="411" cy="5"/>
            </a:xfrm>
            <a:prstGeom prst="rect">
              <a:avLst/>
            </a:prstGeom>
            <a:solidFill>
              <a:srgbClr val="3161F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0" name="Rectangle 436"/>
            <p:cNvSpPr>
              <a:spLocks noChangeArrowheads="1"/>
            </p:cNvSpPr>
            <p:nvPr/>
          </p:nvSpPr>
          <p:spPr bwMode="auto">
            <a:xfrm>
              <a:off x="2702" y="1508"/>
              <a:ext cx="411" cy="6"/>
            </a:xfrm>
            <a:prstGeom prst="rect">
              <a:avLst/>
            </a:prstGeom>
            <a:solidFill>
              <a:srgbClr val="3061F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1" name="Rectangle 437"/>
            <p:cNvSpPr>
              <a:spLocks noChangeArrowheads="1"/>
            </p:cNvSpPr>
            <p:nvPr/>
          </p:nvSpPr>
          <p:spPr bwMode="auto">
            <a:xfrm>
              <a:off x="2702" y="1514"/>
              <a:ext cx="411" cy="5"/>
            </a:xfrm>
            <a:prstGeom prst="rect">
              <a:avLst/>
            </a:prstGeom>
            <a:solidFill>
              <a:srgbClr val="3060E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2" name="Rectangle 438"/>
            <p:cNvSpPr>
              <a:spLocks noChangeArrowheads="1"/>
            </p:cNvSpPr>
            <p:nvPr/>
          </p:nvSpPr>
          <p:spPr bwMode="auto">
            <a:xfrm>
              <a:off x="2702" y="1519"/>
              <a:ext cx="411" cy="5"/>
            </a:xfrm>
            <a:prstGeom prst="rect">
              <a:avLst/>
            </a:prstGeom>
            <a:solidFill>
              <a:srgbClr val="2F5FE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3" name="Rectangle 439"/>
            <p:cNvSpPr>
              <a:spLocks noChangeArrowheads="1"/>
            </p:cNvSpPr>
            <p:nvPr/>
          </p:nvSpPr>
          <p:spPr bwMode="auto">
            <a:xfrm>
              <a:off x="2702" y="1524"/>
              <a:ext cx="411" cy="4"/>
            </a:xfrm>
            <a:prstGeom prst="rect">
              <a:avLst/>
            </a:prstGeom>
            <a:solidFill>
              <a:srgbClr val="2F5EE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4" name="Rectangle 440"/>
            <p:cNvSpPr>
              <a:spLocks noChangeArrowheads="1"/>
            </p:cNvSpPr>
            <p:nvPr/>
          </p:nvSpPr>
          <p:spPr bwMode="auto">
            <a:xfrm>
              <a:off x="2702" y="1528"/>
              <a:ext cx="411" cy="4"/>
            </a:xfrm>
            <a:prstGeom prst="rect">
              <a:avLst/>
            </a:prstGeom>
            <a:solidFill>
              <a:srgbClr val="2E5DE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5" name="Rectangle 441"/>
            <p:cNvSpPr>
              <a:spLocks noChangeArrowheads="1"/>
            </p:cNvSpPr>
            <p:nvPr/>
          </p:nvSpPr>
          <p:spPr bwMode="auto">
            <a:xfrm>
              <a:off x="2702" y="1532"/>
              <a:ext cx="411" cy="3"/>
            </a:xfrm>
            <a:prstGeom prst="rect">
              <a:avLst/>
            </a:prstGeom>
            <a:solidFill>
              <a:srgbClr val="2E5D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6" name="Rectangle 442"/>
            <p:cNvSpPr>
              <a:spLocks noChangeArrowheads="1"/>
            </p:cNvSpPr>
            <p:nvPr/>
          </p:nvSpPr>
          <p:spPr bwMode="auto">
            <a:xfrm>
              <a:off x="2702" y="1535"/>
              <a:ext cx="411" cy="4"/>
            </a:xfrm>
            <a:prstGeom prst="rect">
              <a:avLst/>
            </a:prstGeom>
            <a:solidFill>
              <a:srgbClr val="2D5C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7" name="Rectangle 443"/>
            <p:cNvSpPr>
              <a:spLocks noChangeArrowheads="1"/>
            </p:cNvSpPr>
            <p:nvPr/>
          </p:nvSpPr>
          <p:spPr bwMode="auto">
            <a:xfrm>
              <a:off x="2702" y="1539"/>
              <a:ext cx="411" cy="3"/>
            </a:xfrm>
            <a:prstGeom prst="rect">
              <a:avLst/>
            </a:prstGeom>
            <a:solidFill>
              <a:srgbClr val="2D5B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8" name="Rectangle 444"/>
            <p:cNvSpPr>
              <a:spLocks noChangeArrowheads="1"/>
            </p:cNvSpPr>
            <p:nvPr/>
          </p:nvSpPr>
          <p:spPr bwMode="auto">
            <a:xfrm>
              <a:off x="2702" y="1542"/>
              <a:ext cx="411" cy="4"/>
            </a:xfrm>
            <a:prstGeom prst="rect">
              <a:avLst/>
            </a:prstGeom>
            <a:solidFill>
              <a:srgbClr val="2D5AE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9" name="Rectangle 445"/>
            <p:cNvSpPr>
              <a:spLocks noChangeArrowheads="1"/>
            </p:cNvSpPr>
            <p:nvPr/>
          </p:nvSpPr>
          <p:spPr bwMode="auto">
            <a:xfrm>
              <a:off x="2702" y="1546"/>
              <a:ext cx="411" cy="3"/>
            </a:xfrm>
            <a:prstGeom prst="rect">
              <a:avLst/>
            </a:prstGeom>
            <a:solidFill>
              <a:srgbClr val="2D59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0" name="Rectangle 446"/>
            <p:cNvSpPr>
              <a:spLocks noChangeArrowheads="1"/>
            </p:cNvSpPr>
            <p:nvPr/>
          </p:nvSpPr>
          <p:spPr bwMode="auto">
            <a:xfrm>
              <a:off x="2702" y="1549"/>
              <a:ext cx="411" cy="3"/>
            </a:xfrm>
            <a:prstGeom prst="rect">
              <a:avLst/>
            </a:prstGeom>
            <a:solidFill>
              <a:srgbClr val="2D59D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1" name="Rectangle 447"/>
            <p:cNvSpPr>
              <a:spLocks noChangeArrowheads="1"/>
            </p:cNvSpPr>
            <p:nvPr/>
          </p:nvSpPr>
          <p:spPr bwMode="auto">
            <a:xfrm>
              <a:off x="2702" y="1552"/>
              <a:ext cx="411" cy="3"/>
            </a:xfrm>
            <a:prstGeom prst="rect">
              <a:avLst/>
            </a:prstGeom>
            <a:solidFill>
              <a:srgbClr val="2C58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2" name="Rectangle 448"/>
            <p:cNvSpPr>
              <a:spLocks noChangeArrowheads="1"/>
            </p:cNvSpPr>
            <p:nvPr/>
          </p:nvSpPr>
          <p:spPr bwMode="auto">
            <a:xfrm>
              <a:off x="2702" y="1555"/>
              <a:ext cx="411" cy="4"/>
            </a:xfrm>
            <a:prstGeom prst="rect">
              <a:avLst/>
            </a:prstGeom>
            <a:solidFill>
              <a:srgbClr val="2C57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3" name="Rectangle 449"/>
            <p:cNvSpPr>
              <a:spLocks noChangeArrowheads="1"/>
            </p:cNvSpPr>
            <p:nvPr/>
          </p:nvSpPr>
          <p:spPr bwMode="auto">
            <a:xfrm>
              <a:off x="2702" y="1559"/>
              <a:ext cx="411" cy="1"/>
            </a:xfrm>
            <a:prstGeom prst="rect">
              <a:avLst/>
            </a:prstGeom>
            <a:solidFill>
              <a:srgbClr val="2B56D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4" name="Rectangle 450"/>
            <p:cNvSpPr>
              <a:spLocks noChangeArrowheads="1"/>
            </p:cNvSpPr>
            <p:nvPr/>
          </p:nvSpPr>
          <p:spPr bwMode="auto">
            <a:xfrm>
              <a:off x="2702" y="1560"/>
              <a:ext cx="411" cy="4"/>
            </a:xfrm>
            <a:prstGeom prst="rect">
              <a:avLst/>
            </a:prstGeom>
            <a:solidFill>
              <a:srgbClr val="2B55D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5" name="Rectangle 451"/>
            <p:cNvSpPr>
              <a:spLocks noChangeArrowheads="1"/>
            </p:cNvSpPr>
            <p:nvPr/>
          </p:nvSpPr>
          <p:spPr bwMode="auto">
            <a:xfrm>
              <a:off x="2702" y="1564"/>
              <a:ext cx="411" cy="3"/>
            </a:xfrm>
            <a:prstGeom prst="rect">
              <a:avLst/>
            </a:prstGeom>
            <a:solidFill>
              <a:srgbClr val="2A54D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6" name="Rectangle 452"/>
            <p:cNvSpPr>
              <a:spLocks noChangeArrowheads="1"/>
            </p:cNvSpPr>
            <p:nvPr/>
          </p:nvSpPr>
          <p:spPr bwMode="auto">
            <a:xfrm>
              <a:off x="2702" y="1567"/>
              <a:ext cx="411" cy="2"/>
            </a:xfrm>
            <a:prstGeom prst="rect">
              <a:avLst/>
            </a:prstGeom>
            <a:solidFill>
              <a:srgbClr val="2A54D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7" name="Rectangle 453"/>
            <p:cNvSpPr>
              <a:spLocks noChangeArrowheads="1"/>
            </p:cNvSpPr>
            <p:nvPr/>
          </p:nvSpPr>
          <p:spPr bwMode="auto">
            <a:xfrm>
              <a:off x="2702" y="1569"/>
              <a:ext cx="411" cy="3"/>
            </a:xfrm>
            <a:prstGeom prst="rect">
              <a:avLst/>
            </a:prstGeom>
            <a:solidFill>
              <a:srgbClr val="2A53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8" name="Rectangle 454"/>
            <p:cNvSpPr>
              <a:spLocks noChangeArrowheads="1"/>
            </p:cNvSpPr>
            <p:nvPr/>
          </p:nvSpPr>
          <p:spPr bwMode="auto">
            <a:xfrm>
              <a:off x="2702" y="1572"/>
              <a:ext cx="411" cy="2"/>
            </a:xfrm>
            <a:prstGeom prst="rect">
              <a:avLst/>
            </a:prstGeom>
            <a:solidFill>
              <a:srgbClr val="2952C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9" name="Rectangle 455"/>
            <p:cNvSpPr>
              <a:spLocks noChangeArrowheads="1"/>
            </p:cNvSpPr>
            <p:nvPr/>
          </p:nvSpPr>
          <p:spPr bwMode="auto">
            <a:xfrm>
              <a:off x="2702" y="1574"/>
              <a:ext cx="411" cy="3"/>
            </a:xfrm>
            <a:prstGeom prst="rect">
              <a:avLst/>
            </a:prstGeom>
            <a:solidFill>
              <a:srgbClr val="2951C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0" name="Rectangle 456"/>
            <p:cNvSpPr>
              <a:spLocks noChangeArrowheads="1"/>
            </p:cNvSpPr>
            <p:nvPr/>
          </p:nvSpPr>
          <p:spPr bwMode="auto">
            <a:xfrm>
              <a:off x="2702" y="1577"/>
              <a:ext cx="411" cy="3"/>
            </a:xfrm>
            <a:prstGeom prst="rect">
              <a:avLst/>
            </a:prstGeom>
            <a:solidFill>
              <a:srgbClr val="2851C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1" name="Rectangle 457"/>
            <p:cNvSpPr>
              <a:spLocks noChangeArrowheads="1"/>
            </p:cNvSpPr>
            <p:nvPr/>
          </p:nvSpPr>
          <p:spPr bwMode="auto">
            <a:xfrm>
              <a:off x="2702" y="1580"/>
              <a:ext cx="411" cy="3"/>
            </a:xfrm>
            <a:prstGeom prst="rect">
              <a:avLst/>
            </a:prstGeom>
            <a:solidFill>
              <a:srgbClr val="2850C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2" name="Rectangle 458"/>
            <p:cNvSpPr>
              <a:spLocks noChangeArrowheads="1"/>
            </p:cNvSpPr>
            <p:nvPr/>
          </p:nvSpPr>
          <p:spPr bwMode="auto">
            <a:xfrm>
              <a:off x="2702" y="1583"/>
              <a:ext cx="411" cy="2"/>
            </a:xfrm>
            <a:prstGeom prst="rect">
              <a:avLst/>
            </a:prstGeom>
            <a:solidFill>
              <a:srgbClr val="284FC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3" name="Rectangle 459"/>
            <p:cNvSpPr>
              <a:spLocks noChangeArrowheads="1"/>
            </p:cNvSpPr>
            <p:nvPr/>
          </p:nvSpPr>
          <p:spPr bwMode="auto">
            <a:xfrm>
              <a:off x="2702" y="1585"/>
              <a:ext cx="411" cy="2"/>
            </a:xfrm>
            <a:prstGeom prst="rect">
              <a:avLst/>
            </a:prstGeom>
            <a:solidFill>
              <a:srgbClr val="274EC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4" name="Rectangle 460"/>
            <p:cNvSpPr>
              <a:spLocks noChangeArrowheads="1"/>
            </p:cNvSpPr>
            <p:nvPr/>
          </p:nvSpPr>
          <p:spPr bwMode="auto">
            <a:xfrm>
              <a:off x="2702" y="1587"/>
              <a:ext cx="411" cy="3"/>
            </a:xfrm>
            <a:prstGeom prst="rect">
              <a:avLst/>
            </a:prstGeom>
            <a:solidFill>
              <a:srgbClr val="274DC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5" name="Rectangle 461"/>
            <p:cNvSpPr>
              <a:spLocks noChangeArrowheads="1"/>
            </p:cNvSpPr>
            <p:nvPr/>
          </p:nvSpPr>
          <p:spPr bwMode="auto">
            <a:xfrm>
              <a:off x="2702" y="1590"/>
              <a:ext cx="411" cy="3"/>
            </a:xfrm>
            <a:prstGeom prst="rect">
              <a:avLst/>
            </a:prstGeom>
            <a:solidFill>
              <a:srgbClr val="264CB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6" name="Rectangle 462"/>
            <p:cNvSpPr>
              <a:spLocks noChangeArrowheads="1"/>
            </p:cNvSpPr>
            <p:nvPr/>
          </p:nvSpPr>
          <p:spPr bwMode="auto">
            <a:xfrm>
              <a:off x="2702" y="1593"/>
              <a:ext cx="411" cy="1"/>
            </a:xfrm>
            <a:prstGeom prst="rect">
              <a:avLst/>
            </a:prstGeom>
            <a:solidFill>
              <a:srgbClr val="254BB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7" name="Rectangle 463"/>
            <p:cNvSpPr>
              <a:spLocks noChangeArrowheads="1"/>
            </p:cNvSpPr>
            <p:nvPr/>
          </p:nvSpPr>
          <p:spPr bwMode="auto">
            <a:xfrm>
              <a:off x="2702" y="1594"/>
              <a:ext cx="411" cy="4"/>
            </a:xfrm>
            <a:prstGeom prst="rect">
              <a:avLst/>
            </a:prstGeom>
            <a:solidFill>
              <a:srgbClr val="254BB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8" name="Rectangle 464"/>
            <p:cNvSpPr>
              <a:spLocks noChangeArrowheads="1"/>
            </p:cNvSpPr>
            <p:nvPr/>
          </p:nvSpPr>
          <p:spPr bwMode="auto">
            <a:xfrm>
              <a:off x="2702" y="1598"/>
              <a:ext cx="411" cy="2"/>
            </a:xfrm>
            <a:prstGeom prst="rect">
              <a:avLst/>
            </a:prstGeom>
            <a:solidFill>
              <a:srgbClr val="244AB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9" name="Rectangle 465"/>
            <p:cNvSpPr>
              <a:spLocks noChangeArrowheads="1"/>
            </p:cNvSpPr>
            <p:nvPr/>
          </p:nvSpPr>
          <p:spPr bwMode="auto">
            <a:xfrm>
              <a:off x="2702" y="1600"/>
              <a:ext cx="411" cy="2"/>
            </a:xfrm>
            <a:prstGeom prst="rect">
              <a:avLst/>
            </a:prstGeom>
            <a:solidFill>
              <a:srgbClr val="2449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0" name="Rectangle 466"/>
            <p:cNvSpPr>
              <a:spLocks noChangeArrowheads="1"/>
            </p:cNvSpPr>
            <p:nvPr/>
          </p:nvSpPr>
          <p:spPr bwMode="auto">
            <a:xfrm>
              <a:off x="2702" y="1602"/>
              <a:ext cx="411" cy="2"/>
            </a:xfrm>
            <a:prstGeom prst="rect">
              <a:avLst/>
            </a:prstGeom>
            <a:solidFill>
              <a:srgbClr val="2448B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1" name="Rectangle 467"/>
            <p:cNvSpPr>
              <a:spLocks noChangeArrowheads="1"/>
            </p:cNvSpPr>
            <p:nvPr/>
          </p:nvSpPr>
          <p:spPr bwMode="auto">
            <a:xfrm>
              <a:off x="2702" y="1604"/>
              <a:ext cx="411" cy="3"/>
            </a:xfrm>
            <a:prstGeom prst="rect">
              <a:avLst/>
            </a:prstGeom>
            <a:solidFill>
              <a:srgbClr val="2348B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2" name="Rectangle 468"/>
            <p:cNvSpPr>
              <a:spLocks noChangeArrowheads="1"/>
            </p:cNvSpPr>
            <p:nvPr/>
          </p:nvSpPr>
          <p:spPr bwMode="auto">
            <a:xfrm>
              <a:off x="2702" y="1607"/>
              <a:ext cx="411" cy="2"/>
            </a:xfrm>
            <a:prstGeom prst="rect">
              <a:avLst/>
            </a:prstGeom>
            <a:solidFill>
              <a:srgbClr val="2347B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3" name="Rectangle 469"/>
            <p:cNvSpPr>
              <a:spLocks noChangeArrowheads="1"/>
            </p:cNvSpPr>
            <p:nvPr/>
          </p:nvSpPr>
          <p:spPr bwMode="auto">
            <a:xfrm>
              <a:off x="2702" y="1609"/>
              <a:ext cx="411" cy="2"/>
            </a:xfrm>
            <a:prstGeom prst="rect">
              <a:avLst/>
            </a:prstGeom>
            <a:solidFill>
              <a:srgbClr val="2346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4" name="Rectangle 470"/>
            <p:cNvSpPr>
              <a:spLocks noChangeArrowheads="1"/>
            </p:cNvSpPr>
            <p:nvPr/>
          </p:nvSpPr>
          <p:spPr bwMode="auto">
            <a:xfrm>
              <a:off x="2702" y="1611"/>
              <a:ext cx="411" cy="4"/>
            </a:xfrm>
            <a:prstGeom prst="rect">
              <a:avLst/>
            </a:prstGeom>
            <a:solidFill>
              <a:srgbClr val="2245A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5" name="Rectangle 471"/>
            <p:cNvSpPr>
              <a:spLocks noChangeArrowheads="1"/>
            </p:cNvSpPr>
            <p:nvPr/>
          </p:nvSpPr>
          <p:spPr bwMode="auto">
            <a:xfrm>
              <a:off x="2702" y="1615"/>
              <a:ext cx="411" cy="2"/>
            </a:xfrm>
            <a:prstGeom prst="rect">
              <a:avLst/>
            </a:prstGeom>
            <a:solidFill>
              <a:srgbClr val="2244A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6" name="Rectangle 472"/>
            <p:cNvSpPr>
              <a:spLocks noChangeArrowheads="1"/>
            </p:cNvSpPr>
            <p:nvPr/>
          </p:nvSpPr>
          <p:spPr bwMode="auto">
            <a:xfrm>
              <a:off x="2702" y="1617"/>
              <a:ext cx="411" cy="2"/>
            </a:xfrm>
            <a:prstGeom prst="rect">
              <a:avLst/>
            </a:prstGeom>
            <a:solidFill>
              <a:srgbClr val="2244A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7" name="Rectangle 473"/>
            <p:cNvSpPr>
              <a:spLocks noChangeArrowheads="1"/>
            </p:cNvSpPr>
            <p:nvPr/>
          </p:nvSpPr>
          <p:spPr bwMode="auto">
            <a:xfrm>
              <a:off x="2702" y="1619"/>
              <a:ext cx="411" cy="1"/>
            </a:xfrm>
            <a:prstGeom prst="rect">
              <a:avLst/>
            </a:prstGeom>
            <a:solidFill>
              <a:srgbClr val="2243A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8" name="Rectangle 474"/>
            <p:cNvSpPr>
              <a:spLocks noChangeArrowheads="1"/>
            </p:cNvSpPr>
            <p:nvPr/>
          </p:nvSpPr>
          <p:spPr bwMode="auto">
            <a:xfrm>
              <a:off x="2702" y="1620"/>
              <a:ext cx="411" cy="2"/>
            </a:xfrm>
            <a:prstGeom prst="rect">
              <a:avLst/>
            </a:prstGeom>
            <a:solidFill>
              <a:srgbClr val="2042A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9" name="Rectangle 475"/>
            <p:cNvSpPr>
              <a:spLocks noChangeArrowheads="1"/>
            </p:cNvSpPr>
            <p:nvPr/>
          </p:nvSpPr>
          <p:spPr bwMode="auto">
            <a:xfrm>
              <a:off x="2702" y="1622"/>
              <a:ext cx="411" cy="2"/>
            </a:xfrm>
            <a:prstGeom prst="rect">
              <a:avLst/>
            </a:prstGeom>
            <a:solidFill>
              <a:srgbClr val="2042A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0" name="Rectangle 476"/>
            <p:cNvSpPr>
              <a:spLocks noChangeArrowheads="1"/>
            </p:cNvSpPr>
            <p:nvPr/>
          </p:nvSpPr>
          <p:spPr bwMode="auto">
            <a:xfrm>
              <a:off x="2702" y="1624"/>
              <a:ext cx="411" cy="4"/>
            </a:xfrm>
            <a:prstGeom prst="rect">
              <a:avLst/>
            </a:prstGeom>
            <a:solidFill>
              <a:srgbClr val="2041A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1" name="Rectangle 477"/>
            <p:cNvSpPr>
              <a:spLocks noChangeArrowheads="1"/>
            </p:cNvSpPr>
            <p:nvPr/>
          </p:nvSpPr>
          <p:spPr bwMode="auto">
            <a:xfrm>
              <a:off x="2702" y="1628"/>
              <a:ext cx="411" cy="1"/>
            </a:xfrm>
            <a:prstGeom prst="rect">
              <a:avLst/>
            </a:prstGeom>
            <a:solidFill>
              <a:srgbClr val="2040A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2" name="Rectangle 478"/>
            <p:cNvSpPr>
              <a:spLocks noChangeArrowheads="1"/>
            </p:cNvSpPr>
            <p:nvPr/>
          </p:nvSpPr>
          <p:spPr bwMode="auto">
            <a:xfrm>
              <a:off x="2702" y="1629"/>
              <a:ext cx="411" cy="3"/>
            </a:xfrm>
            <a:prstGeom prst="rect">
              <a:avLst/>
            </a:prstGeom>
            <a:solidFill>
              <a:srgbClr val="1F3F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3" name="Rectangle 479"/>
            <p:cNvSpPr>
              <a:spLocks noChangeArrowheads="1"/>
            </p:cNvSpPr>
            <p:nvPr/>
          </p:nvSpPr>
          <p:spPr bwMode="auto">
            <a:xfrm>
              <a:off x="2702" y="1632"/>
              <a:ext cx="411" cy="3"/>
            </a:xfrm>
            <a:prstGeom prst="rect">
              <a:avLst/>
            </a:prstGeom>
            <a:solidFill>
              <a:srgbClr val="1F3F9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4" name="Rectangle 480"/>
            <p:cNvSpPr>
              <a:spLocks noChangeArrowheads="1"/>
            </p:cNvSpPr>
            <p:nvPr/>
          </p:nvSpPr>
          <p:spPr bwMode="auto">
            <a:xfrm>
              <a:off x="2702" y="1635"/>
              <a:ext cx="411" cy="3"/>
            </a:xfrm>
            <a:prstGeom prst="rect">
              <a:avLst/>
            </a:prstGeom>
            <a:solidFill>
              <a:srgbClr val="1F3E9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5" name="Rectangle 481"/>
            <p:cNvSpPr>
              <a:spLocks noChangeArrowheads="1"/>
            </p:cNvSpPr>
            <p:nvPr/>
          </p:nvSpPr>
          <p:spPr bwMode="auto">
            <a:xfrm>
              <a:off x="2702" y="1638"/>
              <a:ext cx="411" cy="2"/>
            </a:xfrm>
            <a:prstGeom prst="rect">
              <a:avLst/>
            </a:prstGeom>
            <a:solidFill>
              <a:srgbClr val="1E3D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6" name="Rectangle 482"/>
            <p:cNvSpPr>
              <a:spLocks noChangeArrowheads="1"/>
            </p:cNvSpPr>
            <p:nvPr/>
          </p:nvSpPr>
          <p:spPr bwMode="auto">
            <a:xfrm>
              <a:off x="2702" y="1640"/>
              <a:ext cx="411" cy="3"/>
            </a:xfrm>
            <a:prstGeom prst="rect">
              <a:avLst/>
            </a:prstGeom>
            <a:solidFill>
              <a:srgbClr val="1E3C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7" name="Rectangle 483"/>
            <p:cNvSpPr>
              <a:spLocks noChangeArrowheads="1"/>
            </p:cNvSpPr>
            <p:nvPr/>
          </p:nvSpPr>
          <p:spPr bwMode="auto">
            <a:xfrm>
              <a:off x="2702" y="1643"/>
              <a:ext cx="411" cy="4"/>
            </a:xfrm>
            <a:prstGeom prst="rect">
              <a:avLst/>
            </a:prstGeom>
            <a:solidFill>
              <a:srgbClr val="1E3C9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8" name="Rectangle 484"/>
            <p:cNvSpPr>
              <a:spLocks noChangeArrowheads="1"/>
            </p:cNvSpPr>
            <p:nvPr/>
          </p:nvSpPr>
          <p:spPr bwMode="auto">
            <a:xfrm>
              <a:off x="2702" y="1647"/>
              <a:ext cx="411" cy="1"/>
            </a:xfrm>
            <a:prstGeom prst="rect">
              <a:avLst/>
            </a:prstGeom>
            <a:solidFill>
              <a:srgbClr val="1E3A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9" name="Rectangle 485"/>
            <p:cNvSpPr>
              <a:spLocks noChangeArrowheads="1"/>
            </p:cNvSpPr>
            <p:nvPr/>
          </p:nvSpPr>
          <p:spPr bwMode="auto">
            <a:xfrm>
              <a:off x="2702" y="1648"/>
              <a:ext cx="411" cy="3"/>
            </a:xfrm>
            <a:prstGeom prst="rect">
              <a:avLst/>
            </a:prstGeom>
            <a:solidFill>
              <a:srgbClr val="1C3A9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0" name="Rectangle 486"/>
            <p:cNvSpPr>
              <a:spLocks noChangeArrowheads="1"/>
            </p:cNvSpPr>
            <p:nvPr/>
          </p:nvSpPr>
          <p:spPr bwMode="auto">
            <a:xfrm>
              <a:off x="2702" y="1651"/>
              <a:ext cx="411" cy="3"/>
            </a:xfrm>
            <a:prstGeom prst="rect">
              <a:avLst/>
            </a:prstGeom>
            <a:solidFill>
              <a:srgbClr val="1C3A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1" name="Rectangle 487"/>
            <p:cNvSpPr>
              <a:spLocks noChangeArrowheads="1"/>
            </p:cNvSpPr>
            <p:nvPr/>
          </p:nvSpPr>
          <p:spPr bwMode="auto">
            <a:xfrm>
              <a:off x="2702" y="1654"/>
              <a:ext cx="411" cy="3"/>
            </a:xfrm>
            <a:prstGeom prst="rect">
              <a:avLst/>
            </a:prstGeom>
            <a:solidFill>
              <a:srgbClr val="1C38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2" name="Rectangle 488"/>
            <p:cNvSpPr>
              <a:spLocks noChangeArrowheads="1"/>
            </p:cNvSpPr>
            <p:nvPr/>
          </p:nvSpPr>
          <p:spPr bwMode="auto">
            <a:xfrm>
              <a:off x="2702" y="1657"/>
              <a:ext cx="411" cy="3"/>
            </a:xfrm>
            <a:prstGeom prst="rect">
              <a:avLst/>
            </a:prstGeom>
            <a:solidFill>
              <a:srgbClr val="1C38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3" name="Rectangle 489"/>
            <p:cNvSpPr>
              <a:spLocks noChangeArrowheads="1"/>
            </p:cNvSpPr>
            <p:nvPr/>
          </p:nvSpPr>
          <p:spPr bwMode="auto">
            <a:xfrm>
              <a:off x="2702" y="1660"/>
              <a:ext cx="411" cy="3"/>
            </a:xfrm>
            <a:prstGeom prst="rect">
              <a:avLst/>
            </a:prstGeom>
            <a:solidFill>
              <a:srgbClr val="1A378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4" name="Rectangle 490"/>
            <p:cNvSpPr>
              <a:spLocks noChangeArrowheads="1"/>
            </p:cNvSpPr>
            <p:nvPr/>
          </p:nvSpPr>
          <p:spPr bwMode="auto">
            <a:xfrm>
              <a:off x="2702" y="1663"/>
              <a:ext cx="411" cy="3"/>
            </a:xfrm>
            <a:prstGeom prst="rect">
              <a:avLst/>
            </a:prstGeom>
            <a:solidFill>
              <a:srgbClr val="1A368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5" name="Rectangle 491"/>
            <p:cNvSpPr>
              <a:spLocks noChangeArrowheads="1"/>
            </p:cNvSpPr>
            <p:nvPr/>
          </p:nvSpPr>
          <p:spPr bwMode="auto">
            <a:xfrm>
              <a:off x="2702" y="1666"/>
              <a:ext cx="411" cy="3"/>
            </a:xfrm>
            <a:prstGeom prst="rect">
              <a:avLst/>
            </a:prstGeom>
            <a:solidFill>
              <a:srgbClr val="1A36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6" name="Rectangle 492"/>
            <p:cNvSpPr>
              <a:spLocks noChangeArrowheads="1"/>
            </p:cNvSpPr>
            <p:nvPr/>
          </p:nvSpPr>
          <p:spPr bwMode="auto">
            <a:xfrm>
              <a:off x="2702" y="1669"/>
              <a:ext cx="411" cy="4"/>
            </a:xfrm>
            <a:prstGeom prst="rect">
              <a:avLst/>
            </a:prstGeom>
            <a:solidFill>
              <a:srgbClr val="1A36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7" name="Rectangle 493"/>
            <p:cNvSpPr>
              <a:spLocks noChangeArrowheads="1"/>
            </p:cNvSpPr>
            <p:nvPr/>
          </p:nvSpPr>
          <p:spPr bwMode="auto">
            <a:xfrm>
              <a:off x="2702" y="1673"/>
              <a:ext cx="411" cy="4"/>
            </a:xfrm>
            <a:prstGeom prst="rect">
              <a:avLst/>
            </a:prstGeom>
            <a:solidFill>
              <a:srgbClr val="1A348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8" name="Rectangle 494"/>
            <p:cNvSpPr>
              <a:spLocks noChangeArrowheads="1"/>
            </p:cNvSpPr>
            <p:nvPr/>
          </p:nvSpPr>
          <p:spPr bwMode="auto">
            <a:xfrm>
              <a:off x="2702" y="1677"/>
              <a:ext cx="411" cy="6"/>
            </a:xfrm>
            <a:prstGeom prst="rect">
              <a:avLst/>
            </a:prstGeom>
            <a:solidFill>
              <a:srgbClr val="19338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9" name="Rectangle 495"/>
            <p:cNvSpPr>
              <a:spLocks noChangeArrowheads="1"/>
            </p:cNvSpPr>
            <p:nvPr/>
          </p:nvSpPr>
          <p:spPr bwMode="auto">
            <a:xfrm>
              <a:off x="2702" y="1683"/>
              <a:ext cx="411" cy="4"/>
            </a:xfrm>
            <a:prstGeom prst="rect">
              <a:avLst/>
            </a:prstGeom>
            <a:solidFill>
              <a:srgbClr val="1932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00" name="Rectangle 496"/>
            <p:cNvSpPr>
              <a:spLocks noChangeArrowheads="1"/>
            </p:cNvSpPr>
            <p:nvPr/>
          </p:nvSpPr>
          <p:spPr bwMode="auto">
            <a:xfrm>
              <a:off x="2702" y="1687"/>
              <a:ext cx="411" cy="7"/>
            </a:xfrm>
            <a:prstGeom prst="rect">
              <a:avLst/>
            </a:prstGeom>
            <a:solidFill>
              <a:srgbClr val="1932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01" name="Rectangle 497"/>
            <p:cNvSpPr>
              <a:spLocks noChangeArrowheads="1"/>
            </p:cNvSpPr>
            <p:nvPr/>
          </p:nvSpPr>
          <p:spPr bwMode="auto">
            <a:xfrm>
              <a:off x="2702" y="1694"/>
              <a:ext cx="411" cy="5"/>
            </a:xfrm>
            <a:prstGeom prst="rect">
              <a:avLst/>
            </a:prstGeom>
            <a:solidFill>
              <a:srgbClr val="1931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02" name="Rectangle 498"/>
            <p:cNvSpPr>
              <a:spLocks noChangeArrowheads="1"/>
            </p:cNvSpPr>
            <p:nvPr/>
          </p:nvSpPr>
          <p:spPr bwMode="auto">
            <a:xfrm>
              <a:off x="2702" y="1699"/>
              <a:ext cx="411" cy="8"/>
            </a:xfrm>
            <a:prstGeom prst="rect">
              <a:avLst/>
            </a:prstGeom>
            <a:solidFill>
              <a:srgbClr val="18307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03" name="Rectangle 499"/>
            <p:cNvSpPr>
              <a:spLocks noChangeArrowheads="1"/>
            </p:cNvSpPr>
            <p:nvPr/>
          </p:nvSpPr>
          <p:spPr bwMode="auto">
            <a:xfrm>
              <a:off x="2702" y="1707"/>
              <a:ext cx="411" cy="7"/>
            </a:xfrm>
            <a:prstGeom prst="rect">
              <a:avLst/>
            </a:prstGeom>
            <a:solidFill>
              <a:srgbClr val="172F7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04" name="Rectangle 500"/>
            <p:cNvSpPr>
              <a:spLocks noChangeArrowheads="1"/>
            </p:cNvSpPr>
            <p:nvPr/>
          </p:nvSpPr>
          <p:spPr bwMode="auto">
            <a:xfrm>
              <a:off x="2702" y="1442"/>
              <a:ext cx="411" cy="272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605" name="Line 501"/>
          <p:cNvSpPr>
            <a:spLocks noChangeShapeType="1"/>
          </p:cNvSpPr>
          <p:nvPr/>
        </p:nvSpPr>
        <p:spPr bwMode="auto">
          <a:xfrm>
            <a:off x="5813425" y="2163763"/>
            <a:ext cx="1588" cy="557212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06" name="Line 502"/>
          <p:cNvSpPr>
            <a:spLocks noChangeShapeType="1"/>
          </p:cNvSpPr>
          <p:nvPr/>
        </p:nvSpPr>
        <p:spPr bwMode="auto">
          <a:xfrm>
            <a:off x="5813426" y="2720975"/>
            <a:ext cx="652463" cy="1588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07" name="Line 503"/>
          <p:cNvSpPr>
            <a:spLocks noChangeShapeType="1"/>
          </p:cNvSpPr>
          <p:nvPr/>
        </p:nvSpPr>
        <p:spPr bwMode="auto">
          <a:xfrm>
            <a:off x="6465889" y="2163763"/>
            <a:ext cx="1587" cy="557212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144" name="Group 504"/>
          <p:cNvGrpSpPr>
            <a:grpSpLocks/>
          </p:cNvGrpSpPr>
          <p:nvPr/>
        </p:nvGrpSpPr>
        <p:grpSpPr bwMode="auto">
          <a:xfrm>
            <a:off x="5813426" y="2289175"/>
            <a:ext cx="652463" cy="431800"/>
            <a:chOff x="2702" y="1442"/>
            <a:chExt cx="411" cy="272"/>
          </a:xfrm>
        </p:grpSpPr>
        <p:sp>
          <p:nvSpPr>
            <p:cNvPr id="815609" name="Rectangle 505"/>
            <p:cNvSpPr>
              <a:spLocks noChangeArrowheads="1"/>
            </p:cNvSpPr>
            <p:nvPr/>
          </p:nvSpPr>
          <p:spPr bwMode="auto">
            <a:xfrm>
              <a:off x="2702" y="1442"/>
              <a:ext cx="411" cy="16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0" name="Rectangle 506"/>
            <p:cNvSpPr>
              <a:spLocks noChangeArrowheads="1"/>
            </p:cNvSpPr>
            <p:nvPr/>
          </p:nvSpPr>
          <p:spPr bwMode="auto">
            <a:xfrm>
              <a:off x="2702" y="1458"/>
              <a:ext cx="411" cy="13"/>
            </a:xfrm>
            <a:prstGeom prst="rect">
              <a:avLst/>
            </a:prstGeom>
            <a:solidFill>
              <a:srgbClr val="3265F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1" name="Rectangle 507"/>
            <p:cNvSpPr>
              <a:spLocks noChangeArrowheads="1"/>
            </p:cNvSpPr>
            <p:nvPr/>
          </p:nvSpPr>
          <p:spPr bwMode="auto">
            <a:xfrm>
              <a:off x="2702" y="1471"/>
              <a:ext cx="411" cy="10"/>
            </a:xfrm>
            <a:prstGeom prst="rect">
              <a:avLst/>
            </a:prstGeom>
            <a:solidFill>
              <a:srgbClr val="3265F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2" name="Rectangle 508"/>
            <p:cNvSpPr>
              <a:spLocks noChangeArrowheads="1"/>
            </p:cNvSpPr>
            <p:nvPr/>
          </p:nvSpPr>
          <p:spPr bwMode="auto">
            <a:xfrm>
              <a:off x="2702" y="1481"/>
              <a:ext cx="411" cy="9"/>
            </a:xfrm>
            <a:prstGeom prst="rect">
              <a:avLst/>
            </a:prstGeom>
            <a:solidFill>
              <a:srgbClr val="3264F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3" name="Rectangle 509"/>
            <p:cNvSpPr>
              <a:spLocks noChangeArrowheads="1"/>
            </p:cNvSpPr>
            <p:nvPr/>
          </p:nvSpPr>
          <p:spPr bwMode="auto">
            <a:xfrm>
              <a:off x="2702" y="1490"/>
              <a:ext cx="411" cy="7"/>
            </a:xfrm>
            <a:prstGeom prst="rect">
              <a:avLst/>
            </a:prstGeom>
            <a:solidFill>
              <a:srgbClr val="3263F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4" name="Rectangle 510"/>
            <p:cNvSpPr>
              <a:spLocks noChangeArrowheads="1"/>
            </p:cNvSpPr>
            <p:nvPr/>
          </p:nvSpPr>
          <p:spPr bwMode="auto">
            <a:xfrm>
              <a:off x="2702" y="1497"/>
              <a:ext cx="411" cy="6"/>
            </a:xfrm>
            <a:prstGeom prst="rect">
              <a:avLst/>
            </a:prstGeom>
            <a:solidFill>
              <a:srgbClr val="3162F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5" name="Rectangle 511"/>
            <p:cNvSpPr>
              <a:spLocks noChangeArrowheads="1"/>
            </p:cNvSpPr>
            <p:nvPr/>
          </p:nvSpPr>
          <p:spPr bwMode="auto">
            <a:xfrm>
              <a:off x="2702" y="1503"/>
              <a:ext cx="411" cy="5"/>
            </a:xfrm>
            <a:prstGeom prst="rect">
              <a:avLst/>
            </a:prstGeom>
            <a:solidFill>
              <a:srgbClr val="3161F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6" name="Rectangle 512"/>
            <p:cNvSpPr>
              <a:spLocks noChangeArrowheads="1"/>
            </p:cNvSpPr>
            <p:nvPr/>
          </p:nvSpPr>
          <p:spPr bwMode="auto">
            <a:xfrm>
              <a:off x="2702" y="1508"/>
              <a:ext cx="411" cy="6"/>
            </a:xfrm>
            <a:prstGeom prst="rect">
              <a:avLst/>
            </a:prstGeom>
            <a:solidFill>
              <a:srgbClr val="3061F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7" name="Rectangle 513"/>
            <p:cNvSpPr>
              <a:spLocks noChangeArrowheads="1"/>
            </p:cNvSpPr>
            <p:nvPr/>
          </p:nvSpPr>
          <p:spPr bwMode="auto">
            <a:xfrm>
              <a:off x="2702" y="1514"/>
              <a:ext cx="411" cy="5"/>
            </a:xfrm>
            <a:prstGeom prst="rect">
              <a:avLst/>
            </a:prstGeom>
            <a:solidFill>
              <a:srgbClr val="3060E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8" name="Rectangle 514"/>
            <p:cNvSpPr>
              <a:spLocks noChangeArrowheads="1"/>
            </p:cNvSpPr>
            <p:nvPr/>
          </p:nvSpPr>
          <p:spPr bwMode="auto">
            <a:xfrm>
              <a:off x="2702" y="1519"/>
              <a:ext cx="411" cy="5"/>
            </a:xfrm>
            <a:prstGeom prst="rect">
              <a:avLst/>
            </a:prstGeom>
            <a:solidFill>
              <a:srgbClr val="2F5FE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9" name="Rectangle 515"/>
            <p:cNvSpPr>
              <a:spLocks noChangeArrowheads="1"/>
            </p:cNvSpPr>
            <p:nvPr/>
          </p:nvSpPr>
          <p:spPr bwMode="auto">
            <a:xfrm>
              <a:off x="2702" y="1524"/>
              <a:ext cx="411" cy="4"/>
            </a:xfrm>
            <a:prstGeom prst="rect">
              <a:avLst/>
            </a:prstGeom>
            <a:solidFill>
              <a:srgbClr val="2F5EE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0" name="Rectangle 516"/>
            <p:cNvSpPr>
              <a:spLocks noChangeArrowheads="1"/>
            </p:cNvSpPr>
            <p:nvPr/>
          </p:nvSpPr>
          <p:spPr bwMode="auto">
            <a:xfrm>
              <a:off x="2702" y="1528"/>
              <a:ext cx="411" cy="4"/>
            </a:xfrm>
            <a:prstGeom prst="rect">
              <a:avLst/>
            </a:prstGeom>
            <a:solidFill>
              <a:srgbClr val="2E5DE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1" name="Rectangle 517"/>
            <p:cNvSpPr>
              <a:spLocks noChangeArrowheads="1"/>
            </p:cNvSpPr>
            <p:nvPr/>
          </p:nvSpPr>
          <p:spPr bwMode="auto">
            <a:xfrm>
              <a:off x="2702" y="1532"/>
              <a:ext cx="411" cy="3"/>
            </a:xfrm>
            <a:prstGeom prst="rect">
              <a:avLst/>
            </a:prstGeom>
            <a:solidFill>
              <a:srgbClr val="2E5D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2" name="Rectangle 518"/>
            <p:cNvSpPr>
              <a:spLocks noChangeArrowheads="1"/>
            </p:cNvSpPr>
            <p:nvPr/>
          </p:nvSpPr>
          <p:spPr bwMode="auto">
            <a:xfrm>
              <a:off x="2702" y="1535"/>
              <a:ext cx="411" cy="4"/>
            </a:xfrm>
            <a:prstGeom prst="rect">
              <a:avLst/>
            </a:prstGeom>
            <a:solidFill>
              <a:srgbClr val="2D5C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3" name="Rectangle 519"/>
            <p:cNvSpPr>
              <a:spLocks noChangeArrowheads="1"/>
            </p:cNvSpPr>
            <p:nvPr/>
          </p:nvSpPr>
          <p:spPr bwMode="auto">
            <a:xfrm>
              <a:off x="2702" y="1539"/>
              <a:ext cx="411" cy="3"/>
            </a:xfrm>
            <a:prstGeom prst="rect">
              <a:avLst/>
            </a:prstGeom>
            <a:solidFill>
              <a:srgbClr val="2D5B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4" name="Rectangle 520"/>
            <p:cNvSpPr>
              <a:spLocks noChangeArrowheads="1"/>
            </p:cNvSpPr>
            <p:nvPr/>
          </p:nvSpPr>
          <p:spPr bwMode="auto">
            <a:xfrm>
              <a:off x="2702" y="1542"/>
              <a:ext cx="411" cy="4"/>
            </a:xfrm>
            <a:prstGeom prst="rect">
              <a:avLst/>
            </a:prstGeom>
            <a:solidFill>
              <a:srgbClr val="2D5AE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5" name="Rectangle 521"/>
            <p:cNvSpPr>
              <a:spLocks noChangeArrowheads="1"/>
            </p:cNvSpPr>
            <p:nvPr/>
          </p:nvSpPr>
          <p:spPr bwMode="auto">
            <a:xfrm>
              <a:off x="2702" y="1546"/>
              <a:ext cx="411" cy="3"/>
            </a:xfrm>
            <a:prstGeom prst="rect">
              <a:avLst/>
            </a:prstGeom>
            <a:solidFill>
              <a:srgbClr val="2D59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6" name="Rectangle 522"/>
            <p:cNvSpPr>
              <a:spLocks noChangeArrowheads="1"/>
            </p:cNvSpPr>
            <p:nvPr/>
          </p:nvSpPr>
          <p:spPr bwMode="auto">
            <a:xfrm>
              <a:off x="2702" y="1549"/>
              <a:ext cx="411" cy="3"/>
            </a:xfrm>
            <a:prstGeom prst="rect">
              <a:avLst/>
            </a:prstGeom>
            <a:solidFill>
              <a:srgbClr val="2D59D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7" name="Rectangle 523"/>
            <p:cNvSpPr>
              <a:spLocks noChangeArrowheads="1"/>
            </p:cNvSpPr>
            <p:nvPr/>
          </p:nvSpPr>
          <p:spPr bwMode="auto">
            <a:xfrm>
              <a:off x="2702" y="1552"/>
              <a:ext cx="411" cy="3"/>
            </a:xfrm>
            <a:prstGeom prst="rect">
              <a:avLst/>
            </a:prstGeom>
            <a:solidFill>
              <a:srgbClr val="2C58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8" name="Rectangle 524"/>
            <p:cNvSpPr>
              <a:spLocks noChangeArrowheads="1"/>
            </p:cNvSpPr>
            <p:nvPr/>
          </p:nvSpPr>
          <p:spPr bwMode="auto">
            <a:xfrm>
              <a:off x="2702" y="1555"/>
              <a:ext cx="411" cy="4"/>
            </a:xfrm>
            <a:prstGeom prst="rect">
              <a:avLst/>
            </a:prstGeom>
            <a:solidFill>
              <a:srgbClr val="2C57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9" name="Rectangle 525"/>
            <p:cNvSpPr>
              <a:spLocks noChangeArrowheads="1"/>
            </p:cNvSpPr>
            <p:nvPr/>
          </p:nvSpPr>
          <p:spPr bwMode="auto">
            <a:xfrm>
              <a:off x="2702" y="1559"/>
              <a:ext cx="411" cy="1"/>
            </a:xfrm>
            <a:prstGeom prst="rect">
              <a:avLst/>
            </a:prstGeom>
            <a:solidFill>
              <a:srgbClr val="2B56D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0" name="Rectangle 526"/>
            <p:cNvSpPr>
              <a:spLocks noChangeArrowheads="1"/>
            </p:cNvSpPr>
            <p:nvPr/>
          </p:nvSpPr>
          <p:spPr bwMode="auto">
            <a:xfrm>
              <a:off x="2702" y="1560"/>
              <a:ext cx="411" cy="4"/>
            </a:xfrm>
            <a:prstGeom prst="rect">
              <a:avLst/>
            </a:prstGeom>
            <a:solidFill>
              <a:srgbClr val="2B55D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1" name="Rectangle 527"/>
            <p:cNvSpPr>
              <a:spLocks noChangeArrowheads="1"/>
            </p:cNvSpPr>
            <p:nvPr/>
          </p:nvSpPr>
          <p:spPr bwMode="auto">
            <a:xfrm>
              <a:off x="2702" y="1564"/>
              <a:ext cx="411" cy="3"/>
            </a:xfrm>
            <a:prstGeom prst="rect">
              <a:avLst/>
            </a:prstGeom>
            <a:solidFill>
              <a:srgbClr val="2A54D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2" name="Rectangle 528"/>
            <p:cNvSpPr>
              <a:spLocks noChangeArrowheads="1"/>
            </p:cNvSpPr>
            <p:nvPr/>
          </p:nvSpPr>
          <p:spPr bwMode="auto">
            <a:xfrm>
              <a:off x="2702" y="1567"/>
              <a:ext cx="411" cy="2"/>
            </a:xfrm>
            <a:prstGeom prst="rect">
              <a:avLst/>
            </a:prstGeom>
            <a:solidFill>
              <a:srgbClr val="2A54D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3" name="Rectangle 529"/>
            <p:cNvSpPr>
              <a:spLocks noChangeArrowheads="1"/>
            </p:cNvSpPr>
            <p:nvPr/>
          </p:nvSpPr>
          <p:spPr bwMode="auto">
            <a:xfrm>
              <a:off x="2702" y="1569"/>
              <a:ext cx="411" cy="3"/>
            </a:xfrm>
            <a:prstGeom prst="rect">
              <a:avLst/>
            </a:prstGeom>
            <a:solidFill>
              <a:srgbClr val="2A53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4" name="Rectangle 530"/>
            <p:cNvSpPr>
              <a:spLocks noChangeArrowheads="1"/>
            </p:cNvSpPr>
            <p:nvPr/>
          </p:nvSpPr>
          <p:spPr bwMode="auto">
            <a:xfrm>
              <a:off x="2702" y="1572"/>
              <a:ext cx="411" cy="2"/>
            </a:xfrm>
            <a:prstGeom prst="rect">
              <a:avLst/>
            </a:prstGeom>
            <a:solidFill>
              <a:srgbClr val="2952C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5" name="Rectangle 531"/>
            <p:cNvSpPr>
              <a:spLocks noChangeArrowheads="1"/>
            </p:cNvSpPr>
            <p:nvPr/>
          </p:nvSpPr>
          <p:spPr bwMode="auto">
            <a:xfrm>
              <a:off x="2702" y="1574"/>
              <a:ext cx="411" cy="3"/>
            </a:xfrm>
            <a:prstGeom prst="rect">
              <a:avLst/>
            </a:prstGeom>
            <a:solidFill>
              <a:srgbClr val="2951C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6" name="Rectangle 532"/>
            <p:cNvSpPr>
              <a:spLocks noChangeArrowheads="1"/>
            </p:cNvSpPr>
            <p:nvPr/>
          </p:nvSpPr>
          <p:spPr bwMode="auto">
            <a:xfrm>
              <a:off x="2702" y="1577"/>
              <a:ext cx="411" cy="3"/>
            </a:xfrm>
            <a:prstGeom prst="rect">
              <a:avLst/>
            </a:prstGeom>
            <a:solidFill>
              <a:srgbClr val="2851C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7" name="Rectangle 533"/>
            <p:cNvSpPr>
              <a:spLocks noChangeArrowheads="1"/>
            </p:cNvSpPr>
            <p:nvPr/>
          </p:nvSpPr>
          <p:spPr bwMode="auto">
            <a:xfrm>
              <a:off x="2702" y="1580"/>
              <a:ext cx="411" cy="3"/>
            </a:xfrm>
            <a:prstGeom prst="rect">
              <a:avLst/>
            </a:prstGeom>
            <a:solidFill>
              <a:srgbClr val="2850C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8" name="Rectangle 534"/>
            <p:cNvSpPr>
              <a:spLocks noChangeArrowheads="1"/>
            </p:cNvSpPr>
            <p:nvPr/>
          </p:nvSpPr>
          <p:spPr bwMode="auto">
            <a:xfrm>
              <a:off x="2702" y="1583"/>
              <a:ext cx="411" cy="2"/>
            </a:xfrm>
            <a:prstGeom prst="rect">
              <a:avLst/>
            </a:prstGeom>
            <a:solidFill>
              <a:srgbClr val="284FC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9" name="Rectangle 535"/>
            <p:cNvSpPr>
              <a:spLocks noChangeArrowheads="1"/>
            </p:cNvSpPr>
            <p:nvPr/>
          </p:nvSpPr>
          <p:spPr bwMode="auto">
            <a:xfrm>
              <a:off x="2702" y="1585"/>
              <a:ext cx="411" cy="2"/>
            </a:xfrm>
            <a:prstGeom prst="rect">
              <a:avLst/>
            </a:prstGeom>
            <a:solidFill>
              <a:srgbClr val="274EC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0" name="Rectangle 536"/>
            <p:cNvSpPr>
              <a:spLocks noChangeArrowheads="1"/>
            </p:cNvSpPr>
            <p:nvPr/>
          </p:nvSpPr>
          <p:spPr bwMode="auto">
            <a:xfrm>
              <a:off x="2702" y="1587"/>
              <a:ext cx="411" cy="3"/>
            </a:xfrm>
            <a:prstGeom prst="rect">
              <a:avLst/>
            </a:prstGeom>
            <a:solidFill>
              <a:srgbClr val="274DC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1" name="Rectangle 537"/>
            <p:cNvSpPr>
              <a:spLocks noChangeArrowheads="1"/>
            </p:cNvSpPr>
            <p:nvPr/>
          </p:nvSpPr>
          <p:spPr bwMode="auto">
            <a:xfrm>
              <a:off x="2702" y="1590"/>
              <a:ext cx="411" cy="3"/>
            </a:xfrm>
            <a:prstGeom prst="rect">
              <a:avLst/>
            </a:prstGeom>
            <a:solidFill>
              <a:srgbClr val="264CB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2" name="Rectangle 538"/>
            <p:cNvSpPr>
              <a:spLocks noChangeArrowheads="1"/>
            </p:cNvSpPr>
            <p:nvPr/>
          </p:nvSpPr>
          <p:spPr bwMode="auto">
            <a:xfrm>
              <a:off x="2702" y="1593"/>
              <a:ext cx="411" cy="1"/>
            </a:xfrm>
            <a:prstGeom prst="rect">
              <a:avLst/>
            </a:prstGeom>
            <a:solidFill>
              <a:srgbClr val="254BB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3" name="Rectangle 539"/>
            <p:cNvSpPr>
              <a:spLocks noChangeArrowheads="1"/>
            </p:cNvSpPr>
            <p:nvPr/>
          </p:nvSpPr>
          <p:spPr bwMode="auto">
            <a:xfrm>
              <a:off x="2702" y="1594"/>
              <a:ext cx="411" cy="4"/>
            </a:xfrm>
            <a:prstGeom prst="rect">
              <a:avLst/>
            </a:prstGeom>
            <a:solidFill>
              <a:srgbClr val="254BB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4" name="Rectangle 540"/>
            <p:cNvSpPr>
              <a:spLocks noChangeArrowheads="1"/>
            </p:cNvSpPr>
            <p:nvPr/>
          </p:nvSpPr>
          <p:spPr bwMode="auto">
            <a:xfrm>
              <a:off x="2702" y="1598"/>
              <a:ext cx="411" cy="2"/>
            </a:xfrm>
            <a:prstGeom prst="rect">
              <a:avLst/>
            </a:prstGeom>
            <a:solidFill>
              <a:srgbClr val="244AB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5" name="Rectangle 541"/>
            <p:cNvSpPr>
              <a:spLocks noChangeArrowheads="1"/>
            </p:cNvSpPr>
            <p:nvPr/>
          </p:nvSpPr>
          <p:spPr bwMode="auto">
            <a:xfrm>
              <a:off x="2702" y="1600"/>
              <a:ext cx="411" cy="2"/>
            </a:xfrm>
            <a:prstGeom prst="rect">
              <a:avLst/>
            </a:prstGeom>
            <a:solidFill>
              <a:srgbClr val="2449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6" name="Rectangle 542"/>
            <p:cNvSpPr>
              <a:spLocks noChangeArrowheads="1"/>
            </p:cNvSpPr>
            <p:nvPr/>
          </p:nvSpPr>
          <p:spPr bwMode="auto">
            <a:xfrm>
              <a:off x="2702" y="1602"/>
              <a:ext cx="411" cy="2"/>
            </a:xfrm>
            <a:prstGeom prst="rect">
              <a:avLst/>
            </a:prstGeom>
            <a:solidFill>
              <a:srgbClr val="2448B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7" name="Rectangle 543"/>
            <p:cNvSpPr>
              <a:spLocks noChangeArrowheads="1"/>
            </p:cNvSpPr>
            <p:nvPr/>
          </p:nvSpPr>
          <p:spPr bwMode="auto">
            <a:xfrm>
              <a:off x="2702" y="1604"/>
              <a:ext cx="411" cy="3"/>
            </a:xfrm>
            <a:prstGeom prst="rect">
              <a:avLst/>
            </a:prstGeom>
            <a:solidFill>
              <a:srgbClr val="2348B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8" name="Rectangle 544"/>
            <p:cNvSpPr>
              <a:spLocks noChangeArrowheads="1"/>
            </p:cNvSpPr>
            <p:nvPr/>
          </p:nvSpPr>
          <p:spPr bwMode="auto">
            <a:xfrm>
              <a:off x="2702" y="1607"/>
              <a:ext cx="411" cy="2"/>
            </a:xfrm>
            <a:prstGeom prst="rect">
              <a:avLst/>
            </a:prstGeom>
            <a:solidFill>
              <a:srgbClr val="2347B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9" name="Rectangle 545"/>
            <p:cNvSpPr>
              <a:spLocks noChangeArrowheads="1"/>
            </p:cNvSpPr>
            <p:nvPr/>
          </p:nvSpPr>
          <p:spPr bwMode="auto">
            <a:xfrm>
              <a:off x="2702" y="1609"/>
              <a:ext cx="411" cy="2"/>
            </a:xfrm>
            <a:prstGeom prst="rect">
              <a:avLst/>
            </a:prstGeom>
            <a:solidFill>
              <a:srgbClr val="2346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0" name="Rectangle 546"/>
            <p:cNvSpPr>
              <a:spLocks noChangeArrowheads="1"/>
            </p:cNvSpPr>
            <p:nvPr/>
          </p:nvSpPr>
          <p:spPr bwMode="auto">
            <a:xfrm>
              <a:off x="2702" y="1611"/>
              <a:ext cx="411" cy="4"/>
            </a:xfrm>
            <a:prstGeom prst="rect">
              <a:avLst/>
            </a:prstGeom>
            <a:solidFill>
              <a:srgbClr val="2245A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1" name="Rectangle 547"/>
            <p:cNvSpPr>
              <a:spLocks noChangeArrowheads="1"/>
            </p:cNvSpPr>
            <p:nvPr/>
          </p:nvSpPr>
          <p:spPr bwMode="auto">
            <a:xfrm>
              <a:off x="2702" y="1615"/>
              <a:ext cx="411" cy="2"/>
            </a:xfrm>
            <a:prstGeom prst="rect">
              <a:avLst/>
            </a:prstGeom>
            <a:solidFill>
              <a:srgbClr val="2244A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2" name="Rectangle 548"/>
            <p:cNvSpPr>
              <a:spLocks noChangeArrowheads="1"/>
            </p:cNvSpPr>
            <p:nvPr/>
          </p:nvSpPr>
          <p:spPr bwMode="auto">
            <a:xfrm>
              <a:off x="2702" y="1617"/>
              <a:ext cx="411" cy="2"/>
            </a:xfrm>
            <a:prstGeom prst="rect">
              <a:avLst/>
            </a:prstGeom>
            <a:solidFill>
              <a:srgbClr val="2244A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3" name="Rectangle 549"/>
            <p:cNvSpPr>
              <a:spLocks noChangeArrowheads="1"/>
            </p:cNvSpPr>
            <p:nvPr/>
          </p:nvSpPr>
          <p:spPr bwMode="auto">
            <a:xfrm>
              <a:off x="2702" y="1619"/>
              <a:ext cx="411" cy="1"/>
            </a:xfrm>
            <a:prstGeom prst="rect">
              <a:avLst/>
            </a:prstGeom>
            <a:solidFill>
              <a:srgbClr val="2243A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4" name="Rectangle 550"/>
            <p:cNvSpPr>
              <a:spLocks noChangeArrowheads="1"/>
            </p:cNvSpPr>
            <p:nvPr/>
          </p:nvSpPr>
          <p:spPr bwMode="auto">
            <a:xfrm>
              <a:off x="2702" y="1620"/>
              <a:ext cx="411" cy="2"/>
            </a:xfrm>
            <a:prstGeom prst="rect">
              <a:avLst/>
            </a:prstGeom>
            <a:solidFill>
              <a:srgbClr val="2042A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5" name="Rectangle 551"/>
            <p:cNvSpPr>
              <a:spLocks noChangeArrowheads="1"/>
            </p:cNvSpPr>
            <p:nvPr/>
          </p:nvSpPr>
          <p:spPr bwMode="auto">
            <a:xfrm>
              <a:off x="2702" y="1622"/>
              <a:ext cx="411" cy="2"/>
            </a:xfrm>
            <a:prstGeom prst="rect">
              <a:avLst/>
            </a:prstGeom>
            <a:solidFill>
              <a:srgbClr val="2042A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6" name="Rectangle 552"/>
            <p:cNvSpPr>
              <a:spLocks noChangeArrowheads="1"/>
            </p:cNvSpPr>
            <p:nvPr/>
          </p:nvSpPr>
          <p:spPr bwMode="auto">
            <a:xfrm>
              <a:off x="2702" y="1624"/>
              <a:ext cx="411" cy="4"/>
            </a:xfrm>
            <a:prstGeom prst="rect">
              <a:avLst/>
            </a:prstGeom>
            <a:solidFill>
              <a:srgbClr val="2041A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7" name="Rectangle 553"/>
            <p:cNvSpPr>
              <a:spLocks noChangeArrowheads="1"/>
            </p:cNvSpPr>
            <p:nvPr/>
          </p:nvSpPr>
          <p:spPr bwMode="auto">
            <a:xfrm>
              <a:off x="2702" y="1628"/>
              <a:ext cx="411" cy="1"/>
            </a:xfrm>
            <a:prstGeom prst="rect">
              <a:avLst/>
            </a:prstGeom>
            <a:solidFill>
              <a:srgbClr val="2040A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8" name="Rectangle 554"/>
            <p:cNvSpPr>
              <a:spLocks noChangeArrowheads="1"/>
            </p:cNvSpPr>
            <p:nvPr/>
          </p:nvSpPr>
          <p:spPr bwMode="auto">
            <a:xfrm>
              <a:off x="2702" y="1629"/>
              <a:ext cx="411" cy="3"/>
            </a:xfrm>
            <a:prstGeom prst="rect">
              <a:avLst/>
            </a:prstGeom>
            <a:solidFill>
              <a:srgbClr val="1F3F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9" name="Rectangle 555"/>
            <p:cNvSpPr>
              <a:spLocks noChangeArrowheads="1"/>
            </p:cNvSpPr>
            <p:nvPr/>
          </p:nvSpPr>
          <p:spPr bwMode="auto">
            <a:xfrm>
              <a:off x="2702" y="1632"/>
              <a:ext cx="411" cy="3"/>
            </a:xfrm>
            <a:prstGeom prst="rect">
              <a:avLst/>
            </a:prstGeom>
            <a:solidFill>
              <a:srgbClr val="1F3F9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0" name="Rectangle 556"/>
            <p:cNvSpPr>
              <a:spLocks noChangeArrowheads="1"/>
            </p:cNvSpPr>
            <p:nvPr/>
          </p:nvSpPr>
          <p:spPr bwMode="auto">
            <a:xfrm>
              <a:off x="2702" y="1635"/>
              <a:ext cx="411" cy="3"/>
            </a:xfrm>
            <a:prstGeom prst="rect">
              <a:avLst/>
            </a:prstGeom>
            <a:solidFill>
              <a:srgbClr val="1F3E9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1" name="Rectangle 557"/>
            <p:cNvSpPr>
              <a:spLocks noChangeArrowheads="1"/>
            </p:cNvSpPr>
            <p:nvPr/>
          </p:nvSpPr>
          <p:spPr bwMode="auto">
            <a:xfrm>
              <a:off x="2702" y="1638"/>
              <a:ext cx="411" cy="2"/>
            </a:xfrm>
            <a:prstGeom prst="rect">
              <a:avLst/>
            </a:prstGeom>
            <a:solidFill>
              <a:srgbClr val="1E3D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2" name="Rectangle 558"/>
            <p:cNvSpPr>
              <a:spLocks noChangeArrowheads="1"/>
            </p:cNvSpPr>
            <p:nvPr/>
          </p:nvSpPr>
          <p:spPr bwMode="auto">
            <a:xfrm>
              <a:off x="2702" y="1640"/>
              <a:ext cx="411" cy="3"/>
            </a:xfrm>
            <a:prstGeom prst="rect">
              <a:avLst/>
            </a:prstGeom>
            <a:solidFill>
              <a:srgbClr val="1E3C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3" name="Rectangle 559"/>
            <p:cNvSpPr>
              <a:spLocks noChangeArrowheads="1"/>
            </p:cNvSpPr>
            <p:nvPr/>
          </p:nvSpPr>
          <p:spPr bwMode="auto">
            <a:xfrm>
              <a:off x="2702" y="1643"/>
              <a:ext cx="411" cy="4"/>
            </a:xfrm>
            <a:prstGeom prst="rect">
              <a:avLst/>
            </a:prstGeom>
            <a:solidFill>
              <a:srgbClr val="1E3C9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4" name="Rectangle 560"/>
            <p:cNvSpPr>
              <a:spLocks noChangeArrowheads="1"/>
            </p:cNvSpPr>
            <p:nvPr/>
          </p:nvSpPr>
          <p:spPr bwMode="auto">
            <a:xfrm>
              <a:off x="2702" y="1647"/>
              <a:ext cx="411" cy="1"/>
            </a:xfrm>
            <a:prstGeom prst="rect">
              <a:avLst/>
            </a:prstGeom>
            <a:solidFill>
              <a:srgbClr val="1E3A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5" name="Rectangle 561"/>
            <p:cNvSpPr>
              <a:spLocks noChangeArrowheads="1"/>
            </p:cNvSpPr>
            <p:nvPr/>
          </p:nvSpPr>
          <p:spPr bwMode="auto">
            <a:xfrm>
              <a:off x="2702" y="1648"/>
              <a:ext cx="411" cy="3"/>
            </a:xfrm>
            <a:prstGeom prst="rect">
              <a:avLst/>
            </a:prstGeom>
            <a:solidFill>
              <a:srgbClr val="1C3A9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6" name="Rectangle 562"/>
            <p:cNvSpPr>
              <a:spLocks noChangeArrowheads="1"/>
            </p:cNvSpPr>
            <p:nvPr/>
          </p:nvSpPr>
          <p:spPr bwMode="auto">
            <a:xfrm>
              <a:off x="2702" y="1651"/>
              <a:ext cx="411" cy="3"/>
            </a:xfrm>
            <a:prstGeom prst="rect">
              <a:avLst/>
            </a:prstGeom>
            <a:solidFill>
              <a:srgbClr val="1C3A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7" name="Rectangle 563"/>
            <p:cNvSpPr>
              <a:spLocks noChangeArrowheads="1"/>
            </p:cNvSpPr>
            <p:nvPr/>
          </p:nvSpPr>
          <p:spPr bwMode="auto">
            <a:xfrm>
              <a:off x="2702" y="1654"/>
              <a:ext cx="411" cy="3"/>
            </a:xfrm>
            <a:prstGeom prst="rect">
              <a:avLst/>
            </a:prstGeom>
            <a:solidFill>
              <a:srgbClr val="1C38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8" name="Rectangle 564"/>
            <p:cNvSpPr>
              <a:spLocks noChangeArrowheads="1"/>
            </p:cNvSpPr>
            <p:nvPr/>
          </p:nvSpPr>
          <p:spPr bwMode="auto">
            <a:xfrm>
              <a:off x="2702" y="1657"/>
              <a:ext cx="411" cy="3"/>
            </a:xfrm>
            <a:prstGeom prst="rect">
              <a:avLst/>
            </a:prstGeom>
            <a:solidFill>
              <a:srgbClr val="1C38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9" name="Rectangle 565"/>
            <p:cNvSpPr>
              <a:spLocks noChangeArrowheads="1"/>
            </p:cNvSpPr>
            <p:nvPr/>
          </p:nvSpPr>
          <p:spPr bwMode="auto">
            <a:xfrm>
              <a:off x="2702" y="1660"/>
              <a:ext cx="411" cy="3"/>
            </a:xfrm>
            <a:prstGeom prst="rect">
              <a:avLst/>
            </a:prstGeom>
            <a:solidFill>
              <a:srgbClr val="1A378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0" name="Rectangle 566"/>
            <p:cNvSpPr>
              <a:spLocks noChangeArrowheads="1"/>
            </p:cNvSpPr>
            <p:nvPr/>
          </p:nvSpPr>
          <p:spPr bwMode="auto">
            <a:xfrm>
              <a:off x="2702" y="1663"/>
              <a:ext cx="411" cy="3"/>
            </a:xfrm>
            <a:prstGeom prst="rect">
              <a:avLst/>
            </a:prstGeom>
            <a:solidFill>
              <a:srgbClr val="1A368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1" name="Rectangle 567"/>
            <p:cNvSpPr>
              <a:spLocks noChangeArrowheads="1"/>
            </p:cNvSpPr>
            <p:nvPr/>
          </p:nvSpPr>
          <p:spPr bwMode="auto">
            <a:xfrm>
              <a:off x="2702" y="1666"/>
              <a:ext cx="411" cy="3"/>
            </a:xfrm>
            <a:prstGeom prst="rect">
              <a:avLst/>
            </a:prstGeom>
            <a:solidFill>
              <a:srgbClr val="1A36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2" name="Rectangle 568"/>
            <p:cNvSpPr>
              <a:spLocks noChangeArrowheads="1"/>
            </p:cNvSpPr>
            <p:nvPr/>
          </p:nvSpPr>
          <p:spPr bwMode="auto">
            <a:xfrm>
              <a:off x="2702" y="1669"/>
              <a:ext cx="411" cy="4"/>
            </a:xfrm>
            <a:prstGeom prst="rect">
              <a:avLst/>
            </a:prstGeom>
            <a:solidFill>
              <a:srgbClr val="1A36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3" name="Rectangle 569"/>
            <p:cNvSpPr>
              <a:spLocks noChangeArrowheads="1"/>
            </p:cNvSpPr>
            <p:nvPr/>
          </p:nvSpPr>
          <p:spPr bwMode="auto">
            <a:xfrm>
              <a:off x="2702" y="1673"/>
              <a:ext cx="411" cy="4"/>
            </a:xfrm>
            <a:prstGeom prst="rect">
              <a:avLst/>
            </a:prstGeom>
            <a:solidFill>
              <a:srgbClr val="1A348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4" name="Rectangle 570"/>
            <p:cNvSpPr>
              <a:spLocks noChangeArrowheads="1"/>
            </p:cNvSpPr>
            <p:nvPr/>
          </p:nvSpPr>
          <p:spPr bwMode="auto">
            <a:xfrm>
              <a:off x="2702" y="1677"/>
              <a:ext cx="411" cy="6"/>
            </a:xfrm>
            <a:prstGeom prst="rect">
              <a:avLst/>
            </a:prstGeom>
            <a:solidFill>
              <a:srgbClr val="19338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5" name="Rectangle 571"/>
            <p:cNvSpPr>
              <a:spLocks noChangeArrowheads="1"/>
            </p:cNvSpPr>
            <p:nvPr/>
          </p:nvSpPr>
          <p:spPr bwMode="auto">
            <a:xfrm>
              <a:off x="2702" y="1683"/>
              <a:ext cx="411" cy="4"/>
            </a:xfrm>
            <a:prstGeom prst="rect">
              <a:avLst/>
            </a:prstGeom>
            <a:solidFill>
              <a:srgbClr val="1932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6" name="Rectangle 572"/>
            <p:cNvSpPr>
              <a:spLocks noChangeArrowheads="1"/>
            </p:cNvSpPr>
            <p:nvPr/>
          </p:nvSpPr>
          <p:spPr bwMode="auto">
            <a:xfrm>
              <a:off x="2702" y="1687"/>
              <a:ext cx="411" cy="7"/>
            </a:xfrm>
            <a:prstGeom prst="rect">
              <a:avLst/>
            </a:prstGeom>
            <a:solidFill>
              <a:srgbClr val="1932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7" name="Rectangle 573"/>
            <p:cNvSpPr>
              <a:spLocks noChangeArrowheads="1"/>
            </p:cNvSpPr>
            <p:nvPr/>
          </p:nvSpPr>
          <p:spPr bwMode="auto">
            <a:xfrm>
              <a:off x="2702" y="1694"/>
              <a:ext cx="411" cy="5"/>
            </a:xfrm>
            <a:prstGeom prst="rect">
              <a:avLst/>
            </a:prstGeom>
            <a:solidFill>
              <a:srgbClr val="1931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8" name="Rectangle 574"/>
            <p:cNvSpPr>
              <a:spLocks noChangeArrowheads="1"/>
            </p:cNvSpPr>
            <p:nvPr/>
          </p:nvSpPr>
          <p:spPr bwMode="auto">
            <a:xfrm>
              <a:off x="2702" y="1699"/>
              <a:ext cx="411" cy="8"/>
            </a:xfrm>
            <a:prstGeom prst="rect">
              <a:avLst/>
            </a:prstGeom>
            <a:solidFill>
              <a:srgbClr val="18307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9" name="Rectangle 575"/>
            <p:cNvSpPr>
              <a:spLocks noChangeArrowheads="1"/>
            </p:cNvSpPr>
            <p:nvPr/>
          </p:nvSpPr>
          <p:spPr bwMode="auto">
            <a:xfrm>
              <a:off x="2702" y="1707"/>
              <a:ext cx="411" cy="7"/>
            </a:xfrm>
            <a:prstGeom prst="rect">
              <a:avLst/>
            </a:prstGeom>
            <a:solidFill>
              <a:srgbClr val="172F7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80" name="Rectangle 576"/>
            <p:cNvSpPr>
              <a:spLocks noChangeArrowheads="1"/>
            </p:cNvSpPr>
            <p:nvPr/>
          </p:nvSpPr>
          <p:spPr bwMode="auto">
            <a:xfrm>
              <a:off x="2702" y="1442"/>
              <a:ext cx="411" cy="272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681" name="Line 577"/>
          <p:cNvSpPr>
            <a:spLocks noChangeShapeType="1"/>
          </p:cNvSpPr>
          <p:nvPr/>
        </p:nvSpPr>
        <p:spPr bwMode="auto">
          <a:xfrm>
            <a:off x="5813426" y="2163764"/>
            <a:ext cx="652463" cy="1587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82" name="Freeform 578"/>
          <p:cNvSpPr>
            <a:spLocks noEditPoints="1"/>
          </p:cNvSpPr>
          <p:nvPr/>
        </p:nvSpPr>
        <p:spPr bwMode="auto">
          <a:xfrm>
            <a:off x="8805863" y="2293938"/>
            <a:ext cx="1333500" cy="63500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807" y="13"/>
              </a:cxn>
              <a:cxn ang="0">
                <a:pos x="807" y="27"/>
              </a:cxn>
              <a:cxn ang="0">
                <a:pos x="0" y="27"/>
              </a:cxn>
              <a:cxn ang="0">
                <a:pos x="0" y="13"/>
              </a:cxn>
              <a:cxn ang="0">
                <a:pos x="800" y="0"/>
              </a:cxn>
              <a:cxn ang="0">
                <a:pos x="840" y="20"/>
              </a:cxn>
              <a:cxn ang="0">
                <a:pos x="800" y="40"/>
              </a:cxn>
              <a:cxn ang="0">
                <a:pos x="800" y="0"/>
              </a:cxn>
            </a:cxnLst>
            <a:rect l="0" t="0" r="r" b="b"/>
            <a:pathLst>
              <a:path w="840" h="40">
                <a:moveTo>
                  <a:pt x="0" y="13"/>
                </a:moveTo>
                <a:lnTo>
                  <a:pt x="807" y="13"/>
                </a:lnTo>
                <a:lnTo>
                  <a:pt x="807" y="27"/>
                </a:lnTo>
                <a:lnTo>
                  <a:pt x="0" y="27"/>
                </a:lnTo>
                <a:lnTo>
                  <a:pt x="0" y="13"/>
                </a:lnTo>
                <a:close/>
                <a:moveTo>
                  <a:pt x="800" y="0"/>
                </a:moveTo>
                <a:lnTo>
                  <a:pt x="840" y="20"/>
                </a:lnTo>
                <a:lnTo>
                  <a:pt x="800" y="40"/>
                </a:lnTo>
                <a:lnTo>
                  <a:pt x="800" y="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83" name="Freeform 579"/>
          <p:cNvSpPr>
            <a:spLocks noEditPoints="1"/>
          </p:cNvSpPr>
          <p:nvPr/>
        </p:nvSpPr>
        <p:spPr bwMode="auto">
          <a:xfrm>
            <a:off x="7650163" y="1536700"/>
            <a:ext cx="42862" cy="768350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20" y="450"/>
              </a:cxn>
              <a:cxn ang="0">
                <a:pos x="7" y="450"/>
              </a:cxn>
              <a:cxn ang="0">
                <a:pos x="7" y="0"/>
              </a:cxn>
              <a:cxn ang="0">
                <a:pos x="20" y="0"/>
              </a:cxn>
              <a:cxn ang="0">
                <a:pos x="27" y="444"/>
              </a:cxn>
              <a:cxn ang="0">
                <a:pos x="14" y="484"/>
              </a:cxn>
              <a:cxn ang="0">
                <a:pos x="0" y="444"/>
              </a:cxn>
              <a:cxn ang="0">
                <a:pos x="27" y="444"/>
              </a:cxn>
            </a:cxnLst>
            <a:rect l="0" t="0" r="r" b="b"/>
            <a:pathLst>
              <a:path w="27" h="484">
                <a:moveTo>
                  <a:pt x="20" y="0"/>
                </a:moveTo>
                <a:lnTo>
                  <a:pt x="20" y="450"/>
                </a:lnTo>
                <a:lnTo>
                  <a:pt x="7" y="450"/>
                </a:lnTo>
                <a:lnTo>
                  <a:pt x="7" y="0"/>
                </a:lnTo>
                <a:lnTo>
                  <a:pt x="20" y="0"/>
                </a:lnTo>
                <a:close/>
                <a:moveTo>
                  <a:pt x="27" y="444"/>
                </a:moveTo>
                <a:lnTo>
                  <a:pt x="14" y="484"/>
                </a:lnTo>
                <a:lnTo>
                  <a:pt x="0" y="444"/>
                </a:lnTo>
                <a:lnTo>
                  <a:pt x="27" y="444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84" name="Freeform 580"/>
          <p:cNvSpPr>
            <a:spLocks noEditPoints="1"/>
          </p:cNvSpPr>
          <p:nvPr/>
        </p:nvSpPr>
        <p:spPr bwMode="auto">
          <a:xfrm>
            <a:off x="8872539" y="1808163"/>
            <a:ext cx="41275" cy="531812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20" y="54"/>
              </a:cxn>
              <a:cxn ang="0">
                <a:pos x="6" y="54"/>
              </a:cxn>
              <a:cxn ang="0">
                <a:pos x="6" y="0"/>
              </a:cxn>
              <a:cxn ang="0">
                <a:pos x="20" y="0"/>
              </a:cxn>
              <a:cxn ang="0">
                <a:pos x="20" y="94"/>
              </a:cxn>
              <a:cxn ang="0">
                <a:pos x="20" y="147"/>
              </a:cxn>
              <a:cxn ang="0">
                <a:pos x="6" y="147"/>
              </a:cxn>
              <a:cxn ang="0">
                <a:pos x="6" y="94"/>
              </a:cxn>
              <a:cxn ang="0">
                <a:pos x="20" y="94"/>
              </a:cxn>
              <a:cxn ang="0">
                <a:pos x="20" y="187"/>
              </a:cxn>
              <a:cxn ang="0">
                <a:pos x="20" y="241"/>
              </a:cxn>
              <a:cxn ang="0">
                <a:pos x="6" y="241"/>
              </a:cxn>
              <a:cxn ang="0">
                <a:pos x="6" y="187"/>
              </a:cxn>
              <a:cxn ang="0">
                <a:pos x="20" y="187"/>
              </a:cxn>
              <a:cxn ang="0">
                <a:pos x="20" y="281"/>
              </a:cxn>
              <a:cxn ang="0">
                <a:pos x="20" y="301"/>
              </a:cxn>
              <a:cxn ang="0">
                <a:pos x="6" y="301"/>
              </a:cxn>
              <a:cxn ang="0">
                <a:pos x="6" y="281"/>
              </a:cxn>
              <a:cxn ang="0">
                <a:pos x="20" y="281"/>
              </a:cxn>
              <a:cxn ang="0">
                <a:pos x="26" y="295"/>
              </a:cxn>
              <a:cxn ang="0">
                <a:pos x="13" y="335"/>
              </a:cxn>
              <a:cxn ang="0">
                <a:pos x="0" y="295"/>
              </a:cxn>
              <a:cxn ang="0">
                <a:pos x="26" y="295"/>
              </a:cxn>
            </a:cxnLst>
            <a:rect l="0" t="0" r="r" b="b"/>
            <a:pathLst>
              <a:path w="26" h="335">
                <a:moveTo>
                  <a:pt x="20" y="0"/>
                </a:moveTo>
                <a:lnTo>
                  <a:pt x="20" y="54"/>
                </a:lnTo>
                <a:lnTo>
                  <a:pt x="6" y="54"/>
                </a:lnTo>
                <a:lnTo>
                  <a:pt x="6" y="0"/>
                </a:lnTo>
                <a:lnTo>
                  <a:pt x="20" y="0"/>
                </a:lnTo>
                <a:close/>
                <a:moveTo>
                  <a:pt x="20" y="94"/>
                </a:moveTo>
                <a:lnTo>
                  <a:pt x="20" y="147"/>
                </a:lnTo>
                <a:lnTo>
                  <a:pt x="6" y="147"/>
                </a:lnTo>
                <a:lnTo>
                  <a:pt x="6" y="94"/>
                </a:lnTo>
                <a:lnTo>
                  <a:pt x="20" y="94"/>
                </a:lnTo>
                <a:close/>
                <a:moveTo>
                  <a:pt x="20" y="187"/>
                </a:moveTo>
                <a:lnTo>
                  <a:pt x="20" y="241"/>
                </a:lnTo>
                <a:lnTo>
                  <a:pt x="6" y="241"/>
                </a:lnTo>
                <a:lnTo>
                  <a:pt x="6" y="187"/>
                </a:lnTo>
                <a:lnTo>
                  <a:pt x="20" y="187"/>
                </a:lnTo>
                <a:close/>
                <a:moveTo>
                  <a:pt x="20" y="281"/>
                </a:moveTo>
                <a:lnTo>
                  <a:pt x="20" y="301"/>
                </a:lnTo>
                <a:lnTo>
                  <a:pt x="6" y="301"/>
                </a:lnTo>
                <a:lnTo>
                  <a:pt x="6" y="281"/>
                </a:lnTo>
                <a:lnTo>
                  <a:pt x="20" y="281"/>
                </a:lnTo>
                <a:close/>
                <a:moveTo>
                  <a:pt x="26" y="295"/>
                </a:moveTo>
                <a:lnTo>
                  <a:pt x="13" y="335"/>
                </a:lnTo>
                <a:lnTo>
                  <a:pt x="0" y="295"/>
                </a:lnTo>
                <a:lnTo>
                  <a:pt x="26" y="295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85" name="Freeform 581"/>
          <p:cNvSpPr>
            <a:spLocks noEditPoints="1"/>
          </p:cNvSpPr>
          <p:nvPr/>
        </p:nvSpPr>
        <p:spPr bwMode="auto">
          <a:xfrm>
            <a:off x="7664451" y="1766889"/>
            <a:ext cx="1216025" cy="20637"/>
          </a:xfrm>
          <a:custGeom>
            <a:avLst/>
            <a:gdLst/>
            <a:ahLst/>
            <a:cxnLst>
              <a:cxn ang="0">
                <a:pos x="766" y="13"/>
              </a:cxn>
              <a:cxn ang="0">
                <a:pos x="713" y="13"/>
              </a:cxn>
              <a:cxn ang="0">
                <a:pos x="713" y="0"/>
              </a:cxn>
              <a:cxn ang="0">
                <a:pos x="766" y="0"/>
              </a:cxn>
              <a:cxn ang="0">
                <a:pos x="766" y="13"/>
              </a:cxn>
              <a:cxn ang="0">
                <a:pos x="673" y="13"/>
              </a:cxn>
              <a:cxn ang="0">
                <a:pos x="619" y="13"/>
              </a:cxn>
              <a:cxn ang="0">
                <a:pos x="619" y="0"/>
              </a:cxn>
              <a:cxn ang="0">
                <a:pos x="673" y="0"/>
              </a:cxn>
              <a:cxn ang="0">
                <a:pos x="673" y="13"/>
              </a:cxn>
              <a:cxn ang="0">
                <a:pos x="579" y="13"/>
              </a:cxn>
              <a:cxn ang="0">
                <a:pos x="525" y="13"/>
              </a:cxn>
              <a:cxn ang="0">
                <a:pos x="525" y="0"/>
              </a:cxn>
              <a:cxn ang="0">
                <a:pos x="579" y="0"/>
              </a:cxn>
              <a:cxn ang="0">
                <a:pos x="579" y="13"/>
              </a:cxn>
              <a:cxn ang="0">
                <a:pos x="485" y="13"/>
              </a:cxn>
              <a:cxn ang="0">
                <a:pos x="432" y="13"/>
              </a:cxn>
              <a:cxn ang="0">
                <a:pos x="432" y="0"/>
              </a:cxn>
              <a:cxn ang="0">
                <a:pos x="485" y="0"/>
              </a:cxn>
              <a:cxn ang="0">
                <a:pos x="485" y="13"/>
              </a:cxn>
              <a:cxn ang="0">
                <a:pos x="392" y="13"/>
              </a:cxn>
              <a:cxn ang="0">
                <a:pos x="338" y="13"/>
              </a:cxn>
              <a:cxn ang="0">
                <a:pos x="338" y="0"/>
              </a:cxn>
              <a:cxn ang="0">
                <a:pos x="392" y="0"/>
              </a:cxn>
              <a:cxn ang="0">
                <a:pos x="392" y="13"/>
              </a:cxn>
              <a:cxn ang="0">
                <a:pos x="298" y="13"/>
              </a:cxn>
              <a:cxn ang="0">
                <a:pos x="245" y="13"/>
              </a:cxn>
              <a:cxn ang="0">
                <a:pos x="245" y="0"/>
              </a:cxn>
              <a:cxn ang="0">
                <a:pos x="298" y="0"/>
              </a:cxn>
              <a:cxn ang="0">
                <a:pos x="298" y="13"/>
              </a:cxn>
              <a:cxn ang="0">
                <a:pos x="205" y="13"/>
              </a:cxn>
              <a:cxn ang="0">
                <a:pos x="151" y="13"/>
              </a:cxn>
              <a:cxn ang="0">
                <a:pos x="151" y="0"/>
              </a:cxn>
              <a:cxn ang="0">
                <a:pos x="205" y="0"/>
              </a:cxn>
              <a:cxn ang="0">
                <a:pos x="205" y="13"/>
              </a:cxn>
              <a:cxn ang="0">
                <a:pos x="111" y="13"/>
              </a:cxn>
              <a:cxn ang="0">
                <a:pos x="58" y="13"/>
              </a:cxn>
              <a:cxn ang="0">
                <a:pos x="58" y="0"/>
              </a:cxn>
              <a:cxn ang="0">
                <a:pos x="111" y="0"/>
              </a:cxn>
              <a:cxn ang="0">
                <a:pos x="111" y="13"/>
              </a:cxn>
              <a:cxn ang="0">
                <a:pos x="17" y="13"/>
              </a:cxn>
              <a:cxn ang="0">
                <a:pos x="0" y="13"/>
              </a:cxn>
              <a:cxn ang="0">
                <a:pos x="0" y="0"/>
              </a:cxn>
              <a:cxn ang="0">
                <a:pos x="17" y="0"/>
              </a:cxn>
              <a:cxn ang="0">
                <a:pos x="17" y="13"/>
              </a:cxn>
            </a:cxnLst>
            <a:rect l="0" t="0" r="r" b="b"/>
            <a:pathLst>
              <a:path w="766" h="13">
                <a:moveTo>
                  <a:pt x="766" y="13"/>
                </a:moveTo>
                <a:lnTo>
                  <a:pt x="713" y="13"/>
                </a:lnTo>
                <a:lnTo>
                  <a:pt x="713" y="0"/>
                </a:lnTo>
                <a:lnTo>
                  <a:pt x="766" y="0"/>
                </a:lnTo>
                <a:lnTo>
                  <a:pt x="766" y="13"/>
                </a:lnTo>
                <a:close/>
                <a:moveTo>
                  <a:pt x="673" y="13"/>
                </a:moveTo>
                <a:lnTo>
                  <a:pt x="619" y="13"/>
                </a:lnTo>
                <a:lnTo>
                  <a:pt x="619" y="0"/>
                </a:lnTo>
                <a:lnTo>
                  <a:pt x="673" y="0"/>
                </a:lnTo>
                <a:lnTo>
                  <a:pt x="673" y="13"/>
                </a:lnTo>
                <a:close/>
                <a:moveTo>
                  <a:pt x="579" y="13"/>
                </a:moveTo>
                <a:lnTo>
                  <a:pt x="525" y="13"/>
                </a:lnTo>
                <a:lnTo>
                  <a:pt x="525" y="0"/>
                </a:lnTo>
                <a:lnTo>
                  <a:pt x="579" y="0"/>
                </a:lnTo>
                <a:lnTo>
                  <a:pt x="579" y="13"/>
                </a:lnTo>
                <a:close/>
                <a:moveTo>
                  <a:pt x="485" y="13"/>
                </a:moveTo>
                <a:lnTo>
                  <a:pt x="432" y="13"/>
                </a:lnTo>
                <a:lnTo>
                  <a:pt x="432" y="0"/>
                </a:lnTo>
                <a:lnTo>
                  <a:pt x="485" y="0"/>
                </a:lnTo>
                <a:lnTo>
                  <a:pt x="485" y="13"/>
                </a:lnTo>
                <a:close/>
                <a:moveTo>
                  <a:pt x="392" y="13"/>
                </a:moveTo>
                <a:lnTo>
                  <a:pt x="338" y="13"/>
                </a:lnTo>
                <a:lnTo>
                  <a:pt x="338" y="0"/>
                </a:lnTo>
                <a:lnTo>
                  <a:pt x="392" y="0"/>
                </a:lnTo>
                <a:lnTo>
                  <a:pt x="392" y="13"/>
                </a:lnTo>
                <a:close/>
                <a:moveTo>
                  <a:pt x="298" y="13"/>
                </a:moveTo>
                <a:lnTo>
                  <a:pt x="245" y="13"/>
                </a:lnTo>
                <a:lnTo>
                  <a:pt x="245" y="0"/>
                </a:lnTo>
                <a:lnTo>
                  <a:pt x="298" y="0"/>
                </a:lnTo>
                <a:lnTo>
                  <a:pt x="298" y="13"/>
                </a:lnTo>
                <a:close/>
                <a:moveTo>
                  <a:pt x="205" y="13"/>
                </a:moveTo>
                <a:lnTo>
                  <a:pt x="151" y="13"/>
                </a:lnTo>
                <a:lnTo>
                  <a:pt x="151" y="0"/>
                </a:lnTo>
                <a:lnTo>
                  <a:pt x="205" y="0"/>
                </a:lnTo>
                <a:lnTo>
                  <a:pt x="205" y="13"/>
                </a:lnTo>
                <a:close/>
                <a:moveTo>
                  <a:pt x="111" y="13"/>
                </a:moveTo>
                <a:lnTo>
                  <a:pt x="58" y="13"/>
                </a:lnTo>
                <a:lnTo>
                  <a:pt x="58" y="0"/>
                </a:lnTo>
                <a:lnTo>
                  <a:pt x="111" y="0"/>
                </a:lnTo>
                <a:lnTo>
                  <a:pt x="111" y="13"/>
                </a:lnTo>
                <a:close/>
                <a:moveTo>
                  <a:pt x="17" y="13"/>
                </a:moveTo>
                <a:lnTo>
                  <a:pt x="0" y="13"/>
                </a:lnTo>
                <a:lnTo>
                  <a:pt x="0" y="0"/>
                </a:lnTo>
                <a:lnTo>
                  <a:pt x="17" y="0"/>
                </a:lnTo>
                <a:lnTo>
                  <a:pt x="17" y="13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86" name="Freeform 582"/>
          <p:cNvSpPr>
            <a:spLocks noEditPoints="1"/>
          </p:cNvSpPr>
          <p:nvPr/>
        </p:nvSpPr>
        <p:spPr bwMode="auto">
          <a:xfrm>
            <a:off x="6532563" y="2328863"/>
            <a:ext cx="349250" cy="63500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187" y="13"/>
              </a:cxn>
              <a:cxn ang="0">
                <a:pos x="187" y="27"/>
              </a:cxn>
              <a:cxn ang="0">
                <a:pos x="0" y="27"/>
              </a:cxn>
              <a:cxn ang="0">
                <a:pos x="0" y="13"/>
              </a:cxn>
              <a:cxn ang="0">
                <a:pos x="180" y="0"/>
              </a:cxn>
              <a:cxn ang="0">
                <a:pos x="220" y="20"/>
              </a:cxn>
              <a:cxn ang="0">
                <a:pos x="180" y="40"/>
              </a:cxn>
              <a:cxn ang="0">
                <a:pos x="180" y="0"/>
              </a:cxn>
            </a:cxnLst>
            <a:rect l="0" t="0" r="r" b="b"/>
            <a:pathLst>
              <a:path w="220" h="40">
                <a:moveTo>
                  <a:pt x="0" y="13"/>
                </a:moveTo>
                <a:lnTo>
                  <a:pt x="187" y="13"/>
                </a:lnTo>
                <a:lnTo>
                  <a:pt x="187" y="27"/>
                </a:lnTo>
                <a:lnTo>
                  <a:pt x="0" y="27"/>
                </a:lnTo>
                <a:lnTo>
                  <a:pt x="0" y="13"/>
                </a:lnTo>
                <a:close/>
                <a:moveTo>
                  <a:pt x="180" y="0"/>
                </a:moveTo>
                <a:lnTo>
                  <a:pt x="220" y="20"/>
                </a:lnTo>
                <a:lnTo>
                  <a:pt x="180" y="40"/>
                </a:lnTo>
                <a:lnTo>
                  <a:pt x="180" y="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147" name="Group 583"/>
          <p:cNvGrpSpPr>
            <a:grpSpLocks/>
          </p:cNvGrpSpPr>
          <p:nvPr/>
        </p:nvGrpSpPr>
        <p:grpSpPr bwMode="auto">
          <a:xfrm>
            <a:off x="6934201" y="2406651"/>
            <a:ext cx="214313" cy="98425"/>
            <a:chOff x="3408" y="1516"/>
            <a:chExt cx="135" cy="62"/>
          </a:xfrm>
        </p:grpSpPr>
        <p:sp>
          <p:nvSpPr>
            <p:cNvPr id="815688" name="Freeform 584"/>
            <p:cNvSpPr>
              <a:spLocks/>
            </p:cNvSpPr>
            <p:nvPr/>
          </p:nvSpPr>
          <p:spPr bwMode="auto">
            <a:xfrm>
              <a:off x="3408" y="1516"/>
              <a:ext cx="135" cy="62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34" y="0"/>
                </a:cxn>
                <a:cxn ang="0">
                  <a:pos x="101" y="0"/>
                </a:cxn>
                <a:cxn ang="0">
                  <a:pos x="135" y="62"/>
                </a:cxn>
                <a:cxn ang="0">
                  <a:pos x="0" y="62"/>
                </a:cxn>
              </a:cxnLst>
              <a:rect l="0" t="0" r="r" b="b"/>
              <a:pathLst>
                <a:path w="135" h="62">
                  <a:moveTo>
                    <a:pt x="0" y="62"/>
                  </a:moveTo>
                  <a:lnTo>
                    <a:pt x="34" y="0"/>
                  </a:lnTo>
                  <a:lnTo>
                    <a:pt x="101" y="0"/>
                  </a:lnTo>
                  <a:lnTo>
                    <a:pt x="135" y="6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89" name="Freeform 585"/>
            <p:cNvSpPr>
              <a:spLocks/>
            </p:cNvSpPr>
            <p:nvPr/>
          </p:nvSpPr>
          <p:spPr bwMode="auto">
            <a:xfrm>
              <a:off x="3408" y="1516"/>
              <a:ext cx="135" cy="62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34" y="0"/>
                </a:cxn>
                <a:cxn ang="0">
                  <a:pos x="101" y="0"/>
                </a:cxn>
                <a:cxn ang="0">
                  <a:pos x="135" y="62"/>
                </a:cxn>
                <a:cxn ang="0">
                  <a:pos x="0" y="62"/>
                </a:cxn>
              </a:cxnLst>
              <a:rect l="0" t="0" r="r" b="b"/>
              <a:pathLst>
                <a:path w="135" h="62">
                  <a:moveTo>
                    <a:pt x="0" y="62"/>
                  </a:moveTo>
                  <a:lnTo>
                    <a:pt x="34" y="0"/>
                  </a:lnTo>
                  <a:lnTo>
                    <a:pt x="101" y="0"/>
                  </a:lnTo>
                  <a:lnTo>
                    <a:pt x="135" y="62"/>
                  </a:lnTo>
                  <a:lnTo>
                    <a:pt x="0" y="6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50" name="Group 586"/>
          <p:cNvGrpSpPr>
            <a:grpSpLocks/>
          </p:cNvGrpSpPr>
          <p:nvPr/>
        </p:nvGrpSpPr>
        <p:grpSpPr bwMode="auto">
          <a:xfrm>
            <a:off x="6943725" y="2284413"/>
            <a:ext cx="292100" cy="163512"/>
            <a:chOff x="3414" y="1439"/>
            <a:chExt cx="184" cy="103"/>
          </a:xfrm>
        </p:grpSpPr>
        <p:grpSp>
          <p:nvGrpSpPr>
            <p:cNvPr id="815872" name="Group 587"/>
            <p:cNvGrpSpPr>
              <a:grpSpLocks/>
            </p:cNvGrpSpPr>
            <p:nvPr/>
          </p:nvGrpSpPr>
          <p:grpSpPr bwMode="auto">
            <a:xfrm>
              <a:off x="3461" y="1439"/>
              <a:ext cx="137" cy="57"/>
              <a:chOff x="3461" y="1439"/>
              <a:chExt cx="137" cy="57"/>
            </a:xfrm>
          </p:grpSpPr>
          <p:sp>
            <p:nvSpPr>
              <p:cNvPr id="815692" name="Rectangle 588"/>
              <p:cNvSpPr>
                <a:spLocks noChangeArrowheads="1"/>
              </p:cNvSpPr>
              <p:nvPr/>
            </p:nvSpPr>
            <p:spPr bwMode="auto">
              <a:xfrm>
                <a:off x="3461" y="1439"/>
                <a:ext cx="137" cy="57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693" name="Rectangle 589"/>
              <p:cNvSpPr>
                <a:spLocks noChangeArrowheads="1"/>
              </p:cNvSpPr>
              <p:nvPr/>
            </p:nvSpPr>
            <p:spPr bwMode="auto">
              <a:xfrm>
                <a:off x="3461" y="1439"/>
                <a:ext cx="137" cy="57"/>
              </a:xfrm>
              <a:prstGeom prst="rect">
                <a:avLst/>
              </a:prstGeom>
              <a:noFill/>
              <a:ln w="952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15878" name="Group 590"/>
            <p:cNvGrpSpPr>
              <a:grpSpLocks/>
            </p:cNvGrpSpPr>
            <p:nvPr/>
          </p:nvGrpSpPr>
          <p:grpSpPr bwMode="auto">
            <a:xfrm>
              <a:off x="3414" y="1439"/>
              <a:ext cx="118" cy="103"/>
              <a:chOff x="3414" y="1439"/>
              <a:chExt cx="118" cy="103"/>
            </a:xfrm>
          </p:grpSpPr>
          <p:sp>
            <p:nvSpPr>
              <p:cNvPr id="815695" name="Oval 591"/>
              <p:cNvSpPr>
                <a:spLocks noChangeArrowheads="1"/>
              </p:cNvSpPr>
              <p:nvPr/>
            </p:nvSpPr>
            <p:spPr bwMode="auto">
              <a:xfrm>
                <a:off x="3414" y="1439"/>
                <a:ext cx="118" cy="103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696" name="Oval 592"/>
              <p:cNvSpPr>
                <a:spLocks noChangeArrowheads="1"/>
              </p:cNvSpPr>
              <p:nvPr/>
            </p:nvSpPr>
            <p:spPr bwMode="auto">
              <a:xfrm>
                <a:off x="3414" y="1439"/>
                <a:ext cx="118" cy="103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15881" name="Group 593"/>
          <p:cNvGrpSpPr>
            <a:grpSpLocks/>
          </p:cNvGrpSpPr>
          <p:nvPr/>
        </p:nvGrpSpPr>
        <p:grpSpPr bwMode="auto">
          <a:xfrm>
            <a:off x="6934201" y="2406651"/>
            <a:ext cx="214313" cy="98425"/>
            <a:chOff x="3408" y="1516"/>
            <a:chExt cx="135" cy="62"/>
          </a:xfrm>
        </p:grpSpPr>
        <p:sp>
          <p:nvSpPr>
            <p:cNvPr id="815698" name="Freeform 594"/>
            <p:cNvSpPr>
              <a:spLocks/>
            </p:cNvSpPr>
            <p:nvPr/>
          </p:nvSpPr>
          <p:spPr bwMode="auto">
            <a:xfrm>
              <a:off x="3408" y="1516"/>
              <a:ext cx="135" cy="62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34" y="0"/>
                </a:cxn>
                <a:cxn ang="0">
                  <a:pos x="101" y="0"/>
                </a:cxn>
                <a:cxn ang="0">
                  <a:pos x="135" y="62"/>
                </a:cxn>
                <a:cxn ang="0">
                  <a:pos x="0" y="62"/>
                </a:cxn>
              </a:cxnLst>
              <a:rect l="0" t="0" r="r" b="b"/>
              <a:pathLst>
                <a:path w="135" h="62">
                  <a:moveTo>
                    <a:pt x="0" y="62"/>
                  </a:moveTo>
                  <a:lnTo>
                    <a:pt x="34" y="0"/>
                  </a:lnTo>
                  <a:lnTo>
                    <a:pt x="101" y="0"/>
                  </a:lnTo>
                  <a:lnTo>
                    <a:pt x="135" y="6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99" name="Freeform 595"/>
            <p:cNvSpPr>
              <a:spLocks/>
            </p:cNvSpPr>
            <p:nvPr/>
          </p:nvSpPr>
          <p:spPr bwMode="auto">
            <a:xfrm>
              <a:off x="3408" y="1516"/>
              <a:ext cx="135" cy="62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34" y="0"/>
                </a:cxn>
                <a:cxn ang="0">
                  <a:pos x="101" y="0"/>
                </a:cxn>
                <a:cxn ang="0">
                  <a:pos x="135" y="62"/>
                </a:cxn>
                <a:cxn ang="0">
                  <a:pos x="0" y="62"/>
                </a:cxn>
              </a:cxnLst>
              <a:rect l="0" t="0" r="r" b="b"/>
              <a:pathLst>
                <a:path w="135" h="62">
                  <a:moveTo>
                    <a:pt x="0" y="62"/>
                  </a:moveTo>
                  <a:lnTo>
                    <a:pt x="34" y="0"/>
                  </a:lnTo>
                  <a:lnTo>
                    <a:pt x="101" y="0"/>
                  </a:lnTo>
                  <a:lnTo>
                    <a:pt x="135" y="62"/>
                  </a:lnTo>
                  <a:lnTo>
                    <a:pt x="0" y="6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86" name="Group 596"/>
          <p:cNvGrpSpPr>
            <a:grpSpLocks/>
          </p:cNvGrpSpPr>
          <p:nvPr/>
        </p:nvGrpSpPr>
        <p:grpSpPr bwMode="auto">
          <a:xfrm>
            <a:off x="7018339" y="2284414"/>
            <a:ext cx="217487" cy="90487"/>
            <a:chOff x="3461" y="1439"/>
            <a:chExt cx="137" cy="57"/>
          </a:xfrm>
        </p:grpSpPr>
        <p:sp>
          <p:nvSpPr>
            <p:cNvPr id="815701" name="Rectangle 597"/>
            <p:cNvSpPr>
              <a:spLocks noChangeArrowheads="1"/>
            </p:cNvSpPr>
            <p:nvPr/>
          </p:nvSpPr>
          <p:spPr bwMode="auto">
            <a:xfrm>
              <a:off x="3461" y="1439"/>
              <a:ext cx="137" cy="5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02" name="Rectangle 598"/>
            <p:cNvSpPr>
              <a:spLocks noChangeArrowheads="1"/>
            </p:cNvSpPr>
            <p:nvPr/>
          </p:nvSpPr>
          <p:spPr bwMode="auto">
            <a:xfrm>
              <a:off x="3461" y="1439"/>
              <a:ext cx="137" cy="57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92" name="Group 599"/>
          <p:cNvGrpSpPr>
            <a:grpSpLocks/>
          </p:cNvGrpSpPr>
          <p:nvPr/>
        </p:nvGrpSpPr>
        <p:grpSpPr bwMode="auto">
          <a:xfrm>
            <a:off x="6943726" y="2284413"/>
            <a:ext cx="187325" cy="163512"/>
            <a:chOff x="3414" y="1439"/>
            <a:chExt cx="118" cy="103"/>
          </a:xfrm>
        </p:grpSpPr>
        <p:sp>
          <p:nvSpPr>
            <p:cNvPr id="815704" name="Oval 600"/>
            <p:cNvSpPr>
              <a:spLocks noChangeArrowheads="1"/>
            </p:cNvSpPr>
            <p:nvPr/>
          </p:nvSpPr>
          <p:spPr bwMode="auto">
            <a:xfrm>
              <a:off x="3414" y="1439"/>
              <a:ext cx="118" cy="10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05" name="Oval 601"/>
            <p:cNvSpPr>
              <a:spLocks noChangeArrowheads="1"/>
            </p:cNvSpPr>
            <p:nvPr/>
          </p:nvSpPr>
          <p:spPr bwMode="auto">
            <a:xfrm>
              <a:off x="3414" y="1439"/>
              <a:ext cx="118" cy="103"/>
            </a:xfrm>
            <a:prstGeom prst="ellips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95" name="Group 602"/>
          <p:cNvGrpSpPr>
            <a:grpSpLocks/>
          </p:cNvGrpSpPr>
          <p:nvPr/>
        </p:nvGrpSpPr>
        <p:grpSpPr bwMode="auto">
          <a:xfrm>
            <a:off x="7018339" y="2284414"/>
            <a:ext cx="217487" cy="90487"/>
            <a:chOff x="3461" y="1439"/>
            <a:chExt cx="137" cy="57"/>
          </a:xfrm>
        </p:grpSpPr>
        <p:sp>
          <p:nvSpPr>
            <p:cNvPr id="815707" name="Rectangle 603"/>
            <p:cNvSpPr>
              <a:spLocks noChangeArrowheads="1"/>
            </p:cNvSpPr>
            <p:nvPr/>
          </p:nvSpPr>
          <p:spPr bwMode="auto">
            <a:xfrm>
              <a:off x="3461" y="1439"/>
              <a:ext cx="137" cy="5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08" name="Rectangle 604"/>
            <p:cNvSpPr>
              <a:spLocks noChangeArrowheads="1"/>
            </p:cNvSpPr>
            <p:nvPr/>
          </p:nvSpPr>
          <p:spPr bwMode="auto">
            <a:xfrm>
              <a:off x="3461" y="1439"/>
              <a:ext cx="137" cy="57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00" name="Group 605"/>
          <p:cNvGrpSpPr>
            <a:grpSpLocks/>
          </p:cNvGrpSpPr>
          <p:nvPr/>
        </p:nvGrpSpPr>
        <p:grpSpPr bwMode="auto">
          <a:xfrm>
            <a:off x="6943726" y="2284413"/>
            <a:ext cx="187325" cy="163512"/>
            <a:chOff x="3414" y="1439"/>
            <a:chExt cx="118" cy="103"/>
          </a:xfrm>
        </p:grpSpPr>
        <p:sp>
          <p:nvSpPr>
            <p:cNvPr id="815710" name="Oval 606"/>
            <p:cNvSpPr>
              <a:spLocks noChangeArrowheads="1"/>
            </p:cNvSpPr>
            <p:nvPr/>
          </p:nvSpPr>
          <p:spPr bwMode="auto">
            <a:xfrm>
              <a:off x="3414" y="1439"/>
              <a:ext cx="118" cy="10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11" name="Oval 607"/>
            <p:cNvSpPr>
              <a:spLocks noChangeArrowheads="1"/>
            </p:cNvSpPr>
            <p:nvPr/>
          </p:nvSpPr>
          <p:spPr bwMode="auto">
            <a:xfrm>
              <a:off x="3414" y="1439"/>
              <a:ext cx="118" cy="103"/>
            </a:xfrm>
            <a:prstGeom prst="ellips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712" name="Freeform 608"/>
          <p:cNvSpPr>
            <a:spLocks noEditPoints="1"/>
          </p:cNvSpPr>
          <p:nvPr/>
        </p:nvSpPr>
        <p:spPr bwMode="auto">
          <a:xfrm>
            <a:off x="10085389" y="2325688"/>
            <a:ext cx="65087" cy="2411412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7" y="1486"/>
              </a:cxn>
              <a:cxn ang="0">
                <a:pos x="14" y="1486"/>
              </a:cxn>
              <a:cxn ang="0">
                <a:pos x="14" y="0"/>
              </a:cxn>
              <a:cxn ang="0">
                <a:pos x="27" y="0"/>
              </a:cxn>
              <a:cxn ang="0">
                <a:pos x="41" y="1479"/>
              </a:cxn>
              <a:cxn ang="0">
                <a:pos x="20" y="1519"/>
              </a:cxn>
              <a:cxn ang="0">
                <a:pos x="0" y="1479"/>
              </a:cxn>
              <a:cxn ang="0">
                <a:pos x="41" y="1479"/>
              </a:cxn>
            </a:cxnLst>
            <a:rect l="0" t="0" r="r" b="b"/>
            <a:pathLst>
              <a:path w="41" h="1519">
                <a:moveTo>
                  <a:pt x="27" y="0"/>
                </a:moveTo>
                <a:lnTo>
                  <a:pt x="27" y="1486"/>
                </a:lnTo>
                <a:lnTo>
                  <a:pt x="14" y="1486"/>
                </a:lnTo>
                <a:lnTo>
                  <a:pt x="14" y="0"/>
                </a:lnTo>
                <a:lnTo>
                  <a:pt x="27" y="0"/>
                </a:lnTo>
                <a:close/>
                <a:moveTo>
                  <a:pt x="41" y="1479"/>
                </a:moveTo>
                <a:lnTo>
                  <a:pt x="20" y="1519"/>
                </a:lnTo>
                <a:lnTo>
                  <a:pt x="0" y="1479"/>
                </a:lnTo>
                <a:lnTo>
                  <a:pt x="41" y="1479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713" name="Freeform 609"/>
          <p:cNvSpPr>
            <a:spLocks noEditPoints="1"/>
          </p:cNvSpPr>
          <p:nvPr/>
        </p:nvSpPr>
        <p:spPr bwMode="auto">
          <a:xfrm>
            <a:off x="4881564" y="2709864"/>
            <a:ext cx="65087" cy="530225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7" y="300"/>
              </a:cxn>
              <a:cxn ang="0">
                <a:pos x="14" y="300"/>
              </a:cxn>
              <a:cxn ang="0">
                <a:pos x="14" y="0"/>
              </a:cxn>
              <a:cxn ang="0">
                <a:pos x="27" y="0"/>
              </a:cxn>
              <a:cxn ang="0">
                <a:pos x="41" y="294"/>
              </a:cxn>
              <a:cxn ang="0">
                <a:pos x="21" y="334"/>
              </a:cxn>
              <a:cxn ang="0">
                <a:pos x="0" y="294"/>
              </a:cxn>
              <a:cxn ang="0">
                <a:pos x="41" y="294"/>
              </a:cxn>
            </a:cxnLst>
            <a:rect l="0" t="0" r="r" b="b"/>
            <a:pathLst>
              <a:path w="41" h="334">
                <a:moveTo>
                  <a:pt x="27" y="0"/>
                </a:moveTo>
                <a:lnTo>
                  <a:pt x="27" y="300"/>
                </a:lnTo>
                <a:lnTo>
                  <a:pt x="14" y="300"/>
                </a:lnTo>
                <a:lnTo>
                  <a:pt x="14" y="0"/>
                </a:lnTo>
                <a:lnTo>
                  <a:pt x="27" y="0"/>
                </a:lnTo>
                <a:close/>
                <a:moveTo>
                  <a:pt x="41" y="294"/>
                </a:moveTo>
                <a:lnTo>
                  <a:pt x="21" y="334"/>
                </a:lnTo>
                <a:lnTo>
                  <a:pt x="0" y="294"/>
                </a:lnTo>
                <a:lnTo>
                  <a:pt x="41" y="294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714" name="Rectangle 610"/>
          <p:cNvSpPr>
            <a:spLocks noChangeArrowheads="1"/>
          </p:cNvSpPr>
          <p:nvPr/>
        </p:nvSpPr>
        <p:spPr bwMode="auto">
          <a:xfrm>
            <a:off x="4457700" y="3225801"/>
            <a:ext cx="68307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MF Waste</a:t>
            </a:r>
            <a:endParaRPr lang="en-US" b="1"/>
          </a:p>
        </p:txBody>
      </p:sp>
      <p:sp>
        <p:nvSpPr>
          <p:cNvPr id="815715" name="Rectangle 611"/>
          <p:cNvSpPr>
            <a:spLocks noChangeArrowheads="1"/>
          </p:cNvSpPr>
          <p:nvPr/>
        </p:nvSpPr>
        <p:spPr bwMode="auto">
          <a:xfrm>
            <a:off x="4464050" y="3429001"/>
            <a:ext cx="86363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(To Disposal)</a:t>
            </a:r>
            <a:endParaRPr lang="en-US" b="1"/>
          </a:p>
        </p:txBody>
      </p:sp>
      <p:sp>
        <p:nvSpPr>
          <p:cNvPr id="815716" name="Rectangle 612"/>
          <p:cNvSpPr>
            <a:spLocks noChangeArrowheads="1"/>
          </p:cNvSpPr>
          <p:nvPr/>
        </p:nvSpPr>
        <p:spPr bwMode="auto">
          <a:xfrm>
            <a:off x="5919788" y="1712914"/>
            <a:ext cx="77713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MF Filtrate </a:t>
            </a:r>
            <a:endParaRPr lang="en-US" b="1"/>
          </a:p>
        </p:txBody>
      </p:sp>
      <p:sp>
        <p:nvSpPr>
          <p:cNvPr id="815717" name="Rectangle 613"/>
          <p:cNvSpPr>
            <a:spLocks noChangeArrowheads="1"/>
          </p:cNvSpPr>
          <p:nvPr/>
        </p:nvSpPr>
        <p:spPr bwMode="auto">
          <a:xfrm>
            <a:off x="5910263" y="1917701"/>
            <a:ext cx="51456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Storage</a:t>
            </a:r>
            <a:endParaRPr lang="en-US" b="1"/>
          </a:p>
        </p:txBody>
      </p:sp>
      <p:grpSp>
        <p:nvGrpSpPr>
          <p:cNvPr id="815172" name="Group 614"/>
          <p:cNvGrpSpPr>
            <a:grpSpLocks/>
          </p:cNvGrpSpPr>
          <p:nvPr/>
        </p:nvGrpSpPr>
        <p:grpSpPr bwMode="auto">
          <a:xfrm>
            <a:off x="3630614" y="2251075"/>
            <a:ext cx="720725" cy="336550"/>
            <a:chOff x="1327" y="1418"/>
            <a:chExt cx="454" cy="212"/>
          </a:xfrm>
        </p:grpSpPr>
        <p:grpSp>
          <p:nvGrpSpPr>
            <p:cNvPr id="815175" name="Group 615"/>
            <p:cNvGrpSpPr>
              <a:grpSpLocks/>
            </p:cNvGrpSpPr>
            <p:nvPr/>
          </p:nvGrpSpPr>
          <p:grpSpPr bwMode="auto">
            <a:xfrm>
              <a:off x="1327" y="1422"/>
              <a:ext cx="454" cy="208"/>
              <a:chOff x="1327" y="1422"/>
              <a:chExt cx="454" cy="208"/>
            </a:xfrm>
          </p:grpSpPr>
          <p:sp>
            <p:nvSpPr>
              <p:cNvPr id="815720" name="Freeform 616"/>
              <p:cNvSpPr>
                <a:spLocks/>
              </p:cNvSpPr>
              <p:nvPr/>
            </p:nvSpPr>
            <p:spPr bwMode="auto">
              <a:xfrm>
                <a:off x="1327" y="1422"/>
                <a:ext cx="454" cy="208"/>
              </a:xfrm>
              <a:custGeom>
                <a:avLst/>
                <a:gdLst/>
                <a:ahLst/>
                <a:cxnLst>
                  <a:cxn ang="0">
                    <a:pos x="0" y="167"/>
                  </a:cxn>
                  <a:cxn ang="0">
                    <a:pos x="454" y="208"/>
                  </a:cxn>
                  <a:cxn ang="0">
                    <a:pos x="454" y="0"/>
                  </a:cxn>
                  <a:cxn ang="0">
                    <a:pos x="0" y="0"/>
                  </a:cxn>
                  <a:cxn ang="0">
                    <a:pos x="0" y="167"/>
                  </a:cxn>
                </a:cxnLst>
                <a:rect l="0" t="0" r="r" b="b"/>
                <a:pathLst>
                  <a:path w="454" h="208">
                    <a:moveTo>
                      <a:pt x="0" y="167"/>
                    </a:moveTo>
                    <a:lnTo>
                      <a:pt x="454" y="208"/>
                    </a:lnTo>
                    <a:lnTo>
                      <a:pt x="454" y="0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B2B2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1" name="Freeform 617"/>
              <p:cNvSpPr>
                <a:spLocks/>
              </p:cNvSpPr>
              <p:nvPr/>
            </p:nvSpPr>
            <p:spPr bwMode="auto">
              <a:xfrm>
                <a:off x="1327" y="1422"/>
                <a:ext cx="454" cy="208"/>
              </a:xfrm>
              <a:custGeom>
                <a:avLst/>
                <a:gdLst/>
                <a:ahLst/>
                <a:cxnLst>
                  <a:cxn ang="0">
                    <a:pos x="0" y="167"/>
                  </a:cxn>
                  <a:cxn ang="0">
                    <a:pos x="454" y="208"/>
                  </a:cxn>
                  <a:cxn ang="0">
                    <a:pos x="454" y="0"/>
                  </a:cxn>
                  <a:cxn ang="0">
                    <a:pos x="0" y="0"/>
                  </a:cxn>
                  <a:cxn ang="0">
                    <a:pos x="0" y="167"/>
                  </a:cxn>
                </a:cxnLst>
                <a:rect l="0" t="0" r="r" b="b"/>
                <a:pathLst>
                  <a:path w="454" h="208">
                    <a:moveTo>
                      <a:pt x="0" y="167"/>
                    </a:moveTo>
                    <a:lnTo>
                      <a:pt x="454" y="208"/>
                    </a:lnTo>
                    <a:lnTo>
                      <a:pt x="454" y="0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15176" name="Group 618"/>
            <p:cNvGrpSpPr>
              <a:grpSpLocks/>
            </p:cNvGrpSpPr>
            <p:nvPr/>
          </p:nvGrpSpPr>
          <p:grpSpPr bwMode="auto">
            <a:xfrm>
              <a:off x="1339" y="1418"/>
              <a:ext cx="426" cy="189"/>
              <a:chOff x="1339" y="1418"/>
              <a:chExt cx="426" cy="189"/>
            </a:xfrm>
          </p:grpSpPr>
          <p:sp>
            <p:nvSpPr>
              <p:cNvPr id="815723" name="Rectangle 619"/>
              <p:cNvSpPr>
                <a:spLocks noChangeArrowheads="1"/>
              </p:cNvSpPr>
              <p:nvPr/>
            </p:nvSpPr>
            <p:spPr bwMode="auto">
              <a:xfrm>
                <a:off x="1339" y="1418"/>
                <a:ext cx="426" cy="17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4" name="Rectangle 620"/>
              <p:cNvSpPr>
                <a:spLocks noChangeArrowheads="1"/>
              </p:cNvSpPr>
              <p:nvPr/>
            </p:nvSpPr>
            <p:spPr bwMode="auto">
              <a:xfrm>
                <a:off x="1339" y="1435"/>
                <a:ext cx="426" cy="10"/>
              </a:xfrm>
              <a:prstGeom prst="rect">
                <a:avLst/>
              </a:prstGeom>
              <a:solidFill>
                <a:srgbClr val="9ACC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5" name="Rectangle 621"/>
              <p:cNvSpPr>
                <a:spLocks noChangeArrowheads="1"/>
              </p:cNvSpPr>
              <p:nvPr/>
            </p:nvSpPr>
            <p:spPr bwMode="auto">
              <a:xfrm>
                <a:off x="1339" y="1445"/>
                <a:ext cx="426" cy="7"/>
              </a:xfrm>
              <a:prstGeom prst="rect">
                <a:avLst/>
              </a:prstGeom>
              <a:solidFill>
                <a:srgbClr val="9CCB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6" name="Rectangle 622"/>
              <p:cNvSpPr>
                <a:spLocks noChangeArrowheads="1"/>
              </p:cNvSpPr>
              <p:nvPr/>
            </p:nvSpPr>
            <p:spPr bwMode="auto">
              <a:xfrm>
                <a:off x="1339" y="1452"/>
                <a:ext cx="426" cy="8"/>
              </a:xfrm>
              <a:prstGeom prst="rect">
                <a:avLst/>
              </a:prstGeom>
              <a:solidFill>
                <a:srgbClr val="9DCB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7" name="Rectangle 623"/>
              <p:cNvSpPr>
                <a:spLocks noChangeArrowheads="1"/>
              </p:cNvSpPr>
              <p:nvPr/>
            </p:nvSpPr>
            <p:spPr bwMode="auto">
              <a:xfrm>
                <a:off x="1339" y="1460"/>
                <a:ext cx="426" cy="6"/>
              </a:xfrm>
              <a:prstGeom prst="rect">
                <a:avLst/>
              </a:prstGeom>
              <a:solidFill>
                <a:srgbClr val="9ECB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8" name="Rectangle 624"/>
              <p:cNvSpPr>
                <a:spLocks noChangeArrowheads="1"/>
              </p:cNvSpPr>
              <p:nvPr/>
            </p:nvSpPr>
            <p:spPr bwMode="auto">
              <a:xfrm>
                <a:off x="1339" y="1466"/>
                <a:ext cx="426" cy="4"/>
              </a:xfrm>
              <a:prstGeom prst="rect">
                <a:avLst/>
              </a:prstGeom>
              <a:solidFill>
                <a:srgbClr val="A0CA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9" name="Rectangle 625"/>
              <p:cNvSpPr>
                <a:spLocks noChangeArrowheads="1"/>
              </p:cNvSpPr>
              <p:nvPr/>
            </p:nvSpPr>
            <p:spPr bwMode="auto">
              <a:xfrm>
                <a:off x="1339" y="1470"/>
                <a:ext cx="426" cy="4"/>
              </a:xfrm>
              <a:prstGeom prst="rect">
                <a:avLst/>
              </a:prstGeom>
              <a:solidFill>
                <a:srgbClr val="A0CA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0" name="Rectangle 626"/>
              <p:cNvSpPr>
                <a:spLocks noChangeArrowheads="1"/>
              </p:cNvSpPr>
              <p:nvPr/>
            </p:nvSpPr>
            <p:spPr bwMode="auto">
              <a:xfrm>
                <a:off x="1339" y="1474"/>
                <a:ext cx="426" cy="5"/>
              </a:xfrm>
              <a:prstGeom prst="rect">
                <a:avLst/>
              </a:prstGeom>
              <a:solidFill>
                <a:srgbClr val="A2CA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1" name="Rectangle 627"/>
              <p:cNvSpPr>
                <a:spLocks noChangeArrowheads="1"/>
              </p:cNvSpPr>
              <p:nvPr/>
            </p:nvSpPr>
            <p:spPr bwMode="auto">
              <a:xfrm>
                <a:off x="1339" y="1479"/>
                <a:ext cx="426" cy="4"/>
              </a:xfrm>
              <a:prstGeom prst="rect">
                <a:avLst/>
              </a:prstGeom>
              <a:solidFill>
                <a:srgbClr val="A3C9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2" name="Rectangle 628"/>
              <p:cNvSpPr>
                <a:spLocks noChangeArrowheads="1"/>
              </p:cNvSpPr>
              <p:nvPr/>
            </p:nvSpPr>
            <p:spPr bwMode="auto">
              <a:xfrm>
                <a:off x="1339" y="1483"/>
                <a:ext cx="426" cy="5"/>
              </a:xfrm>
              <a:prstGeom prst="rect">
                <a:avLst/>
              </a:prstGeom>
              <a:solidFill>
                <a:srgbClr val="A4C9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3" name="Rectangle 629"/>
              <p:cNvSpPr>
                <a:spLocks noChangeArrowheads="1"/>
              </p:cNvSpPr>
              <p:nvPr/>
            </p:nvSpPr>
            <p:spPr bwMode="auto">
              <a:xfrm>
                <a:off x="1339" y="1488"/>
                <a:ext cx="426" cy="5"/>
              </a:xfrm>
              <a:prstGeom prst="rect">
                <a:avLst/>
              </a:prstGeom>
              <a:solidFill>
                <a:srgbClr val="A6C9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4" name="Rectangle 630"/>
              <p:cNvSpPr>
                <a:spLocks noChangeArrowheads="1"/>
              </p:cNvSpPr>
              <p:nvPr/>
            </p:nvSpPr>
            <p:spPr bwMode="auto">
              <a:xfrm>
                <a:off x="1339" y="1493"/>
                <a:ext cx="426" cy="4"/>
              </a:xfrm>
              <a:prstGeom prst="rect">
                <a:avLst/>
              </a:prstGeom>
              <a:solidFill>
                <a:srgbClr val="A7C8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5" name="Rectangle 631"/>
              <p:cNvSpPr>
                <a:spLocks noChangeArrowheads="1"/>
              </p:cNvSpPr>
              <p:nvPr/>
            </p:nvSpPr>
            <p:spPr bwMode="auto">
              <a:xfrm>
                <a:off x="1339" y="1497"/>
                <a:ext cx="426" cy="3"/>
              </a:xfrm>
              <a:prstGeom prst="rect">
                <a:avLst/>
              </a:prstGeom>
              <a:solidFill>
                <a:srgbClr val="A8C8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6" name="Rectangle 632"/>
              <p:cNvSpPr>
                <a:spLocks noChangeArrowheads="1"/>
              </p:cNvSpPr>
              <p:nvPr/>
            </p:nvSpPr>
            <p:spPr bwMode="auto">
              <a:xfrm>
                <a:off x="1339" y="1500"/>
                <a:ext cx="426" cy="3"/>
              </a:xfrm>
              <a:prstGeom prst="rect">
                <a:avLst/>
              </a:prstGeom>
              <a:solidFill>
                <a:srgbClr val="AAC7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7" name="Rectangle 633"/>
              <p:cNvSpPr>
                <a:spLocks noChangeArrowheads="1"/>
              </p:cNvSpPr>
              <p:nvPr/>
            </p:nvSpPr>
            <p:spPr bwMode="auto">
              <a:xfrm>
                <a:off x="1339" y="1503"/>
                <a:ext cx="426" cy="3"/>
              </a:xfrm>
              <a:prstGeom prst="rect">
                <a:avLst/>
              </a:prstGeom>
              <a:solidFill>
                <a:srgbClr val="ABC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8" name="Rectangle 634"/>
              <p:cNvSpPr>
                <a:spLocks noChangeArrowheads="1"/>
              </p:cNvSpPr>
              <p:nvPr/>
            </p:nvSpPr>
            <p:spPr bwMode="auto">
              <a:xfrm>
                <a:off x="1339" y="1506"/>
                <a:ext cx="426" cy="4"/>
              </a:xfrm>
              <a:prstGeom prst="rect">
                <a:avLst/>
              </a:prstGeom>
              <a:solidFill>
                <a:srgbClr val="ACC7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9" name="Rectangle 635"/>
              <p:cNvSpPr>
                <a:spLocks noChangeArrowheads="1"/>
              </p:cNvSpPr>
              <p:nvPr/>
            </p:nvSpPr>
            <p:spPr bwMode="auto">
              <a:xfrm>
                <a:off x="1339" y="1510"/>
                <a:ext cx="426" cy="4"/>
              </a:xfrm>
              <a:prstGeom prst="rect">
                <a:avLst/>
              </a:prstGeom>
              <a:solidFill>
                <a:srgbClr val="ADC6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0" name="Rectangle 636"/>
              <p:cNvSpPr>
                <a:spLocks noChangeArrowheads="1"/>
              </p:cNvSpPr>
              <p:nvPr/>
            </p:nvSpPr>
            <p:spPr bwMode="auto">
              <a:xfrm>
                <a:off x="1339" y="1514"/>
                <a:ext cx="426" cy="3"/>
              </a:xfrm>
              <a:prstGeom prst="rect">
                <a:avLst/>
              </a:prstGeom>
              <a:solidFill>
                <a:srgbClr val="AEC6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1" name="Rectangle 637"/>
              <p:cNvSpPr>
                <a:spLocks noChangeArrowheads="1"/>
              </p:cNvSpPr>
              <p:nvPr/>
            </p:nvSpPr>
            <p:spPr bwMode="auto">
              <a:xfrm>
                <a:off x="1339" y="1517"/>
                <a:ext cx="426" cy="4"/>
              </a:xfrm>
              <a:prstGeom prst="rect">
                <a:avLst/>
              </a:prstGeom>
              <a:solidFill>
                <a:srgbClr val="B0C5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2" name="Rectangle 638"/>
              <p:cNvSpPr>
                <a:spLocks noChangeArrowheads="1"/>
              </p:cNvSpPr>
              <p:nvPr/>
            </p:nvSpPr>
            <p:spPr bwMode="auto">
              <a:xfrm>
                <a:off x="1339" y="1521"/>
                <a:ext cx="426" cy="3"/>
              </a:xfrm>
              <a:prstGeom prst="rect">
                <a:avLst/>
              </a:prstGeom>
              <a:solidFill>
                <a:srgbClr val="B1C5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3" name="Rectangle 639"/>
              <p:cNvSpPr>
                <a:spLocks noChangeArrowheads="1"/>
              </p:cNvSpPr>
              <p:nvPr/>
            </p:nvSpPr>
            <p:spPr bwMode="auto">
              <a:xfrm>
                <a:off x="1339" y="1524"/>
                <a:ext cx="426" cy="4"/>
              </a:xfrm>
              <a:prstGeom prst="rect">
                <a:avLst/>
              </a:prstGeom>
              <a:solidFill>
                <a:srgbClr val="B2C5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4" name="Rectangle 640"/>
              <p:cNvSpPr>
                <a:spLocks noChangeArrowheads="1"/>
              </p:cNvSpPr>
              <p:nvPr/>
            </p:nvSpPr>
            <p:spPr bwMode="auto">
              <a:xfrm>
                <a:off x="1339" y="1528"/>
                <a:ext cx="426" cy="4"/>
              </a:xfrm>
              <a:prstGeom prst="rect">
                <a:avLst/>
              </a:prstGeom>
              <a:solidFill>
                <a:srgbClr val="B3C4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5" name="Rectangle 641"/>
              <p:cNvSpPr>
                <a:spLocks noChangeArrowheads="1"/>
              </p:cNvSpPr>
              <p:nvPr/>
            </p:nvSpPr>
            <p:spPr bwMode="auto">
              <a:xfrm>
                <a:off x="1339" y="1532"/>
                <a:ext cx="426" cy="3"/>
              </a:xfrm>
              <a:prstGeom prst="rect">
                <a:avLst/>
              </a:prstGeom>
              <a:solidFill>
                <a:srgbClr val="B4C4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6" name="Rectangle 642"/>
              <p:cNvSpPr>
                <a:spLocks noChangeArrowheads="1"/>
              </p:cNvSpPr>
              <p:nvPr/>
            </p:nvSpPr>
            <p:spPr bwMode="auto">
              <a:xfrm>
                <a:off x="1339" y="1535"/>
                <a:ext cx="426" cy="4"/>
              </a:xfrm>
              <a:prstGeom prst="rect">
                <a:avLst/>
              </a:prstGeom>
              <a:solidFill>
                <a:srgbClr val="B5C4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7" name="Rectangle 643"/>
              <p:cNvSpPr>
                <a:spLocks noChangeArrowheads="1"/>
              </p:cNvSpPr>
              <p:nvPr/>
            </p:nvSpPr>
            <p:spPr bwMode="auto">
              <a:xfrm>
                <a:off x="1339" y="1539"/>
                <a:ext cx="426" cy="4"/>
              </a:xfrm>
              <a:prstGeom prst="rect">
                <a:avLst/>
              </a:prstGeom>
              <a:solidFill>
                <a:srgbClr val="B6C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8" name="Rectangle 644"/>
              <p:cNvSpPr>
                <a:spLocks noChangeArrowheads="1"/>
              </p:cNvSpPr>
              <p:nvPr/>
            </p:nvSpPr>
            <p:spPr bwMode="auto">
              <a:xfrm>
                <a:off x="1339" y="1543"/>
                <a:ext cx="426" cy="4"/>
              </a:xfrm>
              <a:prstGeom prst="rect">
                <a:avLst/>
              </a:prstGeom>
              <a:solidFill>
                <a:srgbClr val="B7C3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9" name="Rectangle 645"/>
              <p:cNvSpPr>
                <a:spLocks noChangeArrowheads="1"/>
              </p:cNvSpPr>
              <p:nvPr/>
            </p:nvSpPr>
            <p:spPr bwMode="auto">
              <a:xfrm>
                <a:off x="1339" y="1547"/>
                <a:ext cx="426" cy="5"/>
              </a:xfrm>
              <a:prstGeom prst="rect">
                <a:avLst/>
              </a:prstGeom>
              <a:solidFill>
                <a:srgbClr val="B9C3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0" name="Rectangle 646"/>
              <p:cNvSpPr>
                <a:spLocks noChangeArrowheads="1"/>
              </p:cNvSpPr>
              <p:nvPr/>
            </p:nvSpPr>
            <p:spPr bwMode="auto">
              <a:xfrm>
                <a:off x="1339" y="1552"/>
                <a:ext cx="426" cy="5"/>
              </a:xfrm>
              <a:prstGeom prst="rect">
                <a:avLst/>
              </a:prstGeom>
              <a:solidFill>
                <a:srgbClr val="BAC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1" name="Rectangle 647"/>
              <p:cNvSpPr>
                <a:spLocks noChangeArrowheads="1"/>
              </p:cNvSpPr>
              <p:nvPr/>
            </p:nvSpPr>
            <p:spPr bwMode="auto">
              <a:xfrm>
                <a:off x="1339" y="1557"/>
                <a:ext cx="426" cy="5"/>
              </a:xfrm>
              <a:prstGeom prst="rect">
                <a:avLst/>
              </a:prstGeom>
              <a:solidFill>
                <a:srgbClr val="BBC2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2" name="Rectangle 648"/>
              <p:cNvSpPr>
                <a:spLocks noChangeArrowheads="1"/>
              </p:cNvSpPr>
              <p:nvPr/>
            </p:nvSpPr>
            <p:spPr bwMode="auto">
              <a:xfrm>
                <a:off x="1339" y="1562"/>
                <a:ext cx="426" cy="6"/>
              </a:xfrm>
              <a:prstGeom prst="rect">
                <a:avLst/>
              </a:prstGeom>
              <a:solidFill>
                <a:srgbClr val="BCC2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3" name="Rectangle 649"/>
              <p:cNvSpPr>
                <a:spLocks noChangeArrowheads="1"/>
              </p:cNvSpPr>
              <p:nvPr/>
            </p:nvSpPr>
            <p:spPr bwMode="auto">
              <a:xfrm>
                <a:off x="1339" y="1568"/>
                <a:ext cx="426" cy="6"/>
              </a:xfrm>
              <a:prstGeom prst="rect">
                <a:avLst/>
              </a:prstGeom>
              <a:solidFill>
                <a:srgbClr val="BDC1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4" name="Rectangle 650"/>
              <p:cNvSpPr>
                <a:spLocks noChangeArrowheads="1"/>
              </p:cNvSpPr>
              <p:nvPr/>
            </p:nvSpPr>
            <p:spPr bwMode="auto">
              <a:xfrm>
                <a:off x="1339" y="1574"/>
                <a:ext cx="426" cy="9"/>
              </a:xfrm>
              <a:prstGeom prst="rect">
                <a:avLst/>
              </a:prstGeom>
              <a:solidFill>
                <a:srgbClr val="BDC1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5" name="Rectangle 651"/>
              <p:cNvSpPr>
                <a:spLocks noChangeArrowheads="1"/>
              </p:cNvSpPr>
              <p:nvPr/>
            </p:nvSpPr>
            <p:spPr bwMode="auto">
              <a:xfrm>
                <a:off x="1339" y="1583"/>
                <a:ext cx="426" cy="11"/>
              </a:xfrm>
              <a:prstGeom prst="rect">
                <a:avLst/>
              </a:prstGeom>
              <a:solidFill>
                <a:srgbClr val="BEC1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6" name="Rectangle 652"/>
              <p:cNvSpPr>
                <a:spLocks noChangeArrowheads="1"/>
              </p:cNvSpPr>
              <p:nvPr/>
            </p:nvSpPr>
            <p:spPr bwMode="auto">
              <a:xfrm>
                <a:off x="1339" y="1594"/>
                <a:ext cx="426" cy="13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15179" name="Group 653"/>
          <p:cNvGrpSpPr>
            <a:grpSpLocks/>
          </p:cNvGrpSpPr>
          <p:nvPr/>
        </p:nvGrpSpPr>
        <p:grpSpPr bwMode="auto">
          <a:xfrm>
            <a:off x="3657601" y="2278063"/>
            <a:ext cx="87313" cy="36512"/>
            <a:chOff x="1344" y="1435"/>
            <a:chExt cx="55" cy="23"/>
          </a:xfrm>
        </p:grpSpPr>
        <p:sp>
          <p:nvSpPr>
            <p:cNvPr id="815758" name="Line 654"/>
            <p:cNvSpPr>
              <a:spLocks noChangeShapeType="1"/>
            </p:cNvSpPr>
            <p:nvPr/>
          </p:nvSpPr>
          <p:spPr bwMode="auto">
            <a:xfrm>
              <a:off x="1344" y="1435"/>
              <a:ext cx="55" cy="1"/>
            </a:xfrm>
            <a:prstGeom prst="line">
              <a:avLst/>
            </a:prstGeom>
            <a:noFill/>
            <a:ln w="11113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59" name="Line 655"/>
            <p:cNvSpPr>
              <a:spLocks noChangeShapeType="1"/>
            </p:cNvSpPr>
            <p:nvPr/>
          </p:nvSpPr>
          <p:spPr bwMode="auto">
            <a:xfrm>
              <a:off x="1352" y="1441"/>
              <a:ext cx="38" cy="1"/>
            </a:xfrm>
            <a:prstGeom prst="line">
              <a:avLst/>
            </a:prstGeom>
            <a:noFill/>
            <a:ln w="11113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60" name="Line 656"/>
            <p:cNvSpPr>
              <a:spLocks noChangeShapeType="1"/>
            </p:cNvSpPr>
            <p:nvPr/>
          </p:nvSpPr>
          <p:spPr bwMode="auto">
            <a:xfrm>
              <a:off x="1358" y="1445"/>
              <a:ext cx="27" cy="1"/>
            </a:xfrm>
            <a:prstGeom prst="line">
              <a:avLst/>
            </a:prstGeom>
            <a:noFill/>
            <a:ln w="11113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61" name="Line 657"/>
            <p:cNvSpPr>
              <a:spLocks noChangeShapeType="1"/>
            </p:cNvSpPr>
            <p:nvPr/>
          </p:nvSpPr>
          <p:spPr bwMode="auto">
            <a:xfrm>
              <a:off x="1361" y="1451"/>
              <a:ext cx="19" cy="1"/>
            </a:xfrm>
            <a:prstGeom prst="line">
              <a:avLst/>
            </a:prstGeom>
            <a:noFill/>
            <a:ln w="11113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62" name="Line 658"/>
            <p:cNvSpPr>
              <a:spLocks noChangeShapeType="1"/>
            </p:cNvSpPr>
            <p:nvPr/>
          </p:nvSpPr>
          <p:spPr bwMode="auto">
            <a:xfrm>
              <a:off x="1365" y="1457"/>
              <a:ext cx="11" cy="1"/>
            </a:xfrm>
            <a:prstGeom prst="line">
              <a:avLst/>
            </a:prstGeom>
            <a:noFill/>
            <a:ln w="11113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82" name="Group 659"/>
          <p:cNvGrpSpPr>
            <a:grpSpLocks/>
          </p:cNvGrpSpPr>
          <p:nvPr/>
        </p:nvGrpSpPr>
        <p:grpSpPr bwMode="auto">
          <a:xfrm>
            <a:off x="3630614" y="2257425"/>
            <a:ext cx="720725" cy="330200"/>
            <a:chOff x="1327" y="1422"/>
            <a:chExt cx="454" cy="208"/>
          </a:xfrm>
        </p:grpSpPr>
        <p:sp>
          <p:nvSpPr>
            <p:cNvPr id="815764" name="Freeform 660"/>
            <p:cNvSpPr>
              <a:spLocks/>
            </p:cNvSpPr>
            <p:nvPr/>
          </p:nvSpPr>
          <p:spPr bwMode="auto">
            <a:xfrm>
              <a:off x="1327" y="1422"/>
              <a:ext cx="454" cy="208"/>
            </a:xfrm>
            <a:custGeom>
              <a:avLst/>
              <a:gdLst/>
              <a:ahLst/>
              <a:cxnLst>
                <a:cxn ang="0">
                  <a:pos x="0" y="167"/>
                </a:cxn>
                <a:cxn ang="0">
                  <a:pos x="454" y="208"/>
                </a:cxn>
                <a:cxn ang="0">
                  <a:pos x="454" y="0"/>
                </a:cxn>
                <a:cxn ang="0">
                  <a:pos x="0" y="0"/>
                </a:cxn>
                <a:cxn ang="0">
                  <a:pos x="0" y="167"/>
                </a:cxn>
              </a:cxnLst>
              <a:rect l="0" t="0" r="r" b="b"/>
              <a:pathLst>
                <a:path w="454" h="208">
                  <a:moveTo>
                    <a:pt x="0" y="167"/>
                  </a:moveTo>
                  <a:lnTo>
                    <a:pt x="454" y="208"/>
                  </a:lnTo>
                  <a:lnTo>
                    <a:pt x="454" y="0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65" name="Freeform 661"/>
            <p:cNvSpPr>
              <a:spLocks/>
            </p:cNvSpPr>
            <p:nvPr/>
          </p:nvSpPr>
          <p:spPr bwMode="auto">
            <a:xfrm>
              <a:off x="1327" y="1422"/>
              <a:ext cx="454" cy="208"/>
            </a:xfrm>
            <a:custGeom>
              <a:avLst/>
              <a:gdLst/>
              <a:ahLst/>
              <a:cxnLst>
                <a:cxn ang="0">
                  <a:pos x="0" y="167"/>
                </a:cxn>
                <a:cxn ang="0">
                  <a:pos x="454" y="208"/>
                </a:cxn>
                <a:cxn ang="0">
                  <a:pos x="454" y="0"/>
                </a:cxn>
                <a:cxn ang="0">
                  <a:pos x="0" y="0"/>
                </a:cxn>
                <a:cxn ang="0">
                  <a:pos x="0" y="167"/>
                </a:cxn>
              </a:cxnLst>
              <a:rect l="0" t="0" r="r" b="b"/>
              <a:pathLst>
                <a:path w="454" h="208">
                  <a:moveTo>
                    <a:pt x="0" y="167"/>
                  </a:moveTo>
                  <a:lnTo>
                    <a:pt x="454" y="208"/>
                  </a:lnTo>
                  <a:lnTo>
                    <a:pt x="454" y="0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85" name="Group 662"/>
          <p:cNvGrpSpPr>
            <a:grpSpLocks/>
          </p:cNvGrpSpPr>
          <p:nvPr/>
        </p:nvGrpSpPr>
        <p:grpSpPr bwMode="auto">
          <a:xfrm>
            <a:off x="3649664" y="2251075"/>
            <a:ext cx="676275" cy="300038"/>
            <a:chOff x="1339" y="1418"/>
            <a:chExt cx="426" cy="189"/>
          </a:xfrm>
        </p:grpSpPr>
        <p:sp>
          <p:nvSpPr>
            <p:cNvPr id="815767" name="Rectangle 663"/>
            <p:cNvSpPr>
              <a:spLocks noChangeArrowheads="1"/>
            </p:cNvSpPr>
            <p:nvPr/>
          </p:nvSpPr>
          <p:spPr bwMode="auto">
            <a:xfrm>
              <a:off x="1339" y="1418"/>
              <a:ext cx="426" cy="17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68" name="Rectangle 664"/>
            <p:cNvSpPr>
              <a:spLocks noChangeArrowheads="1"/>
            </p:cNvSpPr>
            <p:nvPr/>
          </p:nvSpPr>
          <p:spPr bwMode="auto">
            <a:xfrm>
              <a:off x="1339" y="1435"/>
              <a:ext cx="426" cy="10"/>
            </a:xfrm>
            <a:prstGeom prst="rect">
              <a:avLst/>
            </a:prstGeom>
            <a:solidFill>
              <a:srgbClr val="9ACCF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69" name="Rectangle 665"/>
            <p:cNvSpPr>
              <a:spLocks noChangeArrowheads="1"/>
            </p:cNvSpPr>
            <p:nvPr/>
          </p:nvSpPr>
          <p:spPr bwMode="auto">
            <a:xfrm>
              <a:off x="1339" y="1445"/>
              <a:ext cx="426" cy="7"/>
            </a:xfrm>
            <a:prstGeom prst="rect">
              <a:avLst/>
            </a:prstGeom>
            <a:solidFill>
              <a:srgbClr val="9CCBF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0" name="Rectangle 666"/>
            <p:cNvSpPr>
              <a:spLocks noChangeArrowheads="1"/>
            </p:cNvSpPr>
            <p:nvPr/>
          </p:nvSpPr>
          <p:spPr bwMode="auto">
            <a:xfrm>
              <a:off x="1339" y="1452"/>
              <a:ext cx="426" cy="8"/>
            </a:xfrm>
            <a:prstGeom prst="rect">
              <a:avLst/>
            </a:prstGeom>
            <a:solidFill>
              <a:srgbClr val="9DCBF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1" name="Rectangle 667"/>
            <p:cNvSpPr>
              <a:spLocks noChangeArrowheads="1"/>
            </p:cNvSpPr>
            <p:nvPr/>
          </p:nvSpPr>
          <p:spPr bwMode="auto">
            <a:xfrm>
              <a:off x="1339" y="1460"/>
              <a:ext cx="426" cy="6"/>
            </a:xfrm>
            <a:prstGeom prst="rect">
              <a:avLst/>
            </a:prstGeom>
            <a:solidFill>
              <a:srgbClr val="9ECBF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2" name="Rectangle 668"/>
            <p:cNvSpPr>
              <a:spLocks noChangeArrowheads="1"/>
            </p:cNvSpPr>
            <p:nvPr/>
          </p:nvSpPr>
          <p:spPr bwMode="auto">
            <a:xfrm>
              <a:off x="1339" y="1466"/>
              <a:ext cx="426" cy="4"/>
            </a:xfrm>
            <a:prstGeom prst="rect">
              <a:avLst/>
            </a:prstGeom>
            <a:solidFill>
              <a:srgbClr val="A0CAF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3" name="Rectangle 669"/>
            <p:cNvSpPr>
              <a:spLocks noChangeArrowheads="1"/>
            </p:cNvSpPr>
            <p:nvPr/>
          </p:nvSpPr>
          <p:spPr bwMode="auto">
            <a:xfrm>
              <a:off x="1339" y="1470"/>
              <a:ext cx="426" cy="4"/>
            </a:xfrm>
            <a:prstGeom prst="rect">
              <a:avLst/>
            </a:prstGeom>
            <a:solidFill>
              <a:srgbClr val="A0CAF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4" name="Rectangle 670"/>
            <p:cNvSpPr>
              <a:spLocks noChangeArrowheads="1"/>
            </p:cNvSpPr>
            <p:nvPr/>
          </p:nvSpPr>
          <p:spPr bwMode="auto">
            <a:xfrm>
              <a:off x="1339" y="1474"/>
              <a:ext cx="426" cy="5"/>
            </a:xfrm>
            <a:prstGeom prst="rect">
              <a:avLst/>
            </a:prstGeom>
            <a:solidFill>
              <a:srgbClr val="A2CAF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5" name="Rectangle 671"/>
            <p:cNvSpPr>
              <a:spLocks noChangeArrowheads="1"/>
            </p:cNvSpPr>
            <p:nvPr/>
          </p:nvSpPr>
          <p:spPr bwMode="auto">
            <a:xfrm>
              <a:off x="1339" y="1479"/>
              <a:ext cx="426" cy="4"/>
            </a:xfrm>
            <a:prstGeom prst="rect">
              <a:avLst/>
            </a:prstGeom>
            <a:solidFill>
              <a:srgbClr val="A3C9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6" name="Rectangle 672"/>
            <p:cNvSpPr>
              <a:spLocks noChangeArrowheads="1"/>
            </p:cNvSpPr>
            <p:nvPr/>
          </p:nvSpPr>
          <p:spPr bwMode="auto">
            <a:xfrm>
              <a:off x="1339" y="1483"/>
              <a:ext cx="426" cy="5"/>
            </a:xfrm>
            <a:prstGeom prst="rect">
              <a:avLst/>
            </a:prstGeom>
            <a:solidFill>
              <a:srgbClr val="A4C9F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7" name="Rectangle 673"/>
            <p:cNvSpPr>
              <a:spLocks noChangeArrowheads="1"/>
            </p:cNvSpPr>
            <p:nvPr/>
          </p:nvSpPr>
          <p:spPr bwMode="auto">
            <a:xfrm>
              <a:off x="1339" y="1488"/>
              <a:ext cx="426" cy="5"/>
            </a:xfrm>
            <a:prstGeom prst="rect">
              <a:avLst/>
            </a:prstGeom>
            <a:solidFill>
              <a:srgbClr val="A6C9E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8" name="Rectangle 674"/>
            <p:cNvSpPr>
              <a:spLocks noChangeArrowheads="1"/>
            </p:cNvSpPr>
            <p:nvPr/>
          </p:nvSpPr>
          <p:spPr bwMode="auto">
            <a:xfrm>
              <a:off x="1339" y="1493"/>
              <a:ext cx="426" cy="4"/>
            </a:xfrm>
            <a:prstGeom prst="rect">
              <a:avLst/>
            </a:prstGeom>
            <a:solidFill>
              <a:srgbClr val="A7C8E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9" name="Rectangle 675"/>
            <p:cNvSpPr>
              <a:spLocks noChangeArrowheads="1"/>
            </p:cNvSpPr>
            <p:nvPr/>
          </p:nvSpPr>
          <p:spPr bwMode="auto">
            <a:xfrm>
              <a:off x="1339" y="1497"/>
              <a:ext cx="426" cy="3"/>
            </a:xfrm>
            <a:prstGeom prst="rect">
              <a:avLst/>
            </a:prstGeom>
            <a:solidFill>
              <a:srgbClr val="A8C8E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0" name="Rectangle 676"/>
            <p:cNvSpPr>
              <a:spLocks noChangeArrowheads="1"/>
            </p:cNvSpPr>
            <p:nvPr/>
          </p:nvSpPr>
          <p:spPr bwMode="auto">
            <a:xfrm>
              <a:off x="1339" y="1500"/>
              <a:ext cx="426" cy="3"/>
            </a:xfrm>
            <a:prstGeom prst="rect">
              <a:avLst/>
            </a:prstGeom>
            <a:solidFill>
              <a:srgbClr val="AAC7E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1" name="Rectangle 677"/>
            <p:cNvSpPr>
              <a:spLocks noChangeArrowheads="1"/>
            </p:cNvSpPr>
            <p:nvPr/>
          </p:nvSpPr>
          <p:spPr bwMode="auto">
            <a:xfrm>
              <a:off x="1339" y="1503"/>
              <a:ext cx="426" cy="3"/>
            </a:xfrm>
            <a:prstGeom prst="rect">
              <a:avLst/>
            </a:prstGeom>
            <a:solidFill>
              <a:srgbClr val="ABC7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2" name="Rectangle 678"/>
            <p:cNvSpPr>
              <a:spLocks noChangeArrowheads="1"/>
            </p:cNvSpPr>
            <p:nvPr/>
          </p:nvSpPr>
          <p:spPr bwMode="auto">
            <a:xfrm>
              <a:off x="1339" y="1506"/>
              <a:ext cx="426" cy="4"/>
            </a:xfrm>
            <a:prstGeom prst="rect">
              <a:avLst/>
            </a:prstGeom>
            <a:solidFill>
              <a:srgbClr val="ACC7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3" name="Rectangle 679"/>
            <p:cNvSpPr>
              <a:spLocks noChangeArrowheads="1"/>
            </p:cNvSpPr>
            <p:nvPr/>
          </p:nvSpPr>
          <p:spPr bwMode="auto">
            <a:xfrm>
              <a:off x="1339" y="1510"/>
              <a:ext cx="426" cy="4"/>
            </a:xfrm>
            <a:prstGeom prst="rect">
              <a:avLst/>
            </a:prstGeom>
            <a:solidFill>
              <a:srgbClr val="ADC6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4" name="Rectangle 680"/>
            <p:cNvSpPr>
              <a:spLocks noChangeArrowheads="1"/>
            </p:cNvSpPr>
            <p:nvPr/>
          </p:nvSpPr>
          <p:spPr bwMode="auto">
            <a:xfrm>
              <a:off x="1339" y="1514"/>
              <a:ext cx="426" cy="3"/>
            </a:xfrm>
            <a:prstGeom prst="rect">
              <a:avLst/>
            </a:prstGeom>
            <a:solidFill>
              <a:srgbClr val="AEC6E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5" name="Rectangle 681"/>
            <p:cNvSpPr>
              <a:spLocks noChangeArrowheads="1"/>
            </p:cNvSpPr>
            <p:nvPr/>
          </p:nvSpPr>
          <p:spPr bwMode="auto">
            <a:xfrm>
              <a:off x="1339" y="1517"/>
              <a:ext cx="426" cy="4"/>
            </a:xfrm>
            <a:prstGeom prst="rect">
              <a:avLst/>
            </a:prstGeom>
            <a:solidFill>
              <a:srgbClr val="B0C5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6" name="Rectangle 682"/>
            <p:cNvSpPr>
              <a:spLocks noChangeArrowheads="1"/>
            </p:cNvSpPr>
            <p:nvPr/>
          </p:nvSpPr>
          <p:spPr bwMode="auto">
            <a:xfrm>
              <a:off x="1339" y="1521"/>
              <a:ext cx="426" cy="3"/>
            </a:xfrm>
            <a:prstGeom prst="rect">
              <a:avLst/>
            </a:prstGeom>
            <a:solidFill>
              <a:srgbClr val="B1C5D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7" name="Rectangle 683"/>
            <p:cNvSpPr>
              <a:spLocks noChangeArrowheads="1"/>
            </p:cNvSpPr>
            <p:nvPr/>
          </p:nvSpPr>
          <p:spPr bwMode="auto">
            <a:xfrm>
              <a:off x="1339" y="1524"/>
              <a:ext cx="426" cy="4"/>
            </a:xfrm>
            <a:prstGeom prst="rect">
              <a:avLst/>
            </a:prstGeom>
            <a:solidFill>
              <a:srgbClr val="B2C5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8" name="Rectangle 684"/>
            <p:cNvSpPr>
              <a:spLocks noChangeArrowheads="1"/>
            </p:cNvSpPr>
            <p:nvPr/>
          </p:nvSpPr>
          <p:spPr bwMode="auto">
            <a:xfrm>
              <a:off x="1339" y="1528"/>
              <a:ext cx="426" cy="4"/>
            </a:xfrm>
            <a:prstGeom prst="rect">
              <a:avLst/>
            </a:prstGeom>
            <a:solidFill>
              <a:srgbClr val="B3C4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9" name="Rectangle 685"/>
            <p:cNvSpPr>
              <a:spLocks noChangeArrowheads="1"/>
            </p:cNvSpPr>
            <p:nvPr/>
          </p:nvSpPr>
          <p:spPr bwMode="auto">
            <a:xfrm>
              <a:off x="1339" y="1532"/>
              <a:ext cx="426" cy="3"/>
            </a:xfrm>
            <a:prstGeom prst="rect">
              <a:avLst/>
            </a:prstGeom>
            <a:solidFill>
              <a:srgbClr val="B4C4D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0" name="Rectangle 686"/>
            <p:cNvSpPr>
              <a:spLocks noChangeArrowheads="1"/>
            </p:cNvSpPr>
            <p:nvPr/>
          </p:nvSpPr>
          <p:spPr bwMode="auto">
            <a:xfrm>
              <a:off x="1339" y="1535"/>
              <a:ext cx="426" cy="4"/>
            </a:xfrm>
            <a:prstGeom prst="rect">
              <a:avLst/>
            </a:prstGeom>
            <a:solidFill>
              <a:srgbClr val="B5C4D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1" name="Rectangle 687"/>
            <p:cNvSpPr>
              <a:spLocks noChangeArrowheads="1"/>
            </p:cNvSpPr>
            <p:nvPr/>
          </p:nvSpPr>
          <p:spPr bwMode="auto">
            <a:xfrm>
              <a:off x="1339" y="1539"/>
              <a:ext cx="426" cy="4"/>
            </a:xfrm>
            <a:prstGeom prst="rect">
              <a:avLst/>
            </a:prstGeom>
            <a:solidFill>
              <a:srgbClr val="B6C3D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2" name="Rectangle 688"/>
            <p:cNvSpPr>
              <a:spLocks noChangeArrowheads="1"/>
            </p:cNvSpPr>
            <p:nvPr/>
          </p:nvSpPr>
          <p:spPr bwMode="auto">
            <a:xfrm>
              <a:off x="1339" y="1543"/>
              <a:ext cx="426" cy="4"/>
            </a:xfrm>
            <a:prstGeom prst="rect">
              <a:avLst/>
            </a:prstGeom>
            <a:solidFill>
              <a:srgbClr val="B7C3D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3" name="Rectangle 689"/>
            <p:cNvSpPr>
              <a:spLocks noChangeArrowheads="1"/>
            </p:cNvSpPr>
            <p:nvPr/>
          </p:nvSpPr>
          <p:spPr bwMode="auto">
            <a:xfrm>
              <a:off x="1339" y="1547"/>
              <a:ext cx="426" cy="5"/>
            </a:xfrm>
            <a:prstGeom prst="rect">
              <a:avLst/>
            </a:prstGeom>
            <a:solidFill>
              <a:srgbClr val="B9C3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4" name="Rectangle 690"/>
            <p:cNvSpPr>
              <a:spLocks noChangeArrowheads="1"/>
            </p:cNvSpPr>
            <p:nvPr/>
          </p:nvSpPr>
          <p:spPr bwMode="auto">
            <a:xfrm>
              <a:off x="1339" y="1552"/>
              <a:ext cx="426" cy="5"/>
            </a:xfrm>
            <a:prstGeom prst="rect">
              <a:avLst/>
            </a:prstGeom>
            <a:solidFill>
              <a:srgbClr val="BAC2C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5" name="Rectangle 691"/>
            <p:cNvSpPr>
              <a:spLocks noChangeArrowheads="1"/>
            </p:cNvSpPr>
            <p:nvPr/>
          </p:nvSpPr>
          <p:spPr bwMode="auto">
            <a:xfrm>
              <a:off x="1339" y="1557"/>
              <a:ext cx="426" cy="5"/>
            </a:xfrm>
            <a:prstGeom prst="rect">
              <a:avLst/>
            </a:prstGeom>
            <a:solidFill>
              <a:srgbClr val="BBC2C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6" name="Rectangle 692"/>
            <p:cNvSpPr>
              <a:spLocks noChangeArrowheads="1"/>
            </p:cNvSpPr>
            <p:nvPr/>
          </p:nvSpPr>
          <p:spPr bwMode="auto">
            <a:xfrm>
              <a:off x="1339" y="1562"/>
              <a:ext cx="426" cy="6"/>
            </a:xfrm>
            <a:prstGeom prst="rect">
              <a:avLst/>
            </a:prstGeom>
            <a:solidFill>
              <a:srgbClr val="BCC2C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7" name="Rectangle 693"/>
            <p:cNvSpPr>
              <a:spLocks noChangeArrowheads="1"/>
            </p:cNvSpPr>
            <p:nvPr/>
          </p:nvSpPr>
          <p:spPr bwMode="auto">
            <a:xfrm>
              <a:off x="1339" y="1568"/>
              <a:ext cx="426" cy="6"/>
            </a:xfrm>
            <a:prstGeom prst="rect">
              <a:avLst/>
            </a:prstGeom>
            <a:solidFill>
              <a:srgbClr val="BDC1C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8" name="Rectangle 694"/>
            <p:cNvSpPr>
              <a:spLocks noChangeArrowheads="1"/>
            </p:cNvSpPr>
            <p:nvPr/>
          </p:nvSpPr>
          <p:spPr bwMode="auto">
            <a:xfrm>
              <a:off x="1339" y="1574"/>
              <a:ext cx="426" cy="9"/>
            </a:xfrm>
            <a:prstGeom prst="rect">
              <a:avLst/>
            </a:prstGeom>
            <a:solidFill>
              <a:srgbClr val="BDC1C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9" name="Rectangle 695"/>
            <p:cNvSpPr>
              <a:spLocks noChangeArrowheads="1"/>
            </p:cNvSpPr>
            <p:nvPr/>
          </p:nvSpPr>
          <p:spPr bwMode="auto">
            <a:xfrm>
              <a:off x="1339" y="1583"/>
              <a:ext cx="426" cy="11"/>
            </a:xfrm>
            <a:prstGeom prst="rect">
              <a:avLst/>
            </a:prstGeom>
            <a:solidFill>
              <a:srgbClr val="BEC1C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00" name="Rectangle 696"/>
            <p:cNvSpPr>
              <a:spLocks noChangeArrowheads="1"/>
            </p:cNvSpPr>
            <p:nvPr/>
          </p:nvSpPr>
          <p:spPr bwMode="auto">
            <a:xfrm>
              <a:off x="1339" y="1594"/>
              <a:ext cx="426" cy="13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88" name="Group 697"/>
          <p:cNvGrpSpPr>
            <a:grpSpLocks/>
          </p:cNvGrpSpPr>
          <p:nvPr/>
        </p:nvGrpSpPr>
        <p:grpSpPr bwMode="auto">
          <a:xfrm>
            <a:off x="3630614" y="2257425"/>
            <a:ext cx="720725" cy="330200"/>
            <a:chOff x="1327" y="1422"/>
            <a:chExt cx="454" cy="208"/>
          </a:xfrm>
        </p:grpSpPr>
        <p:sp>
          <p:nvSpPr>
            <p:cNvPr id="815802" name="Freeform 698"/>
            <p:cNvSpPr>
              <a:spLocks/>
            </p:cNvSpPr>
            <p:nvPr/>
          </p:nvSpPr>
          <p:spPr bwMode="auto">
            <a:xfrm>
              <a:off x="1327" y="1422"/>
              <a:ext cx="454" cy="208"/>
            </a:xfrm>
            <a:custGeom>
              <a:avLst/>
              <a:gdLst/>
              <a:ahLst/>
              <a:cxnLst>
                <a:cxn ang="0">
                  <a:pos x="0" y="167"/>
                </a:cxn>
                <a:cxn ang="0">
                  <a:pos x="454" y="208"/>
                </a:cxn>
                <a:cxn ang="0">
                  <a:pos x="454" y="0"/>
                </a:cxn>
                <a:cxn ang="0">
                  <a:pos x="0" y="0"/>
                </a:cxn>
                <a:cxn ang="0">
                  <a:pos x="0" y="167"/>
                </a:cxn>
              </a:cxnLst>
              <a:rect l="0" t="0" r="r" b="b"/>
              <a:pathLst>
                <a:path w="454" h="208">
                  <a:moveTo>
                    <a:pt x="0" y="167"/>
                  </a:moveTo>
                  <a:lnTo>
                    <a:pt x="454" y="208"/>
                  </a:lnTo>
                  <a:lnTo>
                    <a:pt x="454" y="0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03" name="Freeform 699"/>
            <p:cNvSpPr>
              <a:spLocks/>
            </p:cNvSpPr>
            <p:nvPr/>
          </p:nvSpPr>
          <p:spPr bwMode="auto">
            <a:xfrm>
              <a:off x="1327" y="1422"/>
              <a:ext cx="454" cy="208"/>
            </a:xfrm>
            <a:custGeom>
              <a:avLst/>
              <a:gdLst/>
              <a:ahLst/>
              <a:cxnLst>
                <a:cxn ang="0">
                  <a:pos x="0" y="167"/>
                </a:cxn>
                <a:cxn ang="0">
                  <a:pos x="454" y="208"/>
                </a:cxn>
                <a:cxn ang="0">
                  <a:pos x="454" y="0"/>
                </a:cxn>
                <a:cxn ang="0">
                  <a:pos x="0" y="0"/>
                </a:cxn>
                <a:cxn ang="0">
                  <a:pos x="0" y="167"/>
                </a:cxn>
              </a:cxnLst>
              <a:rect l="0" t="0" r="r" b="b"/>
              <a:pathLst>
                <a:path w="454" h="208">
                  <a:moveTo>
                    <a:pt x="0" y="167"/>
                  </a:moveTo>
                  <a:lnTo>
                    <a:pt x="454" y="208"/>
                  </a:lnTo>
                  <a:lnTo>
                    <a:pt x="454" y="0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91" name="Group 700"/>
          <p:cNvGrpSpPr>
            <a:grpSpLocks/>
          </p:cNvGrpSpPr>
          <p:nvPr/>
        </p:nvGrpSpPr>
        <p:grpSpPr bwMode="auto">
          <a:xfrm>
            <a:off x="3649664" y="2251075"/>
            <a:ext cx="676275" cy="300038"/>
            <a:chOff x="1339" y="1418"/>
            <a:chExt cx="426" cy="189"/>
          </a:xfrm>
        </p:grpSpPr>
        <p:sp>
          <p:nvSpPr>
            <p:cNvPr id="815805" name="Rectangle 701"/>
            <p:cNvSpPr>
              <a:spLocks noChangeArrowheads="1"/>
            </p:cNvSpPr>
            <p:nvPr/>
          </p:nvSpPr>
          <p:spPr bwMode="auto">
            <a:xfrm>
              <a:off x="1339" y="1418"/>
              <a:ext cx="426" cy="17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06" name="Rectangle 702"/>
            <p:cNvSpPr>
              <a:spLocks noChangeArrowheads="1"/>
            </p:cNvSpPr>
            <p:nvPr/>
          </p:nvSpPr>
          <p:spPr bwMode="auto">
            <a:xfrm>
              <a:off x="1339" y="1435"/>
              <a:ext cx="426" cy="10"/>
            </a:xfrm>
            <a:prstGeom prst="rect">
              <a:avLst/>
            </a:prstGeom>
            <a:solidFill>
              <a:srgbClr val="9ACCF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07" name="Rectangle 703"/>
            <p:cNvSpPr>
              <a:spLocks noChangeArrowheads="1"/>
            </p:cNvSpPr>
            <p:nvPr/>
          </p:nvSpPr>
          <p:spPr bwMode="auto">
            <a:xfrm>
              <a:off x="1339" y="1445"/>
              <a:ext cx="426" cy="7"/>
            </a:xfrm>
            <a:prstGeom prst="rect">
              <a:avLst/>
            </a:prstGeom>
            <a:solidFill>
              <a:srgbClr val="9CCBF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08" name="Rectangle 704"/>
            <p:cNvSpPr>
              <a:spLocks noChangeArrowheads="1"/>
            </p:cNvSpPr>
            <p:nvPr/>
          </p:nvSpPr>
          <p:spPr bwMode="auto">
            <a:xfrm>
              <a:off x="1339" y="1452"/>
              <a:ext cx="426" cy="8"/>
            </a:xfrm>
            <a:prstGeom prst="rect">
              <a:avLst/>
            </a:prstGeom>
            <a:solidFill>
              <a:srgbClr val="9DCBF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09" name="Rectangle 705"/>
            <p:cNvSpPr>
              <a:spLocks noChangeArrowheads="1"/>
            </p:cNvSpPr>
            <p:nvPr/>
          </p:nvSpPr>
          <p:spPr bwMode="auto">
            <a:xfrm>
              <a:off x="1339" y="1460"/>
              <a:ext cx="426" cy="6"/>
            </a:xfrm>
            <a:prstGeom prst="rect">
              <a:avLst/>
            </a:prstGeom>
            <a:solidFill>
              <a:srgbClr val="9ECBF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0" name="Rectangle 706"/>
            <p:cNvSpPr>
              <a:spLocks noChangeArrowheads="1"/>
            </p:cNvSpPr>
            <p:nvPr/>
          </p:nvSpPr>
          <p:spPr bwMode="auto">
            <a:xfrm>
              <a:off x="1339" y="1466"/>
              <a:ext cx="426" cy="4"/>
            </a:xfrm>
            <a:prstGeom prst="rect">
              <a:avLst/>
            </a:prstGeom>
            <a:solidFill>
              <a:srgbClr val="A0CAF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1" name="Rectangle 707"/>
            <p:cNvSpPr>
              <a:spLocks noChangeArrowheads="1"/>
            </p:cNvSpPr>
            <p:nvPr/>
          </p:nvSpPr>
          <p:spPr bwMode="auto">
            <a:xfrm>
              <a:off x="1339" y="1470"/>
              <a:ext cx="426" cy="4"/>
            </a:xfrm>
            <a:prstGeom prst="rect">
              <a:avLst/>
            </a:prstGeom>
            <a:solidFill>
              <a:srgbClr val="A0CAF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2" name="Rectangle 708"/>
            <p:cNvSpPr>
              <a:spLocks noChangeArrowheads="1"/>
            </p:cNvSpPr>
            <p:nvPr/>
          </p:nvSpPr>
          <p:spPr bwMode="auto">
            <a:xfrm>
              <a:off x="1339" y="1474"/>
              <a:ext cx="426" cy="5"/>
            </a:xfrm>
            <a:prstGeom prst="rect">
              <a:avLst/>
            </a:prstGeom>
            <a:solidFill>
              <a:srgbClr val="A2CAF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3" name="Rectangle 709"/>
            <p:cNvSpPr>
              <a:spLocks noChangeArrowheads="1"/>
            </p:cNvSpPr>
            <p:nvPr/>
          </p:nvSpPr>
          <p:spPr bwMode="auto">
            <a:xfrm>
              <a:off x="1339" y="1479"/>
              <a:ext cx="426" cy="4"/>
            </a:xfrm>
            <a:prstGeom prst="rect">
              <a:avLst/>
            </a:prstGeom>
            <a:solidFill>
              <a:srgbClr val="A3C9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4" name="Rectangle 710"/>
            <p:cNvSpPr>
              <a:spLocks noChangeArrowheads="1"/>
            </p:cNvSpPr>
            <p:nvPr/>
          </p:nvSpPr>
          <p:spPr bwMode="auto">
            <a:xfrm>
              <a:off x="1339" y="1483"/>
              <a:ext cx="426" cy="5"/>
            </a:xfrm>
            <a:prstGeom prst="rect">
              <a:avLst/>
            </a:prstGeom>
            <a:solidFill>
              <a:srgbClr val="A4C9F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5" name="Rectangle 711"/>
            <p:cNvSpPr>
              <a:spLocks noChangeArrowheads="1"/>
            </p:cNvSpPr>
            <p:nvPr/>
          </p:nvSpPr>
          <p:spPr bwMode="auto">
            <a:xfrm>
              <a:off x="1339" y="1488"/>
              <a:ext cx="426" cy="5"/>
            </a:xfrm>
            <a:prstGeom prst="rect">
              <a:avLst/>
            </a:prstGeom>
            <a:solidFill>
              <a:srgbClr val="A6C9E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6" name="Rectangle 712"/>
            <p:cNvSpPr>
              <a:spLocks noChangeArrowheads="1"/>
            </p:cNvSpPr>
            <p:nvPr/>
          </p:nvSpPr>
          <p:spPr bwMode="auto">
            <a:xfrm>
              <a:off x="1339" y="1493"/>
              <a:ext cx="426" cy="4"/>
            </a:xfrm>
            <a:prstGeom prst="rect">
              <a:avLst/>
            </a:prstGeom>
            <a:solidFill>
              <a:srgbClr val="A7C8E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7" name="Rectangle 713"/>
            <p:cNvSpPr>
              <a:spLocks noChangeArrowheads="1"/>
            </p:cNvSpPr>
            <p:nvPr/>
          </p:nvSpPr>
          <p:spPr bwMode="auto">
            <a:xfrm>
              <a:off x="1339" y="1497"/>
              <a:ext cx="426" cy="3"/>
            </a:xfrm>
            <a:prstGeom prst="rect">
              <a:avLst/>
            </a:prstGeom>
            <a:solidFill>
              <a:srgbClr val="A8C8E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8" name="Rectangle 714"/>
            <p:cNvSpPr>
              <a:spLocks noChangeArrowheads="1"/>
            </p:cNvSpPr>
            <p:nvPr/>
          </p:nvSpPr>
          <p:spPr bwMode="auto">
            <a:xfrm>
              <a:off x="1339" y="1500"/>
              <a:ext cx="426" cy="3"/>
            </a:xfrm>
            <a:prstGeom prst="rect">
              <a:avLst/>
            </a:prstGeom>
            <a:solidFill>
              <a:srgbClr val="AAC7E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9" name="Rectangle 715"/>
            <p:cNvSpPr>
              <a:spLocks noChangeArrowheads="1"/>
            </p:cNvSpPr>
            <p:nvPr/>
          </p:nvSpPr>
          <p:spPr bwMode="auto">
            <a:xfrm>
              <a:off x="1339" y="1503"/>
              <a:ext cx="426" cy="3"/>
            </a:xfrm>
            <a:prstGeom prst="rect">
              <a:avLst/>
            </a:prstGeom>
            <a:solidFill>
              <a:srgbClr val="ABC7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0" name="Rectangle 716"/>
            <p:cNvSpPr>
              <a:spLocks noChangeArrowheads="1"/>
            </p:cNvSpPr>
            <p:nvPr/>
          </p:nvSpPr>
          <p:spPr bwMode="auto">
            <a:xfrm>
              <a:off x="1339" y="1506"/>
              <a:ext cx="426" cy="4"/>
            </a:xfrm>
            <a:prstGeom prst="rect">
              <a:avLst/>
            </a:prstGeom>
            <a:solidFill>
              <a:srgbClr val="ACC7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1" name="Rectangle 717"/>
            <p:cNvSpPr>
              <a:spLocks noChangeArrowheads="1"/>
            </p:cNvSpPr>
            <p:nvPr/>
          </p:nvSpPr>
          <p:spPr bwMode="auto">
            <a:xfrm>
              <a:off x="1339" y="1510"/>
              <a:ext cx="426" cy="4"/>
            </a:xfrm>
            <a:prstGeom prst="rect">
              <a:avLst/>
            </a:prstGeom>
            <a:solidFill>
              <a:srgbClr val="ADC6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2" name="Rectangle 718"/>
            <p:cNvSpPr>
              <a:spLocks noChangeArrowheads="1"/>
            </p:cNvSpPr>
            <p:nvPr/>
          </p:nvSpPr>
          <p:spPr bwMode="auto">
            <a:xfrm>
              <a:off x="1339" y="1514"/>
              <a:ext cx="426" cy="3"/>
            </a:xfrm>
            <a:prstGeom prst="rect">
              <a:avLst/>
            </a:prstGeom>
            <a:solidFill>
              <a:srgbClr val="AEC6E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3" name="Rectangle 719"/>
            <p:cNvSpPr>
              <a:spLocks noChangeArrowheads="1"/>
            </p:cNvSpPr>
            <p:nvPr/>
          </p:nvSpPr>
          <p:spPr bwMode="auto">
            <a:xfrm>
              <a:off x="1339" y="1517"/>
              <a:ext cx="426" cy="4"/>
            </a:xfrm>
            <a:prstGeom prst="rect">
              <a:avLst/>
            </a:prstGeom>
            <a:solidFill>
              <a:srgbClr val="B0C5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4" name="Rectangle 720"/>
            <p:cNvSpPr>
              <a:spLocks noChangeArrowheads="1"/>
            </p:cNvSpPr>
            <p:nvPr/>
          </p:nvSpPr>
          <p:spPr bwMode="auto">
            <a:xfrm>
              <a:off x="1339" y="1521"/>
              <a:ext cx="426" cy="3"/>
            </a:xfrm>
            <a:prstGeom prst="rect">
              <a:avLst/>
            </a:prstGeom>
            <a:solidFill>
              <a:srgbClr val="B1C5D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5" name="Rectangle 721"/>
            <p:cNvSpPr>
              <a:spLocks noChangeArrowheads="1"/>
            </p:cNvSpPr>
            <p:nvPr/>
          </p:nvSpPr>
          <p:spPr bwMode="auto">
            <a:xfrm>
              <a:off x="1339" y="1524"/>
              <a:ext cx="426" cy="4"/>
            </a:xfrm>
            <a:prstGeom prst="rect">
              <a:avLst/>
            </a:prstGeom>
            <a:solidFill>
              <a:srgbClr val="B2C5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6" name="Rectangle 722"/>
            <p:cNvSpPr>
              <a:spLocks noChangeArrowheads="1"/>
            </p:cNvSpPr>
            <p:nvPr/>
          </p:nvSpPr>
          <p:spPr bwMode="auto">
            <a:xfrm>
              <a:off x="1339" y="1528"/>
              <a:ext cx="426" cy="4"/>
            </a:xfrm>
            <a:prstGeom prst="rect">
              <a:avLst/>
            </a:prstGeom>
            <a:solidFill>
              <a:srgbClr val="B3C4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7" name="Rectangle 723"/>
            <p:cNvSpPr>
              <a:spLocks noChangeArrowheads="1"/>
            </p:cNvSpPr>
            <p:nvPr/>
          </p:nvSpPr>
          <p:spPr bwMode="auto">
            <a:xfrm>
              <a:off x="1339" y="1532"/>
              <a:ext cx="426" cy="3"/>
            </a:xfrm>
            <a:prstGeom prst="rect">
              <a:avLst/>
            </a:prstGeom>
            <a:solidFill>
              <a:srgbClr val="B4C4D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8" name="Rectangle 724"/>
            <p:cNvSpPr>
              <a:spLocks noChangeArrowheads="1"/>
            </p:cNvSpPr>
            <p:nvPr/>
          </p:nvSpPr>
          <p:spPr bwMode="auto">
            <a:xfrm>
              <a:off x="1339" y="1535"/>
              <a:ext cx="426" cy="4"/>
            </a:xfrm>
            <a:prstGeom prst="rect">
              <a:avLst/>
            </a:prstGeom>
            <a:solidFill>
              <a:srgbClr val="B5C4D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9" name="Rectangle 725"/>
            <p:cNvSpPr>
              <a:spLocks noChangeArrowheads="1"/>
            </p:cNvSpPr>
            <p:nvPr/>
          </p:nvSpPr>
          <p:spPr bwMode="auto">
            <a:xfrm>
              <a:off x="1339" y="1539"/>
              <a:ext cx="426" cy="4"/>
            </a:xfrm>
            <a:prstGeom prst="rect">
              <a:avLst/>
            </a:prstGeom>
            <a:solidFill>
              <a:srgbClr val="B6C3D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0" name="Rectangle 726"/>
            <p:cNvSpPr>
              <a:spLocks noChangeArrowheads="1"/>
            </p:cNvSpPr>
            <p:nvPr/>
          </p:nvSpPr>
          <p:spPr bwMode="auto">
            <a:xfrm>
              <a:off x="1339" y="1543"/>
              <a:ext cx="426" cy="4"/>
            </a:xfrm>
            <a:prstGeom prst="rect">
              <a:avLst/>
            </a:prstGeom>
            <a:solidFill>
              <a:srgbClr val="B7C3D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1" name="Rectangle 727"/>
            <p:cNvSpPr>
              <a:spLocks noChangeArrowheads="1"/>
            </p:cNvSpPr>
            <p:nvPr/>
          </p:nvSpPr>
          <p:spPr bwMode="auto">
            <a:xfrm>
              <a:off x="1339" y="1547"/>
              <a:ext cx="426" cy="5"/>
            </a:xfrm>
            <a:prstGeom prst="rect">
              <a:avLst/>
            </a:prstGeom>
            <a:solidFill>
              <a:srgbClr val="B9C3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2" name="Rectangle 728"/>
            <p:cNvSpPr>
              <a:spLocks noChangeArrowheads="1"/>
            </p:cNvSpPr>
            <p:nvPr/>
          </p:nvSpPr>
          <p:spPr bwMode="auto">
            <a:xfrm>
              <a:off x="1339" y="1552"/>
              <a:ext cx="426" cy="5"/>
            </a:xfrm>
            <a:prstGeom prst="rect">
              <a:avLst/>
            </a:prstGeom>
            <a:solidFill>
              <a:srgbClr val="BAC2C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3" name="Rectangle 729"/>
            <p:cNvSpPr>
              <a:spLocks noChangeArrowheads="1"/>
            </p:cNvSpPr>
            <p:nvPr/>
          </p:nvSpPr>
          <p:spPr bwMode="auto">
            <a:xfrm>
              <a:off x="1339" y="1557"/>
              <a:ext cx="426" cy="5"/>
            </a:xfrm>
            <a:prstGeom prst="rect">
              <a:avLst/>
            </a:prstGeom>
            <a:solidFill>
              <a:srgbClr val="BBC2C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4" name="Rectangle 730"/>
            <p:cNvSpPr>
              <a:spLocks noChangeArrowheads="1"/>
            </p:cNvSpPr>
            <p:nvPr/>
          </p:nvSpPr>
          <p:spPr bwMode="auto">
            <a:xfrm>
              <a:off x="1339" y="1562"/>
              <a:ext cx="426" cy="6"/>
            </a:xfrm>
            <a:prstGeom prst="rect">
              <a:avLst/>
            </a:prstGeom>
            <a:solidFill>
              <a:srgbClr val="BCC2C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5" name="Rectangle 731"/>
            <p:cNvSpPr>
              <a:spLocks noChangeArrowheads="1"/>
            </p:cNvSpPr>
            <p:nvPr/>
          </p:nvSpPr>
          <p:spPr bwMode="auto">
            <a:xfrm>
              <a:off x="1339" y="1568"/>
              <a:ext cx="426" cy="6"/>
            </a:xfrm>
            <a:prstGeom prst="rect">
              <a:avLst/>
            </a:prstGeom>
            <a:solidFill>
              <a:srgbClr val="BDC1C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6" name="Rectangle 732"/>
            <p:cNvSpPr>
              <a:spLocks noChangeArrowheads="1"/>
            </p:cNvSpPr>
            <p:nvPr/>
          </p:nvSpPr>
          <p:spPr bwMode="auto">
            <a:xfrm>
              <a:off x="1339" y="1574"/>
              <a:ext cx="426" cy="9"/>
            </a:xfrm>
            <a:prstGeom prst="rect">
              <a:avLst/>
            </a:prstGeom>
            <a:solidFill>
              <a:srgbClr val="BDC1C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7" name="Rectangle 733"/>
            <p:cNvSpPr>
              <a:spLocks noChangeArrowheads="1"/>
            </p:cNvSpPr>
            <p:nvPr/>
          </p:nvSpPr>
          <p:spPr bwMode="auto">
            <a:xfrm>
              <a:off x="1339" y="1583"/>
              <a:ext cx="426" cy="11"/>
            </a:xfrm>
            <a:prstGeom prst="rect">
              <a:avLst/>
            </a:prstGeom>
            <a:solidFill>
              <a:srgbClr val="BEC1C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8" name="Rectangle 734"/>
            <p:cNvSpPr>
              <a:spLocks noChangeArrowheads="1"/>
            </p:cNvSpPr>
            <p:nvPr/>
          </p:nvSpPr>
          <p:spPr bwMode="auto">
            <a:xfrm>
              <a:off x="1339" y="1594"/>
              <a:ext cx="426" cy="13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839" name="Line 735"/>
          <p:cNvSpPr>
            <a:spLocks noChangeShapeType="1"/>
          </p:cNvSpPr>
          <p:nvPr/>
        </p:nvSpPr>
        <p:spPr bwMode="auto">
          <a:xfrm>
            <a:off x="3657601" y="2278064"/>
            <a:ext cx="87313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0" name="Line 736"/>
          <p:cNvSpPr>
            <a:spLocks noChangeShapeType="1"/>
          </p:cNvSpPr>
          <p:nvPr/>
        </p:nvSpPr>
        <p:spPr bwMode="auto">
          <a:xfrm>
            <a:off x="3670301" y="2287589"/>
            <a:ext cx="60325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1" name="Line 737"/>
          <p:cNvSpPr>
            <a:spLocks noChangeShapeType="1"/>
          </p:cNvSpPr>
          <p:nvPr/>
        </p:nvSpPr>
        <p:spPr bwMode="auto">
          <a:xfrm>
            <a:off x="3679826" y="2293939"/>
            <a:ext cx="42863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2" name="Line 738"/>
          <p:cNvSpPr>
            <a:spLocks noChangeShapeType="1"/>
          </p:cNvSpPr>
          <p:nvPr/>
        </p:nvSpPr>
        <p:spPr bwMode="auto">
          <a:xfrm>
            <a:off x="3684588" y="2303464"/>
            <a:ext cx="30162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3" name="Line 739"/>
          <p:cNvSpPr>
            <a:spLocks noChangeShapeType="1"/>
          </p:cNvSpPr>
          <p:nvPr/>
        </p:nvSpPr>
        <p:spPr bwMode="auto">
          <a:xfrm>
            <a:off x="3690938" y="2312989"/>
            <a:ext cx="17462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4" name="Line 740"/>
          <p:cNvSpPr>
            <a:spLocks noChangeShapeType="1"/>
          </p:cNvSpPr>
          <p:nvPr/>
        </p:nvSpPr>
        <p:spPr bwMode="auto">
          <a:xfrm>
            <a:off x="3657601" y="2278064"/>
            <a:ext cx="87313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5" name="Line 741"/>
          <p:cNvSpPr>
            <a:spLocks noChangeShapeType="1"/>
          </p:cNvSpPr>
          <p:nvPr/>
        </p:nvSpPr>
        <p:spPr bwMode="auto">
          <a:xfrm>
            <a:off x="3670301" y="2287589"/>
            <a:ext cx="60325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6" name="Line 742"/>
          <p:cNvSpPr>
            <a:spLocks noChangeShapeType="1"/>
          </p:cNvSpPr>
          <p:nvPr/>
        </p:nvSpPr>
        <p:spPr bwMode="auto">
          <a:xfrm>
            <a:off x="3679826" y="2293939"/>
            <a:ext cx="42863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7" name="Line 743"/>
          <p:cNvSpPr>
            <a:spLocks noChangeShapeType="1"/>
          </p:cNvSpPr>
          <p:nvPr/>
        </p:nvSpPr>
        <p:spPr bwMode="auto">
          <a:xfrm>
            <a:off x="3684588" y="2303464"/>
            <a:ext cx="30162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8" name="Line 744"/>
          <p:cNvSpPr>
            <a:spLocks noChangeShapeType="1"/>
          </p:cNvSpPr>
          <p:nvPr/>
        </p:nvSpPr>
        <p:spPr bwMode="auto">
          <a:xfrm>
            <a:off x="3690938" y="2312989"/>
            <a:ext cx="17462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9" name="Line 745"/>
          <p:cNvSpPr>
            <a:spLocks noChangeShapeType="1"/>
          </p:cNvSpPr>
          <p:nvPr/>
        </p:nvSpPr>
        <p:spPr bwMode="auto">
          <a:xfrm flipH="1">
            <a:off x="3322639" y="2524125"/>
            <a:ext cx="312737" cy="158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50" name="Line 746"/>
          <p:cNvSpPr>
            <a:spLocks noChangeShapeType="1"/>
          </p:cNvSpPr>
          <p:nvPr/>
        </p:nvSpPr>
        <p:spPr bwMode="auto">
          <a:xfrm>
            <a:off x="3319464" y="2260600"/>
            <a:ext cx="1587" cy="26670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51" name="Line 747"/>
          <p:cNvSpPr>
            <a:spLocks noChangeShapeType="1"/>
          </p:cNvSpPr>
          <p:nvPr/>
        </p:nvSpPr>
        <p:spPr bwMode="auto">
          <a:xfrm>
            <a:off x="3429000" y="2260600"/>
            <a:ext cx="1588" cy="26670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52" name="Line 748"/>
          <p:cNvSpPr>
            <a:spLocks noChangeShapeType="1"/>
          </p:cNvSpPr>
          <p:nvPr/>
        </p:nvSpPr>
        <p:spPr bwMode="auto">
          <a:xfrm>
            <a:off x="3536950" y="2260600"/>
            <a:ext cx="1588" cy="26670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194" name="Group 749"/>
          <p:cNvGrpSpPr>
            <a:grpSpLocks/>
          </p:cNvGrpSpPr>
          <p:nvPr/>
        </p:nvGrpSpPr>
        <p:grpSpPr bwMode="auto">
          <a:xfrm>
            <a:off x="3333751" y="2420939"/>
            <a:ext cx="36513" cy="22225"/>
            <a:chOff x="1140" y="1525"/>
            <a:chExt cx="23" cy="14"/>
          </a:xfrm>
        </p:grpSpPr>
        <p:sp>
          <p:nvSpPr>
            <p:cNvPr id="815854" name="Rectangle 750"/>
            <p:cNvSpPr>
              <a:spLocks noChangeArrowheads="1"/>
            </p:cNvSpPr>
            <p:nvPr/>
          </p:nvSpPr>
          <p:spPr bwMode="auto">
            <a:xfrm>
              <a:off x="1140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55" name="Oval 751"/>
            <p:cNvSpPr>
              <a:spLocks noChangeArrowheads="1"/>
            </p:cNvSpPr>
            <p:nvPr/>
          </p:nvSpPr>
          <p:spPr bwMode="auto">
            <a:xfrm>
              <a:off x="1140" y="1525"/>
              <a:ext cx="22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56" name="Rectangle 752"/>
            <p:cNvSpPr>
              <a:spLocks noChangeArrowheads="1"/>
            </p:cNvSpPr>
            <p:nvPr/>
          </p:nvSpPr>
          <p:spPr bwMode="auto">
            <a:xfrm>
              <a:off x="1140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57" name="Oval 753"/>
            <p:cNvSpPr>
              <a:spLocks noChangeArrowheads="1"/>
            </p:cNvSpPr>
            <p:nvPr/>
          </p:nvSpPr>
          <p:spPr bwMode="auto">
            <a:xfrm>
              <a:off x="1140" y="1525"/>
              <a:ext cx="22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97" name="Group 754"/>
          <p:cNvGrpSpPr>
            <a:grpSpLocks/>
          </p:cNvGrpSpPr>
          <p:nvPr/>
        </p:nvGrpSpPr>
        <p:grpSpPr bwMode="auto">
          <a:xfrm>
            <a:off x="3371850" y="2420939"/>
            <a:ext cx="38100" cy="22225"/>
            <a:chOff x="1164" y="1525"/>
            <a:chExt cx="24" cy="14"/>
          </a:xfrm>
        </p:grpSpPr>
        <p:sp>
          <p:nvSpPr>
            <p:cNvPr id="815859" name="Rectangle 755"/>
            <p:cNvSpPr>
              <a:spLocks noChangeArrowheads="1"/>
            </p:cNvSpPr>
            <p:nvPr/>
          </p:nvSpPr>
          <p:spPr bwMode="auto">
            <a:xfrm>
              <a:off x="1164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60" name="Oval 756"/>
            <p:cNvSpPr>
              <a:spLocks noChangeArrowheads="1"/>
            </p:cNvSpPr>
            <p:nvPr/>
          </p:nvSpPr>
          <p:spPr bwMode="auto">
            <a:xfrm>
              <a:off x="1164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61" name="Rectangle 757"/>
            <p:cNvSpPr>
              <a:spLocks noChangeArrowheads="1"/>
            </p:cNvSpPr>
            <p:nvPr/>
          </p:nvSpPr>
          <p:spPr bwMode="auto">
            <a:xfrm>
              <a:off x="1164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62" name="Oval 758"/>
            <p:cNvSpPr>
              <a:spLocks noChangeArrowheads="1"/>
            </p:cNvSpPr>
            <p:nvPr/>
          </p:nvSpPr>
          <p:spPr bwMode="auto">
            <a:xfrm>
              <a:off x="1164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863" name="Line 759"/>
          <p:cNvSpPr>
            <a:spLocks noChangeShapeType="1"/>
          </p:cNvSpPr>
          <p:nvPr/>
        </p:nvSpPr>
        <p:spPr bwMode="auto">
          <a:xfrm flipV="1">
            <a:off x="3368675" y="2220913"/>
            <a:ext cx="1588" cy="214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906" name="Group 760"/>
          <p:cNvGrpSpPr>
            <a:grpSpLocks/>
          </p:cNvGrpSpPr>
          <p:nvPr/>
        </p:nvGrpSpPr>
        <p:grpSpPr bwMode="auto">
          <a:xfrm>
            <a:off x="3348039" y="2192339"/>
            <a:ext cx="47625" cy="53975"/>
            <a:chOff x="1149" y="1381"/>
            <a:chExt cx="30" cy="34"/>
          </a:xfrm>
        </p:grpSpPr>
        <p:sp>
          <p:nvSpPr>
            <p:cNvPr id="815865" name="Rectangle 761"/>
            <p:cNvSpPr>
              <a:spLocks noChangeArrowheads="1"/>
            </p:cNvSpPr>
            <p:nvPr/>
          </p:nvSpPr>
          <p:spPr bwMode="auto">
            <a:xfrm>
              <a:off x="1149" y="1381"/>
              <a:ext cx="30" cy="3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66" name="Rectangle 762"/>
            <p:cNvSpPr>
              <a:spLocks noChangeArrowheads="1"/>
            </p:cNvSpPr>
            <p:nvPr/>
          </p:nvSpPr>
          <p:spPr bwMode="auto">
            <a:xfrm>
              <a:off x="1149" y="1381"/>
              <a:ext cx="30" cy="3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09" name="Group 763"/>
          <p:cNvGrpSpPr>
            <a:grpSpLocks/>
          </p:cNvGrpSpPr>
          <p:nvPr/>
        </p:nvGrpSpPr>
        <p:grpSpPr bwMode="auto">
          <a:xfrm>
            <a:off x="3333751" y="2420939"/>
            <a:ext cx="36513" cy="22225"/>
            <a:chOff x="1140" y="1525"/>
            <a:chExt cx="23" cy="14"/>
          </a:xfrm>
        </p:grpSpPr>
        <p:sp>
          <p:nvSpPr>
            <p:cNvPr id="815868" name="Rectangle 764"/>
            <p:cNvSpPr>
              <a:spLocks noChangeArrowheads="1"/>
            </p:cNvSpPr>
            <p:nvPr/>
          </p:nvSpPr>
          <p:spPr bwMode="auto">
            <a:xfrm>
              <a:off x="1140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69" name="Oval 765"/>
            <p:cNvSpPr>
              <a:spLocks noChangeArrowheads="1"/>
            </p:cNvSpPr>
            <p:nvPr/>
          </p:nvSpPr>
          <p:spPr bwMode="auto">
            <a:xfrm>
              <a:off x="1140" y="1525"/>
              <a:ext cx="22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70" name="Rectangle 766"/>
            <p:cNvSpPr>
              <a:spLocks noChangeArrowheads="1"/>
            </p:cNvSpPr>
            <p:nvPr/>
          </p:nvSpPr>
          <p:spPr bwMode="auto">
            <a:xfrm>
              <a:off x="1140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71" name="Oval 767"/>
            <p:cNvSpPr>
              <a:spLocks noChangeArrowheads="1"/>
            </p:cNvSpPr>
            <p:nvPr/>
          </p:nvSpPr>
          <p:spPr bwMode="auto">
            <a:xfrm>
              <a:off x="1140" y="1525"/>
              <a:ext cx="22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14" name="Group 768"/>
          <p:cNvGrpSpPr>
            <a:grpSpLocks/>
          </p:cNvGrpSpPr>
          <p:nvPr/>
        </p:nvGrpSpPr>
        <p:grpSpPr bwMode="auto">
          <a:xfrm>
            <a:off x="3371850" y="2420939"/>
            <a:ext cx="38100" cy="22225"/>
            <a:chOff x="1164" y="1525"/>
            <a:chExt cx="24" cy="14"/>
          </a:xfrm>
        </p:grpSpPr>
        <p:sp>
          <p:nvSpPr>
            <p:cNvPr id="815873" name="Rectangle 769"/>
            <p:cNvSpPr>
              <a:spLocks noChangeArrowheads="1"/>
            </p:cNvSpPr>
            <p:nvPr/>
          </p:nvSpPr>
          <p:spPr bwMode="auto">
            <a:xfrm>
              <a:off x="1164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74" name="Oval 770"/>
            <p:cNvSpPr>
              <a:spLocks noChangeArrowheads="1"/>
            </p:cNvSpPr>
            <p:nvPr/>
          </p:nvSpPr>
          <p:spPr bwMode="auto">
            <a:xfrm>
              <a:off x="1164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75" name="Rectangle 771"/>
            <p:cNvSpPr>
              <a:spLocks noChangeArrowheads="1"/>
            </p:cNvSpPr>
            <p:nvPr/>
          </p:nvSpPr>
          <p:spPr bwMode="auto">
            <a:xfrm>
              <a:off x="1164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76" name="Oval 772"/>
            <p:cNvSpPr>
              <a:spLocks noChangeArrowheads="1"/>
            </p:cNvSpPr>
            <p:nvPr/>
          </p:nvSpPr>
          <p:spPr bwMode="auto">
            <a:xfrm>
              <a:off x="1164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877" name="Line 773"/>
          <p:cNvSpPr>
            <a:spLocks noChangeShapeType="1"/>
          </p:cNvSpPr>
          <p:nvPr/>
        </p:nvSpPr>
        <p:spPr bwMode="auto">
          <a:xfrm flipV="1">
            <a:off x="3368675" y="2220913"/>
            <a:ext cx="1588" cy="214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920" name="Group 774"/>
          <p:cNvGrpSpPr>
            <a:grpSpLocks/>
          </p:cNvGrpSpPr>
          <p:nvPr/>
        </p:nvGrpSpPr>
        <p:grpSpPr bwMode="auto">
          <a:xfrm>
            <a:off x="3348039" y="2192339"/>
            <a:ext cx="47625" cy="53975"/>
            <a:chOff x="1149" y="1381"/>
            <a:chExt cx="30" cy="34"/>
          </a:xfrm>
        </p:grpSpPr>
        <p:sp>
          <p:nvSpPr>
            <p:cNvPr id="815879" name="Rectangle 775"/>
            <p:cNvSpPr>
              <a:spLocks noChangeArrowheads="1"/>
            </p:cNvSpPr>
            <p:nvPr/>
          </p:nvSpPr>
          <p:spPr bwMode="auto">
            <a:xfrm>
              <a:off x="1149" y="1381"/>
              <a:ext cx="30" cy="3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80" name="Rectangle 776"/>
            <p:cNvSpPr>
              <a:spLocks noChangeArrowheads="1"/>
            </p:cNvSpPr>
            <p:nvPr/>
          </p:nvSpPr>
          <p:spPr bwMode="auto">
            <a:xfrm>
              <a:off x="1149" y="1381"/>
              <a:ext cx="30" cy="3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23" name="Group 777"/>
          <p:cNvGrpSpPr>
            <a:grpSpLocks/>
          </p:cNvGrpSpPr>
          <p:nvPr/>
        </p:nvGrpSpPr>
        <p:grpSpPr bwMode="auto">
          <a:xfrm>
            <a:off x="3441701" y="2420939"/>
            <a:ext cx="36513" cy="22225"/>
            <a:chOff x="1208" y="1525"/>
            <a:chExt cx="23" cy="14"/>
          </a:xfrm>
        </p:grpSpPr>
        <p:sp>
          <p:nvSpPr>
            <p:cNvPr id="815882" name="Rectangle 778"/>
            <p:cNvSpPr>
              <a:spLocks noChangeArrowheads="1"/>
            </p:cNvSpPr>
            <p:nvPr/>
          </p:nvSpPr>
          <p:spPr bwMode="auto">
            <a:xfrm>
              <a:off x="1208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83" name="Oval 779"/>
            <p:cNvSpPr>
              <a:spLocks noChangeArrowheads="1"/>
            </p:cNvSpPr>
            <p:nvPr/>
          </p:nvSpPr>
          <p:spPr bwMode="auto">
            <a:xfrm>
              <a:off x="1208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84" name="Rectangle 780"/>
            <p:cNvSpPr>
              <a:spLocks noChangeArrowheads="1"/>
            </p:cNvSpPr>
            <p:nvPr/>
          </p:nvSpPr>
          <p:spPr bwMode="auto">
            <a:xfrm>
              <a:off x="1208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85" name="Oval 781"/>
            <p:cNvSpPr>
              <a:spLocks noChangeArrowheads="1"/>
            </p:cNvSpPr>
            <p:nvPr/>
          </p:nvSpPr>
          <p:spPr bwMode="auto">
            <a:xfrm>
              <a:off x="1208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28" name="Group 782"/>
          <p:cNvGrpSpPr>
            <a:grpSpLocks/>
          </p:cNvGrpSpPr>
          <p:nvPr/>
        </p:nvGrpSpPr>
        <p:grpSpPr bwMode="auto">
          <a:xfrm>
            <a:off x="3479801" y="2420939"/>
            <a:ext cx="36513" cy="22225"/>
            <a:chOff x="1232" y="1525"/>
            <a:chExt cx="23" cy="14"/>
          </a:xfrm>
        </p:grpSpPr>
        <p:sp>
          <p:nvSpPr>
            <p:cNvPr id="815887" name="Rectangle 783"/>
            <p:cNvSpPr>
              <a:spLocks noChangeArrowheads="1"/>
            </p:cNvSpPr>
            <p:nvPr/>
          </p:nvSpPr>
          <p:spPr bwMode="auto">
            <a:xfrm>
              <a:off x="1232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88" name="Oval 784"/>
            <p:cNvSpPr>
              <a:spLocks noChangeArrowheads="1"/>
            </p:cNvSpPr>
            <p:nvPr/>
          </p:nvSpPr>
          <p:spPr bwMode="auto">
            <a:xfrm>
              <a:off x="1232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89" name="Rectangle 785"/>
            <p:cNvSpPr>
              <a:spLocks noChangeArrowheads="1"/>
            </p:cNvSpPr>
            <p:nvPr/>
          </p:nvSpPr>
          <p:spPr bwMode="auto">
            <a:xfrm>
              <a:off x="1232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90" name="Oval 786"/>
            <p:cNvSpPr>
              <a:spLocks noChangeArrowheads="1"/>
            </p:cNvSpPr>
            <p:nvPr/>
          </p:nvSpPr>
          <p:spPr bwMode="auto">
            <a:xfrm>
              <a:off x="1232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891" name="Line 787"/>
          <p:cNvSpPr>
            <a:spLocks noChangeShapeType="1"/>
          </p:cNvSpPr>
          <p:nvPr/>
        </p:nvSpPr>
        <p:spPr bwMode="auto">
          <a:xfrm flipV="1">
            <a:off x="3478214" y="2220913"/>
            <a:ext cx="1587" cy="214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934" name="Group 788"/>
          <p:cNvGrpSpPr>
            <a:grpSpLocks/>
          </p:cNvGrpSpPr>
          <p:nvPr/>
        </p:nvGrpSpPr>
        <p:grpSpPr bwMode="auto">
          <a:xfrm>
            <a:off x="3455989" y="2192339"/>
            <a:ext cx="47625" cy="53975"/>
            <a:chOff x="1217" y="1381"/>
            <a:chExt cx="30" cy="34"/>
          </a:xfrm>
        </p:grpSpPr>
        <p:sp>
          <p:nvSpPr>
            <p:cNvPr id="815893" name="Rectangle 789"/>
            <p:cNvSpPr>
              <a:spLocks noChangeArrowheads="1"/>
            </p:cNvSpPr>
            <p:nvPr/>
          </p:nvSpPr>
          <p:spPr bwMode="auto">
            <a:xfrm>
              <a:off x="1217" y="1381"/>
              <a:ext cx="30" cy="3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94" name="Rectangle 790"/>
            <p:cNvSpPr>
              <a:spLocks noChangeArrowheads="1"/>
            </p:cNvSpPr>
            <p:nvPr/>
          </p:nvSpPr>
          <p:spPr bwMode="auto">
            <a:xfrm>
              <a:off x="1217" y="1381"/>
              <a:ext cx="30" cy="3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00" name="Group 791"/>
          <p:cNvGrpSpPr>
            <a:grpSpLocks/>
          </p:cNvGrpSpPr>
          <p:nvPr/>
        </p:nvGrpSpPr>
        <p:grpSpPr bwMode="auto">
          <a:xfrm>
            <a:off x="3441701" y="2420939"/>
            <a:ext cx="36513" cy="22225"/>
            <a:chOff x="1208" y="1525"/>
            <a:chExt cx="23" cy="14"/>
          </a:xfrm>
        </p:grpSpPr>
        <p:sp>
          <p:nvSpPr>
            <p:cNvPr id="815896" name="Rectangle 792"/>
            <p:cNvSpPr>
              <a:spLocks noChangeArrowheads="1"/>
            </p:cNvSpPr>
            <p:nvPr/>
          </p:nvSpPr>
          <p:spPr bwMode="auto">
            <a:xfrm>
              <a:off x="1208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97" name="Oval 793"/>
            <p:cNvSpPr>
              <a:spLocks noChangeArrowheads="1"/>
            </p:cNvSpPr>
            <p:nvPr/>
          </p:nvSpPr>
          <p:spPr bwMode="auto">
            <a:xfrm>
              <a:off x="1208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98" name="Rectangle 794"/>
            <p:cNvSpPr>
              <a:spLocks noChangeArrowheads="1"/>
            </p:cNvSpPr>
            <p:nvPr/>
          </p:nvSpPr>
          <p:spPr bwMode="auto">
            <a:xfrm>
              <a:off x="1208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99" name="Oval 795"/>
            <p:cNvSpPr>
              <a:spLocks noChangeArrowheads="1"/>
            </p:cNvSpPr>
            <p:nvPr/>
          </p:nvSpPr>
          <p:spPr bwMode="auto">
            <a:xfrm>
              <a:off x="1208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07" name="Group 796"/>
          <p:cNvGrpSpPr>
            <a:grpSpLocks/>
          </p:cNvGrpSpPr>
          <p:nvPr/>
        </p:nvGrpSpPr>
        <p:grpSpPr bwMode="auto">
          <a:xfrm>
            <a:off x="3479801" y="2420939"/>
            <a:ext cx="36513" cy="22225"/>
            <a:chOff x="1232" y="1525"/>
            <a:chExt cx="23" cy="14"/>
          </a:xfrm>
        </p:grpSpPr>
        <p:sp>
          <p:nvSpPr>
            <p:cNvPr id="815901" name="Rectangle 797"/>
            <p:cNvSpPr>
              <a:spLocks noChangeArrowheads="1"/>
            </p:cNvSpPr>
            <p:nvPr/>
          </p:nvSpPr>
          <p:spPr bwMode="auto">
            <a:xfrm>
              <a:off x="1232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02" name="Oval 798"/>
            <p:cNvSpPr>
              <a:spLocks noChangeArrowheads="1"/>
            </p:cNvSpPr>
            <p:nvPr/>
          </p:nvSpPr>
          <p:spPr bwMode="auto">
            <a:xfrm>
              <a:off x="1232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03" name="Rectangle 799"/>
            <p:cNvSpPr>
              <a:spLocks noChangeArrowheads="1"/>
            </p:cNvSpPr>
            <p:nvPr/>
          </p:nvSpPr>
          <p:spPr bwMode="auto">
            <a:xfrm>
              <a:off x="1232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04" name="Oval 800"/>
            <p:cNvSpPr>
              <a:spLocks noChangeArrowheads="1"/>
            </p:cNvSpPr>
            <p:nvPr/>
          </p:nvSpPr>
          <p:spPr bwMode="auto">
            <a:xfrm>
              <a:off x="1232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905" name="Line 801"/>
          <p:cNvSpPr>
            <a:spLocks noChangeShapeType="1"/>
          </p:cNvSpPr>
          <p:nvPr/>
        </p:nvSpPr>
        <p:spPr bwMode="auto">
          <a:xfrm flipV="1">
            <a:off x="3478214" y="2220913"/>
            <a:ext cx="1587" cy="214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208" name="Group 802"/>
          <p:cNvGrpSpPr>
            <a:grpSpLocks/>
          </p:cNvGrpSpPr>
          <p:nvPr/>
        </p:nvGrpSpPr>
        <p:grpSpPr bwMode="auto">
          <a:xfrm>
            <a:off x="3455989" y="2192339"/>
            <a:ext cx="47625" cy="53975"/>
            <a:chOff x="1217" y="1381"/>
            <a:chExt cx="30" cy="34"/>
          </a:xfrm>
        </p:grpSpPr>
        <p:sp>
          <p:nvSpPr>
            <p:cNvPr id="815907" name="Rectangle 803"/>
            <p:cNvSpPr>
              <a:spLocks noChangeArrowheads="1"/>
            </p:cNvSpPr>
            <p:nvPr/>
          </p:nvSpPr>
          <p:spPr bwMode="auto">
            <a:xfrm>
              <a:off x="1217" y="1381"/>
              <a:ext cx="30" cy="3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08" name="Rectangle 804"/>
            <p:cNvSpPr>
              <a:spLocks noChangeArrowheads="1"/>
            </p:cNvSpPr>
            <p:nvPr/>
          </p:nvSpPr>
          <p:spPr bwMode="auto">
            <a:xfrm>
              <a:off x="1217" y="1381"/>
              <a:ext cx="30" cy="3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11" name="Group 805"/>
          <p:cNvGrpSpPr>
            <a:grpSpLocks/>
          </p:cNvGrpSpPr>
          <p:nvPr/>
        </p:nvGrpSpPr>
        <p:grpSpPr bwMode="auto">
          <a:xfrm>
            <a:off x="3549651" y="2420939"/>
            <a:ext cx="36513" cy="22225"/>
            <a:chOff x="1276" y="1525"/>
            <a:chExt cx="23" cy="14"/>
          </a:xfrm>
        </p:grpSpPr>
        <p:sp>
          <p:nvSpPr>
            <p:cNvPr id="815910" name="Rectangle 806"/>
            <p:cNvSpPr>
              <a:spLocks noChangeArrowheads="1"/>
            </p:cNvSpPr>
            <p:nvPr/>
          </p:nvSpPr>
          <p:spPr bwMode="auto">
            <a:xfrm>
              <a:off x="1276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11" name="Oval 807"/>
            <p:cNvSpPr>
              <a:spLocks noChangeArrowheads="1"/>
            </p:cNvSpPr>
            <p:nvPr/>
          </p:nvSpPr>
          <p:spPr bwMode="auto">
            <a:xfrm>
              <a:off x="1276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12" name="Rectangle 808"/>
            <p:cNvSpPr>
              <a:spLocks noChangeArrowheads="1"/>
            </p:cNvSpPr>
            <p:nvPr/>
          </p:nvSpPr>
          <p:spPr bwMode="auto">
            <a:xfrm>
              <a:off x="1276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13" name="Oval 809"/>
            <p:cNvSpPr>
              <a:spLocks noChangeArrowheads="1"/>
            </p:cNvSpPr>
            <p:nvPr/>
          </p:nvSpPr>
          <p:spPr bwMode="auto">
            <a:xfrm>
              <a:off x="1276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14" name="Group 810"/>
          <p:cNvGrpSpPr>
            <a:grpSpLocks/>
          </p:cNvGrpSpPr>
          <p:nvPr/>
        </p:nvGrpSpPr>
        <p:grpSpPr bwMode="auto">
          <a:xfrm>
            <a:off x="3587750" y="2420939"/>
            <a:ext cx="38100" cy="22225"/>
            <a:chOff x="1300" y="1525"/>
            <a:chExt cx="24" cy="14"/>
          </a:xfrm>
        </p:grpSpPr>
        <p:sp>
          <p:nvSpPr>
            <p:cNvPr id="815915" name="Rectangle 811"/>
            <p:cNvSpPr>
              <a:spLocks noChangeArrowheads="1"/>
            </p:cNvSpPr>
            <p:nvPr/>
          </p:nvSpPr>
          <p:spPr bwMode="auto">
            <a:xfrm>
              <a:off x="1300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16" name="Oval 812"/>
            <p:cNvSpPr>
              <a:spLocks noChangeArrowheads="1"/>
            </p:cNvSpPr>
            <p:nvPr/>
          </p:nvSpPr>
          <p:spPr bwMode="auto">
            <a:xfrm>
              <a:off x="1300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17" name="Rectangle 813"/>
            <p:cNvSpPr>
              <a:spLocks noChangeArrowheads="1"/>
            </p:cNvSpPr>
            <p:nvPr/>
          </p:nvSpPr>
          <p:spPr bwMode="auto">
            <a:xfrm>
              <a:off x="1300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18" name="Oval 814"/>
            <p:cNvSpPr>
              <a:spLocks noChangeArrowheads="1"/>
            </p:cNvSpPr>
            <p:nvPr/>
          </p:nvSpPr>
          <p:spPr bwMode="auto">
            <a:xfrm>
              <a:off x="1300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919" name="Line 815"/>
          <p:cNvSpPr>
            <a:spLocks noChangeShapeType="1"/>
          </p:cNvSpPr>
          <p:nvPr/>
        </p:nvSpPr>
        <p:spPr bwMode="auto">
          <a:xfrm flipV="1">
            <a:off x="3586164" y="2220913"/>
            <a:ext cx="1587" cy="214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217" name="Group 816"/>
          <p:cNvGrpSpPr>
            <a:grpSpLocks/>
          </p:cNvGrpSpPr>
          <p:nvPr/>
        </p:nvGrpSpPr>
        <p:grpSpPr bwMode="auto">
          <a:xfrm>
            <a:off x="3563939" y="2192339"/>
            <a:ext cx="47625" cy="53975"/>
            <a:chOff x="1285" y="1381"/>
            <a:chExt cx="30" cy="34"/>
          </a:xfrm>
        </p:grpSpPr>
        <p:sp>
          <p:nvSpPr>
            <p:cNvPr id="815921" name="Rectangle 817"/>
            <p:cNvSpPr>
              <a:spLocks noChangeArrowheads="1"/>
            </p:cNvSpPr>
            <p:nvPr/>
          </p:nvSpPr>
          <p:spPr bwMode="auto">
            <a:xfrm>
              <a:off x="1285" y="1381"/>
              <a:ext cx="30" cy="3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22" name="Rectangle 818"/>
            <p:cNvSpPr>
              <a:spLocks noChangeArrowheads="1"/>
            </p:cNvSpPr>
            <p:nvPr/>
          </p:nvSpPr>
          <p:spPr bwMode="auto">
            <a:xfrm>
              <a:off x="1285" y="1381"/>
              <a:ext cx="30" cy="3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20" name="Group 819"/>
          <p:cNvGrpSpPr>
            <a:grpSpLocks/>
          </p:cNvGrpSpPr>
          <p:nvPr/>
        </p:nvGrpSpPr>
        <p:grpSpPr bwMode="auto">
          <a:xfrm>
            <a:off x="3549651" y="2420939"/>
            <a:ext cx="36513" cy="22225"/>
            <a:chOff x="1276" y="1525"/>
            <a:chExt cx="23" cy="14"/>
          </a:xfrm>
        </p:grpSpPr>
        <p:sp>
          <p:nvSpPr>
            <p:cNvPr id="815924" name="Rectangle 820"/>
            <p:cNvSpPr>
              <a:spLocks noChangeArrowheads="1"/>
            </p:cNvSpPr>
            <p:nvPr/>
          </p:nvSpPr>
          <p:spPr bwMode="auto">
            <a:xfrm>
              <a:off x="1276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25" name="Oval 821"/>
            <p:cNvSpPr>
              <a:spLocks noChangeArrowheads="1"/>
            </p:cNvSpPr>
            <p:nvPr/>
          </p:nvSpPr>
          <p:spPr bwMode="auto">
            <a:xfrm>
              <a:off x="1276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26" name="Rectangle 822"/>
            <p:cNvSpPr>
              <a:spLocks noChangeArrowheads="1"/>
            </p:cNvSpPr>
            <p:nvPr/>
          </p:nvSpPr>
          <p:spPr bwMode="auto">
            <a:xfrm>
              <a:off x="1276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27" name="Oval 823"/>
            <p:cNvSpPr>
              <a:spLocks noChangeArrowheads="1"/>
            </p:cNvSpPr>
            <p:nvPr/>
          </p:nvSpPr>
          <p:spPr bwMode="auto">
            <a:xfrm>
              <a:off x="1276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21" name="Group 824"/>
          <p:cNvGrpSpPr>
            <a:grpSpLocks/>
          </p:cNvGrpSpPr>
          <p:nvPr/>
        </p:nvGrpSpPr>
        <p:grpSpPr bwMode="auto">
          <a:xfrm>
            <a:off x="3587750" y="2420939"/>
            <a:ext cx="38100" cy="22225"/>
            <a:chOff x="1300" y="1525"/>
            <a:chExt cx="24" cy="14"/>
          </a:xfrm>
        </p:grpSpPr>
        <p:sp>
          <p:nvSpPr>
            <p:cNvPr id="815929" name="Rectangle 825"/>
            <p:cNvSpPr>
              <a:spLocks noChangeArrowheads="1"/>
            </p:cNvSpPr>
            <p:nvPr/>
          </p:nvSpPr>
          <p:spPr bwMode="auto">
            <a:xfrm>
              <a:off x="1300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30" name="Oval 826"/>
            <p:cNvSpPr>
              <a:spLocks noChangeArrowheads="1"/>
            </p:cNvSpPr>
            <p:nvPr/>
          </p:nvSpPr>
          <p:spPr bwMode="auto">
            <a:xfrm>
              <a:off x="1300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31" name="Rectangle 827"/>
            <p:cNvSpPr>
              <a:spLocks noChangeArrowheads="1"/>
            </p:cNvSpPr>
            <p:nvPr/>
          </p:nvSpPr>
          <p:spPr bwMode="auto">
            <a:xfrm>
              <a:off x="1300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32" name="Oval 828"/>
            <p:cNvSpPr>
              <a:spLocks noChangeArrowheads="1"/>
            </p:cNvSpPr>
            <p:nvPr/>
          </p:nvSpPr>
          <p:spPr bwMode="auto">
            <a:xfrm>
              <a:off x="1300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933" name="Line 829"/>
          <p:cNvSpPr>
            <a:spLocks noChangeShapeType="1"/>
          </p:cNvSpPr>
          <p:nvPr/>
        </p:nvSpPr>
        <p:spPr bwMode="auto">
          <a:xfrm flipV="1">
            <a:off x="3586164" y="2220913"/>
            <a:ext cx="1587" cy="214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224" name="Group 830"/>
          <p:cNvGrpSpPr>
            <a:grpSpLocks/>
          </p:cNvGrpSpPr>
          <p:nvPr/>
        </p:nvGrpSpPr>
        <p:grpSpPr bwMode="auto">
          <a:xfrm>
            <a:off x="3563939" y="2192339"/>
            <a:ext cx="47625" cy="53975"/>
            <a:chOff x="1285" y="1381"/>
            <a:chExt cx="30" cy="34"/>
          </a:xfrm>
        </p:grpSpPr>
        <p:sp>
          <p:nvSpPr>
            <p:cNvPr id="815935" name="Rectangle 831"/>
            <p:cNvSpPr>
              <a:spLocks noChangeArrowheads="1"/>
            </p:cNvSpPr>
            <p:nvPr/>
          </p:nvSpPr>
          <p:spPr bwMode="auto">
            <a:xfrm>
              <a:off x="1285" y="1381"/>
              <a:ext cx="30" cy="3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36" name="Rectangle 832"/>
            <p:cNvSpPr>
              <a:spLocks noChangeArrowheads="1"/>
            </p:cNvSpPr>
            <p:nvPr/>
          </p:nvSpPr>
          <p:spPr bwMode="auto">
            <a:xfrm>
              <a:off x="1285" y="1381"/>
              <a:ext cx="30" cy="3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937" name="Freeform 833"/>
          <p:cNvSpPr>
            <a:spLocks noEditPoints="1"/>
          </p:cNvSpPr>
          <p:nvPr/>
        </p:nvSpPr>
        <p:spPr bwMode="auto">
          <a:xfrm>
            <a:off x="4389438" y="2374900"/>
            <a:ext cx="177800" cy="63500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78" y="14"/>
              </a:cxn>
              <a:cxn ang="0">
                <a:pos x="78" y="27"/>
              </a:cxn>
              <a:cxn ang="0">
                <a:pos x="0" y="27"/>
              </a:cxn>
              <a:cxn ang="0">
                <a:pos x="0" y="14"/>
              </a:cxn>
              <a:cxn ang="0">
                <a:pos x="72" y="0"/>
              </a:cxn>
              <a:cxn ang="0">
                <a:pos x="112" y="20"/>
              </a:cxn>
              <a:cxn ang="0">
                <a:pos x="72" y="40"/>
              </a:cxn>
              <a:cxn ang="0">
                <a:pos x="72" y="0"/>
              </a:cxn>
            </a:cxnLst>
            <a:rect l="0" t="0" r="r" b="b"/>
            <a:pathLst>
              <a:path w="112" h="40">
                <a:moveTo>
                  <a:pt x="0" y="14"/>
                </a:moveTo>
                <a:lnTo>
                  <a:pt x="78" y="14"/>
                </a:lnTo>
                <a:lnTo>
                  <a:pt x="78" y="27"/>
                </a:lnTo>
                <a:lnTo>
                  <a:pt x="0" y="27"/>
                </a:lnTo>
                <a:lnTo>
                  <a:pt x="0" y="14"/>
                </a:lnTo>
                <a:close/>
                <a:moveTo>
                  <a:pt x="72" y="0"/>
                </a:moveTo>
                <a:lnTo>
                  <a:pt x="112" y="20"/>
                </a:lnTo>
                <a:lnTo>
                  <a:pt x="72" y="40"/>
                </a:lnTo>
                <a:lnTo>
                  <a:pt x="72" y="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38" name="Rectangle 834"/>
          <p:cNvSpPr>
            <a:spLocks noChangeArrowheads="1"/>
          </p:cNvSpPr>
          <p:nvPr/>
        </p:nvSpPr>
        <p:spPr bwMode="auto">
          <a:xfrm>
            <a:off x="3362325" y="1719264"/>
            <a:ext cx="92339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Flocculation/ </a:t>
            </a:r>
            <a:endParaRPr lang="en-US" b="1"/>
          </a:p>
        </p:txBody>
      </p:sp>
      <p:sp>
        <p:nvSpPr>
          <p:cNvPr id="815939" name="Rectangle 835"/>
          <p:cNvSpPr>
            <a:spLocks noChangeArrowheads="1"/>
          </p:cNvSpPr>
          <p:nvPr/>
        </p:nvSpPr>
        <p:spPr bwMode="auto">
          <a:xfrm>
            <a:off x="3359150" y="1922464"/>
            <a:ext cx="81137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Clarification</a:t>
            </a:r>
            <a:endParaRPr lang="en-US" b="1"/>
          </a:p>
        </p:txBody>
      </p:sp>
      <p:grpSp>
        <p:nvGrpSpPr>
          <p:cNvPr id="815227" name="Group 836"/>
          <p:cNvGrpSpPr>
            <a:grpSpLocks/>
          </p:cNvGrpSpPr>
          <p:nvPr/>
        </p:nvGrpSpPr>
        <p:grpSpPr bwMode="auto">
          <a:xfrm>
            <a:off x="9348789" y="4756151"/>
            <a:ext cx="230187" cy="104775"/>
            <a:chOff x="4929" y="2996"/>
            <a:chExt cx="145" cy="66"/>
          </a:xfrm>
        </p:grpSpPr>
        <p:sp>
          <p:nvSpPr>
            <p:cNvPr id="815941" name="Freeform 837"/>
            <p:cNvSpPr>
              <a:spLocks/>
            </p:cNvSpPr>
            <p:nvPr/>
          </p:nvSpPr>
          <p:spPr bwMode="auto">
            <a:xfrm>
              <a:off x="4929" y="2996"/>
              <a:ext cx="145" cy="66"/>
            </a:xfrm>
            <a:custGeom>
              <a:avLst/>
              <a:gdLst/>
              <a:ahLst/>
              <a:cxnLst>
                <a:cxn ang="0">
                  <a:pos x="145" y="66"/>
                </a:cxn>
                <a:cxn ang="0">
                  <a:pos x="109" y="0"/>
                </a:cxn>
                <a:cxn ang="0">
                  <a:pos x="36" y="0"/>
                </a:cxn>
                <a:cxn ang="0">
                  <a:pos x="0" y="66"/>
                </a:cxn>
                <a:cxn ang="0">
                  <a:pos x="145" y="66"/>
                </a:cxn>
              </a:cxnLst>
              <a:rect l="0" t="0" r="r" b="b"/>
              <a:pathLst>
                <a:path w="145" h="66">
                  <a:moveTo>
                    <a:pt x="145" y="66"/>
                  </a:moveTo>
                  <a:lnTo>
                    <a:pt x="109" y="0"/>
                  </a:lnTo>
                  <a:lnTo>
                    <a:pt x="36" y="0"/>
                  </a:lnTo>
                  <a:lnTo>
                    <a:pt x="0" y="66"/>
                  </a:lnTo>
                  <a:lnTo>
                    <a:pt x="145" y="66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42" name="Freeform 838"/>
            <p:cNvSpPr>
              <a:spLocks/>
            </p:cNvSpPr>
            <p:nvPr/>
          </p:nvSpPr>
          <p:spPr bwMode="auto">
            <a:xfrm>
              <a:off x="4929" y="2996"/>
              <a:ext cx="145" cy="66"/>
            </a:xfrm>
            <a:custGeom>
              <a:avLst/>
              <a:gdLst/>
              <a:ahLst/>
              <a:cxnLst>
                <a:cxn ang="0">
                  <a:pos x="145" y="66"/>
                </a:cxn>
                <a:cxn ang="0">
                  <a:pos x="109" y="0"/>
                </a:cxn>
                <a:cxn ang="0">
                  <a:pos x="36" y="0"/>
                </a:cxn>
                <a:cxn ang="0">
                  <a:pos x="0" y="66"/>
                </a:cxn>
                <a:cxn ang="0">
                  <a:pos x="145" y="66"/>
                </a:cxn>
              </a:cxnLst>
              <a:rect l="0" t="0" r="r" b="b"/>
              <a:pathLst>
                <a:path w="145" h="66">
                  <a:moveTo>
                    <a:pt x="145" y="66"/>
                  </a:moveTo>
                  <a:lnTo>
                    <a:pt x="109" y="0"/>
                  </a:lnTo>
                  <a:lnTo>
                    <a:pt x="36" y="0"/>
                  </a:lnTo>
                  <a:lnTo>
                    <a:pt x="0" y="66"/>
                  </a:lnTo>
                  <a:lnTo>
                    <a:pt x="145" y="66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30" name="Group 839"/>
          <p:cNvGrpSpPr>
            <a:grpSpLocks/>
          </p:cNvGrpSpPr>
          <p:nvPr/>
        </p:nvGrpSpPr>
        <p:grpSpPr bwMode="auto">
          <a:xfrm>
            <a:off x="9253538" y="4624389"/>
            <a:ext cx="315912" cy="174625"/>
            <a:chOff x="4869" y="2913"/>
            <a:chExt cx="199" cy="110"/>
          </a:xfrm>
        </p:grpSpPr>
        <p:grpSp>
          <p:nvGrpSpPr>
            <p:cNvPr id="815940" name="Group 840"/>
            <p:cNvGrpSpPr>
              <a:grpSpLocks/>
            </p:cNvGrpSpPr>
            <p:nvPr/>
          </p:nvGrpSpPr>
          <p:grpSpPr bwMode="auto">
            <a:xfrm>
              <a:off x="4869" y="2913"/>
              <a:ext cx="148" cy="61"/>
              <a:chOff x="4869" y="2913"/>
              <a:chExt cx="148" cy="61"/>
            </a:xfrm>
          </p:grpSpPr>
          <p:sp>
            <p:nvSpPr>
              <p:cNvPr id="815945" name="Rectangle 841"/>
              <p:cNvSpPr>
                <a:spLocks noChangeArrowheads="1"/>
              </p:cNvSpPr>
              <p:nvPr/>
            </p:nvSpPr>
            <p:spPr bwMode="auto">
              <a:xfrm>
                <a:off x="4869" y="2913"/>
                <a:ext cx="148" cy="6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946" name="Rectangle 842"/>
              <p:cNvSpPr>
                <a:spLocks noChangeArrowheads="1"/>
              </p:cNvSpPr>
              <p:nvPr/>
            </p:nvSpPr>
            <p:spPr bwMode="auto">
              <a:xfrm>
                <a:off x="4869" y="2913"/>
                <a:ext cx="148" cy="61"/>
              </a:xfrm>
              <a:prstGeom prst="rect">
                <a:avLst/>
              </a:prstGeom>
              <a:noFill/>
              <a:ln w="952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15943" name="Group 843"/>
            <p:cNvGrpSpPr>
              <a:grpSpLocks/>
            </p:cNvGrpSpPr>
            <p:nvPr/>
          </p:nvGrpSpPr>
          <p:grpSpPr bwMode="auto">
            <a:xfrm>
              <a:off x="4940" y="2913"/>
              <a:ext cx="128" cy="110"/>
              <a:chOff x="4940" y="2913"/>
              <a:chExt cx="128" cy="110"/>
            </a:xfrm>
          </p:grpSpPr>
          <p:sp>
            <p:nvSpPr>
              <p:cNvPr id="815948" name="Oval 844"/>
              <p:cNvSpPr>
                <a:spLocks noChangeArrowheads="1"/>
              </p:cNvSpPr>
              <p:nvPr/>
            </p:nvSpPr>
            <p:spPr bwMode="auto">
              <a:xfrm>
                <a:off x="4940" y="2913"/>
                <a:ext cx="128" cy="11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949" name="Oval 845"/>
              <p:cNvSpPr>
                <a:spLocks noChangeArrowheads="1"/>
              </p:cNvSpPr>
              <p:nvPr/>
            </p:nvSpPr>
            <p:spPr bwMode="auto">
              <a:xfrm>
                <a:off x="4940" y="2913"/>
                <a:ext cx="128" cy="110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15944" name="Group 846"/>
          <p:cNvGrpSpPr>
            <a:grpSpLocks/>
          </p:cNvGrpSpPr>
          <p:nvPr/>
        </p:nvGrpSpPr>
        <p:grpSpPr bwMode="auto">
          <a:xfrm>
            <a:off x="9348789" y="4756151"/>
            <a:ext cx="230187" cy="104775"/>
            <a:chOff x="4929" y="2996"/>
            <a:chExt cx="145" cy="66"/>
          </a:xfrm>
        </p:grpSpPr>
        <p:sp>
          <p:nvSpPr>
            <p:cNvPr id="815951" name="Freeform 847"/>
            <p:cNvSpPr>
              <a:spLocks/>
            </p:cNvSpPr>
            <p:nvPr/>
          </p:nvSpPr>
          <p:spPr bwMode="auto">
            <a:xfrm>
              <a:off x="4929" y="2996"/>
              <a:ext cx="145" cy="66"/>
            </a:xfrm>
            <a:custGeom>
              <a:avLst/>
              <a:gdLst/>
              <a:ahLst/>
              <a:cxnLst>
                <a:cxn ang="0">
                  <a:pos x="145" y="66"/>
                </a:cxn>
                <a:cxn ang="0">
                  <a:pos x="109" y="0"/>
                </a:cxn>
                <a:cxn ang="0">
                  <a:pos x="36" y="0"/>
                </a:cxn>
                <a:cxn ang="0">
                  <a:pos x="0" y="66"/>
                </a:cxn>
                <a:cxn ang="0">
                  <a:pos x="145" y="66"/>
                </a:cxn>
              </a:cxnLst>
              <a:rect l="0" t="0" r="r" b="b"/>
              <a:pathLst>
                <a:path w="145" h="66">
                  <a:moveTo>
                    <a:pt x="145" y="66"/>
                  </a:moveTo>
                  <a:lnTo>
                    <a:pt x="109" y="0"/>
                  </a:lnTo>
                  <a:lnTo>
                    <a:pt x="36" y="0"/>
                  </a:lnTo>
                  <a:lnTo>
                    <a:pt x="0" y="66"/>
                  </a:lnTo>
                  <a:lnTo>
                    <a:pt x="145" y="66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52" name="Freeform 848"/>
            <p:cNvSpPr>
              <a:spLocks/>
            </p:cNvSpPr>
            <p:nvPr/>
          </p:nvSpPr>
          <p:spPr bwMode="auto">
            <a:xfrm>
              <a:off x="4929" y="2996"/>
              <a:ext cx="145" cy="66"/>
            </a:xfrm>
            <a:custGeom>
              <a:avLst/>
              <a:gdLst/>
              <a:ahLst/>
              <a:cxnLst>
                <a:cxn ang="0">
                  <a:pos x="145" y="66"/>
                </a:cxn>
                <a:cxn ang="0">
                  <a:pos x="109" y="0"/>
                </a:cxn>
                <a:cxn ang="0">
                  <a:pos x="36" y="0"/>
                </a:cxn>
                <a:cxn ang="0">
                  <a:pos x="0" y="66"/>
                </a:cxn>
                <a:cxn ang="0">
                  <a:pos x="145" y="66"/>
                </a:cxn>
              </a:cxnLst>
              <a:rect l="0" t="0" r="r" b="b"/>
              <a:pathLst>
                <a:path w="145" h="66">
                  <a:moveTo>
                    <a:pt x="145" y="66"/>
                  </a:moveTo>
                  <a:lnTo>
                    <a:pt x="109" y="0"/>
                  </a:lnTo>
                  <a:lnTo>
                    <a:pt x="36" y="0"/>
                  </a:lnTo>
                  <a:lnTo>
                    <a:pt x="0" y="66"/>
                  </a:lnTo>
                  <a:lnTo>
                    <a:pt x="145" y="66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47" name="Group 849"/>
          <p:cNvGrpSpPr>
            <a:grpSpLocks/>
          </p:cNvGrpSpPr>
          <p:nvPr/>
        </p:nvGrpSpPr>
        <p:grpSpPr bwMode="auto">
          <a:xfrm>
            <a:off x="9253538" y="4624389"/>
            <a:ext cx="234950" cy="96837"/>
            <a:chOff x="4869" y="2913"/>
            <a:chExt cx="148" cy="61"/>
          </a:xfrm>
        </p:grpSpPr>
        <p:sp>
          <p:nvSpPr>
            <p:cNvPr id="815954" name="Rectangle 850"/>
            <p:cNvSpPr>
              <a:spLocks noChangeArrowheads="1"/>
            </p:cNvSpPr>
            <p:nvPr/>
          </p:nvSpPr>
          <p:spPr bwMode="auto">
            <a:xfrm>
              <a:off x="4869" y="2913"/>
              <a:ext cx="148" cy="61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55" name="Rectangle 851"/>
            <p:cNvSpPr>
              <a:spLocks noChangeArrowheads="1"/>
            </p:cNvSpPr>
            <p:nvPr/>
          </p:nvSpPr>
          <p:spPr bwMode="auto">
            <a:xfrm>
              <a:off x="4869" y="2913"/>
              <a:ext cx="148" cy="6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50" name="Group 852"/>
          <p:cNvGrpSpPr>
            <a:grpSpLocks/>
          </p:cNvGrpSpPr>
          <p:nvPr/>
        </p:nvGrpSpPr>
        <p:grpSpPr bwMode="auto">
          <a:xfrm>
            <a:off x="9366250" y="4624389"/>
            <a:ext cx="203200" cy="174625"/>
            <a:chOff x="4940" y="2913"/>
            <a:chExt cx="128" cy="110"/>
          </a:xfrm>
        </p:grpSpPr>
        <p:sp>
          <p:nvSpPr>
            <p:cNvPr id="815957" name="Oval 853"/>
            <p:cNvSpPr>
              <a:spLocks noChangeArrowheads="1"/>
            </p:cNvSpPr>
            <p:nvPr/>
          </p:nvSpPr>
          <p:spPr bwMode="auto">
            <a:xfrm>
              <a:off x="4940" y="2913"/>
              <a:ext cx="128" cy="11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58" name="Oval 854"/>
            <p:cNvSpPr>
              <a:spLocks noChangeArrowheads="1"/>
            </p:cNvSpPr>
            <p:nvPr/>
          </p:nvSpPr>
          <p:spPr bwMode="auto">
            <a:xfrm>
              <a:off x="4940" y="2913"/>
              <a:ext cx="128" cy="110"/>
            </a:xfrm>
            <a:prstGeom prst="ellips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53" name="Group 855"/>
          <p:cNvGrpSpPr>
            <a:grpSpLocks/>
          </p:cNvGrpSpPr>
          <p:nvPr/>
        </p:nvGrpSpPr>
        <p:grpSpPr bwMode="auto">
          <a:xfrm>
            <a:off x="9253538" y="4624389"/>
            <a:ext cx="234950" cy="96837"/>
            <a:chOff x="4869" y="2913"/>
            <a:chExt cx="148" cy="61"/>
          </a:xfrm>
        </p:grpSpPr>
        <p:sp>
          <p:nvSpPr>
            <p:cNvPr id="815960" name="Rectangle 856"/>
            <p:cNvSpPr>
              <a:spLocks noChangeArrowheads="1"/>
            </p:cNvSpPr>
            <p:nvPr/>
          </p:nvSpPr>
          <p:spPr bwMode="auto">
            <a:xfrm>
              <a:off x="4869" y="2913"/>
              <a:ext cx="148" cy="61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61" name="Rectangle 857"/>
            <p:cNvSpPr>
              <a:spLocks noChangeArrowheads="1"/>
            </p:cNvSpPr>
            <p:nvPr/>
          </p:nvSpPr>
          <p:spPr bwMode="auto">
            <a:xfrm>
              <a:off x="4869" y="2913"/>
              <a:ext cx="148" cy="6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56" name="Group 858"/>
          <p:cNvGrpSpPr>
            <a:grpSpLocks/>
          </p:cNvGrpSpPr>
          <p:nvPr/>
        </p:nvGrpSpPr>
        <p:grpSpPr bwMode="auto">
          <a:xfrm>
            <a:off x="9366250" y="4624389"/>
            <a:ext cx="203200" cy="174625"/>
            <a:chOff x="4940" y="2913"/>
            <a:chExt cx="128" cy="110"/>
          </a:xfrm>
        </p:grpSpPr>
        <p:sp>
          <p:nvSpPr>
            <p:cNvPr id="815963" name="Oval 859"/>
            <p:cNvSpPr>
              <a:spLocks noChangeArrowheads="1"/>
            </p:cNvSpPr>
            <p:nvPr/>
          </p:nvSpPr>
          <p:spPr bwMode="auto">
            <a:xfrm>
              <a:off x="4940" y="2913"/>
              <a:ext cx="128" cy="11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64" name="Oval 860"/>
            <p:cNvSpPr>
              <a:spLocks noChangeArrowheads="1"/>
            </p:cNvSpPr>
            <p:nvPr/>
          </p:nvSpPr>
          <p:spPr bwMode="auto">
            <a:xfrm>
              <a:off x="4940" y="2913"/>
              <a:ext cx="128" cy="110"/>
            </a:xfrm>
            <a:prstGeom prst="ellips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965" name="Freeform 861"/>
          <p:cNvSpPr>
            <a:spLocks noEditPoints="1"/>
          </p:cNvSpPr>
          <p:nvPr/>
        </p:nvSpPr>
        <p:spPr bwMode="auto">
          <a:xfrm>
            <a:off x="2879726" y="4760913"/>
            <a:ext cx="42863" cy="677862"/>
          </a:xfrm>
          <a:custGeom>
            <a:avLst/>
            <a:gdLst/>
            <a:ahLst/>
            <a:cxnLst>
              <a:cxn ang="0">
                <a:pos x="6" y="427"/>
              </a:cxn>
              <a:cxn ang="0">
                <a:pos x="6" y="33"/>
              </a:cxn>
              <a:cxn ang="0">
                <a:pos x="20" y="33"/>
              </a:cxn>
              <a:cxn ang="0">
                <a:pos x="20" y="427"/>
              </a:cxn>
              <a:cxn ang="0">
                <a:pos x="6" y="427"/>
              </a:cxn>
              <a:cxn ang="0">
                <a:pos x="0" y="40"/>
              </a:cxn>
              <a:cxn ang="0">
                <a:pos x="13" y="0"/>
              </a:cxn>
              <a:cxn ang="0">
                <a:pos x="27" y="40"/>
              </a:cxn>
              <a:cxn ang="0">
                <a:pos x="0" y="40"/>
              </a:cxn>
            </a:cxnLst>
            <a:rect l="0" t="0" r="r" b="b"/>
            <a:pathLst>
              <a:path w="27" h="427">
                <a:moveTo>
                  <a:pt x="6" y="427"/>
                </a:moveTo>
                <a:lnTo>
                  <a:pt x="6" y="33"/>
                </a:lnTo>
                <a:lnTo>
                  <a:pt x="20" y="33"/>
                </a:lnTo>
                <a:lnTo>
                  <a:pt x="20" y="427"/>
                </a:lnTo>
                <a:lnTo>
                  <a:pt x="6" y="427"/>
                </a:lnTo>
                <a:close/>
                <a:moveTo>
                  <a:pt x="0" y="40"/>
                </a:moveTo>
                <a:lnTo>
                  <a:pt x="13" y="0"/>
                </a:lnTo>
                <a:lnTo>
                  <a:pt x="27" y="40"/>
                </a:lnTo>
                <a:lnTo>
                  <a:pt x="0" y="40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66" name="Rectangle 862"/>
          <p:cNvSpPr>
            <a:spLocks noChangeArrowheads="1"/>
          </p:cNvSpPr>
          <p:nvPr/>
        </p:nvSpPr>
        <p:spPr bwMode="auto">
          <a:xfrm>
            <a:off x="2660651" y="5456239"/>
            <a:ext cx="559449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Fluoride</a:t>
            </a:r>
            <a:endParaRPr lang="en-US" b="1"/>
          </a:p>
        </p:txBody>
      </p:sp>
      <p:sp>
        <p:nvSpPr>
          <p:cNvPr id="815967" name="Rectangle 863"/>
          <p:cNvSpPr>
            <a:spLocks noChangeArrowheads="1"/>
          </p:cNvSpPr>
          <p:nvPr/>
        </p:nvSpPr>
        <p:spPr bwMode="auto">
          <a:xfrm>
            <a:off x="2682875" y="5659439"/>
            <a:ext cx="104836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Aqua Ammonia</a:t>
            </a:r>
            <a:endParaRPr lang="en-US" b="1"/>
          </a:p>
        </p:txBody>
      </p:sp>
      <p:sp>
        <p:nvSpPr>
          <p:cNvPr id="815968" name="Rectangle 864"/>
          <p:cNvSpPr>
            <a:spLocks noChangeArrowheads="1"/>
          </p:cNvSpPr>
          <p:nvPr/>
        </p:nvSpPr>
        <p:spPr bwMode="auto">
          <a:xfrm>
            <a:off x="7432675" y="4724401"/>
            <a:ext cx="6412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F</a:t>
            </a:r>
            <a:endParaRPr lang="en-US" b="1"/>
          </a:p>
        </p:txBody>
      </p:sp>
      <p:sp>
        <p:nvSpPr>
          <p:cNvPr id="815969" name="Oval 865"/>
          <p:cNvSpPr>
            <a:spLocks noChangeArrowheads="1"/>
          </p:cNvSpPr>
          <p:nvPr/>
        </p:nvSpPr>
        <p:spPr bwMode="auto">
          <a:xfrm>
            <a:off x="7339013" y="469741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70" name="Rectangle 866"/>
          <p:cNvSpPr>
            <a:spLocks noChangeArrowheads="1"/>
          </p:cNvSpPr>
          <p:nvPr/>
        </p:nvSpPr>
        <p:spPr bwMode="auto">
          <a:xfrm>
            <a:off x="7432675" y="4724401"/>
            <a:ext cx="6412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F</a:t>
            </a:r>
            <a:endParaRPr lang="en-US" b="1"/>
          </a:p>
        </p:txBody>
      </p:sp>
      <p:sp>
        <p:nvSpPr>
          <p:cNvPr id="815971" name="Oval 867"/>
          <p:cNvSpPr>
            <a:spLocks noChangeArrowheads="1"/>
          </p:cNvSpPr>
          <p:nvPr/>
        </p:nvSpPr>
        <p:spPr bwMode="auto">
          <a:xfrm>
            <a:off x="7339013" y="469741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72" name="Freeform 868"/>
          <p:cNvSpPr>
            <a:spLocks noEditPoints="1"/>
          </p:cNvSpPr>
          <p:nvPr/>
        </p:nvSpPr>
        <p:spPr bwMode="auto">
          <a:xfrm>
            <a:off x="5438775" y="2352675"/>
            <a:ext cx="350838" cy="63500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187" y="13"/>
              </a:cxn>
              <a:cxn ang="0">
                <a:pos x="187" y="26"/>
              </a:cxn>
              <a:cxn ang="0">
                <a:pos x="0" y="26"/>
              </a:cxn>
              <a:cxn ang="0">
                <a:pos x="0" y="13"/>
              </a:cxn>
              <a:cxn ang="0">
                <a:pos x="181" y="0"/>
              </a:cxn>
              <a:cxn ang="0">
                <a:pos x="221" y="20"/>
              </a:cxn>
              <a:cxn ang="0">
                <a:pos x="181" y="40"/>
              </a:cxn>
              <a:cxn ang="0">
                <a:pos x="181" y="0"/>
              </a:cxn>
            </a:cxnLst>
            <a:rect l="0" t="0" r="r" b="b"/>
            <a:pathLst>
              <a:path w="221" h="40">
                <a:moveTo>
                  <a:pt x="0" y="13"/>
                </a:moveTo>
                <a:lnTo>
                  <a:pt x="187" y="13"/>
                </a:lnTo>
                <a:lnTo>
                  <a:pt x="187" y="26"/>
                </a:lnTo>
                <a:lnTo>
                  <a:pt x="0" y="26"/>
                </a:lnTo>
                <a:lnTo>
                  <a:pt x="0" y="13"/>
                </a:lnTo>
                <a:close/>
                <a:moveTo>
                  <a:pt x="181" y="0"/>
                </a:moveTo>
                <a:lnTo>
                  <a:pt x="221" y="20"/>
                </a:lnTo>
                <a:lnTo>
                  <a:pt x="181" y="40"/>
                </a:lnTo>
                <a:lnTo>
                  <a:pt x="181" y="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73" name="Rectangle 869"/>
          <p:cNvSpPr>
            <a:spLocks noChangeArrowheads="1"/>
          </p:cNvSpPr>
          <p:nvPr/>
        </p:nvSpPr>
        <p:spPr bwMode="auto">
          <a:xfrm>
            <a:off x="7016750" y="3624264"/>
            <a:ext cx="381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I</a:t>
            </a:r>
            <a:endParaRPr lang="en-US" b="1"/>
          </a:p>
        </p:txBody>
      </p:sp>
      <p:sp>
        <p:nvSpPr>
          <p:cNvPr id="815974" name="Oval 870"/>
          <p:cNvSpPr>
            <a:spLocks noChangeArrowheads="1"/>
          </p:cNvSpPr>
          <p:nvPr/>
        </p:nvSpPr>
        <p:spPr bwMode="auto">
          <a:xfrm>
            <a:off x="6897688" y="3598864"/>
            <a:ext cx="195262" cy="198437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75" name="Rectangle 871"/>
          <p:cNvSpPr>
            <a:spLocks noChangeArrowheads="1"/>
          </p:cNvSpPr>
          <p:nvPr/>
        </p:nvSpPr>
        <p:spPr bwMode="auto">
          <a:xfrm>
            <a:off x="7016750" y="3624264"/>
            <a:ext cx="381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I</a:t>
            </a:r>
            <a:endParaRPr lang="en-US" b="1"/>
          </a:p>
        </p:txBody>
      </p:sp>
      <p:sp>
        <p:nvSpPr>
          <p:cNvPr id="815976" name="Oval 872"/>
          <p:cNvSpPr>
            <a:spLocks noChangeArrowheads="1"/>
          </p:cNvSpPr>
          <p:nvPr/>
        </p:nvSpPr>
        <p:spPr bwMode="auto">
          <a:xfrm>
            <a:off x="6897688" y="3598864"/>
            <a:ext cx="195262" cy="198437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77" name="Rectangle 873"/>
          <p:cNvSpPr>
            <a:spLocks noChangeArrowheads="1"/>
          </p:cNvSpPr>
          <p:nvPr/>
        </p:nvSpPr>
        <p:spPr bwMode="auto">
          <a:xfrm>
            <a:off x="6410325" y="4737101"/>
            <a:ext cx="8976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H</a:t>
            </a:r>
            <a:endParaRPr lang="en-US" b="1"/>
          </a:p>
        </p:txBody>
      </p:sp>
      <p:sp>
        <p:nvSpPr>
          <p:cNvPr id="815978" name="Oval 874"/>
          <p:cNvSpPr>
            <a:spLocks noChangeArrowheads="1"/>
          </p:cNvSpPr>
          <p:nvPr/>
        </p:nvSpPr>
        <p:spPr bwMode="auto">
          <a:xfrm>
            <a:off x="6329363" y="471011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79" name="Rectangle 875"/>
          <p:cNvSpPr>
            <a:spLocks noChangeArrowheads="1"/>
          </p:cNvSpPr>
          <p:nvPr/>
        </p:nvSpPr>
        <p:spPr bwMode="auto">
          <a:xfrm>
            <a:off x="6410325" y="4737101"/>
            <a:ext cx="8976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H</a:t>
            </a:r>
            <a:endParaRPr lang="en-US" b="1"/>
          </a:p>
        </p:txBody>
      </p:sp>
      <p:sp>
        <p:nvSpPr>
          <p:cNvPr id="815980" name="Oval 876"/>
          <p:cNvSpPr>
            <a:spLocks noChangeArrowheads="1"/>
          </p:cNvSpPr>
          <p:nvPr/>
        </p:nvSpPr>
        <p:spPr bwMode="auto">
          <a:xfrm>
            <a:off x="6329363" y="471011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81" name="Rectangle 877"/>
          <p:cNvSpPr>
            <a:spLocks noChangeArrowheads="1"/>
          </p:cNvSpPr>
          <p:nvPr/>
        </p:nvSpPr>
        <p:spPr bwMode="auto">
          <a:xfrm>
            <a:off x="8115300" y="5397501"/>
            <a:ext cx="8976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G</a:t>
            </a:r>
            <a:endParaRPr lang="en-US" b="1"/>
          </a:p>
        </p:txBody>
      </p:sp>
      <p:sp>
        <p:nvSpPr>
          <p:cNvPr id="815982" name="Oval 878"/>
          <p:cNvSpPr>
            <a:spLocks noChangeArrowheads="1"/>
          </p:cNvSpPr>
          <p:nvPr/>
        </p:nvSpPr>
        <p:spPr bwMode="auto">
          <a:xfrm>
            <a:off x="8034338" y="537051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83" name="Rectangle 879"/>
          <p:cNvSpPr>
            <a:spLocks noChangeArrowheads="1"/>
          </p:cNvSpPr>
          <p:nvPr/>
        </p:nvSpPr>
        <p:spPr bwMode="auto">
          <a:xfrm>
            <a:off x="8115300" y="5397501"/>
            <a:ext cx="8976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G</a:t>
            </a:r>
            <a:endParaRPr lang="en-US" b="1"/>
          </a:p>
        </p:txBody>
      </p:sp>
      <p:sp>
        <p:nvSpPr>
          <p:cNvPr id="815984" name="Oval 880"/>
          <p:cNvSpPr>
            <a:spLocks noChangeArrowheads="1"/>
          </p:cNvSpPr>
          <p:nvPr/>
        </p:nvSpPr>
        <p:spPr bwMode="auto">
          <a:xfrm>
            <a:off x="8034338" y="537051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85" name="Rectangle 881"/>
          <p:cNvSpPr>
            <a:spLocks noChangeArrowheads="1"/>
          </p:cNvSpPr>
          <p:nvPr/>
        </p:nvSpPr>
        <p:spPr bwMode="auto">
          <a:xfrm>
            <a:off x="2679700" y="4794251"/>
            <a:ext cx="593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L</a:t>
            </a:r>
            <a:endParaRPr lang="en-US" b="1"/>
          </a:p>
        </p:txBody>
      </p:sp>
      <p:sp>
        <p:nvSpPr>
          <p:cNvPr id="815986" name="Oval 882"/>
          <p:cNvSpPr>
            <a:spLocks noChangeArrowheads="1"/>
          </p:cNvSpPr>
          <p:nvPr/>
        </p:nvSpPr>
        <p:spPr bwMode="auto">
          <a:xfrm>
            <a:off x="2560638" y="477996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87" name="Rectangle 883"/>
          <p:cNvSpPr>
            <a:spLocks noChangeArrowheads="1"/>
          </p:cNvSpPr>
          <p:nvPr/>
        </p:nvSpPr>
        <p:spPr bwMode="auto">
          <a:xfrm>
            <a:off x="2679700" y="4794251"/>
            <a:ext cx="593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L</a:t>
            </a:r>
            <a:endParaRPr lang="en-US" b="1"/>
          </a:p>
        </p:txBody>
      </p:sp>
      <p:sp>
        <p:nvSpPr>
          <p:cNvPr id="815988" name="Oval 884"/>
          <p:cNvSpPr>
            <a:spLocks noChangeArrowheads="1"/>
          </p:cNvSpPr>
          <p:nvPr/>
        </p:nvSpPr>
        <p:spPr bwMode="auto">
          <a:xfrm>
            <a:off x="2560638" y="477996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89" name="Freeform 885"/>
          <p:cNvSpPr>
            <a:spLocks noEditPoints="1"/>
          </p:cNvSpPr>
          <p:nvPr/>
        </p:nvSpPr>
        <p:spPr bwMode="auto">
          <a:xfrm>
            <a:off x="3811588" y="2609851"/>
            <a:ext cx="63500" cy="530225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7" y="300"/>
              </a:cxn>
              <a:cxn ang="0">
                <a:pos x="13" y="300"/>
              </a:cxn>
              <a:cxn ang="0">
                <a:pos x="13" y="0"/>
              </a:cxn>
              <a:cxn ang="0">
                <a:pos x="27" y="0"/>
              </a:cxn>
              <a:cxn ang="0">
                <a:pos x="40" y="294"/>
              </a:cxn>
              <a:cxn ang="0">
                <a:pos x="20" y="334"/>
              </a:cxn>
              <a:cxn ang="0">
                <a:pos x="0" y="294"/>
              </a:cxn>
              <a:cxn ang="0">
                <a:pos x="40" y="294"/>
              </a:cxn>
            </a:cxnLst>
            <a:rect l="0" t="0" r="r" b="b"/>
            <a:pathLst>
              <a:path w="40" h="334">
                <a:moveTo>
                  <a:pt x="27" y="0"/>
                </a:moveTo>
                <a:lnTo>
                  <a:pt x="27" y="300"/>
                </a:lnTo>
                <a:lnTo>
                  <a:pt x="13" y="300"/>
                </a:lnTo>
                <a:lnTo>
                  <a:pt x="13" y="0"/>
                </a:lnTo>
                <a:lnTo>
                  <a:pt x="27" y="0"/>
                </a:lnTo>
                <a:close/>
                <a:moveTo>
                  <a:pt x="40" y="294"/>
                </a:moveTo>
                <a:lnTo>
                  <a:pt x="20" y="334"/>
                </a:lnTo>
                <a:lnTo>
                  <a:pt x="0" y="294"/>
                </a:lnTo>
                <a:lnTo>
                  <a:pt x="40" y="294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90" name="Rectangle 886"/>
          <p:cNvSpPr>
            <a:spLocks noChangeArrowheads="1"/>
          </p:cNvSpPr>
          <p:nvPr/>
        </p:nvSpPr>
        <p:spPr bwMode="auto">
          <a:xfrm>
            <a:off x="3506788" y="3192464"/>
            <a:ext cx="68429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To Sludge </a:t>
            </a:r>
            <a:endParaRPr lang="en-US" b="1"/>
          </a:p>
        </p:txBody>
      </p:sp>
      <p:sp>
        <p:nvSpPr>
          <p:cNvPr id="815991" name="Rectangle 887"/>
          <p:cNvSpPr>
            <a:spLocks noChangeArrowheads="1"/>
          </p:cNvSpPr>
          <p:nvPr/>
        </p:nvSpPr>
        <p:spPr bwMode="auto">
          <a:xfrm>
            <a:off x="3552826" y="3395664"/>
            <a:ext cx="604333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Handling</a:t>
            </a:r>
            <a:endParaRPr lang="en-US" b="1"/>
          </a:p>
        </p:txBody>
      </p:sp>
      <p:sp>
        <p:nvSpPr>
          <p:cNvPr id="815992" name="Rectangle 888"/>
          <p:cNvSpPr>
            <a:spLocks noChangeArrowheads="1"/>
          </p:cNvSpPr>
          <p:nvPr/>
        </p:nvSpPr>
        <p:spPr bwMode="auto">
          <a:xfrm>
            <a:off x="5437188" y="4745039"/>
            <a:ext cx="593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L</a:t>
            </a:r>
            <a:endParaRPr lang="en-US" b="1"/>
          </a:p>
        </p:txBody>
      </p:sp>
      <p:sp>
        <p:nvSpPr>
          <p:cNvPr id="815993" name="Oval 889"/>
          <p:cNvSpPr>
            <a:spLocks noChangeArrowheads="1"/>
          </p:cNvSpPr>
          <p:nvPr/>
        </p:nvSpPr>
        <p:spPr bwMode="auto">
          <a:xfrm>
            <a:off x="5318126" y="4730751"/>
            <a:ext cx="195263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94" name="Rectangle 890"/>
          <p:cNvSpPr>
            <a:spLocks noChangeArrowheads="1"/>
          </p:cNvSpPr>
          <p:nvPr/>
        </p:nvSpPr>
        <p:spPr bwMode="auto">
          <a:xfrm>
            <a:off x="5437188" y="4745039"/>
            <a:ext cx="593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L</a:t>
            </a:r>
            <a:endParaRPr lang="en-US" b="1"/>
          </a:p>
        </p:txBody>
      </p:sp>
      <p:sp>
        <p:nvSpPr>
          <p:cNvPr id="815995" name="Oval 891"/>
          <p:cNvSpPr>
            <a:spLocks noChangeArrowheads="1"/>
          </p:cNvSpPr>
          <p:nvPr/>
        </p:nvSpPr>
        <p:spPr bwMode="auto">
          <a:xfrm>
            <a:off x="5318126" y="4730751"/>
            <a:ext cx="195263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30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Future Trends/Considerations</a:t>
            </a:r>
          </a:p>
        </p:txBody>
      </p:sp>
      <p:sp>
        <p:nvSpPr>
          <p:cNvPr id="77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472974"/>
            <a:ext cx="9601200" cy="4383539"/>
          </a:xfrm>
        </p:spPr>
        <p:txBody>
          <a:bodyPr>
            <a:normAutofit lnSpcReduction="10000"/>
          </a:bodyPr>
          <a:lstStyle/>
          <a:p>
            <a:r>
              <a:rPr lang="en-US" sz="2800"/>
              <a:t>Surface Water/Brackish – Pretreatment Is The Key</a:t>
            </a:r>
          </a:p>
          <a:p>
            <a:r>
              <a:rPr lang="en-US" sz="2800"/>
              <a:t>Chlorine Resistant Membrane</a:t>
            </a:r>
          </a:p>
          <a:p>
            <a:r>
              <a:rPr lang="en-US" sz="2800"/>
              <a:t>Concentrate Discharge Still An Issue</a:t>
            </a:r>
          </a:p>
          <a:p>
            <a:r>
              <a:rPr lang="en-US" sz="2800"/>
              <a:t>Tidal Swings Can Help</a:t>
            </a:r>
          </a:p>
          <a:p>
            <a:r>
              <a:rPr lang="en-US" sz="2800"/>
              <a:t>Ship-Based Desal – Real or Impractical</a:t>
            </a:r>
          </a:p>
          <a:p>
            <a:r>
              <a:rPr lang="en-US" sz="2800"/>
              <a:t>Alternative Energy</a:t>
            </a:r>
          </a:p>
          <a:p>
            <a:r>
              <a:rPr lang="en-US" sz="2800"/>
              <a:t>New Cleaning Mechanisms</a:t>
            </a:r>
          </a:p>
          <a:p>
            <a:r>
              <a:rPr lang="en-US" sz="2800"/>
              <a:t>Wastewater Reuse most likely for Virginia Utilities moving forward</a:t>
            </a:r>
          </a:p>
        </p:txBody>
      </p:sp>
    </p:spTree>
    <p:extLst>
      <p:ext uri="{BB962C8B-B14F-4D97-AF65-F5344CB8AC3E}">
        <p14:creationId xmlns:p14="http://schemas.microsoft.com/office/powerpoint/2010/main" val="2628554797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Recovery Significantly Impacts Costs</a:t>
            </a:r>
          </a:p>
        </p:txBody>
      </p:sp>
      <p:graphicFrame>
        <p:nvGraphicFramePr>
          <p:cNvPr id="778244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1565232"/>
              </p:ext>
            </p:extLst>
          </p:nvPr>
        </p:nvGraphicFramePr>
        <p:xfrm>
          <a:off x="6450467" y="1371600"/>
          <a:ext cx="5741236" cy="4029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3514649" imgH="2467051" progId="Excel.Chart.8">
                  <p:embed/>
                </p:oleObj>
              </mc:Choice>
              <mc:Fallback>
                <p:oleObj name="Chart" r:id="rId2" imgW="3514649" imgH="2467051" progId="Excel.Chart.8">
                  <p:embed/>
                  <p:pic>
                    <p:nvPicPr>
                      <p:cNvPr id="7782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0467" y="1371600"/>
                        <a:ext cx="5741236" cy="40297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24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859971" y="1243013"/>
            <a:ext cx="5378905" cy="4418012"/>
          </a:xfrm>
        </p:spPr>
        <p:txBody>
          <a:bodyPr>
            <a:normAutofit/>
          </a:bodyPr>
          <a:lstStyle/>
          <a:p>
            <a:r>
              <a:rPr lang="en-US" sz="2400"/>
              <a:t>Permeate ÷ Feed Water = Recovery </a:t>
            </a:r>
          </a:p>
          <a:p>
            <a:r>
              <a:rPr lang="en-US" sz="2400"/>
              <a:t>Recovery Impacts Concentration Factor</a:t>
            </a:r>
          </a:p>
          <a:p>
            <a:r>
              <a:rPr lang="en-US" sz="2400"/>
              <a:t>Low Recovery Means:</a:t>
            </a:r>
          </a:p>
          <a:p>
            <a:pPr lvl="1"/>
            <a:r>
              <a:rPr lang="en-US" sz="2400"/>
              <a:t>More feed water</a:t>
            </a:r>
          </a:p>
          <a:p>
            <a:pPr lvl="1"/>
            <a:r>
              <a:rPr lang="en-US" sz="2400"/>
              <a:t>More wastewater</a:t>
            </a:r>
          </a:p>
          <a:p>
            <a:pPr lvl="1"/>
            <a:r>
              <a:rPr lang="en-US" sz="2400"/>
              <a:t>More membrane area</a:t>
            </a:r>
          </a:p>
          <a:p>
            <a:pPr lvl="1"/>
            <a:r>
              <a:rPr lang="en-US" sz="2400"/>
              <a:t>Lower pressures (typically)</a:t>
            </a:r>
          </a:p>
          <a:p>
            <a:pPr lvl="1"/>
            <a:r>
              <a:rPr lang="en-US" sz="2400"/>
              <a:t>Less fouling (typically)</a:t>
            </a:r>
          </a:p>
        </p:txBody>
      </p:sp>
    </p:spTree>
    <p:extLst>
      <p:ext uri="{BB962C8B-B14F-4D97-AF65-F5344CB8AC3E}">
        <p14:creationId xmlns:p14="http://schemas.microsoft.com/office/powerpoint/2010/main" val="269107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290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/>
              <a:t>Raw Water Pumping Impacts Must Be Considered</a:t>
            </a:r>
          </a:p>
        </p:txBody>
      </p:sp>
      <p:sp>
        <p:nvSpPr>
          <p:cNvPr id="780291" name="Rectangle 3"/>
          <p:cNvSpPr>
            <a:spLocks noGrp="1" noChangeArrowheads="1"/>
          </p:cNvSpPr>
          <p:nvPr>
            <p:ph idx="1"/>
          </p:nvPr>
        </p:nvSpPr>
        <p:spPr>
          <a:xfrm>
            <a:off x="762001" y="1436915"/>
            <a:ext cx="4673599" cy="4354285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2800"/>
              <a:t>Pumping Rates of 1.5 to 2 times production rate</a:t>
            </a:r>
          </a:p>
          <a:p>
            <a:pPr marL="285750" indent="-285750"/>
            <a:r>
              <a:rPr lang="en-US" sz="2800"/>
              <a:t>Intake screens</a:t>
            </a:r>
          </a:p>
          <a:p>
            <a:pPr marL="285750" indent="-285750"/>
            <a:r>
              <a:rPr lang="en-US" sz="2800"/>
              <a:t>Ice </a:t>
            </a:r>
          </a:p>
          <a:p>
            <a:pPr marL="285750" indent="-285750"/>
            <a:r>
              <a:rPr lang="en-US" sz="2800"/>
              <a:t>Chemical feed rates</a:t>
            </a:r>
          </a:p>
          <a:p>
            <a:pPr marL="285750" indent="-285750"/>
            <a:r>
              <a:rPr lang="en-US" sz="2800"/>
              <a:t>Tidal issues</a:t>
            </a:r>
          </a:p>
          <a:p>
            <a:pPr marL="285750" indent="-285750"/>
            <a:r>
              <a:rPr lang="en-US" sz="2800"/>
              <a:t>Navigation and minimum salinity levels</a:t>
            </a:r>
            <a:endParaRPr lang="en-US" sz="2400"/>
          </a:p>
        </p:txBody>
      </p:sp>
      <p:pic>
        <p:nvPicPr>
          <p:cNvPr id="780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5462" y="1600200"/>
            <a:ext cx="69965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222032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35429" y="289813"/>
            <a:ext cx="10972800" cy="1060015"/>
          </a:xfrm>
        </p:spPr>
        <p:txBody>
          <a:bodyPr anchor="ctr" anchorCtr="0">
            <a:noAutofit/>
          </a:bodyPr>
          <a:lstStyle/>
          <a:p>
            <a:r>
              <a:rPr lang="en-US" sz="3600"/>
              <a:t>Concentrate Discharge Will Always Be A Major Driver To Success</a:t>
            </a:r>
          </a:p>
        </p:txBody>
      </p:sp>
      <p:sp>
        <p:nvSpPr>
          <p:cNvPr id="781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NPDES Permit required for Surface Water</a:t>
            </a:r>
          </a:p>
          <a:p>
            <a:pPr lvl="1"/>
            <a:r>
              <a:rPr lang="en-US"/>
              <a:t>Industrial wastewater</a:t>
            </a:r>
          </a:p>
          <a:p>
            <a:pPr lvl="1"/>
            <a:r>
              <a:rPr lang="en-US"/>
              <a:t>In Florida:</a:t>
            </a:r>
          </a:p>
          <a:p>
            <a:pPr lvl="2"/>
            <a:r>
              <a:rPr lang="en-US"/>
              <a:t>“Potable water treatment by-product from desalination process”</a:t>
            </a:r>
          </a:p>
          <a:p>
            <a:r>
              <a:rPr lang="en-US"/>
              <a:t>Key Parameters of Permit</a:t>
            </a:r>
          </a:p>
          <a:p>
            <a:pPr lvl="1"/>
            <a:r>
              <a:rPr lang="en-US"/>
              <a:t>Flow </a:t>
            </a:r>
          </a:p>
          <a:p>
            <a:pPr lvl="2"/>
            <a:r>
              <a:rPr lang="en-US"/>
              <a:t>Daily average</a:t>
            </a:r>
          </a:p>
          <a:p>
            <a:pPr lvl="2"/>
            <a:r>
              <a:rPr lang="en-US"/>
              <a:t>Daily maximum</a:t>
            </a:r>
          </a:p>
          <a:p>
            <a:pPr lvl="1"/>
            <a:r>
              <a:rPr lang="en-US"/>
              <a:t>Total Dissolved Solids</a:t>
            </a:r>
          </a:p>
          <a:p>
            <a:pPr lvl="2"/>
            <a:r>
              <a:rPr lang="en-US"/>
              <a:t>Daily average</a:t>
            </a:r>
          </a:p>
          <a:p>
            <a:pPr lvl="2"/>
            <a:r>
              <a:rPr lang="en-US"/>
              <a:t>Daily maximum</a:t>
            </a:r>
          </a:p>
          <a:p>
            <a:pPr lvl="2"/>
            <a:r>
              <a:rPr lang="en-US"/>
              <a:t>Single grab</a:t>
            </a:r>
          </a:p>
        </p:txBody>
      </p:sp>
      <p:pic>
        <p:nvPicPr>
          <p:cNvPr id="781316" name="Picture 4" descr="DSC00712"/>
          <p:cNvPicPr>
            <a:picLocks noChangeAspect="1" noChangeArrowheads="1"/>
          </p:cNvPicPr>
          <p:nvPr/>
        </p:nvPicPr>
        <p:blipFill>
          <a:blip r:embed="rId2" cstate="print"/>
          <a:srcRect b="12601"/>
          <a:stretch>
            <a:fillRect/>
          </a:stretch>
        </p:blipFill>
        <p:spPr bwMode="auto">
          <a:xfrm>
            <a:off x="6264275" y="3651250"/>
            <a:ext cx="3835400" cy="25146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519565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78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Mixing Zones vs. End of Pipe Limits</a:t>
            </a:r>
          </a:p>
        </p:txBody>
      </p:sp>
      <p:sp>
        <p:nvSpPr>
          <p:cNvPr id="78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0539" y="1309688"/>
            <a:ext cx="8669337" cy="1295400"/>
          </a:xfrm>
        </p:spPr>
        <p:txBody>
          <a:bodyPr/>
          <a:lstStyle/>
          <a:p>
            <a:pPr>
              <a:spcAft>
                <a:spcPct val="35000"/>
              </a:spcAft>
              <a:buClr>
                <a:schemeClr val="accent1"/>
              </a:buClr>
            </a:pPr>
            <a:r>
              <a:rPr lang="en-US" sz="2000"/>
              <a:t>“Area where certain water quality criteria may be tolerable, provided this does not interfere with the existing or designated uses of the segment”</a:t>
            </a:r>
          </a:p>
          <a:p>
            <a:pPr>
              <a:spcAft>
                <a:spcPct val="35000"/>
              </a:spcAft>
              <a:buClr>
                <a:schemeClr val="accent1"/>
              </a:buClr>
            </a:pPr>
            <a:r>
              <a:rPr lang="en-US" sz="2000"/>
              <a:t>Modeling Typically Defines The Mixing Zone Boundaries</a:t>
            </a:r>
          </a:p>
        </p:txBody>
      </p:sp>
      <p:pic>
        <p:nvPicPr>
          <p:cNvPr id="782340" name="Picture 4"/>
          <p:cNvPicPr>
            <a:picLocks noChangeAspect="1" noChangeArrowheads="1"/>
          </p:cNvPicPr>
          <p:nvPr/>
        </p:nvPicPr>
        <p:blipFill>
          <a:blip r:embed="rId2" cstate="print"/>
          <a:srcRect t="5530"/>
          <a:stretch>
            <a:fillRect/>
          </a:stretch>
        </p:blipFill>
        <p:spPr bwMode="auto">
          <a:xfrm>
            <a:off x="2895600" y="2800350"/>
            <a:ext cx="64008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81004270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022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Desalination Costs Are Not Low</a:t>
            </a:r>
          </a:p>
        </p:txBody>
      </p:sp>
      <p:graphicFrame>
        <p:nvGraphicFramePr>
          <p:cNvPr id="810023" name="Group 39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52894411"/>
              </p:ext>
            </p:extLst>
          </p:nvPr>
        </p:nvGraphicFramePr>
        <p:xfrm>
          <a:off x="2131559" y="1219199"/>
          <a:ext cx="8101011" cy="4985659"/>
        </p:xfrm>
        <a:graphic>
          <a:graphicData uri="http://schemas.openxmlformats.org/drawingml/2006/table">
            <a:tbl>
              <a:tblPr/>
              <a:tblGrid>
                <a:gridCol w="2700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0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0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5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</a:rPr>
                        <a:t>Brackish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</a:rPr>
                        <a:t>Sea Water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5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TDS (mg/L)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2,000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35,000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7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Equipment ($/gal)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1.50 – 3.00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4.00 – 6.00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7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Other Installation ($/gal)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2.00 - 3.00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10.00 – 16.00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7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Total Capital ($/gal)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3.50 – 6.00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14.00 – 22.00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40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Est. O&amp;M ($/kgal)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0.50 – 0.85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2.50 – 3.50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37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Total Costs ($/kgal)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1.50 – 2.50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8.00 – 12.00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157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41" name="Rectangle 5"/>
          <p:cNvSpPr>
            <a:spLocks noGrp="1" noChangeArrowheads="1"/>
          </p:cNvSpPr>
          <p:nvPr>
            <p:ph type="title"/>
          </p:nvPr>
        </p:nvSpPr>
        <p:spPr>
          <a:xfrm>
            <a:off x="835253" y="470331"/>
            <a:ext cx="8669337" cy="594426"/>
          </a:xfrm>
        </p:spPr>
        <p:txBody>
          <a:bodyPr>
            <a:normAutofit fontScale="90000"/>
          </a:bodyPr>
          <a:lstStyle/>
          <a:p>
            <a:r>
              <a:rPr lang="en-US"/>
              <a:t>Typical Life-Cycle Cost Breakdown for RO </a:t>
            </a:r>
          </a:p>
        </p:txBody>
      </p:sp>
      <p:sp>
        <p:nvSpPr>
          <p:cNvPr id="80794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870671" y="1580663"/>
            <a:ext cx="4046495" cy="4014594"/>
          </a:xfrm>
        </p:spPr>
        <p:txBody>
          <a:bodyPr>
            <a:normAutofit/>
          </a:bodyPr>
          <a:lstStyle/>
          <a:p>
            <a:r>
              <a:rPr lang="en-US" sz="2800"/>
              <a:t>Energy is approximately 30% of total water cost</a:t>
            </a:r>
          </a:p>
          <a:p>
            <a:r>
              <a:rPr lang="en-US" sz="2800"/>
              <a:t>Excluding amortization cost, energy accounts for more than 50% of operating costs</a:t>
            </a:r>
          </a:p>
        </p:txBody>
      </p:sp>
      <p:sp>
        <p:nvSpPr>
          <p:cNvPr id="807943" name="Text Box 7"/>
          <p:cNvSpPr txBox="1">
            <a:spLocks noChangeArrowheads="1"/>
          </p:cNvSpPr>
          <p:nvPr/>
        </p:nvSpPr>
        <p:spPr bwMode="auto">
          <a:xfrm>
            <a:off x="7460117" y="5219812"/>
            <a:ext cx="4524375" cy="1246495"/>
          </a:xfrm>
          <a:prstGeom prst="rect">
            <a:avLst/>
          </a:prstGeom>
          <a:solidFill>
            <a:schemeClr val="hlink"/>
          </a:solidFill>
          <a:ln w="28575" algn="ctr">
            <a:noFill/>
            <a:miter lim="800000"/>
            <a:headEnd/>
            <a:tailEnd/>
          </a:ln>
          <a:effectLst/>
        </p:spPr>
        <p:txBody>
          <a:bodyPr lIns="109728" tIns="109728" rIns="109728" bIns="109728" anchor="ctr" anchorCtr="1">
            <a:spAutoFit/>
          </a:bodyPr>
          <a:lstStyle/>
          <a:p>
            <a:pPr marL="341313" indent="-341313" eaLnBrk="0" hangingPunct="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  <a:buSzPct val="80000"/>
            </a:pPr>
            <a:r>
              <a:rPr lang="en-US" b="1" i="1">
                <a:solidFill>
                  <a:schemeClr val="bg1"/>
                </a:solidFill>
              </a:rPr>
              <a:t>Cost of Desalinated Water</a:t>
            </a:r>
          </a:p>
          <a:p>
            <a:pPr marL="341313" indent="-341313" eaLnBrk="0" hangingPunct="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  <a:buSzPct val="80000"/>
            </a:pPr>
            <a:r>
              <a:rPr lang="en-US" i="1">
                <a:solidFill>
                  <a:schemeClr val="bg1"/>
                </a:solidFill>
              </a:rPr>
              <a:t>Total cost: $8.00-12.00/</a:t>
            </a:r>
            <a:r>
              <a:rPr lang="en-US" i="1" err="1">
                <a:solidFill>
                  <a:schemeClr val="bg1"/>
                </a:solidFill>
              </a:rPr>
              <a:t>kgal</a:t>
            </a:r>
            <a:r>
              <a:rPr lang="en-US" i="1">
                <a:solidFill>
                  <a:schemeClr val="bg1"/>
                </a:solidFill>
              </a:rPr>
              <a:t> </a:t>
            </a:r>
          </a:p>
          <a:p>
            <a:pPr marL="341313" indent="-341313" eaLnBrk="0" hangingPunct="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  <a:buSzPct val="80000"/>
            </a:pPr>
            <a:r>
              <a:rPr lang="en-US" i="1">
                <a:solidFill>
                  <a:schemeClr val="bg1"/>
                </a:solidFill>
              </a:rPr>
              <a:t>Energy cost $0.05/</a:t>
            </a:r>
            <a:r>
              <a:rPr lang="en-US" i="1" err="1">
                <a:solidFill>
                  <a:schemeClr val="bg1"/>
                </a:solidFill>
              </a:rPr>
              <a:t>kWhr</a:t>
            </a:r>
            <a:r>
              <a:rPr lang="en-US" i="1">
                <a:solidFill>
                  <a:schemeClr val="bg1"/>
                </a:solidFill>
              </a:rPr>
              <a:t>; 7% interest, 25 years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BC1AA05F-25D1-461C-A934-38EF405E429D}"/>
              </a:ext>
            </a:extLst>
          </p:cNvPr>
          <p:cNvGrpSpPr>
            <a:grpSpLocks/>
          </p:cNvGrpSpPr>
          <p:nvPr/>
        </p:nvGrpSpPr>
        <p:grpSpPr bwMode="auto">
          <a:xfrm>
            <a:off x="5224347" y="1231710"/>
            <a:ext cx="6218689" cy="4672362"/>
            <a:chOff x="2961" y="975"/>
            <a:chExt cx="3015" cy="2317"/>
          </a:xfrm>
        </p:grpSpPr>
        <p:graphicFrame>
          <p:nvGraphicFramePr>
            <p:cNvPr id="9" name="Object 3">
              <a:extLst>
                <a:ext uri="{FF2B5EF4-FFF2-40B4-BE49-F238E27FC236}">
                  <a16:creationId xmlns:a16="http://schemas.microsoft.com/office/drawing/2014/main" id="{662853D0-0E1E-4B8B-A39A-E047DF85039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20022611"/>
                </p:ext>
              </p:extLst>
            </p:nvPr>
          </p:nvGraphicFramePr>
          <p:xfrm>
            <a:off x="2961" y="975"/>
            <a:ext cx="3015" cy="23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hart" r:id="rId3" imgW="6096090" imgH="4067280" progId="MSGraph.Chart.8">
                    <p:embed followColorScheme="full"/>
                  </p:oleObj>
                </mc:Choice>
                <mc:Fallback>
                  <p:oleObj name="Chart" r:id="rId3" imgW="6096090" imgH="4067280" progId="MSGraph.Chart.8">
                    <p:embed followColorScheme="full"/>
                    <p:pic>
                      <p:nvPicPr>
                        <p:cNvPr id="9" name="Object 3">
                          <a:extLst>
                            <a:ext uri="{FF2B5EF4-FFF2-40B4-BE49-F238E27FC236}">
                              <a16:creationId xmlns:a16="http://schemas.microsoft.com/office/drawing/2014/main" id="{662853D0-0E1E-4B8B-A39A-E047DF85039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 l="21588" t="15184" r="20390" b="17993"/>
                        <a:stretch>
                          <a:fillRect/>
                        </a:stretch>
                      </p:blipFill>
                      <p:spPr bwMode="auto">
                        <a:xfrm>
                          <a:off x="2961" y="975"/>
                          <a:ext cx="3015" cy="231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DFC4C73C-921F-4FFA-B00B-BC6F26FC59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1" y="1674"/>
              <a:ext cx="714" cy="1198"/>
            </a:xfrm>
            <a:prstGeom prst="rect">
              <a:avLst/>
            </a:prstGeom>
            <a:noFill/>
            <a:ln w="57150" algn="ctr">
              <a:solidFill>
                <a:schemeClr val="hlink"/>
              </a:solidFill>
              <a:prstDash val="sysDot"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987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Example Desalination Plants</a:t>
            </a:r>
          </a:p>
        </p:txBody>
      </p:sp>
    </p:spTree>
    <p:extLst>
      <p:ext uri="{BB962C8B-B14F-4D97-AF65-F5344CB8AC3E}">
        <p14:creationId xmlns:p14="http://schemas.microsoft.com/office/powerpoint/2010/main" val="24410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Virginia Brackish Water WTPs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Chesapeake</a:t>
            </a:r>
          </a:p>
          <a:p>
            <a:r>
              <a:rPr lang="en-US"/>
              <a:t>James City County</a:t>
            </a:r>
          </a:p>
          <a:p>
            <a:r>
              <a:rPr lang="en-US"/>
              <a:t>Gloucester County</a:t>
            </a:r>
          </a:p>
          <a:p>
            <a:r>
              <a:rPr lang="en-US"/>
              <a:t>Suffolk (</a:t>
            </a:r>
            <a:r>
              <a:rPr lang="en-US" err="1"/>
              <a:t>Electrodialysis</a:t>
            </a:r>
            <a:r>
              <a:rPr lang="en-US"/>
              <a:t> Reversal)</a:t>
            </a:r>
          </a:p>
        </p:txBody>
      </p:sp>
      <p:pic>
        <p:nvPicPr>
          <p:cNvPr id="17410" name="Picture 2" descr="http://bucharthorn.com/wp-content/uploads/2015/10/75676-00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725" y="671055"/>
            <a:ext cx="3887560" cy="2915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Paul's Stuff\Suffolk\Pictures\Picture 0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424" y="3656167"/>
            <a:ext cx="3529976" cy="264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http://bucharthorn.com/wp-content/uploads/2015/10/75676-00AA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630" y="3428999"/>
            <a:ext cx="4180936" cy="278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14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Are Low-Pressure Membranes?</a:t>
            </a:r>
          </a:p>
        </p:txBody>
      </p:sp>
      <p:pic>
        <p:nvPicPr>
          <p:cNvPr id="160771" name="Picture 3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742026" y="1096451"/>
            <a:ext cx="3317875" cy="2133600"/>
          </a:xfrm>
          <a:noFill/>
          <a:ln/>
        </p:spPr>
      </p:pic>
      <p:pic>
        <p:nvPicPr>
          <p:cNvPr id="160772" name="Picture 4" descr="P21100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9531" y="3382451"/>
            <a:ext cx="4114800" cy="2476500"/>
          </a:xfrm>
          <a:prstGeom prst="rect">
            <a:avLst/>
          </a:prstGeom>
          <a:noFill/>
        </p:spPr>
      </p:pic>
      <p:pic>
        <p:nvPicPr>
          <p:cNvPr id="1607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88300" y="4525451"/>
            <a:ext cx="155575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0774" name="Text Box 6"/>
          <p:cNvSpPr txBox="1">
            <a:spLocks noChangeArrowheads="1"/>
          </p:cNvSpPr>
          <p:nvPr/>
        </p:nvSpPr>
        <p:spPr bwMode="auto">
          <a:xfrm>
            <a:off x="6202275" y="5898608"/>
            <a:ext cx="21948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00FF00"/>
              </a:buClr>
              <a:buFont typeface="Wingdings" pitchFamily="2" charset="2"/>
              <a:buNone/>
            </a:pPr>
            <a:r>
              <a:rPr lang="en-US" sz="2000" b="1" i="1">
                <a:latin typeface="Akzidenz Grotesk BE BoldEx" pitchFamily="34" charset="0"/>
              </a:rPr>
              <a:t>Cartridge/Pressure</a:t>
            </a:r>
          </a:p>
        </p:txBody>
      </p:sp>
      <p:sp>
        <p:nvSpPr>
          <p:cNvPr id="160775" name="Text Box 7"/>
          <p:cNvSpPr txBox="1">
            <a:spLocks noChangeArrowheads="1"/>
          </p:cNvSpPr>
          <p:nvPr/>
        </p:nvSpPr>
        <p:spPr bwMode="auto">
          <a:xfrm>
            <a:off x="2105732" y="4420646"/>
            <a:ext cx="23586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00FF00"/>
              </a:buClr>
              <a:buFont typeface="Wingdings" pitchFamily="2" charset="2"/>
              <a:buNone/>
            </a:pPr>
            <a:r>
              <a:rPr lang="en-US" sz="2000" b="1" i="1">
                <a:latin typeface="Akzidenz Grotesk BE BoldEx" pitchFamily="34" charset="0"/>
              </a:rPr>
              <a:t>Submerged/Vacuum</a:t>
            </a:r>
          </a:p>
        </p:txBody>
      </p:sp>
      <p:pic>
        <p:nvPicPr>
          <p:cNvPr id="160776" name="Picture 8" descr="PB1500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05731" y="1191701"/>
            <a:ext cx="4140200" cy="3105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8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9054" y="1260478"/>
            <a:ext cx="10181089" cy="4478338"/>
          </a:xfrm>
        </p:spPr>
        <p:txBody>
          <a:bodyPr>
            <a:normAutofit lnSpcReduction="10000"/>
          </a:bodyPr>
          <a:lstStyle/>
          <a:p>
            <a:r>
              <a:rPr lang="en-US" sz="2500"/>
              <a:t>Largest on the East Coast</a:t>
            </a:r>
          </a:p>
          <a:p>
            <a:pPr lvl="1"/>
            <a:r>
              <a:rPr lang="en-US" sz="2400"/>
              <a:t>Drought-proof supply</a:t>
            </a:r>
          </a:p>
          <a:p>
            <a:pPr lvl="1"/>
            <a:r>
              <a:rPr lang="en-US" sz="2400"/>
              <a:t>Reduce aquifer draw</a:t>
            </a:r>
          </a:p>
          <a:p>
            <a:pPr lvl="1"/>
            <a:r>
              <a:rPr lang="en-US" sz="2400"/>
              <a:t>25 </a:t>
            </a:r>
            <a:r>
              <a:rPr lang="en-US" sz="2400" err="1"/>
              <a:t>mgd</a:t>
            </a:r>
            <a:r>
              <a:rPr lang="en-US" sz="2400"/>
              <a:t> with 6 trains </a:t>
            </a:r>
            <a:br>
              <a:rPr lang="en-US" sz="2400"/>
            </a:br>
            <a:r>
              <a:rPr lang="en-US" sz="2400"/>
              <a:t>(28.75 </a:t>
            </a:r>
            <a:r>
              <a:rPr lang="en-US" sz="2400" err="1"/>
              <a:t>mgd</a:t>
            </a:r>
            <a:r>
              <a:rPr lang="en-US" sz="2400"/>
              <a:t> all 7 trains)</a:t>
            </a:r>
          </a:p>
          <a:p>
            <a:r>
              <a:rPr lang="en-US" sz="2500"/>
              <a:t>1</a:t>
            </a:r>
            <a:r>
              <a:rPr lang="en-US" sz="2500" baseline="30000"/>
              <a:t>st</a:t>
            </a:r>
            <a:r>
              <a:rPr lang="en-US" sz="2500"/>
              <a:t> Generation facility</a:t>
            </a:r>
            <a:br>
              <a:rPr lang="en-US" sz="2500"/>
            </a:br>
            <a:r>
              <a:rPr lang="en-US" sz="2500"/>
              <a:t>“flunked” 2003 acceptance test</a:t>
            </a:r>
          </a:p>
          <a:p>
            <a:r>
              <a:rPr lang="en-US" sz="2500"/>
              <a:t>Rebuilt pretreatment, etc.</a:t>
            </a:r>
            <a:br>
              <a:rPr lang="en-US" sz="2500"/>
            </a:br>
            <a:r>
              <a:rPr lang="en-US" sz="2500"/>
              <a:t>2</a:t>
            </a:r>
            <a:r>
              <a:rPr lang="en-US" sz="2500" baseline="30000"/>
              <a:t>nd</a:t>
            </a:r>
            <a:r>
              <a:rPr lang="en-US" sz="2500"/>
              <a:t> Generation facility </a:t>
            </a:r>
            <a:br>
              <a:rPr lang="en-US" sz="2500"/>
            </a:br>
            <a:r>
              <a:rPr lang="en-US" sz="2500"/>
              <a:t>restarted Nov 2007, now </a:t>
            </a:r>
            <a:br>
              <a:rPr lang="en-US" sz="2500"/>
            </a:br>
            <a:r>
              <a:rPr lang="en-US" sz="2500"/>
              <a:t>making 25 </a:t>
            </a:r>
            <a:r>
              <a:rPr lang="en-US" sz="2500" err="1"/>
              <a:t>mgd</a:t>
            </a:r>
            <a:r>
              <a:rPr lang="en-US" sz="2500"/>
              <a:t> </a:t>
            </a:r>
          </a:p>
        </p:txBody>
      </p:sp>
      <p:pic>
        <p:nvPicPr>
          <p:cNvPr id="798725" name="Picture 5" descr="aerial photo of tampa seawater desal plant -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4838" y="1119184"/>
            <a:ext cx="3579812" cy="25558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98726" name="Picture 6"/>
          <p:cNvPicPr>
            <a:picLocks noChangeAspect="1" noChangeArrowheads="1"/>
          </p:cNvPicPr>
          <p:nvPr/>
        </p:nvPicPr>
        <p:blipFill>
          <a:blip r:embed="rId4" cstate="print"/>
          <a:srcRect l="46605" t="46631" r="1825" b="1872"/>
          <a:stretch>
            <a:fillRect/>
          </a:stretch>
        </p:blipFill>
        <p:spPr bwMode="auto">
          <a:xfrm>
            <a:off x="8465911" y="3463922"/>
            <a:ext cx="3359150" cy="25146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98491" y="83491"/>
            <a:ext cx="8669336" cy="804672"/>
          </a:xfrm>
        </p:spPr>
        <p:txBody>
          <a:bodyPr anchor="ctr" anchorCtr="0">
            <a:normAutofit fontScale="90000"/>
          </a:bodyPr>
          <a:lstStyle/>
          <a:p>
            <a:r>
              <a:rPr lang="en-US"/>
              <a:t>Tampa Bay Water Seawater Desalination Facility</a:t>
            </a:r>
          </a:p>
        </p:txBody>
      </p:sp>
    </p:spTree>
    <p:extLst>
      <p:ext uri="{BB962C8B-B14F-4D97-AF65-F5344CB8AC3E}">
        <p14:creationId xmlns:p14="http://schemas.microsoft.com/office/powerpoint/2010/main" val="3311511405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Swansea, MA Desalination Facility</a:t>
            </a:r>
          </a:p>
        </p:txBody>
      </p:sp>
      <p:sp>
        <p:nvSpPr>
          <p:cNvPr id="82329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371601"/>
            <a:ext cx="6007164" cy="4932048"/>
          </a:xfrm>
        </p:spPr>
        <p:txBody>
          <a:bodyPr/>
          <a:lstStyle/>
          <a:p>
            <a:r>
              <a:rPr lang="en-US" sz="2400"/>
              <a:t>1.2 MGD Surface Water Desalination Facility</a:t>
            </a:r>
          </a:p>
          <a:p>
            <a:r>
              <a:rPr lang="en-US" sz="2400"/>
              <a:t>1.4 MGD </a:t>
            </a:r>
            <a:r>
              <a:rPr lang="en-US" sz="2400" err="1"/>
              <a:t>Wellfield</a:t>
            </a:r>
            <a:r>
              <a:rPr lang="en-US" sz="2400"/>
              <a:t> Project</a:t>
            </a:r>
          </a:p>
          <a:p>
            <a:r>
              <a:rPr lang="en-US" sz="2400"/>
              <a:t>Raw Water Pipeline </a:t>
            </a:r>
          </a:p>
          <a:p>
            <a:r>
              <a:rPr lang="en-US" sz="2400"/>
              <a:t>$15 million</a:t>
            </a:r>
          </a:p>
          <a:p>
            <a:r>
              <a:rPr lang="en-US" sz="2400"/>
              <a:t>14,000 to 20,000 mg/L TDS</a:t>
            </a:r>
          </a:p>
          <a:p>
            <a:r>
              <a:rPr lang="en-US" sz="2400"/>
              <a:t>Withdraw at Low-Tide</a:t>
            </a:r>
          </a:p>
          <a:p>
            <a:r>
              <a:rPr lang="en-US" sz="2400"/>
              <a:t>Discharge at High-Tide</a:t>
            </a:r>
          </a:p>
          <a:p>
            <a:r>
              <a:rPr lang="en-US" sz="2400"/>
              <a:t>End-of-Pipe Limits</a:t>
            </a:r>
          </a:p>
        </p:txBody>
      </p:sp>
      <p:pic>
        <p:nvPicPr>
          <p:cNvPr id="5" name="Picture 3" descr="C:\Users\Paul.Delphos\Desktop\Marketing\3459-swansea-desalination-facility-265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0" t="1" r="29370" b="54604"/>
          <a:stretch/>
        </p:blipFill>
        <p:spPr bwMode="auto">
          <a:xfrm>
            <a:off x="6616764" y="1027379"/>
            <a:ext cx="4279836" cy="297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Paul.Delphos\Desktop\Marketing\3459-swansea-desalination-facility-26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621" y="3338786"/>
            <a:ext cx="4279836" cy="284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 rot="19307372">
            <a:off x="6488163" y="3203849"/>
            <a:ext cx="3912648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altLang="en-US" b="1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en-US" altLang="en-US" b="1" baseline="30000">
                <a:solidFill>
                  <a:schemeClr val="accent1">
                    <a:lumMod val="75000"/>
                  </a:schemeClr>
                </a:solidFill>
              </a:rPr>
              <a:t>rd</a:t>
            </a:r>
            <a:r>
              <a:rPr lang="en-US" altLang="en-US" b="1">
                <a:solidFill>
                  <a:schemeClr val="accent1">
                    <a:lumMod val="75000"/>
                  </a:schemeClr>
                </a:solidFill>
              </a:rPr>
              <a:t> Place 2014 Global </a:t>
            </a:r>
            <a:r>
              <a:rPr lang="en-US" b="1">
                <a:solidFill>
                  <a:schemeClr val="accent1">
                    <a:lumMod val="75000"/>
                  </a:schemeClr>
                </a:solidFill>
              </a:rPr>
              <a:t>Award from Global Water Intelligence for Desalination Plant of the Year</a:t>
            </a:r>
          </a:p>
        </p:txBody>
      </p:sp>
    </p:spTree>
    <p:extLst>
      <p:ext uri="{BB962C8B-B14F-4D97-AF65-F5344CB8AC3E}">
        <p14:creationId xmlns:p14="http://schemas.microsoft.com/office/powerpoint/2010/main" val="5667885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729345" y="262129"/>
            <a:ext cx="9840684" cy="804672"/>
          </a:xfrm>
        </p:spPr>
        <p:txBody>
          <a:bodyPr anchor="ctr" anchorCtr="0">
            <a:normAutofit/>
          </a:bodyPr>
          <a:lstStyle/>
          <a:p>
            <a:r>
              <a:rPr lang="en-US" sz="3600"/>
              <a:t>Greece Wind Desalination Plants – Coming to the US?</a:t>
            </a:r>
          </a:p>
        </p:txBody>
      </p:sp>
      <p:sp>
        <p:nvSpPr>
          <p:cNvPr id="793603" name="Rectangle 3"/>
          <p:cNvSpPr>
            <a:spLocks noGrp="1" noChangeArrowheads="1"/>
          </p:cNvSpPr>
          <p:nvPr>
            <p:ph idx="1"/>
          </p:nvPr>
        </p:nvSpPr>
        <p:spPr>
          <a:xfrm>
            <a:off x="827316" y="1763486"/>
            <a:ext cx="4032913" cy="4932048"/>
          </a:xfrm>
        </p:spPr>
        <p:txBody>
          <a:bodyPr/>
          <a:lstStyle/>
          <a:p>
            <a:r>
              <a:rPr lang="en-US"/>
              <a:t>21,000 </a:t>
            </a:r>
            <a:r>
              <a:rPr lang="en-US" err="1"/>
              <a:t>gpd</a:t>
            </a:r>
            <a:endParaRPr lang="en-US"/>
          </a:p>
          <a:p>
            <a:r>
              <a:rPr lang="en-US"/>
              <a:t>Floating and can be towed</a:t>
            </a:r>
          </a:p>
          <a:p>
            <a:r>
              <a:rPr lang="en-US"/>
              <a:t>33% Recovery</a:t>
            </a:r>
          </a:p>
          <a:p>
            <a:r>
              <a:rPr lang="en-US"/>
              <a:t>$2.8 million Euros ($3.7 million US)</a:t>
            </a:r>
          </a:p>
          <a:p>
            <a:pPr lvl="1"/>
            <a:r>
              <a:rPr lang="en-US"/>
              <a:t>$175/gal Capital Cost!!</a:t>
            </a:r>
          </a:p>
          <a:p>
            <a:r>
              <a:rPr lang="en-US"/>
              <a:t>100% Renewable Energy</a:t>
            </a:r>
          </a:p>
        </p:txBody>
      </p:sp>
      <p:pic>
        <p:nvPicPr>
          <p:cNvPr id="793604" name="Picture 4" descr="Greece WT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827" y="2013856"/>
            <a:ext cx="6326926" cy="37773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0761419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1885" y="376138"/>
            <a:ext cx="10363200" cy="804672"/>
          </a:xfrm>
        </p:spPr>
        <p:txBody>
          <a:bodyPr anchor="ctr" anchorCtr="0">
            <a:normAutofit fontScale="90000"/>
          </a:bodyPr>
          <a:lstStyle/>
          <a:p>
            <a:r>
              <a:rPr lang="en-US"/>
              <a:t>Ship-Based Desalination – A New Way To Tap An Ocean Resource?</a:t>
            </a:r>
          </a:p>
        </p:txBody>
      </p:sp>
      <p:sp>
        <p:nvSpPr>
          <p:cNvPr id="804867" name="Rectangle 3"/>
          <p:cNvSpPr>
            <a:spLocks noGrp="1" noChangeArrowheads="1"/>
          </p:cNvSpPr>
          <p:nvPr>
            <p:ph idx="1"/>
          </p:nvPr>
        </p:nvSpPr>
        <p:spPr>
          <a:xfrm>
            <a:off x="729342" y="1549814"/>
            <a:ext cx="4593771" cy="4932048"/>
          </a:xfrm>
        </p:spPr>
        <p:txBody>
          <a:bodyPr/>
          <a:lstStyle/>
          <a:p>
            <a:r>
              <a:rPr lang="en-US" sz="2400"/>
              <a:t>A Few Operational In Mideast</a:t>
            </a:r>
          </a:p>
          <a:p>
            <a:r>
              <a:rPr lang="en-US" sz="2400"/>
              <a:t>Self-Powered</a:t>
            </a:r>
          </a:p>
          <a:p>
            <a:pPr lvl="1"/>
            <a:r>
              <a:rPr lang="en-US" sz="2400"/>
              <a:t>On-Board Power</a:t>
            </a:r>
          </a:p>
          <a:p>
            <a:pPr lvl="1"/>
            <a:r>
              <a:rPr lang="en-US" sz="2400"/>
              <a:t>Supply From Separate Ship</a:t>
            </a:r>
          </a:p>
          <a:p>
            <a:r>
              <a:rPr lang="en-US" sz="2400"/>
              <a:t>Finished Water Pumped or Barged to Shore</a:t>
            </a:r>
          </a:p>
          <a:p>
            <a:r>
              <a:rPr lang="en-US" sz="2400"/>
              <a:t>Limited Long-Term Operating History</a:t>
            </a:r>
          </a:p>
        </p:txBody>
      </p:sp>
      <p:pic>
        <p:nvPicPr>
          <p:cNvPr id="3081" name="Picture 9" descr="Image result for desalination plan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541" y="1549814"/>
            <a:ext cx="4755544" cy="356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5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61082" y="113983"/>
            <a:ext cx="10660061" cy="753928"/>
          </a:xfrm>
        </p:spPr>
        <p:txBody>
          <a:bodyPr>
            <a:noAutofit/>
          </a:bodyPr>
          <a:lstStyle/>
          <a:p>
            <a:r>
              <a:rPr lang="en-US" sz="4000"/>
              <a:t>Ship-Based vs. Land-Based Desal Comparison</a:t>
            </a:r>
          </a:p>
        </p:txBody>
      </p:sp>
      <p:graphicFrame>
        <p:nvGraphicFramePr>
          <p:cNvPr id="806915" name="Group 3"/>
          <p:cNvGraphicFramePr>
            <a:graphicFrameLocks noGrp="1"/>
          </p:cNvGraphicFramePr>
          <p:nvPr>
            <p:ph idx="1"/>
          </p:nvPr>
        </p:nvGraphicFramePr>
        <p:xfrm>
          <a:off x="1760539" y="1303338"/>
          <a:ext cx="8669337" cy="5440680"/>
        </p:xfrm>
        <a:graphic>
          <a:graphicData uri="http://schemas.openxmlformats.org/drawingml/2006/table">
            <a:tbl>
              <a:tblPr/>
              <a:tblGrid>
                <a:gridCol w="288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0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Issue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Ship-Based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Land-Based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Electrical Power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Produce (AQ Issues?)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Purchase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Fuel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Power Production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None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Chemical Delivery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Trucks/Import from Shore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Trucks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Solids Handling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Bring to Shore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Traditional Systems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Pretreatment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On-shore?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Traditional Systems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Domestic Wastewater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Bring to Shore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Sewer/Septic Tank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Piloting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??????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Known and Understood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Permitting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??????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Known and Understood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Ownership/Control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??????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Authority-Owned/Controlled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46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87088"/>
            <a:ext cx="10972800" cy="1143000"/>
          </a:xfrm>
        </p:spPr>
        <p:txBody>
          <a:bodyPr>
            <a:normAutofit/>
          </a:bodyPr>
          <a:lstStyle/>
          <a:p>
            <a:r>
              <a:rPr lang="en-US" sz="4400"/>
              <a:t>Summary</a:t>
            </a:r>
          </a:p>
        </p:txBody>
      </p:sp>
      <p:sp>
        <p:nvSpPr>
          <p:cNvPr id="22630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1"/>
            <a:ext cx="10972800" cy="4027713"/>
          </a:xfrm>
        </p:spPr>
        <p:txBody>
          <a:bodyPr>
            <a:noAutofit/>
          </a:bodyPr>
          <a:lstStyle/>
          <a:p>
            <a:r>
              <a:rPr lang="en-US" sz="2400"/>
              <a:t>Membranes have application in drinking water treatment</a:t>
            </a:r>
          </a:p>
          <a:p>
            <a:r>
              <a:rPr lang="en-US" sz="2400"/>
              <a:t>Virginia is one of the most pro-low pressure membrane States in the United States</a:t>
            </a:r>
          </a:p>
          <a:p>
            <a:r>
              <a:rPr lang="en-US" sz="2400"/>
              <a:t>Membranes are a great particle removal mechanism</a:t>
            </a:r>
          </a:p>
          <a:p>
            <a:r>
              <a:rPr lang="en-US" sz="2400"/>
              <a:t>Significant fractions of organics are not normally removed with MF/UF, but when coupled with a coagulant, removals are equal to or better than conventional facilities</a:t>
            </a:r>
          </a:p>
          <a:p>
            <a:r>
              <a:rPr lang="en-US" sz="2400"/>
              <a:t>Desalination is growing as traditional water sources are limited and more people live along coastlines</a:t>
            </a:r>
          </a:p>
          <a:p>
            <a:r>
              <a:rPr lang="en-US" sz="2400"/>
              <a:t>Membranes will work on all waters, cost is just the major factor – so, pick the correct system!!!!!!</a:t>
            </a:r>
          </a:p>
        </p:txBody>
      </p:sp>
    </p:spTree>
    <p:extLst>
      <p:ext uri="{BB962C8B-B14F-4D97-AF65-F5344CB8AC3E}">
        <p14:creationId xmlns:p14="http://schemas.microsoft.com/office/powerpoint/2010/main" val="380755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Membrane Theory Overview – Low Pressure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DDE7964-AA5E-43B1-90C0-942F3AD5AE1D}"/>
              </a:ext>
            </a:extLst>
          </p:cNvPr>
          <p:cNvGrpSpPr/>
          <p:nvPr/>
        </p:nvGrpSpPr>
        <p:grpSpPr>
          <a:xfrm>
            <a:off x="1643742" y="1228270"/>
            <a:ext cx="8654144" cy="5041900"/>
            <a:chOff x="2479584" y="1511300"/>
            <a:chExt cx="7883617" cy="4425422"/>
          </a:xfrm>
        </p:grpSpPr>
        <p:sp>
          <p:nvSpPr>
            <p:cNvPr id="161795" name="Rectangle 3"/>
            <p:cNvSpPr>
              <a:spLocks noChangeArrowheads="1"/>
            </p:cNvSpPr>
            <p:nvPr/>
          </p:nvSpPr>
          <p:spPr bwMode="auto">
            <a:xfrm>
              <a:off x="6429375" y="1511300"/>
              <a:ext cx="2073275" cy="4084638"/>
            </a:xfrm>
            <a:prstGeom prst="rect">
              <a:avLst/>
            </a:prstGeom>
            <a:solidFill>
              <a:srgbClr val="FFCCCC"/>
            </a:solidFill>
            <a:ln w="12700">
              <a:solidFill>
                <a:srgbClr val="41414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796" name="Rectangle 4"/>
            <p:cNvSpPr>
              <a:spLocks noChangeArrowheads="1"/>
            </p:cNvSpPr>
            <p:nvPr/>
          </p:nvSpPr>
          <p:spPr bwMode="auto">
            <a:xfrm>
              <a:off x="4772025" y="1735138"/>
              <a:ext cx="3797300" cy="349250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797" name="Rectangle 5"/>
            <p:cNvSpPr>
              <a:spLocks noChangeArrowheads="1"/>
            </p:cNvSpPr>
            <p:nvPr/>
          </p:nvSpPr>
          <p:spPr bwMode="auto">
            <a:xfrm>
              <a:off x="3725864" y="2170113"/>
              <a:ext cx="1855787" cy="349250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61798" name="Rectangle 6"/>
            <p:cNvSpPr>
              <a:spLocks noChangeArrowheads="1"/>
            </p:cNvSpPr>
            <p:nvPr/>
          </p:nvSpPr>
          <p:spPr bwMode="auto">
            <a:xfrm>
              <a:off x="2903539" y="3038475"/>
              <a:ext cx="809625" cy="350838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799" name="Rectangle 7"/>
            <p:cNvSpPr>
              <a:spLocks noChangeArrowheads="1"/>
            </p:cNvSpPr>
            <p:nvPr/>
          </p:nvSpPr>
          <p:spPr bwMode="auto">
            <a:xfrm>
              <a:off x="3201989" y="2603500"/>
              <a:ext cx="1781175" cy="350838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0" name="Rectangle 8"/>
            <p:cNvSpPr>
              <a:spLocks noChangeArrowheads="1"/>
            </p:cNvSpPr>
            <p:nvPr/>
          </p:nvSpPr>
          <p:spPr bwMode="auto">
            <a:xfrm>
              <a:off x="7673976" y="2170114"/>
              <a:ext cx="2016125" cy="312737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1" name="Rectangle 9"/>
            <p:cNvSpPr>
              <a:spLocks noChangeArrowheads="1"/>
            </p:cNvSpPr>
            <p:nvPr/>
          </p:nvSpPr>
          <p:spPr bwMode="auto">
            <a:xfrm>
              <a:off x="6926264" y="2568575"/>
              <a:ext cx="1481137" cy="349250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2" name="Rectangle 10"/>
            <p:cNvSpPr>
              <a:spLocks noChangeArrowheads="1"/>
            </p:cNvSpPr>
            <p:nvPr/>
          </p:nvSpPr>
          <p:spPr bwMode="auto">
            <a:xfrm>
              <a:off x="8643938" y="2543175"/>
              <a:ext cx="958850" cy="490538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3" name="Rectangle 11"/>
            <p:cNvSpPr>
              <a:spLocks noChangeArrowheads="1"/>
            </p:cNvSpPr>
            <p:nvPr/>
          </p:nvSpPr>
          <p:spPr bwMode="auto">
            <a:xfrm>
              <a:off x="3949701" y="3038475"/>
              <a:ext cx="735013" cy="350838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4" name="Rectangle 12"/>
            <p:cNvSpPr>
              <a:spLocks noChangeArrowheads="1"/>
            </p:cNvSpPr>
            <p:nvPr/>
          </p:nvSpPr>
          <p:spPr bwMode="auto">
            <a:xfrm>
              <a:off x="6394663" y="5245100"/>
              <a:ext cx="1179569" cy="350838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161805" name="Rectangle 13"/>
            <p:cNvSpPr>
              <a:spLocks noChangeArrowheads="1"/>
            </p:cNvSpPr>
            <p:nvPr/>
          </p:nvSpPr>
          <p:spPr bwMode="auto">
            <a:xfrm>
              <a:off x="8507414" y="4052889"/>
              <a:ext cx="1855787" cy="350837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6" name="Rectangle 14"/>
            <p:cNvSpPr>
              <a:spLocks noChangeArrowheads="1"/>
            </p:cNvSpPr>
            <p:nvPr/>
          </p:nvSpPr>
          <p:spPr bwMode="auto">
            <a:xfrm>
              <a:off x="2679701" y="5575300"/>
              <a:ext cx="1108075" cy="35083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7" name="Rectangle 15"/>
            <p:cNvSpPr>
              <a:spLocks noChangeArrowheads="1"/>
            </p:cNvSpPr>
            <p:nvPr/>
          </p:nvSpPr>
          <p:spPr bwMode="auto">
            <a:xfrm>
              <a:off x="7685088" y="4487864"/>
              <a:ext cx="2005012" cy="350837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8" name="Rectangle 16"/>
            <p:cNvSpPr>
              <a:spLocks noChangeArrowheads="1"/>
            </p:cNvSpPr>
            <p:nvPr/>
          </p:nvSpPr>
          <p:spPr bwMode="auto">
            <a:xfrm>
              <a:off x="3681413" y="2225675"/>
              <a:ext cx="179070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Colloids</a:t>
              </a:r>
            </a:p>
          </p:txBody>
        </p:sp>
        <p:sp>
          <p:nvSpPr>
            <p:cNvPr id="161809" name="Rectangle 17"/>
            <p:cNvSpPr>
              <a:spLocks noChangeArrowheads="1"/>
            </p:cNvSpPr>
            <p:nvPr/>
          </p:nvSpPr>
          <p:spPr bwMode="auto">
            <a:xfrm>
              <a:off x="3171825" y="2637259"/>
              <a:ext cx="176530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Bacteria</a:t>
              </a:r>
            </a:p>
          </p:txBody>
        </p:sp>
        <p:sp>
          <p:nvSpPr>
            <p:cNvPr id="161810" name="Rectangle 18"/>
            <p:cNvSpPr>
              <a:spLocks noChangeArrowheads="1"/>
            </p:cNvSpPr>
            <p:nvPr/>
          </p:nvSpPr>
          <p:spPr bwMode="auto">
            <a:xfrm>
              <a:off x="2880204" y="3070225"/>
              <a:ext cx="815975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Pollens</a:t>
              </a:r>
            </a:p>
          </p:txBody>
        </p:sp>
        <p:sp>
          <p:nvSpPr>
            <p:cNvPr id="161811" name="Rectangle 19"/>
            <p:cNvSpPr>
              <a:spLocks noChangeArrowheads="1"/>
            </p:cNvSpPr>
            <p:nvPr/>
          </p:nvSpPr>
          <p:spPr bwMode="auto">
            <a:xfrm>
              <a:off x="3886200" y="3095625"/>
              <a:ext cx="86995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Yeasts</a:t>
              </a:r>
            </a:p>
          </p:txBody>
        </p:sp>
        <p:sp>
          <p:nvSpPr>
            <p:cNvPr id="161812" name="Rectangle 20"/>
            <p:cNvSpPr>
              <a:spLocks noChangeArrowheads="1"/>
            </p:cNvSpPr>
            <p:nvPr/>
          </p:nvSpPr>
          <p:spPr bwMode="auto">
            <a:xfrm>
              <a:off x="4791076" y="1790700"/>
              <a:ext cx="3770313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Organic macromolecules</a:t>
              </a:r>
            </a:p>
          </p:txBody>
        </p:sp>
        <p:sp>
          <p:nvSpPr>
            <p:cNvPr id="161813" name="Rectangle 21"/>
            <p:cNvSpPr>
              <a:spLocks noChangeArrowheads="1"/>
            </p:cNvSpPr>
            <p:nvPr/>
          </p:nvSpPr>
          <p:spPr bwMode="auto">
            <a:xfrm>
              <a:off x="7626350" y="2197100"/>
              <a:ext cx="2262188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 i="1"/>
                <a:t>Organic compounds</a:t>
              </a:r>
            </a:p>
          </p:txBody>
        </p:sp>
        <p:sp>
          <p:nvSpPr>
            <p:cNvPr id="161814" name="Rectangle 22"/>
            <p:cNvSpPr>
              <a:spLocks noChangeArrowheads="1"/>
            </p:cNvSpPr>
            <p:nvPr/>
          </p:nvSpPr>
          <p:spPr bwMode="auto">
            <a:xfrm>
              <a:off x="6919913" y="2600325"/>
              <a:ext cx="1490662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Viruses</a:t>
              </a:r>
            </a:p>
          </p:txBody>
        </p:sp>
        <p:sp>
          <p:nvSpPr>
            <p:cNvPr id="161815" name="Rectangle 23"/>
            <p:cNvSpPr>
              <a:spLocks noChangeArrowheads="1"/>
            </p:cNvSpPr>
            <p:nvPr/>
          </p:nvSpPr>
          <p:spPr bwMode="auto">
            <a:xfrm>
              <a:off x="8630598" y="2544147"/>
              <a:ext cx="1066800" cy="5206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Dissolved salts</a:t>
              </a:r>
            </a:p>
          </p:txBody>
        </p:sp>
        <p:sp>
          <p:nvSpPr>
            <p:cNvPr id="161816" name="Rectangle 24"/>
            <p:cNvSpPr>
              <a:spLocks noChangeArrowheads="1"/>
            </p:cNvSpPr>
            <p:nvPr/>
          </p:nvSpPr>
          <p:spPr bwMode="auto">
            <a:xfrm>
              <a:off x="8545514" y="4076700"/>
              <a:ext cx="1787525" cy="305212"/>
            </a:xfrm>
            <a:prstGeom prst="rect">
              <a:avLst/>
            </a:prstGeom>
            <a:solidFill>
              <a:srgbClr val="FFFF00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Reverse osmosis</a:t>
              </a:r>
            </a:p>
          </p:txBody>
        </p:sp>
        <p:sp>
          <p:nvSpPr>
            <p:cNvPr id="161817" name="Rectangle 25"/>
            <p:cNvSpPr>
              <a:spLocks noChangeArrowheads="1"/>
            </p:cNvSpPr>
            <p:nvPr/>
          </p:nvSpPr>
          <p:spPr bwMode="auto">
            <a:xfrm>
              <a:off x="7840663" y="4514850"/>
              <a:ext cx="163830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Nanofiltration</a:t>
              </a:r>
            </a:p>
          </p:txBody>
        </p:sp>
        <p:sp>
          <p:nvSpPr>
            <p:cNvPr id="161818" name="Rectangle 26"/>
            <p:cNvSpPr>
              <a:spLocks noChangeArrowheads="1"/>
            </p:cNvSpPr>
            <p:nvPr/>
          </p:nvSpPr>
          <p:spPr bwMode="auto">
            <a:xfrm>
              <a:off x="6365094" y="5245100"/>
              <a:ext cx="1319994" cy="2744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i="1"/>
                <a:t>Microfiltration</a:t>
              </a:r>
            </a:p>
          </p:txBody>
        </p:sp>
        <p:sp>
          <p:nvSpPr>
            <p:cNvPr id="161819" name="Rectangle 27"/>
            <p:cNvSpPr>
              <a:spLocks noChangeArrowheads="1"/>
            </p:cNvSpPr>
            <p:nvPr/>
          </p:nvSpPr>
          <p:spPr bwMode="auto">
            <a:xfrm>
              <a:off x="2479584" y="5631510"/>
              <a:ext cx="1831975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 i="1"/>
                <a:t>Multimedia filter</a:t>
              </a:r>
            </a:p>
          </p:txBody>
        </p:sp>
        <p:sp>
          <p:nvSpPr>
            <p:cNvPr id="161820" name="Line 28"/>
            <p:cNvSpPr>
              <a:spLocks noChangeShapeType="1"/>
            </p:cNvSpPr>
            <p:nvPr/>
          </p:nvSpPr>
          <p:spPr bwMode="auto">
            <a:xfrm>
              <a:off x="3144839" y="3613150"/>
              <a:ext cx="6600825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1" name="Rectangle 29"/>
            <p:cNvSpPr>
              <a:spLocks noChangeArrowheads="1"/>
            </p:cNvSpPr>
            <p:nvPr/>
          </p:nvSpPr>
          <p:spPr bwMode="auto">
            <a:xfrm>
              <a:off x="5148263" y="3741738"/>
              <a:ext cx="52070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1</a:t>
              </a:r>
            </a:p>
          </p:txBody>
        </p:sp>
        <p:sp>
          <p:nvSpPr>
            <p:cNvPr id="161822" name="Line 30"/>
            <p:cNvSpPr>
              <a:spLocks noChangeShapeType="1"/>
            </p:cNvSpPr>
            <p:nvPr/>
          </p:nvSpPr>
          <p:spPr bwMode="auto">
            <a:xfrm>
              <a:off x="3119438" y="3473451"/>
              <a:ext cx="0" cy="277813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3" name="Line 31"/>
            <p:cNvSpPr>
              <a:spLocks noChangeShapeType="1"/>
            </p:cNvSpPr>
            <p:nvPr/>
          </p:nvSpPr>
          <p:spPr bwMode="auto">
            <a:xfrm>
              <a:off x="4194175" y="3465513"/>
              <a:ext cx="0" cy="277812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4" name="Line 32"/>
            <p:cNvSpPr>
              <a:spLocks noChangeShapeType="1"/>
            </p:cNvSpPr>
            <p:nvPr/>
          </p:nvSpPr>
          <p:spPr bwMode="auto">
            <a:xfrm>
              <a:off x="5286375" y="3473451"/>
              <a:ext cx="0" cy="277813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5" name="Line 33"/>
            <p:cNvSpPr>
              <a:spLocks noChangeShapeType="1"/>
            </p:cNvSpPr>
            <p:nvPr/>
          </p:nvSpPr>
          <p:spPr bwMode="auto">
            <a:xfrm>
              <a:off x="6481763" y="3473451"/>
              <a:ext cx="0" cy="277813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6" name="Line 34"/>
            <p:cNvSpPr>
              <a:spLocks noChangeShapeType="1"/>
            </p:cNvSpPr>
            <p:nvPr/>
          </p:nvSpPr>
          <p:spPr bwMode="auto">
            <a:xfrm>
              <a:off x="7527925" y="3473451"/>
              <a:ext cx="0" cy="277813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7" name="Line 35"/>
            <p:cNvSpPr>
              <a:spLocks noChangeShapeType="1"/>
            </p:cNvSpPr>
            <p:nvPr/>
          </p:nvSpPr>
          <p:spPr bwMode="auto">
            <a:xfrm>
              <a:off x="8723313" y="3473451"/>
              <a:ext cx="0" cy="277813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8" name="Line 36"/>
            <p:cNvSpPr>
              <a:spLocks noChangeShapeType="1"/>
            </p:cNvSpPr>
            <p:nvPr/>
          </p:nvSpPr>
          <p:spPr bwMode="auto">
            <a:xfrm>
              <a:off x="9742179" y="3473451"/>
              <a:ext cx="0" cy="277813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9" name="Rectangle 37"/>
            <p:cNvSpPr>
              <a:spLocks noChangeArrowheads="1"/>
            </p:cNvSpPr>
            <p:nvPr/>
          </p:nvSpPr>
          <p:spPr bwMode="auto">
            <a:xfrm>
              <a:off x="6269038" y="3741738"/>
              <a:ext cx="52070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0.1</a:t>
              </a:r>
            </a:p>
          </p:txBody>
        </p:sp>
        <p:sp>
          <p:nvSpPr>
            <p:cNvPr id="161830" name="Rectangle 38"/>
            <p:cNvSpPr>
              <a:spLocks noChangeArrowheads="1"/>
            </p:cNvSpPr>
            <p:nvPr/>
          </p:nvSpPr>
          <p:spPr bwMode="auto">
            <a:xfrm>
              <a:off x="7296150" y="3732213"/>
              <a:ext cx="63500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0.01</a:t>
              </a:r>
            </a:p>
          </p:txBody>
        </p:sp>
        <p:sp>
          <p:nvSpPr>
            <p:cNvPr id="161831" name="Rectangle 39"/>
            <p:cNvSpPr>
              <a:spLocks noChangeArrowheads="1"/>
            </p:cNvSpPr>
            <p:nvPr/>
          </p:nvSpPr>
          <p:spPr bwMode="auto">
            <a:xfrm>
              <a:off x="8416925" y="3732213"/>
              <a:ext cx="744538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0.001</a:t>
              </a:r>
            </a:p>
          </p:txBody>
        </p:sp>
        <p:sp>
          <p:nvSpPr>
            <p:cNvPr id="161832" name="Rectangle 40"/>
            <p:cNvSpPr>
              <a:spLocks noChangeArrowheads="1"/>
            </p:cNvSpPr>
            <p:nvPr/>
          </p:nvSpPr>
          <p:spPr bwMode="auto">
            <a:xfrm>
              <a:off x="9369425" y="3706813"/>
              <a:ext cx="81915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0.0001</a:t>
              </a:r>
            </a:p>
          </p:txBody>
        </p:sp>
        <p:sp>
          <p:nvSpPr>
            <p:cNvPr id="161833" name="Rectangle 41"/>
            <p:cNvSpPr>
              <a:spLocks noChangeArrowheads="1"/>
            </p:cNvSpPr>
            <p:nvPr/>
          </p:nvSpPr>
          <p:spPr bwMode="auto">
            <a:xfrm>
              <a:off x="3987801" y="3749675"/>
              <a:ext cx="517525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10</a:t>
              </a:r>
            </a:p>
          </p:txBody>
        </p:sp>
        <p:sp>
          <p:nvSpPr>
            <p:cNvPr id="161834" name="Rectangle 42"/>
            <p:cNvSpPr>
              <a:spLocks noChangeArrowheads="1"/>
            </p:cNvSpPr>
            <p:nvPr/>
          </p:nvSpPr>
          <p:spPr bwMode="auto">
            <a:xfrm>
              <a:off x="2897189" y="3759200"/>
              <a:ext cx="903287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100 </a:t>
              </a:r>
              <a:r>
                <a:rPr lang="en-US" sz="1400" b="1" i="1">
                  <a:latin typeface="Math Ext" charset="0"/>
                </a:rPr>
                <a:t>u</a:t>
              </a:r>
              <a:r>
                <a:rPr lang="en-US" sz="1400" b="1" i="1"/>
                <a:t>m</a:t>
              </a:r>
            </a:p>
          </p:txBody>
        </p:sp>
        <p:sp>
          <p:nvSpPr>
            <p:cNvPr id="161835" name="Oval 43"/>
            <p:cNvSpPr>
              <a:spLocks noChangeArrowheads="1"/>
            </p:cNvSpPr>
            <p:nvPr/>
          </p:nvSpPr>
          <p:spPr bwMode="auto">
            <a:xfrm>
              <a:off x="6043613" y="4270375"/>
              <a:ext cx="87312" cy="96838"/>
            </a:xfrm>
            <a:prstGeom prst="ellips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36" name="Oval 44"/>
            <p:cNvSpPr>
              <a:spLocks noChangeArrowheads="1"/>
            </p:cNvSpPr>
            <p:nvPr/>
          </p:nvSpPr>
          <p:spPr bwMode="auto">
            <a:xfrm>
              <a:off x="3783013" y="4270375"/>
              <a:ext cx="87312" cy="96838"/>
            </a:xfrm>
            <a:prstGeom prst="ellips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37" name="Oval 45"/>
            <p:cNvSpPr>
              <a:spLocks noChangeArrowheads="1"/>
            </p:cNvSpPr>
            <p:nvPr/>
          </p:nvSpPr>
          <p:spPr bwMode="auto">
            <a:xfrm>
              <a:off x="4730751" y="4254500"/>
              <a:ext cx="87313" cy="96838"/>
            </a:xfrm>
            <a:prstGeom prst="ellips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38" name="Oval 46"/>
            <p:cNvSpPr>
              <a:spLocks noChangeArrowheads="1"/>
            </p:cNvSpPr>
            <p:nvPr/>
          </p:nvSpPr>
          <p:spPr bwMode="auto">
            <a:xfrm>
              <a:off x="7286626" y="4276725"/>
              <a:ext cx="87313" cy="96838"/>
            </a:xfrm>
            <a:prstGeom prst="ellips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39" name="Oval 47"/>
            <p:cNvSpPr>
              <a:spLocks noChangeArrowheads="1"/>
            </p:cNvSpPr>
            <p:nvPr/>
          </p:nvSpPr>
          <p:spPr bwMode="auto">
            <a:xfrm>
              <a:off x="3278188" y="4270375"/>
              <a:ext cx="87312" cy="96838"/>
            </a:xfrm>
            <a:prstGeom prst="ellips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40" name="Rectangle 48"/>
            <p:cNvSpPr>
              <a:spLocks noChangeArrowheads="1"/>
            </p:cNvSpPr>
            <p:nvPr/>
          </p:nvSpPr>
          <p:spPr bwMode="auto">
            <a:xfrm>
              <a:off x="3026371" y="4406900"/>
              <a:ext cx="674687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Hair</a:t>
              </a:r>
              <a:endParaRPr lang="en-US" sz="1000" b="1" i="1"/>
            </a:p>
          </p:txBody>
        </p:sp>
        <p:sp>
          <p:nvSpPr>
            <p:cNvPr id="161841" name="Rectangle 49"/>
            <p:cNvSpPr>
              <a:spLocks noChangeArrowheads="1"/>
            </p:cNvSpPr>
            <p:nvPr/>
          </p:nvSpPr>
          <p:spPr bwMode="auto">
            <a:xfrm>
              <a:off x="3522664" y="4375151"/>
              <a:ext cx="750887" cy="95154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 i="1"/>
                <a:t>Visible to naked eye</a:t>
              </a:r>
            </a:p>
          </p:txBody>
        </p:sp>
        <p:sp>
          <p:nvSpPr>
            <p:cNvPr id="161842" name="Rectangle 50"/>
            <p:cNvSpPr>
              <a:spLocks noChangeArrowheads="1"/>
            </p:cNvSpPr>
            <p:nvPr/>
          </p:nvSpPr>
          <p:spPr bwMode="auto">
            <a:xfrm>
              <a:off x="4349750" y="4406900"/>
              <a:ext cx="909638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 i="1"/>
                <a:t>Giardia</a:t>
              </a:r>
              <a:endParaRPr lang="en-US" sz="1000" b="1" i="1"/>
            </a:p>
          </p:txBody>
        </p:sp>
        <p:sp>
          <p:nvSpPr>
            <p:cNvPr id="161843" name="Rectangle 51"/>
            <p:cNvSpPr>
              <a:spLocks noChangeArrowheads="1"/>
            </p:cNvSpPr>
            <p:nvPr/>
          </p:nvSpPr>
          <p:spPr bwMode="auto">
            <a:xfrm>
              <a:off x="5627689" y="4327526"/>
              <a:ext cx="1603375" cy="5206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Smallest microorganisms</a:t>
              </a:r>
              <a:endParaRPr lang="en-US" sz="1000" b="1" i="1"/>
            </a:p>
          </p:txBody>
        </p:sp>
        <p:sp>
          <p:nvSpPr>
            <p:cNvPr id="161844" name="Rectangle 52"/>
            <p:cNvSpPr>
              <a:spLocks noChangeArrowheads="1"/>
            </p:cNvSpPr>
            <p:nvPr/>
          </p:nvSpPr>
          <p:spPr bwMode="auto">
            <a:xfrm>
              <a:off x="7180264" y="4327526"/>
              <a:ext cx="649287" cy="5206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Polio virus</a:t>
              </a:r>
              <a:endParaRPr lang="en-US" sz="1000" b="1" i="1"/>
            </a:p>
          </p:txBody>
        </p:sp>
        <p:sp>
          <p:nvSpPr>
            <p:cNvPr id="161845" name="Rectangle 53"/>
            <p:cNvSpPr>
              <a:spLocks noChangeArrowheads="1"/>
            </p:cNvSpPr>
            <p:nvPr/>
          </p:nvSpPr>
          <p:spPr bwMode="auto">
            <a:xfrm>
              <a:off x="7231063" y="4922839"/>
              <a:ext cx="1563687" cy="350837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46" name="Rectangle 54"/>
            <p:cNvSpPr>
              <a:spLocks noChangeArrowheads="1"/>
            </p:cNvSpPr>
            <p:nvPr/>
          </p:nvSpPr>
          <p:spPr bwMode="auto">
            <a:xfrm>
              <a:off x="7202135" y="4940300"/>
              <a:ext cx="1535113" cy="2744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i="1"/>
                <a:t>Ultrafiltration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599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9" name="Rectangle 3"/>
          <p:cNvSpPr>
            <a:spLocks noGrp="1" noChangeArrowheads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/>
              <a:t>Potential Applications For Low Pressure Membranes</a:t>
            </a:r>
          </a:p>
        </p:txBody>
      </p:sp>
      <p:sp>
        <p:nvSpPr>
          <p:cNvPr id="183298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Turbidity/pathogen/TOC removal on raw water </a:t>
            </a:r>
          </a:p>
          <a:p>
            <a:r>
              <a:rPr lang="en-US"/>
              <a:t>Replace conventional filters following flocculation/sedimentation</a:t>
            </a:r>
          </a:p>
          <a:p>
            <a:r>
              <a:rPr lang="en-US"/>
              <a:t>Treatment of conventional filter backwash water</a:t>
            </a:r>
          </a:p>
          <a:p>
            <a:r>
              <a:rPr lang="en-US"/>
              <a:t>Pretreatment ahead of RO or NF membrane system</a:t>
            </a:r>
          </a:p>
          <a:p>
            <a:r>
              <a:rPr lang="en-US"/>
              <a:t>Fe/Mn removal following oxidation</a:t>
            </a:r>
          </a:p>
          <a:p>
            <a:r>
              <a:rPr lang="en-US"/>
              <a:t>Wastewater reuse</a:t>
            </a:r>
          </a:p>
          <a:p>
            <a:r>
              <a:rPr lang="en-US"/>
              <a:t>Arsenic removal w/ pretreatment</a:t>
            </a:r>
          </a:p>
          <a:p>
            <a:r>
              <a:rPr lang="en-US"/>
              <a:t>Pathogen removal following conventional treatment</a:t>
            </a:r>
          </a:p>
          <a:p>
            <a:r>
              <a:rPr lang="en-US"/>
              <a:t>No ability to remove PFAS/PFOA</a:t>
            </a:r>
          </a:p>
        </p:txBody>
      </p:sp>
    </p:spTree>
    <p:extLst>
      <p:ext uri="{BB962C8B-B14F-4D97-AF65-F5344CB8AC3E}">
        <p14:creationId xmlns:p14="http://schemas.microsoft.com/office/powerpoint/2010/main" val="331298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How Do Low-Pressure Membranes Work?</a:t>
            </a:r>
          </a:p>
        </p:txBody>
      </p:sp>
      <p:pic>
        <p:nvPicPr>
          <p:cNvPr id="162819" name="Picture 3" descr="polypropylene scan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0826" y="1617663"/>
            <a:ext cx="6821487" cy="3560762"/>
          </a:xfrm>
          <a:ln>
            <a:noFill/>
          </a:ln>
        </p:spPr>
      </p:pic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2620826" y="5240337"/>
            <a:ext cx="66675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i="1">
                <a:latin typeface="Arial" panose="020B0604020202020204" pitchFamily="34" charset="0"/>
                <a:cs typeface="Arial" panose="020B0604020202020204" pitchFamily="34" charset="0"/>
              </a:rPr>
              <a:t>Membranes removes anything that is larger than its pores</a:t>
            </a:r>
          </a:p>
        </p:txBody>
      </p:sp>
    </p:spTree>
    <p:extLst>
      <p:ext uri="{BB962C8B-B14F-4D97-AF65-F5344CB8AC3E}">
        <p14:creationId xmlns:p14="http://schemas.microsoft.com/office/powerpoint/2010/main" val="286939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theme1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 dpi="0" rotWithShape="1">
          <a:blip xmlns:r="http://schemas.openxmlformats.org/officeDocument/2006/relationships" r:embed="rId1"/>
          <a:srcRect/>
          <a:stretch>
            <a:fillRect b="-36"/>
          </a:stretch>
        </a:blipFill>
        <a:ln w="38100">
          <a:solidFill>
            <a:schemeClr val="tx1"/>
          </a:solidFill>
          <a:miter lim="800000"/>
          <a:headEnd/>
          <a:tailEnd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129316" dir="13500000" algn="ctr" rotWithShape="0">
                  <a:srgbClr val="808080">
                    <a:alpha val="50000"/>
                  </a:srgbClr>
                </a:outerShdw>
              </a:effectLst>
            </a14:hiddenEffects>
          </a:ext>
        </a:extLst>
      </a:spPr>
      <a:bodyPr/>
      <a:lstStyle>
        <a:defPPr algn="l">
          <a:defRPr/>
        </a:defPPr>
      </a:lstStyle>
    </a:sp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5BBF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ompanyResourceSlidesW.potx" id="{9CDB1012-D14B-4083-A365-75F7256C4352}" vid="{F39E529A-C193-4815-9C44-4EA23BF68EFC}"/>
    </a:ext>
  </a:extLst>
</a:theme>
</file>

<file path=ppt/theme/theme7.xml><?xml version="1.0" encoding="utf-8"?>
<a:theme xmlns:a="http://schemas.openxmlformats.org/drawingml/2006/main" name="Interior Pages">
  <a:themeElements>
    <a:clrScheme name="Burns and McDonnell">
      <a:dk1>
        <a:srgbClr val="053EA9"/>
      </a:dk1>
      <a:lt1>
        <a:srgbClr val="FFFFFF"/>
      </a:lt1>
      <a:dk2>
        <a:srgbClr val="3F4044"/>
      </a:dk2>
      <a:lt2>
        <a:srgbClr val="FFFFFF"/>
      </a:lt2>
      <a:accent1>
        <a:srgbClr val="053EA9"/>
      </a:accent1>
      <a:accent2>
        <a:srgbClr val="011F5A"/>
      </a:accent2>
      <a:accent3>
        <a:srgbClr val="A2A4A4"/>
      </a:accent3>
      <a:accent4>
        <a:srgbClr val="515256"/>
      </a:accent4>
      <a:accent5>
        <a:srgbClr val="61B9E3"/>
      </a:accent5>
      <a:accent6>
        <a:srgbClr val="ADCFE6"/>
      </a:accent6>
      <a:hlink>
        <a:srgbClr val="053EA9"/>
      </a:hlink>
      <a:folHlink>
        <a:srgbClr val="61B9E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ompanyResourceSlidesW.potx" id="{9CDB1012-D14B-4083-A365-75F7256C4352}" vid="{EB67E153-DB9E-4873-BB42-B095C698CECF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8BFC71547FCD42BCB99DD1BE11C631" ma:contentTypeVersion="22" ma:contentTypeDescription="Create a new document." ma:contentTypeScope="" ma:versionID="5bae7fe8f818bf56aaab95e10df4135e">
  <xsd:schema xmlns:xsd="http://www.w3.org/2001/XMLSchema" xmlns:xs="http://www.w3.org/2001/XMLSchema" xmlns:p="http://schemas.microsoft.com/office/2006/metadata/properties" xmlns:ns2="ab89038a-5670-4929-91df-b40b9be998e7" xmlns:ns3="0ba472ac-c3b3-4490-b84c-dfb22c11c92a" targetNamespace="http://schemas.microsoft.com/office/2006/metadata/properties" ma:root="true" ma:fieldsID="3e98a410be3ae058b5c7ece45946c1a2" ns2:_="" ns3:_="">
    <xsd:import namespace="ab89038a-5670-4929-91df-b40b9be998e7"/>
    <xsd:import namespace="0ba472ac-c3b3-4490-b84c-dfb22c11c9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Label" minOccurs="0"/>
                <xsd:element ref="ns2:Team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89038a-5670-4929-91df-b40b9be998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86477d7-ad29-47e7-b319-eaa6f19496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abel" ma:index="26" nillable="true" ma:displayName="Label" ma:format="Dropdown" ma:internalName="Label">
      <xsd:simpleType>
        <xsd:restriction base="dms:Text">
          <xsd:maxLength value="255"/>
        </xsd:restriction>
      </xsd:simpleType>
    </xsd:element>
    <xsd:element name="Team" ma:index="27" nillable="true" ma:displayName="Team" ma:format="Dropdown" ma:internalName="Team">
      <xsd:simpleType>
        <xsd:restriction base="dms:Text">
          <xsd:maxLength value="255"/>
        </xsd:restriction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a472ac-c3b3-4490-b84c-dfb22c11c92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31e248f-2e6f-40fd-84fa-95576aedc7c3}" ma:internalName="TaxCatchAll" ma:showField="CatchAllData" ma:web="0ba472ac-c3b3-4490-b84c-dfb22c11c9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b89038a-5670-4929-91df-b40b9be998e7">
      <Terms xmlns="http://schemas.microsoft.com/office/infopath/2007/PartnerControls"/>
    </lcf76f155ced4ddcb4097134ff3c332f>
    <TaxCatchAll xmlns="0ba472ac-c3b3-4490-b84c-dfb22c11c92a" xsi:nil="true"/>
    <Team xmlns="ab89038a-5670-4929-91df-b40b9be998e7" xsi:nil="true"/>
    <Label xmlns="ab89038a-5670-4929-91df-b40b9be998e7" xsi:nil="true"/>
  </documentManagement>
</p:properties>
</file>

<file path=customXml/itemProps1.xml><?xml version="1.0" encoding="utf-8"?>
<ds:datastoreItem xmlns:ds="http://schemas.openxmlformats.org/officeDocument/2006/customXml" ds:itemID="{6219847D-D2D9-41C1-9D09-B78D1F89B9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275E021-9886-4CBC-8288-3583483C88E7}"/>
</file>

<file path=customXml/itemProps3.xml><?xml version="1.0" encoding="utf-8"?>
<ds:datastoreItem xmlns:ds="http://schemas.openxmlformats.org/officeDocument/2006/customXml" ds:itemID="{4E6189D6-D166-4AA8-B6A1-2B9CF458A33F}">
  <ds:schemaRefs>
    <ds:schemaRef ds:uri="http://schemas.openxmlformats.org/package/2006/metadata/core-properties"/>
    <ds:schemaRef ds:uri="e10cb185-8675-47a1-93c3-8aa0ea06264b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6b4ac557-55bd-4f11-b23c-6c451570e232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2458</Words>
  <Application>Microsoft Office PowerPoint</Application>
  <PresentationFormat>Widescreen</PresentationFormat>
  <Paragraphs>602</Paragraphs>
  <Slides>65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65</vt:i4>
      </vt:variant>
    </vt:vector>
  </HeadingPairs>
  <TitlesOfParts>
    <vt:vector size="86" baseType="lpstr">
      <vt:lpstr>Akzidenz Grotesk BE BoldEx</vt:lpstr>
      <vt:lpstr>Arial</vt:lpstr>
      <vt:lpstr>Arial Black</vt:lpstr>
      <vt:lpstr>Arial Narrow</vt:lpstr>
      <vt:lpstr>Calibri</vt:lpstr>
      <vt:lpstr>Gotham Book</vt:lpstr>
      <vt:lpstr>Gotham Condensed Bold</vt:lpstr>
      <vt:lpstr>Lucida Grande</vt:lpstr>
      <vt:lpstr>Math Ext</vt:lpstr>
      <vt:lpstr>Times New Roman</vt:lpstr>
      <vt:lpstr>Wingdings</vt:lpstr>
      <vt:lpstr>3_Custom Design</vt:lpstr>
      <vt:lpstr>1_Office Theme</vt:lpstr>
      <vt:lpstr>Custom Design</vt:lpstr>
      <vt:lpstr>1_Custom Design</vt:lpstr>
      <vt:lpstr>2_Custom Design</vt:lpstr>
      <vt:lpstr>4_Custom Design</vt:lpstr>
      <vt:lpstr>Interior Pages</vt:lpstr>
      <vt:lpstr>Image Document</vt:lpstr>
      <vt:lpstr>Worksheet</vt:lpstr>
      <vt:lpstr>Chart</vt:lpstr>
      <vt:lpstr>Membrane Filtration Basics</vt:lpstr>
      <vt:lpstr>PowerPoint Presentation</vt:lpstr>
      <vt:lpstr>A Little Background</vt:lpstr>
      <vt:lpstr>Desalination Is Growing</vt:lpstr>
      <vt:lpstr>Low-Pressure Membranes</vt:lpstr>
      <vt:lpstr>What Are Low-Pressure Membranes?</vt:lpstr>
      <vt:lpstr>Membrane Theory Overview – Low Pressure</vt:lpstr>
      <vt:lpstr>Potential Applications For Low Pressure Membranes</vt:lpstr>
      <vt:lpstr>How Do Low-Pressure Membranes Work?</vt:lpstr>
      <vt:lpstr>Pathogens of Concern</vt:lpstr>
      <vt:lpstr>Membrane Failure Mode</vt:lpstr>
      <vt:lpstr>On-Line Integrity Testing</vt:lpstr>
      <vt:lpstr>Some Key (and New) Terms</vt:lpstr>
      <vt:lpstr>MF/UF Modes of Operation Definition </vt:lpstr>
      <vt:lpstr>Membrane Fouling Drives Operating Costs</vt:lpstr>
      <vt:lpstr>Membrane Fouling Example</vt:lpstr>
      <vt:lpstr>Clean Membrane, CA 100k MWCO</vt:lpstr>
      <vt:lpstr>Dead-End Filtration – 30 Minutes</vt:lpstr>
      <vt:lpstr>Dead-End Filtration – 1 Hour</vt:lpstr>
      <vt:lpstr>NOM Layer Before Backwash</vt:lpstr>
      <vt:lpstr>NOM Layer After Backwash</vt:lpstr>
      <vt:lpstr>Coagulant Aid + NOM Before BW</vt:lpstr>
      <vt:lpstr>Coagulant Aid + NOM After BW</vt:lpstr>
      <vt:lpstr>Typical Pressure MF/UF System</vt:lpstr>
      <vt:lpstr>Submerged - Enhanced Coagulation</vt:lpstr>
      <vt:lpstr>Pressure vs. Submerged System Comparison</vt:lpstr>
      <vt:lpstr>Membrane Gravity Filtration – New Concept</vt:lpstr>
      <vt:lpstr>Example Membrane Gravity Filter</vt:lpstr>
      <vt:lpstr>Filter Gallery Modifications</vt:lpstr>
      <vt:lpstr>Cost Implications of MGF</vt:lpstr>
      <vt:lpstr>Example Low-Pressure Membrane Plants</vt:lpstr>
      <vt:lpstr>Chesapeake, Virginia</vt:lpstr>
      <vt:lpstr>Bedford Regional Water Authority</vt:lpstr>
      <vt:lpstr>Lancaster, Pennsylvania Membrane Systems</vt:lpstr>
      <vt:lpstr>Lancaster – Other Findings</vt:lpstr>
      <vt:lpstr>MGF Trial – Lorne Park WTP – Toronto, CA</vt:lpstr>
      <vt:lpstr>Key Operating Parameters</vt:lpstr>
      <vt:lpstr>PowerPoint Presentation</vt:lpstr>
      <vt:lpstr>Summary of MGF Demonstration to Date</vt:lpstr>
      <vt:lpstr>High-Pressure Membranes and Desalination</vt:lpstr>
      <vt:lpstr>Desalination Is Not New</vt:lpstr>
      <vt:lpstr>Desalination 101 - Background</vt:lpstr>
      <vt:lpstr>Other Water Cooler Desalination Tidbits</vt:lpstr>
      <vt:lpstr>Membrane Theory Overview – High Pressure</vt:lpstr>
      <vt:lpstr>While Alternatives Exist, RO Is Most Popular For Municipal Projects</vt:lpstr>
      <vt:lpstr>How Does Reverse Osmosis Work?</vt:lpstr>
      <vt:lpstr>Salt Gets Concentrated As Process Continues</vt:lpstr>
      <vt:lpstr>What is Reverse Osmosis?</vt:lpstr>
      <vt:lpstr>Typical RO Configuration</vt:lpstr>
      <vt:lpstr> Typical Seawater RO Process</vt:lpstr>
      <vt:lpstr>Future Trends/Considerations</vt:lpstr>
      <vt:lpstr>Recovery Significantly Impacts Costs</vt:lpstr>
      <vt:lpstr>Raw Water Pumping Impacts Must Be Considered</vt:lpstr>
      <vt:lpstr>Concentrate Discharge Will Always Be A Major Driver To Success</vt:lpstr>
      <vt:lpstr>Mixing Zones vs. End of Pipe Limits</vt:lpstr>
      <vt:lpstr>Desalination Costs Are Not Low</vt:lpstr>
      <vt:lpstr>Typical Life-Cycle Cost Breakdown for RO </vt:lpstr>
      <vt:lpstr>Example Desalination Plants</vt:lpstr>
      <vt:lpstr>Virginia Brackish Water WTPs</vt:lpstr>
      <vt:lpstr>Tampa Bay Water Seawater Desalination Facility</vt:lpstr>
      <vt:lpstr>Swansea, MA Desalination Facility</vt:lpstr>
      <vt:lpstr>Greece Wind Desalination Plants – Coming to the US?</vt:lpstr>
      <vt:lpstr>Ship-Based Desalination – A New Way To Tap An Ocean Resource?</vt:lpstr>
      <vt:lpstr>Ship-Based vs. Land-Based Desal Comparison</vt:lpstr>
      <vt:lpstr>Summary</vt:lpstr>
    </vt:vector>
  </TitlesOfParts>
  <Company>Burns &amp; McDonnell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Orrison, Lee G.</dc:creator>
  <cp:lastModifiedBy>Balkenbusch, Charles G (Chuck)</cp:lastModifiedBy>
  <cp:revision>2</cp:revision>
  <dcterms:created xsi:type="dcterms:W3CDTF">2015-02-26T20:57:56Z</dcterms:created>
  <dcterms:modified xsi:type="dcterms:W3CDTF">2025-07-01T14:30:24Z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epartment Name">
    <vt:lpwstr>3;#Corporate Marketing|6bbe31a1-f757-4364-ab78-e3fafd160b43</vt:lpwstr>
  </property>
  <property fmtid="{D5CDD505-2E9C-101B-9397-08002B2CF9AE}" pid="3" name="ContentTypeId">
    <vt:lpwstr>0x010100ED8BFC71547FCD42BCB99DD1BE11C631</vt:lpwstr>
  </property>
  <property fmtid="{D5CDD505-2E9C-101B-9397-08002B2CF9AE}" pid="4" name="o353d588a3c848aaa7ae6793546a1cbd">
    <vt:lpwstr/>
  </property>
  <property fmtid="{D5CDD505-2E9C-101B-9397-08002B2CF9AE}" pid="5" name="Material Type">
    <vt:lpwstr/>
  </property>
  <property fmtid="{D5CDD505-2E9C-101B-9397-08002B2CF9AE}" pid="6" name="Heading">
    <vt:lpwstr/>
  </property>
  <property fmtid="{D5CDD505-2E9C-101B-9397-08002B2CF9AE}" pid="7" name="Sub-heading">
    <vt:lpwstr/>
  </property>
  <property fmtid="{D5CDD505-2E9C-101B-9397-08002B2CF9AE}" pid="8" name="MediaServiceImageTags">
    <vt:lpwstr/>
  </property>
</Properties>
</file>