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5.xml" ContentType="application/vnd.openxmlformats-officedocument.presentationml.notesSlide+xml"/>
  <Override PartName="/ppt/notesSlides/notesSlide50.xml" ContentType="application/vnd.openxmlformats-officedocument.presentationml.notesSlide+xml"/>
  <Override PartName="/ppt/notesSlides/notesSlide30.xml" ContentType="application/vnd.openxmlformats-officedocument.presentationml.notesSlide+xml"/>
  <Override PartName="/ppt/notesSlides/notesSlide5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44.xml" ContentType="application/vnd.openxmlformats-officedocument.presentationml.notesSlide+xml"/>
  <Override PartName="/ppt/notesSlides/notesSlide31.xml" ContentType="application/vnd.openxmlformats-officedocument.presentationml.notesSlide+xml"/>
  <Override PartName="/ppt/notesSlides/notesSlide59.xml" ContentType="application/vnd.openxmlformats-officedocument.presentationml.notesSlide+xml"/>
  <Override PartName="/ppt/notesSlides/notesSlide51.xml" ContentType="application/vnd.openxmlformats-officedocument.presentationml.notesSlide+xml"/>
  <Override PartName="/ppt/notesSlides/notesSlide1.xml" ContentType="application/vnd.openxmlformats-officedocument.presentationml.notesSlide+xml"/>
  <Override PartName="/ppt/notesSlides/notesSlide32.xml" ContentType="application/vnd.openxmlformats-officedocument.presentationml.notesSlide+xml"/>
  <Override PartName="/ppt/notesSlides/notesSlide45.xml" ContentType="application/vnd.openxmlformats-officedocument.presentationml.notesSlide+xml"/>
  <Override PartName="/ppt/notesSlides/notesSlide49.xml" ContentType="application/vnd.openxmlformats-officedocument.presentationml.notesSlide+xml"/>
  <Override PartName="/ppt/notesSlides/notesSlide3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34.xml" ContentType="application/vnd.openxmlformats-officedocument.presentationml.notesSlide+xml"/>
  <Override PartName="/ppt/notesSlides/notesSlide46.xml" ContentType="application/vnd.openxmlformats-officedocument.presentationml.notesSlide+xml"/>
  <Override PartName="/ppt/notesSlides/notesSlide5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35.xml" ContentType="application/vnd.openxmlformats-officedocument.presentationml.notesSlide+xml"/>
  <Override PartName="/ppt/notesSlides/notesSlide7.xml" ContentType="application/vnd.openxmlformats-officedocument.presentationml.notesSlide+xml"/>
  <Override PartName="/ppt/notesSlides/notesSlide48.xml" ContentType="application/vnd.openxmlformats-officedocument.presentationml.notesSlide+xml"/>
  <Override PartName="/ppt/notesSlides/notesSlide8.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9.xml" ContentType="application/vnd.openxmlformats-officedocument.presentationml.notesSlide+xml"/>
  <Override PartName="/ppt/notesSlides/notesSlide63.xml" ContentType="application/vnd.openxmlformats-officedocument.presentationml.notesSlide+xml"/>
  <Override PartName="/ppt/notesSlides/notesSlide10.xml" ContentType="application/vnd.openxmlformats-officedocument.presentationml.notesSlide+xml"/>
  <Override PartName="/ppt/notesSlides/notesSlide38.xml" ContentType="application/vnd.openxmlformats-officedocument.presentationml.notesSlide+xml"/>
  <Override PartName="/ppt/notesSlides/notesSlide11.xml" ContentType="application/vnd.openxmlformats-officedocument.presentationml.notesSlide+xml"/>
  <Override PartName="/ppt/notesSlides/notesSlide62.xml" ContentType="application/vnd.openxmlformats-officedocument.presentationml.notesSlide+xml"/>
  <Override PartName="/ppt/notesSlides/notesSlide12.xml" ContentType="application/vnd.openxmlformats-officedocument.presentationml.notesSlide+xml"/>
  <Override PartName="/ppt/notesSlides/notesSlide39.xml" ContentType="application/vnd.openxmlformats-officedocument.presentationml.notesSlide+xml"/>
  <Override PartName="/ppt/notesSlides/notesSlide13.xml" ContentType="application/vnd.openxmlformats-officedocument.presentationml.notesSlide+xml"/>
  <Override PartName="/ppt/notesSlides/notesSlide61.xml" ContentType="application/vnd.openxmlformats-officedocument.presentationml.notesSlide+xml"/>
  <Override PartName="/ppt/notesSlides/notesSlide14.xml" ContentType="application/vnd.openxmlformats-officedocument.presentationml.notesSlide+xml"/>
  <Override PartName="/ppt/notesSlides/notesSlide40.xml" ContentType="application/vnd.openxmlformats-officedocument.presentationml.notesSlide+xml"/>
  <Override PartName="/ppt/notesSlides/notesSlide15.xml" ContentType="application/vnd.openxmlformats-officedocument.presentationml.notesSlide+xml"/>
  <Override PartName="/ppt/notesSlides/notesSlide60.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42.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8.xml" ContentType="application/vnd.openxmlformats-officedocument.presentationml.notesSlide+xml"/>
  <Override PartName="/ppt/notesSlides/notesSlide43.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27.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tags/tag6.xml" ContentType="application/vnd.openxmlformats-officedocument.presentationml.tags+xml"/>
  <Override PartName="/ppt/tags/tag4.xml" ContentType="application/vnd.openxmlformats-officedocument.presentationml.tags+xml"/>
  <Override PartName="/ppt/tags/tag7.xml" ContentType="application/vnd.openxmlformats-officedocument.presentationml.tags+xml"/>
  <Override PartName="/ppt/tags/tag3.xml" ContentType="application/vnd.openxmlformats-officedocument.presentationml.tags+xml"/>
  <Override PartName="/ppt/tags/tag2.xml" ContentType="application/vnd.openxmlformats-officedocument.presentationml.tags+xml"/>
  <Override PartName="/ppt/tags/tag5.xml" ContentType="application/vnd.openxmlformats-officedocument.presentationml.tags+xml"/>
  <Override PartName="/ppt/tags/tag1.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9.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1"/>
  </p:sldMasterIdLst>
  <p:notesMasterIdLst>
    <p:notesMasterId r:id="rId66"/>
  </p:notesMasterIdLst>
  <p:handoutMasterIdLst>
    <p:handoutMasterId r:id="rId67"/>
  </p:handoutMasterIdLst>
  <p:sldIdLst>
    <p:sldId id="256" r:id="rId2"/>
    <p:sldId id="351" r:id="rId3"/>
    <p:sldId id="568" r:id="rId4"/>
    <p:sldId id="359" r:id="rId5"/>
    <p:sldId id="315" r:id="rId6"/>
    <p:sldId id="307" r:id="rId7"/>
    <p:sldId id="394" r:id="rId8"/>
    <p:sldId id="355" r:id="rId9"/>
    <p:sldId id="534" r:id="rId10"/>
    <p:sldId id="294" r:id="rId11"/>
    <p:sldId id="309" r:id="rId12"/>
    <p:sldId id="402" r:id="rId13"/>
    <p:sldId id="310" r:id="rId14"/>
    <p:sldId id="291" r:id="rId15"/>
    <p:sldId id="572" r:id="rId16"/>
    <p:sldId id="573" r:id="rId17"/>
    <p:sldId id="575" r:id="rId18"/>
    <p:sldId id="356" r:id="rId19"/>
    <p:sldId id="558" r:id="rId20"/>
    <p:sldId id="550" r:id="rId21"/>
    <p:sldId id="301" r:id="rId22"/>
    <p:sldId id="518" r:id="rId23"/>
    <p:sldId id="520" r:id="rId24"/>
    <p:sldId id="541" r:id="rId25"/>
    <p:sldId id="543" r:id="rId26"/>
    <p:sldId id="570" r:id="rId27"/>
    <p:sldId id="542" r:id="rId28"/>
    <p:sldId id="544" r:id="rId29"/>
    <p:sldId id="519" r:id="rId30"/>
    <p:sldId id="312" r:id="rId31"/>
    <p:sldId id="297" r:id="rId32"/>
    <p:sldId id="362" r:id="rId33"/>
    <p:sldId id="311" r:id="rId34"/>
    <p:sldId id="557" r:id="rId35"/>
    <p:sldId id="296" r:id="rId36"/>
    <p:sldId id="571" r:id="rId37"/>
    <p:sldId id="521" r:id="rId38"/>
    <p:sldId id="546" r:id="rId39"/>
    <p:sldId id="547" r:id="rId40"/>
    <p:sldId id="548" r:id="rId41"/>
    <p:sldId id="549" r:id="rId42"/>
    <p:sldId id="559" r:id="rId43"/>
    <p:sldId id="551" r:id="rId44"/>
    <p:sldId id="342" r:id="rId45"/>
    <p:sldId id="339" r:id="rId46"/>
    <p:sldId id="340" r:id="rId47"/>
    <p:sldId id="377" r:id="rId48"/>
    <p:sldId id="378" r:id="rId49"/>
    <p:sldId id="375" r:id="rId50"/>
    <p:sldId id="397" r:id="rId51"/>
    <p:sldId id="398" r:id="rId52"/>
    <p:sldId id="399" r:id="rId53"/>
    <p:sldId id="417" r:id="rId54"/>
    <p:sldId id="424" r:id="rId55"/>
    <p:sldId id="428" r:id="rId56"/>
    <p:sldId id="410" r:id="rId57"/>
    <p:sldId id="345" r:id="rId58"/>
    <p:sldId id="346" r:id="rId59"/>
    <p:sldId id="347" r:id="rId60"/>
    <p:sldId id="348" r:id="rId61"/>
    <p:sldId id="343" r:id="rId62"/>
    <p:sldId id="341" r:id="rId63"/>
    <p:sldId id="429" r:id="rId64"/>
    <p:sldId id="566" r:id="rId65"/>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0E6C5"/>
    <a:srgbClr val="CCECFF"/>
    <a:srgbClr val="F1CD47"/>
    <a:srgbClr val="CCCC00"/>
    <a:srgbClr val="3EFC24"/>
    <a:srgbClr val="CC9900"/>
    <a:srgbClr val="FFCC66"/>
    <a:srgbClr val="000099"/>
    <a:srgbClr val="702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11" autoAdjust="0"/>
    <p:restoredTop sz="72727" autoAdjust="0"/>
  </p:normalViewPr>
  <p:slideViewPr>
    <p:cSldViewPr>
      <p:cViewPr varScale="1">
        <p:scale>
          <a:sx n="60" d="100"/>
          <a:sy n="60" d="100"/>
        </p:scale>
        <p:origin x="2165" y="3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6960"/>
    </p:cViewPr>
  </p:sorterViewPr>
  <p:notesViewPr>
    <p:cSldViewPr>
      <p:cViewPr varScale="1">
        <p:scale>
          <a:sx n="92" d="100"/>
          <a:sy n="92" d="100"/>
        </p:scale>
        <p:origin x="-3780" y="-12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74"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eaLnBrk="1" hangingPunct="1">
              <a:defRPr sz="1300"/>
            </a:lvl1pPr>
          </a:lstStyle>
          <a:p>
            <a:pPr>
              <a:defRPr/>
            </a:pPr>
            <a:endParaRPr lang="en-US"/>
          </a:p>
        </p:txBody>
      </p:sp>
      <p:sp>
        <p:nvSpPr>
          <p:cNvPr id="2051" name="Rectangle 3"/>
          <p:cNvSpPr>
            <a:spLocks noGrp="1" noChangeArrowheads="1"/>
          </p:cNvSpPr>
          <p:nvPr>
            <p:ph type="dt" sz="quarter"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eaLnBrk="1" hangingPunct="1">
              <a:defRPr sz="1300"/>
            </a:lvl1pPr>
          </a:lstStyle>
          <a:p>
            <a:pPr>
              <a:defRPr/>
            </a:pPr>
            <a:endParaRPr lang="en-US"/>
          </a:p>
        </p:txBody>
      </p:sp>
      <p:sp>
        <p:nvSpPr>
          <p:cNvPr id="2052" name="Rectangle 4"/>
          <p:cNvSpPr>
            <a:spLocks noGrp="1" noChangeArrowheads="1"/>
          </p:cNvSpPr>
          <p:nvPr>
            <p:ph type="ftr" sz="quarter" idx="2"/>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eaLnBrk="1" hangingPunct="1">
              <a:defRPr sz="1300"/>
            </a:lvl1pPr>
          </a:lstStyle>
          <a:p>
            <a:pPr>
              <a:defRPr/>
            </a:pPr>
            <a:endParaRPr lang="en-US"/>
          </a:p>
        </p:txBody>
      </p:sp>
      <p:sp>
        <p:nvSpPr>
          <p:cNvPr id="2053" name="Rectangle 5"/>
          <p:cNvSpPr>
            <a:spLocks noGrp="1" noChangeArrowheads="1"/>
          </p:cNvSpPr>
          <p:nvPr>
            <p:ph type="sldNum" sz="quarter" idx="3"/>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eaLnBrk="1" hangingPunct="1">
              <a:defRPr sz="1300"/>
            </a:lvl1pPr>
          </a:lstStyle>
          <a:p>
            <a:pPr>
              <a:defRPr/>
            </a:pPr>
            <a:fld id="{ABAC1E1C-0878-4A35-8309-833175564A16}" type="slidenum">
              <a:rPr lang="en-US"/>
              <a:pPr>
                <a:defRPr/>
              </a:pPr>
              <a:t>‹#›</a:t>
            </a:fld>
            <a:endParaRPr lang="en-US"/>
          </a:p>
        </p:txBody>
      </p:sp>
    </p:spTree>
    <p:extLst>
      <p:ext uri="{BB962C8B-B14F-4D97-AF65-F5344CB8AC3E}">
        <p14:creationId xmlns:p14="http://schemas.microsoft.com/office/powerpoint/2010/main" val="2009514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eaLnBrk="1" hangingPunct="1">
              <a:defRPr sz="1300"/>
            </a:lvl1pPr>
          </a:lstStyle>
          <a:p>
            <a:pPr>
              <a:defRPr/>
            </a:pPr>
            <a:endParaRPr lang="en-US"/>
          </a:p>
        </p:txBody>
      </p:sp>
      <p:sp>
        <p:nvSpPr>
          <p:cNvPr id="3075" name="Rectangle 3"/>
          <p:cNvSpPr>
            <a:spLocks noGrp="1" noChangeArrowheads="1"/>
          </p:cNvSpPr>
          <p:nvPr>
            <p:ph type="dt"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eaLnBrk="1" hangingPunct="1">
              <a:defRPr sz="1300"/>
            </a:lvl1pPr>
          </a:lstStyle>
          <a:p>
            <a:pPr>
              <a:defRPr/>
            </a:pPr>
            <a:endParaRPr lang="en-US"/>
          </a:p>
        </p:txBody>
      </p:sp>
      <p:sp>
        <p:nvSpPr>
          <p:cNvPr id="15364"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731520" y="4560570"/>
            <a:ext cx="5852160" cy="432054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eaLnBrk="1" hangingPunct="1">
              <a:defRPr sz="1300"/>
            </a:lvl1pPr>
          </a:lstStyle>
          <a:p>
            <a:pPr>
              <a:defRPr/>
            </a:pPr>
            <a:endParaRPr lang="en-US"/>
          </a:p>
        </p:txBody>
      </p:sp>
      <p:sp>
        <p:nvSpPr>
          <p:cNvPr id="3079" name="Rectangle 7"/>
          <p:cNvSpPr>
            <a:spLocks noGrp="1" noChangeArrowheads="1"/>
          </p:cNvSpPr>
          <p:nvPr>
            <p:ph type="sldNum" sz="quarter" idx="5"/>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eaLnBrk="1" hangingPunct="1">
              <a:defRPr sz="1300"/>
            </a:lvl1pPr>
          </a:lstStyle>
          <a:p>
            <a:pPr>
              <a:defRPr/>
            </a:pPr>
            <a:fld id="{1FAB779E-85BB-453E-9703-795EFF204C67}" type="slidenum">
              <a:rPr lang="en-US"/>
              <a:pPr>
                <a:defRPr/>
              </a:pPr>
              <a:t>‹#›</a:t>
            </a:fld>
            <a:endParaRPr lang="en-US"/>
          </a:p>
        </p:txBody>
      </p:sp>
    </p:spTree>
    <p:extLst>
      <p:ext uri="{BB962C8B-B14F-4D97-AF65-F5344CB8AC3E}">
        <p14:creationId xmlns:p14="http://schemas.microsoft.com/office/powerpoint/2010/main" val="11249606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p:spPr>
        <p:txBody>
          <a:bodyPr/>
          <a:lstStyle/>
          <a:p>
            <a:fld id="{83C20EE1-516D-4A27-8F26-9D71D15BA3F2}" type="slidenum">
              <a:rPr lang="en-US" smtClean="0"/>
              <a:pPr/>
              <a:t>1</a:t>
            </a:fld>
            <a:endParaRPr lang="en-US" dirty="0"/>
          </a:p>
        </p:txBody>
      </p:sp>
      <p:sp>
        <p:nvSpPr>
          <p:cNvPr id="18434" name="Rectangle 2"/>
          <p:cNvSpPr>
            <a:spLocks noGrp="1" noRot="1" noChangeAspect="1" noChangeArrowheads="1" noTextEdit="1"/>
          </p:cNvSpPr>
          <p:nvPr>
            <p:ph type="sldImg"/>
          </p:nvPr>
        </p:nvSpPr>
        <p:spPr>
          <a:xfrm>
            <a:off x="1257300" y="720725"/>
            <a:ext cx="4800600" cy="3600450"/>
          </a:xfrm>
          <a:ln/>
        </p:spPr>
      </p:sp>
      <p:sp>
        <p:nvSpPr>
          <p:cNvPr id="184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81355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10</a:t>
            </a:fld>
            <a:endParaRPr lang="en-US"/>
          </a:p>
        </p:txBody>
      </p:sp>
    </p:spTree>
    <p:extLst>
      <p:ext uri="{BB962C8B-B14F-4D97-AF65-F5344CB8AC3E}">
        <p14:creationId xmlns:p14="http://schemas.microsoft.com/office/powerpoint/2010/main" val="3877544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11</a:t>
            </a:fld>
            <a:endParaRPr lang="en-US"/>
          </a:p>
        </p:txBody>
      </p:sp>
    </p:spTree>
    <p:extLst>
      <p:ext uri="{BB962C8B-B14F-4D97-AF65-F5344CB8AC3E}">
        <p14:creationId xmlns:p14="http://schemas.microsoft.com/office/powerpoint/2010/main" val="1886840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12</a:t>
            </a:fld>
            <a:endParaRPr lang="en-US"/>
          </a:p>
        </p:txBody>
      </p:sp>
    </p:spTree>
    <p:extLst>
      <p:ext uri="{BB962C8B-B14F-4D97-AF65-F5344CB8AC3E}">
        <p14:creationId xmlns:p14="http://schemas.microsoft.com/office/powerpoint/2010/main" val="2357051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13</a:t>
            </a:fld>
            <a:endParaRPr lang="en-US"/>
          </a:p>
        </p:txBody>
      </p:sp>
    </p:spTree>
    <p:extLst>
      <p:ext uri="{BB962C8B-B14F-4D97-AF65-F5344CB8AC3E}">
        <p14:creationId xmlns:p14="http://schemas.microsoft.com/office/powerpoint/2010/main" val="3357076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Where should</a:t>
            </a:r>
            <a:r>
              <a:rPr lang="en-US" baseline="0" dirty="0"/>
              <a:t> chemical be added to enhance mixing</a:t>
            </a:r>
          </a:p>
          <a:p>
            <a:pPr marL="628650" lvl="1" indent="-171450">
              <a:buFont typeface="Arial" panose="020B0604020202020204" pitchFamily="34" charset="0"/>
              <a:buChar char="•"/>
            </a:pPr>
            <a:r>
              <a:rPr lang="en-US" baseline="0" dirty="0"/>
              <a:t>Ideas for enhancing mixing?</a:t>
            </a:r>
          </a:p>
          <a:p>
            <a:pPr marL="171450" indent="-171450">
              <a:buFont typeface="Arial" panose="020B0604020202020204" pitchFamily="34" charset="0"/>
              <a:buChar char="•"/>
            </a:pPr>
            <a:r>
              <a:rPr lang="en-US" baseline="0" dirty="0"/>
              <a:t>Where would dispersion be the easiest?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14</a:t>
            </a:fld>
            <a:endParaRPr lang="en-US"/>
          </a:p>
        </p:txBody>
      </p:sp>
    </p:spTree>
    <p:extLst>
      <p:ext uri="{BB962C8B-B14F-4D97-AF65-F5344CB8AC3E}">
        <p14:creationId xmlns:p14="http://schemas.microsoft.com/office/powerpoint/2010/main" val="2210776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15</a:t>
            </a:fld>
            <a:endParaRPr lang="en-US"/>
          </a:p>
        </p:txBody>
      </p:sp>
    </p:spTree>
    <p:extLst>
      <p:ext uri="{BB962C8B-B14F-4D97-AF65-F5344CB8AC3E}">
        <p14:creationId xmlns:p14="http://schemas.microsoft.com/office/powerpoint/2010/main" val="2092637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a:t>
            </a:r>
            <a:r>
              <a:rPr lang="en-US" baseline="0" dirty="0"/>
              <a:t> kind of tests can be performed specifically with coagulation?: pH before and after, alkalinity before and after</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17</a:t>
            </a:fld>
            <a:endParaRPr lang="en-US"/>
          </a:p>
        </p:txBody>
      </p:sp>
    </p:spTree>
    <p:extLst>
      <p:ext uri="{BB962C8B-B14F-4D97-AF65-F5344CB8AC3E}">
        <p14:creationId xmlns:p14="http://schemas.microsoft.com/office/powerpoint/2010/main" val="26186304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Ask the following questions: depending on flow</a:t>
            </a:r>
            <a:r>
              <a:rPr lang="en-US" baseline="0" dirty="0"/>
              <a:t> from the first point to the next</a:t>
            </a:r>
            <a:r>
              <a:rPr lang="en-US" dirty="0"/>
              <a:t>, would this be an adequate</a:t>
            </a:r>
            <a:r>
              <a:rPr lang="en-US" baseline="0" dirty="0"/>
              <a:t> sampling spot</a:t>
            </a:r>
            <a:r>
              <a:rPr lang="en-US" dirty="0"/>
              <a:t> ?  </a:t>
            </a:r>
          </a:p>
          <a:p>
            <a:pPr marL="171450" indent="-171450">
              <a:buFont typeface="Arial" panose="020B0604020202020204" pitchFamily="34" charset="0"/>
              <a:buChar char="•"/>
            </a:pPr>
            <a:r>
              <a:rPr lang="en-US" dirty="0"/>
              <a:t>What</a:t>
            </a:r>
            <a:r>
              <a:rPr lang="en-US" baseline="0" dirty="0"/>
              <a:t> would affect accurate sampling and testing? DT</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18</a:t>
            </a:fld>
            <a:endParaRPr lang="en-US"/>
          </a:p>
        </p:txBody>
      </p:sp>
    </p:spTree>
    <p:extLst>
      <p:ext uri="{BB962C8B-B14F-4D97-AF65-F5344CB8AC3E}">
        <p14:creationId xmlns:p14="http://schemas.microsoft.com/office/powerpoint/2010/main" val="2559600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19</a:t>
            </a:fld>
            <a:endParaRPr lang="en-US"/>
          </a:p>
        </p:txBody>
      </p:sp>
    </p:spTree>
    <p:extLst>
      <p:ext uri="{BB962C8B-B14F-4D97-AF65-F5344CB8AC3E}">
        <p14:creationId xmlns:p14="http://schemas.microsoft.com/office/powerpoint/2010/main" val="40978275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20</a:t>
            </a:fld>
            <a:endParaRPr lang="en-US"/>
          </a:p>
        </p:txBody>
      </p:sp>
    </p:spTree>
    <p:extLst>
      <p:ext uri="{BB962C8B-B14F-4D97-AF65-F5344CB8AC3E}">
        <p14:creationId xmlns:p14="http://schemas.microsoft.com/office/powerpoint/2010/main" val="2270216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a:t>
            </a:fld>
            <a:endParaRPr lang="en-US"/>
          </a:p>
        </p:txBody>
      </p:sp>
    </p:spTree>
    <p:extLst>
      <p:ext uri="{BB962C8B-B14F-4D97-AF65-F5344CB8AC3E}">
        <p14:creationId xmlns:p14="http://schemas.microsoft.com/office/powerpoint/2010/main" val="15294857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a:solidFill>
                  <a:srgbClr val="FF0000"/>
                </a:solidFill>
              </a:rPr>
              <a:t>Example of multiple injection set up</a:t>
            </a:r>
          </a:p>
          <a:p>
            <a:pPr marL="171450" indent="-171450">
              <a:buFont typeface="Arial" panose="020B0604020202020204" pitchFamily="34" charset="0"/>
              <a:buChar char="•"/>
            </a:pPr>
            <a:r>
              <a:rPr lang="en-US" b="0" dirty="0">
                <a:solidFill>
                  <a:srgbClr val="FF0000"/>
                </a:solidFill>
              </a:rPr>
              <a:t>What kind of redundancy does this provide?</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21</a:t>
            </a:fld>
            <a:endParaRPr lang="en-US"/>
          </a:p>
        </p:txBody>
      </p:sp>
    </p:spTree>
    <p:extLst>
      <p:ext uri="{BB962C8B-B14F-4D97-AF65-F5344CB8AC3E}">
        <p14:creationId xmlns:p14="http://schemas.microsoft.com/office/powerpoint/2010/main" val="672520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WSO Water Treatment</a:t>
            </a:r>
            <a:r>
              <a:rPr lang="en-US" baseline="0" dirty="0"/>
              <a:t>, Grade 1 Pg. 204</a:t>
            </a:r>
          </a:p>
          <a:p>
            <a:endParaRPr lang="en-US" baseline="0" dirty="0"/>
          </a:p>
          <a:p>
            <a:pPr defTabSz="966612">
              <a:defRPr/>
            </a:pPr>
            <a:r>
              <a:rPr lang="en-US" sz="1900" b="1" dirty="0"/>
              <a:t>Proper flocculation is needed or else optimized coagulation practices go to waste!</a:t>
            </a:r>
          </a:p>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22</a:t>
            </a:fld>
            <a:endParaRPr lang="en-US"/>
          </a:p>
        </p:txBody>
      </p:sp>
    </p:spTree>
    <p:extLst>
      <p:ext uri="{BB962C8B-B14F-4D97-AF65-F5344CB8AC3E}">
        <p14:creationId xmlns:p14="http://schemas.microsoft.com/office/powerpoint/2010/main" val="1325251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Flocculation mechanisms: </a:t>
            </a:r>
          </a:p>
          <a:p>
            <a:r>
              <a:rPr lang="en-US" dirty="0" err="1"/>
              <a:t>Perikinetic</a:t>
            </a:r>
            <a:r>
              <a:rPr lang="en-US" dirty="0"/>
              <a:t> (Brownian</a:t>
            </a:r>
            <a:r>
              <a:rPr lang="en-US" baseline="0" dirty="0"/>
              <a:t> motions)</a:t>
            </a:r>
          </a:p>
          <a:p>
            <a:r>
              <a:rPr lang="en-US" baseline="0" dirty="0"/>
              <a:t>Differential settling</a:t>
            </a:r>
          </a:p>
          <a:p>
            <a:r>
              <a:rPr lang="en-US" baseline="0" dirty="0" err="1"/>
              <a:t>Orthokinetic</a:t>
            </a:r>
            <a:r>
              <a:rPr lang="en-US" baseline="0" dirty="0"/>
              <a:t> (mixing) </a:t>
            </a:r>
            <a:r>
              <a:rPr lang="en-US" baseline="0" dirty="0">
                <a:sym typeface="Wingdings" panose="05000000000000000000" pitchFamily="2" charset="2"/>
              </a:rPr>
              <a:t> fluid shear</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23</a:t>
            </a:fld>
            <a:endParaRPr lang="en-US"/>
          </a:p>
        </p:txBody>
      </p:sp>
    </p:spTree>
    <p:extLst>
      <p:ext uri="{BB962C8B-B14F-4D97-AF65-F5344CB8AC3E}">
        <p14:creationId xmlns:p14="http://schemas.microsoft.com/office/powerpoint/2010/main" val="23168312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24</a:t>
            </a:fld>
            <a:endParaRPr lang="en-US"/>
          </a:p>
        </p:txBody>
      </p:sp>
    </p:spTree>
    <p:extLst>
      <p:ext uri="{BB962C8B-B14F-4D97-AF65-F5344CB8AC3E}">
        <p14:creationId xmlns:p14="http://schemas.microsoft.com/office/powerpoint/2010/main" val="1614531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25</a:t>
            </a:fld>
            <a:endParaRPr lang="en-US"/>
          </a:p>
        </p:txBody>
      </p:sp>
    </p:spTree>
    <p:extLst>
      <p:ext uri="{BB962C8B-B14F-4D97-AF65-F5344CB8AC3E}">
        <p14:creationId xmlns:p14="http://schemas.microsoft.com/office/powerpoint/2010/main" val="979914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26</a:t>
            </a:fld>
            <a:endParaRPr lang="en-US"/>
          </a:p>
        </p:txBody>
      </p:sp>
    </p:spTree>
    <p:extLst>
      <p:ext uri="{BB962C8B-B14F-4D97-AF65-F5344CB8AC3E}">
        <p14:creationId xmlns:p14="http://schemas.microsoft.com/office/powerpoint/2010/main" val="15315928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VAC – Virginia</a:t>
            </a:r>
            <a:r>
              <a:rPr lang="en-US" baseline="0" dirty="0"/>
              <a:t> Administrative Code</a:t>
            </a:r>
            <a:endParaRPr lang="en-US" dirty="0"/>
          </a:p>
          <a:p>
            <a:r>
              <a:rPr lang="en-US" dirty="0"/>
              <a:t>Knowing, understanding mixing intensity and velocity gradient is important when doing jar tests </a:t>
            </a:r>
            <a:r>
              <a:rPr lang="en-US" dirty="0">
                <a:sym typeface="Wingdings" panose="05000000000000000000" pitchFamily="2" charset="2"/>
              </a:rPr>
              <a:t> want to simulate mixing</a:t>
            </a:r>
            <a:r>
              <a:rPr lang="en-US" baseline="0" dirty="0">
                <a:sym typeface="Wingdings" panose="05000000000000000000" pitchFamily="2" charset="2"/>
              </a:rPr>
              <a:t> conditions of full-scale.</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27</a:t>
            </a:fld>
            <a:endParaRPr lang="en-US"/>
          </a:p>
        </p:txBody>
      </p:sp>
    </p:spTree>
    <p:extLst>
      <p:ext uri="{BB962C8B-B14F-4D97-AF65-F5344CB8AC3E}">
        <p14:creationId xmlns:p14="http://schemas.microsoft.com/office/powerpoint/2010/main" val="6983826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Tapered</a:t>
            </a:r>
            <a:r>
              <a:rPr lang="en-US" baseline="0" dirty="0"/>
              <a:t> flocculation: Decreasing mixing intensity through flocculation stages; Higher intensity in first stage to promote particle collisions, then  lower intensity in later stages to reduce floc breakup due to shear.</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28</a:t>
            </a:fld>
            <a:endParaRPr lang="en-US"/>
          </a:p>
        </p:txBody>
      </p:sp>
    </p:spTree>
    <p:extLst>
      <p:ext uri="{BB962C8B-B14F-4D97-AF65-F5344CB8AC3E}">
        <p14:creationId xmlns:p14="http://schemas.microsoft.com/office/powerpoint/2010/main" val="1459990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Let’s look at some examples of</a:t>
            </a:r>
            <a:r>
              <a:rPr lang="en-US" baseline="0" dirty="0"/>
              <a:t> flocculation</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29</a:t>
            </a:fld>
            <a:endParaRPr lang="en-US"/>
          </a:p>
        </p:txBody>
      </p:sp>
    </p:spTree>
    <p:extLst>
      <p:ext uri="{BB962C8B-B14F-4D97-AF65-F5344CB8AC3E}">
        <p14:creationId xmlns:p14="http://schemas.microsoft.com/office/powerpoint/2010/main" val="11100787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Hydraulic or mechanical?</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30</a:t>
            </a:fld>
            <a:endParaRPr lang="en-US"/>
          </a:p>
        </p:txBody>
      </p:sp>
    </p:spTree>
    <p:extLst>
      <p:ext uri="{BB962C8B-B14F-4D97-AF65-F5344CB8AC3E}">
        <p14:creationId xmlns:p14="http://schemas.microsoft.com/office/powerpoint/2010/main" val="712103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a:t>
            </a:fld>
            <a:endParaRPr lang="en-US"/>
          </a:p>
        </p:txBody>
      </p:sp>
    </p:spTree>
    <p:extLst>
      <p:ext uri="{BB962C8B-B14F-4D97-AF65-F5344CB8AC3E}">
        <p14:creationId xmlns:p14="http://schemas.microsoft.com/office/powerpoint/2010/main" val="2264301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Baffles</a:t>
            </a:r>
            <a:r>
              <a:rPr lang="en-US" baseline="0" dirty="0"/>
              <a:t> at Griffith Plant, Fairfax Water</a:t>
            </a:r>
          </a:p>
          <a:p>
            <a:r>
              <a:rPr lang="en-US" baseline="0" dirty="0"/>
              <a:t>Hydraulic or mechanical</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31</a:t>
            </a:fld>
            <a:endParaRPr lang="en-US"/>
          </a:p>
        </p:txBody>
      </p:sp>
    </p:spTree>
    <p:extLst>
      <p:ext uri="{BB962C8B-B14F-4D97-AF65-F5344CB8AC3E}">
        <p14:creationId xmlns:p14="http://schemas.microsoft.com/office/powerpoint/2010/main" val="30538836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Hydraulic or mechanical</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32</a:t>
            </a:fld>
            <a:endParaRPr lang="en-US"/>
          </a:p>
        </p:txBody>
      </p:sp>
    </p:spTree>
    <p:extLst>
      <p:ext uri="{BB962C8B-B14F-4D97-AF65-F5344CB8AC3E}">
        <p14:creationId xmlns:p14="http://schemas.microsoft.com/office/powerpoint/2010/main" val="18616783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Griffith- Reduction in mixing</a:t>
            </a:r>
            <a:r>
              <a:rPr lang="en-US" baseline="0" dirty="0"/>
              <a:t> energy through each stage.  </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33</a:t>
            </a:fld>
            <a:endParaRPr lang="en-US"/>
          </a:p>
        </p:txBody>
      </p:sp>
    </p:spTree>
    <p:extLst>
      <p:ext uri="{BB962C8B-B14F-4D97-AF65-F5344CB8AC3E}">
        <p14:creationId xmlns:p14="http://schemas.microsoft.com/office/powerpoint/2010/main" val="36522282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dependent variables</a:t>
            </a:r>
            <a:r>
              <a:rPr lang="en-US" baseline="0" dirty="0"/>
              <a:t> for both mixing types?  </a:t>
            </a:r>
          </a:p>
          <a:p>
            <a:r>
              <a:rPr lang="en-US" baseline="0" dirty="0"/>
              <a:t>Pros and cons for Mechanical flocculation, hydraulic flocculation.</a:t>
            </a:r>
          </a:p>
          <a:p>
            <a:r>
              <a:rPr lang="en-US" baseline="0" dirty="0"/>
              <a:t>Detention time for each?  Ability for adjustments- mechanical</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34</a:t>
            </a:fld>
            <a:endParaRPr lang="en-US"/>
          </a:p>
        </p:txBody>
      </p:sp>
    </p:spTree>
    <p:extLst>
      <p:ext uri="{BB962C8B-B14F-4D97-AF65-F5344CB8AC3E}">
        <p14:creationId xmlns:p14="http://schemas.microsoft.com/office/powerpoint/2010/main" val="18482833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can we adjust the flow through the basins to adjust the mixing energy </a:t>
            </a:r>
            <a:r>
              <a:rPr lang="en-US" b="1" u="sng" dirty="0"/>
              <a:t>WITHOUT</a:t>
            </a:r>
            <a:r>
              <a:rPr lang="en-US" b="0" u="none" dirty="0"/>
              <a:t> changing the</a:t>
            </a:r>
            <a:r>
              <a:rPr lang="en-US" b="0" u="none" baseline="0" dirty="0"/>
              <a:t> production rate?</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35</a:t>
            </a:fld>
            <a:endParaRPr lang="en-US"/>
          </a:p>
        </p:txBody>
      </p:sp>
    </p:spTree>
    <p:extLst>
      <p:ext uri="{BB962C8B-B14F-4D97-AF65-F5344CB8AC3E}">
        <p14:creationId xmlns:p14="http://schemas.microsoft.com/office/powerpoint/2010/main" val="27433645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Math problem: what is the needed basin volume to have a detention time of 30</a:t>
            </a:r>
            <a:r>
              <a:rPr lang="en-US" baseline="0" dirty="0"/>
              <a:t> minutes</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36</a:t>
            </a:fld>
            <a:endParaRPr lang="en-US"/>
          </a:p>
        </p:txBody>
      </p:sp>
    </p:spTree>
    <p:extLst>
      <p:ext uri="{BB962C8B-B14F-4D97-AF65-F5344CB8AC3E}">
        <p14:creationId xmlns:p14="http://schemas.microsoft.com/office/powerpoint/2010/main" val="33543047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Mixing energy- too little mixing prevents colloids from impacting one another, creating</a:t>
            </a:r>
            <a:r>
              <a:rPr lang="en-US" baseline="0" dirty="0"/>
              <a:t> the larger pin head floc aggregates, too much mixing causes floc to shear apart.  Mention number of flocculation units in service, whether it helps or hinders the process to have multiple units online</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37</a:t>
            </a:fld>
            <a:endParaRPr lang="en-US"/>
          </a:p>
        </p:txBody>
      </p:sp>
    </p:spTree>
    <p:extLst>
      <p:ext uri="{BB962C8B-B14F-4D97-AF65-F5344CB8AC3E}">
        <p14:creationId xmlns:p14="http://schemas.microsoft.com/office/powerpoint/2010/main" val="21177101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like this question.</a:t>
            </a:r>
          </a:p>
          <a:p>
            <a:r>
              <a:rPr lang="en-US" dirty="0"/>
              <a:t>8/4/23: confirmed that “a.” is correct answer</a:t>
            </a:r>
            <a:r>
              <a:rPr lang="en-US" baseline="0" dirty="0"/>
              <a:t> according to the Exam Prep book, but still not convinced this is a </a:t>
            </a:r>
            <a:r>
              <a:rPr lang="en-US" baseline="0"/>
              <a:t>good answer.</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38</a:t>
            </a:fld>
            <a:endParaRPr lang="en-US"/>
          </a:p>
        </p:txBody>
      </p:sp>
    </p:spTree>
    <p:extLst>
      <p:ext uri="{BB962C8B-B14F-4D97-AF65-F5344CB8AC3E}">
        <p14:creationId xmlns:p14="http://schemas.microsoft.com/office/powerpoint/2010/main" val="46984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39</a:t>
            </a:fld>
            <a:endParaRPr lang="en-US"/>
          </a:p>
        </p:txBody>
      </p:sp>
    </p:spTree>
    <p:extLst>
      <p:ext uri="{BB962C8B-B14F-4D97-AF65-F5344CB8AC3E}">
        <p14:creationId xmlns:p14="http://schemas.microsoft.com/office/powerpoint/2010/main" val="42063280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40</a:t>
            </a:fld>
            <a:endParaRPr lang="en-US"/>
          </a:p>
        </p:txBody>
      </p:sp>
    </p:spTree>
    <p:extLst>
      <p:ext uri="{BB962C8B-B14F-4D97-AF65-F5344CB8AC3E}">
        <p14:creationId xmlns:p14="http://schemas.microsoft.com/office/powerpoint/2010/main" val="1390413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Each</a:t>
            </a:r>
            <a:r>
              <a:rPr lang="en-US" baseline="0" dirty="0"/>
              <a:t> facility will be different, every source water will be different</a:t>
            </a:r>
          </a:p>
          <a:p>
            <a:pPr marL="171450" indent="-171450">
              <a:buFont typeface="Arial" panose="020B0604020202020204" pitchFamily="34" charset="0"/>
              <a:buChar char="•"/>
            </a:pPr>
            <a:r>
              <a:rPr lang="en-US" baseline="0" dirty="0"/>
              <a:t>Some of the above mentioned factors can be overcome with the different coagulants mentioned in the course already</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a:t>
            </a:fld>
            <a:endParaRPr lang="en-US"/>
          </a:p>
        </p:txBody>
      </p:sp>
    </p:spTree>
    <p:extLst>
      <p:ext uri="{BB962C8B-B14F-4D97-AF65-F5344CB8AC3E}">
        <p14:creationId xmlns:p14="http://schemas.microsoft.com/office/powerpoint/2010/main" val="37165535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41</a:t>
            </a:fld>
            <a:endParaRPr lang="en-US"/>
          </a:p>
        </p:txBody>
      </p:sp>
    </p:spTree>
    <p:extLst>
      <p:ext uri="{BB962C8B-B14F-4D97-AF65-F5344CB8AC3E}">
        <p14:creationId xmlns:p14="http://schemas.microsoft.com/office/powerpoint/2010/main" val="5778525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42</a:t>
            </a:fld>
            <a:endParaRPr lang="en-US"/>
          </a:p>
        </p:txBody>
      </p:sp>
    </p:spTree>
    <p:extLst>
      <p:ext uri="{BB962C8B-B14F-4D97-AF65-F5344CB8AC3E}">
        <p14:creationId xmlns:p14="http://schemas.microsoft.com/office/powerpoint/2010/main" val="21389628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43</a:t>
            </a:fld>
            <a:endParaRPr lang="en-US"/>
          </a:p>
        </p:txBody>
      </p:sp>
    </p:spTree>
    <p:extLst>
      <p:ext uri="{BB962C8B-B14F-4D97-AF65-F5344CB8AC3E}">
        <p14:creationId xmlns:p14="http://schemas.microsoft.com/office/powerpoint/2010/main" val="15931685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44</a:t>
            </a:fld>
            <a:endParaRPr lang="en-US"/>
          </a:p>
        </p:txBody>
      </p:sp>
    </p:spTree>
    <p:extLst>
      <p:ext uri="{BB962C8B-B14F-4D97-AF65-F5344CB8AC3E}">
        <p14:creationId xmlns:p14="http://schemas.microsoft.com/office/powerpoint/2010/main" val="24929960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Tested pump capacities: were fine at lower flows but began to taper</a:t>
            </a:r>
            <a:r>
              <a:rPr lang="en-US" baseline="0" dirty="0"/>
              <a:t> off at higher flows</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45</a:t>
            </a:fld>
            <a:endParaRPr lang="en-US"/>
          </a:p>
        </p:txBody>
      </p:sp>
    </p:spTree>
    <p:extLst>
      <p:ext uri="{BB962C8B-B14F-4D97-AF65-F5344CB8AC3E}">
        <p14:creationId xmlns:p14="http://schemas.microsoft.com/office/powerpoint/2010/main" val="5174081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46</a:t>
            </a:fld>
            <a:endParaRPr lang="en-US"/>
          </a:p>
        </p:txBody>
      </p:sp>
    </p:spTree>
    <p:extLst>
      <p:ext uri="{BB962C8B-B14F-4D97-AF65-F5344CB8AC3E}">
        <p14:creationId xmlns:p14="http://schemas.microsoft.com/office/powerpoint/2010/main" val="41296793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47</a:t>
            </a:fld>
            <a:endParaRPr lang="en-US"/>
          </a:p>
        </p:txBody>
      </p:sp>
    </p:spTree>
    <p:extLst>
      <p:ext uri="{BB962C8B-B14F-4D97-AF65-F5344CB8AC3E}">
        <p14:creationId xmlns:p14="http://schemas.microsoft.com/office/powerpoint/2010/main" val="13990425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48</a:t>
            </a:fld>
            <a:endParaRPr lang="en-US"/>
          </a:p>
        </p:txBody>
      </p:sp>
    </p:spTree>
    <p:extLst>
      <p:ext uri="{BB962C8B-B14F-4D97-AF65-F5344CB8AC3E}">
        <p14:creationId xmlns:p14="http://schemas.microsoft.com/office/powerpoint/2010/main" val="622042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49</a:t>
            </a:fld>
            <a:endParaRPr lang="en-US"/>
          </a:p>
        </p:txBody>
      </p:sp>
    </p:spTree>
    <p:extLst>
      <p:ext uri="{BB962C8B-B14F-4D97-AF65-F5344CB8AC3E}">
        <p14:creationId xmlns:p14="http://schemas.microsoft.com/office/powerpoint/2010/main" val="13386592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Ease of access- key</a:t>
            </a:r>
            <a:r>
              <a:rPr lang="en-US" baseline="0" dirty="0"/>
              <a:t> to quick repairs and assessing problems/situations </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50</a:t>
            </a:fld>
            <a:endParaRPr lang="en-US"/>
          </a:p>
        </p:txBody>
      </p:sp>
    </p:spTree>
    <p:extLst>
      <p:ext uri="{BB962C8B-B14F-4D97-AF65-F5344CB8AC3E}">
        <p14:creationId xmlns:p14="http://schemas.microsoft.com/office/powerpoint/2010/main" val="1716012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a:t>
            </a:fld>
            <a:endParaRPr lang="en-US"/>
          </a:p>
        </p:txBody>
      </p:sp>
    </p:spTree>
    <p:extLst>
      <p:ext uri="{BB962C8B-B14F-4D97-AF65-F5344CB8AC3E}">
        <p14:creationId xmlns:p14="http://schemas.microsoft.com/office/powerpoint/2010/main" val="105596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Nyla braid/Flexible PVC- less sharp turns needed than PVC-</a:t>
            </a:r>
            <a:r>
              <a:rPr lang="en-US" baseline="0" dirty="0"/>
              <a:t> less areas for chemical deposits and restrictions to form.  Clear = able to see function of chemical delivery system.  Use at HM for problem </a:t>
            </a:r>
            <a:r>
              <a:rPr lang="en-US" baseline="0" dirty="0" err="1"/>
              <a:t>chemcials</a:t>
            </a:r>
            <a:r>
              <a:rPr lang="en-US" baseline="0" dirty="0"/>
              <a:t>: Lime</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51</a:t>
            </a:fld>
            <a:endParaRPr lang="en-US"/>
          </a:p>
        </p:txBody>
      </p:sp>
    </p:spTree>
    <p:extLst>
      <p:ext uri="{BB962C8B-B14F-4D97-AF65-F5344CB8AC3E}">
        <p14:creationId xmlns:p14="http://schemas.microsoft.com/office/powerpoint/2010/main" val="26508199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52</a:t>
            </a:fld>
            <a:endParaRPr lang="en-US"/>
          </a:p>
        </p:txBody>
      </p:sp>
    </p:spTree>
    <p:extLst>
      <p:ext uri="{BB962C8B-B14F-4D97-AF65-F5344CB8AC3E}">
        <p14:creationId xmlns:p14="http://schemas.microsoft.com/office/powerpoint/2010/main" val="4570961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53</a:t>
            </a:fld>
            <a:endParaRPr lang="en-US"/>
          </a:p>
        </p:txBody>
      </p:sp>
    </p:spTree>
    <p:extLst>
      <p:ext uri="{BB962C8B-B14F-4D97-AF65-F5344CB8AC3E}">
        <p14:creationId xmlns:p14="http://schemas.microsoft.com/office/powerpoint/2010/main" val="41987698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54</a:t>
            </a:fld>
            <a:endParaRPr lang="en-US"/>
          </a:p>
        </p:txBody>
      </p:sp>
    </p:spTree>
    <p:extLst>
      <p:ext uri="{BB962C8B-B14F-4D97-AF65-F5344CB8AC3E}">
        <p14:creationId xmlns:p14="http://schemas.microsoft.com/office/powerpoint/2010/main" val="33805345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55</a:t>
            </a:fld>
            <a:endParaRPr lang="en-US"/>
          </a:p>
        </p:txBody>
      </p:sp>
    </p:spTree>
    <p:extLst>
      <p:ext uri="{BB962C8B-B14F-4D97-AF65-F5344CB8AC3E}">
        <p14:creationId xmlns:p14="http://schemas.microsoft.com/office/powerpoint/2010/main" val="39293854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56</a:t>
            </a:fld>
            <a:endParaRPr lang="en-US"/>
          </a:p>
        </p:txBody>
      </p:sp>
    </p:spTree>
    <p:extLst>
      <p:ext uri="{BB962C8B-B14F-4D97-AF65-F5344CB8AC3E}">
        <p14:creationId xmlns:p14="http://schemas.microsoft.com/office/powerpoint/2010/main" val="26503793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b="1" dirty="0"/>
              <a:t>Remove?</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57</a:t>
            </a:fld>
            <a:endParaRPr lang="en-US"/>
          </a:p>
        </p:txBody>
      </p:sp>
    </p:spTree>
    <p:extLst>
      <p:ext uri="{BB962C8B-B14F-4D97-AF65-F5344CB8AC3E}">
        <p14:creationId xmlns:p14="http://schemas.microsoft.com/office/powerpoint/2010/main" val="22252704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58</a:t>
            </a:fld>
            <a:endParaRPr lang="en-US"/>
          </a:p>
        </p:txBody>
      </p:sp>
    </p:spTree>
    <p:extLst>
      <p:ext uri="{BB962C8B-B14F-4D97-AF65-F5344CB8AC3E}">
        <p14:creationId xmlns:p14="http://schemas.microsoft.com/office/powerpoint/2010/main" val="18817963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line</a:t>
            </a:r>
            <a:r>
              <a:rPr lang="en-US" baseline="0" dirty="0"/>
              <a:t> beginning to show buildup</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59</a:t>
            </a:fld>
            <a:endParaRPr lang="en-US"/>
          </a:p>
        </p:txBody>
      </p:sp>
    </p:spTree>
    <p:extLst>
      <p:ext uri="{BB962C8B-B14F-4D97-AF65-F5344CB8AC3E}">
        <p14:creationId xmlns:p14="http://schemas.microsoft.com/office/powerpoint/2010/main" val="6745565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60</a:t>
            </a:fld>
            <a:endParaRPr lang="en-US"/>
          </a:p>
        </p:txBody>
      </p:sp>
    </p:spTree>
    <p:extLst>
      <p:ext uri="{BB962C8B-B14F-4D97-AF65-F5344CB8AC3E}">
        <p14:creationId xmlns:p14="http://schemas.microsoft.com/office/powerpoint/2010/main" val="4035723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Things to point out</a:t>
            </a:r>
          </a:p>
          <a:p>
            <a:pPr marL="628650" lvl="1" indent="-171450">
              <a:buFont typeface="Arial" panose="020B0604020202020204" pitchFamily="34" charset="0"/>
              <a:buChar char="•"/>
            </a:pPr>
            <a:r>
              <a:rPr lang="en-US" dirty="0"/>
              <a:t>Redundancy of feed lines</a:t>
            </a:r>
          </a:p>
          <a:p>
            <a:pPr marL="628650" lvl="1" indent="-171450">
              <a:buFont typeface="Arial" panose="020B0604020202020204" pitchFamily="34" charset="0"/>
              <a:buChar char="•"/>
            </a:pPr>
            <a:r>
              <a:rPr lang="en-US" dirty="0"/>
              <a:t>Ease of access</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6</a:t>
            </a:fld>
            <a:endParaRPr lang="en-US"/>
          </a:p>
        </p:txBody>
      </p:sp>
    </p:spTree>
    <p:extLst>
      <p:ext uri="{BB962C8B-B14F-4D97-AF65-F5344CB8AC3E}">
        <p14:creationId xmlns:p14="http://schemas.microsoft.com/office/powerpoint/2010/main" val="22785996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Inside orifices</a:t>
            </a:r>
            <a:r>
              <a:rPr lang="en-US" baseline="0" dirty="0"/>
              <a:t> becoming clogged </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61</a:t>
            </a:fld>
            <a:endParaRPr lang="en-US"/>
          </a:p>
        </p:txBody>
      </p:sp>
    </p:spTree>
    <p:extLst>
      <p:ext uri="{BB962C8B-B14F-4D97-AF65-F5344CB8AC3E}">
        <p14:creationId xmlns:p14="http://schemas.microsoft.com/office/powerpoint/2010/main" val="13140721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Cannot stress enough that PM schedules are needed.</a:t>
            </a:r>
          </a:p>
          <a:p>
            <a:r>
              <a:rPr lang="en-US" dirty="0"/>
              <a:t>Go with the lowest hanging fruit:</a:t>
            </a:r>
            <a:r>
              <a:rPr lang="en-US" baseline="0" dirty="0"/>
              <a:t> easy to access equipment to the </a:t>
            </a:r>
            <a:r>
              <a:rPr lang="en-US" baseline="0"/>
              <a:t>more complex</a:t>
            </a:r>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62</a:t>
            </a:fld>
            <a:endParaRPr lang="en-US"/>
          </a:p>
        </p:txBody>
      </p:sp>
    </p:spTree>
    <p:extLst>
      <p:ext uri="{BB962C8B-B14F-4D97-AF65-F5344CB8AC3E}">
        <p14:creationId xmlns:p14="http://schemas.microsoft.com/office/powerpoint/2010/main" val="20431275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63</a:t>
            </a:fld>
            <a:endParaRPr lang="en-US"/>
          </a:p>
        </p:txBody>
      </p:sp>
    </p:spTree>
    <p:extLst>
      <p:ext uri="{BB962C8B-B14F-4D97-AF65-F5344CB8AC3E}">
        <p14:creationId xmlns:p14="http://schemas.microsoft.com/office/powerpoint/2010/main" val="33665120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64</a:t>
            </a:fld>
            <a:endParaRPr lang="en-US"/>
          </a:p>
        </p:txBody>
      </p:sp>
    </p:spTree>
    <p:extLst>
      <p:ext uri="{BB962C8B-B14F-4D97-AF65-F5344CB8AC3E}">
        <p14:creationId xmlns:p14="http://schemas.microsoft.com/office/powerpoint/2010/main" val="1336657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Size and diameter of line as well as orifices affects</a:t>
            </a:r>
            <a:r>
              <a:rPr lang="en-US" baseline="0" dirty="0"/>
              <a:t> chemical dispersion</a:t>
            </a:r>
          </a:p>
          <a:p>
            <a:pPr marL="171450" indent="-171450">
              <a:buFont typeface="Arial" panose="020B0604020202020204" pitchFamily="34" charset="0"/>
              <a:buChar char="•"/>
            </a:pPr>
            <a:r>
              <a:rPr lang="en-US" baseline="0" dirty="0"/>
              <a:t>How could clogging affect chemical delivery</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7</a:t>
            </a:fld>
            <a:endParaRPr lang="en-US"/>
          </a:p>
        </p:txBody>
      </p:sp>
    </p:spTree>
    <p:extLst>
      <p:ext uri="{BB962C8B-B14F-4D97-AF65-F5344CB8AC3E}">
        <p14:creationId xmlns:p14="http://schemas.microsoft.com/office/powerpoint/2010/main" val="2748216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Why is the highest velocity</a:t>
            </a:r>
            <a:r>
              <a:rPr lang="en-US" baseline="0" dirty="0"/>
              <a:t> water in the middle?</a:t>
            </a:r>
          </a:p>
          <a:p>
            <a:pPr marL="171450" indent="-171450">
              <a:buFont typeface="Arial" panose="020B0604020202020204" pitchFamily="34" charset="0"/>
              <a:buChar char="•"/>
            </a:pPr>
            <a:r>
              <a:rPr lang="en-US" baseline="0" dirty="0"/>
              <a:t>Why would we want to inject chemical in the middle?</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8</a:t>
            </a:fld>
            <a:endParaRPr lang="en-US"/>
          </a:p>
        </p:txBody>
      </p:sp>
    </p:spTree>
    <p:extLst>
      <p:ext uri="{BB962C8B-B14F-4D97-AF65-F5344CB8AC3E}">
        <p14:creationId xmlns:p14="http://schemas.microsoft.com/office/powerpoint/2010/main" val="2960943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a:t>Will explain velocity gradient</a:t>
            </a:r>
            <a:r>
              <a:rPr lang="en-US" baseline="0" dirty="0"/>
              <a:t> and Gt calculation when talk about flocculation.</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9</a:t>
            </a:fld>
            <a:endParaRPr lang="en-US"/>
          </a:p>
        </p:txBody>
      </p:sp>
    </p:spTree>
    <p:extLst>
      <p:ext uri="{BB962C8B-B14F-4D97-AF65-F5344CB8AC3E}">
        <p14:creationId xmlns:p14="http://schemas.microsoft.com/office/powerpoint/2010/main" val="2212405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
        <p:nvSpPr>
          <p:cNvPr id="4" name="Footer Placeholder 3"/>
          <p:cNvSpPr>
            <a:spLocks noGrp="1"/>
          </p:cNvSpPr>
          <p:nvPr>
            <p:ph type="ftr" sz="quarter" idx="10"/>
          </p:nvPr>
        </p:nvSpPr>
        <p:spPr/>
        <p:txBody>
          <a:bodyPr/>
          <a:lstStyle/>
          <a:p>
            <a:r>
              <a:rPr lang="en-US"/>
              <a:t>Optimizing the Coagulation Process</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6229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2"/>
            <a:ext cx="6019800" cy="56229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371604"/>
            <a:ext cx="8229600" cy="4525963"/>
          </a:xfrm>
        </p:spPr>
        <p:txBody>
          <a:bodyPr/>
          <a:lstStyle/>
          <a:p>
            <a:pPr lvl="0"/>
            <a:endParaRPr lang="en-US"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371604"/>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3716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709992"/>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716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4"/>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5"/>
          <p:cNvSpPr>
            <a:spLocks noGrp="1" noChangeArrowheads="1"/>
          </p:cNvSpPr>
          <p:nvPr>
            <p:ph type="body" idx="1"/>
          </p:nvPr>
        </p:nvSpPr>
        <p:spPr bwMode="auto">
          <a:xfrm>
            <a:off x="457200" y="1371604"/>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5"/>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09602" y="6019804"/>
            <a:ext cx="3200393" cy="700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5"/>
          <p:cNvSpPr>
            <a:spLocks noGrp="1"/>
          </p:cNvSpPr>
          <p:nvPr>
            <p:ph type="ftr" sz="quarter" idx="3"/>
          </p:nvPr>
        </p:nvSpPr>
        <p:spPr>
          <a:xfrm>
            <a:off x="4495800" y="6166525"/>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Optimizing the Coagulation Process</a:t>
            </a:r>
          </a:p>
        </p:txBody>
      </p:sp>
    </p:spTree>
  </p:cSld>
  <p:clrMap bg1="lt1" tx1="dk1" bg2="lt2" tx2="dk2" accent1="accent1" accent2="accent2" accent3="accent3" accent4="accent4" accent5="accent5" accent6="accent6" hlink="hlink" folHlink="folHlink"/>
  <p:sldLayoutIdLst>
    <p:sldLayoutId id="2147483749" r:id="rId1"/>
    <p:sldLayoutId id="2147483748" r:id="rId2"/>
    <p:sldLayoutId id="2147483747" r:id="rId3"/>
    <p:sldLayoutId id="2147483746" r:id="rId4"/>
    <p:sldLayoutId id="2147483745" r:id="rId5"/>
    <p:sldLayoutId id="2147483744" r:id="rId6"/>
    <p:sldLayoutId id="2147483743" r:id="rId7"/>
    <p:sldLayoutId id="2147483742" r:id="rId8"/>
    <p:sldLayoutId id="2147483741" r:id="rId9"/>
    <p:sldLayoutId id="2147483740" r:id="rId10"/>
    <p:sldLayoutId id="2147483739" r:id="rId11"/>
    <p:sldLayoutId id="2147483738" r:id="rId12"/>
    <p:sldLayoutId id="2147483737" r:id="rId13"/>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189" algn="ctr" rtl="0" fontAlgn="base">
        <a:spcBef>
          <a:spcPct val="0"/>
        </a:spcBef>
        <a:spcAft>
          <a:spcPct val="0"/>
        </a:spcAft>
        <a:defRPr sz="4400">
          <a:solidFill>
            <a:schemeClr val="tx2"/>
          </a:solidFill>
          <a:latin typeface="Arial" charset="0"/>
        </a:defRPr>
      </a:lvl6pPr>
      <a:lvl7pPr marL="914377" algn="ctr" rtl="0" fontAlgn="base">
        <a:spcBef>
          <a:spcPct val="0"/>
        </a:spcBef>
        <a:spcAft>
          <a:spcPct val="0"/>
        </a:spcAft>
        <a:defRPr sz="4400">
          <a:solidFill>
            <a:schemeClr val="tx2"/>
          </a:solidFill>
          <a:latin typeface="Arial" charset="0"/>
        </a:defRPr>
      </a:lvl7pPr>
      <a:lvl8pPr marL="1371566" algn="ctr" rtl="0" fontAlgn="base">
        <a:spcBef>
          <a:spcPct val="0"/>
        </a:spcBef>
        <a:spcAft>
          <a:spcPct val="0"/>
        </a:spcAft>
        <a:defRPr sz="4400">
          <a:solidFill>
            <a:schemeClr val="tx2"/>
          </a:solidFill>
          <a:latin typeface="Arial" charset="0"/>
        </a:defRPr>
      </a:lvl8pPr>
      <a:lvl9pPr marL="1828754" algn="ctr" rtl="0" fontAlgn="base">
        <a:spcBef>
          <a:spcPct val="0"/>
        </a:spcBef>
        <a:spcAft>
          <a:spcPct val="0"/>
        </a:spcAft>
        <a:defRPr sz="4400">
          <a:solidFill>
            <a:schemeClr val="tx2"/>
          </a:solidFill>
          <a:latin typeface="Arial" charset="0"/>
        </a:defRPr>
      </a:lvl9pPr>
    </p:titleStyle>
    <p:bodyStyle>
      <a:lvl1pPr marL="342891" indent="-342891" algn="l" rtl="0" eaLnBrk="0" fontAlgn="base" hangingPunct="0">
        <a:spcBef>
          <a:spcPct val="20000"/>
        </a:spcBef>
        <a:spcAft>
          <a:spcPct val="0"/>
        </a:spcAft>
        <a:buChar char="•"/>
        <a:defRPr sz="3200">
          <a:solidFill>
            <a:schemeClr val="tx1"/>
          </a:solidFill>
          <a:latin typeface="+mn-lt"/>
          <a:ea typeface="+mn-ea"/>
          <a:cs typeface="+mn-cs"/>
        </a:defRPr>
      </a:lvl1pPr>
      <a:lvl2pPr marL="742932" indent="-285744" algn="l" rtl="0" eaLnBrk="0" fontAlgn="base" hangingPunct="0">
        <a:spcBef>
          <a:spcPct val="20000"/>
        </a:spcBef>
        <a:spcAft>
          <a:spcPct val="0"/>
        </a:spcAft>
        <a:buChar char="–"/>
        <a:defRPr sz="2800">
          <a:solidFill>
            <a:schemeClr val="tx1"/>
          </a:solidFill>
          <a:latin typeface="+mn-lt"/>
        </a:defRPr>
      </a:lvl2pPr>
      <a:lvl3pPr marL="1142971" indent="-228594" algn="l" rtl="0" eaLnBrk="0" fontAlgn="base" hangingPunct="0">
        <a:spcBef>
          <a:spcPct val="20000"/>
        </a:spcBef>
        <a:spcAft>
          <a:spcPct val="0"/>
        </a:spcAft>
        <a:buChar char="•"/>
        <a:defRPr sz="2400">
          <a:solidFill>
            <a:schemeClr val="tx1"/>
          </a:solidFill>
          <a:latin typeface="+mn-lt"/>
        </a:defRPr>
      </a:lvl3pPr>
      <a:lvl4pPr marL="1600160" indent="-228594" algn="l" rtl="0" eaLnBrk="0" fontAlgn="base" hangingPunct="0">
        <a:spcBef>
          <a:spcPct val="20000"/>
        </a:spcBef>
        <a:spcAft>
          <a:spcPct val="0"/>
        </a:spcAft>
        <a:buChar char="–"/>
        <a:defRPr sz="2000">
          <a:solidFill>
            <a:schemeClr val="tx1"/>
          </a:solidFill>
          <a:latin typeface="+mn-lt"/>
        </a:defRPr>
      </a:lvl4pPr>
      <a:lvl5pPr marL="2057349" indent="-228594" algn="l" rtl="0" eaLnBrk="0" fontAlgn="base" hangingPunct="0">
        <a:spcBef>
          <a:spcPct val="20000"/>
        </a:spcBef>
        <a:spcAft>
          <a:spcPct val="0"/>
        </a:spcAft>
        <a:buChar char="»"/>
        <a:defRPr sz="2000">
          <a:solidFill>
            <a:schemeClr val="tx1"/>
          </a:solidFill>
          <a:latin typeface="+mn-lt"/>
        </a:defRPr>
      </a:lvl5pPr>
      <a:lvl6pPr marL="2514537" indent="-228594" algn="l" rtl="0" fontAlgn="base">
        <a:spcBef>
          <a:spcPct val="20000"/>
        </a:spcBef>
        <a:spcAft>
          <a:spcPct val="0"/>
        </a:spcAft>
        <a:buChar char="»"/>
        <a:defRPr sz="2000">
          <a:solidFill>
            <a:schemeClr val="tx1"/>
          </a:solidFill>
          <a:latin typeface="+mn-lt"/>
        </a:defRPr>
      </a:lvl6pPr>
      <a:lvl7pPr marL="2971726" indent="-228594" algn="l" rtl="0" fontAlgn="base">
        <a:spcBef>
          <a:spcPct val="20000"/>
        </a:spcBef>
        <a:spcAft>
          <a:spcPct val="0"/>
        </a:spcAft>
        <a:buChar char="»"/>
        <a:defRPr sz="2000">
          <a:solidFill>
            <a:schemeClr val="tx1"/>
          </a:solidFill>
          <a:latin typeface="+mn-lt"/>
        </a:defRPr>
      </a:lvl7pPr>
      <a:lvl8pPr marL="3428914" indent="-228594" algn="l" rtl="0" fontAlgn="base">
        <a:spcBef>
          <a:spcPct val="20000"/>
        </a:spcBef>
        <a:spcAft>
          <a:spcPct val="0"/>
        </a:spcAft>
        <a:buChar char="»"/>
        <a:defRPr sz="2000">
          <a:solidFill>
            <a:schemeClr val="tx1"/>
          </a:solidFill>
          <a:latin typeface="+mn-lt"/>
        </a:defRPr>
      </a:lvl8pPr>
      <a:lvl9pPr marL="3886103" indent="-228594"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hyperlink" Target="mailto:jhanchak@nnva.gov" TargetMode="External"/><Relationship Id="rId4" Type="http://schemas.openxmlformats.org/officeDocument/2006/relationships/image" Target="../media/image2.png"/><Relationship Id="rId9" Type="http://schemas.openxmlformats.org/officeDocument/2006/relationships/hyperlink" Target="mailto:butne@nnva.gov"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5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4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png"/></Relationships>
</file>

<file path=ppt/slides/_rels/slide55.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48.jpe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jpeg"/></Relationships>
</file>

<file path=ppt/slides/_rels/slide5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50.png"/></Relationships>
</file>

<file path=ppt/slides/_rels/slide5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5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8.xml"/><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16.png"/></Relationships>
</file>

<file path=ppt/slides/_rels/slide6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hyperlink" Target="mailto:jhanchak@nnva.gov" TargetMode="External"/><Relationship Id="rId5" Type="http://schemas.openxmlformats.org/officeDocument/2006/relationships/hyperlink" Target="mailto:butne@nnva.gov" TargetMode="External"/><Relationship Id="rId4" Type="http://schemas.openxmlformats.org/officeDocument/2006/relationships/image" Target="../media/image60.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81000" y="533403"/>
            <a:ext cx="8229600" cy="1470025"/>
          </a:xfrm>
        </p:spPr>
        <p:txBody>
          <a:bodyPr/>
          <a:lstStyle/>
          <a:p>
            <a:pPr eaLnBrk="1" hangingPunct="1">
              <a:defRPr/>
            </a:pPr>
            <a:r>
              <a:rPr lang="en-US" b="1" i="1" u="sng" dirty="0">
                <a:effectLst>
                  <a:outerShdw blurRad="38100" dist="38100" dir="2700000" algn="tl">
                    <a:srgbClr val="C0C0C0"/>
                  </a:outerShdw>
                </a:effectLst>
              </a:rPr>
              <a:t>Coagulation and Flocculation Principles - Part I (cont’d)</a:t>
            </a:r>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962401" y="2667002"/>
            <a:ext cx="1783235" cy="2377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38367" y="4230397"/>
            <a:ext cx="2173900" cy="1628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2001" y="4038600"/>
            <a:ext cx="2514819" cy="1661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2" y="2038724"/>
            <a:ext cx="2560543" cy="1695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79174" y="2241552"/>
            <a:ext cx="2292295" cy="1289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832600" y="6139931"/>
            <a:ext cx="1752600" cy="369332"/>
          </a:xfrm>
          <a:prstGeom prst="rect">
            <a:avLst/>
          </a:prstGeom>
          <a:noFill/>
        </p:spPr>
        <p:txBody>
          <a:bodyPr wrap="square" rtlCol="0">
            <a:spAutoFit/>
          </a:bodyPr>
          <a:lstStyle/>
          <a:p>
            <a:pPr algn="r"/>
            <a:r>
              <a:rPr lang="en-US">
                <a:latin typeface="+mj-lt"/>
                <a:ea typeface="Verdana" panose="020B0604030504040204" pitchFamily="34" charset="0"/>
                <a:cs typeface="FrankRuehl" panose="020E0503060101010101" pitchFamily="34" charset="-79"/>
              </a:rPr>
              <a:t>2025</a:t>
            </a:r>
            <a:endParaRPr lang="en-US" dirty="0">
              <a:latin typeface="+mj-lt"/>
              <a:ea typeface="Verdana" panose="020B0604030504040204" pitchFamily="34" charset="0"/>
              <a:cs typeface="FrankRuehl" panose="020E0503060101010101" pitchFamily="34" charset="-79"/>
            </a:endParaRPr>
          </a:p>
        </p:txBody>
      </p:sp>
      <p:sp>
        <p:nvSpPr>
          <p:cNvPr id="3" name="TextBox 2"/>
          <p:cNvSpPr txBox="1"/>
          <p:nvPr/>
        </p:nvSpPr>
        <p:spPr>
          <a:xfrm>
            <a:off x="2209800" y="4295448"/>
            <a:ext cx="4648200" cy="1523494"/>
          </a:xfrm>
          <a:prstGeom prst="rect">
            <a:avLst/>
          </a:prstGeom>
          <a:solidFill>
            <a:schemeClr val="bg1"/>
          </a:solidFill>
        </p:spPr>
        <p:txBody>
          <a:bodyPr wrap="square" rtlCol="0">
            <a:spAutoFit/>
          </a:bodyPr>
          <a:lstStyle/>
          <a:p>
            <a:pPr algn="ctr">
              <a:spcBef>
                <a:spcPts val="600"/>
              </a:spcBef>
            </a:pPr>
            <a:r>
              <a:rPr lang="en-US" sz="2000" dirty="0"/>
              <a:t>Bruce Utne, </a:t>
            </a:r>
            <a:r>
              <a:rPr lang="en-US" sz="2000" dirty="0">
                <a:hlinkClick r:id="rId9"/>
              </a:rPr>
              <a:t>butne@nnva.gov</a:t>
            </a:r>
            <a:endParaRPr lang="en-US" sz="2000" dirty="0"/>
          </a:p>
          <a:p>
            <a:pPr algn="ctr">
              <a:spcBef>
                <a:spcPts val="600"/>
              </a:spcBef>
            </a:pPr>
            <a:r>
              <a:rPr lang="en-US" sz="2000" dirty="0"/>
              <a:t>John Hanchak Jr., </a:t>
            </a:r>
            <a:r>
              <a:rPr lang="en-US" sz="2000" dirty="0">
                <a:hlinkClick r:id="rId10"/>
              </a:rPr>
              <a:t>jhanchak@nnva.gov</a:t>
            </a:r>
            <a:endParaRPr lang="en-US" sz="2000" dirty="0"/>
          </a:p>
          <a:p>
            <a:pPr algn="ctr"/>
            <a:endParaRPr lang="en-US" sz="2000" dirty="0"/>
          </a:p>
          <a:p>
            <a:pPr algn="ctr"/>
            <a:r>
              <a:rPr lang="en-US" sz="2800" i="1" dirty="0"/>
              <a:t>Newport News Waterworks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2"/>
          <p:cNvPicPr>
            <a:picLocks noChangeAspect="1" noChangeArrowheads="1"/>
          </p:cNvPicPr>
          <p:nvPr/>
        </p:nvPicPr>
        <p:blipFill>
          <a:blip r:embed="rId3"/>
          <a:srcRect/>
          <a:stretch>
            <a:fillRect/>
          </a:stretch>
        </p:blipFill>
        <p:spPr bwMode="auto">
          <a:xfrm>
            <a:off x="762000" y="533403"/>
            <a:ext cx="7620000" cy="5038725"/>
          </a:xfrm>
          <a:prstGeom prst="rect">
            <a:avLst/>
          </a:prstGeom>
          <a:noFill/>
          <a:ln w="9525">
            <a:noFill/>
            <a:miter lim="800000"/>
            <a:headEnd/>
            <a:tailEnd/>
          </a:ln>
        </p:spPr>
      </p:pic>
      <p:sp>
        <p:nvSpPr>
          <p:cNvPr id="2" name="TextBox 1"/>
          <p:cNvSpPr txBox="1"/>
          <p:nvPr/>
        </p:nvSpPr>
        <p:spPr>
          <a:xfrm>
            <a:off x="4038601" y="6019801"/>
            <a:ext cx="3429144" cy="369332"/>
          </a:xfrm>
          <a:prstGeom prst="rect">
            <a:avLst/>
          </a:prstGeom>
          <a:noFill/>
        </p:spPr>
        <p:txBody>
          <a:bodyPr wrap="none" rtlCol="0">
            <a:spAutoFit/>
          </a:bodyPr>
          <a:lstStyle/>
          <a:p>
            <a:r>
              <a:rPr lang="en-US" b="1" dirty="0"/>
              <a:t>Counter –Current Flash Mixer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p:cNvGrpSpPr>
            <a:grpSpLocks noChangeAspect="1"/>
          </p:cNvGrpSpPr>
          <p:nvPr/>
        </p:nvGrpSpPr>
        <p:grpSpPr bwMode="auto">
          <a:xfrm rot="-5400000">
            <a:off x="1836737" y="-1023937"/>
            <a:ext cx="5394325" cy="8001000"/>
            <a:chOff x="-672" y="288"/>
            <a:chExt cx="4066" cy="5499"/>
          </a:xfrm>
        </p:grpSpPr>
        <p:sp>
          <p:nvSpPr>
            <p:cNvPr id="49156" name="AutoShape 3"/>
            <p:cNvSpPr>
              <a:spLocks noChangeAspect="1" noChangeArrowheads="1" noTextEdit="1"/>
            </p:cNvSpPr>
            <p:nvPr/>
          </p:nvSpPr>
          <p:spPr bwMode="auto">
            <a:xfrm>
              <a:off x="-672" y="288"/>
              <a:ext cx="4066" cy="5499"/>
            </a:xfrm>
            <a:prstGeom prst="rect">
              <a:avLst/>
            </a:prstGeom>
            <a:noFill/>
            <a:ln w="9525">
              <a:noFill/>
              <a:miter lim="800000"/>
              <a:headEnd/>
              <a:tailEnd/>
            </a:ln>
          </p:spPr>
          <p:txBody>
            <a:bodyPr/>
            <a:lstStyle/>
            <a:p>
              <a:endParaRPr lang="en-US"/>
            </a:p>
          </p:txBody>
        </p:sp>
        <p:pic>
          <p:nvPicPr>
            <p:cNvPr id="49157" name="Picture 4"/>
            <p:cNvPicPr>
              <a:picLocks noChangeAspect="1" noChangeArrowheads="1"/>
            </p:cNvPicPr>
            <p:nvPr/>
          </p:nvPicPr>
          <p:blipFill>
            <a:blip r:embed="rId3"/>
            <a:srcRect/>
            <a:stretch>
              <a:fillRect/>
            </a:stretch>
          </p:blipFill>
          <p:spPr bwMode="auto">
            <a:xfrm>
              <a:off x="-672" y="288"/>
              <a:ext cx="4069" cy="5502"/>
            </a:xfrm>
            <a:prstGeom prst="rect">
              <a:avLst/>
            </a:prstGeom>
            <a:noFill/>
            <a:ln w="9525">
              <a:noFill/>
              <a:miter lim="800000"/>
              <a:headEnd/>
              <a:tailEnd/>
            </a:ln>
          </p:spPr>
        </p:pic>
      </p:grpSp>
      <p:sp>
        <p:nvSpPr>
          <p:cNvPr id="49154" name="Text Box 5"/>
          <p:cNvSpPr txBox="1">
            <a:spLocks noChangeArrowheads="1"/>
          </p:cNvSpPr>
          <p:nvPr/>
        </p:nvSpPr>
        <p:spPr bwMode="auto">
          <a:xfrm>
            <a:off x="381000" y="6477002"/>
            <a:ext cx="3581400" cy="307777"/>
          </a:xfrm>
          <a:prstGeom prst="rect">
            <a:avLst/>
          </a:prstGeom>
          <a:noFill/>
          <a:ln w="9525" algn="ctr">
            <a:noFill/>
            <a:miter lim="800000"/>
            <a:headEnd/>
            <a:tailEnd/>
          </a:ln>
        </p:spPr>
        <p:txBody>
          <a:bodyPr>
            <a:spAutoFit/>
          </a:bodyPr>
          <a:lstStyle/>
          <a:p>
            <a:pPr algn="ctr">
              <a:spcBef>
                <a:spcPct val="50000"/>
              </a:spcBef>
            </a:pPr>
            <a:endParaRPr lang="en-US" sz="1400"/>
          </a:p>
        </p:txBody>
      </p:sp>
      <p:sp>
        <p:nvSpPr>
          <p:cNvPr id="49155" name="Text Box 6"/>
          <p:cNvSpPr txBox="1">
            <a:spLocks noChangeArrowheads="1"/>
          </p:cNvSpPr>
          <p:nvPr/>
        </p:nvSpPr>
        <p:spPr bwMode="auto">
          <a:xfrm>
            <a:off x="381000" y="4953001"/>
            <a:ext cx="8305800" cy="400110"/>
          </a:xfrm>
          <a:prstGeom prst="rect">
            <a:avLst/>
          </a:prstGeom>
          <a:noFill/>
          <a:ln w="9525" algn="ctr">
            <a:noFill/>
            <a:miter lim="800000"/>
            <a:headEnd/>
            <a:tailEnd/>
          </a:ln>
        </p:spPr>
        <p:txBody>
          <a:bodyPr>
            <a:spAutoFit/>
          </a:bodyPr>
          <a:lstStyle/>
          <a:p>
            <a:pPr>
              <a:spcBef>
                <a:spcPct val="50000"/>
              </a:spcBef>
            </a:pPr>
            <a:r>
              <a:rPr lang="en-US" sz="1000"/>
              <a:t>Reference: American Water Works Association/American Society of Civil Engineers. </a:t>
            </a:r>
            <a:r>
              <a:rPr lang="en-US" sz="1000" i="1"/>
              <a:t>Water Treatment Plant Design.</a:t>
            </a:r>
            <a:r>
              <a:rPr lang="en-US" sz="1000"/>
              <a:t> 3</a:t>
            </a:r>
            <a:r>
              <a:rPr lang="en-US" sz="1000" baseline="30000"/>
              <a:t>rd</a:t>
            </a:r>
            <a:r>
              <a:rPr lang="en-US" sz="1000"/>
              <a:t> ed. New York: McGraw-Hill, 1998</a:t>
            </a:r>
            <a:r>
              <a:rPr lang="en-US" sz="1000" i="1"/>
              <a:t> </a:t>
            </a:r>
            <a:endParaRPr lang="en-US" sz="1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8602"/>
            <a:ext cx="8077200" cy="5697311"/>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6046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p:cNvPicPr>
            <a:picLocks noChangeAspect="1" noChangeArrowheads="1"/>
          </p:cNvPicPr>
          <p:nvPr/>
        </p:nvPicPr>
        <p:blipFill>
          <a:blip r:embed="rId3"/>
          <a:srcRect/>
          <a:stretch>
            <a:fillRect/>
          </a:stretch>
        </p:blipFill>
        <p:spPr bwMode="auto">
          <a:xfrm>
            <a:off x="685800" y="611189"/>
            <a:ext cx="7543800" cy="4570412"/>
          </a:xfrm>
          <a:prstGeom prst="rect">
            <a:avLst/>
          </a:prstGeom>
          <a:noFill/>
          <a:ln w="9525">
            <a:noFill/>
            <a:miter lim="800000"/>
            <a:headEnd/>
            <a:tailEnd/>
          </a:ln>
        </p:spPr>
      </p:pic>
      <p:sp>
        <p:nvSpPr>
          <p:cNvPr id="50178" name="Text Box 3"/>
          <p:cNvSpPr txBox="1">
            <a:spLocks noChangeArrowheads="1"/>
          </p:cNvSpPr>
          <p:nvPr/>
        </p:nvSpPr>
        <p:spPr bwMode="auto">
          <a:xfrm>
            <a:off x="533400" y="5257801"/>
            <a:ext cx="8305800" cy="400110"/>
          </a:xfrm>
          <a:prstGeom prst="rect">
            <a:avLst/>
          </a:prstGeom>
          <a:noFill/>
          <a:ln w="9525" algn="ctr">
            <a:noFill/>
            <a:miter lim="800000"/>
            <a:headEnd/>
            <a:tailEnd/>
          </a:ln>
        </p:spPr>
        <p:txBody>
          <a:bodyPr>
            <a:spAutoFit/>
          </a:bodyPr>
          <a:lstStyle/>
          <a:p>
            <a:pPr>
              <a:spcBef>
                <a:spcPct val="50000"/>
              </a:spcBef>
            </a:pPr>
            <a:r>
              <a:rPr lang="en-US" sz="1000" dirty="0"/>
              <a:t>Reference: Kawamura, Susumu. “Considerations on Improving Flocculation</a:t>
            </a:r>
            <a:r>
              <a:rPr lang="en-US" sz="1000" b="1" dirty="0"/>
              <a:t>.” </a:t>
            </a:r>
            <a:r>
              <a:rPr lang="en-US" sz="1000" i="1" dirty="0"/>
              <a:t>Journal AWWA 6(76):328,1976. </a:t>
            </a:r>
            <a:r>
              <a:rPr lang="en-US" sz="1000" dirty="0"/>
              <a:t>Illustrated in American Water Works Association/American Society of Civil Engineers. </a:t>
            </a:r>
            <a:r>
              <a:rPr lang="en-US" sz="1000" i="1" dirty="0"/>
              <a:t>Water Treatment Plant Design.</a:t>
            </a:r>
            <a:r>
              <a:rPr lang="en-US" sz="1000" dirty="0"/>
              <a:t> 3</a:t>
            </a:r>
            <a:r>
              <a:rPr lang="en-US" sz="1000" baseline="30000" dirty="0"/>
              <a:t>rd</a:t>
            </a:r>
            <a:r>
              <a:rPr lang="en-US" sz="1000" dirty="0"/>
              <a:t> ed. New York: McGraw-Hill, 1998</a:t>
            </a:r>
            <a:r>
              <a:rPr lang="en-US" sz="1000" i="1" dirty="0"/>
              <a:t> </a:t>
            </a:r>
            <a:endParaRPr lang="en-US" sz="1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4"/>
          <p:cNvPicPr>
            <a:picLocks noChangeAspect="1" noChangeArrowheads="1"/>
          </p:cNvPicPr>
          <p:nvPr/>
        </p:nvPicPr>
        <p:blipFill>
          <a:blip r:embed="rId3"/>
          <a:srcRect/>
          <a:stretch>
            <a:fillRect/>
          </a:stretch>
        </p:blipFill>
        <p:spPr bwMode="auto">
          <a:xfrm>
            <a:off x="457200" y="207965"/>
            <a:ext cx="8305800" cy="5278437"/>
          </a:xfrm>
          <a:prstGeom prst="rect">
            <a:avLst/>
          </a:prstGeom>
          <a:noFill/>
          <a:ln w="9525">
            <a:noFill/>
            <a:miter lim="800000"/>
            <a:headEnd/>
            <a:tailEnd/>
          </a:ln>
        </p:spPr>
      </p:pic>
      <p:sp>
        <p:nvSpPr>
          <p:cNvPr id="2" name="TextBox 1"/>
          <p:cNvSpPr txBox="1"/>
          <p:nvPr/>
        </p:nvSpPr>
        <p:spPr>
          <a:xfrm>
            <a:off x="3830949" y="5758934"/>
            <a:ext cx="5160653" cy="923330"/>
          </a:xfrm>
          <a:prstGeom prst="rect">
            <a:avLst/>
          </a:prstGeom>
          <a:noFill/>
        </p:spPr>
        <p:txBody>
          <a:bodyPr wrap="square" rtlCol="0">
            <a:spAutoFit/>
          </a:bodyPr>
          <a:lstStyle/>
          <a:p>
            <a:r>
              <a:rPr lang="en-US" b="1" i="1" dirty="0">
                <a:solidFill>
                  <a:srgbClr val="FF0000"/>
                </a:solidFill>
              </a:rPr>
              <a:t>Question: </a:t>
            </a:r>
            <a:r>
              <a:rPr lang="en-US" dirty="0"/>
              <a:t>Would this location provide adequate  </a:t>
            </a:r>
            <a:r>
              <a:rPr lang="en-US" b="1" dirty="0">
                <a:solidFill>
                  <a:srgbClr val="0000FF"/>
                </a:solidFill>
              </a:rPr>
              <a:t>MIXING</a:t>
            </a:r>
            <a:r>
              <a:rPr lang="en-US" dirty="0"/>
              <a:t> of chemicals???</a:t>
            </a:r>
          </a:p>
          <a:p>
            <a:r>
              <a:rPr lang="en-US" dirty="0"/>
              <a:t>How about </a:t>
            </a:r>
            <a:r>
              <a:rPr lang="en-US" b="1" dirty="0">
                <a:solidFill>
                  <a:srgbClr val="0000FF"/>
                </a:solidFill>
              </a:rPr>
              <a:t>Dispersion</a:t>
            </a:r>
            <a:r>
              <a:rPr lang="en-US" dirty="0"/>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Mixing Questions</a:t>
            </a:r>
          </a:p>
        </p:txBody>
      </p:sp>
      <p:sp>
        <p:nvSpPr>
          <p:cNvPr id="3" name="Content Placeholder 2"/>
          <p:cNvSpPr>
            <a:spLocks noGrp="1"/>
          </p:cNvSpPr>
          <p:nvPr>
            <p:ph idx="1"/>
          </p:nvPr>
        </p:nvSpPr>
        <p:spPr/>
        <p:txBody>
          <a:bodyPr/>
          <a:lstStyle/>
          <a:p>
            <a:r>
              <a:rPr lang="en-US" dirty="0"/>
              <a:t>How do we confirm chemicals have been added?</a:t>
            </a:r>
          </a:p>
          <a:p>
            <a:pPr lvl="1"/>
            <a:r>
              <a:rPr lang="en-US" dirty="0"/>
              <a:t>Calibration column drawdowns</a:t>
            </a:r>
          </a:p>
          <a:p>
            <a:pPr lvl="1"/>
            <a:r>
              <a:rPr lang="en-US" dirty="0"/>
              <a:t>Analyzers</a:t>
            </a:r>
          </a:p>
          <a:p>
            <a:pPr lvl="1"/>
            <a:r>
              <a:rPr lang="en-US" dirty="0"/>
              <a:t>Pump performance</a:t>
            </a:r>
          </a:p>
          <a:p>
            <a:pPr lvl="2"/>
            <a:r>
              <a:rPr lang="en-US" dirty="0"/>
              <a:t>Over time (trending), pump capacities</a:t>
            </a:r>
          </a:p>
        </p:txBody>
      </p:sp>
    </p:spTree>
    <p:extLst>
      <p:ext uri="{BB962C8B-B14F-4D97-AF65-F5344CB8AC3E}">
        <p14:creationId xmlns:p14="http://schemas.microsoft.com/office/powerpoint/2010/main" val="680904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SCADA Monitoring</a:t>
            </a:r>
          </a:p>
        </p:txBody>
      </p:sp>
      <p:pic>
        <p:nvPicPr>
          <p:cNvPr id="4" name="Content Placeholder 3"/>
          <p:cNvPicPr>
            <a:picLocks noGrp="1" noChangeAspect="1"/>
          </p:cNvPicPr>
          <p:nvPr>
            <p:ph idx="1"/>
          </p:nvPr>
        </p:nvPicPr>
        <p:blipFill>
          <a:blip r:embed="rId2"/>
          <a:stretch>
            <a:fillRect/>
          </a:stretch>
        </p:blipFill>
        <p:spPr>
          <a:xfrm>
            <a:off x="980871" y="1371600"/>
            <a:ext cx="7182258" cy="4525963"/>
          </a:xfrm>
          <a:prstGeom prst="rect">
            <a:avLst/>
          </a:prstGeom>
        </p:spPr>
      </p:pic>
    </p:spTree>
    <p:extLst>
      <p:ext uri="{BB962C8B-B14F-4D97-AF65-F5344CB8AC3E}">
        <p14:creationId xmlns:p14="http://schemas.microsoft.com/office/powerpoint/2010/main" val="2732322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Mixing Questions</a:t>
            </a:r>
          </a:p>
        </p:txBody>
      </p:sp>
      <p:sp>
        <p:nvSpPr>
          <p:cNvPr id="3" name="Content Placeholder 2"/>
          <p:cNvSpPr>
            <a:spLocks noGrp="1"/>
          </p:cNvSpPr>
          <p:nvPr>
            <p:ph idx="1"/>
          </p:nvPr>
        </p:nvSpPr>
        <p:spPr/>
        <p:txBody>
          <a:bodyPr/>
          <a:lstStyle/>
          <a:p>
            <a:r>
              <a:rPr lang="en-US" dirty="0"/>
              <a:t>How do we confirm chemicals have been added?</a:t>
            </a:r>
          </a:p>
          <a:p>
            <a:pPr lvl="1"/>
            <a:r>
              <a:rPr lang="en-US" dirty="0"/>
              <a:t>Calibration column drawdowns</a:t>
            </a:r>
          </a:p>
          <a:p>
            <a:pPr lvl="1"/>
            <a:r>
              <a:rPr lang="en-US" dirty="0"/>
              <a:t>Analyzers</a:t>
            </a:r>
          </a:p>
          <a:p>
            <a:pPr lvl="1"/>
            <a:r>
              <a:rPr lang="en-US" dirty="0"/>
              <a:t>Pump performance</a:t>
            </a:r>
          </a:p>
          <a:p>
            <a:pPr lvl="2"/>
            <a:r>
              <a:rPr lang="en-US" dirty="0"/>
              <a:t>Over time (trending), pump capacities</a:t>
            </a:r>
          </a:p>
          <a:p>
            <a:pPr lvl="1"/>
            <a:r>
              <a:rPr lang="en-US" dirty="0"/>
              <a:t>SAMPLING!!</a:t>
            </a:r>
          </a:p>
          <a:p>
            <a:pPr lvl="2"/>
            <a:r>
              <a:rPr lang="en-US" dirty="0"/>
              <a:t>Perform tests to ensure the desired outcome</a:t>
            </a:r>
          </a:p>
        </p:txBody>
      </p:sp>
    </p:spTree>
    <p:extLst>
      <p:ext uri="{BB962C8B-B14F-4D97-AF65-F5344CB8AC3E}">
        <p14:creationId xmlns:p14="http://schemas.microsoft.com/office/powerpoint/2010/main" val="104988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Y:\GTP OPS &amp; Maintenance\Presentations + Tours\Photos\DSC003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82" y="762000"/>
            <a:ext cx="8263467" cy="4648200"/>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bwMode="auto">
          <a:xfrm>
            <a:off x="1828800" y="2438400"/>
            <a:ext cx="5181600" cy="381000"/>
          </a:xfrm>
          <a:prstGeom prst="straightConnector1">
            <a:avLst/>
          </a:prstGeom>
          <a:solidFill>
            <a:schemeClr val="accent1"/>
          </a:solidFill>
          <a:ln w="50800" cap="flat" cmpd="sng" algn="ctr">
            <a:solidFill>
              <a:schemeClr val="tx1"/>
            </a:solidFill>
            <a:prstDash val="solid"/>
            <a:round/>
            <a:headEnd type="stealth" w="lg" len="lg"/>
            <a:tailEnd type="stealth" w="lg" len="lg"/>
          </a:ln>
          <a:effectLst/>
        </p:spPr>
      </p:cxnSp>
      <p:sp>
        <p:nvSpPr>
          <p:cNvPr id="4" name="TextBox 3"/>
          <p:cNvSpPr txBox="1"/>
          <p:nvPr/>
        </p:nvSpPr>
        <p:spPr>
          <a:xfrm rot="225853">
            <a:off x="4114803" y="1666558"/>
            <a:ext cx="3251211" cy="954107"/>
          </a:xfrm>
          <a:prstGeom prst="rect">
            <a:avLst/>
          </a:prstGeom>
          <a:noFill/>
        </p:spPr>
        <p:txBody>
          <a:bodyPr wrap="none" rtlCol="0">
            <a:spAutoFit/>
          </a:bodyPr>
          <a:lstStyle/>
          <a:p>
            <a:pPr algn="ctr"/>
            <a:r>
              <a:rPr lang="en-US" sz="2800" b="1" i="1" dirty="0">
                <a:latin typeface="Times New Roman" pitchFamily="18" charset="0"/>
                <a:cs typeface="Times New Roman" pitchFamily="18" charset="0"/>
              </a:rPr>
              <a:t>“d”</a:t>
            </a:r>
          </a:p>
          <a:p>
            <a:r>
              <a:rPr lang="en-US" sz="2800" b="1" i="1" dirty="0">
                <a:latin typeface="Times New Roman" pitchFamily="18" charset="0"/>
                <a:cs typeface="Times New Roman" pitchFamily="18" charset="0"/>
              </a:rPr>
              <a:t>Distance = 10 – 12 ft</a:t>
            </a:r>
          </a:p>
        </p:txBody>
      </p:sp>
    </p:spTree>
    <p:extLst>
      <p:ext uri="{BB962C8B-B14F-4D97-AF65-F5344CB8AC3E}">
        <p14:creationId xmlns:p14="http://schemas.microsoft.com/office/powerpoint/2010/main" val="1099347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343400"/>
          </a:xfrm>
          <a:solidFill>
            <a:srgbClr val="CCCC00">
              <a:alpha val="26000"/>
            </a:srgbClr>
          </a:solidFill>
          <a:ln w="53975">
            <a:solidFill>
              <a:srgbClr val="CCCC00"/>
            </a:solidFill>
            <a:round/>
          </a:ln>
        </p:spPr>
        <p:txBody>
          <a:bodyPr/>
          <a:lstStyle/>
          <a:p>
            <a:pPr marL="396875" indent="-396875">
              <a:spcAft>
                <a:spcPts val="1200"/>
              </a:spcAft>
              <a:buNone/>
            </a:pPr>
            <a:r>
              <a:rPr lang="en-US" sz="2400" dirty="0"/>
              <a:t>Q: What is an advantage that coagulants such as ferric sulfate have over alum?</a:t>
            </a:r>
          </a:p>
          <a:p>
            <a:pPr marL="514350" indent="-514350">
              <a:buFont typeface="+mj-lt"/>
              <a:buAutoNum type="alphaLcPeriod"/>
            </a:pPr>
            <a:r>
              <a:rPr lang="en-US" sz="2400" dirty="0"/>
              <a:t>They are not as affected by temperature.</a:t>
            </a:r>
          </a:p>
          <a:p>
            <a:pPr marL="514350" indent="-514350">
              <a:buFont typeface="+mj-lt"/>
              <a:buAutoNum type="alphaLcPeriod"/>
            </a:pPr>
            <a:r>
              <a:rPr lang="en-US" sz="2400" dirty="0"/>
              <a:t>They work over a wider pH range.</a:t>
            </a:r>
          </a:p>
          <a:p>
            <a:pPr marL="514350" indent="-514350">
              <a:buFont typeface="+mj-lt"/>
              <a:buAutoNum type="alphaLcPeriod"/>
            </a:pPr>
            <a:r>
              <a:rPr lang="en-US" sz="2400" dirty="0"/>
              <a:t>They need very little alkalinity.</a:t>
            </a:r>
          </a:p>
          <a:p>
            <a:pPr marL="514350" indent="-514350">
              <a:buFont typeface="+mj-lt"/>
              <a:buAutoNum type="alphaLcPeriod"/>
            </a:pPr>
            <a:r>
              <a:rPr lang="en-US" sz="2400" dirty="0"/>
              <a:t>They are not affected by pre-chlorination</a:t>
            </a:r>
          </a:p>
          <a:p>
            <a:pPr marL="514350" indent="-514350">
              <a:buFont typeface="+mj-lt"/>
              <a:buAutoNum type="alphaLcPeriod"/>
            </a:pPr>
            <a:endParaRPr lang="en-US" sz="2400" dirty="0"/>
          </a:p>
          <a:p>
            <a:pPr marL="0" indent="0">
              <a:buNone/>
            </a:pPr>
            <a:r>
              <a:rPr lang="en-US" sz="2400" dirty="0">
                <a:solidFill>
                  <a:srgbClr val="FF0000"/>
                </a:solidFill>
              </a:rPr>
              <a:t>Answer: b. They work over a wider pH range.</a:t>
            </a:r>
          </a:p>
          <a:p>
            <a:pPr marL="0" indent="0" algn="r">
              <a:buNone/>
            </a:pPr>
            <a:endParaRPr lang="en-US" sz="2000" dirty="0"/>
          </a:p>
          <a:p>
            <a:pPr marL="0" indent="0" algn="r">
              <a:buNone/>
            </a:pPr>
            <a:r>
              <a:rPr lang="en-US" sz="2000" dirty="0"/>
              <a:t>Water Operator Certification Exam Prep: page 66 #51</a:t>
            </a:r>
          </a:p>
        </p:txBody>
      </p:sp>
    </p:spTree>
    <p:custDataLst>
      <p:tags r:id="rId1"/>
    </p:custDataLst>
    <p:extLst>
      <p:ext uri="{BB962C8B-B14F-4D97-AF65-F5344CB8AC3E}">
        <p14:creationId xmlns:p14="http://schemas.microsoft.com/office/powerpoint/2010/main" val="404814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left)">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Presentation Objectives</a:t>
            </a:r>
          </a:p>
        </p:txBody>
      </p:sp>
      <p:sp>
        <p:nvSpPr>
          <p:cNvPr id="3" name="Content Placeholder 2"/>
          <p:cNvSpPr>
            <a:spLocks noGrp="1"/>
          </p:cNvSpPr>
          <p:nvPr>
            <p:ph idx="1"/>
          </p:nvPr>
        </p:nvSpPr>
        <p:spPr>
          <a:xfrm>
            <a:off x="457200" y="1676400"/>
            <a:ext cx="8382000" cy="4221165"/>
          </a:xfrm>
        </p:spPr>
        <p:txBody>
          <a:bodyPr/>
          <a:lstStyle/>
          <a:p>
            <a:r>
              <a:rPr lang="en-US" dirty="0">
                <a:solidFill>
                  <a:schemeClr val="accent3">
                    <a:lumMod val="65000"/>
                  </a:schemeClr>
                </a:solidFill>
              </a:rPr>
              <a:t>Review Definitions</a:t>
            </a:r>
          </a:p>
          <a:p>
            <a:r>
              <a:rPr lang="en-US" dirty="0">
                <a:solidFill>
                  <a:schemeClr val="accent3">
                    <a:lumMod val="65000"/>
                  </a:schemeClr>
                </a:solidFill>
              </a:rPr>
              <a:t>Overview of Coagulation Process</a:t>
            </a:r>
          </a:p>
          <a:p>
            <a:r>
              <a:rPr lang="en-US" dirty="0">
                <a:solidFill>
                  <a:schemeClr val="accent3">
                    <a:lumMod val="65000"/>
                  </a:schemeClr>
                </a:solidFill>
              </a:rPr>
              <a:t>Basic Chemistry</a:t>
            </a:r>
          </a:p>
          <a:p>
            <a:r>
              <a:rPr lang="en-US" dirty="0"/>
              <a:t>Factors Impacting Coagulation</a:t>
            </a:r>
          </a:p>
          <a:p>
            <a:r>
              <a:rPr lang="en-US" dirty="0"/>
              <a:t>Challenges and Corrective actions</a:t>
            </a:r>
          </a:p>
          <a:p>
            <a:endParaRPr lang="en-US" dirty="0"/>
          </a:p>
        </p:txBody>
      </p:sp>
    </p:spTree>
    <p:extLst>
      <p:ext uri="{BB962C8B-B14F-4D97-AF65-F5344CB8AC3E}">
        <p14:creationId xmlns:p14="http://schemas.microsoft.com/office/powerpoint/2010/main" val="1649814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en-US" sz="4000" b="1" i="1" dirty="0"/>
              <a:t>Factors Affecting Coagulation</a:t>
            </a:r>
          </a:p>
        </p:txBody>
      </p:sp>
      <p:sp>
        <p:nvSpPr>
          <p:cNvPr id="72706" name="Rectangle 3"/>
          <p:cNvSpPr>
            <a:spLocks noGrp="1" noChangeArrowheads="1"/>
          </p:cNvSpPr>
          <p:nvPr>
            <p:ph type="body" idx="1"/>
          </p:nvPr>
        </p:nvSpPr>
        <p:spPr>
          <a:xfrm>
            <a:off x="533400" y="1524000"/>
            <a:ext cx="8229600" cy="3733800"/>
          </a:xfrm>
        </p:spPr>
        <p:txBody>
          <a:bodyPr/>
          <a:lstStyle/>
          <a:p>
            <a:pPr eaLnBrk="1" hangingPunct="1"/>
            <a:r>
              <a:rPr lang="en-US" u="sng" dirty="0">
                <a:solidFill>
                  <a:srgbClr val="0000FF"/>
                </a:solidFill>
              </a:rPr>
              <a:t>Location &amp; Sequence of Chemical Addition</a:t>
            </a:r>
            <a:r>
              <a:rPr lang="en-US" dirty="0">
                <a:solidFill>
                  <a:srgbClr val="0000FF"/>
                </a:solidFill>
              </a:rPr>
              <a:t>: </a:t>
            </a:r>
            <a:r>
              <a:rPr lang="en-US" sz="2400" dirty="0">
                <a:solidFill>
                  <a:srgbClr val="0000FF"/>
                </a:solidFill>
              </a:rPr>
              <a:t>(continued)</a:t>
            </a:r>
            <a:endParaRPr lang="en-US" sz="3600" dirty="0">
              <a:solidFill>
                <a:srgbClr val="0000FF"/>
              </a:solidFill>
            </a:endParaRPr>
          </a:p>
          <a:p>
            <a:pPr lvl="1" eaLnBrk="1" hangingPunct="1"/>
            <a:r>
              <a:rPr lang="en-US" dirty="0">
                <a:solidFill>
                  <a:srgbClr val="FF0000"/>
                </a:solidFill>
              </a:rPr>
              <a:t>Sequence of Coagulant addition will influence performance</a:t>
            </a:r>
            <a:r>
              <a:rPr lang="en-US" dirty="0"/>
              <a:t> </a:t>
            </a:r>
          </a:p>
          <a:p>
            <a:pPr lvl="2" eaLnBrk="1" hangingPunct="1"/>
            <a:r>
              <a:rPr lang="en-US" dirty="0"/>
              <a:t>Alkali before or after a metal coagulant ?</a:t>
            </a:r>
          </a:p>
          <a:p>
            <a:pPr lvl="2" eaLnBrk="1" hangingPunct="1"/>
            <a:r>
              <a:rPr lang="en-US" dirty="0"/>
              <a:t>Dual coagulant approach ? </a:t>
            </a:r>
          </a:p>
          <a:p>
            <a:pPr lvl="2" eaLnBrk="1" hangingPunct="1"/>
            <a:r>
              <a:rPr lang="en-US" dirty="0"/>
              <a:t>Polymers before, simultaneously, or after ?</a:t>
            </a:r>
            <a:endParaRPr lang="en-US" sz="1600" i="1" u="sng" dirty="0">
              <a:solidFill>
                <a:srgbClr val="FF0000"/>
              </a:solidFill>
            </a:endParaRPr>
          </a:p>
        </p:txBody>
      </p:sp>
    </p:spTree>
    <p:extLst>
      <p:ext uri="{BB962C8B-B14F-4D97-AF65-F5344CB8AC3E}">
        <p14:creationId xmlns:p14="http://schemas.microsoft.com/office/powerpoint/2010/main" val="21847034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2"/>
          <p:cNvPicPr>
            <a:picLocks noChangeAspect="1" noChangeArrowheads="1"/>
          </p:cNvPicPr>
          <p:nvPr/>
        </p:nvPicPr>
        <p:blipFill>
          <a:blip r:embed="rId3"/>
          <a:srcRect/>
          <a:stretch>
            <a:fillRect/>
          </a:stretch>
        </p:blipFill>
        <p:spPr bwMode="auto">
          <a:xfrm>
            <a:off x="762000" y="533403"/>
            <a:ext cx="7620000" cy="503872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i="1" dirty="0"/>
              <a:t>Flocculation</a:t>
            </a:r>
            <a:endParaRPr lang="en-US" b="1" u="sng" dirty="0"/>
          </a:p>
        </p:txBody>
      </p:sp>
      <p:sp>
        <p:nvSpPr>
          <p:cNvPr id="5" name="Content Placeholder 4"/>
          <p:cNvSpPr>
            <a:spLocks noGrp="1"/>
          </p:cNvSpPr>
          <p:nvPr>
            <p:ph idx="1"/>
          </p:nvPr>
        </p:nvSpPr>
        <p:spPr/>
        <p:txBody>
          <a:bodyPr/>
          <a:lstStyle/>
          <a:p>
            <a:r>
              <a:rPr lang="en-US" sz="2800" u="sng" dirty="0"/>
              <a:t>Review</a:t>
            </a:r>
            <a:r>
              <a:rPr lang="en-US" sz="2800" dirty="0"/>
              <a:t>:</a:t>
            </a:r>
          </a:p>
          <a:p>
            <a:pPr lvl="1"/>
            <a:r>
              <a:rPr lang="en-US" dirty="0">
                <a:solidFill>
                  <a:srgbClr val="FF0000"/>
                </a:solidFill>
              </a:rPr>
              <a:t>Follows</a:t>
            </a:r>
            <a:r>
              <a:rPr lang="en-US" dirty="0"/>
              <a:t> the coagulation process</a:t>
            </a:r>
          </a:p>
          <a:p>
            <a:pPr lvl="1"/>
            <a:r>
              <a:rPr lang="en-US" dirty="0"/>
              <a:t>Process of </a:t>
            </a:r>
            <a:r>
              <a:rPr lang="en-US" dirty="0">
                <a:solidFill>
                  <a:srgbClr val="FF0000"/>
                </a:solidFill>
              </a:rPr>
              <a:t>bringing suspended particles together</a:t>
            </a:r>
            <a:r>
              <a:rPr lang="en-US" dirty="0"/>
              <a:t> to form larger, more </a:t>
            </a:r>
            <a:r>
              <a:rPr lang="en-US" dirty="0" err="1"/>
              <a:t>settleable</a:t>
            </a:r>
            <a:r>
              <a:rPr lang="en-US" dirty="0"/>
              <a:t> floc</a:t>
            </a:r>
          </a:p>
          <a:p>
            <a:pPr lvl="1"/>
            <a:r>
              <a:rPr lang="en-US" dirty="0"/>
              <a:t>Usually takes place in a chamber or environment where agitation of the chemically coagulated water occurs</a:t>
            </a:r>
          </a:p>
        </p:txBody>
      </p:sp>
    </p:spTree>
    <p:extLst>
      <p:ext uri="{BB962C8B-B14F-4D97-AF65-F5344CB8AC3E}">
        <p14:creationId xmlns:p14="http://schemas.microsoft.com/office/powerpoint/2010/main" val="21205569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44562"/>
          </a:xfrm>
        </p:spPr>
        <p:txBody>
          <a:bodyPr/>
          <a:lstStyle/>
          <a:p>
            <a:r>
              <a:rPr lang="en-US" sz="4000" i="1" dirty="0"/>
              <a:t>Flocculation</a:t>
            </a:r>
            <a:endParaRPr lang="en-US" sz="4000" u="sng" dirty="0"/>
          </a:p>
        </p:txBody>
      </p:sp>
      <p:sp>
        <p:nvSpPr>
          <p:cNvPr id="5" name="Content Placeholder 4"/>
          <p:cNvSpPr>
            <a:spLocks noGrp="1"/>
          </p:cNvSpPr>
          <p:nvPr>
            <p:ph idx="1"/>
          </p:nvPr>
        </p:nvSpPr>
        <p:spPr>
          <a:xfrm>
            <a:off x="457200" y="1143000"/>
            <a:ext cx="8229600" cy="4648200"/>
          </a:xfrm>
        </p:spPr>
        <p:txBody>
          <a:bodyPr/>
          <a:lstStyle/>
          <a:p>
            <a:r>
              <a:rPr lang="en-US" sz="2800" u="sng" dirty="0">
                <a:solidFill>
                  <a:srgbClr val="0000FF"/>
                </a:solidFill>
              </a:rPr>
              <a:t>Purpose</a:t>
            </a:r>
            <a:r>
              <a:rPr lang="en-US" sz="2800" dirty="0">
                <a:solidFill>
                  <a:srgbClr val="0000FF"/>
                </a:solidFill>
              </a:rPr>
              <a:t>:</a:t>
            </a:r>
            <a:endParaRPr lang="en-US" u="sng" dirty="0">
              <a:solidFill>
                <a:srgbClr val="0000FF"/>
              </a:solidFill>
            </a:endParaRPr>
          </a:p>
          <a:p>
            <a:pPr lvl="1"/>
            <a:r>
              <a:rPr lang="en-US" sz="2400" dirty="0"/>
              <a:t>To create opportunity for particles to collide (and stick together) to form larger floc aggregates that are more easily removed from the water</a:t>
            </a:r>
          </a:p>
          <a:p>
            <a:pPr lvl="1"/>
            <a:endParaRPr lang="en-US" sz="2400" dirty="0"/>
          </a:p>
          <a:p>
            <a:r>
              <a:rPr lang="en-US" sz="2800" u="sng" dirty="0">
                <a:solidFill>
                  <a:srgbClr val="0000FF"/>
                </a:solidFill>
              </a:rPr>
              <a:t>How does it happen</a:t>
            </a:r>
            <a:r>
              <a:rPr lang="en-US" sz="2800" dirty="0">
                <a:solidFill>
                  <a:srgbClr val="0000FF"/>
                </a:solidFill>
              </a:rPr>
              <a:t>?</a:t>
            </a:r>
            <a:endParaRPr lang="en-US" dirty="0">
              <a:solidFill>
                <a:srgbClr val="0000FF"/>
              </a:solidFill>
            </a:endParaRPr>
          </a:p>
          <a:p>
            <a:pPr lvl="1"/>
            <a:r>
              <a:rPr lang="en-US" sz="2400" dirty="0"/>
              <a:t>Several different mechanisms, but we will focus on mixing (</a:t>
            </a:r>
            <a:r>
              <a:rPr lang="en-US" sz="2000" dirty="0"/>
              <a:t>applies to</a:t>
            </a:r>
            <a:r>
              <a:rPr lang="en-US" sz="2400" dirty="0"/>
              <a:t> </a:t>
            </a:r>
            <a:r>
              <a:rPr lang="en-US" sz="2000" dirty="0"/>
              <a:t>particles &gt; 1</a:t>
            </a:r>
            <a:r>
              <a:rPr lang="el-GR" sz="2000" i="1" dirty="0">
                <a:latin typeface="Calibri" panose="020F0502020204030204" pitchFamily="34" charset="0"/>
              </a:rPr>
              <a:t>μ</a:t>
            </a:r>
            <a:r>
              <a:rPr lang="en-US" sz="2000" dirty="0">
                <a:latin typeface="Calibri" panose="020F0502020204030204" pitchFamily="34" charset="0"/>
              </a:rPr>
              <a:t>m</a:t>
            </a:r>
            <a:r>
              <a:rPr lang="en-US" sz="2400" dirty="0">
                <a:latin typeface="Calibri" panose="020F0502020204030204" pitchFamily="34" charset="0"/>
              </a:rPr>
              <a:t>)</a:t>
            </a:r>
            <a:r>
              <a:rPr lang="en-US" sz="2400" dirty="0"/>
              <a:t>.  </a:t>
            </a:r>
          </a:p>
          <a:p>
            <a:pPr marL="1200150" lvl="1" indent="-285750">
              <a:buNone/>
            </a:pPr>
            <a:r>
              <a:rPr lang="en-US" sz="2400" dirty="0">
                <a:sym typeface="Wingdings" panose="05000000000000000000" pitchFamily="2" charset="2"/>
              </a:rPr>
              <a:t></a:t>
            </a:r>
            <a:r>
              <a:rPr lang="en-US" sz="2400" dirty="0"/>
              <a:t>Mixing the water increases the number and frequency of particle-particle collisions (that would otherwise occur naturally).</a:t>
            </a:r>
          </a:p>
          <a:p>
            <a:pPr lvl="1"/>
            <a:endParaRPr lang="en-US" sz="2400" dirty="0"/>
          </a:p>
        </p:txBody>
      </p:sp>
    </p:spTree>
    <p:extLst>
      <p:ext uri="{BB962C8B-B14F-4D97-AF65-F5344CB8AC3E}">
        <p14:creationId xmlns:p14="http://schemas.microsoft.com/office/powerpoint/2010/main" val="4027964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44562"/>
          </a:xfrm>
        </p:spPr>
        <p:txBody>
          <a:bodyPr/>
          <a:lstStyle/>
          <a:p>
            <a:r>
              <a:rPr lang="en-US" sz="4000" i="1" dirty="0"/>
              <a:t>Flocculation</a:t>
            </a:r>
            <a:endParaRPr lang="en-US" sz="4000" u="sng" dirty="0"/>
          </a:p>
        </p:txBody>
      </p:sp>
      <mc:AlternateContent xmlns:mc="http://schemas.openxmlformats.org/markup-compatibility/2006" xmlns:a14="http://schemas.microsoft.com/office/drawing/2010/main">
        <mc:Choice Requires="a14">
          <p:sp>
            <p:nvSpPr>
              <p:cNvPr id="5" name="Content Placeholder 4"/>
              <p:cNvSpPr>
                <a:spLocks noGrp="1"/>
              </p:cNvSpPr>
              <p:nvPr>
                <p:ph idx="1"/>
              </p:nvPr>
            </p:nvSpPr>
            <p:spPr>
              <a:xfrm>
                <a:off x="457200" y="1447800"/>
                <a:ext cx="8229600" cy="4419600"/>
              </a:xfrm>
            </p:spPr>
            <p:txBody>
              <a:bodyPr/>
              <a:lstStyle/>
              <a:p>
                <a:pPr marL="0" indent="0">
                  <a:spcAft>
                    <a:spcPts val="1200"/>
                  </a:spcAft>
                  <a:buNone/>
                </a:pPr>
                <a:r>
                  <a:rPr lang="en-US" sz="2800" i="1" dirty="0">
                    <a:solidFill>
                      <a:srgbClr val="0000FF"/>
                    </a:solidFill>
                  </a:rPr>
                  <a:t>Mixing requires energy input!</a:t>
                </a:r>
              </a:p>
              <a:p>
                <a:pPr marL="0" indent="0">
                  <a:buNone/>
                </a:pPr>
                <a:r>
                  <a:rPr lang="en-US" sz="2800" dirty="0">
                    <a:solidFill>
                      <a:srgbClr val="0000FF"/>
                    </a:solidFill>
                  </a:rPr>
                  <a:t>Number of collisions depends on: </a:t>
                </a:r>
              </a:p>
              <a:p>
                <a:pPr marL="914388" lvl="1" indent="-457200">
                  <a:buFont typeface="+mj-lt"/>
                  <a:buAutoNum type="alphaLcParenR"/>
                </a:pPr>
                <a:r>
                  <a:rPr lang="en-US" sz="2400" dirty="0"/>
                  <a:t>Mixing energy</a:t>
                </a:r>
              </a:p>
              <a:p>
                <a:pPr marL="914388" lvl="1" indent="-457200">
                  <a:spcAft>
                    <a:spcPts val="1200"/>
                  </a:spcAft>
                  <a:buFont typeface="+mj-lt"/>
                  <a:buAutoNum type="alphaLcParenR"/>
                </a:pPr>
                <a:r>
                  <a:rPr lang="en-US" sz="2400" dirty="0"/>
                  <a:t>Detention time</a:t>
                </a:r>
              </a:p>
              <a:p>
                <a:pPr lvl="1"/>
                <a:r>
                  <a:rPr lang="en-US" sz="2400" dirty="0"/>
                  <a:t>In water treatment, mixing intensity is referred to as the velocity gradient, or </a:t>
                </a:r>
                <a:r>
                  <a:rPr lang="en-US" sz="2400" i="1" dirty="0"/>
                  <a:t>G</a:t>
                </a:r>
                <a:r>
                  <a:rPr lang="en-US" sz="2400" dirty="0"/>
                  <a:t>-value:</a:t>
                </a:r>
              </a:p>
              <a:p>
                <a:pPr marL="457188" lvl="1" indent="0">
                  <a:buNone/>
                </a:pPr>
                <a:r>
                  <a:rPr lang="en-US" sz="2400" dirty="0"/>
                  <a:t>	</a:t>
                </a:r>
                <a:r>
                  <a:rPr lang="en-US" sz="2400" i="1" dirty="0"/>
                  <a:t>G</a:t>
                </a:r>
                <a:r>
                  <a:rPr lang="en-US" sz="2400" dirty="0"/>
                  <a:t> = </a:t>
                </a:r>
                <a14:m>
                  <m:oMath xmlns:m="http://schemas.openxmlformats.org/officeDocument/2006/math">
                    <m:rad>
                      <m:radPr>
                        <m:degHide m:val="on"/>
                        <m:ctrlPr>
                          <a:rPr lang="en-US" sz="2400" i="1" smtClean="0">
                            <a:latin typeface="Cambria Math" panose="02040503050406030204" pitchFamily="18" charset="0"/>
                          </a:rPr>
                        </m:ctrlPr>
                      </m:radPr>
                      <m:deg/>
                      <m:e>
                        <m:f>
                          <m:fPr>
                            <m:ctrlPr>
                              <a:rPr lang="en-US" sz="2400" i="1" smtClean="0">
                                <a:latin typeface="Cambria Math" panose="02040503050406030204" pitchFamily="18" charset="0"/>
                              </a:rPr>
                            </m:ctrlPr>
                          </m:fPr>
                          <m:num>
                            <m:r>
                              <a:rPr lang="en-US" sz="2400" b="0" i="1" smtClean="0">
                                <a:latin typeface="Cambria Math" panose="02040503050406030204" pitchFamily="18" charset="0"/>
                              </a:rPr>
                              <m:t>𝐷𝑖𝑠𝑠𝑖𝑝𝑎𝑡𝑒𝑑</m:t>
                            </m:r>
                            <m:r>
                              <a:rPr lang="en-US" sz="2400" b="0" i="1" smtClean="0">
                                <a:latin typeface="Cambria Math" panose="02040503050406030204" pitchFamily="18" charset="0"/>
                              </a:rPr>
                              <m:t> </m:t>
                            </m:r>
                            <m:r>
                              <a:rPr lang="en-US" sz="2400" b="0" i="1" smtClean="0">
                                <a:latin typeface="Cambria Math" panose="02040503050406030204" pitchFamily="18" charset="0"/>
                              </a:rPr>
                              <m:t>𝑃𝑜𝑤𝑒𝑟</m:t>
                            </m:r>
                          </m:num>
                          <m:den>
                            <m:r>
                              <a:rPr lang="en-US" sz="2400" b="0" i="1" smtClean="0">
                                <a:latin typeface="Cambria Math" panose="02040503050406030204" pitchFamily="18" charset="0"/>
                              </a:rPr>
                              <m:t>(</m:t>
                            </m:r>
                            <m:r>
                              <a:rPr lang="en-US" sz="2400" b="0" i="1" smtClean="0">
                                <a:latin typeface="Cambria Math" panose="02040503050406030204" pitchFamily="18" charset="0"/>
                              </a:rPr>
                              <m:t>𝑣𝑖𝑠𝑐𝑜𝑠𝑖𝑡𝑦</m:t>
                            </m:r>
                            <m:r>
                              <a:rPr lang="en-US" sz="2400" b="0" i="1" smtClean="0">
                                <a:latin typeface="Cambria Math" panose="02040503050406030204" pitchFamily="18" charset="0"/>
                                <a:ea typeface="Cambria Math" panose="02040503050406030204" pitchFamily="18" charset="0"/>
                              </a:rPr>
                              <m:t>)</m:t>
                            </m:r>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𝑉𝑜𝑙𝑢𝑚𝑒</m:t>
                            </m:r>
                            <m:r>
                              <a:rPr lang="en-US" sz="2400" b="0" i="1" smtClean="0">
                                <a:latin typeface="Cambria Math" panose="02040503050406030204" pitchFamily="18" charset="0"/>
                                <a:ea typeface="Cambria Math" panose="02040503050406030204" pitchFamily="18" charset="0"/>
                              </a:rPr>
                              <m:t> </m:t>
                            </m:r>
                            <m:r>
                              <a:rPr lang="en-US" sz="2400" b="0" i="1" smtClean="0">
                                <a:latin typeface="Cambria Math" panose="02040503050406030204" pitchFamily="18" charset="0"/>
                                <a:ea typeface="Cambria Math" panose="02040503050406030204" pitchFamily="18" charset="0"/>
                              </a:rPr>
                              <m:t>𝑜𝑓</m:t>
                            </m:r>
                            <m:r>
                              <a:rPr lang="en-US" sz="2400" b="0" i="1" smtClean="0">
                                <a:latin typeface="Cambria Math" panose="02040503050406030204" pitchFamily="18" charset="0"/>
                                <a:ea typeface="Cambria Math" panose="02040503050406030204" pitchFamily="18" charset="0"/>
                              </a:rPr>
                              <m:t> </m:t>
                            </m:r>
                            <m:r>
                              <a:rPr lang="en-US" sz="2400" b="0" i="1" smtClean="0">
                                <a:latin typeface="Cambria Math" panose="02040503050406030204" pitchFamily="18" charset="0"/>
                                <a:ea typeface="Cambria Math" panose="02040503050406030204" pitchFamily="18" charset="0"/>
                              </a:rPr>
                              <m:t>𝑡𝑎𝑛𝑘</m:t>
                            </m:r>
                            <m:r>
                              <a:rPr lang="en-US" sz="2400" b="0" i="1" smtClean="0">
                                <a:latin typeface="Cambria Math" panose="02040503050406030204" pitchFamily="18" charset="0"/>
                                <a:ea typeface="Cambria Math" panose="02040503050406030204" pitchFamily="18" charset="0"/>
                              </a:rPr>
                              <m:t>)</m:t>
                            </m:r>
                          </m:den>
                        </m:f>
                      </m:e>
                    </m:rad>
                  </m:oMath>
                </a14:m>
                <a:r>
                  <a:rPr lang="en-US" sz="2400" dirty="0"/>
                  <a:t> , </a:t>
                </a:r>
                <a:r>
                  <a:rPr lang="en-US" sz="2000" dirty="0"/>
                  <a:t>units of </a:t>
                </a:r>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𝑠𝑒𝑐</m:t>
                        </m:r>
                      </m:den>
                    </m:f>
                  </m:oMath>
                </a14:m>
                <a:r>
                  <a:rPr lang="en-US" sz="2400" dirty="0"/>
                  <a:t>  </a:t>
                </a:r>
                <a:r>
                  <a:rPr lang="en-US" sz="2000" dirty="0"/>
                  <a:t>(or sec</a:t>
                </a:r>
                <a:r>
                  <a:rPr lang="en-US" sz="2000" baseline="30000" dirty="0"/>
                  <a:t>-1</a:t>
                </a:r>
                <a:r>
                  <a:rPr lang="en-US" sz="2000" dirty="0"/>
                  <a:t>)</a:t>
                </a:r>
              </a:p>
              <a:p>
                <a:pPr marL="457188" lvl="1" indent="0">
                  <a:buNone/>
                </a:pPr>
                <a:endParaRPr lang="en-US" sz="2400" dirty="0"/>
              </a:p>
            </p:txBody>
          </p:sp>
        </mc:Choice>
        <mc:Fallback xmlns="">
          <p:sp>
            <p:nvSpPr>
              <p:cNvPr id="5" name="Content Placeholder 4"/>
              <p:cNvSpPr>
                <a:spLocks noGrp="1" noRot="1" noChangeAspect="1" noMove="1" noResize="1" noEditPoints="1" noAdjustHandles="1" noChangeArrowheads="1" noChangeShapeType="1" noTextEdit="1"/>
              </p:cNvSpPr>
              <p:nvPr>
                <p:ph idx="1"/>
              </p:nvPr>
            </p:nvSpPr>
            <p:spPr>
              <a:xfrm>
                <a:off x="457200" y="1447800"/>
                <a:ext cx="8229600" cy="4419600"/>
              </a:xfrm>
              <a:blipFill rotWithShape="0">
                <a:blip r:embed="rId5"/>
                <a:stretch>
                  <a:fillRect l="-1481" t="-1517"/>
                </a:stretch>
              </a:blipFill>
            </p:spPr>
            <p:txBody>
              <a:bodyPr/>
              <a:lstStyle/>
              <a:p>
                <a:r>
                  <a:rPr lang="en-US">
                    <a:noFill/>
                  </a:rPr>
                  <a:t> </a:t>
                </a:r>
              </a:p>
            </p:txBody>
          </p:sp>
        </mc:Fallback>
      </mc:AlternateContent>
    </p:spTree>
    <p:extLst>
      <p:ext uri="{BB962C8B-B14F-4D97-AF65-F5344CB8AC3E}">
        <p14:creationId xmlns:p14="http://schemas.microsoft.com/office/powerpoint/2010/main" val="12448564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44562"/>
          </a:xfrm>
        </p:spPr>
        <p:txBody>
          <a:bodyPr/>
          <a:lstStyle/>
          <a:p>
            <a:r>
              <a:rPr lang="en-US" sz="4000" i="1" dirty="0"/>
              <a:t>Flocculation</a:t>
            </a:r>
            <a:endParaRPr lang="en-US" sz="4000" u="sng" dirty="0"/>
          </a:p>
        </p:txBody>
      </p:sp>
      <p:sp>
        <p:nvSpPr>
          <p:cNvPr id="5" name="Content Placeholder 4"/>
          <p:cNvSpPr>
            <a:spLocks noGrp="1"/>
          </p:cNvSpPr>
          <p:nvPr>
            <p:ph idx="1"/>
          </p:nvPr>
        </p:nvSpPr>
        <p:spPr>
          <a:xfrm>
            <a:off x="609600" y="1219200"/>
            <a:ext cx="8153400" cy="4648200"/>
          </a:xfrm>
        </p:spPr>
        <p:txBody>
          <a:bodyPr/>
          <a:lstStyle/>
          <a:p>
            <a:pPr>
              <a:lnSpc>
                <a:spcPct val="150000"/>
              </a:lnSpc>
              <a:spcAft>
                <a:spcPts val="1800"/>
              </a:spcAft>
            </a:pPr>
            <a:r>
              <a:rPr lang="en-US" sz="2400" dirty="0"/>
              <a:t>Key design parameter:</a:t>
            </a:r>
          </a:p>
          <a:p>
            <a:pPr marL="0" indent="0">
              <a:lnSpc>
                <a:spcPct val="150000"/>
              </a:lnSpc>
              <a:spcAft>
                <a:spcPts val="1800"/>
              </a:spcAft>
              <a:buNone/>
            </a:pPr>
            <a:r>
              <a:rPr lang="en-US" sz="2800" dirty="0"/>
              <a:t>	</a:t>
            </a:r>
            <a:r>
              <a:rPr lang="en-US" sz="2800" i="1" dirty="0"/>
              <a:t>G t</a:t>
            </a:r>
            <a:r>
              <a:rPr lang="en-US" sz="2800" dirty="0"/>
              <a:t> = </a:t>
            </a:r>
            <a:r>
              <a:rPr lang="en-US" sz="2400" dirty="0"/>
              <a:t>velocity gradient x detention time </a:t>
            </a:r>
            <a:r>
              <a:rPr lang="en-US" sz="2000" dirty="0"/>
              <a:t>(in secs)</a:t>
            </a:r>
          </a:p>
          <a:p>
            <a:pPr marL="627063" indent="-400050">
              <a:spcAft>
                <a:spcPts val="1800"/>
              </a:spcAft>
              <a:buNone/>
            </a:pPr>
            <a:r>
              <a:rPr lang="en-US" sz="2400" dirty="0">
                <a:sym typeface="Wingdings" panose="05000000000000000000" pitchFamily="2" charset="2"/>
              </a:rPr>
              <a:t> </a:t>
            </a:r>
            <a:r>
              <a:rPr lang="en-US" sz="2400" dirty="0"/>
              <a:t>Number of particle collisions increases with increases in mixing intensity (G) and/or detention time (t).</a:t>
            </a:r>
          </a:p>
          <a:p>
            <a:pPr>
              <a:spcAft>
                <a:spcPts val="1800"/>
              </a:spcAft>
            </a:pPr>
            <a:r>
              <a:rPr lang="en-US" sz="2400" dirty="0"/>
              <a:t>However, as floc particles grow in size, they become more fragile.  </a:t>
            </a:r>
            <a:r>
              <a:rPr lang="en-US" sz="2400" b="1" dirty="0"/>
              <a:t>Intense mixing in latter stages of flocculation can break-up floc</a:t>
            </a:r>
            <a:r>
              <a:rPr lang="en-US" sz="2400" dirty="0"/>
              <a:t>.</a:t>
            </a:r>
          </a:p>
        </p:txBody>
      </p:sp>
      <p:sp>
        <p:nvSpPr>
          <p:cNvPr id="2" name="Oval 1"/>
          <p:cNvSpPr>
            <a:spLocks noChangeAspect="1"/>
          </p:cNvSpPr>
          <p:nvPr/>
        </p:nvSpPr>
        <p:spPr bwMode="auto">
          <a:xfrm flipV="1">
            <a:off x="1917192" y="2468880"/>
            <a:ext cx="54864" cy="54864"/>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5048782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4385" y="381001"/>
            <a:ext cx="3306557" cy="2478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2400" y="381001"/>
            <a:ext cx="5471985" cy="2862322"/>
          </a:xfrm>
          <a:prstGeom prst="rect">
            <a:avLst/>
          </a:prstGeom>
          <a:noFill/>
        </p:spPr>
        <p:txBody>
          <a:bodyPr wrap="square" rtlCol="0">
            <a:spAutoFit/>
          </a:bodyPr>
          <a:lstStyle/>
          <a:p>
            <a:pPr algn="ctr"/>
            <a:r>
              <a:rPr lang="en-US" sz="2400" b="1" dirty="0"/>
              <a:t>Example Flash Mixing System</a:t>
            </a:r>
          </a:p>
          <a:p>
            <a:pPr marL="285750" indent="-285750">
              <a:buFont typeface="Arial" panose="020B0604020202020204" pitchFamily="34" charset="0"/>
              <a:buChar char="•"/>
            </a:pPr>
            <a:r>
              <a:rPr lang="en-US" dirty="0"/>
              <a:t>Dual pumped diffusion system provides flexibility and redundancy</a:t>
            </a:r>
          </a:p>
          <a:p>
            <a:pPr marL="285750" indent="-285750">
              <a:buFont typeface="Arial" panose="020B0604020202020204" pitchFamily="34" charset="0"/>
              <a:buChar char="•"/>
            </a:pPr>
            <a:r>
              <a:rPr lang="en-US" dirty="0"/>
              <a:t>Primary flash mix (combined)</a:t>
            </a:r>
          </a:p>
          <a:p>
            <a:pPr marL="742950" lvl="1" indent="-285750">
              <a:buFont typeface="Arial" panose="020B0604020202020204" pitchFamily="34" charset="0"/>
              <a:buChar char="‒"/>
            </a:pPr>
            <a:r>
              <a:rPr lang="en-US" sz="1600" dirty="0"/>
              <a:t>Coagulant, lime, chlorine, coagulant aid polymer</a:t>
            </a:r>
          </a:p>
          <a:p>
            <a:pPr marL="742950" lvl="1" indent="-285750">
              <a:buFont typeface="Arial" panose="020B0604020202020204" pitchFamily="34" charset="0"/>
              <a:buChar char="‒"/>
            </a:pPr>
            <a:r>
              <a:rPr lang="en-US" sz="1600" dirty="0"/>
              <a:t>Normal coagulant feed point</a:t>
            </a:r>
          </a:p>
          <a:p>
            <a:pPr marL="285750" indent="-285750">
              <a:buFont typeface="Arial" panose="020B0604020202020204" pitchFamily="34" charset="0"/>
              <a:buChar char="•"/>
            </a:pPr>
            <a:r>
              <a:rPr lang="en-US" dirty="0"/>
              <a:t>Secondary flash mix (each treatment train)</a:t>
            </a:r>
          </a:p>
          <a:p>
            <a:pPr marL="742950" lvl="1" indent="-285750">
              <a:buFont typeface="Arial" panose="020B0604020202020204" pitchFamily="34" charset="0"/>
              <a:buChar char="‒"/>
            </a:pPr>
            <a:r>
              <a:rPr lang="en-US" sz="1600" dirty="0"/>
              <a:t>Coagulant, lime, coagulant aid polymer</a:t>
            </a:r>
          </a:p>
          <a:p>
            <a:pPr marL="285750" indent="-285750">
              <a:buFont typeface="Arial" panose="020B0604020202020204" pitchFamily="34" charset="0"/>
              <a:buChar char="•"/>
            </a:pPr>
            <a:r>
              <a:rPr lang="en-US" dirty="0"/>
              <a:t>Designed for ultimate plant capacity</a:t>
            </a:r>
          </a:p>
          <a:p>
            <a:endParaRPr lang="en-US" dirty="0"/>
          </a:p>
        </p:txBody>
      </p:sp>
      <p:sp>
        <p:nvSpPr>
          <p:cNvPr id="6" name="TextBox 5"/>
          <p:cNvSpPr txBox="1"/>
          <p:nvPr/>
        </p:nvSpPr>
        <p:spPr>
          <a:xfrm>
            <a:off x="4332249" y="3048000"/>
            <a:ext cx="4800600" cy="3293209"/>
          </a:xfrm>
          <a:prstGeom prst="rect">
            <a:avLst/>
          </a:prstGeom>
          <a:noFill/>
        </p:spPr>
        <p:txBody>
          <a:bodyPr wrap="square" rtlCol="0">
            <a:spAutoFit/>
          </a:bodyPr>
          <a:lstStyle/>
          <a:p>
            <a:pPr algn="ctr"/>
            <a:r>
              <a:rPr lang="en-US" sz="2400" b="1" dirty="0"/>
              <a:t>Flash Mixing System</a:t>
            </a:r>
          </a:p>
          <a:p>
            <a:pPr marL="285750" indent="-285750">
              <a:spcBef>
                <a:spcPts val="1200"/>
              </a:spcBef>
              <a:spcAft>
                <a:spcPts val="0"/>
              </a:spcAft>
              <a:buFont typeface="Arial" panose="020B0604020202020204" pitchFamily="34" charset="0"/>
              <a:buChar char="•"/>
            </a:pPr>
            <a:r>
              <a:rPr lang="en-US" dirty="0"/>
              <a:t>Primary (1 unit, 72-inch pipe)</a:t>
            </a:r>
          </a:p>
          <a:p>
            <a:pPr marL="742950" lvl="1" indent="-285750">
              <a:buFont typeface="Arial" panose="020B0604020202020204" pitchFamily="34" charset="0"/>
              <a:buChar char="‒"/>
            </a:pPr>
            <a:r>
              <a:rPr lang="en-US" sz="1600" dirty="0"/>
              <a:t>Velocity gradient, G = 645 sec</a:t>
            </a:r>
            <a:r>
              <a:rPr lang="en-US" sz="1600" baseline="30000" dirty="0"/>
              <a:t>-1</a:t>
            </a:r>
          </a:p>
          <a:p>
            <a:pPr marL="742950" lvl="1" indent="-285750">
              <a:buFont typeface="Arial" panose="020B0604020202020204" pitchFamily="34" charset="0"/>
              <a:buChar char="‒"/>
            </a:pPr>
            <a:r>
              <a:rPr lang="en-US" sz="1600" dirty="0"/>
              <a:t>Gt = 1,000</a:t>
            </a:r>
          </a:p>
          <a:p>
            <a:pPr marL="742950" lvl="1" indent="-285750">
              <a:buFont typeface="Arial" panose="020B0604020202020204" pitchFamily="34" charset="0"/>
              <a:buChar char="‒"/>
            </a:pPr>
            <a:r>
              <a:rPr lang="en-US" sz="1600" dirty="0"/>
              <a:t>Horizontal, end-suction centrifugal pump: Q = 2,300 </a:t>
            </a:r>
            <a:r>
              <a:rPr lang="en-US" sz="1600" dirty="0" err="1"/>
              <a:t>gpm</a:t>
            </a:r>
            <a:r>
              <a:rPr lang="en-US" sz="1600" dirty="0"/>
              <a:t> at 52 </a:t>
            </a:r>
            <a:r>
              <a:rPr lang="en-US" sz="1600" dirty="0" err="1"/>
              <a:t>ft</a:t>
            </a:r>
            <a:r>
              <a:rPr lang="en-US" sz="1600" dirty="0"/>
              <a:t> head; 40 </a:t>
            </a:r>
            <a:r>
              <a:rPr lang="en-US" sz="1600" dirty="0" err="1"/>
              <a:t>hp</a:t>
            </a:r>
            <a:endParaRPr lang="en-US" sz="1600" dirty="0"/>
          </a:p>
          <a:p>
            <a:pPr marL="285750" indent="-285750">
              <a:spcBef>
                <a:spcPts val="1200"/>
              </a:spcBef>
              <a:buFont typeface="Arial" panose="020B0604020202020204" pitchFamily="34" charset="0"/>
              <a:buChar char="•"/>
            </a:pPr>
            <a:r>
              <a:rPr lang="en-US" dirty="0"/>
              <a:t>Secondary (2 units, 54-inch pipe)</a:t>
            </a:r>
          </a:p>
          <a:p>
            <a:pPr marL="742950" lvl="1" indent="-285750">
              <a:buFont typeface="Arial" panose="020B0604020202020204" pitchFamily="34" charset="0"/>
              <a:buChar char="‒"/>
            </a:pPr>
            <a:r>
              <a:rPr lang="en-US" sz="1600" dirty="0"/>
              <a:t>Velocity gradient, G = 1,200 sec</a:t>
            </a:r>
            <a:r>
              <a:rPr lang="en-US" sz="1600" baseline="30000" dirty="0"/>
              <a:t>-1</a:t>
            </a:r>
          </a:p>
          <a:p>
            <a:pPr marL="742950" lvl="1" indent="-285750">
              <a:buFont typeface="Arial" panose="020B0604020202020204" pitchFamily="34" charset="0"/>
              <a:buChar char="‒"/>
            </a:pPr>
            <a:r>
              <a:rPr lang="en-US" sz="1600" dirty="0"/>
              <a:t>Gt = 1,000</a:t>
            </a:r>
          </a:p>
          <a:p>
            <a:pPr marL="742950" lvl="1" indent="-285750">
              <a:buFont typeface="Arial" panose="020B0604020202020204" pitchFamily="34" charset="0"/>
              <a:buChar char="‒"/>
            </a:pPr>
            <a:r>
              <a:rPr lang="en-US" sz="1600" dirty="0"/>
              <a:t>Horizontal, end-suction centrifugal pump: Q = 1,200 </a:t>
            </a:r>
            <a:r>
              <a:rPr lang="en-US" sz="1600" dirty="0" err="1"/>
              <a:t>gpm</a:t>
            </a:r>
            <a:r>
              <a:rPr lang="en-US" sz="1600" dirty="0"/>
              <a:t> at 38 ft. head; 15 </a:t>
            </a:r>
            <a:r>
              <a:rPr lang="en-US" sz="1600" dirty="0" err="1"/>
              <a:t>hp</a:t>
            </a:r>
            <a:endParaRPr lang="en-US" sz="1600" dirty="0"/>
          </a:p>
        </p:txBody>
      </p:sp>
    </p:spTree>
    <p:extLst>
      <p:ext uri="{BB962C8B-B14F-4D97-AF65-F5344CB8AC3E}">
        <p14:creationId xmlns:p14="http://schemas.microsoft.com/office/powerpoint/2010/main" val="2140246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92162"/>
          </a:xfrm>
        </p:spPr>
        <p:txBody>
          <a:bodyPr/>
          <a:lstStyle/>
          <a:p>
            <a:r>
              <a:rPr lang="en-US" sz="4000" i="1" dirty="0"/>
              <a:t>Flocculation</a:t>
            </a:r>
            <a:endParaRPr lang="en-US" sz="4000" u="sng" dirty="0"/>
          </a:p>
        </p:txBody>
      </p:sp>
      <p:sp>
        <p:nvSpPr>
          <p:cNvPr id="5" name="Content Placeholder 4"/>
          <p:cNvSpPr>
            <a:spLocks noGrp="1"/>
          </p:cNvSpPr>
          <p:nvPr>
            <p:ph idx="1"/>
          </p:nvPr>
        </p:nvSpPr>
        <p:spPr>
          <a:xfrm>
            <a:off x="914400" y="1295400"/>
            <a:ext cx="7315200" cy="4419600"/>
          </a:xfrm>
        </p:spPr>
        <p:txBody>
          <a:bodyPr/>
          <a:lstStyle/>
          <a:p>
            <a:pPr>
              <a:spcAft>
                <a:spcPts val="600"/>
              </a:spcAft>
            </a:pPr>
            <a:r>
              <a:rPr lang="en-US" sz="2000" dirty="0"/>
              <a:t>12VAC5-590-871</a:t>
            </a:r>
          </a:p>
          <a:p>
            <a:pPr>
              <a:spcAft>
                <a:spcPts val="600"/>
              </a:spcAft>
            </a:pPr>
            <a:r>
              <a:rPr lang="en-US" sz="2000" dirty="0"/>
              <a:t>Typical </a:t>
            </a:r>
            <a:r>
              <a:rPr lang="en-US" sz="2000" i="1" dirty="0"/>
              <a:t>Gt</a:t>
            </a:r>
            <a:r>
              <a:rPr lang="en-US" sz="2000" dirty="0"/>
              <a:t> values (for flocculation):</a:t>
            </a:r>
          </a:p>
          <a:p>
            <a:pPr lvl="1">
              <a:spcAft>
                <a:spcPts val="600"/>
              </a:spcAft>
            </a:pPr>
            <a:r>
              <a:rPr lang="en-US" sz="1800" dirty="0"/>
              <a:t>20,000 to 200,000</a:t>
            </a:r>
          </a:p>
          <a:p>
            <a:pPr lvl="1">
              <a:spcAft>
                <a:spcPts val="600"/>
              </a:spcAft>
            </a:pPr>
            <a:r>
              <a:rPr lang="en-US" sz="1800" dirty="0"/>
              <a:t>Where detention time typ. 20 to 60 minutes</a:t>
            </a:r>
          </a:p>
          <a:p>
            <a:pPr lvl="2">
              <a:spcAft>
                <a:spcPts val="600"/>
              </a:spcAft>
            </a:pPr>
            <a:r>
              <a:rPr lang="en-US" sz="1400" dirty="0"/>
              <a:t>VAC requires minimum detention time of 30 minutes</a:t>
            </a:r>
          </a:p>
          <a:p>
            <a:pPr lvl="1">
              <a:spcAft>
                <a:spcPts val="600"/>
              </a:spcAft>
            </a:pPr>
            <a:r>
              <a:rPr lang="en-US" sz="1800" dirty="0"/>
              <a:t>And velocity gradient typ. 35 to 70 sec</a:t>
            </a:r>
            <a:r>
              <a:rPr lang="en-US" sz="1800" baseline="30000" dirty="0"/>
              <a:t>-1</a:t>
            </a:r>
          </a:p>
          <a:p>
            <a:pPr>
              <a:spcAft>
                <a:spcPts val="600"/>
              </a:spcAft>
            </a:pPr>
            <a:r>
              <a:rPr lang="en-US" sz="2000" dirty="0"/>
              <a:t>Multiple stages to minimize short circuiting</a:t>
            </a:r>
          </a:p>
          <a:p>
            <a:pPr lvl="1">
              <a:spcAft>
                <a:spcPts val="600"/>
              </a:spcAft>
            </a:pPr>
            <a:r>
              <a:rPr lang="en-US" sz="1800" dirty="0"/>
              <a:t>VAC requires minimum of 3</a:t>
            </a:r>
          </a:p>
          <a:p>
            <a:pPr lvl="1">
              <a:spcAft>
                <a:spcPts val="600"/>
              </a:spcAft>
            </a:pPr>
            <a:r>
              <a:rPr lang="en-US" sz="1800" dirty="0"/>
              <a:t>Mixing energy is </a:t>
            </a:r>
            <a:r>
              <a:rPr lang="en-US" sz="1800" i="1" dirty="0">
                <a:solidFill>
                  <a:srgbClr val="FF0000"/>
                </a:solidFill>
              </a:rPr>
              <a:t>reduced</a:t>
            </a:r>
            <a:r>
              <a:rPr lang="en-US" sz="1800" dirty="0"/>
              <a:t> through each successive stage</a:t>
            </a:r>
          </a:p>
          <a:p>
            <a:pPr>
              <a:spcAft>
                <a:spcPts val="600"/>
              </a:spcAft>
            </a:pPr>
            <a:r>
              <a:rPr lang="en-US" sz="2000" dirty="0"/>
              <a:t>Design with variable speed drives </a:t>
            </a:r>
          </a:p>
          <a:p>
            <a:pPr lvl="1">
              <a:spcAft>
                <a:spcPts val="600"/>
              </a:spcAft>
            </a:pPr>
            <a:r>
              <a:rPr lang="en-US" sz="1800" dirty="0"/>
              <a:t>VAC requires speed range of the paddles to be 0.5 to 3.0ft/sec</a:t>
            </a:r>
          </a:p>
        </p:txBody>
      </p:sp>
    </p:spTree>
    <p:extLst>
      <p:ext uri="{BB962C8B-B14F-4D97-AF65-F5344CB8AC3E}">
        <p14:creationId xmlns:p14="http://schemas.microsoft.com/office/powerpoint/2010/main" val="33990623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44562"/>
          </a:xfrm>
        </p:spPr>
        <p:txBody>
          <a:bodyPr/>
          <a:lstStyle/>
          <a:p>
            <a:r>
              <a:rPr lang="en-US" sz="4000" i="1" dirty="0"/>
              <a:t>Flocculation</a:t>
            </a:r>
            <a:endParaRPr lang="en-US" sz="4000" u="sng" dirty="0"/>
          </a:p>
        </p:txBody>
      </p:sp>
      <p:sp>
        <p:nvSpPr>
          <p:cNvPr id="5" name="Content Placeholder 4"/>
          <p:cNvSpPr>
            <a:spLocks noGrp="1"/>
          </p:cNvSpPr>
          <p:nvPr>
            <p:ph idx="1"/>
          </p:nvPr>
        </p:nvSpPr>
        <p:spPr>
          <a:xfrm>
            <a:off x="1219200" y="1371600"/>
            <a:ext cx="7467600" cy="4114800"/>
          </a:xfrm>
        </p:spPr>
        <p:txBody>
          <a:bodyPr/>
          <a:lstStyle/>
          <a:p>
            <a:pPr marL="0" indent="0">
              <a:spcAft>
                <a:spcPts val="1200"/>
              </a:spcAft>
              <a:buNone/>
            </a:pPr>
            <a:r>
              <a:rPr lang="en-US" sz="2800" u="sng" dirty="0"/>
              <a:t>To prevent floc break-up</a:t>
            </a:r>
            <a:r>
              <a:rPr lang="en-US" sz="2800" dirty="0"/>
              <a:t>:</a:t>
            </a:r>
          </a:p>
          <a:p>
            <a:pPr>
              <a:spcAft>
                <a:spcPts val="600"/>
              </a:spcAft>
            </a:pPr>
            <a:r>
              <a:rPr lang="en-US" sz="2400" dirty="0"/>
              <a:t>Taper mixing through flocculation stages</a:t>
            </a:r>
          </a:p>
          <a:p>
            <a:pPr>
              <a:spcAft>
                <a:spcPts val="600"/>
              </a:spcAft>
            </a:pPr>
            <a:r>
              <a:rPr lang="en-US" sz="2400" dirty="0"/>
              <a:t>At reduced plant flows, reduce detention time in </a:t>
            </a:r>
            <a:r>
              <a:rPr lang="en-US" sz="2400" dirty="0" err="1"/>
              <a:t>flocculators</a:t>
            </a:r>
            <a:r>
              <a:rPr lang="en-US" sz="2400" dirty="0"/>
              <a:t> by taking units off-line.</a:t>
            </a:r>
          </a:p>
          <a:p>
            <a:pPr>
              <a:spcAft>
                <a:spcPts val="600"/>
              </a:spcAft>
            </a:pPr>
            <a:r>
              <a:rPr lang="en-US" sz="2400" dirty="0"/>
              <a:t>if mixing accomplished with a rotating blade/paddle, the tip speed in the final stage of flocculation should be between 0.9 and 1.3 </a:t>
            </a:r>
            <a:r>
              <a:rPr lang="en-US" sz="2400" dirty="0" err="1"/>
              <a:t>ft</a:t>
            </a:r>
            <a:r>
              <a:rPr lang="en-US" sz="2400" dirty="0"/>
              <a:t>/sec. (to limit particle shear).</a:t>
            </a:r>
          </a:p>
          <a:p>
            <a:pPr lvl="1"/>
            <a:endParaRPr lang="en-US" sz="2400" dirty="0"/>
          </a:p>
        </p:txBody>
      </p:sp>
    </p:spTree>
    <p:extLst>
      <p:ext uri="{BB962C8B-B14F-4D97-AF65-F5344CB8AC3E}">
        <p14:creationId xmlns:p14="http://schemas.microsoft.com/office/powerpoint/2010/main" val="35508002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a:t>Flocculation</a:t>
            </a:r>
            <a:endParaRPr lang="en-US" u="sng" dirty="0"/>
          </a:p>
        </p:txBody>
      </p:sp>
      <p:sp>
        <p:nvSpPr>
          <p:cNvPr id="5" name="Content Placeholder 4"/>
          <p:cNvSpPr>
            <a:spLocks noGrp="1"/>
          </p:cNvSpPr>
          <p:nvPr>
            <p:ph idx="1"/>
          </p:nvPr>
        </p:nvSpPr>
        <p:spPr>
          <a:xfrm>
            <a:off x="457200" y="1371604"/>
            <a:ext cx="5943600" cy="4525963"/>
          </a:xfrm>
        </p:spPr>
        <p:txBody>
          <a:bodyPr/>
          <a:lstStyle/>
          <a:p>
            <a:r>
              <a:rPr lang="en-US" dirty="0"/>
              <a:t>How is flocculation executed?</a:t>
            </a:r>
          </a:p>
          <a:p>
            <a:pPr lvl="1"/>
            <a:r>
              <a:rPr lang="en-US" dirty="0"/>
              <a:t>Mechanical means</a:t>
            </a:r>
          </a:p>
          <a:p>
            <a:pPr lvl="2"/>
            <a:r>
              <a:rPr lang="en-US" dirty="0"/>
              <a:t>Vertical mixers (impellers, paddles) walking-beam</a:t>
            </a:r>
          </a:p>
          <a:p>
            <a:pPr lvl="1"/>
            <a:r>
              <a:rPr lang="en-US" dirty="0"/>
              <a:t>Hydraulic means</a:t>
            </a:r>
          </a:p>
          <a:p>
            <a:pPr lvl="2"/>
            <a:r>
              <a:rPr lang="en-US" dirty="0" err="1"/>
              <a:t>Superpulsators</a:t>
            </a:r>
            <a:endParaRPr lang="en-US" dirty="0"/>
          </a:p>
          <a:p>
            <a:pPr lvl="2"/>
            <a:r>
              <a:rPr lang="en-US" dirty="0"/>
              <a:t>Baffle walls</a:t>
            </a:r>
          </a:p>
          <a:p>
            <a:pPr marL="0" indent="0">
              <a:buNone/>
            </a:pPr>
            <a:r>
              <a:rPr lang="en-US" dirty="0"/>
              <a:t> </a:t>
            </a:r>
          </a:p>
        </p:txBody>
      </p:sp>
      <p:pic>
        <p:nvPicPr>
          <p:cNvPr id="3" name="Picture 2"/>
          <p:cNvPicPr>
            <a:picLocks noChangeAspect="1"/>
          </p:cNvPicPr>
          <p:nvPr/>
        </p:nvPicPr>
        <p:blipFill>
          <a:blip r:embed="rId3"/>
          <a:stretch>
            <a:fillRect/>
          </a:stretch>
        </p:blipFill>
        <p:spPr>
          <a:xfrm>
            <a:off x="5715000" y="1981200"/>
            <a:ext cx="2571750" cy="3695700"/>
          </a:xfrm>
          <a:prstGeom prst="rect">
            <a:avLst/>
          </a:prstGeom>
        </p:spPr>
      </p:pic>
    </p:spTree>
    <p:extLst>
      <p:ext uri="{BB962C8B-B14F-4D97-AF65-F5344CB8AC3E}">
        <p14:creationId xmlns:p14="http://schemas.microsoft.com/office/powerpoint/2010/main" val="392961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Factors</a:t>
            </a:r>
            <a:r>
              <a:rPr lang="en-US" b="1" i="1" dirty="0"/>
              <a:t> </a:t>
            </a:r>
            <a:r>
              <a:rPr lang="en-US" sz="4000" b="1" i="1" dirty="0"/>
              <a:t>Affecting Coagulation</a:t>
            </a:r>
            <a:endParaRPr lang="en-US" b="1" i="1" dirty="0"/>
          </a:p>
        </p:txBody>
      </p:sp>
      <p:sp>
        <p:nvSpPr>
          <p:cNvPr id="3" name="Content Placeholder 2"/>
          <p:cNvSpPr>
            <a:spLocks noGrp="1"/>
          </p:cNvSpPr>
          <p:nvPr>
            <p:ph idx="1"/>
          </p:nvPr>
        </p:nvSpPr>
        <p:spPr>
          <a:xfrm>
            <a:off x="685800" y="1722436"/>
            <a:ext cx="3352800" cy="4525963"/>
          </a:xfrm>
        </p:spPr>
        <p:txBody>
          <a:bodyPr/>
          <a:lstStyle/>
          <a:p>
            <a:r>
              <a:rPr lang="en-US" sz="2800" dirty="0">
                <a:solidFill>
                  <a:schemeClr val="accent3">
                    <a:lumMod val="65000"/>
                  </a:schemeClr>
                </a:solidFill>
              </a:rPr>
              <a:t>pH</a:t>
            </a:r>
          </a:p>
          <a:p>
            <a:r>
              <a:rPr lang="en-US" sz="2800" dirty="0">
                <a:solidFill>
                  <a:schemeClr val="accent3">
                    <a:lumMod val="65000"/>
                  </a:schemeClr>
                </a:solidFill>
              </a:rPr>
              <a:t>Alkalinity</a:t>
            </a:r>
          </a:p>
          <a:p>
            <a:r>
              <a:rPr lang="en-US" sz="2800" dirty="0">
                <a:solidFill>
                  <a:schemeClr val="accent3">
                    <a:lumMod val="65000"/>
                  </a:schemeClr>
                </a:solidFill>
              </a:rPr>
              <a:t>Temperature</a:t>
            </a:r>
          </a:p>
          <a:p>
            <a:r>
              <a:rPr lang="en-US" sz="2800" dirty="0">
                <a:solidFill>
                  <a:schemeClr val="accent3">
                    <a:lumMod val="65000"/>
                  </a:schemeClr>
                </a:solidFill>
              </a:rPr>
              <a:t>Nature of NOM</a:t>
            </a:r>
          </a:p>
          <a:p>
            <a:r>
              <a:rPr lang="en-US" sz="2800" dirty="0">
                <a:solidFill>
                  <a:schemeClr val="accent3">
                    <a:lumMod val="65000"/>
                  </a:schemeClr>
                </a:solidFill>
              </a:rPr>
              <a:t>Turbidity</a:t>
            </a:r>
          </a:p>
          <a:p>
            <a:r>
              <a:rPr lang="en-US" sz="2800" dirty="0">
                <a:solidFill>
                  <a:schemeClr val="accent3">
                    <a:lumMod val="65000"/>
                  </a:schemeClr>
                </a:solidFill>
              </a:rPr>
              <a:t>Pre-oxidation</a:t>
            </a:r>
          </a:p>
          <a:p>
            <a:r>
              <a:rPr lang="en-US" sz="2800" b="1" dirty="0"/>
              <a:t>Mixing</a:t>
            </a:r>
          </a:p>
        </p:txBody>
      </p:sp>
      <p:sp>
        <p:nvSpPr>
          <p:cNvPr id="5" name="Rounded Rectangle 4"/>
          <p:cNvSpPr/>
          <p:nvPr/>
        </p:nvSpPr>
        <p:spPr bwMode="auto">
          <a:xfrm>
            <a:off x="473242" y="1524000"/>
            <a:ext cx="3352800" cy="3880503"/>
          </a:xfrm>
          <a:prstGeom prst="roundRect">
            <a:avLst/>
          </a:prstGeom>
          <a:solidFill>
            <a:srgbClr val="F1CD47">
              <a:alpha val="13725"/>
            </a:srgbClr>
          </a:solidFill>
          <a:ln w="9525" cap="flat" cmpd="sng" algn="ctr">
            <a:solidFill>
              <a:srgbClr val="00B0F0"/>
            </a:solidFill>
            <a:prstDash val="solid"/>
            <a:round/>
            <a:headEnd type="none" w="med" len="med"/>
            <a:tailEnd type="none" w="med" len="med"/>
          </a:ln>
          <a:effectLst>
            <a:outerShdw blurRad="50800" dist="50800" dir="2700000" algn="tl" rotWithShape="0">
              <a:srgbClr val="CCCC00">
                <a:alpha val="40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797833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 descr="Cross Collector guard 11-10-04"/>
          <p:cNvPicPr>
            <a:picLocks noChangeAspect="1" noChangeArrowheads="1"/>
          </p:cNvPicPr>
          <p:nvPr/>
        </p:nvPicPr>
        <p:blipFill>
          <a:blip r:embed="rId3"/>
          <a:srcRect/>
          <a:stretch>
            <a:fillRect/>
          </a:stretch>
        </p:blipFill>
        <p:spPr bwMode="auto">
          <a:xfrm>
            <a:off x="2343151" y="304800"/>
            <a:ext cx="4572000" cy="55626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p:cNvPicPr>
            <a:picLocks noChangeAspect="1" noChangeArrowheads="1"/>
          </p:cNvPicPr>
          <p:nvPr/>
        </p:nvPicPr>
        <p:blipFill>
          <a:blip r:embed="rId3"/>
          <a:srcRect/>
          <a:stretch>
            <a:fillRect/>
          </a:stretch>
        </p:blipFill>
        <p:spPr bwMode="auto">
          <a:xfrm>
            <a:off x="762000" y="685803"/>
            <a:ext cx="7620000" cy="4886325"/>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1" y="409579"/>
            <a:ext cx="7955971" cy="5256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26614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a:xfrm>
            <a:off x="228600" y="3"/>
            <a:ext cx="8915402" cy="1431925"/>
          </a:xfrm>
        </p:spPr>
        <p:txBody>
          <a:bodyPr/>
          <a:lstStyle/>
          <a:p>
            <a:pPr eaLnBrk="1" hangingPunct="1"/>
            <a:r>
              <a:rPr lang="en-US" sz="3600" dirty="0"/>
              <a:t>Flocculation Basins (Griffith WTP, Fairfax)</a:t>
            </a:r>
          </a:p>
        </p:txBody>
      </p:sp>
      <p:sp>
        <p:nvSpPr>
          <p:cNvPr id="62466" name="Rectangle 3"/>
          <p:cNvSpPr>
            <a:spLocks noGrp="1" noChangeArrowheads="1"/>
          </p:cNvSpPr>
          <p:nvPr>
            <p:ph type="body" sz="half" idx="1"/>
          </p:nvPr>
        </p:nvSpPr>
        <p:spPr>
          <a:xfrm>
            <a:off x="228600" y="1447802"/>
            <a:ext cx="5410200" cy="2671763"/>
          </a:xfrm>
        </p:spPr>
        <p:txBody>
          <a:bodyPr/>
          <a:lstStyle/>
          <a:p>
            <a:pPr eaLnBrk="1" hangingPunct="1">
              <a:lnSpc>
                <a:spcPct val="80000"/>
              </a:lnSpc>
              <a:spcBef>
                <a:spcPct val="30000"/>
              </a:spcBef>
            </a:pPr>
            <a:r>
              <a:rPr lang="en-US" sz="2800" dirty="0"/>
              <a:t>4 Basins @ 31.5 MGD, 3-stage </a:t>
            </a:r>
          </a:p>
          <a:p>
            <a:pPr eaLnBrk="1" hangingPunct="1">
              <a:lnSpc>
                <a:spcPct val="80000"/>
              </a:lnSpc>
              <a:spcBef>
                <a:spcPct val="30000"/>
              </a:spcBef>
            </a:pPr>
            <a:r>
              <a:rPr lang="en-US" sz="2800" dirty="0"/>
              <a:t>DT = 36 min at max flow</a:t>
            </a:r>
          </a:p>
          <a:p>
            <a:pPr eaLnBrk="1" hangingPunct="1">
              <a:lnSpc>
                <a:spcPct val="80000"/>
              </a:lnSpc>
              <a:spcBef>
                <a:spcPct val="30000"/>
              </a:spcBef>
            </a:pPr>
            <a:r>
              <a:rPr lang="en-US" sz="2800" dirty="0"/>
              <a:t>Stages 1 &amp;2:</a:t>
            </a:r>
          </a:p>
          <a:p>
            <a:pPr lvl="1" eaLnBrk="1" hangingPunct="1">
              <a:lnSpc>
                <a:spcPct val="80000"/>
              </a:lnSpc>
              <a:spcBef>
                <a:spcPct val="30000"/>
              </a:spcBef>
            </a:pPr>
            <a:r>
              <a:rPr lang="en-US" sz="2000" dirty="0"/>
              <a:t>Hydraulic flocculation (baffled serpentine flow)</a:t>
            </a:r>
          </a:p>
          <a:p>
            <a:pPr lvl="1" eaLnBrk="1" hangingPunct="1">
              <a:lnSpc>
                <a:spcPct val="80000"/>
              </a:lnSpc>
              <a:spcBef>
                <a:spcPct val="30000"/>
              </a:spcBef>
            </a:pPr>
            <a:r>
              <a:rPr lang="en-US" sz="2000" dirty="0"/>
              <a:t>1</a:t>
            </a:r>
            <a:r>
              <a:rPr lang="en-US" sz="2000" baseline="30000" dirty="0"/>
              <a:t>st</a:t>
            </a:r>
            <a:r>
              <a:rPr lang="en-US" sz="2000" dirty="0"/>
              <a:t> Stage G = 65 s</a:t>
            </a:r>
            <a:r>
              <a:rPr lang="en-US" sz="2000" baseline="30000" dirty="0"/>
              <a:t>-1</a:t>
            </a:r>
            <a:r>
              <a:rPr lang="en-US" sz="2000" dirty="0"/>
              <a:t> at 31.5 MGD </a:t>
            </a:r>
          </a:p>
          <a:p>
            <a:pPr lvl="1" eaLnBrk="1" hangingPunct="1">
              <a:lnSpc>
                <a:spcPct val="80000"/>
              </a:lnSpc>
              <a:spcBef>
                <a:spcPct val="30000"/>
              </a:spcBef>
            </a:pPr>
            <a:r>
              <a:rPr lang="en-US" sz="2000" dirty="0"/>
              <a:t>2</a:t>
            </a:r>
            <a:r>
              <a:rPr lang="en-US" sz="2000" baseline="30000" dirty="0"/>
              <a:t>nd</a:t>
            </a:r>
            <a:r>
              <a:rPr lang="en-US" sz="2000" dirty="0"/>
              <a:t> Stage G = 30 s</a:t>
            </a:r>
            <a:r>
              <a:rPr lang="en-US" sz="2000" baseline="30000" dirty="0"/>
              <a:t>-1 </a:t>
            </a:r>
            <a:r>
              <a:rPr lang="en-US" sz="2000" dirty="0"/>
              <a:t>at 31.5 MGD</a:t>
            </a:r>
          </a:p>
        </p:txBody>
      </p:sp>
      <p:pic>
        <p:nvPicPr>
          <p:cNvPr id="62467" name="Picture 4" descr="DSC04678"/>
          <p:cNvPicPr>
            <a:picLocks noGrp="1" noChangeAspect="1" noChangeArrowheads="1"/>
          </p:cNvPicPr>
          <p:nvPr>
            <p:ph sz="quarter" idx="2"/>
          </p:nvPr>
        </p:nvPicPr>
        <p:blipFill>
          <a:blip r:embed="rId3"/>
          <a:srcRect/>
          <a:stretch>
            <a:fillRect/>
          </a:stretch>
        </p:blipFill>
        <p:spPr>
          <a:xfrm>
            <a:off x="5791202" y="3943350"/>
            <a:ext cx="3144839" cy="2533651"/>
          </a:xfrm>
        </p:spPr>
      </p:pic>
      <p:sp>
        <p:nvSpPr>
          <p:cNvPr id="62468" name="Rectangle 5"/>
          <p:cNvSpPr>
            <a:spLocks noChangeArrowheads="1"/>
          </p:cNvSpPr>
          <p:nvPr/>
        </p:nvSpPr>
        <p:spPr bwMode="auto">
          <a:xfrm>
            <a:off x="228600" y="4724401"/>
            <a:ext cx="5181600" cy="2031325"/>
          </a:xfrm>
          <a:prstGeom prst="rect">
            <a:avLst/>
          </a:prstGeom>
          <a:solidFill>
            <a:schemeClr val="bg1"/>
          </a:solidFill>
          <a:ln w="9525">
            <a:noFill/>
            <a:miter lim="800000"/>
            <a:headEnd/>
            <a:tailEnd/>
          </a:ln>
        </p:spPr>
        <p:txBody>
          <a:bodyPr>
            <a:spAutoFit/>
          </a:bodyPr>
          <a:lstStyle/>
          <a:p>
            <a:pPr marL="342891" indent="-342891">
              <a:spcBef>
                <a:spcPct val="30000"/>
              </a:spcBef>
              <a:buFontTx/>
              <a:buChar char="•"/>
            </a:pPr>
            <a:r>
              <a:rPr lang="en-US" sz="2800" dirty="0"/>
              <a:t>Stage 3:</a:t>
            </a:r>
          </a:p>
          <a:p>
            <a:pPr marL="742932" lvl="1" indent="-285744">
              <a:spcBef>
                <a:spcPct val="30000"/>
              </a:spcBef>
              <a:buFontTx/>
              <a:buChar char="–"/>
            </a:pPr>
            <a:r>
              <a:rPr lang="en-US" sz="2000" dirty="0"/>
              <a:t>Mechanical flocculation (VS vertical hydrofoil impellers)</a:t>
            </a:r>
          </a:p>
          <a:p>
            <a:pPr marL="742932" lvl="1" indent="-285744">
              <a:spcBef>
                <a:spcPct val="30000"/>
              </a:spcBef>
              <a:buFontTx/>
              <a:buChar char="–"/>
            </a:pPr>
            <a:r>
              <a:rPr lang="en-US" sz="2000" dirty="0"/>
              <a:t>6 units/basin</a:t>
            </a:r>
          </a:p>
          <a:p>
            <a:pPr marL="742932" lvl="1" indent="-285744">
              <a:spcBef>
                <a:spcPct val="30000"/>
              </a:spcBef>
              <a:buFontTx/>
              <a:buChar char="–"/>
            </a:pPr>
            <a:r>
              <a:rPr lang="en-US" sz="2000" dirty="0"/>
              <a:t>Variable G = 5 to 25 </a:t>
            </a:r>
            <a:r>
              <a:rPr lang="en-US" dirty="0"/>
              <a:t>s</a:t>
            </a:r>
            <a:r>
              <a:rPr lang="en-US" baseline="30000" dirty="0"/>
              <a:t>-1</a:t>
            </a:r>
            <a:endParaRPr lang="en-US" dirty="0"/>
          </a:p>
        </p:txBody>
      </p:sp>
      <p:pic>
        <p:nvPicPr>
          <p:cNvPr id="62469" name="Picture 6" descr="DSC04426"/>
          <p:cNvPicPr>
            <a:picLocks noGrp="1" noChangeAspect="1" noChangeArrowheads="1"/>
          </p:cNvPicPr>
          <p:nvPr>
            <p:ph sz="quarter" idx="3"/>
          </p:nvPr>
        </p:nvPicPr>
        <p:blipFill>
          <a:blip r:embed="rId4"/>
          <a:srcRect t="6000"/>
          <a:stretch>
            <a:fillRect/>
          </a:stretch>
        </p:blipFill>
        <p:spPr>
          <a:xfrm>
            <a:off x="5694365" y="1219203"/>
            <a:ext cx="3449637" cy="2587625"/>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Flocculation Basins</a:t>
            </a:r>
            <a:endParaRPr lang="en-US" dirty="0"/>
          </a:p>
        </p:txBody>
      </p:sp>
      <p:sp>
        <p:nvSpPr>
          <p:cNvPr id="3" name="Content Placeholder 2"/>
          <p:cNvSpPr>
            <a:spLocks noGrp="1"/>
          </p:cNvSpPr>
          <p:nvPr>
            <p:ph idx="1"/>
          </p:nvPr>
        </p:nvSpPr>
        <p:spPr>
          <a:xfrm>
            <a:off x="838200" y="1371604"/>
            <a:ext cx="7848600" cy="4525963"/>
          </a:xfrm>
        </p:spPr>
        <p:txBody>
          <a:bodyPr/>
          <a:lstStyle/>
          <a:p>
            <a:r>
              <a:rPr lang="en-US" sz="2800" b="1" dirty="0"/>
              <a:t>Hydraulic</a:t>
            </a:r>
            <a:r>
              <a:rPr lang="en-US" sz="2800" dirty="0"/>
              <a:t> flocculation (two stages)</a:t>
            </a:r>
          </a:p>
          <a:p>
            <a:pPr lvl="1"/>
            <a:r>
              <a:rPr lang="en-US" sz="2400" dirty="0"/>
              <a:t>Eliminates mixers (lower operational and maintenance costs)</a:t>
            </a:r>
          </a:p>
          <a:p>
            <a:pPr lvl="1"/>
            <a:r>
              <a:rPr lang="en-US" sz="2400" dirty="0"/>
              <a:t>Mixing energy varies with flowrate</a:t>
            </a:r>
          </a:p>
          <a:p>
            <a:pPr lvl="1"/>
            <a:r>
              <a:rPr lang="en-US" sz="2400" dirty="0"/>
              <a:t>Sequential flow pattern approximates plug flow.</a:t>
            </a:r>
          </a:p>
          <a:p>
            <a:r>
              <a:rPr lang="en-US" sz="2800" b="1" dirty="0"/>
              <a:t>Mechanical </a:t>
            </a:r>
            <a:r>
              <a:rPr lang="en-US" sz="2800" dirty="0"/>
              <a:t>flocculation (one stage)</a:t>
            </a:r>
          </a:p>
          <a:p>
            <a:pPr lvl="1"/>
            <a:r>
              <a:rPr lang="en-US" sz="2400" dirty="0"/>
              <a:t>Allows some variation in mixing energy</a:t>
            </a:r>
          </a:p>
          <a:p>
            <a:pPr lvl="1"/>
            <a:r>
              <a:rPr lang="en-US" sz="2400" dirty="0"/>
              <a:t>Vertical hydrofoil type eliminates submerged bearings.</a:t>
            </a:r>
          </a:p>
          <a:p>
            <a:pPr lvl="1"/>
            <a:r>
              <a:rPr lang="en-US" sz="2400" dirty="0"/>
              <a:t>6 units per basin with variable frequency drives.</a:t>
            </a:r>
          </a:p>
          <a:p>
            <a:endParaRPr lang="en-US" sz="2800" dirty="0"/>
          </a:p>
        </p:txBody>
      </p:sp>
    </p:spTree>
    <p:extLst>
      <p:ext uri="{BB962C8B-B14F-4D97-AF65-F5344CB8AC3E}">
        <p14:creationId xmlns:p14="http://schemas.microsoft.com/office/powerpoint/2010/main" val="29817476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p:cNvPicPr>
            <a:picLocks noChangeAspect="1" noChangeArrowheads="1"/>
          </p:cNvPicPr>
          <p:nvPr/>
        </p:nvPicPr>
        <p:blipFill>
          <a:blip r:embed="rId3"/>
          <a:srcRect/>
          <a:stretch>
            <a:fillRect/>
          </a:stretch>
        </p:blipFill>
        <p:spPr bwMode="auto">
          <a:xfrm>
            <a:off x="762000" y="609603"/>
            <a:ext cx="7620000" cy="4962525"/>
          </a:xfrm>
          <a:prstGeom prst="rect">
            <a:avLst/>
          </a:prstGeom>
          <a:noFill/>
          <a:ln w="9525">
            <a:noFill/>
            <a:miter lim="800000"/>
            <a:headEnd/>
            <a:tailEnd/>
          </a:ln>
        </p:spPr>
      </p:pic>
      <p:sp>
        <p:nvSpPr>
          <p:cNvPr id="2" name="TextBox 1"/>
          <p:cNvSpPr txBox="1"/>
          <p:nvPr/>
        </p:nvSpPr>
        <p:spPr>
          <a:xfrm>
            <a:off x="3962400" y="5791200"/>
            <a:ext cx="4955524" cy="923330"/>
          </a:xfrm>
          <a:prstGeom prst="rect">
            <a:avLst/>
          </a:prstGeom>
          <a:noFill/>
        </p:spPr>
        <p:txBody>
          <a:bodyPr wrap="none" rtlCol="0">
            <a:spAutoFit/>
          </a:bodyPr>
          <a:lstStyle/>
          <a:p>
            <a:r>
              <a:rPr lang="en-US" b="1" i="1" dirty="0"/>
              <a:t>Baffling/Baffle Walls will add Energy/Mixing</a:t>
            </a:r>
          </a:p>
          <a:p>
            <a:r>
              <a:rPr lang="en-US" b="1" i="1" dirty="0"/>
              <a:t>input. Amount of Energy will be dependent </a:t>
            </a:r>
          </a:p>
          <a:p>
            <a:r>
              <a:rPr lang="en-US" b="1" i="1" dirty="0"/>
              <a:t>on flow and temperature.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4000" dirty="0"/>
              <a:t>Flocculation at Newport News (Harwood’s Mill)</a:t>
            </a:r>
          </a:p>
        </p:txBody>
      </p:sp>
      <p:sp>
        <p:nvSpPr>
          <p:cNvPr id="7" name="Content Placeholder 6"/>
          <p:cNvSpPr>
            <a:spLocks noGrp="1"/>
          </p:cNvSpPr>
          <p:nvPr>
            <p:ph sz="half" idx="1"/>
          </p:nvPr>
        </p:nvSpPr>
        <p:spPr/>
        <p:txBody>
          <a:bodyPr/>
          <a:lstStyle/>
          <a:p>
            <a:r>
              <a:rPr lang="en-US" sz="2400" dirty="0"/>
              <a:t>4 </a:t>
            </a:r>
            <a:r>
              <a:rPr lang="en-US" sz="2400" dirty="0" err="1"/>
              <a:t>upflow</a:t>
            </a:r>
            <a:r>
              <a:rPr lang="en-US" sz="2400" dirty="0"/>
              <a:t> </a:t>
            </a:r>
            <a:r>
              <a:rPr lang="en-US" sz="2400" dirty="0" err="1"/>
              <a:t>Superpulsator</a:t>
            </a:r>
            <a:r>
              <a:rPr lang="en-US" sz="2400" dirty="0"/>
              <a:t> clarifiers</a:t>
            </a:r>
          </a:p>
          <a:p>
            <a:pPr lvl="1"/>
            <a:r>
              <a:rPr lang="en-US" sz="2000" dirty="0"/>
              <a:t>Rated for 10 MGD apiece</a:t>
            </a:r>
          </a:p>
          <a:p>
            <a:r>
              <a:rPr lang="en-US" sz="2400" dirty="0"/>
              <a:t>Provides flocculation and clarification</a:t>
            </a:r>
          </a:p>
          <a:p>
            <a:pPr lvl="1"/>
            <a:r>
              <a:rPr lang="en-US" sz="2000" dirty="0"/>
              <a:t>Pulse provides the flocculation process</a:t>
            </a:r>
          </a:p>
          <a:p>
            <a:pPr lvl="1"/>
            <a:r>
              <a:rPr lang="en-US" sz="2000" dirty="0"/>
              <a:t>8 sludge collection hoppers and blowdown valves provide the clarification process </a:t>
            </a:r>
          </a:p>
          <a:p>
            <a:endParaRPr lang="en-US" sz="2400" dirty="0"/>
          </a:p>
        </p:txBody>
      </p:sp>
      <p:pic>
        <p:nvPicPr>
          <p:cNvPr id="9"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495800" y="1524000"/>
            <a:ext cx="4648200" cy="345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49433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a:t>Flocculation</a:t>
            </a:r>
            <a:endParaRPr lang="en-US" dirty="0"/>
          </a:p>
        </p:txBody>
      </p:sp>
      <p:sp>
        <p:nvSpPr>
          <p:cNvPr id="5" name="Content Placeholder 4"/>
          <p:cNvSpPr>
            <a:spLocks noGrp="1"/>
          </p:cNvSpPr>
          <p:nvPr>
            <p:ph idx="1"/>
          </p:nvPr>
        </p:nvSpPr>
        <p:spPr/>
        <p:txBody>
          <a:bodyPr/>
          <a:lstStyle/>
          <a:p>
            <a:r>
              <a:rPr lang="en-US" dirty="0"/>
              <a:t>Things to consider:</a:t>
            </a:r>
          </a:p>
          <a:p>
            <a:pPr lvl="1"/>
            <a:r>
              <a:rPr lang="en-US" dirty="0"/>
              <a:t>Desired floc size:</a:t>
            </a:r>
          </a:p>
          <a:p>
            <a:pPr lvl="2"/>
            <a:r>
              <a:rPr lang="en-US" dirty="0"/>
              <a:t>For direct filtration, dissolved air flotation, or membrane filtration </a:t>
            </a:r>
            <a:r>
              <a:rPr lang="en-US" dirty="0">
                <a:sym typeface="Wingdings" panose="05000000000000000000" pitchFamily="2" charset="2"/>
              </a:rPr>
              <a:t> typically </a:t>
            </a:r>
            <a:r>
              <a:rPr lang="en-US" u="sng" dirty="0">
                <a:sym typeface="Wingdings" panose="05000000000000000000" pitchFamily="2" charset="2"/>
              </a:rPr>
              <a:t>pin-head</a:t>
            </a:r>
            <a:r>
              <a:rPr lang="en-US" dirty="0">
                <a:sym typeface="Wingdings" panose="05000000000000000000" pitchFamily="2" charset="2"/>
              </a:rPr>
              <a:t> size</a:t>
            </a:r>
          </a:p>
          <a:p>
            <a:pPr lvl="2"/>
            <a:r>
              <a:rPr lang="en-US" dirty="0">
                <a:sym typeface="Wingdings" panose="05000000000000000000" pitchFamily="2" charset="2"/>
              </a:rPr>
              <a:t>For sedimentation  </a:t>
            </a:r>
            <a:r>
              <a:rPr lang="en-US" i="1" dirty="0">
                <a:sym typeface="Wingdings" panose="05000000000000000000" pitchFamily="2" charset="2"/>
              </a:rPr>
              <a:t>generally</a:t>
            </a:r>
            <a:r>
              <a:rPr lang="en-US" dirty="0">
                <a:sym typeface="Wingdings" panose="05000000000000000000" pitchFamily="2" charset="2"/>
              </a:rPr>
              <a:t> desire </a:t>
            </a:r>
            <a:r>
              <a:rPr lang="en-US" u="sng" dirty="0">
                <a:sym typeface="Wingdings" panose="05000000000000000000" pitchFamily="2" charset="2"/>
              </a:rPr>
              <a:t>larger floc </a:t>
            </a:r>
            <a:r>
              <a:rPr lang="en-US" dirty="0">
                <a:sym typeface="Wingdings" panose="05000000000000000000" pitchFamily="2" charset="2"/>
              </a:rPr>
              <a:t>as settling velocity depends on particle size.</a:t>
            </a:r>
          </a:p>
          <a:p>
            <a:pPr lvl="1"/>
            <a:r>
              <a:rPr lang="en-US" dirty="0"/>
              <a:t>Coagulation chemistry</a:t>
            </a:r>
          </a:p>
          <a:p>
            <a:pPr lvl="2"/>
            <a:r>
              <a:rPr lang="en-US" dirty="0"/>
              <a:t>Without proper coagulation chemistry, flocculation will </a:t>
            </a:r>
            <a:r>
              <a:rPr lang="en-US" b="1" i="1" u="sng" dirty="0">
                <a:solidFill>
                  <a:srgbClr val="FF0000"/>
                </a:solidFill>
              </a:rPr>
              <a:t>NOT</a:t>
            </a:r>
            <a:r>
              <a:rPr lang="en-US" dirty="0"/>
              <a:t> produce desired results.</a:t>
            </a:r>
          </a:p>
        </p:txBody>
      </p:sp>
    </p:spTree>
    <p:extLst>
      <p:ext uri="{BB962C8B-B14F-4D97-AF65-F5344CB8AC3E}">
        <p14:creationId xmlns:p14="http://schemas.microsoft.com/office/powerpoint/2010/main" val="3828410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297367"/>
          </a:xfrm>
          <a:solidFill>
            <a:srgbClr val="CCCC00">
              <a:alpha val="26000"/>
            </a:srgbClr>
          </a:solidFill>
          <a:ln w="53975">
            <a:solidFill>
              <a:srgbClr val="CCCC00"/>
            </a:solidFill>
            <a:round/>
          </a:ln>
        </p:spPr>
        <p:txBody>
          <a:bodyPr/>
          <a:lstStyle/>
          <a:p>
            <a:pPr marL="514350" indent="-514350">
              <a:buNone/>
            </a:pPr>
            <a:r>
              <a:rPr lang="en-US" sz="2400" dirty="0"/>
              <a:t>Q: In general, the size of floc that has been found for optimal settling efficiency is _______?</a:t>
            </a:r>
          </a:p>
          <a:p>
            <a:pPr marL="914400" indent="-457200">
              <a:buFont typeface="+mj-lt"/>
              <a:buAutoNum type="alphaLcPeriod"/>
            </a:pPr>
            <a:r>
              <a:rPr lang="en-US" sz="2400" dirty="0"/>
              <a:t>Pinhead-size floc</a:t>
            </a:r>
          </a:p>
          <a:p>
            <a:pPr marL="914400" indent="-457200">
              <a:buFont typeface="+mj-lt"/>
              <a:buAutoNum type="alphaLcPeriod"/>
            </a:pPr>
            <a:r>
              <a:rPr lang="en-US" sz="2400" dirty="0"/>
              <a:t>Dime-size floc</a:t>
            </a:r>
          </a:p>
          <a:p>
            <a:pPr marL="914400" indent="-457200">
              <a:buFont typeface="+mj-lt"/>
              <a:buAutoNum type="alphaLcPeriod"/>
            </a:pPr>
            <a:r>
              <a:rPr lang="en-US" sz="2400" dirty="0"/>
              <a:t>Nickel-size floc</a:t>
            </a:r>
          </a:p>
          <a:p>
            <a:pPr marL="914400" indent="-457200">
              <a:buFont typeface="+mj-lt"/>
              <a:buAutoNum type="alphaLcPeriod"/>
            </a:pPr>
            <a:r>
              <a:rPr lang="en-US" sz="2400" dirty="0"/>
              <a:t>Quarter-size floc</a:t>
            </a:r>
          </a:p>
          <a:p>
            <a:pPr marL="914400" indent="-457200">
              <a:buFont typeface="+mj-lt"/>
              <a:buAutoNum type="alphaLcPeriod"/>
            </a:pPr>
            <a:endParaRPr lang="en-US" sz="2400" dirty="0"/>
          </a:p>
          <a:p>
            <a:pPr marL="0" indent="0">
              <a:buNone/>
            </a:pPr>
            <a:r>
              <a:rPr lang="en-US" sz="2400" dirty="0">
                <a:solidFill>
                  <a:srgbClr val="FF0000"/>
                </a:solidFill>
              </a:rPr>
              <a:t>Answer: a. Pinhead-size</a:t>
            </a:r>
          </a:p>
          <a:p>
            <a:pPr marL="0" indent="0" algn="r">
              <a:buNone/>
            </a:pPr>
            <a:endParaRPr lang="en-US" sz="2000" dirty="0"/>
          </a:p>
          <a:p>
            <a:pPr marL="0" indent="0" algn="r">
              <a:buNone/>
            </a:pPr>
            <a:r>
              <a:rPr lang="en-US" sz="2000" dirty="0"/>
              <a:t>Water Operator Certification Exam Prep: page 8, #53</a:t>
            </a:r>
          </a:p>
        </p:txBody>
      </p:sp>
    </p:spTree>
    <p:custDataLst>
      <p:tags r:id="rId1"/>
    </p:custDataLst>
    <p:extLst>
      <p:ext uri="{BB962C8B-B14F-4D97-AF65-F5344CB8AC3E}">
        <p14:creationId xmlns:p14="http://schemas.microsoft.com/office/powerpoint/2010/main" val="1302180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297367"/>
          </a:xfrm>
          <a:solidFill>
            <a:srgbClr val="CCCC00">
              <a:alpha val="26000"/>
            </a:srgbClr>
          </a:solidFill>
          <a:ln w="53975">
            <a:solidFill>
              <a:srgbClr val="CCCC00"/>
            </a:solidFill>
            <a:round/>
          </a:ln>
        </p:spPr>
        <p:txBody>
          <a:bodyPr/>
          <a:lstStyle/>
          <a:p>
            <a:pPr marL="404813" indent="-404813">
              <a:buNone/>
            </a:pPr>
            <a:r>
              <a:rPr lang="en-US" sz="2400" dirty="0"/>
              <a:t>Q: In the flocculation basins, as the floc grow in size they become ______, so the mixing must be ______, so the floc ______.</a:t>
            </a:r>
          </a:p>
          <a:p>
            <a:pPr marL="914400" indent="-457200">
              <a:buFont typeface="+mj-lt"/>
              <a:buAutoNum type="alphaLcPeriod"/>
            </a:pPr>
            <a:r>
              <a:rPr lang="en-US" sz="2400" dirty="0"/>
              <a:t>Stronger, greater, grows larger</a:t>
            </a:r>
          </a:p>
          <a:p>
            <a:pPr marL="914400" indent="-457200">
              <a:buFont typeface="+mj-lt"/>
              <a:buAutoNum type="alphaLcPeriod"/>
            </a:pPr>
            <a:r>
              <a:rPr lang="en-US" sz="2400" dirty="0"/>
              <a:t>Stronger, greater, does not settle</a:t>
            </a:r>
          </a:p>
          <a:p>
            <a:pPr marL="914400" indent="-457200">
              <a:buFont typeface="+mj-lt"/>
              <a:buAutoNum type="alphaLcPeriod"/>
            </a:pPr>
            <a:r>
              <a:rPr lang="en-US" sz="2400" dirty="0"/>
              <a:t>Fragile, slowed, does not shear</a:t>
            </a:r>
          </a:p>
          <a:p>
            <a:pPr marL="914400" indent="-457200">
              <a:buFont typeface="+mj-lt"/>
              <a:buAutoNum type="alphaLcPeriod"/>
            </a:pPr>
            <a:r>
              <a:rPr lang="en-US" sz="2400" dirty="0"/>
              <a:t>Weaker, stopped, grows larger</a:t>
            </a:r>
          </a:p>
          <a:p>
            <a:pPr marL="0" indent="0">
              <a:buNone/>
            </a:pPr>
            <a:endParaRPr lang="en-US" sz="2400" dirty="0">
              <a:solidFill>
                <a:srgbClr val="FF0000"/>
              </a:solidFill>
            </a:endParaRPr>
          </a:p>
          <a:p>
            <a:pPr marL="0" indent="0">
              <a:buNone/>
            </a:pPr>
            <a:r>
              <a:rPr lang="en-US" sz="2400" dirty="0">
                <a:solidFill>
                  <a:srgbClr val="FF0000"/>
                </a:solidFill>
              </a:rPr>
              <a:t>Answer: c. Fragile, slowed, does not shear</a:t>
            </a:r>
            <a:endParaRPr lang="en-US" sz="2000" dirty="0"/>
          </a:p>
          <a:p>
            <a:pPr marL="0" indent="0" algn="r">
              <a:buNone/>
            </a:pPr>
            <a:r>
              <a:rPr lang="en-US" sz="2000" dirty="0"/>
              <a:t>Water Operator Certification Exam Prep: page 23, #159</a:t>
            </a:r>
          </a:p>
        </p:txBody>
      </p:sp>
    </p:spTree>
    <p:custDataLst>
      <p:tags r:id="rId1"/>
    </p:custDataLst>
    <p:extLst>
      <p:ext uri="{BB962C8B-B14F-4D97-AF65-F5344CB8AC3E}">
        <p14:creationId xmlns:p14="http://schemas.microsoft.com/office/powerpoint/2010/main" val="402271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pPr eaLnBrk="1" hangingPunct="1"/>
            <a:r>
              <a:rPr lang="en-US" sz="4000" b="1" i="1" dirty="0"/>
              <a:t>Factors Affecting Coagulation</a:t>
            </a:r>
          </a:p>
        </p:txBody>
      </p:sp>
      <p:sp>
        <p:nvSpPr>
          <p:cNvPr id="39938" name="Rectangle 3"/>
          <p:cNvSpPr>
            <a:spLocks noGrp="1" noChangeArrowheads="1"/>
          </p:cNvSpPr>
          <p:nvPr>
            <p:ph type="body" idx="1"/>
          </p:nvPr>
        </p:nvSpPr>
        <p:spPr>
          <a:xfrm>
            <a:off x="533400" y="1371602"/>
            <a:ext cx="8229600" cy="4525963"/>
          </a:xfrm>
        </p:spPr>
        <p:txBody>
          <a:bodyPr/>
          <a:lstStyle/>
          <a:p>
            <a:pPr marL="0" indent="0" eaLnBrk="1" hangingPunct="1">
              <a:buNone/>
            </a:pPr>
            <a:r>
              <a:rPr lang="en-US" sz="2800" b="1" i="1" u="sng" dirty="0">
                <a:solidFill>
                  <a:srgbClr val="0000FF"/>
                </a:solidFill>
              </a:rPr>
              <a:t>Mixing Energy Input</a:t>
            </a:r>
            <a:r>
              <a:rPr lang="en-US" sz="2800" b="1" i="1" dirty="0">
                <a:solidFill>
                  <a:srgbClr val="0000FF"/>
                </a:solidFill>
              </a:rPr>
              <a:t>:</a:t>
            </a:r>
            <a:endParaRPr lang="en-US" sz="2800" i="1" dirty="0">
              <a:solidFill>
                <a:srgbClr val="0000FF"/>
              </a:solidFill>
            </a:endParaRPr>
          </a:p>
          <a:p>
            <a:pPr marL="457200" indent="-341313" eaLnBrk="1" hangingPunct="1"/>
            <a:r>
              <a:rPr lang="en-US" sz="2800" dirty="0"/>
              <a:t>Need adequate dispersion of chemical into water column</a:t>
            </a:r>
          </a:p>
          <a:p>
            <a:pPr marL="914400" lvl="1" indent="-341313" eaLnBrk="1" hangingPunct="1">
              <a:spcAft>
                <a:spcPts val="1200"/>
              </a:spcAft>
            </a:pPr>
            <a:r>
              <a:rPr lang="en-US" sz="2200" dirty="0"/>
              <a:t>Hydrolysis reactions occur in milliseconds</a:t>
            </a:r>
          </a:p>
          <a:p>
            <a:pPr marL="457200" indent="-341313" eaLnBrk="1" hangingPunct="1"/>
            <a:r>
              <a:rPr lang="en-US" sz="2800" dirty="0"/>
              <a:t>Different treatment chemicals may require extended mixing time, and varying energy input </a:t>
            </a:r>
            <a:r>
              <a:rPr lang="en-US" sz="2000" dirty="0"/>
              <a:t>(warm water vs. cold water)</a:t>
            </a:r>
            <a:endParaRPr lang="en-US" sz="2000" i="1" u="sng" dirty="0"/>
          </a:p>
        </p:txBody>
      </p:sp>
      <p:pic>
        <p:nvPicPr>
          <p:cNvPr id="20482" name="Picture 2" descr="C:\Users\jhanchak\AppData\Local\Microsoft\Windows\Temporary Internet Files\Content.IE5\MPH2LO24\MC90012793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5536" y="4709987"/>
            <a:ext cx="1214613" cy="2007485"/>
          </a:xfrm>
          <a:prstGeom prst="rect">
            <a:avLst/>
          </a:prstGeom>
          <a:noFill/>
          <a:extLst>
            <a:ext uri="{909E8E84-426E-40DD-AFC4-6F175D3DCCD1}">
              <a14:hiddenFill xmlns:a14="http://schemas.microsoft.com/office/drawing/2010/main">
                <a:solidFill>
                  <a:srgbClr val="FFFFFF"/>
                </a:solidFill>
              </a14:hiddenFill>
            </a:ext>
          </a:extLst>
        </p:spPr>
      </p:pic>
      <p:pic>
        <p:nvPicPr>
          <p:cNvPr id="20483" name="Picture 3" descr="C:\Users\jhanchak\AppData\Local\Microsoft\Windows\Temporary Internet Files\Content.IE5\JWU4HTKO\MC900335546[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1" y="4724402"/>
            <a:ext cx="1346884" cy="1307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50636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297367"/>
          </a:xfrm>
          <a:solidFill>
            <a:srgbClr val="CCCC00">
              <a:alpha val="26000"/>
            </a:srgbClr>
          </a:solidFill>
          <a:ln w="53975">
            <a:solidFill>
              <a:srgbClr val="CCCC00"/>
            </a:solidFill>
            <a:round/>
          </a:ln>
        </p:spPr>
        <p:txBody>
          <a:bodyPr/>
          <a:lstStyle/>
          <a:p>
            <a:pPr marL="404813" indent="-404813">
              <a:buNone/>
            </a:pPr>
            <a:r>
              <a:rPr lang="en-US" sz="2400" dirty="0"/>
              <a:t>Q: A cloudy appearance in the last flocculation chamber is usually caused by ______.</a:t>
            </a:r>
          </a:p>
          <a:p>
            <a:pPr marL="914400" indent="-457200">
              <a:buFont typeface="+mj-lt"/>
              <a:buAutoNum type="alphaLcPeriod"/>
            </a:pPr>
            <a:r>
              <a:rPr lang="en-US" sz="2400" dirty="0"/>
              <a:t>Excessive mixing</a:t>
            </a:r>
          </a:p>
          <a:p>
            <a:pPr marL="914400" indent="-457200">
              <a:buFont typeface="+mj-lt"/>
              <a:buAutoNum type="alphaLcPeriod"/>
            </a:pPr>
            <a:r>
              <a:rPr lang="en-US" sz="2400" dirty="0"/>
              <a:t>Not enough mixing</a:t>
            </a:r>
          </a:p>
          <a:p>
            <a:pPr marL="914400" indent="-457200">
              <a:buFont typeface="+mj-lt"/>
              <a:buAutoNum type="alphaLcPeriod"/>
            </a:pPr>
            <a:r>
              <a:rPr lang="en-US" sz="2400" dirty="0"/>
              <a:t>Too much coagulant aid</a:t>
            </a:r>
          </a:p>
          <a:p>
            <a:pPr marL="914400" indent="-457200">
              <a:buFont typeface="+mj-lt"/>
              <a:buAutoNum type="alphaLcPeriod"/>
            </a:pPr>
            <a:r>
              <a:rPr lang="en-US" sz="2400" dirty="0"/>
              <a:t>Inadequate coagulant dosage</a:t>
            </a:r>
          </a:p>
          <a:p>
            <a:pPr marL="0" indent="0">
              <a:buNone/>
            </a:pPr>
            <a:endParaRPr lang="en-US" sz="2400" dirty="0">
              <a:solidFill>
                <a:srgbClr val="FF0000"/>
              </a:solidFill>
            </a:endParaRPr>
          </a:p>
          <a:p>
            <a:pPr marL="0" indent="0">
              <a:buNone/>
            </a:pPr>
            <a:r>
              <a:rPr lang="en-US" sz="2400" dirty="0">
                <a:solidFill>
                  <a:srgbClr val="FF0000"/>
                </a:solidFill>
              </a:rPr>
              <a:t>Answer: d. Inadequate coagulant dosage</a:t>
            </a:r>
          </a:p>
          <a:p>
            <a:pPr marL="0" indent="0">
              <a:buNone/>
            </a:pPr>
            <a:endParaRPr lang="en-US" sz="2000" dirty="0"/>
          </a:p>
          <a:p>
            <a:pPr marL="0" indent="0" algn="r">
              <a:buNone/>
            </a:pPr>
            <a:r>
              <a:rPr lang="en-US" sz="2000" dirty="0"/>
              <a:t>Water Operator Certification Exam Prep: page 7, #48</a:t>
            </a:r>
          </a:p>
        </p:txBody>
      </p:sp>
    </p:spTree>
    <p:custDataLst>
      <p:tags r:id="rId1"/>
    </p:custDataLst>
    <p:extLst>
      <p:ext uri="{BB962C8B-B14F-4D97-AF65-F5344CB8AC3E}">
        <p14:creationId xmlns:p14="http://schemas.microsoft.com/office/powerpoint/2010/main" val="2945537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297367"/>
          </a:xfrm>
          <a:solidFill>
            <a:srgbClr val="CCCC00">
              <a:alpha val="26000"/>
            </a:srgbClr>
          </a:solidFill>
          <a:ln w="53975">
            <a:solidFill>
              <a:srgbClr val="CCCC00"/>
            </a:solidFill>
            <a:round/>
          </a:ln>
        </p:spPr>
        <p:txBody>
          <a:bodyPr/>
          <a:lstStyle/>
          <a:p>
            <a:pPr marL="404813" indent="-404813">
              <a:buNone/>
            </a:pPr>
            <a:r>
              <a:rPr lang="en-US" sz="2400" dirty="0"/>
              <a:t>Q: How can the problem of poorly formed floc be solved?</a:t>
            </a:r>
          </a:p>
          <a:p>
            <a:pPr marL="914400" indent="-457200">
              <a:buFont typeface="+mj-lt"/>
              <a:buAutoNum type="alphaLcPeriod"/>
            </a:pPr>
            <a:r>
              <a:rPr lang="en-US" sz="2400" dirty="0"/>
              <a:t>Increase the coagulant dosage</a:t>
            </a:r>
          </a:p>
          <a:p>
            <a:pPr marL="914400" indent="-457200">
              <a:buFont typeface="+mj-lt"/>
              <a:buAutoNum type="alphaLcPeriod"/>
            </a:pPr>
            <a:r>
              <a:rPr lang="en-US" sz="2400" dirty="0"/>
              <a:t>Remove excess baffles</a:t>
            </a:r>
          </a:p>
          <a:p>
            <a:pPr marL="914400" indent="-457200">
              <a:buFont typeface="+mj-lt"/>
              <a:buAutoNum type="alphaLcPeriod"/>
            </a:pPr>
            <a:r>
              <a:rPr lang="en-US" sz="2400" dirty="0"/>
              <a:t>Use a coagulant aid</a:t>
            </a:r>
          </a:p>
          <a:p>
            <a:pPr marL="914400" indent="-457200">
              <a:buFont typeface="+mj-lt"/>
              <a:buAutoNum type="alphaLcPeriod"/>
            </a:pPr>
            <a:r>
              <a:rPr lang="en-US" sz="2400" dirty="0"/>
              <a:t>Clean the sedimentation basin to reduce short-circuiting</a:t>
            </a:r>
          </a:p>
          <a:p>
            <a:pPr marL="0" indent="0">
              <a:buNone/>
            </a:pPr>
            <a:endParaRPr lang="en-US" sz="2400" dirty="0">
              <a:solidFill>
                <a:srgbClr val="FF0000"/>
              </a:solidFill>
            </a:endParaRPr>
          </a:p>
          <a:p>
            <a:pPr marL="0" indent="0">
              <a:buNone/>
            </a:pPr>
            <a:r>
              <a:rPr lang="en-US" sz="2400" dirty="0">
                <a:solidFill>
                  <a:srgbClr val="FF0000"/>
                </a:solidFill>
              </a:rPr>
              <a:t>Answer: c. Use a coagulant aid</a:t>
            </a:r>
          </a:p>
          <a:p>
            <a:pPr marL="0" indent="0">
              <a:buNone/>
            </a:pPr>
            <a:endParaRPr lang="en-US" sz="2000" dirty="0"/>
          </a:p>
          <a:p>
            <a:pPr marL="0" indent="0" algn="r">
              <a:buNone/>
            </a:pPr>
            <a:r>
              <a:rPr lang="en-US" sz="2000" dirty="0"/>
              <a:t>Water Operator Certification Exam Prep: page 7, #45</a:t>
            </a:r>
          </a:p>
        </p:txBody>
      </p:sp>
    </p:spTree>
    <p:custDataLst>
      <p:tags r:id="rId1"/>
    </p:custDataLst>
    <p:extLst>
      <p:ext uri="{BB962C8B-B14F-4D97-AF65-F5344CB8AC3E}">
        <p14:creationId xmlns:p14="http://schemas.microsoft.com/office/powerpoint/2010/main" val="38685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297367"/>
          </a:xfrm>
          <a:solidFill>
            <a:srgbClr val="CCCC00">
              <a:alpha val="26000"/>
            </a:srgbClr>
          </a:solidFill>
          <a:ln w="53975">
            <a:solidFill>
              <a:srgbClr val="CCCC00"/>
            </a:solidFill>
            <a:round/>
          </a:ln>
        </p:spPr>
        <p:txBody>
          <a:bodyPr/>
          <a:lstStyle/>
          <a:p>
            <a:pPr marL="404813" indent="-404813">
              <a:buNone/>
            </a:pPr>
            <a:r>
              <a:rPr lang="en-US" sz="2400" dirty="0"/>
              <a:t>Q: A common mistake made in the flocculation basins is _________.</a:t>
            </a:r>
          </a:p>
          <a:p>
            <a:pPr marL="914400" indent="-457200">
              <a:buFont typeface="+mj-lt"/>
              <a:buAutoNum type="alphaLcPeriod"/>
            </a:pPr>
            <a:r>
              <a:rPr lang="en-US" sz="2400" dirty="0"/>
              <a:t>Adding the coagulant aid in the first </a:t>
            </a:r>
            <a:r>
              <a:rPr lang="en-US" sz="2400" dirty="0" err="1"/>
              <a:t>flocculator</a:t>
            </a:r>
            <a:r>
              <a:rPr lang="en-US" sz="2400" dirty="0"/>
              <a:t> unit</a:t>
            </a:r>
          </a:p>
          <a:p>
            <a:pPr marL="914400" indent="-457200">
              <a:buFont typeface="+mj-lt"/>
              <a:buAutoNum type="alphaLcPeriod"/>
            </a:pPr>
            <a:r>
              <a:rPr lang="en-US" sz="2400" dirty="0"/>
              <a:t>To keep too many units in service</a:t>
            </a:r>
          </a:p>
          <a:p>
            <a:pPr marL="914400" indent="-457200">
              <a:buFont typeface="+mj-lt"/>
              <a:buAutoNum type="alphaLcPeriod"/>
            </a:pPr>
            <a:r>
              <a:rPr lang="en-US" sz="2400" dirty="0"/>
              <a:t>To taper the mixing gradient too steeply</a:t>
            </a:r>
          </a:p>
          <a:p>
            <a:pPr marL="914400" indent="-457200">
              <a:buFont typeface="+mj-lt"/>
              <a:buAutoNum type="alphaLcPeriod"/>
            </a:pPr>
            <a:r>
              <a:rPr lang="en-US" sz="2400" dirty="0"/>
              <a:t>To taper the mixing gradient too gently.</a:t>
            </a:r>
          </a:p>
          <a:p>
            <a:pPr marL="0" indent="0">
              <a:buNone/>
            </a:pPr>
            <a:endParaRPr lang="en-US" sz="2400" dirty="0">
              <a:solidFill>
                <a:srgbClr val="FF0000"/>
              </a:solidFill>
            </a:endParaRPr>
          </a:p>
          <a:p>
            <a:pPr marL="0" indent="0">
              <a:buNone/>
            </a:pPr>
            <a:r>
              <a:rPr lang="en-US" sz="2400" dirty="0">
                <a:solidFill>
                  <a:srgbClr val="FF0000"/>
                </a:solidFill>
              </a:rPr>
              <a:t>Answer: b. To keep too many units in service.</a:t>
            </a:r>
          </a:p>
          <a:p>
            <a:pPr marL="0" indent="0">
              <a:buNone/>
            </a:pPr>
            <a:endParaRPr lang="en-US" sz="2000" dirty="0"/>
          </a:p>
          <a:p>
            <a:pPr marL="0" indent="0" algn="r">
              <a:buNone/>
            </a:pPr>
            <a:r>
              <a:rPr lang="en-US" sz="2000" dirty="0"/>
              <a:t>Water Operator Certification Exam Prep: page 82, #163</a:t>
            </a:r>
          </a:p>
        </p:txBody>
      </p:sp>
    </p:spTree>
    <p:custDataLst>
      <p:tags r:id="rId1"/>
    </p:custDataLst>
    <p:extLst>
      <p:ext uri="{BB962C8B-B14F-4D97-AF65-F5344CB8AC3E}">
        <p14:creationId xmlns:p14="http://schemas.microsoft.com/office/powerpoint/2010/main" val="343156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Operational Improvements / Problems Encountered</a:t>
            </a:r>
          </a:p>
        </p:txBody>
      </p:sp>
      <p:sp>
        <p:nvSpPr>
          <p:cNvPr id="3" name="Content Placeholder 2"/>
          <p:cNvSpPr>
            <a:spLocks noGrp="1"/>
          </p:cNvSpPr>
          <p:nvPr>
            <p:ph idx="1"/>
          </p:nvPr>
        </p:nvSpPr>
        <p:spPr>
          <a:xfrm>
            <a:off x="457200" y="1828800"/>
            <a:ext cx="8229600" cy="4068767"/>
          </a:xfrm>
        </p:spPr>
        <p:txBody>
          <a:bodyPr/>
          <a:lstStyle/>
          <a:p>
            <a:r>
              <a:rPr lang="en-US" dirty="0"/>
              <a:t>Optimizing the coagulation process is an essential part of water treatment, but there will always be problems to be solved on the operational level!</a:t>
            </a:r>
          </a:p>
          <a:p>
            <a:r>
              <a:rPr lang="en-US" dirty="0"/>
              <a:t>Asset management</a:t>
            </a:r>
          </a:p>
          <a:p>
            <a:pPr lvl="1"/>
            <a:r>
              <a:rPr lang="en-US" dirty="0"/>
              <a:t>Condition assessments</a:t>
            </a:r>
          </a:p>
          <a:p>
            <a:pPr lvl="1"/>
            <a:r>
              <a:rPr lang="en-US" dirty="0"/>
              <a:t>Equipment monitoring</a:t>
            </a:r>
          </a:p>
        </p:txBody>
      </p:sp>
    </p:spTree>
    <p:extLst>
      <p:ext uri="{BB962C8B-B14F-4D97-AF65-F5344CB8AC3E}">
        <p14:creationId xmlns:p14="http://schemas.microsoft.com/office/powerpoint/2010/main" val="39026499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4" descr="PACL Fedd Supply Line #2"/>
          <p:cNvPicPr>
            <a:picLocks noChangeAspect="1" noChangeArrowheads="1"/>
          </p:cNvPicPr>
          <p:nvPr/>
        </p:nvPicPr>
        <p:blipFill>
          <a:blip r:embed="rId3"/>
          <a:srcRect/>
          <a:stretch>
            <a:fillRect/>
          </a:stretch>
        </p:blipFill>
        <p:spPr bwMode="auto">
          <a:xfrm>
            <a:off x="381000" y="609600"/>
            <a:ext cx="8001000" cy="4800600"/>
          </a:xfrm>
          <a:prstGeom prst="rect">
            <a:avLst/>
          </a:prstGeom>
          <a:noFill/>
          <a:ln w="9525">
            <a:noFill/>
            <a:miter lim="800000"/>
            <a:headEnd/>
            <a:tailEnd/>
          </a:ln>
        </p:spPr>
      </p:pic>
      <p:sp>
        <p:nvSpPr>
          <p:cNvPr id="2" name="TextBox 1"/>
          <p:cNvSpPr txBox="1"/>
          <p:nvPr/>
        </p:nvSpPr>
        <p:spPr>
          <a:xfrm>
            <a:off x="4011827" y="5715003"/>
            <a:ext cx="4493538" cy="646331"/>
          </a:xfrm>
          <a:prstGeom prst="rect">
            <a:avLst/>
          </a:prstGeom>
          <a:noFill/>
        </p:spPr>
        <p:txBody>
          <a:bodyPr wrap="none" rtlCol="0">
            <a:spAutoFit/>
          </a:bodyPr>
          <a:lstStyle/>
          <a:p>
            <a:r>
              <a:rPr lang="en-US" b="1" i="1" dirty="0"/>
              <a:t>Problem: Low Flow conditions in pump</a:t>
            </a:r>
          </a:p>
          <a:p>
            <a:r>
              <a:rPr lang="en-US" b="1" i="1" dirty="0"/>
              <a:t>suction- supply line = crystallization</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4" descr="PACL Supply Line #3"/>
          <p:cNvPicPr>
            <a:picLocks noChangeAspect="1" noChangeArrowheads="1"/>
          </p:cNvPicPr>
          <p:nvPr/>
        </p:nvPicPr>
        <p:blipFill>
          <a:blip r:embed="rId3"/>
          <a:srcRect/>
          <a:stretch>
            <a:fillRect/>
          </a:stretch>
        </p:blipFill>
        <p:spPr bwMode="auto">
          <a:xfrm>
            <a:off x="685800" y="609600"/>
            <a:ext cx="7772400" cy="4953000"/>
          </a:xfrm>
          <a:prstGeom prst="rect">
            <a:avLst/>
          </a:prstGeom>
          <a:noFill/>
          <a:ln w="9525">
            <a:noFill/>
            <a:miter lim="800000"/>
            <a:headEnd/>
            <a:tailEnd/>
          </a:ln>
        </p:spPr>
      </p:pic>
      <p:sp>
        <p:nvSpPr>
          <p:cNvPr id="2" name="TextBox 1"/>
          <p:cNvSpPr txBox="1"/>
          <p:nvPr/>
        </p:nvSpPr>
        <p:spPr>
          <a:xfrm>
            <a:off x="4028781" y="5715000"/>
            <a:ext cx="4429418" cy="923330"/>
          </a:xfrm>
          <a:prstGeom prst="rect">
            <a:avLst/>
          </a:prstGeom>
          <a:noFill/>
        </p:spPr>
        <p:txBody>
          <a:bodyPr wrap="none" rtlCol="0">
            <a:spAutoFit/>
          </a:bodyPr>
          <a:lstStyle/>
          <a:p>
            <a:r>
              <a:rPr lang="en-US" b="1" i="1" dirty="0"/>
              <a:t>Restriction in supply piping – reduces </a:t>
            </a:r>
          </a:p>
          <a:p>
            <a:r>
              <a:rPr lang="en-US" b="1" i="1" dirty="0"/>
              <a:t>delivery and reliability of coagulant</a:t>
            </a:r>
          </a:p>
          <a:p>
            <a:r>
              <a:rPr lang="en-US" b="1" i="1" dirty="0"/>
              <a:t>feed system.</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4" descr="PACL Supply Line #6"/>
          <p:cNvPicPr>
            <a:picLocks noChangeAspect="1" noChangeArrowheads="1"/>
          </p:cNvPicPr>
          <p:nvPr/>
        </p:nvPicPr>
        <p:blipFill>
          <a:blip r:embed="rId3"/>
          <a:srcRect/>
          <a:stretch>
            <a:fillRect/>
          </a:stretch>
        </p:blipFill>
        <p:spPr bwMode="auto">
          <a:xfrm>
            <a:off x="609600" y="533403"/>
            <a:ext cx="7924800" cy="4873625"/>
          </a:xfrm>
          <a:prstGeom prst="rect">
            <a:avLst/>
          </a:prstGeom>
          <a:noFill/>
          <a:ln w="9525">
            <a:noFill/>
            <a:miter lim="800000"/>
            <a:headEnd/>
            <a:tailEnd/>
          </a:ln>
        </p:spPr>
      </p:pic>
      <p:sp>
        <p:nvSpPr>
          <p:cNvPr id="2" name="TextBox 1"/>
          <p:cNvSpPr txBox="1"/>
          <p:nvPr/>
        </p:nvSpPr>
        <p:spPr>
          <a:xfrm>
            <a:off x="4184821" y="5655961"/>
            <a:ext cx="4343400" cy="923330"/>
          </a:xfrm>
          <a:prstGeom prst="rect">
            <a:avLst/>
          </a:prstGeom>
          <a:noFill/>
        </p:spPr>
        <p:txBody>
          <a:bodyPr wrap="square" rtlCol="0">
            <a:spAutoFit/>
          </a:bodyPr>
          <a:lstStyle/>
          <a:p>
            <a:r>
              <a:rPr lang="en-US" b="1" i="1" dirty="0"/>
              <a:t>Same 4” supply pipe with higher flow </a:t>
            </a:r>
          </a:p>
          <a:p>
            <a:r>
              <a:rPr lang="en-US" b="1" i="1" dirty="0"/>
              <a:t>velocities; minimal amount of crystallization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Y:\GTP OPS &amp; Maintenance\Presentations + Tours\Photos\Coagulant Equipment Hardware\Chemical Feed Equipment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57200"/>
            <a:ext cx="8534400" cy="4800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884141" y="5457570"/>
            <a:ext cx="4737194" cy="1200329"/>
          </a:xfrm>
          <a:prstGeom prst="rect">
            <a:avLst/>
          </a:prstGeom>
          <a:noFill/>
        </p:spPr>
        <p:txBody>
          <a:bodyPr wrap="none" rtlCol="0">
            <a:spAutoFit/>
          </a:bodyPr>
          <a:lstStyle/>
          <a:p>
            <a:r>
              <a:rPr lang="en-US" b="1" i="1" dirty="0"/>
              <a:t>Address the Problem: Suction piping</a:t>
            </a:r>
          </a:p>
          <a:p>
            <a:r>
              <a:rPr lang="en-US" b="1" i="1" dirty="0"/>
              <a:t>needs to be replaced w/smaller diameter</a:t>
            </a:r>
          </a:p>
          <a:p>
            <a:r>
              <a:rPr lang="en-US" b="1" i="1" dirty="0"/>
              <a:t>pipe – </a:t>
            </a:r>
            <a:r>
              <a:rPr lang="en-US" b="1" i="1" u="sng" dirty="0">
                <a:solidFill>
                  <a:srgbClr val="FF0000"/>
                </a:solidFill>
              </a:rPr>
              <a:t>WITH</a:t>
            </a:r>
            <a:r>
              <a:rPr lang="en-US" b="1" i="1" dirty="0"/>
              <a:t> No adverse impact on NPSH </a:t>
            </a:r>
          </a:p>
          <a:p>
            <a:r>
              <a:rPr lang="en-US" b="1" i="1" dirty="0"/>
              <a:t>(delivery) of chemical pump.</a:t>
            </a:r>
          </a:p>
        </p:txBody>
      </p:sp>
    </p:spTree>
    <p:extLst>
      <p:ext uri="{BB962C8B-B14F-4D97-AF65-F5344CB8AC3E}">
        <p14:creationId xmlns:p14="http://schemas.microsoft.com/office/powerpoint/2010/main" val="31503130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Y:\GTP OPS &amp; Maintenance\Presentations + Tours\Photos\Coagulant Equipment Hardware\Replumb Pipi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794760" y="1615440"/>
            <a:ext cx="6339840" cy="3566160"/>
          </a:xfrm>
          <a:prstGeom prst="rect">
            <a:avLst/>
          </a:prstGeom>
          <a:noFill/>
          <a:extLst>
            <a:ext uri="{909E8E84-426E-40DD-AFC4-6F175D3DCCD1}">
              <a14:hiddenFill xmlns:a14="http://schemas.microsoft.com/office/drawing/2010/main">
                <a:solidFill>
                  <a:srgbClr val="FFFFFF"/>
                </a:solidFill>
              </a14:hiddenFill>
            </a:ext>
          </a:extLst>
        </p:spPr>
      </p:pic>
      <p:pic>
        <p:nvPicPr>
          <p:cNvPr id="23555" name="Picture 3" descr="Y:\GTP OPS &amp; Maintenance\Presentations + Tours\Photos\Coagulant Equipment Hardware\Better Photo Install Pulse Damp.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2893541"/>
            <a:ext cx="4876800" cy="2743200"/>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bwMode="auto">
          <a:xfrm rot="20191434">
            <a:off x="7292099" y="1942743"/>
            <a:ext cx="838200" cy="3122141"/>
          </a:xfrm>
          <a:prstGeom prst="ellipse">
            <a:avLst/>
          </a:prstGeom>
          <a:noFill/>
          <a:ln w="539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sp>
        <p:nvSpPr>
          <p:cNvPr id="6" name="Oval 5"/>
          <p:cNvSpPr>
            <a:spLocks noChangeAspect="1"/>
          </p:cNvSpPr>
          <p:nvPr/>
        </p:nvSpPr>
        <p:spPr bwMode="auto">
          <a:xfrm rot="19809929">
            <a:off x="8229600" y="1868181"/>
            <a:ext cx="402336" cy="1498632"/>
          </a:xfrm>
          <a:prstGeom prst="ellipse">
            <a:avLst/>
          </a:prstGeom>
          <a:noFill/>
          <a:ln w="539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sp>
        <p:nvSpPr>
          <p:cNvPr id="8" name="Oval 7"/>
          <p:cNvSpPr>
            <a:spLocks noChangeAspect="1"/>
          </p:cNvSpPr>
          <p:nvPr/>
        </p:nvSpPr>
        <p:spPr bwMode="auto">
          <a:xfrm>
            <a:off x="3124201" y="3252717"/>
            <a:ext cx="838200" cy="1395485"/>
          </a:xfrm>
          <a:prstGeom prst="ellipse">
            <a:avLst/>
          </a:prstGeom>
          <a:noFill/>
          <a:ln w="539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sp>
        <p:nvSpPr>
          <p:cNvPr id="4" name="TextBox 3"/>
          <p:cNvSpPr txBox="1"/>
          <p:nvPr/>
        </p:nvSpPr>
        <p:spPr>
          <a:xfrm>
            <a:off x="288800" y="1295400"/>
            <a:ext cx="4621778" cy="369332"/>
          </a:xfrm>
          <a:prstGeom prst="rect">
            <a:avLst/>
          </a:prstGeom>
          <a:noFill/>
        </p:spPr>
        <p:txBody>
          <a:bodyPr wrap="none" rtlCol="0">
            <a:spAutoFit/>
          </a:bodyPr>
          <a:lstStyle/>
          <a:p>
            <a:r>
              <a:rPr lang="en-US" b="1" i="1" dirty="0"/>
              <a:t>Replace and Reduce Size of Supply Line</a:t>
            </a:r>
          </a:p>
        </p:txBody>
      </p:sp>
      <p:sp>
        <p:nvSpPr>
          <p:cNvPr id="10" name="TextBox 9"/>
          <p:cNvSpPr txBox="1"/>
          <p:nvPr/>
        </p:nvSpPr>
        <p:spPr>
          <a:xfrm>
            <a:off x="356853" y="2133603"/>
            <a:ext cx="4544834" cy="646331"/>
          </a:xfrm>
          <a:prstGeom prst="rect">
            <a:avLst/>
          </a:prstGeom>
          <a:noFill/>
        </p:spPr>
        <p:txBody>
          <a:bodyPr wrap="none" rtlCol="0">
            <a:spAutoFit/>
          </a:bodyPr>
          <a:lstStyle/>
          <a:p>
            <a:r>
              <a:rPr lang="en-US" b="1" i="1" dirty="0"/>
              <a:t>Install Pulsation Dampeners – Replaces</a:t>
            </a:r>
          </a:p>
          <a:p>
            <a:r>
              <a:rPr lang="en-US" b="1" i="1" dirty="0"/>
              <a:t>4” suction line (reservoir)</a:t>
            </a:r>
          </a:p>
        </p:txBody>
      </p:sp>
      <p:sp>
        <p:nvSpPr>
          <p:cNvPr id="5" name="TextBox 4"/>
          <p:cNvSpPr txBox="1"/>
          <p:nvPr/>
        </p:nvSpPr>
        <p:spPr>
          <a:xfrm>
            <a:off x="170179" y="381000"/>
            <a:ext cx="4859022" cy="523220"/>
          </a:xfrm>
          <a:prstGeom prst="rect">
            <a:avLst/>
          </a:prstGeom>
          <a:noFill/>
        </p:spPr>
        <p:txBody>
          <a:bodyPr wrap="none" rtlCol="0">
            <a:spAutoFit/>
          </a:bodyPr>
          <a:lstStyle/>
          <a:p>
            <a:r>
              <a:rPr lang="en-US" sz="2800" b="1" i="1" u="sng" dirty="0">
                <a:solidFill>
                  <a:srgbClr val="000099"/>
                </a:solidFill>
              </a:rPr>
              <a:t>Re-Engineering the System</a:t>
            </a:r>
          </a:p>
        </p:txBody>
      </p:sp>
      <p:cxnSp>
        <p:nvCxnSpPr>
          <p:cNvPr id="11" name="Straight Arrow Connector 10"/>
          <p:cNvCxnSpPr>
            <a:stCxn id="4" idx="3"/>
          </p:cNvCxnSpPr>
          <p:nvPr/>
        </p:nvCxnSpPr>
        <p:spPr bwMode="auto">
          <a:xfrm>
            <a:off x="4910578" y="1480066"/>
            <a:ext cx="2054102" cy="653534"/>
          </a:xfrm>
          <a:prstGeom prst="straightConnector1">
            <a:avLst/>
          </a:prstGeom>
          <a:solidFill>
            <a:schemeClr val="accent1"/>
          </a:solidFill>
          <a:ln w="41275" cap="flat" cmpd="sng" algn="ctr">
            <a:solidFill>
              <a:srgbClr val="FF0000"/>
            </a:solidFill>
            <a:prstDash val="solid"/>
            <a:round/>
            <a:headEnd type="oval" w="med" len="med"/>
            <a:tailEnd type="stealth" w="lg" len="lg"/>
          </a:ln>
          <a:effectLst/>
        </p:spPr>
      </p:cxnSp>
      <p:cxnSp>
        <p:nvCxnSpPr>
          <p:cNvPr id="15" name="Straight Arrow Connector 14"/>
          <p:cNvCxnSpPr>
            <a:cxnSpLocks noChangeAspect="1"/>
          </p:cNvCxnSpPr>
          <p:nvPr/>
        </p:nvCxnSpPr>
        <p:spPr bwMode="auto">
          <a:xfrm>
            <a:off x="3313316" y="2617499"/>
            <a:ext cx="175695" cy="598853"/>
          </a:xfrm>
          <a:prstGeom prst="straightConnector1">
            <a:avLst/>
          </a:prstGeom>
          <a:solidFill>
            <a:schemeClr val="accent1"/>
          </a:solidFill>
          <a:ln w="41275" cap="flat" cmpd="sng" algn="ctr">
            <a:solidFill>
              <a:srgbClr val="FF0000"/>
            </a:solidFill>
            <a:prstDash val="solid"/>
            <a:round/>
            <a:headEnd type="oval" w="med" len="med"/>
            <a:tailEnd type="stealth" w="lg" len="lg"/>
          </a:ln>
          <a:effectLst/>
        </p:spPr>
      </p:cxnSp>
    </p:spTree>
    <p:extLst>
      <p:ext uri="{BB962C8B-B14F-4D97-AF65-F5344CB8AC3E}">
        <p14:creationId xmlns:p14="http://schemas.microsoft.com/office/powerpoint/2010/main" val="4056103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4" descr="Y:\GTP OPS &amp; Maintenance\Presentations + Tours\Photos\Coagulant Equipment Hardware\In line Flow Met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57200"/>
            <a:ext cx="8534400" cy="4800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267203" y="5715003"/>
            <a:ext cx="4185761" cy="646331"/>
          </a:xfrm>
          <a:prstGeom prst="rect">
            <a:avLst/>
          </a:prstGeom>
          <a:noFill/>
        </p:spPr>
        <p:txBody>
          <a:bodyPr wrap="none" rtlCol="0">
            <a:spAutoFit/>
          </a:bodyPr>
          <a:lstStyle/>
          <a:p>
            <a:r>
              <a:rPr lang="en-US" b="1" i="1" dirty="0"/>
              <a:t>Move Flow meters for easier access </a:t>
            </a:r>
          </a:p>
          <a:p>
            <a:r>
              <a:rPr lang="en-US" b="1" i="1" dirty="0"/>
              <a:t>(cleaning – replacement)</a:t>
            </a:r>
          </a:p>
        </p:txBody>
      </p:sp>
    </p:spTree>
    <p:extLst>
      <p:ext uri="{BB962C8B-B14F-4D97-AF65-F5344CB8AC3E}">
        <p14:creationId xmlns:p14="http://schemas.microsoft.com/office/powerpoint/2010/main" val="2299860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a:xfrm>
            <a:off x="457200" y="457202"/>
            <a:ext cx="8229600" cy="1325563"/>
          </a:xfrm>
        </p:spPr>
        <p:txBody>
          <a:bodyPr/>
          <a:lstStyle/>
          <a:p>
            <a:pPr eaLnBrk="1" hangingPunct="1"/>
            <a:r>
              <a:rPr lang="en-US" sz="4000" b="1" i="1">
                <a:solidFill>
                  <a:srgbClr val="FF0000"/>
                </a:solidFill>
              </a:rPr>
              <a:t>So How do we get chemicals into the water ?????</a:t>
            </a:r>
          </a:p>
        </p:txBody>
      </p:sp>
      <p:sp>
        <p:nvSpPr>
          <p:cNvPr id="186371" name="Rectangle 3"/>
          <p:cNvSpPr>
            <a:spLocks noGrp="1" noChangeArrowheads="1"/>
          </p:cNvSpPr>
          <p:nvPr>
            <p:ph type="body" idx="1"/>
          </p:nvPr>
        </p:nvSpPr>
        <p:spPr>
          <a:xfrm>
            <a:off x="533400" y="2209800"/>
            <a:ext cx="8229600" cy="2286000"/>
          </a:xfrm>
        </p:spPr>
        <p:txBody>
          <a:bodyPr/>
          <a:lstStyle/>
          <a:p>
            <a:pPr eaLnBrk="1" hangingPunct="1">
              <a:defRPr/>
            </a:pPr>
            <a:r>
              <a:rPr lang="en-US"/>
              <a:t>Force the Chemical in!    </a:t>
            </a:r>
            <a:r>
              <a:rPr lang="en-US" b="1" i="1" u="sng">
                <a:effectLst>
                  <a:outerShdw blurRad="38100" dist="38100" dir="2700000" algn="tl">
                    <a:srgbClr val="C0C0C0"/>
                  </a:outerShdw>
                </a:effectLst>
              </a:rPr>
              <a:t>PUMP IT</a:t>
            </a:r>
          </a:p>
          <a:p>
            <a:pPr lvl="1" eaLnBrk="1" hangingPunct="1">
              <a:defRPr/>
            </a:pPr>
            <a:r>
              <a:rPr lang="en-US"/>
              <a:t>Higher Pressure needed to overcome back pressure</a:t>
            </a:r>
          </a:p>
          <a:p>
            <a:pPr eaLnBrk="1" hangingPunct="1">
              <a:defRPr/>
            </a:pPr>
            <a:r>
              <a:rPr lang="en-US"/>
              <a:t>Inject it</a:t>
            </a:r>
          </a:p>
          <a:p>
            <a:pPr eaLnBrk="1" hangingPunct="1">
              <a:defRPr/>
            </a:pP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path" presetSubtype="0" accel="50000" decel="50000" fill="hold" grpId="0" nodeType="withEffect">
                                  <p:stCondLst>
                                    <p:cond delay="0"/>
                                  </p:stCondLst>
                                  <p:iterate type="lt">
                                    <p:tmPct val="10000"/>
                                  </p:iterate>
                                  <p:childTnLst>
                                    <p:animMotion origin="layout" path="M 0.0 0.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0  -0.071 0.01333  C -0.051 0.01867  -0.032 0.02133  -0.017 0.02  C -0.004 0.02  0.01 0.01733  0.025 0.01333  C 0.069 0.0  0.102 -0.028  0.098 -0.048  C 0.095 -0.068  0.057 -0.07333  0.013 -0.06  C -0.008 -0.05333  -0.027 -0.044  -0.04 -0.03333  C -0.051 -0.02533  -0.062 -0.016  -0.074 -0.004  C -0.109 0.03467  -0.13 0.07733  -0.12 0.09333  C -0.111 0.10933  -0.074 0.092  -0.039 0.05467  C -0.022 0.036  -0.008 0.01733  0.0 0.0  Z" pathEditMode="relative">
                                      <p:cBhvr>
                                        <p:cTn id="6" dur="1299" fill="hold">
                                          <p:stCondLst>
                                            <p:cond delay="0"/>
                                          </p:stCondLst>
                                        </p:cTn>
                                        <p:tgtEl>
                                          <p:spTgt spid="186370"/>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186371">
                                            <p:txEl>
                                              <p:pRg st="0" end="0"/>
                                            </p:txEl>
                                          </p:spTgt>
                                        </p:tgtEl>
                                        <p:attrNameLst>
                                          <p:attrName>style.visibility</p:attrName>
                                        </p:attrNameLst>
                                      </p:cBhvr>
                                      <p:to>
                                        <p:strVal val="visible"/>
                                      </p:to>
                                    </p:set>
                                    <p:animEffect transition="in" filter="fade">
                                      <p:cBhvr>
                                        <p:cTn id="11" dur="1000"/>
                                        <p:tgtEl>
                                          <p:spTgt spid="186371">
                                            <p:txEl>
                                              <p:pRg st="0" end="0"/>
                                            </p:txEl>
                                          </p:spTgt>
                                        </p:tgtEl>
                                      </p:cBhvr>
                                    </p:animEffect>
                                    <p:anim calcmode="lin" valueType="num">
                                      <p:cBhvr>
                                        <p:cTn id="12" dur="1000" fill="hold"/>
                                        <p:tgtEl>
                                          <p:spTgt spid="186371">
                                            <p:txEl>
                                              <p:pRg st="0" end="0"/>
                                            </p:txEl>
                                          </p:spTgt>
                                        </p:tgtEl>
                                        <p:attrNameLst>
                                          <p:attrName>ppt_x</p:attrName>
                                        </p:attrNameLst>
                                      </p:cBhvr>
                                      <p:tavLst>
                                        <p:tav tm="0">
                                          <p:val>
                                            <p:strVal val="#ppt_x"/>
                                          </p:val>
                                        </p:tav>
                                        <p:tav tm="100000">
                                          <p:val>
                                            <p:strVal val="#ppt_x"/>
                                          </p:val>
                                        </p:tav>
                                      </p:tavLst>
                                    </p:anim>
                                    <p:anim calcmode="lin" valueType="num">
                                      <p:cBhvr>
                                        <p:cTn id="13" dur="898" decel="100000" fill="hold"/>
                                        <p:tgtEl>
                                          <p:spTgt spid="186371">
                                            <p:txEl>
                                              <p:pRg st="0" end="0"/>
                                            </p:txEl>
                                          </p:spTgt>
                                        </p:tgtEl>
                                        <p:attrNameLst>
                                          <p:attrName>ppt_y</p:attrName>
                                        </p:attrNameLst>
                                      </p:cBhvr>
                                      <p:tavLst>
                                        <p:tav tm="0">
                                          <p:val>
                                            <p:strVal val="#ppt_y+1"/>
                                          </p:val>
                                        </p:tav>
                                        <p:tav tm="100000">
                                          <p:val>
                                            <p:strVal val="#ppt_y-.03"/>
                                          </p:val>
                                        </p:tav>
                                      </p:tavLst>
                                    </p:anim>
                                    <p:anim calcmode="lin" valueType="num">
                                      <p:cBhvr>
                                        <p:cTn id="14" dur="100" accel="100000" fill="hold">
                                          <p:stCondLst>
                                            <p:cond delay="898"/>
                                          </p:stCondLst>
                                        </p:cTn>
                                        <p:tgtEl>
                                          <p:spTgt spid="186371">
                                            <p:txEl>
                                              <p:pRg st="0" end="0"/>
                                            </p:txEl>
                                          </p:spTgt>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86371">
                                            <p:txEl>
                                              <p:pRg st="1" end="1"/>
                                            </p:txEl>
                                          </p:spTgt>
                                        </p:tgtEl>
                                        <p:attrNameLst>
                                          <p:attrName>style.visibility</p:attrName>
                                        </p:attrNameLst>
                                      </p:cBhvr>
                                      <p:to>
                                        <p:strVal val="visible"/>
                                      </p:to>
                                    </p:set>
                                    <p:animEffect transition="in" filter="fade">
                                      <p:cBhvr>
                                        <p:cTn id="17" dur="1000"/>
                                        <p:tgtEl>
                                          <p:spTgt spid="186371">
                                            <p:txEl>
                                              <p:pRg st="1" end="1"/>
                                            </p:txEl>
                                          </p:spTgt>
                                        </p:tgtEl>
                                      </p:cBhvr>
                                    </p:animEffect>
                                    <p:anim calcmode="lin" valueType="num">
                                      <p:cBhvr>
                                        <p:cTn id="18" dur="1000" fill="hold"/>
                                        <p:tgtEl>
                                          <p:spTgt spid="186371">
                                            <p:txEl>
                                              <p:pRg st="1" end="1"/>
                                            </p:txEl>
                                          </p:spTgt>
                                        </p:tgtEl>
                                        <p:attrNameLst>
                                          <p:attrName>ppt_x</p:attrName>
                                        </p:attrNameLst>
                                      </p:cBhvr>
                                      <p:tavLst>
                                        <p:tav tm="0">
                                          <p:val>
                                            <p:strVal val="#ppt_x"/>
                                          </p:val>
                                        </p:tav>
                                        <p:tav tm="100000">
                                          <p:val>
                                            <p:strVal val="#ppt_x"/>
                                          </p:val>
                                        </p:tav>
                                      </p:tavLst>
                                    </p:anim>
                                    <p:anim calcmode="lin" valueType="num">
                                      <p:cBhvr>
                                        <p:cTn id="19" dur="898" decel="100000" fill="hold"/>
                                        <p:tgtEl>
                                          <p:spTgt spid="186371">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898"/>
                                          </p:stCondLst>
                                        </p:cTn>
                                        <p:tgtEl>
                                          <p:spTgt spid="18637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186371">
                                            <p:txEl>
                                              <p:pRg st="2" end="2"/>
                                            </p:txEl>
                                          </p:spTgt>
                                        </p:tgtEl>
                                        <p:attrNameLst>
                                          <p:attrName>style.visibility</p:attrName>
                                        </p:attrNameLst>
                                      </p:cBhvr>
                                      <p:to>
                                        <p:strVal val="visible"/>
                                      </p:to>
                                    </p:set>
                                    <p:animEffect transition="in" filter="fade">
                                      <p:cBhvr>
                                        <p:cTn id="25" dur="1000"/>
                                        <p:tgtEl>
                                          <p:spTgt spid="186371">
                                            <p:txEl>
                                              <p:pRg st="2" end="2"/>
                                            </p:txEl>
                                          </p:spTgt>
                                        </p:tgtEl>
                                      </p:cBhvr>
                                    </p:animEffect>
                                    <p:anim calcmode="lin" valueType="num">
                                      <p:cBhvr>
                                        <p:cTn id="26" dur="1000" fill="hold"/>
                                        <p:tgtEl>
                                          <p:spTgt spid="186371">
                                            <p:txEl>
                                              <p:pRg st="2" end="2"/>
                                            </p:txEl>
                                          </p:spTgt>
                                        </p:tgtEl>
                                        <p:attrNameLst>
                                          <p:attrName>ppt_x</p:attrName>
                                        </p:attrNameLst>
                                      </p:cBhvr>
                                      <p:tavLst>
                                        <p:tav tm="0">
                                          <p:val>
                                            <p:strVal val="#ppt_x"/>
                                          </p:val>
                                        </p:tav>
                                        <p:tav tm="100000">
                                          <p:val>
                                            <p:strVal val="#ppt_x"/>
                                          </p:val>
                                        </p:tav>
                                      </p:tavLst>
                                    </p:anim>
                                    <p:anim calcmode="lin" valueType="num">
                                      <p:cBhvr>
                                        <p:cTn id="27" dur="898" decel="100000" fill="hold"/>
                                        <p:tgtEl>
                                          <p:spTgt spid="186371">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898"/>
                                          </p:stCondLst>
                                        </p:cTn>
                                        <p:tgtEl>
                                          <p:spTgt spid="186371">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p:bldP spid="186371"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Y:\GTP OPS &amp; Maintenance\Presentations + Tours\Photos\Coagulant Equipment Hardware\Discharge Piping with secondary spa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838200"/>
            <a:ext cx="7802880" cy="438912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995355" y="5486403"/>
            <a:ext cx="4891147" cy="1200329"/>
          </a:xfrm>
          <a:prstGeom prst="rect">
            <a:avLst/>
          </a:prstGeom>
          <a:noFill/>
        </p:spPr>
        <p:txBody>
          <a:bodyPr wrap="none" rtlCol="0">
            <a:spAutoFit/>
          </a:bodyPr>
          <a:lstStyle/>
          <a:p>
            <a:r>
              <a:rPr lang="en-US" b="1" i="1" dirty="0"/>
              <a:t>Replace ALL solid PVC piping downstream</a:t>
            </a:r>
          </a:p>
          <a:p>
            <a:r>
              <a:rPr lang="en-US" b="1" i="1" dirty="0"/>
              <a:t>of flow meters to application points.</a:t>
            </a:r>
          </a:p>
          <a:p>
            <a:r>
              <a:rPr lang="en-US" b="1" i="1" dirty="0"/>
              <a:t>(No bends etc. to cause velocity issues)</a:t>
            </a:r>
          </a:p>
          <a:p>
            <a:r>
              <a:rPr lang="en-US" b="1" i="1" dirty="0"/>
              <a:t>Note – Spare line with CAM-Lock fittings</a:t>
            </a:r>
          </a:p>
        </p:txBody>
      </p:sp>
      <p:sp>
        <p:nvSpPr>
          <p:cNvPr id="4" name="Oval 3"/>
          <p:cNvSpPr/>
          <p:nvPr/>
        </p:nvSpPr>
        <p:spPr bwMode="auto">
          <a:xfrm>
            <a:off x="2819400" y="2667000"/>
            <a:ext cx="1600200" cy="1219200"/>
          </a:xfrm>
          <a:prstGeom prst="ellipse">
            <a:avLst/>
          </a:prstGeom>
          <a:noFill/>
          <a:ln w="508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sp>
        <p:nvSpPr>
          <p:cNvPr id="5" name="Oval 4"/>
          <p:cNvSpPr/>
          <p:nvPr/>
        </p:nvSpPr>
        <p:spPr bwMode="auto">
          <a:xfrm>
            <a:off x="3200400" y="609600"/>
            <a:ext cx="2133600" cy="1066800"/>
          </a:xfrm>
          <a:prstGeom prst="ellipse">
            <a:avLst/>
          </a:prstGeom>
          <a:noFill/>
          <a:ln w="508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sp>
        <p:nvSpPr>
          <p:cNvPr id="6" name="TextBox 5"/>
          <p:cNvSpPr txBox="1"/>
          <p:nvPr/>
        </p:nvSpPr>
        <p:spPr>
          <a:xfrm>
            <a:off x="838203" y="2297668"/>
            <a:ext cx="4211409" cy="369332"/>
          </a:xfrm>
          <a:prstGeom prst="rect">
            <a:avLst/>
          </a:prstGeom>
          <a:noFill/>
        </p:spPr>
        <p:txBody>
          <a:bodyPr wrap="none" rtlCol="0">
            <a:spAutoFit/>
          </a:bodyPr>
          <a:lstStyle/>
          <a:p>
            <a:r>
              <a:rPr lang="en-US" b="1" i="1" dirty="0">
                <a:solidFill>
                  <a:srgbClr val="FF0000"/>
                </a:solidFill>
              </a:rPr>
              <a:t>CAM-Lock Quick Connect Couplings</a:t>
            </a:r>
          </a:p>
        </p:txBody>
      </p:sp>
      <p:sp>
        <p:nvSpPr>
          <p:cNvPr id="7" name="TextBox 6"/>
          <p:cNvSpPr txBox="1"/>
          <p:nvPr/>
        </p:nvSpPr>
        <p:spPr>
          <a:xfrm>
            <a:off x="1847335" y="1060621"/>
            <a:ext cx="1287532" cy="369332"/>
          </a:xfrm>
          <a:prstGeom prst="rect">
            <a:avLst/>
          </a:prstGeom>
          <a:noFill/>
        </p:spPr>
        <p:txBody>
          <a:bodyPr wrap="none" rtlCol="0">
            <a:spAutoFit/>
          </a:bodyPr>
          <a:lstStyle/>
          <a:p>
            <a:r>
              <a:rPr lang="en-US" b="1" i="1" dirty="0">
                <a:solidFill>
                  <a:srgbClr val="FF0000"/>
                </a:solidFill>
              </a:rPr>
              <a:t>Spare line</a:t>
            </a:r>
          </a:p>
        </p:txBody>
      </p:sp>
    </p:spTree>
    <p:extLst>
      <p:ext uri="{BB962C8B-B14F-4D97-AF65-F5344CB8AC3E}">
        <p14:creationId xmlns:p14="http://schemas.microsoft.com/office/powerpoint/2010/main" val="2972867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Y:\GTP OPS &amp; Maintenance\Presentations + Tours\Photos\Coagulant Equipment Hardware\Flex Clear Tubing Replaces solid PV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33400"/>
            <a:ext cx="8534400" cy="48006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038600" y="5638803"/>
            <a:ext cx="4647426" cy="646331"/>
          </a:xfrm>
          <a:prstGeom prst="rect">
            <a:avLst/>
          </a:prstGeom>
          <a:noFill/>
        </p:spPr>
        <p:txBody>
          <a:bodyPr wrap="none" rtlCol="0">
            <a:spAutoFit/>
          </a:bodyPr>
          <a:lstStyle/>
          <a:p>
            <a:r>
              <a:rPr lang="en-US" b="1" i="1" u="sng" dirty="0"/>
              <a:t>“Nyla-Braid”</a:t>
            </a:r>
            <a:r>
              <a:rPr lang="en-US" b="1" i="1" dirty="0"/>
              <a:t> clear PVC, nylon reinforced</a:t>
            </a:r>
          </a:p>
          <a:p>
            <a:r>
              <a:rPr lang="en-US" b="1" i="1" dirty="0"/>
              <a:t>tubing. Replaces solid PVC lines.</a:t>
            </a:r>
          </a:p>
        </p:txBody>
      </p:sp>
    </p:spTree>
    <p:extLst>
      <p:ext uri="{BB962C8B-B14F-4D97-AF65-F5344CB8AC3E}">
        <p14:creationId xmlns:p14="http://schemas.microsoft.com/office/powerpoint/2010/main" val="7983887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Y:\GTP OPS &amp; Maintenance\Presentations + Tours\Photos\Coagulant Equipment Hardware\Visual Display Flowmete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116977"/>
            <a:ext cx="3154680" cy="5608320"/>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Y:\GTP OPS &amp; Maintenance\Presentations + Tours\Photos\Coagulant Equipment Hardware\Flexible Tubing Clear at Secondary Mix.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05400" y="116977"/>
            <a:ext cx="3154680" cy="56083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17092" y="5857788"/>
            <a:ext cx="4467890" cy="923330"/>
          </a:xfrm>
          <a:prstGeom prst="rect">
            <a:avLst/>
          </a:prstGeom>
          <a:noFill/>
        </p:spPr>
        <p:txBody>
          <a:bodyPr wrap="none" rtlCol="0">
            <a:spAutoFit/>
          </a:bodyPr>
          <a:lstStyle/>
          <a:p>
            <a:r>
              <a:rPr lang="en-US" b="1" i="1" dirty="0"/>
              <a:t>Visual –</a:t>
            </a:r>
            <a:r>
              <a:rPr lang="en-US" b="1" i="1" dirty="0">
                <a:solidFill>
                  <a:srgbClr val="0000FF"/>
                </a:solidFill>
              </a:rPr>
              <a:t>Visual –</a:t>
            </a:r>
            <a:r>
              <a:rPr lang="en-US" b="1" i="1" dirty="0">
                <a:solidFill>
                  <a:srgbClr val="FF0000"/>
                </a:solidFill>
              </a:rPr>
              <a:t>Visual</a:t>
            </a:r>
          </a:p>
          <a:p>
            <a:r>
              <a:rPr lang="en-US" b="1" i="1" dirty="0"/>
              <a:t>Flow Meter Displays easily seen!</a:t>
            </a:r>
          </a:p>
          <a:p>
            <a:r>
              <a:rPr lang="en-US" b="1" i="1" dirty="0"/>
              <a:t>Liquid Flow seen at the Injection Point!</a:t>
            </a:r>
          </a:p>
        </p:txBody>
      </p:sp>
    </p:spTree>
    <p:extLst>
      <p:ext uri="{BB962C8B-B14F-4D97-AF65-F5344CB8AC3E}">
        <p14:creationId xmlns:p14="http://schemas.microsoft.com/office/powerpoint/2010/main" val="2286363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6685" y="381003"/>
            <a:ext cx="8417689" cy="646331"/>
          </a:xfrm>
          <a:prstGeom prst="rect">
            <a:avLst/>
          </a:prstGeom>
          <a:noFill/>
        </p:spPr>
        <p:txBody>
          <a:bodyPr wrap="none" rtlCol="0">
            <a:spAutoFit/>
          </a:bodyPr>
          <a:lstStyle/>
          <a:p>
            <a:r>
              <a:rPr lang="en-US" sz="3600" b="1" i="1" u="sng" dirty="0">
                <a:solidFill>
                  <a:srgbClr val="FF0000"/>
                </a:solidFill>
              </a:rPr>
              <a:t>Did WE Really Correct the Problem??</a:t>
            </a:r>
          </a:p>
        </p:txBody>
      </p:sp>
      <p:sp>
        <p:nvSpPr>
          <p:cNvPr id="3" name="TextBox 2"/>
          <p:cNvSpPr txBox="1"/>
          <p:nvPr/>
        </p:nvSpPr>
        <p:spPr>
          <a:xfrm>
            <a:off x="506685" y="1219200"/>
            <a:ext cx="8256319" cy="4308872"/>
          </a:xfrm>
          <a:prstGeom prst="rect">
            <a:avLst/>
          </a:prstGeom>
          <a:noFill/>
        </p:spPr>
        <p:txBody>
          <a:bodyPr wrap="square" rtlCol="0">
            <a:spAutoFit/>
          </a:bodyPr>
          <a:lstStyle/>
          <a:p>
            <a:pPr marL="285744" indent="-285744">
              <a:spcAft>
                <a:spcPts val="1200"/>
              </a:spcAft>
              <a:buFont typeface="Arial" panose="020B0604020202020204" pitchFamily="34" charset="0"/>
              <a:buChar char="•"/>
            </a:pPr>
            <a:r>
              <a:rPr lang="en-US" sz="3200" i="1" dirty="0"/>
              <a:t>Asset Management!!</a:t>
            </a:r>
          </a:p>
          <a:p>
            <a:pPr marL="285744" indent="-285744">
              <a:spcAft>
                <a:spcPts val="1200"/>
              </a:spcAft>
              <a:buFont typeface="Arial" panose="020B0604020202020204" pitchFamily="34" charset="0"/>
              <a:buChar char="•"/>
            </a:pPr>
            <a:r>
              <a:rPr lang="en-US" sz="3200" i="1" dirty="0"/>
              <a:t>Go back to the Source – Manufacturer</a:t>
            </a:r>
          </a:p>
          <a:p>
            <a:pPr marL="285744" indent="-285744">
              <a:spcAft>
                <a:spcPts val="1200"/>
              </a:spcAft>
              <a:buFont typeface="Arial" panose="020B0604020202020204" pitchFamily="34" charset="0"/>
              <a:buChar char="•"/>
            </a:pPr>
            <a:r>
              <a:rPr lang="en-US" sz="3200" i="1" dirty="0"/>
              <a:t>Perform Bulk Storage Tank Inspections</a:t>
            </a:r>
          </a:p>
          <a:p>
            <a:pPr marL="285744" indent="-285744">
              <a:spcAft>
                <a:spcPts val="1200"/>
              </a:spcAft>
              <a:buFont typeface="Arial" panose="020B0604020202020204" pitchFamily="34" charset="0"/>
              <a:buChar char="•"/>
            </a:pPr>
            <a:r>
              <a:rPr lang="en-US" sz="3200" i="1" dirty="0"/>
              <a:t>Routine PM’s on </a:t>
            </a:r>
            <a:r>
              <a:rPr lang="en-US" sz="3200" i="1" dirty="0">
                <a:solidFill>
                  <a:srgbClr val="0000FF"/>
                </a:solidFill>
              </a:rPr>
              <a:t>PSV’s/PRV’s</a:t>
            </a:r>
            <a:endParaRPr lang="en-US" sz="3200" i="1" dirty="0"/>
          </a:p>
          <a:p>
            <a:pPr marL="285744" indent="-285744">
              <a:spcAft>
                <a:spcPts val="1200"/>
              </a:spcAft>
              <a:buFont typeface="Arial" panose="020B0604020202020204" pitchFamily="34" charset="0"/>
              <a:buChar char="•"/>
            </a:pPr>
            <a:r>
              <a:rPr lang="en-US" sz="3200" i="1" dirty="0"/>
              <a:t>Install Strainers – Daily/Weekly inspections</a:t>
            </a:r>
          </a:p>
          <a:p>
            <a:pPr marL="285744" indent="-285744">
              <a:spcAft>
                <a:spcPts val="1200"/>
              </a:spcAft>
              <a:buFont typeface="Arial" panose="020B0604020202020204" pitchFamily="34" charset="0"/>
              <a:buChar char="•"/>
            </a:pPr>
            <a:r>
              <a:rPr lang="en-US" sz="3200" i="1" dirty="0"/>
              <a:t>Install Chemical Flow Monitoring equipment</a:t>
            </a:r>
          </a:p>
        </p:txBody>
      </p:sp>
    </p:spTree>
    <p:extLst>
      <p:ext uri="{BB962C8B-B14F-4D97-AF65-F5344CB8AC3E}">
        <p14:creationId xmlns:p14="http://schemas.microsoft.com/office/powerpoint/2010/main" val="7012917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017" y="533400"/>
            <a:ext cx="3617365" cy="484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510277"/>
            <a:ext cx="3614144" cy="484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2" name="Picture 2" descr="C:\Users\jhanchak\Pictures\PACL in Tank.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8210" y="991284"/>
            <a:ext cx="2527009" cy="338328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885379" y="5353972"/>
            <a:ext cx="5225598" cy="954107"/>
          </a:xfrm>
          <a:prstGeom prst="rect">
            <a:avLst/>
          </a:prstGeom>
          <a:noFill/>
        </p:spPr>
        <p:txBody>
          <a:bodyPr wrap="none" rtlCol="0">
            <a:spAutoFit/>
          </a:bodyPr>
          <a:lstStyle/>
          <a:p>
            <a:r>
              <a:rPr lang="en-US" sz="2800" b="1" i="1" dirty="0">
                <a:solidFill>
                  <a:srgbClr val="0000FF"/>
                </a:solidFill>
              </a:rPr>
              <a:t>Bulk Storage Tank Inspection</a:t>
            </a:r>
          </a:p>
          <a:p>
            <a:r>
              <a:rPr lang="en-US" sz="2800" b="1" i="1" dirty="0">
                <a:solidFill>
                  <a:srgbClr val="FF0000"/>
                </a:solidFill>
              </a:rPr>
              <a:t>Manufacturer Quality Control</a:t>
            </a:r>
          </a:p>
        </p:txBody>
      </p:sp>
    </p:spTree>
    <p:extLst>
      <p:ext uri="{BB962C8B-B14F-4D97-AF65-F5344CB8AC3E}">
        <p14:creationId xmlns:p14="http://schemas.microsoft.com/office/powerpoint/2010/main" val="6617482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Y:\GTP OPS &amp; Maintenance\Presentations + Tours\Photos\Coagulant Equipment Hardware\Replumb Pipi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794760" y="1615440"/>
            <a:ext cx="6339840" cy="35661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Y:\GTP OPS &amp; Maintenance\Presentations + Tours\Photos\Coagulant Equipment Hardware\Chemical Feed Equipment 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1" y="228600"/>
            <a:ext cx="4741333" cy="2895600"/>
          </a:xfrm>
          <a:prstGeom prst="rect">
            <a:avLst/>
          </a:prstGeom>
          <a:noFill/>
          <a:ln w="50800">
            <a:solidFill>
              <a:srgbClr val="FF0000"/>
            </a:solidFill>
          </a:ln>
          <a:extLst>
            <a:ext uri="{909E8E84-426E-40DD-AFC4-6F175D3DCCD1}">
              <a14:hiddenFill xmlns:a14="http://schemas.microsoft.com/office/drawing/2010/main">
                <a:solidFill>
                  <a:srgbClr val="FFFFFF"/>
                </a:solidFill>
              </a14:hiddenFill>
            </a:ext>
          </a:extLst>
        </p:spPr>
      </p:pic>
      <p:sp>
        <p:nvSpPr>
          <p:cNvPr id="4" name="TextBox 3"/>
          <p:cNvSpPr txBox="1">
            <a:spLocks noChangeAspect="1"/>
          </p:cNvSpPr>
          <p:nvPr/>
        </p:nvSpPr>
        <p:spPr>
          <a:xfrm>
            <a:off x="2461415" y="3124200"/>
            <a:ext cx="2424912" cy="1077218"/>
          </a:xfrm>
          <a:prstGeom prst="rect">
            <a:avLst/>
          </a:prstGeom>
          <a:noFill/>
        </p:spPr>
        <p:txBody>
          <a:bodyPr wrap="square" rtlCol="0">
            <a:spAutoFit/>
          </a:bodyPr>
          <a:lstStyle/>
          <a:p>
            <a:pPr algn="ctr"/>
            <a:r>
              <a:rPr lang="en-US" sz="3200" b="1" i="1" dirty="0">
                <a:solidFill>
                  <a:srgbClr val="0000FF"/>
                </a:solidFill>
              </a:rPr>
              <a:t>Equipment PM’s</a:t>
            </a:r>
          </a:p>
        </p:txBody>
      </p:sp>
      <p:sp>
        <p:nvSpPr>
          <p:cNvPr id="6" name="Oval 5"/>
          <p:cNvSpPr/>
          <p:nvPr/>
        </p:nvSpPr>
        <p:spPr bwMode="auto">
          <a:xfrm>
            <a:off x="6766560" y="228600"/>
            <a:ext cx="914400" cy="9906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pic>
        <p:nvPicPr>
          <p:cNvPr id="2560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3" y="5120643"/>
            <a:ext cx="950913" cy="102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5843" y="822963"/>
            <a:ext cx="950913" cy="102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68883" y="822963"/>
            <a:ext cx="950913" cy="102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8" name="Picture 2" descr="C:\Users\jhanchak\Documents\Homework\Presentations\VDH and VA Tech Presentation Dec 2012\Coagulant Equipment Hardware\DSC0542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57424" y="4282440"/>
            <a:ext cx="3088640" cy="1737360"/>
          </a:xfrm>
          <a:prstGeom prst="rect">
            <a:avLst/>
          </a:prstGeom>
          <a:noFill/>
          <a:ln w="60325">
            <a:solidFill>
              <a:srgbClr val="000099"/>
            </a:solidFill>
          </a:ln>
          <a:extLst>
            <a:ext uri="{909E8E84-426E-40DD-AFC4-6F175D3DCCD1}">
              <a14:hiddenFill xmlns:a14="http://schemas.microsoft.com/office/drawing/2010/main">
                <a:solidFill>
                  <a:srgbClr val="FFFFFF"/>
                </a:solidFill>
              </a14:hiddenFill>
            </a:ext>
          </a:extLst>
        </p:spPr>
      </p:pic>
      <p:pic>
        <p:nvPicPr>
          <p:cNvPr id="2560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0000">
            <a:off x="4937763" y="2916114"/>
            <a:ext cx="1698377" cy="200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C:\Users\jhanchak\Pictures\Pacl Pump Suction head 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2" y="2788920"/>
            <a:ext cx="1800225" cy="3200400"/>
          </a:xfrm>
          <a:prstGeom prst="rect">
            <a:avLst/>
          </a:prstGeom>
          <a:noFill/>
          <a:ln w="38100" cap="rnd" cmpd="sng">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7977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jhanchak\Pictures\Strainer Pump Sucti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3651084"/>
            <a:ext cx="3901440" cy="2926080"/>
          </a:xfrm>
          <a:prstGeom prst="rect">
            <a:avLst/>
          </a:prstGeom>
          <a:noFill/>
          <a:extLst>
            <a:ext uri="{909E8E84-426E-40DD-AFC4-6F175D3DCCD1}">
              <a14:hiddenFill xmlns:a14="http://schemas.microsoft.com/office/drawing/2010/main">
                <a:solidFill>
                  <a:srgbClr val="FFFFFF"/>
                </a:solidFill>
              </a14:hiddenFill>
            </a:ext>
          </a:extLst>
        </p:spPr>
      </p:pic>
      <p:pic>
        <p:nvPicPr>
          <p:cNvPr id="235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938" y="112988"/>
            <a:ext cx="4633913" cy="3475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descr="C:\Users\jhanchak\Pictures\PACL Flow Mete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6400" y="97903"/>
            <a:ext cx="2468880" cy="329184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23085" y="3697120"/>
            <a:ext cx="4333302" cy="1569660"/>
          </a:xfrm>
          <a:prstGeom prst="rect">
            <a:avLst/>
          </a:prstGeom>
          <a:noFill/>
        </p:spPr>
        <p:txBody>
          <a:bodyPr wrap="none" rtlCol="0">
            <a:spAutoFit/>
          </a:bodyPr>
          <a:lstStyle/>
          <a:p>
            <a:pPr algn="r"/>
            <a:r>
              <a:rPr lang="en-US" sz="3200" b="1" i="1" dirty="0"/>
              <a:t>Flow Meter(s)</a:t>
            </a:r>
          </a:p>
          <a:p>
            <a:pPr algn="r"/>
            <a:endParaRPr lang="en-US" sz="3200" b="1" i="1" dirty="0"/>
          </a:p>
          <a:p>
            <a:pPr algn="r"/>
            <a:r>
              <a:rPr lang="en-US" sz="3200" b="1" i="1" dirty="0"/>
              <a:t>Strainers (Clear PVC)</a:t>
            </a:r>
          </a:p>
        </p:txBody>
      </p:sp>
    </p:spTree>
    <p:extLst>
      <p:ext uri="{BB962C8B-B14F-4D97-AF65-F5344CB8AC3E}">
        <p14:creationId xmlns:p14="http://schemas.microsoft.com/office/powerpoint/2010/main" val="23615341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22" name="Picture 6"/>
          <p:cNvPicPr>
            <a:picLocks noChangeAspect="1" noChangeArrowheads="1"/>
          </p:cNvPicPr>
          <p:nvPr/>
        </p:nvPicPr>
        <p:blipFill>
          <a:blip r:embed="rId3"/>
          <a:srcRect/>
          <a:stretch>
            <a:fillRect/>
          </a:stretch>
        </p:blipFill>
        <p:spPr bwMode="auto">
          <a:xfrm>
            <a:off x="1219202" y="685801"/>
            <a:ext cx="6975475" cy="4954588"/>
          </a:xfrm>
          <a:prstGeom prst="rect">
            <a:avLst/>
          </a:prstGeom>
          <a:noFill/>
        </p:spPr>
      </p:pic>
      <p:sp>
        <p:nvSpPr>
          <p:cNvPr id="2" name="TextBox 1"/>
          <p:cNvSpPr txBox="1"/>
          <p:nvPr/>
        </p:nvSpPr>
        <p:spPr>
          <a:xfrm>
            <a:off x="4114803" y="6019803"/>
            <a:ext cx="4286751" cy="584775"/>
          </a:xfrm>
          <a:prstGeom prst="rect">
            <a:avLst/>
          </a:prstGeom>
          <a:noFill/>
        </p:spPr>
        <p:txBody>
          <a:bodyPr wrap="none" rtlCol="0">
            <a:spAutoFit/>
          </a:bodyPr>
          <a:lstStyle/>
          <a:p>
            <a:r>
              <a:rPr lang="en-US" sz="3200" b="1" i="1" dirty="0"/>
              <a:t>Problems - Problems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53" name="Group 13"/>
          <p:cNvGrpSpPr>
            <a:grpSpLocks/>
          </p:cNvGrpSpPr>
          <p:nvPr/>
        </p:nvGrpSpPr>
        <p:grpSpPr bwMode="auto">
          <a:xfrm>
            <a:off x="3581403" y="481016"/>
            <a:ext cx="5184775" cy="3495675"/>
            <a:chOff x="2256" y="303"/>
            <a:chExt cx="3266" cy="2202"/>
          </a:xfrm>
        </p:grpSpPr>
        <p:sp>
          <p:nvSpPr>
            <p:cNvPr id="112647" name="AutoShape 3"/>
            <p:cNvSpPr>
              <a:spLocks noChangeAspect="1" noChangeArrowheads="1" noTextEdit="1"/>
            </p:cNvSpPr>
            <p:nvPr/>
          </p:nvSpPr>
          <p:spPr bwMode="auto">
            <a:xfrm rot="-5400000">
              <a:off x="2788" y="-227"/>
              <a:ext cx="2200" cy="3264"/>
            </a:xfrm>
            <a:prstGeom prst="rect">
              <a:avLst/>
            </a:prstGeom>
            <a:noFill/>
            <a:ln w="9525">
              <a:noFill/>
              <a:miter lim="800000"/>
              <a:headEnd/>
              <a:tailEnd/>
            </a:ln>
          </p:spPr>
          <p:txBody>
            <a:bodyPr/>
            <a:lstStyle/>
            <a:p>
              <a:endParaRPr lang="en-US" dirty="0"/>
            </a:p>
          </p:txBody>
        </p:sp>
        <p:pic>
          <p:nvPicPr>
            <p:cNvPr id="112648" name="Picture 4"/>
            <p:cNvPicPr>
              <a:picLocks noChangeAspect="1" noChangeArrowheads="1"/>
            </p:cNvPicPr>
            <p:nvPr/>
          </p:nvPicPr>
          <p:blipFill>
            <a:blip r:embed="rId3"/>
            <a:srcRect/>
            <a:stretch>
              <a:fillRect/>
            </a:stretch>
          </p:blipFill>
          <p:spPr bwMode="auto">
            <a:xfrm rot="-5400000">
              <a:off x="2788" y="-229"/>
              <a:ext cx="2202" cy="3266"/>
            </a:xfrm>
            <a:prstGeom prst="rect">
              <a:avLst/>
            </a:prstGeom>
            <a:noFill/>
            <a:ln w="9525">
              <a:noFill/>
              <a:miter lim="800000"/>
              <a:headEnd/>
              <a:tailEnd/>
            </a:ln>
          </p:spPr>
        </p:pic>
      </p:grpSp>
      <p:pic>
        <p:nvPicPr>
          <p:cNvPr id="112645" name="Picture 5"/>
          <p:cNvPicPr>
            <a:picLocks noChangeAspect="1" noChangeArrowheads="1"/>
          </p:cNvPicPr>
          <p:nvPr/>
        </p:nvPicPr>
        <p:blipFill>
          <a:blip r:embed="rId4"/>
          <a:srcRect/>
          <a:stretch>
            <a:fillRect/>
          </a:stretch>
        </p:blipFill>
        <p:spPr bwMode="auto">
          <a:xfrm>
            <a:off x="609603" y="2819403"/>
            <a:ext cx="4251325" cy="2836863"/>
          </a:xfrm>
          <a:prstGeom prst="rect">
            <a:avLst/>
          </a:prstGeom>
          <a:noFill/>
          <a:ln w="9525">
            <a:noFill/>
            <a:miter lim="800000"/>
            <a:headEnd/>
            <a:tailEnd/>
          </a:ln>
          <a:effectLst/>
        </p:spPr>
      </p:pic>
      <p:sp>
        <p:nvSpPr>
          <p:cNvPr id="112649" name="AutoShape 9"/>
          <p:cNvSpPr>
            <a:spLocks noChangeArrowheads="1"/>
          </p:cNvSpPr>
          <p:nvPr/>
        </p:nvSpPr>
        <p:spPr bwMode="auto">
          <a:xfrm>
            <a:off x="5118100" y="1919288"/>
            <a:ext cx="914400" cy="914400"/>
          </a:xfrm>
          <a:custGeom>
            <a:avLst/>
            <a:gdLst>
              <a:gd name="G0" fmla="+- 2588 0 0"/>
              <a:gd name="G1" fmla="+- 21600 0 2588"/>
              <a:gd name="G2" fmla="+- 21600 0 258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88" y="10800"/>
                </a:moveTo>
                <a:cubicBezTo>
                  <a:pt x="2588" y="15335"/>
                  <a:pt x="6265" y="19012"/>
                  <a:pt x="10800" y="19012"/>
                </a:cubicBezTo>
                <a:cubicBezTo>
                  <a:pt x="15335" y="19012"/>
                  <a:pt x="19012" y="15335"/>
                  <a:pt x="19012" y="10800"/>
                </a:cubicBezTo>
                <a:cubicBezTo>
                  <a:pt x="19012" y="6265"/>
                  <a:pt x="15335" y="2588"/>
                  <a:pt x="10800" y="2588"/>
                </a:cubicBezTo>
                <a:cubicBezTo>
                  <a:pt x="6265" y="2588"/>
                  <a:pt x="2588" y="6265"/>
                  <a:pt x="2588" y="10800"/>
                </a:cubicBezTo>
                <a:close/>
              </a:path>
            </a:pathLst>
          </a:custGeom>
          <a:solidFill>
            <a:srgbClr val="FF0000">
              <a:alpha val="57001"/>
            </a:srgbClr>
          </a:solidFill>
          <a:ln w="9525">
            <a:solidFill>
              <a:schemeClr val="tx1"/>
            </a:solidFill>
            <a:round/>
            <a:headEnd/>
            <a:tailEnd/>
          </a:ln>
          <a:effectLst/>
        </p:spPr>
        <p:txBody>
          <a:bodyPr wrap="none" anchor="ctr"/>
          <a:lstStyle/>
          <a:p>
            <a:endParaRPr lang="en-US" dirty="0"/>
          </a:p>
        </p:txBody>
      </p:sp>
      <p:sp>
        <p:nvSpPr>
          <p:cNvPr id="112654" name="Rectangle 14"/>
          <p:cNvSpPr>
            <a:spLocks noChangeArrowheads="1"/>
          </p:cNvSpPr>
          <p:nvPr/>
        </p:nvSpPr>
        <p:spPr bwMode="auto">
          <a:xfrm>
            <a:off x="5548313" y="2057403"/>
            <a:ext cx="76200" cy="658813"/>
          </a:xfrm>
          <a:prstGeom prst="rect">
            <a:avLst/>
          </a:prstGeom>
          <a:solidFill>
            <a:srgbClr val="FF0000">
              <a:alpha val="71001"/>
            </a:srgbClr>
          </a:solidFill>
          <a:ln w="15875">
            <a:solidFill>
              <a:schemeClr val="tx1"/>
            </a:solidFill>
            <a:prstDash val="sysDot"/>
            <a:miter lim="800000"/>
            <a:headEnd/>
            <a:tailEnd/>
          </a:ln>
          <a:effectLst/>
        </p:spPr>
        <p:txBody>
          <a:bodyPr wrap="none" anchor="ctr"/>
          <a:lstStyle/>
          <a:p>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9" name="Picture 5"/>
          <p:cNvPicPr>
            <a:picLocks noChangeAspect="1" noChangeArrowheads="1"/>
          </p:cNvPicPr>
          <p:nvPr/>
        </p:nvPicPr>
        <p:blipFill>
          <a:blip r:embed="rId3"/>
          <a:srcRect/>
          <a:stretch>
            <a:fillRect/>
          </a:stretch>
        </p:blipFill>
        <p:spPr bwMode="auto">
          <a:xfrm>
            <a:off x="152400" y="685801"/>
            <a:ext cx="3505200" cy="2338388"/>
          </a:xfrm>
          <a:prstGeom prst="rect">
            <a:avLst/>
          </a:prstGeom>
          <a:noFill/>
          <a:ln w="9525">
            <a:noFill/>
            <a:miter lim="800000"/>
            <a:headEnd/>
            <a:tailEnd/>
          </a:ln>
          <a:effectLst/>
        </p:spPr>
      </p:pic>
      <p:grpSp>
        <p:nvGrpSpPr>
          <p:cNvPr id="113678" name="Group 14"/>
          <p:cNvGrpSpPr>
            <a:grpSpLocks/>
          </p:cNvGrpSpPr>
          <p:nvPr/>
        </p:nvGrpSpPr>
        <p:grpSpPr bwMode="auto">
          <a:xfrm>
            <a:off x="3581403" y="481016"/>
            <a:ext cx="5184775" cy="3495675"/>
            <a:chOff x="2256" y="303"/>
            <a:chExt cx="3266" cy="2202"/>
          </a:xfrm>
        </p:grpSpPr>
        <p:sp>
          <p:nvSpPr>
            <p:cNvPr id="113671" name="AutoShape 3"/>
            <p:cNvSpPr>
              <a:spLocks noChangeAspect="1" noChangeArrowheads="1" noTextEdit="1"/>
            </p:cNvSpPr>
            <p:nvPr/>
          </p:nvSpPr>
          <p:spPr bwMode="auto">
            <a:xfrm rot="-5400000">
              <a:off x="2788" y="-227"/>
              <a:ext cx="2200" cy="3264"/>
            </a:xfrm>
            <a:prstGeom prst="rect">
              <a:avLst/>
            </a:prstGeom>
            <a:noFill/>
            <a:ln w="9525">
              <a:noFill/>
              <a:miter lim="800000"/>
              <a:headEnd/>
              <a:tailEnd/>
            </a:ln>
          </p:spPr>
          <p:txBody>
            <a:bodyPr/>
            <a:lstStyle/>
            <a:p>
              <a:endParaRPr lang="en-US" dirty="0"/>
            </a:p>
          </p:txBody>
        </p:sp>
        <p:pic>
          <p:nvPicPr>
            <p:cNvPr id="113672" name="Picture 4"/>
            <p:cNvPicPr>
              <a:picLocks noChangeAspect="1" noChangeArrowheads="1"/>
            </p:cNvPicPr>
            <p:nvPr/>
          </p:nvPicPr>
          <p:blipFill>
            <a:blip r:embed="rId4"/>
            <a:srcRect/>
            <a:stretch>
              <a:fillRect/>
            </a:stretch>
          </p:blipFill>
          <p:spPr bwMode="auto">
            <a:xfrm rot="-5400000">
              <a:off x="2788" y="-229"/>
              <a:ext cx="2202" cy="3266"/>
            </a:xfrm>
            <a:prstGeom prst="rect">
              <a:avLst/>
            </a:prstGeom>
            <a:noFill/>
            <a:ln w="9525">
              <a:noFill/>
              <a:miter lim="800000"/>
              <a:headEnd/>
              <a:tailEnd/>
            </a:ln>
          </p:spPr>
        </p:pic>
      </p:grpSp>
      <p:pic>
        <p:nvPicPr>
          <p:cNvPr id="113668" name="Picture 4"/>
          <p:cNvPicPr>
            <a:picLocks noChangeAspect="1" noChangeArrowheads="1"/>
          </p:cNvPicPr>
          <p:nvPr/>
        </p:nvPicPr>
        <p:blipFill>
          <a:blip r:embed="rId5"/>
          <a:srcRect/>
          <a:stretch>
            <a:fillRect/>
          </a:stretch>
        </p:blipFill>
        <p:spPr bwMode="auto">
          <a:xfrm>
            <a:off x="1905000" y="3200401"/>
            <a:ext cx="3352800" cy="2236788"/>
          </a:xfrm>
          <a:prstGeom prst="rect">
            <a:avLst/>
          </a:prstGeom>
          <a:noFill/>
          <a:ln w="9525">
            <a:noFill/>
            <a:miter lim="800000"/>
            <a:headEnd/>
            <a:tailEnd/>
          </a:ln>
          <a:effectLst/>
        </p:spPr>
      </p:pic>
      <p:sp>
        <p:nvSpPr>
          <p:cNvPr id="113674" name="Line 10"/>
          <p:cNvSpPr>
            <a:spLocks noChangeShapeType="1"/>
          </p:cNvSpPr>
          <p:nvPr/>
        </p:nvSpPr>
        <p:spPr bwMode="auto">
          <a:xfrm>
            <a:off x="5867400" y="2028828"/>
            <a:ext cx="0" cy="246063"/>
          </a:xfrm>
          <a:prstGeom prst="line">
            <a:avLst/>
          </a:prstGeom>
          <a:noFill/>
          <a:ln w="53975" cmpd="tri">
            <a:solidFill>
              <a:srgbClr val="FF0000"/>
            </a:solidFill>
            <a:round/>
            <a:headEnd/>
            <a:tailEnd type="none" w="sm" len="lg"/>
          </a:ln>
          <a:effectLst/>
        </p:spPr>
        <p:txBody>
          <a:bodyPr/>
          <a:lstStyle/>
          <a:p>
            <a:endParaRPr lang="en-US" dirty="0"/>
          </a:p>
        </p:txBody>
      </p:sp>
      <p:sp>
        <p:nvSpPr>
          <p:cNvPr id="113675" name="Rectangle 11"/>
          <p:cNvSpPr>
            <a:spLocks noChangeArrowheads="1"/>
          </p:cNvSpPr>
          <p:nvPr/>
        </p:nvSpPr>
        <p:spPr bwMode="auto">
          <a:xfrm>
            <a:off x="5638800" y="2057403"/>
            <a:ext cx="76200" cy="658813"/>
          </a:xfrm>
          <a:prstGeom prst="rect">
            <a:avLst/>
          </a:prstGeom>
          <a:solidFill>
            <a:srgbClr val="FF0000">
              <a:alpha val="71001"/>
            </a:srgbClr>
          </a:solidFill>
          <a:ln w="15875">
            <a:solidFill>
              <a:schemeClr val="tx1"/>
            </a:solidFill>
            <a:prstDash val="sysDot"/>
            <a:miter lim="800000"/>
            <a:headEnd/>
            <a:tailEnd/>
          </a:ln>
          <a:effectLst/>
        </p:spPr>
        <p:txBody>
          <a:bodyPr wrap="none" anchor="ctr"/>
          <a:lstStyle/>
          <a:p>
            <a:endParaRPr lang="en-US" dirty="0"/>
          </a:p>
        </p:txBody>
      </p:sp>
      <p:sp>
        <p:nvSpPr>
          <p:cNvPr id="113676" name="AutoShape 12"/>
          <p:cNvSpPr>
            <a:spLocks noChangeArrowheads="1"/>
          </p:cNvSpPr>
          <p:nvPr/>
        </p:nvSpPr>
        <p:spPr bwMode="auto">
          <a:xfrm>
            <a:off x="5218113" y="1905000"/>
            <a:ext cx="914400" cy="914400"/>
          </a:xfrm>
          <a:custGeom>
            <a:avLst/>
            <a:gdLst>
              <a:gd name="G0" fmla="+- 2775 0 0"/>
              <a:gd name="G1" fmla="+- 21600 0 2775"/>
              <a:gd name="G2" fmla="+- 21600 0 277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775" y="10800"/>
                </a:moveTo>
                <a:cubicBezTo>
                  <a:pt x="2775" y="15232"/>
                  <a:pt x="6368" y="18825"/>
                  <a:pt x="10800" y="18825"/>
                </a:cubicBezTo>
                <a:cubicBezTo>
                  <a:pt x="15232" y="18825"/>
                  <a:pt x="18825" y="15232"/>
                  <a:pt x="18825" y="10800"/>
                </a:cubicBezTo>
                <a:cubicBezTo>
                  <a:pt x="18825" y="6368"/>
                  <a:pt x="15232" y="2775"/>
                  <a:pt x="10800" y="2775"/>
                </a:cubicBezTo>
                <a:cubicBezTo>
                  <a:pt x="6368" y="2775"/>
                  <a:pt x="2775" y="6368"/>
                  <a:pt x="2775" y="10800"/>
                </a:cubicBezTo>
                <a:close/>
              </a:path>
            </a:pathLst>
          </a:custGeom>
          <a:solidFill>
            <a:schemeClr val="accent1">
              <a:alpha val="47000"/>
            </a:schemeClr>
          </a:solidFill>
          <a:ln w="9525">
            <a:solidFill>
              <a:schemeClr val="tx1"/>
            </a:solidFill>
            <a:prstDash val="sysDot"/>
            <a:round/>
            <a:headEnd/>
            <a:tailEnd/>
          </a:ln>
          <a:effectLst/>
        </p:spPr>
        <p:txBody>
          <a:bodyPr wrap="none" anchor="ctr"/>
          <a:lstStyle/>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noChangeArrowheads="1"/>
          </p:cNvPicPr>
          <p:nvPr/>
        </p:nvPicPr>
        <p:blipFill>
          <a:blip r:embed="rId3"/>
          <a:srcRect/>
          <a:stretch>
            <a:fillRect/>
          </a:stretch>
        </p:blipFill>
        <p:spPr bwMode="auto">
          <a:xfrm>
            <a:off x="762000" y="533403"/>
            <a:ext cx="7620000" cy="5038725"/>
          </a:xfrm>
          <a:prstGeom prst="rect">
            <a:avLst/>
          </a:prstGeom>
          <a:noFill/>
          <a:ln w="9525">
            <a:noFill/>
            <a:miter lim="800000"/>
            <a:headEnd/>
            <a:tailEnd/>
          </a:ln>
        </p:spPr>
      </p:pic>
      <p:sp>
        <p:nvSpPr>
          <p:cNvPr id="2" name="TextBox 1"/>
          <p:cNvSpPr txBox="1"/>
          <p:nvPr/>
        </p:nvSpPr>
        <p:spPr>
          <a:xfrm>
            <a:off x="4297683" y="5760723"/>
            <a:ext cx="4150688" cy="1015663"/>
          </a:xfrm>
          <a:prstGeom prst="rect">
            <a:avLst/>
          </a:prstGeom>
          <a:noFill/>
        </p:spPr>
        <p:txBody>
          <a:bodyPr wrap="none" rtlCol="0">
            <a:spAutoFit/>
          </a:bodyPr>
          <a:lstStyle/>
          <a:p>
            <a:r>
              <a:rPr lang="en-US" sz="2000" b="1" i="1" dirty="0"/>
              <a:t> Example of a Chemical Diffuser </a:t>
            </a:r>
          </a:p>
          <a:p>
            <a:r>
              <a:rPr lang="en-US" sz="2000" b="1" i="1" dirty="0"/>
              <a:t>Combined Filter Effluent  Line</a:t>
            </a:r>
          </a:p>
          <a:p>
            <a:r>
              <a:rPr lang="en-US" sz="2000" b="1" i="1" dirty="0"/>
              <a:t>96 inch Diameter</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2" name="Picture 4"/>
          <p:cNvPicPr>
            <a:picLocks noChangeAspect="1" noChangeArrowheads="1"/>
          </p:cNvPicPr>
          <p:nvPr/>
        </p:nvPicPr>
        <p:blipFill>
          <a:blip r:embed="rId3"/>
          <a:srcRect/>
          <a:stretch>
            <a:fillRect/>
          </a:stretch>
        </p:blipFill>
        <p:spPr bwMode="auto">
          <a:xfrm>
            <a:off x="457203" y="457201"/>
            <a:ext cx="3986213" cy="2660651"/>
          </a:xfrm>
          <a:prstGeom prst="rect">
            <a:avLst/>
          </a:prstGeom>
          <a:noFill/>
          <a:ln w="9525">
            <a:noFill/>
            <a:miter lim="800000"/>
            <a:headEnd/>
            <a:tailEnd/>
          </a:ln>
          <a:effectLst/>
        </p:spPr>
      </p:pic>
      <p:grpSp>
        <p:nvGrpSpPr>
          <p:cNvPr id="114694" name="Group 6"/>
          <p:cNvGrpSpPr>
            <a:grpSpLocks/>
          </p:cNvGrpSpPr>
          <p:nvPr/>
        </p:nvGrpSpPr>
        <p:grpSpPr bwMode="auto">
          <a:xfrm>
            <a:off x="3581403" y="481016"/>
            <a:ext cx="5184775" cy="3495675"/>
            <a:chOff x="2256" y="303"/>
            <a:chExt cx="3266" cy="2202"/>
          </a:xfrm>
        </p:grpSpPr>
        <p:sp>
          <p:nvSpPr>
            <p:cNvPr id="114695" name="AutoShape 3"/>
            <p:cNvSpPr>
              <a:spLocks noChangeAspect="1" noChangeArrowheads="1" noTextEdit="1"/>
            </p:cNvSpPr>
            <p:nvPr/>
          </p:nvSpPr>
          <p:spPr bwMode="auto">
            <a:xfrm rot="-5400000">
              <a:off x="2788" y="-227"/>
              <a:ext cx="2200" cy="3264"/>
            </a:xfrm>
            <a:prstGeom prst="rect">
              <a:avLst/>
            </a:prstGeom>
            <a:noFill/>
            <a:ln w="9525">
              <a:noFill/>
              <a:miter lim="800000"/>
              <a:headEnd/>
              <a:tailEnd/>
            </a:ln>
          </p:spPr>
          <p:txBody>
            <a:bodyPr/>
            <a:lstStyle/>
            <a:p>
              <a:endParaRPr lang="en-US" dirty="0"/>
            </a:p>
          </p:txBody>
        </p:sp>
        <p:pic>
          <p:nvPicPr>
            <p:cNvPr id="114696" name="Picture 4"/>
            <p:cNvPicPr>
              <a:picLocks noChangeAspect="1" noChangeArrowheads="1"/>
            </p:cNvPicPr>
            <p:nvPr/>
          </p:nvPicPr>
          <p:blipFill>
            <a:blip r:embed="rId4"/>
            <a:srcRect/>
            <a:stretch>
              <a:fillRect/>
            </a:stretch>
          </p:blipFill>
          <p:spPr bwMode="auto">
            <a:xfrm rot="-5400000">
              <a:off x="2788" y="-229"/>
              <a:ext cx="2202" cy="3266"/>
            </a:xfrm>
            <a:prstGeom prst="rect">
              <a:avLst/>
            </a:prstGeom>
            <a:noFill/>
            <a:ln w="9525">
              <a:noFill/>
              <a:miter lim="800000"/>
              <a:headEnd/>
              <a:tailEnd/>
            </a:ln>
          </p:spPr>
        </p:pic>
      </p:grpSp>
      <p:pic>
        <p:nvPicPr>
          <p:cNvPr id="114693" name="Picture 5"/>
          <p:cNvPicPr>
            <a:picLocks noChangeAspect="1" noChangeArrowheads="1"/>
          </p:cNvPicPr>
          <p:nvPr/>
        </p:nvPicPr>
        <p:blipFill>
          <a:blip r:embed="rId5"/>
          <a:srcRect/>
          <a:stretch>
            <a:fillRect/>
          </a:stretch>
        </p:blipFill>
        <p:spPr bwMode="auto">
          <a:xfrm>
            <a:off x="457203" y="3124201"/>
            <a:ext cx="3986213" cy="2660651"/>
          </a:xfrm>
          <a:prstGeom prst="rect">
            <a:avLst/>
          </a:prstGeom>
          <a:noFill/>
          <a:ln w="9525">
            <a:noFill/>
            <a:miter lim="800000"/>
            <a:headEnd/>
            <a:tailEnd/>
          </a:ln>
          <a:effectLst/>
        </p:spPr>
      </p:pic>
      <p:sp>
        <p:nvSpPr>
          <p:cNvPr id="114697" name="AutoShape 9"/>
          <p:cNvSpPr>
            <a:spLocks noChangeArrowheads="1"/>
          </p:cNvSpPr>
          <p:nvPr/>
        </p:nvSpPr>
        <p:spPr bwMode="auto">
          <a:xfrm>
            <a:off x="5218113" y="1905000"/>
            <a:ext cx="914400" cy="914400"/>
          </a:xfrm>
          <a:custGeom>
            <a:avLst/>
            <a:gdLst>
              <a:gd name="G0" fmla="+- 2775 0 0"/>
              <a:gd name="G1" fmla="+- 21600 0 2775"/>
              <a:gd name="G2" fmla="+- 21600 0 277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775" y="10800"/>
                </a:moveTo>
                <a:cubicBezTo>
                  <a:pt x="2775" y="15232"/>
                  <a:pt x="6368" y="18825"/>
                  <a:pt x="10800" y="18825"/>
                </a:cubicBezTo>
                <a:cubicBezTo>
                  <a:pt x="15232" y="18825"/>
                  <a:pt x="18825" y="15232"/>
                  <a:pt x="18825" y="10800"/>
                </a:cubicBezTo>
                <a:cubicBezTo>
                  <a:pt x="18825" y="6368"/>
                  <a:pt x="15232" y="2775"/>
                  <a:pt x="10800" y="2775"/>
                </a:cubicBezTo>
                <a:cubicBezTo>
                  <a:pt x="6368" y="2775"/>
                  <a:pt x="2775" y="6368"/>
                  <a:pt x="2775" y="10800"/>
                </a:cubicBezTo>
                <a:close/>
              </a:path>
            </a:pathLst>
          </a:custGeom>
          <a:solidFill>
            <a:schemeClr val="accent1">
              <a:alpha val="47000"/>
            </a:schemeClr>
          </a:solidFill>
          <a:ln w="9525">
            <a:solidFill>
              <a:schemeClr val="tx1"/>
            </a:solidFill>
            <a:prstDash val="sysDot"/>
            <a:round/>
            <a:headEnd/>
            <a:tailEnd/>
          </a:ln>
          <a:effectLst/>
        </p:spPr>
        <p:txBody>
          <a:bodyPr wrap="none" anchor="ctr"/>
          <a:lstStyle/>
          <a:p>
            <a:endParaRPr lang="en-US" dirty="0"/>
          </a:p>
        </p:txBody>
      </p:sp>
      <p:sp>
        <p:nvSpPr>
          <p:cNvPr id="114698" name="Rectangle 10"/>
          <p:cNvSpPr>
            <a:spLocks noChangeArrowheads="1"/>
          </p:cNvSpPr>
          <p:nvPr/>
        </p:nvSpPr>
        <p:spPr bwMode="auto">
          <a:xfrm>
            <a:off x="5638800" y="2057403"/>
            <a:ext cx="76200" cy="658813"/>
          </a:xfrm>
          <a:prstGeom prst="rect">
            <a:avLst/>
          </a:prstGeom>
          <a:solidFill>
            <a:schemeClr val="accent1">
              <a:alpha val="71001"/>
            </a:schemeClr>
          </a:solidFill>
          <a:ln w="15875">
            <a:solidFill>
              <a:schemeClr val="tx1"/>
            </a:solidFill>
            <a:prstDash val="sysDot"/>
            <a:miter lim="800000"/>
            <a:headEnd/>
            <a:tailEnd/>
          </a:ln>
          <a:effectLst/>
        </p:spPr>
        <p:txBody>
          <a:bodyPr wrap="none" anchor="ctr"/>
          <a:lstStyle/>
          <a:p>
            <a:endParaRPr lang="en-US" dirty="0"/>
          </a:p>
        </p:txBody>
      </p:sp>
      <p:sp>
        <p:nvSpPr>
          <p:cNvPr id="114699" name="Line 11"/>
          <p:cNvSpPr>
            <a:spLocks noChangeShapeType="1"/>
          </p:cNvSpPr>
          <p:nvPr/>
        </p:nvSpPr>
        <p:spPr bwMode="auto">
          <a:xfrm>
            <a:off x="5867400" y="2028828"/>
            <a:ext cx="0" cy="246063"/>
          </a:xfrm>
          <a:prstGeom prst="line">
            <a:avLst/>
          </a:prstGeom>
          <a:noFill/>
          <a:ln w="53975" cmpd="tri">
            <a:solidFill>
              <a:schemeClr val="bg2"/>
            </a:solidFill>
            <a:round/>
            <a:headEnd/>
            <a:tailEnd type="none" w="sm" len="lg"/>
          </a:ln>
          <a:effectLst/>
        </p:spPr>
        <p:txBody>
          <a:bodyPr/>
          <a:lstStyle/>
          <a:p>
            <a:endParaRPr lang="en-US" dirty="0"/>
          </a:p>
        </p:txBody>
      </p:sp>
      <p:sp>
        <p:nvSpPr>
          <p:cNvPr id="114700" name="AutoShape 12"/>
          <p:cNvSpPr>
            <a:spLocks noChangeArrowheads="1"/>
          </p:cNvSpPr>
          <p:nvPr/>
        </p:nvSpPr>
        <p:spPr bwMode="auto">
          <a:xfrm rot="10800000">
            <a:off x="6172200" y="1981200"/>
            <a:ext cx="457200" cy="533400"/>
          </a:xfrm>
          <a:custGeom>
            <a:avLst/>
            <a:gdLst>
              <a:gd name="G0" fmla="+- 12427 0 0"/>
              <a:gd name="G1" fmla="+- 4727 0 0"/>
              <a:gd name="G2" fmla="+- 12158 0 4727"/>
              <a:gd name="G3" fmla="+- G2 0 4727"/>
              <a:gd name="G4" fmla="*/ G3 32768 32059"/>
              <a:gd name="G5" fmla="*/ G4 1 2"/>
              <a:gd name="G6" fmla="+- 21600 0 12427"/>
              <a:gd name="G7" fmla="*/ G6 4727 6079"/>
              <a:gd name="G8" fmla="+- G7 12427 0"/>
              <a:gd name="T0" fmla="*/ 12427 w 21600"/>
              <a:gd name="T1" fmla="*/ 0 h 21600"/>
              <a:gd name="T2" fmla="*/ 12427 w 21600"/>
              <a:gd name="T3" fmla="*/ 12158 h 21600"/>
              <a:gd name="T4" fmla="*/ 1382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4727"/>
                </a:lnTo>
                <a:cubicBezTo>
                  <a:pt x="5564" y="4727"/>
                  <a:pt x="0" y="8054"/>
                  <a:pt x="0" y="12158"/>
                </a:cubicBezTo>
                <a:lnTo>
                  <a:pt x="0" y="21600"/>
                </a:lnTo>
                <a:lnTo>
                  <a:pt x="2764" y="21600"/>
                </a:lnTo>
                <a:lnTo>
                  <a:pt x="2764" y="12158"/>
                </a:lnTo>
                <a:cubicBezTo>
                  <a:pt x="2764" y="9547"/>
                  <a:pt x="7090" y="7431"/>
                  <a:pt x="12427" y="7431"/>
                </a:cubicBezTo>
                <a:lnTo>
                  <a:pt x="12427" y="12158"/>
                </a:lnTo>
                <a:close/>
              </a:path>
            </a:pathLst>
          </a:custGeom>
          <a:solidFill>
            <a:srgbClr val="FF0000">
              <a:alpha val="35001"/>
            </a:srgbClr>
          </a:solidFill>
          <a:ln w="9525">
            <a:solidFill>
              <a:schemeClr val="tx1"/>
            </a:solidFill>
            <a:miter lim="800000"/>
            <a:headEnd/>
            <a:tailEnd/>
          </a:ln>
          <a:effectLst/>
        </p:spPr>
        <p:txBody>
          <a:bodyPr wrap="none" anchor="ctr"/>
          <a:lstStyle/>
          <a:p>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Picture 4" descr="Secondary Flash Mix Nozzle clog"/>
          <p:cNvPicPr>
            <a:picLocks noChangeAspect="1" noChangeArrowheads="1"/>
          </p:cNvPicPr>
          <p:nvPr/>
        </p:nvPicPr>
        <p:blipFill>
          <a:blip r:embed="rId3"/>
          <a:srcRect/>
          <a:stretch>
            <a:fillRect/>
          </a:stretch>
        </p:blipFill>
        <p:spPr bwMode="auto">
          <a:xfrm>
            <a:off x="990600" y="304801"/>
            <a:ext cx="7162800" cy="5372100"/>
          </a:xfrm>
          <a:prstGeom prst="rect">
            <a:avLst/>
          </a:prstGeom>
          <a:noFill/>
          <a:ln w="9525">
            <a:noFill/>
            <a:miter lim="800000"/>
            <a:headEnd/>
            <a:tailEnd/>
          </a:ln>
        </p:spPr>
      </p:pic>
      <p:sp>
        <p:nvSpPr>
          <p:cNvPr id="6" name="Right Arrow 5"/>
          <p:cNvSpPr/>
          <p:nvPr/>
        </p:nvSpPr>
        <p:spPr bwMode="auto">
          <a:xfrm rot="2266291">
            <a:off x="1549887" y="1068390"/>
            <a:ext cx="2011151" cy="77253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7" name="Right Arrow 6"/>
          <p:cNvSpPr/>
          <p:nvPr/>
        </p:nvSpPr>
        <p:spPr bwMode="auto">
          <a:xfrm rot="12930312">
            <a:off x="3973407" y="4243535"/>
            <a:ext cx="2261724" cy="7620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4" descr="Primary Flash Mix Nozzle pic 003"/>
          <p:cNvPicPr>
            <a:picLocks noChangeAspect="1" noChangeArrowheads="1"/>
          </p:cNvPicPr>
          <p:nvPr/>
        </p:nvPicPr>
        <p:blipFill>
          <a:blip r:embed="rId3"/>
          <a:srcRect/>
          <a:stretch>
            <a:fillRect/>
          </a:stretch>
        </p:blipFill>
        <p:spPr bwMode="auto">
          <a:xfrm>
            <a:off x="1143003" y="381001"/>
            <a:ext cx="6919913" cy="5189539"/>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jhanchak\Pictures\Griffith Smiley Fac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1" y="481111"/>
            <a:ext cx="8367259" cy="53949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733801" y="5990583"/>
            <a:ext cx="5280228" cy="369332"/>
          </a:xfrm>
          <a:prstGeom prst="rect">
            <a:avLst/>
          </a:prstGeom>
          <a:noFill/>
        </p:spPr>
        <p:txBody>
          <a:bodyPr wrap="none" rtlCol="0">
            <a:spAutoFit/>
          </a:bodyPr>
          <a:lstStyle/>
          <a:p>
            <a:r>
              <a:rPr lang="en-US" b="1" i="1" dirty="0">
                <a:solidFill>
                  <a:srgbClr val="000099"/>
                </a:solidFill>
              </a:rPr>
              <a:t>Design Engineer’s DO have a sense of Humor!</a:t>
            </a:r>
          </a:p>
        </p:txBody>
      </p:sp>
      <p:sp>
        <p:nvSpPr>
          <p:cNvPr id="4" name="TextBox 3"/>
          <p:cNvSpPr txBox="1"/>
          <p:nvPr/>
        </p:nvSpPr>
        <p:spPr>
          <a:xfrm>
            <a:off x="2209800" y="4295448"/>
            <a:ext cx="4648200" cy="1523494"/>
          </a:xfrm>
          <a:prstGeom prst="rect">
            <a:avLst/>
          </a:prstGeom>
          <a:solidFill>
            <a:schemeClr val="bg1"/>
          </a:solidFill>
        </p:spPr>
        <p:txBody>
          <a:bodyPr wrap="square" rtlCol="0">
            <a:spAutoFit/>
          </a:bodyPr>
          <a:lstStyle/>
          <a:p>
            <a:pPr algn="ctr">
              <a:spcBef>
                <a:spcPts val="600"/>
              </a:spcBef>
            </a:pPr>
            <a:r>
              <a:rPr lang="en-US" sz="2000" dirty="0"/>
              <a:t>Bruce Utne, </a:t>
            </a:r>
            <a:r>
              <a:rPr lang="en-US" sz="2000" dirty="0">
                <a:solidFill>
                  <a:srgbClr val="0000FF"/>
                </a:solidFill>
                <a:hlinkClick r:id="rId5"/>
              </a:rPr>
              <a:t>butne@nnva.gov</a:t>
            </a:r>
            <a:endParaRPr lang="en-US" sz="2000" dirty="0">
              <a:solidFill>
                <a:srgbClr val="0000FF"/>
              </a:solidFill>
            </a:endParaRPr>
          </a:p>
          <a:p>
            <a:pPr algn="ctr">
              <a:spcBef>
                <a:spcPts val="600"/>
              </a:spcBef>
            </a:pPr>
            <a:r>
              <a:rPr lang="en-US" sz="2000" dirty="0"/>
              <a:t>John Hanchak Jr., </a:t>
            </a:r>
            <a:r>
              <a:rPr lang="en-US" sz="2000" dirty="0">
                <a:solidFill>
                  <a:srgbClr val="0000FF"/>
                </a:solidFill>
                <a:hlinkClick r:id="rId6"/>
              </a:rPr>
              <a:t>jhanchak@nnva.gov</a:t>
            </a:r>
            <a:endParaRPr lang="en-US" sz="2000" dirty="0">
              <a:solidFill>
                <a:srgbClr val="0000FF"/>
              </a:solidFill>
            </a:endParaRPr>
          </a:p>
          <a:p>
            <a:pPr algn="ctr"/>
            <a:endParaRPr lang="en-US" sz="2000" dirty="0"/>
          </a:p>
          <a:p>
            <a:pPr algn="ctr"/>
            <a:r>
              <a:rPr lang="en-US" sz="2800" i="1" dirty="0"/>
              <a:t>Newport News Waterworks</a:t>
            </a:r>
          </a:p>
        </p:txBody>
      </p:sp>
    </p:spTree>
    <p:custDataLst>
      <p:tags r:id="rId1"/>
    </p:custDataLst>
    <p:extLst>
      <p:ext uri="{BB962C8B-B14F-4D97-AF65-F5344CB8AC3E}">
        <p14:creationId xmlns:p14="http://schemas.microsoft.com/office/powerpoint/2010/main" val="344232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of Presentation</a:t>
            </a:r>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04848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3"/>
          <p:cNvPicPr>
            <a:picLocks noGrp="1" noChangeAspect="1" noChangeArrowheads="1"/>
          </p:cNvPicPr>
          <p:nvPr>
            <p:ph type="body" idx="1"/>
          </p:nvPr>
        </p:nvPicPr>
        <p:blipFill>
          <a:blip r:embed="rId3"/>
          <a:srcRect/>
          <a:stretch>
            <a:fillRect/>
          </a:stretch>
        </p:blipFill>
        <p:spPr>
          <a:xfrm>
            <a:off x="838200" y="304801"/>
            <a:ext cx="7772400" cy="5530851"/>
          </a:xfrm>
        </p:spPr>
      </p:pic>
      <p:sp>
        <p:nvSpPr>
          <p:cNvPr id="2" name="Up Arrow 1"/>
          <p:cNvSpPr/>
          <p:nvPr/>
        </p:nvSpPr>
        <p:spPr bwMode="auto">
          <a:xfrm>
            <a:off x="3236978" y="1371600"/>
            <a:ext cx="121159" cy="609600"/>
          </a:xfrm>
          <a:prstGeom prst="up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solidFill>
                <a:srgbClr val="FF0000"/>
              </a:solidFill>
            </a:endParaRPr>
          </a:p>
        </p:txBody>
      </p:sp>
      <p:sp>
        <p:nvSpPr>
          <p:cNvPr id="4" name="Up Arrow 3"/>
          <p:cNvSpPr/>
          <p:nvPr/>
        </p:nvSpPr>
        <p:spPr bwMode="auto">
          <a:xfrm>
            <a:off x="3733802" y="1371600"/>
            <a:ext cx="121159" cy="609600"/>
          </a:xfrm>
          <a:prstGeom prst="up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solidFill>
                <a:srgbClr val="FF0000"/>
              </a:solidFill>
            </a:endParaRPr>
          </a:p>
        </p:txBody>
      </p:sp>
      <p:sp>
        <p:nvSpPr>
          <p:cNvPr id="5" name="Up Arrow 4"/>
          <p:cNvSpPr/>
          <p:nvPr/>
        </p:nvSpPr>
        <p:spPr bwMode="auto">
          <a:xfrm>
            <a:off x="4206242" y="1371600"/>
            <a:ext cx="121159" cy="609600"/>
          </a:xfrm>
          <a:prstGeom prst="up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solidFill>
                <a:srgbClr val="FF0000"/>
              </a:solidFill>
            </a:endParaRPr>
          </a:p>
        </p:txBody>
      </p:sp>
      <p:sp>
        <p:nvSpPr>
          <p:cNvPr id="8" name="Up Arrow 7"/>
          <p:cNvSpPr/>
          <p:nvPr/>
        </p:nvSpPr>
        <p:spPr bwMode="auto">
          <a:xfrm rot="10800000">
            <a:off x="3962402" y="2133601"/>
            <a:ext cx="121159" cy="609600"/>
          </a:xfrm>
          <a:prstGeom prst="up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solidFill>
                <a:srgbClr val="FF0000"/>
              </a:solidFill>
            </a:endParaRPr>
          </a:p>
        </p:txBody>
      </p:sp>
      <p:sp>
        <p:nvSpPr>
          <p:cNvPr id="9" name="Up Arrow 8"/>
          <p:cNvSpPr/>
          <p:nvPr/>
        </p:nvSpPr>
        <p:spPr bwMode="auto">
          <a:xfrm rot="10800000">
            <a:off x="3505202" y="2133600"/>
            <a:ext cx="121159" cy="609600"/>
          </a:xfrm>
          <a:prstGeom prst="up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solidFill>
                <a:srgbClr val="FF0000"/>
              </a:solidFill>
            </a:endParaRPr>
          </a:p>
        </p:txBody>
      </p:sp>
      <p:sp>
        <p:nvSpPr>
          <p:cNvPr id="7" name="Oval 6"/>
          <p:cNvSpPr/>
          <p:nvPr/>
        </p:nvSpPr>
        <p:spPr bwMode="auto">
          <a:xfrm>
            <a:off x="5532120" y="4419600"/>
            <a:ext cx="609600" cy="609600"/>
          </a:xfrm>
          <a:prstGeom prst="ellipse">
            <a:avLst/>
          </a:prstGeom>
          <a:noFill/>
          <a:ln w="444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sp>
        <p:nvSpPr>
          <p:cNvPr id="10" name="TextBox 9"/>
          <p:cNvSpPr txBox="1"/>
          <p:nvPr/>
        </p:nvSpPr>
        <p:spPr>
          <a:xfrm>
            <a:off x="4022979" y="5943603"/>
            <a:ext cx="5101076" cy="923330"/>
          </a:xfrm>
          <a:prstGeom prst="rect">
            <a:avLst/>
          </a:prstGeom>
          <a:noFill/>
        </p:spPr>
        <p:txBody>
          <a:bodyPr wrap="none" rtlCol="0">
            <a:spAutoFit/>
          </a:bodyPr>
          <a:lstStyle/>
          <a:p>
            <a:r>
              <a:rPr lang="en-US" b="1" i="1" dirty="0">
                <a:solidFill>
                  <a:srgbClr val="002060"/>
                </a:solidFill>
              </a:rPr>
              <a:t>Example cross section 3/16</a:t>
            </a:r>
            <a:r>
              <a:rPr lang="en-US" b="1" i="1" baseline="30000" dirty="0">
                <a:solidFill>
                  <a:srgbClr val="002060"/>
                </a:solidFill>
              </a:rPr>
              <a:t>th</a:t>
            </a:r>
            <a:r>
              <a:rPr lang="en-US" b="1" dirty="0"/>
              <a:t>  inch </a:t>
            </a:r>
            <a:r>
              <a:rPr lang="en-US" b="1" i="1" dirty="0"/>
              <a:t>diameter </a:t>
            </a:r>
            <a:r>
              <a:rPr lang="en-US" b="1" dirty="0"/>
              <a:t> </a:t>
            </a:r>
          </a:p>
          <a:p>
            <a:r>
              <a:rPr lang="en-US" b="1" dirty="0"/>
              <a:t>opening will deliver</a:t>
            </a:r>
            <a:r>
              <a:rPr lang="en-US" b="1" i="1" u="sng" dirty="0">
                <a:solidFill>
                  <a:srgbClr val="C00000"/>
                </a:solidFill>
              </a:rPr>
              <a:t>3.12</a:t>
            </a:r>
            <a:r>
              <a:rPr lang="en-US" b="1" dirty="0"/>
              <a:t> gpm @ 10 psi = </a:t>
            </a:r>
          </a:p>
          <a:p>
            <a:r>
              <a:rPr lang="en-US" b="1" i="1" u="sng" dirty="0">
                <a:solidFill>
                  <a:srgbClr val="C00000"/>
                </a:solidFill>
              </a:rPr>
              <a:t>187</a:t>
            </a:r>
            <a:r>
              <a:rPr lang="en-US" b="1" dirty="0"/>
              <a:t> gph</a:t>
            </a:r>
          </a:p>
        </p:txBody>
      </p:sp>
      <p:sp>
        <p:nvSpPr>
          <p:cNvPr id="11" name="Minus 10"/>
          <p:cNvSpPr/>
          <p:nvPr/>
        </p:nvSpPr>
        <p:spPr bwMode="auto">
          <a:xfrm>
            <a:off x="4297680" y="1956816"/>
            <a:ext cx="838200" cy="228600"/>
          </a:xfrm>
          <a:prstGeom prst="mathMinus">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spTree>
    <p:extLst>
      <p:ext uri="{BB962C8B-B14F-4D97-AF65-F5344CB8AC3E}">
        <p14:creationId xmlns:p14="http://schemas.microsoft.com/office/powerpoint/2010/main" val="3890642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140000">
            <a:off x="1879182" y="-926868"/>
            <a:ext cx="5574586" cy="8092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62400" y="6045118"/>
            <a:ext cx="4800600" cy="507831"/>
          </a:xfrm>
          <a:prstGeom prst="rect">
            <a:avLst/>
          </a:prstGeom>
        </p:spPr>
        <p:txBody>
          <a:bodyPr wrap="square">
            <a:spAutoFit/>
          </a:bodyPr>
          <a:lstStyle/>
          <a:p>
            <a:r>
              <a:rPr lang="en-US" sz="900" dirty="0"/>
              <a:t>Reference: </a:t>
            </a:r>
            <a:r>
              <a:rPr lang="en-US" sz="900" dirty="0" err="1"/>
              <a:t>Sweitzer</a:t>
            </a:r>
            <a:r>
              <a:rPr lang="en-US" sz="900" dirty="0"/>
              <a:t>, Robert J., Martin E. </a:t>
            </a:r>
            <a:r>
              <a:rPr lang="en-US" sz="900" dirty="0" err="1"/>
              <a:t>Flentje</a:t>
            </a:r>
            <a:r>
              <a:rPr lang="en-US" sz="900" dirty="0"/>
              <a:t> and F. Burton Smith, “Figure 9, Chapter IX, Basic Hydraulics, page 86, </a:t>
            </a:r>
            <a:r>
              <a:rPr lang="en-US" sz="900" b="1" i="1" u="sng" dirty="0"/>
              <a:t>Basic Water Works Manual</a:t>
            </a:r>
            <a:r>
              <a:rPr lang="en-US" sz="900" dirty="0"/>
              <a:t>, American Concrete Pressure Pipe Association, 1966</a:t>
            </a:r>
          </a:p>
        </p:txBody>
      </p:sp>
      <p:sp>
        <p:nvSpPr>
          <p:cNvPr id="3" name="Up Arrow 2"/>
          <p:cNvSpPr/>
          <p:nvPr/>
        </p:nvSpPr>
        <p:spPr bwMode="auto">
          <a:xfrm>
            <a:off x="5334001" y="3073916"/>
            <a:ext cx="242316" cy="914400"/>
          </a:xfrm>
          <a:prstGeom prst="up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sp>
        <p:nvSpPr>
          <p:cNvPr id="5" name="Down Arrow Callout 4"/>
          <p:cNvSpPr/>
          <p:nvPr/>
        </p:nvSpPr>
        <p:spPr bwMode="auto">
          <a:xfrm>
            <a:off x="5905500" y="3756455"/>
            <a:ext cx="457200" cy="609600"/>
          </a:xfrm>
          <a:prstGeom prst="downArrowCallout">
            <a:avLst>
              <a:gd name="adj1" fmla="val 15991"/>
              <a:gd name="adj2" fmla="val 25000"/>
              <a:gd name="adj3" fmla="val 25000"/>
              <a:gd name="adj4" fmla="val 12950"/>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774033" y="2607192"/>
            <a:ext cx="280987" cy="933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1459" y="3756455"/>
            <a:ext cx="469900"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399268" y="3988317"/>
            <a:ext cx="4058935" cy="369332"/>
          </a:xfrm>
          <a:prstGeom prst="rect">
            <a:avLst/>
          </a:prstGeom>
          <a:noFill/>
        </p:spPr>
        <p:txBody>
          <a:bodyPr wrap="square" rtlCol="0">
            <a:spAutoFit/>
          </a:bodyPr>
          <a:lstStyle/>
          <a:p>
            <a:r>
              <a:rPr lang="en-US" b="1" dirty="0">
                <a:solidFill>
                  <a:srgbClr val="FF0000"/>
                </a:solidFill>
              </a:rPr>
              <a:t>Chemical            </a:t>
            </a:r>
            <a:r>
              <a:rPr lang="en-US" b="1" i="1" dirty="0">
                <a:solidFill>
                  <a:srgbClr val="00B0F0"/>
                </a:solidFill>
              </a:rPr>
              <a:t>Sample </a:t>
            </a:r>
            <a:r>
              <a:rPr lang="en-US" b="1" i="1" dirty="0">
                <a:solidFill>
                  <a:srgbClr val="C00000"/>
                </a:solidFill>
              </a:rPr>
              <a:t>(Chemical)</a:t>
            </a:r>
            <a:r>
              <a:rPr lang="en-US" b="1" i="1" dirty="0">
                <a:solidFill>
                  <a:srgbClr val="00B0F0"/>
                </a:solidFill>
              </a:rPr>
              <a:t> </a:t>
            </a:r>
            <a:r>
              <a:rPr lang="en-US" dirty="0"/>
              <a:t> </a:t>
            </a:r>
          </a:p>
        </p:txBody>
      </p:sp>
      <p:cxnSp>
        <p:nvCxnSpPr>
          <p:cNvPr id="7" name="Straight Connector 6"/>
          <p:cNvCxnSpPr/>
          <p:nvPr/>
        </p:nvCxnSpPr>
        <p:spPr bwMode="auto">
          <a:xfrm>
            <a:off x="5455159" y="4267201"/>
            <a:ext cx="0" cy="721155"/>
          </a:xfrm>
          <a:prstGeom prst="line">
            <a:avLst/>
          </a:prstGeom>
          <a:solidFill>
            <a:schemeClr val="accent1"/>
          </a:solidFill>
          <a:ln w="19050" cap="rnd" cmpd="sng" algn="ctr">
            <a:solidFill>
              <a:srgbClr val="FF0000"/>
            </a:solidFill>
            <a:prstDash val="solid"/>
            <a:round/>
            <a:headEnd type="none" w="med" len="med"/>
            <a:tailEnd type="oval" w="med" len="med"/>
          </a:ln>
          <a:effectLst/>
        </p:spPr>
      </p:cxnSp>
      <p:cxnSp>
        <p:nvCxnSpPr>
          <p:cNvPr id="10" name="Straight Connector 9"/>
          <p:cNvCxnSpPr/>
          <p:nvPr/>
        </p:nvCxnSpPr>
        <p:spPr bwMode="auto">
          <a:xfrm>
            <a:off x="6134100" y="4378755"/>
            <a:ext cx="0" cy="609600"/>
          </a:xfrm>
          <a:prstGeom prst="line">
            <a:avLst/>
          </a:prstGeom>
          <a:solidFill>
            <a:schemeClr val="accent1"/>
          </a:solidFill>
          <a:ln w="19050" cap="flat" cmpd="sng" algn="ctr">
            <a:solidFill>
              <a:srgbClr val="00B0F0"/>
            </a:solidFill>
            <a:prstDash val="solid"/>
            <a:round/>
            <a:headEnd type="none" w="med" len="med"/>
            <a:tailEnd type="oval" w="med" len="med"/>
          </a:ln>
          <a:effectLst/>
        </p:spPr>
      </p:cxnSp>
      <p:cxnSp>
        <p:nvCxnSpPr>
          <p:cNvPr id="15" name="Straight Connector 14"/>
          <p:cNvCxnSpPr/>
          <p:nvPr/>
        </p:nvCxnSpPr>
        <p:spPr bwMode="auto">
          <a:xfrm>
            <a:off x="5455159" y="4988355"/>
            <a:ext cx="678943" cy="0"/>
          </a:xfrm>
          <a:prstGeom prst="line">
            <a:avLst/>
          </a:prstGeom>
          <a:solidFill>
            <a:schemeClr val="accent1"/>
          </a:solidFill>
          <a:ln w="9525" cap="flat" cmpd="sng" algn="ctr">
            <a:solidFill>
              <a:schemeClr val="tx1"/>
            </a:solidFill>
            <a:prstDash val="lgDashDot"/>
            <a:round/>
            <a:headEnd type="stealth" w="med" len="med"/>
            <a:tailEnd type="stealth" w="med" len="med"/>
          </a:ln>
          <a:effectLst/>
        </p:spPr>
      </p:cxnSp>
      <p:sp>
        <p:nvSpPr>
          <p:cNvPr id="16" name="TextBox 15"/>
          <p:cNvSpPr txBox="1"/>
          <p:nvPr/>
        </p:nvSpPr>
        <p:spPr>
          <a:xfrm>
            <a:off x="5657168" y="5025767"/>
            <a:ext cx="339471" cy="369332"/>
          </a:xfrm>
          <a:prstGeom prst="rect">
            <a:avLst/>
          </a:prstGeom>
          <a:noFill/>
        </p:spPr>
        <p:txBody>
          <a:bodyPr wrap="square" rtlCol="0">
            <a:spAutoFit/>
          </a:bodyPr>
          <a:lstStyle/>
          <a:p>
            <a:r>
              <a:rPr lang="en-US" b="1" i="1" dirty="0">
                <a:latin typeface="Times New Roman" pitchFamily="18" charset="0"/>
                <a:cs typeface="Times New Roman" pitchFamily="18" charset="0"/>
              </a:rPr>
              <a:t>d</a:t>
            </a:r>
          </a:p>
        </p:txBody>
      </p:sp>
      <p:sp>
        <p:nvSpPr>
          <p:cNvPr id="13" name="Up Arrow 12"/>
          <p:cNvSpPr/>
          <p:nvPr/>
        </p:nvSpPr>
        <p:spPr bwMode="auto">
          <a:xfrm>
            <a:off x="6012943" y="3082497"/>
            <a:ext cx="242316" cy="685800"/>
          </a:xfrm>
          <a:prstGeom prst="upArrow">
            <a:avLst/>
          </a:prstGeom>
          <a:pattFill prst="dashVert">
            <a:fgClr>
              <a:srgbClr val="FF0000"/>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spTree>
    <p:extLst>
      <p:ext uri="{BB962C8B-B14F-4D97-AF65-F5344CB8AC3E}">
        <p14:creationId xmlns:p14="http://schemas.microsoft.com/office/powerpoint/2010/main" val="344082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4385" y="381001"/>
            <a:ext cx="3306557" cy="2478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2400" y="381001"/>
            <a:ext cx="5471985" cy="2862322"/>
          </a:xfrm>
          <a:prstGeom prst="rect">
            <a:avLst/>
          </a:prstGeom>
          <a:noFill/>
        </p:spPr>
        <p:txBody>
          <a:bodyPr wrap="square" rtlCol="0">
            <a:spAutoFit/>
          </a:bodyPr>
          <a:lstStyle/>
          <a:p>
            <a:pPr algn="ctr"/>
            <a:r>
              <a:rPr lang="en-US" sz="2400" b="1" dirty="0"/>
              <a:t>Example Flash Mixing System</a:t>
            </a:r>
          </a:p>
          <a:p>
            <a:pPr marL="285750" indent="-285750">
              <a:buFont typeface="Arial" panose="020B0604020202020204" pitchFamily="34" charset="0"/>
              <a:buChar char="•"/>
            </a:pPr>
            <a:r>
              <a:rPr lang="en-US" dirty="0"/>
              <a:t>Dual pumped diffusion system provides flexibility and redundancy</a:t>
            </a:r>
          </a:p>
          <a:p>
            <a:pPr marL="285750" indent="-285750">
              <a:buFont typeface="Arial" panose="020B0604020202020204" pitchFamily="34" charset="0"/>
              <a:buChar char="•"/>
            </a:pPr>
            <a:r>
              <a:rPr lang="en-US" dirty="0"/>
              <a:t>Primary flash mix (combined)</a:t>
            </a:r>
          </a:p>
          <a:p>
            <a:pPr marL="742950" lvl="1" indent="-285750">
              <a:buFont typeface="Arial" panose="020B0604020202020204" pitchFamily="34" charset="0"/>
              <a:buChar char="‒"/>
            </a:pPr>
            <a:r>
              <a:rPr lang="en-US" sz="1600" dirty="0"/>
              <a:t>Coagulant, lime, chlorine, coagulant aid polymer</a:t>
            </a:r>
          </a:p>
          <a:p>
            <a:pPr marL="742950" lvl="1" indent="-285750">
              <a:buFont typeface="Arial" panose="020B0604020202020204" pitchFamily="34" charset="0"/>
              <a:buChar char="‒"/>
            </a:pPr>
            <a:r>
              <a:rPr lang="en-US" sz="1600" dirty="0"/>
              <a:t>Normal coagulant feed point</a:t>
            </a:r>
          </a:p>
          <a:p>
            <a:pPr marL="285750" indent="-285750">
              <a:buFont typeface="Arial" panose="020B0604020202020204" pitchFamily="34" charset="0"/>
              <a:buChar char="•"/>
            </a:pPr>
            <a:r>
              <a:rPr lang="en-US" dirty="0"/>
              <a:t>Secondary flash mix (each treatment train)</a:t>
            </a:r>
          </a:p>
          <a:p>
            <a:pPr marL="742950" lvl="1" indent="-285750">
              <a:buFont typeface="Arial" panose="020B0604020202020204" pitchFamily="34" charset="0"/>
              <a:buChar char="‒"/>
            </a:pPr>
            <a:r>
              <a:rPr lang="en-US" sz="1600" dirty="0"/>
              <a:t>Coagulant, lime, coagulant aid polymer</a:t>
            </a:r>
          </a:p>
          <a:p>
            <a:pPr marL="285750" indent="-285750">
              <a:buFont typeface="Arial" panose="020B0604020202020204" pitchFamily="34" charset="0"/>
              <a:buChar char="•"/>
            </a:pPr>
            <a:r>
              <a:rPr lang="en-US" dirty="0"/>
              <a:t>Designed for ultimate plant capacity</a:t>
            </a:r>
          </a:p>
          <a:p>
            <a:endParaRPr lang="en-US" dirty="0"/>
          </a:p>
        </p:txBody>
      </p:sp>
      <p:sp>
        <p:nvSpPr>
          <p:cNvPr id="6" name="TextBox 5"/>
          <p:cNvSpPr txBox="1"/>
          <p:nvPr/>
        </p:nvSpPr>
        <p:spPr>
          <a:xfrm>
            <a:off x="4332249" y="3048000"/>
            <a:ext cx="4800600" cy="3293209"/>
          </a:xfrm>
          <a:prstGeom prst="rect">
            <a:avLst/>
          </a:prstGeom>
          <a:noFill/>
        </p:spPr>
        <p:txBody>
          <a:bodyPr wrap="square" rtlCol="0">
            <a:spAutoFit/>
          </a:bodyPr>
          <a:lstStyle/>
          <a:p>
            <a:pPr algn="ctr"/>
            <a:r>
              <a:rPr lang="en-US" sz="2400" b="1" dirty="0"/>
              <a:t>Flash Mixing System</a:t>
            </a:r>
          </a:p>
          <a:p>
            <a:pPr marL="285750" indent="-285750">
              <a:spcBef>
                <a:spcPts val="1200"/>
              </a:spcBef>
              <a:spcAft>
                <a:spcPts val="0"/>
              </a:spcAft>
              <a:buFont typeface="Arial" panose="020B0604020202020204" pitchFamily="34" charset="0"/>
              <a:buChar char="•"/>
            </a:pPr>
            <a:r>
              <a:rPr lang="en-US" dirty="0"/>
              <a:t>Primary (1 unit, 72-inch pipe)</a:t>
            </a:r>
          </a:p>
          <a:p>
            <a:pPr marL="742950" lvl="1" indent="-285750">
              <a:buFont typeface="Arial" panose="020B0604020202020204" pitchFamily="34" charset="0"/>
              <a:buChar char="‒"/>
            </a:pPr>
            <a:r>
              <a:rPr lang="en-US" sz="1600" dirty="0"/>
              <a:t>Velocity gradient, G = 645 sec</a:t>
            </a:r>
            <a:r>
              <a:rPr lang="en-US" sz="1600" baseline="30000" dirty="0"/>
              <a:t>-1</a:t>
            </a:r>
          </a:p>
          <a:p>
            <a:pPr marL="742950" lvl="1" indent="-285750">
              <a:buFont typeface="Arial" panose="020B0604020202020204" pitchFamily="34" charset="0"/>
              <a:buChar char="‒"/>
            </a:pPr>
            <a:r>
              <a:rPr lang="en-US" sz="1600" dirty="0"/>
              <a:t>Gt = 1,000</a:t>
            </a:r>
          </a:p>
          <a:p>
            <a:pPr marL="742950" lvl="1" indent="-285750">
              <a:buFont typeface="Arial" panose="020B0604020202020204" pitchFamily="34" charset="0"/>
              <a:buChar char="‒"/>
            </a:pPr>
            <a:r>
              <a:rPr lang="en-US" sz="1600" dirty="0"/>
              <a:t>Horizontal, end-suction centrifugal pump: Q = 2,300 </a:t>
            </a:r>
            <a:r>
              <a:rPr lang="en-US" sz="1600" dirty="0" err="1"/>
              <a:t>gpm</a:t>
            </a:r>
            <a:r>
              <a:rPr lang="en-US" sz="1600" dirty="0"/>
              <a:t> at 52 </a:t>
            </a:r>
            <a:r>
              <a:rPr lang="en-US" sz="1600" dirty="0" err="1"/>
              <a:t>ft</a:t>
            </a:r>
            <a:r>
              <a:rPr lang="en-US" sz="1600" dirty="0"/>
              <a:t> head; 40 </a:t>
            </a:r>
            <a:r>
              <a:rPr lang="en-US" sz="1600" dirty="0" err="1"/>
              <a:t>hp</a:t>
            </a:r>
            <a:endParaRPr lang="en-US" sz="1600" dirty="0"/>
          </a:p>
          <a:p>
            <a:pPr marL="285750" indent="-285750">
              <a:spcBef>
                <a:spcPts val="1200"/>
              </a:spcBef>
              <a:buFont typeface="Arial" panose="020B0604020202020204" pitchFamily="34" charset="0"/>
              <a:buChar char="•"/>
            </a:pPr>
            <a:r>
              <a:rPr lang="en-US" dirty="0"/>
              <a:t>Secondary (2 units, 54-inch pipe)</a:t>
            </a:r>
          </a:p>
          <a:p>
            <a:pPr marL="742950" lvl="1" indent="-285750">
              <a:buFont typeface="Arial" panose="020B0604020202020204" pitchFamily="34" charset="0"/>
              <a:buChar char="‒"/>
            </a:pPr>
            <a:r>
              <a:rPr lang="en-US" sz="1600" dirty="0"/>
              <a:t>Velocity gradient, G = 1,200 sec</a:t>
            </a:r>
            <a:r>
              <a:rPr lang="en-US" sz="1600" baseline="30000" dirty="0"/>
              <a:t>-1</a:t>
            </a:r>
          </a:p>
          <a:p>
            <a:pPr marL="742950" lvl="1" indent="-285750">
              <a:buFont typeface="Arial" panose="020B0604020202020204" pitchFamily="34" charset="0"/>
              <a:buChar char="‒"/>
            </a:pPr>
            <a:r>
              <a:rPr lang="en-US" sz="1600" dirty="0"/>
              <a:t>Gt = 1,000</a:t>
            </a:r>
          </a:p>
          <a:p>
            <a:pPr marL="742950" lvl="1" indent="-285750">
              <a:buFont typeface="Arial" panose="020B0604020202020204" pitchFamily="34" charset="0"/>
              <a:buChar char="‒"/>
            </a:pPr>
            <a:r>
              <a:rPr lang="en-US" sz="1600" dirty="0"/>
              <a:t>Horizontal, end-suction centrifugal pump: Q = 1,200 </a:t>
            </a:r>
            <a:r>
              <a:rPr lang="en-US" sz="1600" dirty="0" err="1"/>
              <a:t>gpm</a:t>
            </a:r>
            <a:r>
              <a:rPr lang="en-US" sz="1600" dirty="0"/>
              <a:t> at 38 ft. head; 15 </a:t>
            </a:r>
            <a:r>
              <a:rPr lang="en-US" sz="1600" dirty="0" err="1"/>
              <a:t>hp</a:t>
            </a:r>
            <a:endParaRPr lang="en-US" sz="1600" dirty="0"/>
          </a:p>
        </p:txBody>
      </p:sp>
    </p:spTree>
    <p:extLst>
      <p:ext uri="{BB962C8B-B14F-4D97-AF65-F5344CB8AC3E}">
        <p14:creationId xmlns:p14="http://schemas.microsoft.com/office/powerpoint/2010/main" val="31303855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3.7"/>
</p:tagLst>
</file>

<file path=ppt/tags/tag2.xml><?xml version="1.0" encoding="utf-8"?>
<p:tagLst xmlns:a="http://schemas.openxmlformats.org/drawingml/2006/main" xmlns:r="http://schemas.openxmlformats.org/officeDocument/2006/relationships" xmlns:p="http://schemas.openxmlformats.org/presentationml/2006/main">
  <p:tag name="TIMING" val="|35|19.8"/>
</p:tagLst>
</file>

<file path=ppt/tags/tag3.xml><?xml version="1.0" encoding="utf-8"?>
<p:tagLst xmlns:a="http://schemas.openxmlformats.org/drawingml/2006/main" xmlns:r="http://schemas.openxmlformats.org/officeDocument/2006/relationships" xmlns:p="http://schemas.openxmlformats.org/presentationml/2006/main">
  <p:tag name="TIMING" val="|48.9"/>
</p:tagLst>
</file>

<file path=ppt/tags/tag4.xml><?xml version="1.0" encoding="utf-8"?>
<p:tagLst xmlns:a="http://schemas.openxmlformats.org/drawingml/2006/main" xmlns:r="http://schemas.openxmlformats.org/officeDocument/2006/relationships" xmlns:p="http://schemas.openxmlformats.org/presentationml/2006/main">
  <p:tag name="TIMING" val="|31.7"/>
</p:tagLst>
</file>

<file path=ppt/tags/tag5.xml><?xml version="1.0" encoding="utf-8"?>
<p:tagLst xmlns:a="http://schemas.openxmlformats.org/drawingml/2006/main" xmlns:r="http://schemas.openxmlformats.org/officeDocument/2006/relationships" xmlns:p="http://schemas.openxmlformats.org/presentationml/2006/main">
  <p:tag name="TIMING" val="|52.4"/>
</p:tagLst>
</file>

<file path=ppt/tags/tag6.xml><?xml version="1.0" encoding="utf-8"?>
<p:tagLst xmlns:a="http://schemas.openxmlformats.org/drawingml/2006/main" xmlns:r="http://schemas.openxmlformats.org/officeDocument/2006/relationships" xmlns:p="http://schemas.openxmlformats.org/presentationml/2006/main">
  <p:tag name="TIMING" val="|78.8"/>
</p:tagLst>
</file>

<file path=ppt/tags/tag7.xml><?xml version="1.0" encoding="utf-8"?>
<p:tagLst xmlns:a="http://schemas.openxmlformats.org/drawingml/2006/main" xmlns:r="http://schemas.openxmlformats.org/officeDocument/2006/relationships" xmlns:p="http://schemas.openxmlformats.org/presentationml/2006/main">
  <p:tag name="TIMING" val="|33.7"/>
</p:tagLst>
</file>

<file path=ppt/tags/tag8.xml><?xml version="1.0" encoding="utf-8"?>
<p:tagLst xmlns:a="http://schemas.openxmlformats.org/drawingml/2006/main" xmlns:r="http://schemas.openxmlformats.org/officeDocument/2006/relationships" xmlns:p="http://schemas.openxmlformats.org/presentationml/2006/main">
  <p:tag name="TIMING" val="|25.4"/>
</p:tagLst>
</file>

<file path=ppt/tags/tag9.xml><?xml version="1.0" encoding="utf-8"?>
<p:tagLst xmlns:a="http://schemas.openxmlformats.org/drawingml/2006/main" xmlns:r="http://schemas.openxmlformats.org/officeDocument/2006/relationships" xmlns:p="http://schemas.openxmlformats.org/presentationml/2006/main">
  <p:tag name="TIMING" val="|12.3"/>
</p:tagLst>
</file>

<file path=ppt/theme/theme1.xml><?xml version="1.0" encoding="utf-8"?>
<a:theme xmlns:a="http://schemas.openxmlformats.org/drawingml/2006/main" name="VDH &amp; Tech">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8BFC71547FCD42BCB99DD1BE11C631" ma:contentTypeVersion="22" ma:contentTypeDescription="Create a new document." ma:contentTypeScope="" ma:versionID="5bae7fe8f818bf56aaab95e10df4135e">
  <xsd:schema xmlns:xsd="http://www.w3.org/2001/XMLSchema" xmlns:xs="http://www.w3.org/2001/XMLSchema" xmlns:p="http://schemas.microsoft.com/office/2006/metadata/properties" xmlns:ns2="ab89038a-5670-4929-91df-b40b9be998e7" xmlns:ns3="0ba472ac-c3b3-4490-b84c-dfb22c11c92a" targetNamespace="http://schemas.microsoft.com/office/2006/metadata/properties" ma:root="true" ma:fieldsID="3e98a410be3ae058b5c7ece45946c1a2" ns2:_="" ns3:_="">
    <xsd:import namespace="ab89038a-5670-4929-91df-b40b9be998e7"/>
    <xsd:import namespace="0ba472ac-c3b3-4490-b84c-dfb22c11c92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Label" minOccurs="0"/>
                <xsd:element ref="ns2:Tea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89038a-5670-4929-91df-b40b9be998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6477d7-ad29-47e7-b319-eaa6f19496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abel" ma:index="26" nillable="true" ma:displayName="Label" ma:format="Dropdown" ma:internalName="Label">
      <xsd:simpleType>
        <xsd:restriction base="dms:Text">
          <xsd:maxLength value="255"/>
        </xsd:restriction>
      </xsd:simpleType>
    </xsd:element>
    <xsd:element name="Team" ma:index="27" nillable="true" ma:displayName="Team" ma:format="Dropdown" ma:internalName="Team">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ba472ac-c3b3-4490-b84c-dfb22c11c92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31e248f-2e6f-40fd-84fa-95576aedc7c3}" ma:internalName="TaxCatchAll" ma:showField="CatchAllData" ma:web="0ba472ac-c3b3-4490-b84c-dfb22c11c9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eam xmlns="ab89038a-5670-4929-91df-b40b9be998e7" xsi:nil="true"/>
    <TaxCatchAll xmlns="0ba472ac-c3b3-4490-b84c-dfb22c11c92a" xsi:nil="true"/>
    <lcf76f155ced4ddcb4097134ff3c332f xmlns="ab89038a-5670-4929-91df-b40b9be998e7">
      <Terms xmlns="http://schemas.microsoft.com/office/infopath/2007/PartnerControls"/>
    </lcf76f155ced4ddcb4097134ff3c332f>
    <Label xmlns="ab89038a-5670-4929-91df-b40b9be998e7" xsi:nil="true"/>
  </documentManagement>
</p:properties>
</file>

<file path=customXml/itemProps1.xml><?xml version="1.0" encoding="utf-8"?>
<ds:datastoreItem xmlns:ds="http://schemas.openxmlformats.org/officeDocument/2006/customXml" ds:itemID="{34816B73-4BE4-4C9D-B086-769A7FBA4424}"/>
</file>

<file path=customXml/itemProps2.xml><?xml version="1.0" encoding="utf-8"?>
<ds:datastoreItem xmlns:ds="http://schemas.openxmlformats.org/officeDocument/2006/customXml" ds:itemID="{D3E06AA1-F6C9-4552-8929-1FB71A7F06BD}"/>
</file>

<file path=customXml/itemProps3.xml><?xml version="1.0" encoding="utf-8"?>
<ds:datastoreItem xmlns:ds="http://schemas.openxmlformats.org/officeDocument/2006/customXml" ds:itemID="{245ED995-9A00-4B83-8084-C22D11EFDC2D}"/>
</file>

<file path=docProps/app.xml><?xml version="1.0" encoding="utf-8"?>
<Properties xmlns="http://schemas.openxmlformats.org/officeDocument/2006/extended-properties" xmlns:vt="http://schemas.openxmlformats.org/officeDocument/2006/docPropsVTypes">
  <Template/>
  <TotalTime>76918</TotalTime>
  <Words>2568</Words>
  <Application>Microsoft Office PowerPoint</Application>
  <PresentationFormat>On-screen Show (4:3)</PresentationFormat>
  <Paragraphs>410</Paragraphs>
  <Slides>64</Slides>
  <Notes>63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64</vt:i4>
      </vt:variant>
    </vt:vector>
  </HeadingPairs>
  <TitlesOfParts>
    <vt:vector size="70" baseType="lpstr">
      <vt:lpstr>Arial</vt:lpstr>
      <vt:lpstr>Calibri</vt:lpstr>
      <vt:lpstr>Cambria Math</vt:lpstr>
      <vt:lpstr>Times New Roman</vt:lpstr>
      <vt:lpstr>Wingdings</vt:lpstr>
      <vt:lpstr>VDH &amp; Tech</vt:lpstr>
      <vt:lpstr>Coagulation and Flocculation Principles - Part I (cont’d)</vt:lpstr>
      <vt:lpstr>Presentation Objectives</vt:lpstr>
      <vt:lpstr>Factors Affecting Coagulation</vt:lpstr>
      <vt:lpstr>Factors Affecting Coagulation</vt:lpstr>
      <vt:lpstr>So How do we get chemicals into the water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Mixing Questions</vt:lpstr>
      <vt:lpstr>SCADA Monitoring</vt:lpstr>
      <vt:lpstr>Mixing Questions</vt:lpstr>
      <vt:lpstr>PowerPoint Presentation</vt:lpstr>
      <vt:lpstr>Test Prep:</vt:lpstr>
      <vt:lpstr>Factors Affecting Coagulation</vt:lpstr>
      <vt:lpstr>PowerPoint Presentation</vt:lpstr>
      <vt:lpstr>Flocculation</vt:lpstr>
      <vt:lpstr>Flocculation</vt:lpstr>
      <vt:lpstr>Flocculation</vt:lpstr>
      <vt:lpstr>Flocculation</vt:lpstr>
      <vt:lpstr>PowerPoint Presentation</vt:lpstr>
      <vt:lpstr>Flocculation</vt:lpstr>
      <vt:lpstr>Flocculation</vt:lpstr>
      <vt:lpstr>Flocculation</vt:lpstr>
      <vt:lpstr>PowerPoint Presentation</vt:lpstr>
      <vt:lpstr>PowerPoint Presentation</vt:lpstr>
      <vt:lpstr>PowerPoint Presentation</vt:lpstr>
      <vt:lpstr>Flocculation Basins (Griffith WTP, Fairfax)</vt:lpstr>
      <vt:lpstr>Flocculation Basins</vt:lpstr>
      <vt:lpstr>PowerPoint Presentation</vt:lpstr>
      <vt:lpstr>Flocculation at Newport News (Harwood’s Mill)</vt:lpstr>
      <vt:lpstr>Flocculation</vt:lpstr>
      <vt:lpstr>Test Prep:</vt:lpstr>
      <vt:lpstr>Test Prep:</vt:lpstr>
      <vt:lpstr>Test Prep:</vt:lpstr>
      <vt:lpstr>Test Prep:</vt:lpstr>
      <vt:lpstr>Test Prep:</vt:lpstr>
      <vt:lpstr>Operational Improvements / Problems Encountered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 of Presentation</vt:lpstr>
    </vt:vector>
  </TitlesOfParts>
  <Company>AW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Hanchak, John</cp:lastModifiedBy>
  <cp:revision>876</cp:revision>
  <cp:lastPrinted>2019-07-03T21:43:08Z</cp:lastPrinted>
  <dcterms:created xsi:type="dcterms:W3CDTF">2008-05-23T19:05:33Z</dcterms:created>
  <dcterms:modified xsi:type="dcterms:W3CDTF">2025-06-30T18:55:17Z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0x010100ED8BFC71547FCD42BCB99DD1BE11C631</vt:lpwstr>
  </property>
</Properties>
</file>