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57"/>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Lst>
  <p:sldSz cx="9144000" cy="6858000" type="screen4x3"/>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39"/>
    <a:srgbClr val="3264FA"/>
    <a:srgbClr val="0000D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5" d="100"/>
          <a:sy n="105" d="100"/>
        </p:scale>
        <p:origin x="1716" y="102"/>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tableStyles" Target="tableStyle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notesMaster" Target="notesMasters/notesMaster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80013" y="0"/>
            <a:ext cx="3962400" cy="344488"/>
          </a:xfrm>
          <a:prstGeom prst="rect">
            <a:avLst/>
          </a:prstGeom>
        </p:spPr>
        <p:txBody>
          <a:bodyPr vert="horz" lIns="91440" tIns="45720" rIns="91440" bIns="45720" rtlCol="0"/>
          <a:lstStyle>
            <a:lvl1pPr algn="r">
              <a:defRPr sz="1200"/>
            </a:lvl1pPr>
          </a:lstStyle>
          <a:p>
            <a:fld id="{24CF069C-766E-4003-BB03-87A08BF2054B}" type="datetimeFigureOut">
              <a:rPr lang="en-US" smtClean="0"/>
              <a:t>6/26/2025</a:t>
            </a:fld>
            <a:endParaRPr lang="en-US"/>
          </a:p>
        </p:txBody>
      </p:sp>
      <p:sp>
        <p:nvSpPr>
          <p:cNvPr id="4" name="Slide Image Placeholder 3"/>
          <p:cNvSpPr>
            <a:spLocks noGrp="1" noRot="1" noChangeAspect="1"/>
          </p:cNvSpPr>
          <p:nvPr>
            <p:ph type="sldImg" idx="2"/>
          </p:nvPr>
        </p:nvSpPr>
        <p:spPr>
          <a:xfrm>
            <a:off x="3028950" y="857250"/>
            <a:ext cx="3086100" cy="23145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300413"/>
            <a:ext cx="7315200" cy="2700337"/>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6513513"/>
            <a:ext cx="3962400" cy="3444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80013" y="6513513"/>
            <a:ext cx="3962400" cy="344487"/>
          </a:xfrm>
          <a:prstGeom prst="rect">
            <a:avLst/>
          </a:prstGeom>
        </p:spPr>
        <p:txBody>
          <a:bodyPr vert="horz" lIns="91440" tIns="45720" rIns="91440" bIns="45720" rtlCol="0" anchor="b"/>
          <a:lstStyle>
            <a:lvl1pPr algn="r">
              <a:defRPr sz="1200"/>
            </a:lvl1pPr>
          </a:lstStyle>
          <a:p>
            <a:fld id="{7B71A2BC-98A7-4C12-95B6-ECD88DC35625}" type="slidenum">
              <a:rPr lang="en-US" smtClean="0"/>
              <a:t>‹#›</a:t>
            </a:fld>
            <a:endParaRPr lang="en-US"/>
          </a:p>
        </p:txBody>
      </p:sp>
    </p:spTree>
    <p:extLst>
      <p:ext uri="{BB962C8B-B14F-4D97-AF65-F5344CB8AC3E}">
        <p14:creationId xmlns:p14="http://schemas.microsoft.com/office/powerpoint/2010/main" val="37378064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 is a protozoa? Microscopic unicellular eukaryote.  What’s a eukaryote? An organism whose cells contain a nucleus within a membrane.  </a:t>
            </a:r>
            <a:endParaRPr lang="en-US" dirty="0"/>
          </a:p>
        </p:txBody>
      </p:sp>
      <p:sp>
        <p:nvSpPr>
          <p:cNvPr id="4" name="Slide Number Placeholder 3"/>
          <p:cNvSpPr>
            <a:spLocks noGrp="1"/>
          </p:cNvSpPr>
          <p:nvPr>
            <p:ph type="sldNum" sz="quarter" idx="10"/>
          </p:nvPr>
        </p:nvSpPr>
        <p:spPr/>
        <p:txBody>
          <a:bodyPr/>
          <a:lstStyle/>
          <a:p>
            <a:fld id="{7B71A2BC-98A7-4C12-95B6-ECD88DC35625}" type="slidenum">
              <a:rPr lang="en-US" smtClean="0"/>
              <a:t>16</a:t>
            </a:fld>
            <a:endParaRPr lang="en-US"/>
          </a:p>
        </p:txBody>
      </p:sp>
    </p:spTree>
    <p:extLst>
      <p:ext uri="{BB962C8B-B14F-4D97-AF65-F5344CB8AC3E}">
        <p14:creationId xmlns:p14="http://schemas.microsoft.com/office/powerpoint/2010/main" val="10277554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PAC is fed into the treatment process ahead</a:t>
            </a:r>
            <a:r>
              <a:rPr lang="en-US" baseline="0" dirty="0" smtClean="0"/>
              <a:t> of sedimentation.  GAC requires a contactor (pressure vessel or open bed filter) with an underdrain.  You will need to backwash GAC.  PAC is point of use and is a single use.  It has to be fed constantly like a treatment chemical.</a:t>
            </a:r>
            <a:endParaRPr lang="en-US" dirty="0"/>
          </a:p>
        </p:txBody>
      </p:sp>
      <p:sp>
        <p:nvSpPr>
          <p:cNvPr id="4" name="Slide Number Placeholder 3"/>
          <p:cNvSpPr>
            <a:spLocks noGrp="1"/>
          </p:cNvSpPr>
          <p:nvPr>
            <p:ph type="sldNum" sz="quarter" idx="10"/>
          </p:nvPr>
        </p:nvSpPr>
        <p:spPr/>
        <p:txBody>
          <a:bodyPr/>
          <a:lstStyle/>
          <a:p>
            <a:fld id="{7B71A2BC-98A7-4C12-95B6-ECD88DC35625}" type="slidenum">
              <a:rPr lang="en-US" smtClean="0"/>
              <a:t>47</a:t>
            </a:fld>
            <a:endParaRPr lang="en-US"/>
          </a:p>
        </p:txBody>
      </p:sp>
    </p:spTree>
    <p:extLst>
      <p:ext uri="{BB962C8B-B14F-4D97-AF65-F5344CB8AC3E}">
        <p14:creationId xmlns:p14="http://schemas.microsoft.com/office/powerpoint/2010/main" val="27955129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might hear the term indicator species.</a:t>
            </a:r>
            <a:r>
              <a:rPr lang="en-US" baseline="0" dirty="0" smtClean="0"/>
              <a:t>  That is referring to total coliforms.</a:t>
            </a:r>
            <a:endParaRPr lang="en-US" dirty="0"/>
          </a:p>
        </p:txBody>
      </p:sp>
      <p:sp>
        <p:nvSpPr>
          <p:cNvPr id="4" name="Slide Number Placeholder 3"/>
          <p:cNvSpPr>
            <a:spLocks noGrp="1"/>
          </p:cNvSpPr>
          <p:nvPr>
            <p:ph type="sldNum" sz="quarter" idx="10"/>
          </p:nvPr>
        </p:nvSpPr>
        <p:spPr/>
        <p:txBody>
          <a:bodyPr/>
          <a:lstStyle/>
          <a:p>
            <a:fld id="{7B71A2BC-98A7-4C12-95B6-ECD88DC35625}" type="slidenum">
              <a:rPr lang="en-US" smtClean="0"/>
              <a:t>17</a:t>
            </a:fld>
            <a:endParaRPr lang="en-US"/>
          </a:p>
        </p:txBody>
      </p:sp>
    </p:spTree>
    <p:extLst>
      <p:ext uri="{BB962C8B-B14F-4D97-AF65-F5344CB8AC3E}">
        <p14:creationId xmlns:p14="http://schemas.microsoft.com/office/powerpoint/2010/main" val="31719735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Bottom line: They hang out with fecal coliforms.  They will show up before the fecal coliforms.  So,</a:t>
            </a:r>
            <a:r>
              <a:rPr lang="en-US" baseline="0" dirty="0" smtClean="0"/>
              <a:t> they can be a warning.  Total coliforms can be present without fecal coliforms.  Fecal coliforms will never be present without total coliforms being present.  E. coli is one species of fecal coliform.</a:t>
            </a:r>
            <a:endParaRPr lang="en-US" dirty="0"/>
          </a:p>
        </p:txBody>
      </p:sp>
      <p:sp>
        <p:nvSpPr>
          <p:cNvPr id="4" name="Slide Number Placeholder 3"/>
          <p:cNvSpPr>
            <a:spLocks noGrp="1"/>
          </p:cNvSpPr>
          <p:nvPr>
            <p:ph type="sldNum" sz="quarter" idx="10"/>
          </p:nvPr>
        </p:nvSpPr>
        <p:spPr/>
        <p:txBody>
          <a:bodyPr/>
          <a:lstStyle/>
          <a:p>
            <a:fld id="{7B71A2BC-98A7-4C12-95B6-ECD88DC35625}" type="slidenum">
              <a:rPr lang="en-US" smtClean="0"/>
              <a:t>18</a:t>
            </a:fld>
            <a:endParaRPr lang="en-US"/>
          </a:p>
        </p:txBody>
      </p:sp>
    </p:spTree>
    <p:extLst>
      <p:ext uri="{BB962C8B-B14F-4D97-AF65-F5344CB8AC3E}">
        <p14:creationId xmlns:p14="http://schemas.microsoft.com/office/powerpoint/2010/main" val="41696583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Turbidity being present is a two-fold problem.  It allows a place for coliforms to hide blocking it from the disinfectant.  Turbidity eats</a:t>
            </a:r>
            <a:r>
              <a:rPr lang="en-US" baseline="0" dirty="0" smtClean="0"/>
              <a:t> up chlorine (i.e. is a source of chlorine demand).</a:t>
            </a:r>
            <a:endParaRPr lang="en-US" dirty="0"/>
          </a:p>
        </p:txBody>
      </p:sp>
      <p:sp>
        <p:nvSpPr>
          <p:cNvPr id="4" name="Slide Number Placeholder 3"/>
          <p:cNvSpPr>
            <a:spLocks noGrp="1"/>
          </p:cNvSpPr>
          <p:nvPr>
            <p:ph type="sldNum" sz="quarter" idx="10"/>
          </p:nvPr>
        </p:nvSpPr>
        <p:spPr/>
        <p:txBody>
          <a:bodyPr/>
          <a:lstStyle/>
          <a:p>
            <a:fld id="{7B71A2BC-98A7-4C12-95B6-ECD88DC35625}" type="slidenum">
              <a:rPr lang="en-US" smtClean="0"/>
              <a:t>20</a:t>
            </a:fld>
            <a:endParaRPr lang="en-US"/>
          </a:p>
        </p:txBody>
      </p:sp>
    </p:spTree>
    <p:extLst>
      <p:ext uri="{BB962C8B-B14F-4D97-AF65-F5344CB8AC3E}">
        <p14:creationId xmlns:p14="http://schemas.microsoft.com/office/powerpoint/2010/main" val="28237863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What’s LRAA? The average of sample analytical results for samples taken at a particular monitoring location during the previous four calendar quarters.  You may also hear of OELs.  Operational Evaluation Levels. Calculated for both TTHMs and HAA5s at each monitoring location using Stage 2 	DBPR compliance monitoring results. OEL is determined by the sum of the two previous quarter’s TTHM or HAA5 result plus twice the current quarter’s TTHM or HAA5 result at that location, divided by four. OEL = (Q1 + Q2 + 2Q3) / 4.  This calculation</a:t>
            </a:r>
            <a:r>
              <a:rPr lang="en-US" baseline="0" dirty="0" smtClean="0"/>
              <a:t> is not to determine compliance, but is a tool to help predict a potential problem. </a:t>
            </a:r>
            <a:endParaRPr lang="en-US" dirty="0"/>
          </a:p>
        </p:txBody>
      </p:sp>
      <p:sp>
        <p:nvSpPr>
          <p:cNvPr id="4" name="Slide Number Placeholder 3"/>
          <p:cNvSpPr>
            <a:spLocks noGrp="1"/>
          </p:cNvSpPr>
          <p:nvPr>
            <p:ph type="sldNum" sz="quarter" idx="10"/>
          </p:nvPr>
        </p:nvSpPr>
        <p:spPr/>
        <p:txBody>
          <a:bodyPr/>
          <a:lstStyle/>
          <a:p>
            <a:fld id="{7B71A2BC-98A7-4C12-95B6-ECD88DC35625}" type="slidenum">
              <a:rPr lang="en-US" smtClean="0"/>
              <a:t>21</a:t>
            </a:fld>
            <a:endParaRPr lang="en-US"/>
          </a:p>
        </p:txBody>
      </p:sp>
    </p:spTree>
    <p:extLst>
      <p:ext uri="{BB962C8B-B14F-4D97-AF65-F5344CB8AC3E}">
        <p14:creationId xmlns:p14="http://schemas.microsoft.com/office/powerpoint/2010/main" val="33327537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 we talk about PFAS compounds we are now talking about parts per trillion.  Another way to think about it is, one (1) </a:t>
            </a:r>
            <a:r>
              <a:rPr lang="en-US" dirty="0" err="1" smtClean="0"/>
              <a:t>ppt</a:t>
            </a:r>
            <a:r>
              <a:rPr lang="en-US" dirty="0" smtClean="0"/>
              <a:t> would be represented by a single drop of water in 18 million gallons of water. That is one drop of water in roughly 20 Olympic sized swimming pools. </a:t>
            </a:r>
            <a:endParaRPr lang="en-US" dirty="0"/>
          </a:p>
        </p:txBody>
      </p:sp>
      <p:sp>
        <p:nvSpPr>
          <p:cNvPr id="4" name="Slide Number Placeholder 3"/>
          <p:cNvSpPr>
            <a:spLocks noGrp="1"/>
          </p:cNvSpPr>
          <p:nvPr>
            <p:ph type="sldNum" sz="quarter" idx="10"/>
          </p:nvPr>
        </p:nvSpPr>
        <p:spPr/>
        <p:txBody>
          <a:bodyPr/>
          <a:lstStyle/>
          <a:p>
            <a:fld id="{7B71A2BC-98A7-4C12-95B6-ECD88DC35625}" type="slidenum">
              <a:rPr lang="en-US" smtClean="0"/>
              <a:t>24</a:t>
            </a:fld>
            <a:endParaRPr lang="en-US"/>
          </a:p>
        </p:txBody>
      </p:sp>
    </p:spTree>
    <p:extLst>
      <p:ext uri="{BB962C8B-B14F-4D97-AF65-F5344CB8AC3E}">
        <p14:creationId xmlns:p14="http://schemas.microsoft.com/office/powerpoint/2010/main" val="8972403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 is a THM precursor?  TOC</a:t>
            </a:r>
            <a:endParaRPr lang="en-US" dirty="0"/>
          </a:p>
        </p:txBody>
      </p:sp>
      <p:sp>
        <p:nvSpPr>
          <p:cNvPr id="4" name="Slide Number Placeholder 3"/>
          <p:cNvSpPr>
            <a:spLocks noGrp="1"/>
          </p:cNvSpPr>
          <p:nvPr>
            <p:ph type="sldNum" sz="quarter" idx="10"/>
          </p:nvPr>
        </p:nvSpPr>
        <p:spPr/>
        <p:txBody>
          <a:bodyPr/>
          <a:lstStyle/>
          <a:p>
            <a:fld id="{7B71A2BC-98A7-4C12-95B6-ECD88DC35625}" type="slidenum">
              <a:rPr lang="en-US" smtClean="0"/>
              <a:t>30</a:t>
            </a:fld>
            <a:endParaRPr lang="en-US"/>
          </a:p>
        </p:txBody>
      </p:sp>
    </p:spTree>
    <p:extLst>
      <p:ext uri="{BB962C8B-B14F-4D97-AF65-F5344CB8AC3E}">
        <p14:creationId xmlns:p14="http://schemas.microsoft.com/office/powerpoint/2010/main" val="12260836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B71A2BC-98A7-4C12-95B6-ECD88DC35625}" type="slidenum">
              <a:rPr lang="en-US" smtClean="0"/>
              <a:t>37</a:t>
            </a:fld>
            <a:endParaRPr lang="en-US"/>
          </a:p>
        </p:txBody>
      </p:sp>
    </p:spTree>
    <p:extLst>
      <p:ext uri="{BB962C8B-B14F-4D97-AF65-F5344CB8AC3E}">
        <p14:creationId xmlns:p14="http://schemas.microsoft.com/office/powerpoint/2010/main" val="37908195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Tank aeration that strips THMs/HAA5s also strips out your disinfection residual.</a:t>
            </a:r>
            <a:endParaRPr lang="en-US" dirty="0"/>
          </a:p>
        </p:txBody>
      </p:sp>
      <p:sp>
        <p:nvSpPr>
          <p:cNvPr id="4" name="Slide Number Placeholder 3"/>
          <p:cNvSpPr>
            <a:spLocks noGrp="1"/>
          </p:cNvSpPr>
          <p:nvPr>
            <p:ph type="sldNum" sz="quarter" idx="10"/>
          </p:nvPr>
        </p:nvSpPr>
        <p:spPr/>
        <p:txBody>
          <a:bodyPr/>
          <a:lstStyle/>
          <a:p>
            <a:fld id="{7B71A2BC-98A7-4C12-95B6-ECD88DC35625}" type="slidenum">
              <a:rPr lang="en-US" smtClean="0"/>
              <a:t>45</a:t>
            </a:fld>
            <a:endParaRPr lang="en-US"/>
          </a:p>
        </p:txBody>
      </p:sp>
    </p:spTree>
    <p:extLst>
      <p:ext uri="{BB962C8B-B14F-4D97-AF65-F5344CB8AC3E}">
        <p14:creationId xmlns:p14="http://schemas.microsoft.com/office/powerpoint/2010/main" val="240445332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Slide">
    <p:bg>
      <p:bgPr>
        <a:solidFill>
          <a:schemeClr val="bg1"/>
        </a:solidFill>
        <a:effectLst/>
      </p:bgPr>
    </p:bg>
    <p:spTree>
      <p:nvGrpSpPr>
        <p:cNvPr id="1" name=""/>
        <p:cNvGrpSpPr/>
        <p:nvPr/>
      </p:nvGrpSpPr>
      <p:grpSpPr>
        <a:xfrm>
          <a:off x="0" y="0"/>
          <a:ext cx="0" cy="0"/>
          <a:chOff x="0" y="0"/>
          <a:chExt cx="0" cy="0"/>
        </a:xfrm>
      </p:grpSpPr>
      <p:sp>
        <p:nvSpPr>
          <p:cNvPr id="16" name="bk object 16"/>
          <p:cNvSpPr/>
          <p:nvPr userDrawn="1"/>
        </p:nvSpPr>
        <p:spPr>
          <a:xfrm>
            <a:off x="0" y="0"/>
            <a:ext cx="9144000" cy="6858000"/>
          </a:xfrm>
          <a:prstGeom prst="rect">
            <a:avLst/>
          </a:prstGeom>
          <a:blipFill>
            <a:blip r:embed="rId2" cstate="print"/>
            <a:stretch>
              <a:fillRect/>
            </a:stretch>
          </a:blipFill>
        </p:spPr>
        <p:txBody>
          <a:bodyPr wrap="square" lIns="0" tIns="0" rIns="0" bIns="0" rtlCol="0"/>
          <a:lstStyle/>
          <a:p>
            <a:endParaRPr/>
          </a:p>
        </p:txBody>
      </p:sp>
      <p:sp>
        <p:nvSpPr>
          <p:cNvPr id="17" name="bk object 17"/>
          <p:cNvSpPr/>
          <p:nvPr/>
        </p:nvSpPr>
        <p:spPr>
          <a:xfrm>
            <a:off x="5388102" y="1585722"/>
            <a:ext cx="3742879" cy="5259260"/>
          </a:xfrm>
          <a:prstGeom prst="rect">
            <a:avLst/>
          </a:prstGeom>
          <a:blipFill>
            <a:blip r:embed="rId3" cstate="print"/>
            <a:stretch>
              <a:fillRect/>
            </a:stretch>
          </a:blipFill>
        </p:spPr>
        <p:txBody>
          <a:bodyPr wrap="square" lIns="0" tIns="0" rIns="0" bIns="0" rtlCol="0"/>
          <a:lstStyle/>
          <a:p>
            <a:endParaRPr/>
          </a:p>
        </p:txBody>
      </p:sp>
      <p:sp>
        <p:nvSpPr>
          <p:cNvPr id="18" name="bk object 18"/>
          <p:cNvSpPr/>
          <p:nvPr/>
        </p:nvSpPr>
        <p:spPr>
          <a:xfrm>
            <a:off x="585977" y="433578"/>
            <a:ext cx="6816852" cy="1228343"/>
          </a:xfrm>
          <a:prstGeom prst="rect">
            <a:avLst/>
          </a:prstGeom>
          <a:blipFill>
            <a:blip r:embed="rId4" cstate="print"/>
            <a:stretch>
              <a:fillRect/>
            </a:stretch>
          </a:blipFill>
        </p:spPr>
        <p:txBody>
          <a:bodyPr wrap="square" lIns="0" tIns="0" rIns="0" bIns="0" rtlCol="0"/>
          <a:lstStyle/>
          <a:p>
            <a:endParaRPr/>
          </a:p>
        </p:txBody>
      </p:sp>
      <p:sp>
        <p:nvSpPr>
          <p:cNvPr id="19" name="bk object 19"/>
          <p:cNvSpPr/>
          <p:nvPr/>
        </p:nvSpPr>
        <p:spPr>
          <a:xfrm>
            <a:off x="430530" y="1104138"/>
            <a:ext cx="6073140" cy="1228343"/>
          </a:xfrm>
          <a:prstGeom prst="rect">
            <a:avLst/>
          </a:prstGeom>
          <a:blipFill>
            <a:blip r:embed="rId5" cstate="print"/>
            <a:stretch>
              <a:fillRect/>
            </a:stretch>
          </a:blipFill>
        </p:spPr>
        <p:txBody>
          <a:bodyPr wrap="square" lIns="0" tIns="0" rIns="0" bIns="0" rtlCol="0"/>
          <a:lstStyle/>
          <a:p>
            <a:endParaRPr/>
          </a:p>
        </p:txBody>
      </p:sp>
      <p:sp>
        <p:nvSpPr>
          <p:cNvPr id="2" name="Holder 2"/>
          <p:cNvSpPr>
            <a:spLocks noGrp="1"/>
          </p:cNvSpPr>
          <p:nvPr>
            <p:ph type="ctrTitle"/>
          </p:nvPr>
        </p:nvSpPr>
        <p:spPr>
          <a:xfrm>
            <a:off x="762000" y="581659"/>
            <a:ext cx="7620000" cy="1366520"/>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lvl1pPr>
              <a:defRPr/>
            </a:lvl1pPr>
          </a:lstStyle>
          <a:p>
            <a:endParaRPr/>
          </a:p>
        </p:txBody>
      </p:sp>
      <p:sp>
        <p:nvSpPr>
          <p:cNvPr id="6" name="Holder 6"/>
          <p:cNvSpPr>
            <a:spLocks noGrp="1"/>
          </p:cNvSpPr>
          <p:nvPr>
            <p:ph type="sldNum" sz="quarter" idx="7"/>
          </p:nvPr>
        </p:nvSpPr>
        <p:spPr/>
        <p:txBody>
          <a:bodyPr lIns="0" tIns="0" rIns="0" bIns="0"/>
          <a:lstStyle>
            <a:lvl1pPr>
              <a:defRPr sz="1400" b="0" i="0">
                <a:solidFill>
                  <a:schemeClr val="bg1"/>
                </a:solidFill>
                <a:latin typeface="Arial"/>
                <a:cs typeface="Arial"/>
              </a:defRPr>
            </a:lvl1pPr>
          </a:lstStyle>
          <a:p>
            <a:pPr marL="38100">
              <a:lnSpc>
                <a:spcPts val="1645"/>
              </a:lnSpc>
            </a:pPr>
            <a:fld id="{81D60167-4931-47E6-BA6A-407CBD079E47}" type="slidenum">
              <a:rPr spc="-5" dirty="0"/>
              <a:t>‹#›</a:t>
            </a:fld>
            <a:endParaRPr spc="-5"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0" i="0">
                <a:solidFill>
                  <a:srgbClr val="FFCC66"/>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3200" b="0" i="0">
                <a:solidFill>
                  <a:schemeClr val="bg1"/>
                </a:solidFill>
                <a:latin typeface="Times New Roman"/>
                <a:cs typeface="Times New Roman"/>
              </a:defRPr>
            </a:lvl1pPr>
          </a:lstStyle>
          <a:p>
            <a:endParaRPr/>
          </a:p>
        </p:txBody>
      </p:sp>
      <p:sp>
        <p:nvSpPr>
          <p:cNvPr id="4" name="Holder 4"/>
          <p:cNvSpPr>
            <a:spLocks noGrp="1"/>
          </p:cNvSpPr>
          <p:nvPr>
            <p:ph type="ftr" sz="quarter" idx="5"/>
          </p:nvPr>
        </p:nvSpPr>
        <p:spPr/>
        <p:txBody>
          <a:bodyPr lIns="0" tIns="0" rIns="0" bIns="0"/>
          <a:lstStyle>
            <a:lvl1pPr>
              <a:defRPr sz="1400" b="0" i="0">
                <a:solidFill>
                  <a:schemeClr val="bg1"/>
                </a:solidFill>
                <a:latin typeface="Times New Roman"/>
                <a:cs typeface="Times New Roman"/>
              </a:defRPr>
            </a:lvl1pPr>
          </a:lstStyle>
          <a:p>
            <a:pPr marL="12700">
              <a:lnSpc>
                <a:spcPts val="1625"/>
              </a:lnSpc>
            </a:pPr>
            <a:r>
              <a:rPr lang="en-US" spc="-5" smtClean="0"/>
              <a:t>2025 Va Tech Water Treatment Short Course</a:t>
            </a:r>
            <a:endParaRPr spc="-5"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379D3119-071E-472D-85DF-D022C9331C50}" type="datetime1">
              <a:rPr lang="en-US" smtClean="0"/>
              <a:t>6/26/2025</a:t>
            </a:fld>
            <a:endParaRPr lang="en-US"/>
          </a:p>
        </p:txBody>
      </p:sp>
      <p:sp>
        <p:nvSpPr>
          <p:cNvPr id="6" name="Holder 6"/>
          <p:cNvSpPr>
            <a:spLocks noGrp="1"/>
          </p:cNvSpPr>
          <p:nvPr>
            <p:ph type="sldNum" sz="quarter" idx="7"/>
          </p:nvPr>
        </p:nvSpPr>
        <p:spPr/>
        <p:txBody>
          <a:bodyPr lIns="0" tIns="0" rIns="0" bIns="0"/>
          <a:lstStyle>
            <a:lvl1pPr>
              <a:defRPr sz="1400" b="0" i="0">
                <a:solidFill>
                  <a:schemeClr val="bg1"/>
                </a:solidFill>
                <a:latin typeface="Arial"/>
                <a:cs typeface="Arial"/>
              </a:defRPr>
            </a:lvl1pPr>
          </a:lstStyle>
          <a:p>
            <a:pPr marL="38100">
              <a:lnSpc>
                <a:spcPts val="1645"/>
              </a:lnSpc>
            </a:pPr>
            <a:fld id="{81D60167-4931-47E6-BA6A-407CBD079E47}" type="slidenum">
              <a:rPr spc="-5" dirty="0"/>
              <a:t>‹#›</a:t>
            </a:fld>
            <a:endParaRPr spc="-5"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0" i="0">
                <a:solidFill>
                  <a:srgbClr val="FFCC66"/>
                </a:solidFill>
                <a:latin typeface="Arial"/>
                <a:cs typeface="Arial"/>
              </a:defRPr>
            </a:lvl1pPr>
          </a:lstStyle>
          <a:p>
            <a:endParaRPr/>
          </a:p>
        </p:txBody>
      </p:sp>
      <p:sp>
        <p:nvSpPr>
          <p:cNvPr id="3" name="Holder 3"/>
          <p:cNvSpPr>
            <a:spLocks noGrp="1"/>
          </p:cNvSpPr>
          <p:nvPr>
            <p:ph sz="half" idx="2"/>
          </p:nvPr>
        </p:nvSpPr>
        <p:spPr>
          <a:xfrm>
            <a:off x="852487" y="1917306"/>
            <a:ext cx="2729229" cy="3780790"/>
          </a:xfrm>
          <a:prstGeom prst="rect">
            <a:avLst/>
          </a:prstGeom>
        </p:spPr>
        <p:txBody>
          <a:bodyPr wrap="square" lIns="0" tIns="0" rIns="0" bIns="0">
            <a:spAutoFit/>
          </a:bodyPr>
          <a:lstStyle>
            <a:lvl1pPr>
              <a:defRPr sz="2800" b="0" i="0">
                <a:solidFill>
                  <a:schemeClr val="bg1"/>
                </a:solidFill>
                <a:latin typeface="Times New Roman"/>
                <a:cs typeface="Times New Roman"/>
              </a:defRPr>
            </a:lvl1pPr>
          </a:lstStyle>
          <a:p>
            <a:endParaRPr/>
          </a:p>
        </p:txBody>
      </p:sp>
      <p:sp>
        <p:nvSpPr>
          <p:cNvPr id="4" name="Holder 4"/>
          <p:cNvSpPr>
            <a:spLocks noGrp="1"/>
          </p:cNvSpPr>
          <p:nvPr>
            <p:ph sz="half" idx="3"/>
          </p:nvPr>
        </p:nvSpPr>
        <p:spPr>
          <a:xfrm>
            <a:off x="4814886" y="1917306"/>
            <a:ext cx="2629534" cy="3695700"/>
          </a:xfrm>
          <a:prstGeom prst="rect">
            <a:avLst/>
          </a:prstGeom>
        </p:spPr>
        <p:txBody>
          <a:bodyPr wrap="square" lIns="0" tIns="0" rIns="0" bIns="0">
            <a:spAutoFit/>
          </a:bodyPr>
          <a:lstStyle>
            <a:lvl1pPr>
              <a:defRPr sz="2800" b="0" i="0">
                <a:solidFill>
                  <a:schemeClr val="bg1"/>
                </a:solidFill>
                <a:latin typeface="Times New Roman"/>
                <a:cs typeface="Times New Roman"/>
              </a:defRPr>
            </a:lvl1pPr>
          </a:lstStyle>
          <a:p>
            <a:endParaRPr/>
          </a:p>
        </p:txBody>
      </p:sp>
      <p:sp>
        <p:nvSpPr>
          <p:cNvPr id="5" name="Holder 5"/>
          <p:cNvSpPr>
            <a:spLocks noGrp="1"/>
          </p:cNvSpPr>
          <p:nvPr>
            <p:ph type="ftr" sz="quarter" idx="5"/>
          </p:nvPr>
        </p:nvSpPr>
        <p:spPr/>
        <p:txBody>
          <a:bodyPr lIns="0" tIns="0" rIns="0" bIns="0"/>
          <a:lstStyle>
            <a:lvl1pPr>
              <a:defRPr sz="1400" b="0" i="0">
                <a:solidFill>
                  <a:schemeClr val="bg1"/>
                </a:solidFill>
                <a:latin typeface="Times New Roman"/>
                <a:cs typeface="Times New Roman"/>
              </a:defRPr>
            </a:lvl1pPr>
          </a:lstStyle>
          <a:p>
            <a:pPr marL="12700">
              <a:lnSpc>
                <a:spcPts val="1625"/>
              </a:lnSpc>
            </a:pPr>
            <a:r>
              <a:rPr lang="en-US" spc="-5" smtClean="0"/>
              <a:t>2025 Va Tech Water Treatment Short Course</a:t>
            </a:r>
            <a:endParaRPr spc="-5" dirty="0"/>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552C7295-24EC-4A82-9D35-A4E22EAD079A}" type="datetime1">
              <a:rPr lang="en-US" smtClean="0"/>
              <a:t>6/26/2025</a:t>
            </a:fld>
            <a:endParaRPr lang="en-US"/>
          </a:p>
        </p:txBody>
      </p:sp>
      <p:sp>
        <p:nvSpPr>
          <p:cNvPr id="7" name="Holder 7"/>
          <p:cNvSpPr>
            <a:spLocks noGrp="1"/>
          </p:cNvSpPr>
          <p:nvPr>
            <p:ph type="sldNum" sz="quarter" idx="7"/>
          </p:nvPr>
        </p:nvSpPr>
        <p:spPr/>
        <p:txBody>
          <a:bodyPr lIns="0" tIns="0" rIns="0" bIns="0"/>
          <a:lstStyle>
            <a:lvl1pPr>
              <a:defRPr sz="1400" b="0" i="0">
                <a:solidFill>
                  <a:schemeClr val="bg1"/>
                </a:solidFill>
                <a:latin typeface="Arial"/>
                <a:cs typeface="Arial"/>
              </a:defRPr>
            </a:lvl1pPr>
          </a:lstStyle>
          <a:p>
            <a:pPr marL="38100">
              <a:lnSpc>
                <a:spcPts val="1645"/>
              </a:lnSpc>
            </a:pPr>
            <a:fld id="{81D60167-4931-47E6-BA6A-407CBD079E47}" type="slidenum">
              <a:rPr spc="-5" dirty="0"/>
              <a:t>‹#›</a:t>
            </a:fld>
            <a:endParaRPr spc="-5"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0" i="0">
                <a:solidFill>
                  <a:srgbClr val="FFCC66"/>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defRPr sz="1400" b="0" i="0">
                <a:solidFill>
                  <a:schemeClr val="bg1"/>
                </a:solidFill>
                <a:latin typeface="Times New Roman"/>
                <a:cs typeface="Times New Roman"/>
              </a:defRPr>
            </a:lvl1pPr>
          </a:lstStyle>
          <a:p>
            <a:pPr marL="12700">
              <a:lnSpc>
                <a:spcPts val="1625"/>
              </a:lnSpc>
            </a:pPr>
            <a:r>
              <a:rPr lang="en-US" spc="-5" smtClean="0"/>
              <a:t>2025 Va Tech Water Treatment Short Course</a:t>
            </a:r>
            <a:endParaRPr spc="-5" dirty="0"/>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97134CFE-6FC3-4EAD-A2AC-FDEC5EA0CD4E}" type="datetime1">
              <a:rPr lang="en-US" smtClean="0"/>
              <a:t>6/26/2025</a:t>
            </a:fld>
            <a:endParaRPr lang="en-US"/>
          </a:p>
        </p:txBody>
      </p:sp>
      <p:sp>
        <p:nvSpPr>
          <p:cNvPr id="5" name="Holder 5"/>
          <p:cNvSpPr>
            <a:spLocks noGrp="1"/>
          </p:cNvSpPr>
          <p:nvPr>
            <p:ph type="sldNum" sz="quarter" idx="7"/>
          </p:nvPr>
        </p:nvSpPr>
        <p:spPr/>
        <p:txBody>
          <a:bodyPr lIns="0" tIns="0" rIns="0" bIns="0"/>
          <a:lstStyle>
            <a:lvl1pPr>
              <a:defRPr sz="1400" b="0" i="0">
                <a:solidFill>
                  <a:schemeClr val="bg1"/>
                </a:solidFill>
                <a:latin typeface="Arial"/>
                <a:cs typeface="Arial"/>
              </a:defRPr>
            </a:lvl1pPr>
          </a:lstStyle>
          <a:p>
            <a:pPr marL="38100">
              <a:lnSpc>
                <a:spcPts val="1645"/>
              </a:lnSpc>
            </a:pPr>
            <a:fld id="{81D60167-4931-47E6-BA6A-407CBD079E47}" type="slidenum">
              <a:rPr spc="-5" dirty="0"/>
              <a:t>‹#›</a:t>
            </a:fld>
            <a:endParaRPr spc="-5"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defRPr sz="1400" b="0" i="0">
                <a:solidFill>
                  <a:schemeClr val="bg1"/>
                </a:solidFill>
                <a:latin typeface="Times New Roman"/>
                <a:cs typeface="Times New Roman"/>
              </a:defRPr>
            </a:lvl1pPr>
          </a:lstStyle>
          <a:p>
            <a:pPr marL="12700">
              <a:lnSpc>
                <a:spcPts val="1625"/>
              </a:lnSpc>
            </a:pPr>
            <a:r>
              <a:rPr lang="en-US" spc="-5" smtClean="0"/>
              <a:t>2025 Va Tech Water Treatment Short Course</a:t>
            </a:r>
            <a:endParaRPr spc="-5" dirty="0"/>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006C5FC7-94A8-423E-BBCE-D9037B058AD6}" type="datetime1">
              <a:rPr lang="en-US" smtClean="0"/>
              <a:t>6/26/2025</a:t>
            </a:fld>
            <a:endParaRPr lang="en-US"/>
          </a:p>
        </p:txBody>
      </p:sp>
      <p:sp>
        <p:nvSpPr>
          <p:cNvPr id="4" name="Holder 4"/>
          <p:cNvSpPr>
            <a:spLocks noGrp="1"/>
          </p:cNvSpPr>
          <p:nvPr>
            <p:ph type="sldNum" sz="quarter" idx="7"/>
          </p:nvPr>
        </p:nvSpPr>
        <p:spPr/>
        <p:txBody>
          <a:bodyPr lIns="0" tIns="0" rIns="0" bIns="0"/>
          <a:lstStyle>
            <a:lvl1pPr>
              <a:defRPr sz="1400" b="0" i="0">
                <a:solidFill>
                  <a:schemeClr val="bg1"/>
                </a:solidFill>
                <a:latin typeface="Arial"/>
                <a:cs typeface="Arial"/>
              </a:defRPr>
            </a:lvl1pPr>
          </a:lstStyle>
          <a:p>
            <a:pPr marL="38100">
              <a:lnSpc>
                <a:spcPts val="1645"/>
              </a:lnSpc>
            </a:pPr>
            <a:fld id="{81D60167-4931-47E6-BA6A-407CBD079E47}" type="slidenum">
              <a:rPr spc="-5" dirty="0"/>
              <a:t>‹#›</a:t>
            </a:fld>
            <a:endParaRPr spc="-5"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6858000"/>
          </a:xfrm>
          <a:prstGeom prst="rect">
            <a:avLst/>
          </a:prstGeom>
          <a:blipFill>
            <a:blip r:embed="rId7" cstate="print"/>
            <a:stretch>
              <a:fillRect/>
            </a:stretch>
          </a:blipFill>
        </p:spPr>
        <p:txBody>
          <a:bodyPr wrap="square" lIns="0" tIns="0" rIns="0" bIns="0" rtlCol="0"/>
          <a:lstStyle/>
          <a:p>
            <a:endParaRPr/>
          </a:p>
        </p:txBody>
      </p:sp>
      <p:sp>
        <p:nvSpPr>
          <p:cNvPr id="17" name="bk object 17"/>
          <p:cNvSpPr/>
          <p:nvPr/>
        </p:nvSpPr>
        <p:spPr>
          <a:xfrm>
            <a:off x="5388102" y="1585722"/>
            <a:ext cx="3742879" cy="5259260"/>
          </a:xfrm>
          <a:prstGeom prst="rect">
            <a:avLst/>
          </a:prstGeom>
          <a:blipFill>
            <a:blip r:embed="rId8" cstate="print"/>
            <a:stretch>
              <a:fillRect/>
            </a:stretch>
          </a:blipFill>
        </p:spPr>
        <p:txBody>
          <a:bodyPr wrap="square" lIns="0" tIns="0" rIns="0" bIns="0" rtlCol="0"/>
          <a:lstStyle/>
          <a:p>
            <a:endParaRPr/>
          </a:p>
        </p:txBody>
      </p:sp>
      <p:sp>
        <p:nvSpPr>
          <p:cNvPr id="2" name="Holder 2"/>
          <p:cNvSpPr>
            <a:spLocks noGrp="1"/>
          </p:cNvSpPr>
          <p:nvPr>
            <p:ph type="title"/>
          </p:nvPr>
        </p:nvSpPr>
        <p:spPr>
          <a:xfrm>
            <a:off x="384175" y="426212"/>
            <a:ext cx="8375650" cy="1488439"/>
          </a:xfrm>
          <a:prstGeom prst="rect">
            <a:avLst/>
          </a:prstGeom>
        </p:spPr>
        <p:txBody>
          <a:bodyPr wrap="square" lIns="0" tIns="0" rIns="0" bIns="0">
            <a:spAutoFit/>
          </a:bodyPr>
          <a:lstStyle>
            <a:lvl1pPr>
              <a:defRPr sz="4400" b="0" i="0">
                <a:solidFill>
                  <a:srgbClr val="FFCC66"/>
                </a:solidFill>
                <a:latin typeface="Arial"/>
                <a:cs typeface="Arial"/>
              </a:defRPr>
            </a:lvl1pPr>
          </a:lstStyle>
          <a:p>
            <a:endParaRPr/>
          </a:p>
        </p:txBody>
      </p:sp>
      <p:sp>
        <p:nvSpPr>
          <p:cNvPr id="3" name="Holder 3"/>
          <p:cNvSpPr>
            <a:spLocks noGrp="1"/>
          </p:cNvSpPr>
          <p:nvPr>
            <p:ph type="body" idx="1"/>
          </p:nvPr>
        </p:nvSpPr>
        <p:spPr>
          <a:xfrm>
            <a:off x="852487" y="1140980"/>
            <a:ext cx="4422140" cy="2171700"/>
          </a:xfrm>
          <a:prstGeom prst="rect">
            <a:avLst/>
          </a:prstGeom>
        </p:spPr>
        <p:txBody>
          <a:bodyPr wrap="square" lIns="0" tIns="0" rIns="0" bIns="0">
            <a:spAutoFit/>
          </a:bodyPr>
          <a:lstStyle>
            <a:lvl1pPr>
              <a:defRPr sz="3200" b="0" i="0">
                <a:solidFill>
                  <a:schemeClr val="bg1"/>
                </a:solidFill>
                <a:latin typeface="Times New Roman"/>
                <a:cs typeface="Times New Roman"/>
              </a:defRPr>
            </a:lvl1pPr>
          </a:lstStyle>
          <a:p>
            <a:endParaRPr/>
          </a:p>
        </p:txBody>
      </p:sp>
      <p:sp>
        <p:nvSpPr>
          <p:cNvPr id="4" name="Holder 4"/>
          <p:cNvSpPr>
            <a:spLocks noGrp="1"/>
          </p:cNvSpPr>
          <p:nvPr>
            <p:ph type="ftr" sz="quarter" idx="5"/>
          </p:nvPr>
        </p:nvSpPr>
        <p:spPr>
          <a:xfrm>
            <a:off x="762000" y="6488331"/>
            <a:ext cx="3199765" cy="205184"/>
          </a:xfrm>
          <a:prstGeom prst="rect">
            <a:avLst/>
          </a:prstGeom>
        </p:spPr>
        <p:txBody>
          <a:bodyPr wrap="square" lIns="0" tIns="0" rIns="0" bIns="0">
            <a:spAutoFit/>
          </a:bodyPr>
          <a:lstStyle>
            <a:lvl1pPr>
              <a:defRPr sz="1400" b="0" i="0">
                <a:solidFill>
                  <a:schemeClr val="bg1"/>
                </a:solidFill>
                <a:latin typeface="Times New Roman"/>
                <a:cs typeface="Times New Roman"/>
              </a:defRPr>
            </a:lvl1pPr>
          </a:lstStyle>
          <a:p>
            <a:pPr marL="12700">
              <a:lnSpc>
                <a:spcPts val="1625"/>
              </a:lnSpc>
            </a:pPr>
            <a:r>
              <a:rPr lang="en-US" spc="-5" smtClean="0"/>
              <a:t>2025 Va Tech Water Treatment Short Course</a:t>
            </a:r>
            <a:endParaRPr spc="-5" dirty="0"/>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88683924-E3F0-49EE-ADA5-481FB7F0F0E9}" type="datetime1">
              <a:rPr lang="en-US" smtClean="0"/>
              <a:t>6/26/2025</a:t>
            </a:fld>
            <a:endParaRPr lang="en-US"/>
          </a:p>
        </p:txBody>
      </p:sp>
      <p:sp>
        <p:nvSpPr>
          <p:cNvPr id="6" name="Holder 6"/>
          <p:cNvSpPr>
            <a:spLocks noGrp="1"/>
          </p:cNvSpPr>
          <p:nvPr>
            <p:ph type="sldNum" sz="quarter" idx="7"/>
          </p:nvPr>
        </p:nvSpPr>
        <p:spPr>
          <a:xfrm>
            <a:off x="8775705" y="6314840"/>
            <a:ext cx="274954" cy="224154"/>
          </a:xfrm>
          <a:prstGeom prst="rect">
            <a:avLst/>
          </a:prstGeom>
        </p:spPr>
        <p:txBody>
          <a:bodyPr wrap="square" lIns="0" tIns="0" rIns="0" bIns="0">
            <a:spAutoFit/>
          </a:bodyPr>
          <a:lstStyle>
            <a:lvl1pPr>
              <a:defRPr sz="1400" b="0" i="0">
                <a:solidFill>
                  <a:schemeClr val="bg1"/>
                </a:solidFill>
                <a:latin typeface="Arial"/>
                <a:cs typeface="Arial"/>
              </a:defRPr>
            </a:lvl1pPr>
          </a:lstStyle>
          <a:p>
            <a:pPr marL="38100">
              <a:lnSpc>
                <a:spcPts val="1645"/>
              </a:lnSpc>
            </a:pPr>
            <a:fld id="{81D60167-4931-47E6-BA6A-407CBD079E47}" type="slidenum">
              <a:rPr spc="-5" dirty="0"/>
              <a:t>‹#›</a:t>
            </a:fld>
            <a:endParaRPr spc="-5"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hf hdr="0" dt="0"/>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2.png"/><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39.png"/></Relationships>
</file>

<file path=ppt/slides/_rels/slide1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image" Target="../media/image47.png"/><Relationship Id="rId1" Type="http://schemas.openxmlformats.org/officeDocument/2006/relationships/slideLayout" Target="../slideLayouts/slideLayout3.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5.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2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 Id="rId5" Type="http://schemas.openxmlformats.org/officeDocument/2006/relationships/image" Target="../media/image68.png"/><Relationship Id="rId4" Type="http://schemas.openxmlformats.org/officeDocument/2006/relationships/image" Target="../media/image67.png"/></Relationships>
</file>

<file path=ppt/slides/_rels/slide3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9.png"/><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3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2.xml"/><Relationship Id="rId4" Type="http://schemas.openxmlformats.org/officeDocument/2006/relationships/image" Target="../media/image82.jpg"/></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83.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7.png"/><Relationship Id="rId1" Type="http://schemas.openxmlformats.org/officeDocument/2006/relationships/slideLayout" Target="../slideLayouts/slideLayout2.xml"/><Relationship Id="rId4" Type="http://schemas.openxmlformats.org/officeDocument/2006/relationships/image" Target="../media/image88.png"/></Relationships>
</file>

<file path=ppt/slides/_rels/slide44.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image" Target="../media/image93.png"/><Relationship Id="rId7" Type="http://schemas.openxmlformats.org/officeDocument/2006/relationships/image" Target="../media/image97.png"/><Relationship Id="rId2" Type="http://schemas.openxmlformats.org/officeDocument/2006/relationships/image" Target="../media/image92.png"/><Relationship Id="rId1" Type="http://schemas.openxmlformats.org/officeDocument/2006/relationships/slideLayout" Target="../slideLayouts/slideLayout4.xml"/><Relationship Id="rId6" Type="http://schemas.openxmlformats.org/officeDocument/2006/relationships/image" Target="../media/image96.png"/><Relationship Id="rId5" Type="http://schemas.openxmlformats.org/officeDocument/2006/relationships/image" Target="../media/image95.png"/><Relationship Id="rId4" Type="http://schemas.openxmlformats.org/officeDocument/2006/relationships/image" Target="../media/image94.png"/></Relationships>
</file>

<file path=ppt/slides/_rels/slide47.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99.png"/></Relationships>
</file>

<file path=ppt/slides/_rels/slide48.xml.rels><?xml version="1.0" encoding="UTF-8" standalone="yes"?>
<Relationships xmlns="http://schemas.openxmlformats.org/package/2006/relationships"><Relationship Id="rId8" Type="http://schemas.openxmlformats.org/officeDocument/2006/relationships/image" Target="../media/image106.png"/><Relationship Id="rId3" Type="http://schemas.openxmlformats.org/officeDocument/2006/relationships/image" Target="../media/image101.png"/><Relationship Id="rId7" Type="http://schemas.openxmlformats.org/officeDocument/2006/relationships/image" Target="../media/image105.png"/><Relationship Id="rId2" Type="http://schemas.openxmlformats.org/officeDocument/2006/relationships/image" Target="../media/image100.png"/><Relationship Id="rId1" Type="http://schemas.openxmlformats.org/officeDocument/2006/relationships/slideLayout" Target="../slideLayouts/slideLayout2.xml"/><Relationship Id="rId6" Type="http://schemas.openxmlformats.org/officeDocument/2006/relationships/image" Target="../media/image104.png"/><Relationship Id="rId5" Type="http://schemas.openxmlformats.org/officeDocument/2006/relationships/image" Target="../media/image103.png"/><Relationship Id="rId4" Type="http://schemas.openxmlformats.org/officeDocument/2006/relationships/image" Target="../media/image102.png"/></Relationships>
</file>

<file path=ppt/slides/_rels/slide49.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07.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50.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12.png"/><Relationship Id="rId7" Type="http://schemas.openxmlformats.org/officeDocument/2006/relationships/image" Target="../media/image116.jpg"/><Relationship Id="rId2" Type="http://schemas.openxmlformats.org/officeDocument/2006/relationships/image" Target="../media/image111.png"/><Relationship Id="rId1" Type="http://schemas.openxmlformats.org/officeDocument/2006/relationships/slideLayout" Target="../slideLayouts/slideLayout2.xml"/><Relationship Id="rId6" Type="http://schemas.openxmlformats.org/officeDocument/2006/relationships/image" Target="../media/image115.jpg"/><Relationship Id="rId5" Type="http://schemas.openxmlformats.org/officeDocument/2006/relationships/image" Target="../media/image114.jpg"/><Relationship Id="rId4" Type="http://schemas.openxmlformats.org/officeDocument/2006/relationships/image" Target="../media/image113.png"/></Relationships>
</file>

<file path=ppt/slides/_rels/slide52.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9144000" cy="6858000"/>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3273616" y="2711260"/>
            <a:ext cx="5870384" cy="4146740"/>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0" y="1527817"/>
            <a:ext cx="20955" cy="3175"/>
          </a:xfrm>
          <a:custGeom>
            <a:avLst/>
            <a:gdLst/>
            <a:ahLst/>
            <a:cxnLst/>
            <a:rect l="l" t="t" r="r" b="b"/>
            <a:pathLst>
              <a:path w="20955" h="3175">
                <a:moveTo>
                  <a:pt x="-6476" y="1291"/>
                </a:moveTo>
                <a:lnTo>
                  <a:pt x="27317" y="1291"/>
                </a:lnTo>
              </a:path>
            </a:pathLst>
          </a:custGeom>
          <a:ln w="15537">
            <a:solidFill>
              <a:srgbClr val="3366FF"/>
            </a:solidFill>
          </a:ln>
        </p:spPr>
        <p:txBody>
          <a:bodyPr wrap="square" lIns="0" tIns="0" rIns="0" bIns="0" rtlCol="0"/>
          <a:lstStyle/>
          <a:p>
            <a:endParaRPr/>
          </a:p>
        </p:txBody>
      </p:sp>
      <p:sp>
        <p:nvSpPr>
          <p:cNvPr id="5" name="object 5"/>
          <p:cNvSpPr/>
          <p:nvPr/>
        </p:nvSpPr>
        <p:spPr>
          <a:xfrm>
            <a:off x="1181862" y="936497"/>
            <a:ext cx="6894575" cy="1338071"/>
          </a:xfrm>
          <a:prstGeom prst="rect">
            <a:avLst/>
          </a:prstGeom>
          <a:blipFill>
            <a:blip r:embed="rId4" cstate="print"/>
            <a:stretch>
              <a:fillRect/>
            </a:stretch>
          </a:blipFill>
        </p:spPr>
        <p:txBody>
          <a:bodyPr wrap="square" lIns="0" tIns="0" rIns="0" bIns="0" rtlCol="0"/>
          <a:lstStyle/>
          <a:p>
            <a:endParaRPr/>
          </a:p>
        </p:txBody>
      </p:sp>
      <p:sp>
        <p:nvSpPr>
          <p:cNvPr id="6" name="object 6"/>
          <p:cNvSpPr txBox="1">
            <a:spLocks noGrp="1"/>
          </p:cNvSpPr>
          <p:nvPr>
            <p:ph type="title"/>
          </p:nvPr>
        </p:nvSpPr>
        <p:spPr>
          <a:xfrm>
            <a:off x="1543970" y="1097978"/>
            <a:ext cx="6129655" cy="756920"/>
          </a:xfrm>
          <a:prstGeom prst="rect">
            <a:avLst/>
          </a:prstGeom>
        </p:spPr>
        <p:txBody>
          <a:bodyPr vert="horz" wrap="square" lIns="0" tIns="12700" rIns="0" bIns="0" rtlCol="0">
            <a:spAutoFit/>
          </a:bodyPr>
          <a:lstStyle/>
          <a:p>
            <a:pPr marL="12700">
              <a:lnSpc>
                <a:spcPct val="100000"/>
              </a:lnSpc>
              <a:spcBef>
                <a:spcPts val="100"/>
              </a:spcBef>
            </a:pPr>
            <a:r>
              <a:rPr sz="4800" spc="-5" dirty="0"/>
              <a:t>Treatment</a:t>
            </a:r>
            <a:r>
              <a:rPr sz="4800" spc="20" dirty="0"/>
              <a:t> </a:t>
            </a:r>
            <a:r>
              <a:rPr sz="4800" spc="-5" dirty="0"/>
              <a:t>Techniques</a:t>
            </a:r>
            <a:endParaRPr sz="4800"/>
          </a:p>
        </p:txBody>
      </p:sp>
      <p:sp>
        <p:nvSpPr>
          <p:cNvPr id="7" name="object 7"/>
          <p:cNvSpPr txBox="1"/>
          <p:nvPr/>
        </p:nvSpPr>
        <p:spPr>
          <a:xfrm>
            <a:off x="1574419" y="2590800"/>
            <a:ext cx="7575677" cy="2090957"/>
          </a:xfrm>
          <a:prstGeom prst="rect">
            <a:avLst/>
          </a:prstGeom>
        </p:spPr>
        <p:txBody>
          <a:bodyPr vert="horz" wrap="square" lIns="0" tIns="74295" rIns="0" bIns="0" rtlCol="0">
            <a:spAutoFit/>
          </a:bodyPr>
          <a:lstStyle/>
          <a:p>
            <a:pPr marL="12700" marR="5080">
              <a:lnSpc>
                <a:spcPts val="3890"/>
              </a:lnSpc>
              <a:spcBef>
                <a:spcPts val="585"/>
              </a:spcBef>
            </a:pPr>
            <a:r>
              <a:rPr sz="3600" spc="-5" dirty="0">
                <a:solidFill>
                  <a:srgbClr val="FFFFFF"/>
                </a:solidFill>
                <a:latin typeface="Times New Roman"/>
                <a:cs typeface="Times New Roman"/>
              </a:rPr>
              <a:t>Virginia Tech Short Course</a:t>
            </a:r>
            <a:endParaRPr sz="3600" dirty="0">
              <a:latin typeface="Times New Roman"/>
              <a:cs typeface="Times New Roman"/>
            </a:endParaRPr>
          </a:p>
          <a:p>
            <a:pPr>
              <a:lnSpc>
                <a:spcPct val="100000"/>
              </a:lnSpc>
              <a:spcBef>
                <a:spcPts val="30"/>
              </a:spcBef>
            </a:pPr>
            <a:endParaRPr sz="3350" dirty="0">
              <a:latin typeface="Times New Roman"/>
              <a:cs typeface="Times New Roman"/>
            </a:endParaRPr>
          </a:p>
          <a:p>
            <a:pPr marL="55563" marR="449580">
              <a:lnSpc>
                <a:spcPts val="3890"/>
              </a:lnSpc>
              <a:spcBef>
                <a:spcPts val="5"/>
              </a:spcBef>
            </a:pPr>
            <a:r>
              <a:rPr lang="en-US" sz="3600" spc="-5" dirty="0">
                <a:solidFill>
                  <a:srgbClr val="FFFFFF"/>
                </a:solidFill>
                <a:latin typeface="Times New Roman"/>
                <a:cs typeface="Times New Roman"/>
              </a:rPr>
              <a:t>Jamie Morris</a:t>
            </a:r>
          </a:p>
          <a:p>
            <a:pPr marL="55563" marR="449580">
              <a:lnSpc>
                <a:spcPts val="3890"/>
              </a:lnSpc>
              <a:spcBef>
                <a:spcPts val="5"/>
              </a:spcBef>
            </a:pPr>
            <a:r>
              <a:rPr lang="en-US" sz="3600" dirty="0">
                <a:solidFill>
                  <a:srgbClr val="FFFFFF"/>
                </a:solidFill>
                <a:latin typeface="Times New Roman"/>
                <a:cs typeface="Times New Roman"/>
              </a:rPr>
              <a:t>Western Virginia Water </a:t>
            </a:r>
            <a:r>
              <a:rPr lang="en-US" sz="3600" dirty="0" smtClean="0">
                <a:solidFill>
                  <a:srgbClr val="FFFFFF"/>
                </a:solidFill>
                <a:latin typeface="Times New Roman"/>
                <a:cs typeface="Times New Roman"/>
              </a:rPr>
              <a:t>Authority</a:t>
            </a:r>
            <a:endParaRPr sz="3600" dirty="0">
              <a:latin typeface="Times New Roman"/>
              <a:cs typeface="Times New Roman"/>
            </a:endParaRPr>
          </a:p>
        </p:txBody>
      </p:sp>
      <p:sp>
        <p:nvSpPr>
          <p:cNvPr id="8" name="object 8"/>
          <p:cNvSpPr txBox="1"/>
          <p:nvPr/>
        </p:nvSpPr>
        <p:spPr>
          <a:xfrm>
            <a:off x="8910129" y="6297231"/>
            <a:ext cx="114300" cy="238760"/>
          </a:xfrm>
          <a:prstGeom prst="rect">
            <a:avLst/>
          </a:prstGeom>
        </p:spPr>
        <p:txBody>
          <a:bodyPr vert="horz" wrap="square" lIns="0" tIns="12065" rIns="0" bIns="0" rtlCol="0">
            <a:spAutoFit/>
          </a:bodyPr>
          <a:lstStyle/>
          <a:p>
            <a:pPr marL="12700">
              <a:lnSpc>
                <a:spcPct val="100000"/>
              </a:lnSpc>
              <a:spcBef>
                <a:spcPts val="95"/>
              </a:spcBef>
            </a:pPr>
            <a:r>
              <a:rPr sz="1400" spc="-5" dirty="0">
                <a:solidFill>
                  <a:srgbClr val="FFFFFF"/>
                </a:solidFill>
                <a:latin typeface="Times New Roman"/>
                <a:cs typeface="Times New Roman"/>
              </a:rPr>
              <a:t>1</a:t>
            </a:r>
            <a:endParaRPr sz="1400">
              <a:latin typeface="Times New Roman"/>
              <a:cs typeface="Times New Roman"/>
            </a:endParaRPr>
          </a:p>
        </p:txBody>
      </p:sp>
      <p:sp>
        <p:nvSpPr>
          <p:cNvPr id="9" name="Footer Placeholder 8"/>
          <p:cNvSpPr>
            <a:spLocks noGrp="1"/>
          </p:cNvSpPr>
          <p:nvPr>
            <p:ph type="ftr" sz="quarter" idx="5"/>
          </p:nvPr>
        </p:nvSpPr>
        <p:spPr/>
        <p:txBody>
          <a:bodyPr/>
          <a:lstStyle/>
          <a:p>
            <a:pPr marL="12700">
              <a:lnSpc>
                <a:spcPts val="1625"/>
              </a:lnSpc>
            </a:pPr>
            <a:r>
              <a:rPr lang="en-US" spc="-5" smtClean="0"/>
              <a:t>2025 Va Tech Water Treatment Short Course</a:t>
            </a:r>
            <a:endParaRPr lang="en-US" spc="-5" dirty="0"/>
          </a:p>
        </p:txBody>
      </p:sp>
      <p:sp>
        <p:nvSpPr>
          <p:cNvPr id="10" name="Slide Number Placeholder 9"/>
          <p:cNvSpPr>
            <a:spLocks noGrp="1"/>
          </p:cNvSpPr>
          <p:nvPr>
            <p:ph type="sldNum" sz="quarter" idx="7"/>
          </p:nvPr>
        </p:nvSpPr>
        <p:spPr/>
        <p:txBody>
          <a:bodyPr/>
          <a:lstStyle/>
          <a:p>
            <a:pPr marL="38100">
              <a:lnSpc>
                <a:spcPts val="1645"/>
              </a:lnSpc>
            </a:pPr>
            <a:fld id="{81D60167-4931-47E6-BA6A-407CBD079E47}" type="slidenum">
              <a:rPr lang="en-US" spc="-5" smtClean="0"/>
              <a:t>1</a:t>
            </a:fld>
            <a:endParaRPr lang="en-US" spc="-5" dirty="0"/>
          </a:p>
        </p:txBody>
      </p: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30530" y="334518"/>
            <a:ext cx="6197345" cy="1228343"/>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430530" y="1005077"/>
            <a:ext cx="4174235" cy="1228343"/>
          </a:xfrm>
          <a:prstGeom prst="rect">
            <a:avLst/>
          </a:prstGeom>
          <a:blipFill>
            <a:blip r:embed="rId3" cstate="print"/>
            <a:stretch>
              <a:fillRect/>
            </a:stretch>
          </a:blipFill>
        </p:spPr>
        <p:txBody>
          <a:bodyPr wrap="square" lIns="0" tIns="0" rIns="0" bIns="0" rtlCol="0"/>
          <a:lstStyle/>
          <a:p>
            <a:endParaRPr/>
          </a:p>
        </p:txBody>
      </p:sp>
      <p:sp>
        <p:nvSpPr>
          <p:cNvPr id="4" name="object 4"/>
          <p:cNvSpPr txBox="1">
            <a:spLocks noGrp="1"/>
          </p:cNvSpPr>
          <p:nvPr>
            <p:ph type="title"/>
          </p:nvPr>
        </p:nvSpPr>
        <p:spPr>
          <a:prstGeom prst="rect">
            <a:avLst/>
          </a:prstGeom>
        </p:spPr>
        <p:txBody>
          <a:bodyPr vert="horz" wrap="square" lIns="0" tIns="68453" rIns="0" bIns="0" rtlCol="0">
            <a:spAutoFit/>
          </a:bodyPr>
          <a:lstStyle/>
          <a:p>
            <a:pPr marL="390525" marR="5080">
              <a:lnSpc>
                <a:spcPct val="100000"/>
              </a:lnSpc>
              <a:spcBef>
                <a:spcPts val="95"/>
              </a:spcBef>
            </a:pPr>
            <a:r>
              <a:rPr spc="-5" dirty="0"/>
              <a:t>EPA Regulations and  Contaminants</a:t>
            </a:r>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38100">
              <a:lnSpc>
                <a:spcPts val="1645"/>
              </a:lnSpc>
            </a:pPr>
            <a:fld id="{81D60167-4931-47E6-BA6A-407CBD079E47}" type="slidenum">
              <a:rPr spc="-5" dirty="0"/>
              <a:t>10</a:t>
            </a:fld>
            <a:endParaRPr spc="-5" dirty="0"/>
          </a:p>
        </p:txBody>
      </p:sp>
      <p:sp>
        <p:nvSpPr>
          <p:cNvPr id="7" name="object 7"/>
          <p:cNvSpPr txBox="1">
            <a:spLocks noGrp="1"/>
          </p:cNvSpPr>
          <p:nvPr>
            <p:ph type="ftr" sz="quarter" idx="5"/>
          </p:nvPr>
        </p:nvSpPr>
        <p:spPr>
          <a:xfrm>
            <a:off x="762000" y="6488331"/>
            <a:ext cx="3199765" cy="205184"/>
          </a:xfrm>
          <a:prstGeom prst="rect">
            <a:avLst/>
          </a:prstGeom>
        </p:spPr>
        <p:txBody>
          <a:bodyPr vert="horz" wrap="square" lIns="0" tIns="0" rIns="0" bIns="0" rtlCol="0">
            <a:spAutoFit/>
          </a:bodyPr>
          <a:lstStyle/>
          <a:p>
            <a:pPr marL="12700">
              <a:lnSpc>
                <a:spcPts val="1625"/>
              </a:lnSpc>
            </a:pPr>
            <a:r>
              <a:rPr lang="en-US" spc="-5" smtClean="0"/>
              <a:t>2025 Va Tech Water Treatment Short Course</a:t>
            </a:r>
            <a:endParaRPr spc="-5" dirty="0"/>
          </a:p>
        </p:txBody>
      </p:sp>
      <p:sp>
        <p:nvSpPr>
          <p:cNvPr id="5" name="object 5"/>
          <p:cNvSpPr txBox="1"/>
          <p:nvPr/>
        </p:nvSpPr>
        <p:spPr>
          <a:xfrm>
            <a:off x="855662" y="1982157"/>
            <a:ext cx="6698615" cy="3106619"/>
          </a:xfrm>
          <a:prstGeom prst="rect">
            <a:avLst/>
          </a:prstGeom>
        </p:spPr>
        <p:txBody>
          <a:bodyPr vert="horz" wrap="square" lIns="0" tIns="61594" rIns="0" bIns="0" rtlCol="0">
            <a:spAutoFit/>
          </a:bodyPr>
          <a:lstStyle/>
          <a:p>
            <a:pPr marL="355600" indent="-342900">
              <a:lnSpc>
                <a:spcPct val="100000"/>
              </a:lnSpc>
              <a:spcBef>
                <a:spcPts val="484"/>
              </a:spcBef>
              <a:buClr>
                <a:srgbClr val="FFCC66"/>
              </a:buClr>
              <a:buSzPct val="75000"/>
              <a:buFont typeface="Wingdings"/>
              <a:buChar char=""/>
              <a:tabLst>
                <a:tab pos="355600" algn="l"/>
              </a:tabLst>
            </a:pPr>
            <a:r>
              <a:rPr sz="3200" b="1" spc="-5" dirty="0">
                <a:solidFill>
                  <a:srgbClr val="FFFFFF"/>
                </a:solidFill>
                <a:latin typeface="Times New Roman"/>
                <a:cs typeface="Times New Roman"/>
              </a:rPr>
              <a:t>EPA shall regulate a contaminant</a:t>
            </a:r>
            <a:r>
              <a:rPr sz="3200" b="1" spc="-40" dirty="0">
                <a:solidFill>
                  <a:srgbClr val="FFFFFF"/>
                </a:solidFill>
                <a:latin typeface="Times New Roman"/>
                <a:cs typeface="Times New Roman"/>
              </a:rPr>
              <a:t> </a:t>
            </a:r>
            <a:r>
              <a:rPr sz="3200" b="1" spc="-5" dirty="0">
                <a:solidFill>
                  <a:srgbClr val="FFFFFF"/>
                </a:solidFill>
                <a:latin typeface="Times New Roman"/>
                <a:cs typeface="Times New Roman"/>
              </a:rPr>
              <a:t>if:</a:t>
            </a:r>
            <a:endParaRPr sz="3200" dirty="0">
              <a:latin typeface="Times New Roman"/>
              <a:cs typeface="Times New Roman"/>
            </a:endParaRPr>
          </a:p>
          <a:p>
            <a:pPr marL="457200" marR="105410" indent="-173038">
              <a:lnSpc>
                <a:spcPts val="3460"/>
              </a:lnSpc>
              <a:spcBef>
                <a:spcPts val="815"/>
              </a:spcBef>
              <a:buSzPct val="96875"/>
              <a:buAutoNum type="arabicPeriod"/>
              <a:tabLst>
                <a:tab pos="457200" algn="l"/>
              </a:tabLst>
            </a:pPr>
            <a:r>
              <a:rPr lang="en-US" sz="2000" i="1" spc="-5" dirty="0" smtClean="0">
                <a:solidFill>
                  <a:srgbClr val="FFFFFF"/>
                </a:solidFill>
                <a:latin typeface="Times New Roman"/>
                <a:cs typeface="Times New Roman"/>
              </a:rPr>
              <a:t> </a:t>
            </a:r>
            <a:r>
              <a:rPr sz="2000" i="1" spc="-5" dirty="0" smtClean="0">
                <a:solidFill>
                  <a:srgbClr val="FFFFFF"/>
                </a:solidFill>
                <a:latin typeface="Times New Roman"/>
                <a:cs typeface="Times New Roman"/>
              </a:rPr>
              <a:t>The </a:t>
            </a:r>
            <a:r>
              <a:rPr sz="2000" i="1" spc="-5" dirty="0">
                <a:solidFill>
                  <a:srgbClr val="FFFFFF"/>
                </a:solidFill>
                <a:latin typeface="Times New Roman"/>
                <a:cs typeface="Times New Roman"/>
              </a:rPr>
              <a:t>contaminant may have an adverse  health effect;</a:t>
            </a:r>
            <a:endParaRPr sz="2000" dirty="0">
              <a:latin typeface="Times New Roman"/>
              <a:cs typeface="Times New Roman"/>
            </a:endParaRPr>
          </a:p>
          <a:p>
            <a:pPr marL="457200" marR="17780" indent="-173038">
              <a:lnSpc>
                <a:spcPts val="3460"/>
              </a:lnSpc>
              <a:spcBef>
                <a:spcPts val="760"/>
              </a:spcBef>
              <a:buSzPct val="96875"/>
              <a:buAutoNum type="arabicPeriod"/>
              <a:tabLst>
                <a:tab pos="457200" algn="l"/>
              </a:tabLst>
            </a:pPr>
            <a:r>
              <a:rPr lang="en-US" sz="2000" i="1" spc="-5" dirty="0" smtClean="0">
                <a:solidFill>
                  <a:srgbClr val="FFFFFF"/>
                </a:solidFill>
                <a:latin typeface="Times New Roman"/>
                <a:cs typeface="Times New Roman"/>
              </a:rPr>
              <a:t> </a:t>
            </a:r>
            <a:r>
              <a:rPr sz="2000" i="1" spc="-5" dirty="0" smtClean="0">
                <a:solidFill>
                  <a:srgbClr val="FFFFFF"/>
                </a:solidFill>
                <a:latin typeface="Times New Roman"/>
                <a:cs typeface="Times New Roman"/>
              </a:rPr>
              <a:t>The </a:t>
            </a:r>
            <a:r>
              <a:rPr sz="2000" i="1" spc="-5" dirty="0">
                <a:solidFill>
                  <a:srgbClr val="FFFFFF"/>
                </a:solidFill>
                <a:latin typeface="Times New Roman"/>
                <a:cs typeface="Times New Roman"/>
              </a:rPr>
              <a:t>contaminant </a:t>
            </a:r>
            <a:r>
              <a:rPr sz="2000" b="1" i="1" spc="-5" dirty="0">
                <a:solidFill>
                  <a:srgbClr val="FFFFFF"/>
                </a:solidFill>
                <a:latin typeface="Times New Roman"/>
                <a:cs typeface="Times New Roman"/>
              </a:rPr>
              <a:t>is </a:t>
            </a:r>
            <a:r>
              <a:rPr sz="2000" i="1" spc="-5" dirty="0">
                <a:solidFill>
                  <a:srgbClr val="FFFFFF"/>
                </a:solidFill>
                <a:latin typeface="Times New Roman"/>
                <a:cs typeface="Times New Roman"/>
              </a:rPr>
              <a:t>known or likely to  occur with a frequency and at levels of  public health concern;</a:t>
            </a:r>
            <a:r>
              <a:rPr sz="2000" i="1" spc="10" dirty="0">
                <a:solidFill>
                  <a:srgbClr val="FFFFFF"/>
                </a:solidFill>
                <a:latin typeface="Times New Roman"/>
                <a:cs typeface="Times New Roman"/>
              </a:rPr>
              <a:t> </a:t>
            </a:r>
            <a:r>
              <a:rPr sz="2000" i="1" spc="-5" dirty="0">
                <a:solidFill>
                  <a:srgbClr val="FFFFFF"/>
                </a:solidFill>
                <a:latin typeface="Times New Roman"/>
                <a:cs typeface="Times New Roman"/>
              </a:rPr>
              <a:t>and</a:t>
            </a:r>
            <a:endParaRPr sz="2000" dirty="0">
              <a:latin typeface="Times New Roman"/>
              <a:cs typeface="Times New Roman"/>
            </a:endParaRPr>
          </a:p>
          <a:p>
            <a:pPr marL="457200" marR="103505" indent="-173038">
              <a:lnSpc>
                <a:spcPts val="3460"/>
              </a:lnSpc>
              <a:spcBef>
                <a:spcPts val="760"/>
              </a:spcBef>
              <a:tabLst>
                <a:tab pos="457200" algn="l"/>
              </a:tabLst>
            </a:pPr>
            <a:r>
              <a:rPr sz="2000" i="1" spc="-5" dirty="0">
                <a:solidFill>
                  <a:srgbClr val="FFFFFF"/>
                </a:solidFill>
                <a:latin typeface="Times New Roman"/>
                <a:cs typeface="Times New Roman"/>
              </a:rPr>
              <a:t>3</a:t>
            </a:r>
            <a:r>
              <a:rPr sz="2000" i="1" spc="-5" dirty="0" smtClean="0">
                <a:solidFill>
                  <a:srgbClr val="FFFFFF"/>
                </a:solidFill>
                <a:latin typeface="Times New Roman"/>
                <a:cs typeface="Times New Roman"/>
              </a:rPr>
              <a:t>.</a:t>
            </a:r>
            <a:r>
              <a:rPr lang="en-US" sz="2000" i="1" spc="-5" dirty="0" smtClean="0">
                <a:solidFill>
                  <a:srgbClr val="FFFFFF"/>
                </a:solidFill>
                <a:latin typeface="Times New Roman"/>
                <a:cs typeface="Times New Roman"/>
              </a:rPr>
              <a:t>  </a:t>
            </a:r>
            <a:r>
              <a:rPr sz="2000" i="1" spc="-5" dirty="0" smtClean="0">
                <a:solidFill>
                  <a:srgbClr val="FFFFFF"/>
                </a:solidFill>
                <a:latin typeface="Times New Roman"/>
                <a:cs typeface="Times New Roman"/>
              </a:rPr>
              <a:t>(</a:t>
            </a:r>
            <a:r>
              <a:rPr sz="2000" i="1" spc="-5" dirty="0">
                <a:solidFill>
                  <a:srgbClr val="FFFFFF"/>
                </a:solidFill>
                <a:latin typeface="Times New Roman"/>
                <a:cs typeface="Times New Roman"/>
              </a:rPr>
              <a:t>National) regulation presents a  meaningful opportunity for health risk  reduction</a:t>
            </a:r>
            <a:endParaRPr sz="2000" dirty="0">
              <a:latin typeface="Times New Roman"/>
              <a:cs typeface="Times New Roman"/>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30530" y="669798"/>
            <a:ext cx="5449061" cy="1228343"/>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762000" y="817880"/>
            <a:ext cx="4750435" cy="695960"/>
          </a:xfrm>
          <a:prstGeom prst="rect">
            <a:avLst/>
          </a:prstGeom>
        </p:spPr>
        <p:txBody>
          <a:bodyPr vert="horz" wrap="square" lIns="0" tIns="12065" rIns="0" bIns="0" rtlCol="0">
            <a:spAutoFit/>
          </a:bodyPr>
          <a:lstStyle/>
          <a:p>
            <a:pPr marL="12700">
              <a:lnSpc>
                <a:spcPct val="100000"/>
              </a:lnSpc>
              <a:spcBef>
                <a:spcPts val="95"/>
              </a:spcBef>
            </a:pPr>
            <a:r>
              <a:rPr spc="-5" dirty="0"/>
              <a:t>EPA</a:t>
            </a:r>
            <a:r>
              <a:rPr spc="-35" dirty="0"/>
              <a:t> </a:t>
            </a:r>
            <a:r>
              <a:rPr spc="-5" dirty="0"/>
              <a:t>Contaminants</a:t>
            </a: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645"/>
              </a:lnSpc>
            </a:pPr>
            <a:fld id="{81D60167-4931-47E6-BA6A-407CBD079E47}" type="slidenum">
              <a:rPr spc="-5" dirty="0"/>
              <a:t>11</a:t>
            </a:fld>
            <a:endParaRPr spc="-5" dirty="0"/>
          </a:p>
        </p:txBody>
      </p:sp>
      <p:sp>
        <p:nvSpPr>
          <p:cNvPr id="6" name="object 6"/>
          <p:cNvSpPr txBox="1">
            <a:spLocks noGrp="1"/>
          </p:cNvSpPr>
          <p:nvPr>
            <p:ph type="ftr" sz="quarter" idx="5"/>
          </p:nvPr>
        </p:nvSpPr>
        <p:spPr>
          <a:xfrm>
            <a:off x="762000" y="6488331"/>
            <a:ext cx="3199765" cy="205184"/>
          </a:xfrm>
          <a:prstGeom prst="rect">
            <a:avLst/>
          </a:prstGeom>
        </p:spPr>
        <p:txBody>
          <a:bodyPr vert="horz" wrap="square" lIns="0" tIns="0" rIns="0" bIns="0" rtlCol="0">
            <a:spAutoFit/>
          </a:bodyPr>
          <a:lstStyle/>
          <a:p>
            <a:pPr marL="12700">
              <a:lnSpc>
                <a:spcPts val="1625"/>
              </a:lnSpc>
            </a:pPr>
            <a:r>
              <a:rPr lang="en-US" spc="-5" smtClean="0"/>
              <a:t>2025 Va Tech Water Treatment Short Course</a:t>
            </a:r>
            <a:endParaRPr spc="-5" dirty="0"/>
          </a:p>
        </p:txBody>
      </p:sp>
      <p:sp>
        <p:nvSpPr>
          <p:cNvPr id="4" name="object 4"/>
          <p:cNvSpPr txBox="1"/>
          <p:nvPr/>
        </p:nvSpPr>
        <p:spPr>
          <a:xfrm>
            <a:off x="879381" y="1513840"/>
            <a:ext cx="7923218" cy="3817070"/>
          </a:xfrm>
          <a:prstGeom prst="rect">
            <a:avLst/>
          </a:prstGeom>
        </p:spPr>
        <p:txBody>
          <a:bodyPr vert="horz" wrap="square" lIns="0" tIns="61594" rIns="0" bIns="0" rtlCol="0">
            <a:spAutoFit/>
          </a:bodyPr>
          <a:lstStyle/>
          <a:p>
            <a:pPr marL="355600" indent="-342900">
              <a:lnSpc>
                <a:spcPct val="100000"/>
              </a:lnSpc>
              <a:spcBef>
                <a:spcPts val="484"/>
              </a:spcBef>
              <a:buClr>
                <a:srgbClr val="FFCC66"/>
              </a:buClr>
              <a:buSzPct val="75000"/>
              <a:buFont typeface="Wingdings"/>
              <a:buChar char=""/>
              <a:tabLst>
                <a:tab pos="355600" algn="l"/>
              </a:tabLst>
            </a:pPr>
            <a:r>
              <a:rPr sz="2800" spc="-5" dirty="0">
                <a:solidFill>
                  <a:srgbClr val="FFFFFF"/>
                </a:solidFill>
                <a:latin typeface="Times New Roman"/>
                <a:cs typeface="Times New Roman"/>
              </a:rPr>
              <a:t>Inorganic compounds (IOCs</a:t>
            </a:r>
            <a:r>
              <a:rPr sz="2800" spc="-5" dirty="0" smtClean="0">
                <a:solidFill>
                  <a:srgbClr val="FFFFFF"/>
                </a:solidFill>
                <a:latin typeface="Times New Roman"/>
                <a:cs typeface="Times New Roman"/>
              </a:rPr>
              <a:t>)</a:t>
            </a:r>
            <a:r>
              <a:rPr lang="en-US" sz="2800" spc="-5" dirty="0" smtClean="0">
                <a:solidFill>
                  <a:srgbClr val="FFFFFF"/>
                </a:solidFill>
                <a:latin typeface="Times New Roman"/>
                <a:cs typeface="Times New Roman"/>
              </a:rPr>
              <a:t> (Ex. </a:t>
            </a:r>
            <a:r>
              <a:rPr lang="en-US" sz="2800" spc="-5" dirty="0" err="1" smtClean="0">
                <a:solidFill>
                  <a:srgbClr val="FFFFFF"/>
                </a:solidFill>
                <a:latin typeface="Times New Roman"/>
                <a:cs typeface="Times New Roman"/>
              </a:rPr>
              <a:t>Pb</a:t>
            </a:r>
            <a:r>
              <a:rPr lang="en-US" sz="2800" spc="-5" dirty="0" smtClean="0">
                <a:solidFill>
                  <a:srgbClr val="FFFFFF"/>
                </a:solidFill>
                <a:latin typeface="Times New Roman"/>
                <a:cs typeface="Times New Roman"/>
              </a:rPr>
              <a:t>)</a:t>
            </a:r>
            <a:endParaRPr sz="2800" dirty="0">
              <a:latin typeface="Times New Roman"/>
              <a:cs typeface="Times New Roman"/>
            </a:endParaRPr>
          </a:p>
          <a:p>
            <a:pPr marL="355600" indent="-342900">
              <a:lnSpc>
                <a:spcPct val="100000"/>
              </a:lnSpc>
              <a:spcBef>
                <a:spcPts val="380"/>
              </a:spcBef>
              <a:buClr>
                <a:srgbClr val="FFCC66"/>
              </a:buClr>
              <a:buSzPct val="75000"/>
              <a:buFont typeface="Wingdings"/>
              <a:buChar char=""/>
              <a:tabLst>
                <a:tab pos="355600" algn="l"/>
              </a:tabLst>
            </a:pPr>
            <a:r>
              <a:rPr sz="2800" spc="-5" dirty="0">
                <a:solidFill>
                  <a:srgbClr val="FFFFFF"/>
                </a:solidFill>
                <a:latin typeface="Times New Roman"/>
                <a:cs typeface="Times New Roman"/>
              </a:rPr>
              <a:t>Volatile organic chemicals</a:t>
            </a:r>
            <a:r>
              <a:rPr sz="2800" spc="15" dirty="0">
                <a:solidFill>
                  <a:srgbClr val="FFFFFF"/>
                </a:solidFill>
                <a:latin typeface="Times New Roman"/>
                <a:cs typeface="Times New Roman"/>
              </a:rPr>
              <a:t> </a:t>
            </a:r>
            <a:r>
              <a:rPr sz="2800" spc="-5" dirty="0">
                <a:solidFill>
                  <a:srgbClr val="FFFFFF"/>
                </a:solidFill>
                <a:latin typeface="Times New Roman"/>
                <a:cs typeface="Times New Roman"/>
              </a:rPr>
              <a:t>(VOCs</a:t>
            </a:r>
            <a:r>
              <a:rPr sz="2800" spc="-5" dirty="0" smtClean="0">
                <a:solidFill>
                  <a:srgbClr val="FFFFFF"/>
                </a:solidFill>
                <a:latin typeface="Times New Roman"/>
                <a:cs typeface="Times New Roman"/>
              </a:rPr>
              <a:t>)</a:t>
            </a:r>
            <a:r>
              <a:rPr lang="en-US" sz="2800" spc="-5" dirty="0" smtClean="0">
                <a:solidFill>
                  <a:srgbClr val="FFFFFF"/>
                </a:solidFill>
                <a:latin typeface="Times New Roman"/>
                <a:cs typeface="Times New Roman"/>
              </a:rPr>
              <a:t>      (Ex. CHCl</a:t>
            </a:r>
            <a:r>
              <a:rPr lang="en-US" sz="2800" spc="-5" baseline="-25000" dirty="0" smtClean="0">
                <a:solidFill>
                  <a:srgbClr val="FFFFFF"/>
                </a:solidFill>
                <a:latin typeface="Times New Roman"/>
                <a:cs typeface="Times New Roman"/>
              </a:rPr>
              <a:t>3</a:t>
            </a:r>
            <a:r>
              <a:rPr lang="en-US" sz="2800" spc="-5" dirty="0" smtClean="0">
                <a:solidFill>
                  <a:srgbClr val="FFFFFF"/>
                </a:solidFill>
                <a:latin typeface="Times New Roman"/>
                <a:cs typeface="Times New Roman"/>
              </a:rPr>
              <a:t>)</a:t>
            </a:r>
            <a:endParaRPr sz="2800" dirty="0">
              <a:latin typeface="Times New Roman"/>
              <a:cs typeface="Times New Roman"/>
            </a:endParaRPr>
          </a:p>
          <a:p>
            <a:pPr marL="355600" indent="-342900">
              <a:lnSpc>
                <a:spcPct val="100000"/>
              </a:lnSpc>
              <a:spcBef>
                <a:spcPts val="385"/>
              </a:spcBef>
              <a:buClr>
                <a:srgbClr val="FFCC66"/>
              </a:buClr>
              <a:buSzPct val="75000"/>
              <a:buFont typeface="Wingdings"/>
              <a:buChar char=""/>
              <a:tabLst>
                <a:tab pos="355600" algn="l"/>
              </a:tabLst>
            </a:pPr>
            <a:r>
              <a:rPr sz="2800" spc="-5" dirty="0">
                <a:solidFill>
                  <a:srgbClr val="FFFFFF"/>
                </a:solidFill>
                <a:latin typeface="Times New Roman"/>
                <a:cs typeface="Times New Roman"/>
              </a:rPr>
              <a:t>Synthetic organic compounds (SOCs</a:t>
            </a:r>
            <a:r>
              <a:rPr sz="2800" spc="-5" dirty="0" smtClean="0">
                <a:solidFill>
                  <a:srgbClr val="FFFFFF"/>
                </a:solidFill>
                <a:latin typeface="Times New Roman"/>
                <a:cs typeface="Times New Roman"/>
              </a:rPr>
              <a:t>)</a:t>
            </a:r>
            <a:r>
              <a:rPr lang="en-US" sz="2800" spc="-5" dirty="0">
                <a:solidFill>
                  <a:srgbClr val="FFFFFF"/>
                </a:solidFill>
                <a:latin typeface="Times New Roman"/>
                <a:cs typeface="Times New Roman"/>
              </a:rPr>
              <a:t> </a:t>
            </a:r>
            <a:r>
              <a:rPr lang="en-US" sz="2800" spc="-5" dirty="0" smtClean="0">
                <a:solidFill>
                  <a:srgbClr val="FFFFFF"/>
                </a:solidFill>
                <a:latin typeface="Times New Roman"/>
                <a:cs typeface="Times New Roman"/>
              </a:rPr>
              <a:t>(Ex. Pesticide)</a:t>
            </a:r>
            <a:endParaRPr sz="2800" dirty="0">
              <a:latin typeface="Times New Roman"/>
              <a:cs typeface="Times New Roman"/>
            </a:endParaRPr>
          </a:p>
          <a:p>
            <a:pPr marL="355600" indent="-342900">
              <a:lnSpc>
                <a:spcPct val="100000"/>
              </a:lnSpc>
              <a:spcBef>
                <a:spcPts val="385"/>
              </a:spcBef>
              <a:buClr>
                <a:srgbClr val="FFCC66"/>
              </a:buClr>
              <a:buSzPct val="75000"/>
              <a:buFont typeface="Wingdings"/>
              <a:buChar char=""/>
              <a:tabLst>
                <a:tab pos="355600" algn="l"/>
              </a:tabLst>
            </a:pPr>
            <a:r>
              <a:rPr sz="2800" spc="-5" dirty="0">
                <a:solidFill>
                  <a:srgbClr val="FFFFFF"/>
                </a:solidFill>
                <a:latin typeface="Times New Roman"/>
                <a:cs typeface="Times New Roman"/>
              </a:rPr>
              <a:t>Microbiological </a:t>
            </a:r>
            <a:r>
              <a:rPr sz="2800" spc="-5" dirty="0" smtClean="0">
                <a:solidFill>
                  <a:srgbClr val="FFFFFF"/>
                </a:solidFill>
                <a:latin typeface="Times New Roman"/>
                <a:cs typeface="Times New Roman"/>
              </a:rPr>
              <a:t>contaminants</a:t>
            </a:r>
            <a:r>
              <a:rPr lang="en-US" sz="2800" spc="-5" dirty="0" smtClean="0">
                <a:solidFill>
                  <a:srgbClr val="FFFFFF"/>
                </a:solidFill>
                <a:latin typeface="Times New Roman"/>
                <a:cs typeface="Times New Roman"/>
              </a:rPr>
              <a:t> (Ex. </a:t>
            </a:r>
            <a:r>
              <a:rPr lang="en-US" sz="2800" i="1" spc="-5" dirty="0" smtClean="0">
                <a:solidFill>
                  <a:srgbClr val="FFFFFF"/>
                </a:solidFill>
                <a:latin typeface="Times New Roman"/>
                <a:cs typeface="Times New Roman"/>
              </a:rPr>
              <a:t>E. coli</a:t>
            </a:r>
            <a:r>
              <a:rPr lang="en-US" sz="2800" spc="-5" dirty="0" smtClean="0">
                <a:solidFill>
                  <a:srgbClr val="FFFFFF"/>
                </a:solidFill>
                <a:latin typeface="Times New Roman"/>
                <a:cs typeface="Times New Roman"/>
              </a:rPr>
              <a:t>)</a:t>
            </a:r>
            <a:endParaRPr sz="2800" dirty="0">
              <a:latin typeface="Times New Roman"/>
              <a:cs typeface="Times New Roman"/>
            </a:endParaRPr>
          </a:p>
          <a:p>
            <a:pPr marL="355600" indent="-342900">
              <a:lnSpc>
                <a:spcPct val="100000"/>
              </a:lnSpc>
              <a:spcBef>
                <a:spcPts val="385"/>
              </a:spcBef>
              <a:buClr>
                <a:srgbClr val="FFCC66"/>
              </a:buClr>
              <a:buSzPct val="75000"/>
              <a:buFont typeface="Wingdings"/>
              <a:buChar char=""/>
              <a:tabLst>
                <a:tab pos="355600" algn="l"/>
              </a:tabLst>
            </a:pPr>
            <a:r>
              <a:rPr sz="2800" spc="-5" dirty="0" smtClean="0">
                <a:solidFill>
                  <a:srgbClr val="FFFFFF"/>
                </a:solidFill>
                <a:latin typeface="Times New Roman"/>
                <a:cs typeface="Times New Roman"/>
              </a:rPr>
              <a:t>Radionuclides</a:t>
            </a:r>
            <a:r>
              <a:rPr lang="en-US" sz="2800" spc="-5" dirty="0" smtClean="0">
                <a:solidFill>
                  <a:srgbClr val="FFFFFF"/>
                </a:solidFill>
                <a:latin typeface="Times New Roman"/>
                <a:cs typeface="Times New Roman"/>
              </a:rPr>
              <a:t> (Ex. Radium – 226)</a:t>
            </a:r>
            <a:endParaRPr sz="2800" dirty="0">
              <a:latin typeface="Times New Roman"/>
              <a:cs typeface="Times New Roman"/>
            </a:endParaRPr>
          </a:p>
          <a:p>
            <a:pPr marL="355600" indent="-342900">
              <a:lnSpc>
                <a:spcPct val="100000"/>
              </a:lnSpc>
              <a:spcBef>
                <a:spcPts val="384"/>
              </a:spcBef>
              <a:buClr>
                <a:srgbClr val="FFCC66"/>
              </a:buClr>
              <a:buSzPct val="75000"/>
              <a:buFont typeface="Wingdings"/>
              <a:buChar char=""/>
              <a:tabLst>
                <a:tab pos="355600" algn="l"/>
              </a:tabLst>
            </a:pPr>
            <a:r>
              <a:rPr sz="2800" spc="-5" dirty="0">
                <a:solidFill>
                  <a:srgbClr val="FFFFFF"/>
                </a:solidFill>
                <a:latin typeface="Times New Roman"/>
                <a:cs typeface="Times New Roman"/>
              </a:rPr>
              <a:t>Disinfectants and their by-products</a:t>
            </a:r>
            <a:r>
              <a:rPr sz="2800" spc="20" dirty="0">
                <a:solidFill>
                  <a:srgbClr val="FFFFFF"/>
                </a:solidFill>
                <a:latin typeface="Times New Roman"/>
                <a:cs typeface="Times New Roman"/>
              </a:rPr>
              <a:t> </a:t>
            </a:r>
            <a:r>
              <a:rPr sz="2800" spc="-5" dirty="0">
                <a:solidFill>
                  <a:srgbClr val="FFFFFF"/>
                </a:solidFill>
                <a:latin typeface="Times New Roman"/>
                <a:cs typeface="Times New Roman"/>
              </a:rPr>
              <a:t>(DBP</a:t>
            </a:r>
            <a:r>
              <a:rPr sz="2800" spc="-5" dirty="0" smtClean="0">
                <a:solidFill>
                  <a:srgbClr val="FFFFFF"/>
                </a:solidFill>
                <a:latin typeface="Times New Roman"/>
                <a:cs typeface="Times New Roman"/>
              </a:rPr>
              <a:t>)</a:t>
            </a:r>
            <a:r>
              <a:rPr lang="en-US" sz="2800" spc="-5" dirty="0" smtClean="0">
                <a:solidFill>
                  <a:srgbClr val="FFFFFF"/>
                </a:solidFill>
                <a:latin typeface="Times New Roman"/>
                <a:cs typeface="Times New Roman"/>
              </a:rPr>
              <a:t> (Ex. </a:t>
            </a:r>
            <a:r>
              <a:rPr lang="en-US" sz="2800" spc="-5" dirty="0" smtClean="0">
                <a:solidFill>
                  <a:srgbClr val="FFFFFF"/>
                </a:solidFill>
                <a:latin typeface="Times New Roman"/>
                <a:cs typeface="Times New Roman"/>
              </a:rPr>
              <a:t>THMs/HAA5s)</a:t>
            </a:r>
          </a:p>
          <a:p>
            <a:pPr marL="355600" indent="-342900">
              <a:lnSpc>
                <a:spcPct val="100000"/>
              </a:lnSpc>
              <a:spcBef>
                <a:spcPts val="384"/>
              </a:spcBef>
              <a:buClr>
                <a:srgbClr val="FFCC66"/>
              </a:buClr>
              <a:buSzPct val="75000"/>
              <a:buFont typeface="Wingdings"/>
              <a:buChar char=""/>
              <a:tabLst>
                <a:tab pos="355600" algn="l"/>
              </a:tabLst>
            </a:pPr>
            <a:r>
              <a:rPr lang="en-US" sz="2800" spc="-5" dirty="0" smtClean="0">
                <a:solidFill>
                  <a:srgbClr val="FFFFFF"/>
                </a:solidFill>
                <a:latin typeface="Times New Roman"/>
                <a:cs typeface="Times New Roman"/>
              </a:rPr>
              <a:t>PFAS (six compounds)</a:t>
            </a:r>
            <a:endParaRPr sz="2800" dirty="0">
              <a:latin typeface="Times New Roman"/>
              <a:cs typeface="Times New Roman"/>
            </a:endParaRPr>
          </a:p>
        </p:txBody>
      </p:sp>
    </p:spTree>
  </p:cSld>
  <p:clrMapOvr>
    <a:masterClrMapping/>
  </p:clrMapOvr>
  <p:transition>
    <p:blinds/>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33577" y="182118"/>
            <a:ext cx="8590025" cy="1228343"/>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433577" y="852677"/>
            <a:ext cx="4174235" cy="1228343"/>
          </a:xfrm>
          <a:prstGeom prst="rect">
            <a:avLst/>
          </a:prstGeom>
          <a:blipFill>
            <a:blip r:embed="rId3" cstate="print"/>
            <a:stretch>
              <a:fillRect/>
            </a:stretch>
          </a:blipFill>
        </p:spPr>
        <p:txBody>
          <a:bodyPr wrap="square" lIns="0" tIns="0" rIns="0" bIns="0" rtlCol="0"/>
          <a:lstStyle/>
          <a:p>
            <a:endParaRPr/>
          </a:p>
        </p:txBody>
      </p:sp>
      <p:sp>
        <p:nvSpPr>
          <p:cNvPr id="4" name="object 4"/>
          <p:cNvSpPr txBox="1">
            <a:spLocks noGrp="1"/>
          </p:cNvSpPr>
          <p:nvPr>
            <p:ph type="title"/>
          </p:nvPr>
        </p:nvSpPr>
        <p:spPr>
          <a:xfrm>
            <a:off x="765175" y="330200"/>
            <a:ext cx="7736205" cy="1366520"/>
          </a:xfrm>
          <a:prstGeom prst="rect">
            <a:avLst/>
          </a:prstGeom>
        </p:spPr>
        <p:txBody>
          <a:bodyPr vert="horz" wrap="square" lIns="0" tIns="12065" rIns="0" bIns="0" rtlCol="0">
            <a:spAutoFit/>
          </a:bodyPr>
          <a:lstStyle/>
          <a:p>
            <a:pPr marL="12700" marR="5080">
              <a:lnSpc>
                <a:spcPct val="100000"/>
              </a:lnSpc>
              <a:spcBef>
                <a:spcPts val="95"/>
              </a:spcBef>
            </a:pPr>
            <a:r>
              <a:rPr spc="-5" dirty="0"/>
              <a:t>The Number of EPA Regulated  Contaminants</a:t>
            </a:r>
          </a:p>
        </p:txBody>
      </p:sp>
      <p:sp>
        <p:nvSpPr>
          <p:cNvPr id="5" name="object 5"/>
          <p:cNvSpPr/>
          <p:nvPr/>
        </p:nvSpPr>
        <p:spPr>
          <a:xfrm>
            <a:off x="731465" y="1798244"/>
            <a:ext cx="7672070" cy="4710430"/>
          </a:xfrm>
          <a:custGeom>
            <a:avLst/>
            <a:gdLst/>
            <a:ahLst/>
            <a:cxnLst/>
            <a:rect l="l" t="t" r="r" b="b"/>
            <a:pathLst>
              <a:path w="7672070" h="4710430">
                <a:moveTo>
                  <a:pt x="0" y="0"/>
                </a:moveTo>
                <a:lnTo>
                  <a:pt x="7672049" y="0"/>
                </a:lnTo>
                <a:lnTo>
                  <a:pt x="7672049" y="4710146"/>
                </a:lnTo>
                <a:lnTo>
                  <a:pt x="0" y="4710146"/>
                </a:lnTo>
                <a:lnTo>
                  <a:pt x="0" y="0"/>
                </a:lnTo>
                <a:close/>
              </a:path>
            </a:pathLst>
          </a:custGeom>
          <a:solidFill>
            <a:srgbClr val="FFFFFF"/>
          </a:solidFill>
        </p:spPr>
        <p:txBody>
          <a:bodyPr wrap="square" lIns="0" tIns="0" rIns="0" bIns="0" rtlCol="0"/>
          <a:lstStyle/>
          <a:p>
            <a:endParaRPr/>
          </a:p>
        </p:txBody>
      </p:sp>
      <p:sp>
        <p:nvSpPr>
          <p:cNvPr id="6" name="object 6"/>
          <p:cNvSpPr/>
          <p:nvPr/>
        </p:nvSpPr>
        <p:spPr>
          <a:xfrm>
            <a:off x="8029037" y="5691413"/>
            <a:ext cx="233045" cy="0"/>
          </a:xfrm>
          <a:custGeom>
            <a:avLst/>
            <a:gdLst/>
            <a:ahLst/>
            <a:cxnLst/>
            <a:rect l="l" t="t" r="r" b="b"/>
            <a:pathLst>
              <a:path w="233045">
                <a:moveTo>
                  <a:pt x="0" y="0"/>
                </a:moveTo>
                <a:lnTo>
                  <a:pt x="232911" y="0"/>
                </a:lnTo>
              </a:path>
            </a:pathLst>
          </a:custGeom>
          <a:ln w="9128">
            <a:solidFill>
              <a:srgbClr val="878787"/>
            </a:solidFill>
          </a:ln>
        </p:spPr>
        <p:txBody>
          <a:bodyPr wrap="square" lIns="0" tIns="0" rIns="0" bIns="0" rtlCol="0"/>
          <a:lstStyle/>
          <a:p>
            <a:endParaRPr/>
          </a:p>
        </p:txBody>
      </p:sp>
      <p:sp>
        <p:nvSpPr>
          <p:cNvPr id="7" name="object 7"/>
          <p:cNvSpPr/>
          <p:nvPr/>
        </p:nvSpPr>
        <p:spPr>
          <a:xfrm>
            <a:off x="7261841" y="5691413"/>
            <a:ext cx="457200" cy="0"/>
          </a:xfrm>
          <a:custGeom>
            <a:avLst/>
            <a:gdLst/>
            <a:ahLst/>
            <a:cxnLst/>
            <a:rect l="l" t="t" r="r" b="b"/>
            <a:pathLst>
              <a:path w="457200">
                <a:moveTo>
                  <a:pt x="0" y="0"/>
                </a:moveTo>
                <a:lnTo>
                  <a:pt x="456669" y="0"/>
                </a:lnTo>
              </a:path>
            </a:pathLst>
          </a:custGeom>
          <a:ln w="9128">
            <a:solidFill>
              <a:srgbClr val="878787"/>
            </a:solidFill>
          </a:ln>
        </p:spPr>
        <p:txBody>
          <a:bodyPr wrap="square" lIns="0" tIns="0" rIns="0" bIns="0" rtlCol="0"/>
          <a:lstStyle/>
          <a:p>
            <a:endParaRPr/>
          </a:p>
        </p:txBody>
      </p:sp>
      <p:sp>
        <p:nvSpPr>
          <p:cNvPr id="8" name="object 8"/>
          <p:cNvSpPr/>
          <p:nvPr/>
        </p:nvSpPr>
        <p:spPr>
          <a:xfrm>
            <a:off x="6494636" y="5691413"/>
            <a:ext cx="457200" cy="0"/>
          </a:xfrm>
          <a:custGeom>
            <a:avLst/>
            <a:gdLst/>
            <a:ahLst/>
            <a:cxnLst/>
            <a:rect l="l" t="t" r="r" b="b"/>
            <a:pathLst>
              <a:path w="457200">
                <a:moveTo>
                  <a:pt x="0" y="0"/>
                </a:moveTo>
                <a:lnTo>
                  <a:pt x="456669" y="0"/>
                </a:lnTo>
              </a:path>
            </a:pathLst>
          </a:custGeom>
          <a:ln w="9128">
            <a:solidFill>
              <a:srgbClr val="878787"/>
            </a:solidFill>
          </a:ln>
        </p:spPr>
        <p:txBody>
          <a:bodyPr wrap="square" lIns="0" tIns="0" rIns="0" bIns="0" rtlCol="0"/>
          <a:lstStyle/>
          <a:p>
            <a:endParaRPr/>
          </a:p>
        </p:txBody>
      </p:sp>
      <p:sp>
        <p:nvSpPr>
          <p:cNvPr id="9" name="object 9"/>
          <p:cNvSpPr/>
          <p:nvPr/>
        </p:nvSpPr>
        <p:spPr>
          <a:xfrm>
            <a:off x="5727422" y="5691413"/>
            <a:ext cx="457200" cy="0"/>
          </a:xfrm>
          <a:custGeom>
            <a:avLst/>
            <a:gdLst/>
            <a:ahLst/>
            <a:cxnLst/>
            <a:rect l="l" t="t" r="r" b="b"/>
            <a:pathLst>
              <a:path w="457200">
                <a:moveTo>
                  <a:pt x="0" y="0"/>
                </a:moveTo>
                <a:lnTo>
                  <a:pt x="456678" y="0"/>
                </a:lnTo>
              </a:path>
            </a:pathLst>
          </a:custGeom>
          <a:ln w="9128">
            <a:solidFill>
              <a:srgbClr val="878787"/>
            </a:solidFill>
          </a:ln>
        </p:spPr>
        <p:txBody>
          <a:bodyPr wrap="square" lIns="0" tIns="0" rIns="0" bIns="0" rtlCol="0"/>
          <a:lstStyle/>
          <a:p>
            <a:endParaRPr/>
          </a:p>
        </p:txBody>
      </p:sp>
      <p:sp>
        <p:nvSpPr>
          <p:cNvPr id="10" name="object 10"/>
          <p:cNvSpPr/>
          <p:nvPr/>
        </p:nvSpPr>
        <p:spPr>
          <a:xfrm>
            <a:off x="4960226" y="5691413"/>
            <a:ext cx="457200" cy="0"/>
          </a:xfrm>
          <a:custGeom>
            <a:avLst/>
            <a:gdLst/>
            <a:ahLst/>
            <a:cxnLst/>
            <a:rect l="l" t="t" r="r" b="b"/>
            <a:pathLst>
              <a:path w="457200">
                <a:moveTo>
                  <a:pt x="0" y="0"/>
                </a:moveTo>
                <a:lnTo>
                  <a:pt x="456669" y="0"/>
                </a:lnTo>
              </a:path>
            </a:pathLst>
          </a:custGeom>
          <a:ln w="9128">
            <a:solidFill>
              <a:srgbClr val="878787"/>
            </a:solidFill>
          </a:ln>
        </p:spPr>
        <p:txBody>
          <a:bodyPr wrap="square" lIns="0" tIns="0" rIns="0" bIns="0" rtlCol="0"/>
          <a:lstStyle/>
          <a:p>
            <a:endParaRPr/>
          </a:p>
        </p:txBody>
      </p:sp>
      <p:sp>
        <p:nvSpPr>
          <p:cNvPr id="11" name="object 11"/>
          <p:cNvSpPr/>
          <p:nvPr/>
        </p:nvSpPr>
        <p:spPr>
          <a:xfrm>
            <a:off x="4193021" y="5691413"/>
            <a:ext cx="457200" cy="0"/>
          </a:xfrm>
          <a:custGeom>
            <a:avLst/>
            <a:gdLst/>
            <a:ahLst/>
            <a:cxnLst/>
            <a:rect l="l" t="t" r="r" b="b"/>
            <a:pathLst>
              <a:path w="457200">
                <a:moveTo>
                  <a:pt x="0" y="0"/>
                </a:moveTo>
                <a:lnTo>
                  <a:pt x="456669" y="0"/>
                </a:lnTo>
              </a:path>
            </a:pathLst>
          </a:custGeom>
          <a:ln w="9128">
            <a:solidFill>
              <a:srgbClr val="878787"/>
            </a:solidFill>
          </a:ln>
        </p:spPr>
        <p:txBody>
          <a:bodyPr wrap="square" lIns="0" tIns="0" rIns="0" bIns="0" rtlCol="0"/>
          <a:lstStyle/>
          <a:p>
            <a:endParaRPr/>
          </a:p>
        </p:txBody>
      </p:sp>
      <p:sp>
        <p:nvSpPr>
          <p:cNvPr id="12" name="object 12"/>
          <p:cNvSpPr/>
          <p:nvPr/>
        </p:nvSpPr>
        <p:spPr>
          <a:xfrm>
            <a:off x="3416674" y="5691413"/>
            <a:ext cx="466090" cy="0"/>
          </a:xfrm>
          <a:custGeom>
            <a:avLst/>
            <a:gdLst/>
            <a:ahLst/>
            <a:cxnLst/>
            <a:rect l="l" t="t" r="r" b="b"/>
            <a:pathLst>
              <a:path w="466089">
                <a:moveTo>
                  <a:pt x="0" y="0"/>
                </a:moveTo>
                <a:lnTo>
                  <a:pt x="465812" y="0"/>
                </a:lnTo>
              </a:path>
            </a:pathLst>
          </a:custGeom>
          <a:ln w="9128">
            <a:solidFill>
              <a:srgbClr val="878787"/>
            </a:solidFill>
          </a:ln>
        </p:spPr>
        <p:txBody>
          <a:bodyPr wrap="square" lIns="0" tIns="0" rIns="0" bIns="0" rtlCol="0"/>
          <a:lstStyle/>
          <a:p>
            <a:endParaRPr/>
          </a:p>
        </p:txBody>
      </p:sp>
      <p:sp>
        <p:nvSpPr>
          <p:cNvPr id="13" name="object 13"/>
          <p:cNvSpPr/>
          <p:nvPr/>
        </p:nvSpPr>
        <p:spPr>
          <a:xfrm>
            <a:off x="2649478" y="5691413"/>
            <a:ext cx="466090" cy="0"/>
          </a:xfrm>
          <a:custGeom>
            <a:avLst/>
            <a:gdLst/>
            <a:ahLst/>
            <a:cxnLst/>
            <a:rect l="l" t="t" r="r" b="b"/>
            <a:pathLst>
              <a:path w="466089">
                <a:moveTo>
                  <a:pt x="0" y="0"/>
                </a:moveTo>
                <a:lnTo>
                  <a:pt x="465802" y="0"/>
                </a:lnTo>
              </a:path>
            </a:pathLst>
          </a:custGeom>
          <a:ln w="9128">
            <a:solidFill>
              <a:srgbClr val="878787"/>
            </a:solidFill>
          </a:ln>
        </p:spPr>
        <p:txBody>
          <a:bodyPr wrap="square" lIns="0" tIns="0" rIns="0" bIns="0" rtlCol="0"/>
          <a:lstStyle/>
          <a:p>
            <a:endParaRPr/>
          </a:p>
        </p:txBody>
      </p:sp>
      <p:sp>
        <p:nvSpPr>
          <p:cNvPr id="14" name="object 14"/>
          <p:cNvSpPr/>
          <p:nvPr/>
        </p:nvSpPr>
        <p:spPr>
          <a:xfrm>
            <a:off x="1882273" y="5691413"/>
            <a:ext cx="466090" cy="0"/>
          </a:xfrm>
          <a:custGeom>
            <a:avLst/>
            <a:gdLst/>
            <a:ahLst/>
            <a:cxnLst/>
            <a:rect l="l" t="t" r="r" b="b"/>
            <a:pathLst>
              <a:path w="466089">
                <a:moveTo>
                  <a:pt x="0" y="0"/>
                </a:moveTo>
                <a:lnTo>
                  <a:pt x="465802" y="0"/>
                </a:lnTo>
              </a:path>
            </a:pathLst>
          </a:custGeom>
          <a:ln w="9128">
            <a:solidFill>
              <a:srgbClr val="878787"/>
            </a:solidFill>
          </a:ln>
        </p:spPr>
        <p:txBody>
          <a:bodyPr wrap="square" lIns="0" tIns="0" rIns="0" bIns="0" rtlCol="0"/>
          <a:lstStyle/>
          <a:p>
            <a:endParaRPr/>
          </a:p>
        </p:txBody>
      </p:sp>
      <p:sp>
        <p:nvSpPr>
          <p:cNvPr id="15" name="object 15"/>
          <p:cNvSpPr/>
          <p:nvPr/>
        </p:nvSpPr>
        <p:spPr>
          <a:xfrm>
            <a:off x="1347970" y="5691413"/>
            <a:ext cx="233045" cy="0"/>
          </a:xfrm>
          <a:custGeom>
            <a:avLst/>
            <a:gdLst/>
            <a:ahLst/>
            <a:cxnLst/>
            <a:rect l="l" t="t" r="r" b="b"/>
            <a:pathLst>
              <a:path w="233044">
                <a:moveTo>
                  <a:pt x="0" y="0"/>
                </a:moveTo>
                <a:lnTo>
                  <a:pt x="232900" y="0"/>
                </a:lnTo>
              </a:path>
            </a:pathLst>
          </a:custGeom>
          <a:ln w="9128">
            <a:solidFill>
              <a:srgbClr val="878787"/>
            </a:solidFill>
          </a:ln>
        </p:spPr>
        <p:txBody>
          <a:bodyPr wrap="square" lIns="0" tIns="0" rIns="0" bIns="0" rtlCol="0"/>
          <a:lstStyle/>
          <a:p>
            <a:endParaRPr/>
          </a:p>
        </p:txBody>
      </p:sp>
      <p:sp>
        <p:nvSpPr>
          <p:cNvPr id="16" name="object 16"/>
          <p:cNvSpPr/>
          <p:nvPr/>
        </p:nvSpPr>
        <p:spPr>
          <a:xfrm>
            <a:off x="8029037" y="5362799"/>
            <a:ext cx="233045" cy="0"/>
          </a:xfrm>
          <a:custGeom>
            <a:avLst/>
            <a:gdLst/>
            <a:ahLst/>
            <a:cxnLst/>
            <a:rect l="l" t="t" r="r" b="b"/>
            <a:pathLst>
              <a:path w="233045">
                <a:moveTo>
                  <a:pt x="0" y="0"/>
                </a:moveTo>
                <a:lnTo>
                  <a:pt x="232911" y="0"/>
                </a:lnTo>
              </a:path>
            </a:pathLst>
          </a:custGeom>
          <a:ln w="9128">
            <a:solidFill>
              <a:srgbClr val="878787"/>
            </a:solidFill>
          </a:ln>
        </p:spPr>
        <p:txBody>
          <a:bodyPr wrap="square" lIns="0" tIns="0" rIns="0" bIns="0" rtlCol="0"/>
          <a:lstStyle/>
          <a:p>
            <a:endParaRPr/>
          </a:p>
        </p:txBody>
      </p:sp>
      <p:sp>
        <p:nvSpPr>
          <p:cNvPr id="17" name="object 17"/>
          <p:cNvSpPr/>
          <p:nvPr/>
        </p:nvSpPr>
        <p:spPr>
          <a:xfrm>
            <a:off x="7261841" y="5362799"/>
            <a:ext cx="457200" cy="0"/>
          </a:xfrm>
          <a:custGeom>
            <a:avLst/>
            <a:gdLst/>
            <a:ahLst/>
            <a:cxnLst/>
            <a:rect l="l" t="t" r="r" b="b"/>
            <a:pathLst>
              <a:path w="457200">
                <a:moveTo>
                  <a:pt x="0" y="0"/>
                </a:moveTo>
                <a:lnTo>
                  <a:pt x="456669" y="0"/>
                </a:lnTo>
              </a:path>
            </a:pathLst>
          </a:custGeom>
          <a:ln w="9128">
            <a:solidFill>
              <a:srgbClr val="878787"/>
            </a:solidFill>
          </a:ln>
        </p:spPr>
        <p:txBody>
          <a:bodyPr wrap="square" lIns="0" tIns="0" rIns="0" bIns="0" rtlCol="0"/>
          <a:lstStyle/>
          <a:p>
            <a:endParaRPr/>
          </a:p>
        </p:txBody>
      </p:sp>
      <p:sp>
        <p:nvSpPr>
          <p:cNvPr id="18" name="object 18"/>
          <p:cNvSpPr/>
          <p:nvPr/>
        </p:nvSpPr>
        <p:spPr>
          <a:xfrm>
            <a:off x="6494636" y="5362799"/>
            <a:ext cx="457200" cy="0"/>
          </a:xfrm>
          <a:custGeom>
            <a:avLst/>
            <a:gdLst/>
            <a:ahLst/>
            <a:cxnLst/>
            <a:rect l="l" t="t" r="r" b="b"/>
            <a:pathLst>
              <a:path w="457200">
                <a:moveTo>
                  <a:pt x="0" y="0"/>
                </a:moveTo>
                <a:lnTo>
                  <a:pt x="456669" y="0"/>
                </a:lnTo>
              </a:path>
            </a:pathLst>
          </a:custGeom>
          <a:ln w="9128">
            <a:solidFill>
              <a:srgbClr val="878787"/>
            </a:solidFill>
          </a:ln>
        </p:spPr>
        <p:txBody>
          <a:bodyPr wrap="square" lIns="0" tIns="0" rIns="0" bIns="0" rtlCol="0"/>
          <a:lstStyle/>
          <a:p>
            <a:endParaRPr/>
          </a:p>
        </p:txBody>
      </p:sp>
      <p:sp>
        <p:nvSpPr>
          <p:cNvPr id="19" name="object 19"/>
          <p:cNvSpPr/>
          <p:nvPr/>
        </p:nvSpPr>
        <p:spPr>
          <a:xfrm>
            <a:off x="5727422" y="5362799"/>
            <a:ext cx="457200" cy="0"/>
          </a:xfrm>
          <a:custGeom>
            <a:avLst/>
            <a:gdLst/>
            <a:ahLst/>
            <a:cxnLst/>
            <a:rect l="l" t="t" r="r" b="b"/>
            <a:pathLst>
              <a:path w="457200">
                <a:moveTo>
                  <a:pt x="0" y="0"/>
                </a:moveTo>
                <a:lnTo>
                  <a:pt x="456678" y="0"/>
                </a:lnTo>
              </a:path>
            </a:pathLst>
          </a:custGeom>
          <a:ln w="9128">
            <a:solidFill>
              <a:srgbClr val="878787"/>
            </a:solidFill>
          </a:ln>
        </p:spPr>
        <p:txBody>
          <a:bodyPr wrap="square" lIns="0" tIns="0" rIns="0" bIns="0" rtlCol="0"/>
          <a:lstStyle/>
          <a:p>
            <a:endParaRPr/>
          </a:p>
        </p:txBody>
      </p:sp>
      <p:sp>
        <p:nvSpPr>
          <p:cNvPr id="20" name="object 20"/>
          <p:cNvSpPr/>
          <p:nvPr/>
        </p:nvSpPr>
        <p:spPr>
          <a:xfrm>
            <a:off x="4960226" y="5362799"/>
            <a:ext cx="457200" cy="0"/>
          </a:xfrm>
          <a:custGeom>
            <a:avLst/>
            <a:gdLst/>
            <a:ahLst/>
            <a:cxnLst/>
            <a:rect l="l" t="t" r="r" b="b"/>
            <a:pathLst>
              <a:path w="457200">
                <a:moveTo>
                  <a:pt x="0" y="0"/>
                </a:moveTo>
                <a:lnTo>
                  <a:pt x="456669" y="0"/>
                </a:lnTo>
              </a:path>
            </a:pathLst>
          </a:custGeom>
          <a:ln w="9128">
            <a:solidFill>
              <a:srgbClr val="878787"/>
            </a:solidFill>
          </a:ln>
        </p:spPr>
        <p:txBody>
          <a:bodyPr wrap="square" lIns="0" tIns="0" rIns="0" bIns="0" rtlCol="0"/>
          <a:lstStyle/>
          <a:p>
            <a:endParaRPr/>
          </a:p>
        </p:txBody>
      </p:sp>
      <p:sp>
        <p:nvSpPr>
          <p:cNvPr id="21" name="object 21"/>
          <p:cNvSpPr/>
          <p:nvPr/>
        </p:nvSpPr>
        <p:spPr>
          <a:xfrm>
            <a:off x="4193021" y="5362799"/>
            <a:ext cx="457200" cy="0"/>
          </a:xfrm>
          <a:custGeom>
            <a:avLst/>
            <a:gdLst/>
            <a:ahLst/>
            <a:cxnLst/>
            <a:rect l="l" t="t" r="r" b="b"/>
            <a:pathLst>
              <a:path w="457200">
                <a:moveTo>
                  <a:pt x="0" y="0"/>
                </a:moveTo>
                <a:lnTo>
                  <a:pt x="456669" y="0"/>
                </a:lnTo>
              </a:path>
            </a:pathLst>
          </a:custGeom>
          <a:ln w="9128">
            <a:solidFill>
              <a:srgbClr val="878787"/>
            </a:solidFill>
          </a:ln>
        </p:spPr>
        <p:txBody>
          <a:bodyPr wrap="square" lIns="0" tIns="0" rIns="0" bIns="0" rtlCol="0"/>
          <a:lstStyle/>
          <a:p>
            <a:endParaRPr/>
          </a:p>
        </p:txBody>
      </p:sp>
      <p:sp>
        <p:nvSpPr>
          <p:cNvPr id="22" name="object 22"/>
          <p:cNvSpPr/>
          <p:nvPr/>
        </p:nvSpPr>
        <p:spPr>
          <a:xfrm>
            <a:off x="3416674" y="5362799"/>
            <a:ext cx="466090" cy="0"/>
          </a:xfrm>
          <a:custGeom>
            <a:avLst/>
            <a:gdLst/>
            <a:ahLst/>
            <a:cxnLst/>
            <a:rect l="l" t="t" r="r" b="b"/>
            <a:pathLst>
              <a:path w="466089">
                <a:moveTo>
                  <a:pt x="0" y="0"/>
                </a:moveTo>
                <a:lnTo>
                  <a:pt x="465812" y="0"/>
                </a:lnTo>
              </a:path>
            </a:pathLst>
          </a:custGeom>
          <a:ln w="9128">
            <a:solidFill>
              <a:srgbClr val="878787"/>
            </a:solidFill>
          </a:ln>
        </p:spPr>
        <p:txBody>
          <a:bodyPr wrap="square" lIns="0" tIns="0" rIns="0" bIns="0" rtlCol="0"/>
          <a:lstStyle/>
          <a:p>
            <a:endParaRPr/>
          </a:p>
        </p:txBody>
      </p:sp>
      <p:sp>
        <p:nvSpPr>
          <p:cNvPr id="23" name="object 23"/>
          <p:cNvSpPr/>
          <p:nvPr/>
        </p:nvSpPr>
        <p:spPr>
          <a:xfrm>
            <a:off x="2649478" y="5362799"/>
            <a:ext cx="466090" cy="0"/>
          </a:xfrm>
          <a:custGeom>
            <a:avLst/>
            <a:gdLst/>
            <a:ahLst/>
            <a:cxnLst/>
            <a:rect l="l" t="t" r="r" b="b"/>
            <a:pathLst>
              <a:path w="466089">
                <a:moveTo>
                  <a:pt x="0" y="0"/>
                </a:moveTo>
                <a:lnTo>
                  <a:pt x="465802" y="0"/>
                </a:lnTo>
              </a:path>
            </a:pathLst>
          </a:custGeom>
          <a:ln w="9128">
            <a:solidFill>
              <a:srgbClr val="878787"/>
            </a:solidFill>
          </a:ln>
        </p:spPr>
        <p:txBody>
          <a:bodyPr wrap="square" lIns="0" tIns="0" rIns="0" bIns="0" rtlCol="0"/>
          <a:lstStyle/>
          <a:p>
            <a:endParaRPr/>
          </a:p>
        </p:txBody>
      </p:sp>
      <p:sp>
        <p:nvSpPr>
          <p:cNvPr id="24" name="object 24"/>
          <p:cNvSpPr/>
          <p:nvPr/>
        </p:nvSpPr>
        <p:spPr>
          <a:xfrm>
            <a:off x="1882273" y="5362799"/>
            <a:ext cx="466090" cy="0"/>
          </a:xfrm>
          <a:custGeom>
            <a:avLst/>
            <a:gdLst/>
            <a:ahLst/>
            <a:cxnLst/>
            <a:rect l="l" t="t" r="r" b="b"/>
            <a:pathLst>
              <a:path w="466089">
                <a:moveTo>
                  <a:pt x="0" y="0"/>
                </a:moveTo>
                <a:lnTo>
                  <a:pt x="465802" y="0"/>
                </a:lnTo>
              </a:path>
            </a:pathLst>
          </a:custGeom>
          <a:ln w="9128">
            <a:solidFill>
              <a:srgbClr val="878787"/>
            </a:solidFill>
          </a:ln>
        </p:spPr>
        <p:txBody>
          <a:bodyPr wrap="square" lIns="0" tIns="0" rIns="0" bIns="0" rtlCol="0"/>
          <a:lstStyle/>
          <a:p>
            <a:endParaRPr/>
          </a:p>
        </p:txBody>
      </p:sp>
      <p:sp>
        <p:nvSpPr>
          <p:cNvPr id="25" name="object 25"/>
          <p:cNvSpPr/>
          <p:nvPr/>
        </p:nvSpPr>
        <p:spPr>
          <a:xfrm>
            <a:off x="1347970" y="5362799"/>
            <a:ext cx="233045" cy="0"/>
          </a:xfrm>
          <a:custGeom>
            <a:avLst/>
            <a:gdLst/>
            <a:ahLst/>
            <a:cxnLst/>
            <a:rect l="l" t="t" r="r" b="b"/>
            <a:pathLst>
              <a:path w="233044">
                <a:moveTo>
                  <a:pt x="0" y="0"/>
                </a:moveTo>
                <a:lnTo>
                  <a:pt x="232900" y="0"/>
                </a:lnTo>
              </a:path>
            </a:pathLst>
          </a:custGeom>
          <a:ln w="9128">
            <a:solidFill>
              <a:srgbClr val="878787"/>
            </a:solidFill>
          </a:ln>
        </p:spPr>
        <p:txBody>
          <a:bodyPr wrap="square" lIns="0" tIns="0" rIns="0" bIns="0" rtlCol="0"/>
          <a:lstStyle/>
          <a:p>
            <a:endParaRPr/>
          </a:p>
        </p:txBody>
      </p:sp>
      <p:sp>
        <p:nvSpPr>
          <p:cNvPr id="26" name="object 26"/>
          <p:cNvSpPr/>
          <p:nvPr/>
        </p:nvSpPr>
        <p:spPr>
          <a:xfrm>
            <a:off x="8029037" y="5034184"/>
            <a:ext cx="233045" cy="0"/>
          </a:xfrm>
          <a:custGeom>
            <a:avLst/>
            <a:gdLst/>
            <a:ahLst/>
            <a:cxnLst/>
            <a:rect l="l" t="t" r="r" b="b"/>
            <a:pathLst>
              <a:path w="233045">
                <a:moveTo>
                  <a:pt x="0" y="0"/>
                </a:moveTo>
                <a:lnTo>
                  <a:pt x="232911" y="0"/>
                </a:lnTo>
              </a:path>
            </a:pathLst>
          </a:custGeom>
          <a:ln w="9128">
            <a:solidFill>
              <a:srgbClr val="878787"/>
            </a:solidFill>
          </a:ln>
        </p:spPr>
        <p:txBody>
          <a:bodyPr wrap="square" lIns="0" tIns="0" rIns="0" bIns="0" rtlCol="0"/>
          <a:lstStyle/>
          <a:p>
            <a:endParaRPr/>
          </a:p>
        </p:txBody>
      </p:sp>
      <p:sp>
        <p:nvSpPr>
          <p:cNvPr id="27" name="object 27"/>
          <p:cNvSpPr/>
          <p:nvPr/>
        </p:nvSpPr>
        <p:spPr>
          <a:xfrm>
            <a:off x="7261841" y="5034184"/>
            <a:ext cx="457200" cy="0"/>
          </a:xfrm>
          <a:custGeom>
            <a:avLst/>
            <a:gdLst/>
            <a:ahLst/>
            <a:cxnLst/>
            <a:rect l="l" t="t" r="r" b="b"/>
            <a:pathLst>
              <a:path w="457200">
                <a:moveTo>
                  <a:pt x="0" y="0"/>
                </a:moveTo>
                <a:lnTo>
                  <a:pt x="456669" y="0"/>
                </a:lnTo>
              </a:path>
            </a:pathLst>
          </a:custGeom>
          <a:ln w="9128">
            <a:solidFill>
              <a:srgbClr val="878787"/>
            </a:solidFill>
          </a:ln>
        </p:spPr>
        <p:txBody>
          <a:bodyPr wrap="square" lIns="0" tIns="0" rIns="0" bIns="0" rtlCol="0"/>
          <a:lstStyle/>
          <a:p>
            <a:endParaRPr/>
          </a:p>
        </p:txBody>
      </p:sp>
      <p:sp>
        <p:nvSpPr>
          <p:cNvPr id="28" name="object 28"/>
          <p:cNvSpPr/>
          <p:nvPr/>
        </p:nvSpPr>
        <p:spPr>
          <a:xfrm>
            <a:off x="6494636" y="5034184"/>
            <a:ext cx="457200" cy="0"/>
          </a:xfrm>
          <a:custGeom>
            <a:avLst/>
            <a:gdLst/>
            <a:ahLst/>
            <a:cxnLst/>
            <a:rect l="l" t="t" r="r" b="b"/>
            <a:pathLst>
              <a:path w="457200">
                <a:moveTo>
                  <a:pt x="0" y="0"/>
                </a:moveTo>
                <a:lnTo>
                  <a:pt x="456669" y="0"/>
                </a:lnTo>
              </a:path>
            </a:pathLst>
          </a:custGeom>
          <a:ln w="9128">
            <a:solidFill>
              <a:srgbClr val="878787"/>
            </a:solidFill>
          </a:ln>
        </p:spPr>
        <p:txBody>
          <a:bodyPr wrap="square" lIns="0" tIns="0" rIns="0" bIns="0" rtlCol="0"/>
          <a:lstStyle/>
          <a:p>
            <a:endParaRPr/>
          </a:p>
        </p:txBody>
      </p:sp>
      <p:sp>
        <p:nvSpPr>
          <p:cNvPr id="29" name="object 29"/>
          <p:cNvSpPr/>
          <p:nvPr/>
        </p:nvSpPr>
        <p:spPr>
          <a:xfrm>
            <a:off x="5727422" y="5034184"/>
            <a:ext cx="457200" cy="0"/>
          </a:xfrm>
          <a:custGeom>
            <a:avLst/>
            <a:gdLst/>
            <a:ahLst/>
            <a:cxnLst/>
            <a:rect l="l" t="t" r="r" b="b"/>
            <a:pathLst>
              <a:path w="457200">
                <a:moveTo>
                  <a:pt x="0" y="0"/>
                </a:moveTo>
                <a:lnTo>
                  <a:pt x="456678" y="0"/>
                </a:lnTo>
              </a:path>
            </a:pathLst>
          </a:custGeom>
          <a:ln w="9128">
            <a:solidFill>
              <a:srgbClr val="878787"/>
            </a:solidFill>
          </a:ln>
        </p:spPr>
        <p:txBody>
          <a:bodyPr wrap="square" lIns="0" tIns="0" rIns="0" bIns="0" rtlCol="0"/>
          <a:lstStyle/>
          <a:p>
            <a:endParaRPr/>
          </a:p>
        </p:txBody>
      </p:sp>
      <p:sp>
        <p:nvSpPr>
          <p:cNvPr id="30" name="object 30"/>
          <p:cNvSpPr/>
          <p:nvPr/>
        </p:nvSpPr>
        <p:spPr>
          <a:xfrm>
            <a:off x="4960226" y="5034184"/>
            <a:ext cx="457200" cy="0"/>
          </a:xfrm>
          <a:custGeom>
            <a:avLst/>
            <a:gdLst/>
            <a:ahLst/>
            <a:cxnLst/>
            <a:rect l="l" t="t" r="r" b="b"/>
            <a:pathLst>
              <a:path w="457200">
                <a:moveTo>
                  <a:pt x="0" y="0"/>
                </a:moveTo>
                <a:lnTo>
                  <a:pt x="456669" y="0"/>
                </a:lnTo>
              </a:path>
            </a:pathLst>
          </a:custGeom>
          <a:ln w="9128">
            <a:solidFill>
              <a:srgbClr val="878787"/>
            </a:solidFill>
          </a:ln>
        </p:spPr>
        <p:txBody>
          <a:bodyPr wrap="square" lIns="0" tIns="0" rIns="0" bIns="0" rtlCol="0"/>
          <a:lstStyle/>
          <a:p>
            <a:endParaRPr/>
          </a:p>
        </p:txBody>
      </p:sp>
      <p:sp>
        <p:nvSpPr>
          <p:cNvPr id="31" name="object 31"/>
          <p:cNvSpPr/>
          <p:nvPr/>
        </p:nvSpPr>
        <p:spPr>
          <a:xfrm>
            <a:off x="4193021" y="5034184"/>
            <a:ext cx="457200" cy="0"/>
          </a:xfrm>
          <a:custGeom>
            <a:avLst/>
            <a:gdLst/>
            <a:ahLst/>
            <a:cxnLst/>
            <a:rect l="l" t="t" r="r" b="b"/>
            <a:pathLst>
              <a:path w="457200">
                <a:moveTo>
                  <a:pt x="0" y="0"/>
                </a:moveTo>
                <a:lnTo>
                  <a:pt x="456669" y="0"/>
                </a:lnTo>
              </a:path>
            </a:pathLst>
          </a:custGeom>
          <a:ln w="9128">
            <a:solidFill>
              <a:srgbClr val="878787"/>
            </a:solidFill>
          </a:ln>
        </p:spPr>
        <p:txBody>
          <a:bodyPr wrap="square" lIns="0" tIns="0" rIns="0" bIns="0" rtlCol="0"/>
          <a:lstStyle/>
          <a:p>
            <a:endParaRPr/>
          </a:p>
        </p:txBody>
      </p:sp>
      <p:sp>
        <p:nvSpPr>
          <p:cNvPr id="32" name="object 32"/>
          <p:cNvSpPr/>
          <p:nvPr/>
        </p:nvSpPr>
        <p:spPr>
          <a:xfrm>
            <a:off x="3416674" y="5034184"/>
            <a:ext cx="466090" cy="0"/>
          </a:xfrm>
          <a:custGeom>
            <a:avLst/>
            <a:gdLst/>
            <a:ahLst/>
            <a:cxnLst/>
            <a:rect l="l" t="t" r="r" b="b"/>
            <a:pathLst>
              <a:path w="466089">
                <a:moveTo>
                  <a:pt x="0" y="0"/>
                </a:moveTo>
                <a:lnTo>
                  <a:pt x="465812" y="0"/>
                </a:lnTo>
              </a:path>
            </a:pathLst>
          </a:custGeom>
          <a:ln w="9128">
            <a:solidFill>
              <a:srgbClr val="878787"/>
            </a:solidFill>
          </a:ln>
        </p:spPr>
        <p:txBody>
          <a:bodyPr wrap="square" lIns="0" tIns="0" rIns="0" bIns="0" rtlCol="0"/>
          <a:lstStyle/>
          <a:p>
            <a:endParaRPr/>
          </a:p>
        </p:txBody>
      </p:sp>
      <p:sp>
        <p:nvSpPr>
          <p:cNvPr id="33" name="object 33"/>
          <p:cNvSpPr/>
          <p:nvPr/>
        </p:nvSpPr>
        <p:spPr>
          <a:xfrm>
            <a:off x="1347970" y="5034184"/>
            <a:ext cx="1767839" cy="0"/>
          </a:xfrm>
          <a:custGeom>
            <a:avLst/>
            <a:gdLst/>
            <a:ahLst/>
            <a:cxnLst/>
            <a:rect l="l" t="t" r="r" b="b"/>
            <a:pathLst>
              <a:path w="1767839">
                <a:moveTo>
                  <a:pt x="0" y="0"/>
                </a:moveTo>
                <a:lnTo>
                  <a:pt x="1767310" y="0"/>
                </a:lnTo>
              </a:path>
            </a:pathLst>
          </a:custGeom>
          <a:ln w="9128">
            <a:solidFill>
              <a:srgbClr val="878787"/>
            </a:solidFill>
          </a:ln>
        </p:spPr>
        <p:txBody>
          <a:bodyPr wrap="square" lIns="0" tIns="0" rIns="0" bIns="0" rtlCol="0"/>
          <a:lstStyle/>
          <a:p>
            <a:endParaRPr/>
          </a:p>
        </p:txBody>
      </p:sp>
      <p:sp>
        <p:nvSpPr>
          <p:cNvPr id="34" name="object 34"/>
          <p:cNvSpPr/>
          <p:nvPr/>
        </p:nvSpPr>
        <p:spPr>
          <a:xfrm>
            <a:off x="8029037" y="4705568"/>
            <a:ext cx="233045" cy="0"/>
          </a:xfrm>
          <a:custGeom>
            <a:avLst/>
            <a:gdLst/>
            <a:ahLst/>
            <a:cxnLst/>
            <a:rect l="l" t="t" r="r" b="b"/>
            <a:pathLst>
              <a:path w="233045">
                <a:moveTo>
                  <a:pt x="0" y="0"/>
                </a:moveTo>
                <a:lnTo>
                  <a:pt x="232911" y="0"/>
                </a:lnTo>
              </a:path>
            </a:pathLst>
          </a:custGeom>
          <a:ln w="9128">
            <a:solidFill>
              <a:srgbClr val="878787"/>
            </a:solidFill>
          </a:ln>
        </p:spPr>
        <p:txBody>
          <a:bodyPr wrap="square" lIns="0" tIns="0" rIns="0" bIns="0" rtlCol="0"/>
          <a:lstStyle/>
          <a:p>
            <a:endParaRPr/>
          </a:p>
        </p:txBody>
      </p:sp>
      <p:sp>
        <p:nvSpPr>
          <p:cNvPr id="35" name="object 35"/>
          <p:cNvSpPr/>
          <p:nvPr/>
        </p:nvSpPr>
        <p:spPr>
          <a:xfrm>
            <a:off x="7261841" y="4705568"/>
            <a:ext cx="457200" cy="0"/>
          </a:xfrm>
          <a:custGeom>
            <a:avLst/>
            <a:gdLst/>
            <a:ahLst/>
            <a:cxnLst/>
            <a:rect l="l" t="t" r="r" b="b"/>
            <a:pathLst>
              <a:path w="457200">
                <a:moveTo>
                  <a:pt x="0" y="0"/>
                </a:moveTo>
                <a:lnTo>
                  <a:pt x="456669" y="0"/>
                </a:lnTo>
              </a:path>
            </a:pathLst>
          </a:custGeom>
          <a:ln w="9128">
            <a:solidFill>
              <a:srgbClr val="878787"/>
            </a:solidFill>
          </a:ln>
        </p:spPr>
        <p:txBody>
          <a:bodyPr wrap="square" lIns="0" tIns="0" rIns="0" bIns="0" rtlCol="0"/>
          <a:lstStyle/>
          <a:p>
            <a:endParaRPr/>
          </a:p>
        </p:txBody>
      </p:sp>
      <p:sp>
        <p:nvSpPr>
          <p:cNvPr id="36" name="object 36"/>
          <p:cNvSpPr/>
          <p:nvPr/>
        </p:nvSpPr>
        <p:spPr>
          <a:xfrm>
            <a:off x="6494636" y="4705568"/>
            <a:ext cx="457200" cy="0"/>
          </a:xfrm>
          <a:custGeom>
            <a:avLst/>
            <a:gdLst/>
            <a:ahLst/>
            <a:cxnLst/>
            <a:rect l="l" t="t" r="r" b="b"/>
            <a:pathLst>
              <a:path w="457200">
                <a:moveTo>
                  <a:pt x="0" y="0"/>
                </a:moveTo>
                <a:lnTo>
                  <a:pt x="456669" y="0"/>
                </a:lnTo>
              </a:path>
            </a:pathLst>
          </a:custGeom>
          <a:ln w="9128">
            <a:solidFill>
              <a:srgbClr val="878787"/>
            </a:solidFill>
          </a:ln>
        </p:spPr>
        <p:txBody>
          <a:bodyPr wrap="square" lIns="0" tIns="0" rIns="0" bIns="0" rtlCol="0"/>
          <a:lstStyle/>
          <a:p>
            <a:endParaRPr/>
          </a:p>
        </p:txBody>
      </p:sp>
      <p:sp>
        <p:nvSpPr>
          <p:cNvPr id="37" name="object 37"/>
          <p:cNvSpPr/>
          <p:nvPr/>
        </p:nvSpPr>
        <p:spPr>
          <a:xfrm>
            <a:off x="5727422" y="4705568"/>
            <a:ext cx="457200" cy="0"/>
          </a:xfrm>
          <a:custGeom>
            <a:avLst/>
            <a:gdLst/>
            <a:ahLst/>
            <a:cxnLst/>
            <a:rect l="l" t="t" r="r" b="b"/>
            <a:pathLst>
              <a:path w="457200">
                <a:moveTo>
                  <a:pt x="0" y="0"/>
                </a:moveTo>
                <a:lnTo>
                  <a:pt x="456678" y="0"/>
                </a:lnTo>
              </a:path>
            </a:pathLst>
          </a:custGeom>
          <a:ln w="9128">
            <a:solidFill>
              <a:srgbClr val="878787"/>
            </a:solidFill>
          </a:ln>
        </p:spPr>
        <p:txBody>
          <a:bodyPr wrap="square" lIns="0" tIns="0" rIns="0" bIns="0" rtlCol="0"/>
          <a:lstStyle/>
          <a:p>
            <a:endParaRPr/>
          </a:p>
        </p:txBody>
      </p:sp>
      <p:sp>
        <p:nvSpPr>
          <p:cNvPr id="38" name="object 38"/>
          <p:cNvSpPr/>
          <p:nvPr/>
        </p:nvSpPr>
        <p:spPr>
          <a:xfrm>
            <a:off x="4960226" y="4705568"/>
            <a:ext cx="457200" cy="0"/>
          </a:xfrm>
          <a:custGeom>
            <a:avLst/>
            <a:gdLst/>
            <a:ahLst/>
            <a:cxnLst/>
            <a:rect l="l" t="t" r="r" b="b"/>
            <a:pathLst>
              <a:path w="457200">
                <a:moveTo>
                  <a:pt x="0" y="0"/>
                </a:moveTo>
                <a:lnTo>
                  <a:pt x="456669" y="0"/>
                </a:lnTo>
              </a:path>
            </a:pathLst>
          </a:custGeom>
          <a:ln w="9128">
            <a:solidFill>
              <a:srgbClr val="878787"/>
            </a:solidFill>
          </a:ln>
        </p:spPr>
        <p:txBody>
          <a:bodyPr wrap="square" lIns="0" tIns="0" rIns="0" bIns="0" rtlCol="0"/>
          <a:lstStyle/>
          <a:p>
            <a:endParaRPr/>
          </a:p>
        </p:txBody>
      </p:sp>
      <p:sp>
        <p:nvSpPr>
          <p:cNvPr id="39" name="object 39"/>
          <p:cNvSpPr/>
          <p:nvPr/>
        </p:nvSpPr>
        <p:spPr>
          <a:xfrm>
            <a:off x="4193021" y="4705568"/>
            <a:ext cx="457200" cy="0"/>
          </a:xfrm>
          <a:custGeom>
            <a:avLst/>
            <a:gdLst/>
            <a:ahLst/>
            <a:cxnLst/>
            <a:rect l="l" t="t" r="r" b="b"/>
            <a:pathLst>
              <a:path w="457200">
                <a:moveTo>
                  <a:pt x="0" y="0"/>
                </a:moveTo>
                <a:lnTo>
                  <a:pt x="456669" y="0"/>
                </a:lnTo>
              </a:path>
            </a:pathLst>
          </a:custGeom>
          <a:ln w="9128">
            <a:solidFill>
              <a:srgbClr val="878787"/>
            </a:solidFill>
          </a:ln>
        </p:spPr>
        <p:txBody>
          <a:bodyPr wrap="square" lIns="0" tIns="0" rIns="0" bIns="0" rtlCol="0"/>
          <a:lstStyle/>
          <a:p>
            <a:endParaRPr/>
          </a:p>
        </p:txBody>
      </p:sp>
      <p:sp>
        <p:nvSpPr>
          <p:cNvPr id="40" name="object 40"/>
          <p:cNvSpPr/>
          <p:nvPr/>
        </p:nvSpPr>
        <p:spPr>
          <a:xfrm>
            <a:off x="1347970" y="4705568"/>
            <a:ext cx="2534920" cy="0"/>
          </a:xfrm>
          <a:custGeom>
            <a:avLst/>
            <a:gdLst/>
            <a:ahLst/>
            <a:cxnLst/>
            <a:rect l="l" t="t" r="r" b="b"/>
            <a:pathLst>
              <a:path w="2534920">
                <a:moveTo>
                  <a:pt x="0" y="0"/>
                </a:moveTo>
                <a:lnTo>
                  <a:pt x="2534515" y="0"/>
                </a:lnTo>
              </a:path>
            </a:pathLst>
          </a:custGeom>
          <a:ln w="9128">
            <a:solidFill>
              <a:srgbClr val="878787"/>
            </a:solidFill>
          </a:ln>
        </p:spPr>
        <p:txBody>
          <a:bodyPr wrap="square" lIns="0" tIns="0" rIns="0" bIns="0" rtlCol="0"/>
          <a:lstStyle/>
          <a:p>
            <a:endParaRPr/>
          </a:p>
        </p:txBody>
      </p:sp>
      <p:sp>
        <p:nvSpPr>
          <p:cNvPr id="41" name="object 41"/>
          <p:cNvSpPr/>
          <p:nvPr/>
        </p:nvSpPr>
        <p:spPr>
          <a:xfrm>
            <a:off x="8029037" y="4376954"/>
            <a:ext cx="233045" cy="0"/>
          </a:xfrm>
          <a:custGeom>
            <a:avLst/>
            <a:gdLst/>
            <a:ahLst/>
            <a:cxnLst/>
            <a:rect l="l" t="t" r="r" b="b"/>
            <a:pathLst>
              <a:path w="233045">
                <a:moveTo>
                  <a:pt x="0" y="0"/>
                </a:moveTo>
                <a:lnTo>
                  <a:pt x="232911" y="0"/>
                </a:lnTo>
              </a:path>
            </a:pathLst>
          </a:custGeom>
          <a:ln w="9128">
            <a:solidFill>
              <a:srgbClr val="878787"/>
            </a:solidFill>
          </a:ln>
        </p:spPr>
        <p:txBody>
          <a:bodyPr wrap="square" lIns="0" tIns="0" rIns="0" bIns="0" rtlCol="0"/>
          <a:lstStyle/>
          <a:p>
            <a:endParaRPr/>
          </a:p>
        </p:txBody>
      </p:sp>
      <p:sp>
        <p:nvSpPr>
          <p:cNvPr id="42" name="object 42"/>
          <p:cNvSpPr/>
          <p:nvPr/>
        </p:nvSpPr>
        <p:spPr>
          <a:xfrm>
            <a:off x="7261841" y="4376954"/>
            <a:ext cx="457200" cy="0"/>
          </a:xfrm>
          <a:custGeom>
            <a:avLst/>
            <a:gdLst/>
            <a:ahLst/>
            <a:cxnLst/>
            <a:rect l="l" t="t" r="r" b="b"/>
            <a:pathLst>
              <a:path w="457200">
                <a:moveTo>
                  <a:pt x="0" y="0"/>
                </a:moveTo>
                <a:lnTo>
                  <a:pt x="456669" y="0"/>
                </a:lnTo>
              </a:path>
            </a:pathLst>
          </a:custGeom>
          <a:ln w="9128">
            <a:solidFill>
              <a:srgbClr val="878787"/>
            </a:solidFill>
          </a:ln>
        </p:spPr>
        <p:txBody>
          <a:bodyPr wrap="square" lIns="0" tIns="0" rIns="0" bIns="0" rtlCol="0"/>
          <a:lstStyle/>
          <a:p>
            <a:endParaRPr/>
          </a:p>
        </p:txBody>
      </p:sp>
      <p:sp>
        <p:nvSpPr>
          <p:cNvPr id="43" name="object 43"/>
          <p:cNvSpPr/>
          <p:nvPr/>
        </p:nvSpPr>
        <p:spPr>
          <a:xfrm>
            <a:off x="6494636" y="4376954"/>
            <a:ext cx="457200" cy="0"/>
          </a:xfrm>
          <a:custGeom>
            <a:avLst/>
            <a:gdLst/>
            <a:ahLst/>
            <a:cxnLst/>
            <a:rect l="l" t="t" r="r" b="b"/>
            <a:pathLst>
              <a:path w="457200">
                <a:moveTo>
                  <a:pt x="0" y="0"/>
                </a:moveTo>
                <a:lnTo>
                  <a:pt x="456669" y="0"/>
                </a:lnTo>
              </a:path>
            </a:pathLst>
          </a:custGeom>
          <a:ln w="9128">
            <a:solidFill>
              <a:srgbClr val="878787"/>
            </a:solidFill>
          </a:ln>
        </p:spPr>
        <p:txBody>
          <a:bodyPr wrap="square" lIns="0" tIns="0" rIns="0" bIns="0" rtlCol="0"/>
          <a:lstStyle/>
          <a:p>
            <a:endParaRPr/>
          </a:p>
        </p:txBody>
      </p:sp>
      <p:sp>
        <p:nvSpPr>
          <p:cNvPr id="44" name="object 44"/>
          <p:cNvSpPr/>
          <p:nvPr/>
        </p:nvSpPr>
        <p:spPr>
          <a:xfrm>
            <a:off x="5727422" y="4376954"/>
            <a:ext cx="457200" cy="0"/>
          </a:xfrm>
          <a:custGeom>
            <a:avLst/>
            <a:gdLst/>
            <a:ahLst/>
            <a:cxnLst/>
            <a:rect l="l" t="t" r="r" b="b"/>
            <a:pathLst>
              <a:path w="457200">
                <a:moveTo>
                  <a:pt x="0" y="0"/>
                </a:moveTo>
                <a:lnTo>
                  <a:pt x="456678" y="0"/>
                </a:lnTo>
              </a:path>
            </a:pathLst>
          </a:custGeom>
          <a:ln w="9128">
            <a:solidFill>
              <a:srgbClr val="878787"/>
            </a:solidFill>
          </a:ln>
        </p:spPr>
        <p:txBody>
          <a:bodyPr wrap="square" lIns="0" tIns="0" rIns="0" bIns="0" rtlCol="0"/>
          <a:lstStyle/>
          <a:p>
            <a:endParaRPr/>
          </a:p>
        </p:txBody>
      </p:sp>
      <p:sp>
        <p:nvSpPr>
          <p:cNvPr id="45" name="object 45"/>
          <p:cNvSpPr/>
          <p:nvPr/>
        </p:nvSpPr>
        <p:spPr>
          <a:xfrm>
            <a:off x="4960226" y="4376954"/>
            <a:ext cx="457200" cy="0"/>
          </a:xfrm>
          <a:custGeom>
            <a:avLst/>
            <a:gdLst/>
            <a:ahLst/>
            <a:cxnLst/>
            <a:rect l="l" t="t" r="r" b="b"/>
            <a:pathLst>
              <a:path w="457200">
                <a:moveTo>
                  <a:pt x="0" y="0"/>
                </a:moveTo>
                <a:lnTo>
                  <a:pt x="456669" y="0"/>
                </a:lnTo>
              </a:path>
            </a:pathLst>
          </a:custGeom>
          <a:ln w="9128">
            <a:solidFill>
              <a:srgbClr val="878787"/>
            </a:solidFill>
          </a:ln>
        </p:spPr>
        <p:txBody>
          <a:bodyPr wrap="square" lIns="0" tIns="0" rIns="0" bIns="0" rtlCol="0"/>
          <a:lstStyle/>
          <a:p>
            <a:endParaRPr/>
          </a:p>
        </p:txBody>
      </p:sp>
      <p:sp>
        <p:nvSpPr>
          <p:cNvPr id="46" name="object 46"/>
          <p:cNvSpPr/>
          <p:nvPr/>
        </p:nvSpPr>
        <p:spPr>
          <a:xfrm>
            <a:off x="4193021" y="4376954"/>
            <a:ext cx="457200" cy="0"/>
          </a:xfrm>
          <a:custGeom>
            <a:avLst/>
            <a:gdLst/>
            <a:ahLst/>
            <a:cxnLst/>
            <a:rect l="l" t="t" r="r" b="b"/>
            <a:pathLst>
              <a:path w="457200">
                <a:moveTo>
                  <a:pt x="0" y="0"/>
                </a:moveTo>
                <a:lnTo>
                  <a:pt x="456669" y="0"/>
                </a:lnTo>
              </a:path>
            </a:pathLst>
          </a:custGeom>
          <a:ln w="9128">
            <a:solidFill>
              <a:srgbClr val="878787"/>
            </a:solidFill>
          </a:ln>
        </p:spPr>
        <p:txBody>
          <a:bodyPr wrap="square" lIns="0" tIns="0" rIns="0" bIns="0" rtlCol="0"/>
          <a:lstStyle/>
          <a:p>
            <a:endParaRPr/>
          </a:p>
        </p:txBody>
      </p:sp>
      <p:sp>
        <p:nvSpPr>
          <p:cNvPr id="47" name="object 47"/>
          <p:cNvSpPr/>
          <p:nvPr/>
        </p:nvSpPr>
        <p:spPr>
          <a:xfrm>
            <a:off x="1347970" y="4376954"/>
            <a:ext cx="2534920" cy="0"/>
          </a:xfrm>
          <a:custGeom>
            <a:avLst/>
            <a:gdLst/>
            <a:ahLst/>
            <a:cxnLst/>
            <a:rect l="l" t="t" r="r" b="b"/>
            <a:pathLst>
              <a:path w="2534920">
                <a:moveTo>
                  <a:pt x="0" y="0"/>
                </a:moveTo>
                <a:lnTo>
                  <a:pt x="2534515" y="0"/>
                </a:lnTo>
              </a:path>
            </a:pathLst>
          </a:custGeom>
          <a:ln w="9128">
            <a:solidFill>
              <a:srgbClr val="878787"/>
            </a:solidFill>
          </a:ln>
        </p:spPr>
        <p:txBody>
          <a:bodyPr wrap="square" lIns="0" tIns="0" rIns="0" bIns="0" rtlCol="0"/>
          <a:lstStyle/>
          <a:p>
            <a:endParaRPr/>
          </a:p>
        </p:txBody>
      </p:sp>
      <p:sp>
        <p:nvSpPr>
          <p:cNvPr id="48" name="object 48"/>
          <p:cNvSpPr/>
          <p:nvPr/>
        </p:nvSpPr>
        <p:spPr>
          <a:xfrm>
            <a:off x="8029037" y="4057467"/>
            <a:ext cx="233045" cy="0"/>
          </a:xfrm>
          <a:custGeom>
            <a:avLst/>
            <a:gdLst/>
            <a:ahLst/>
            <a:cxnLst/>
            <a:rect l="l" t="t" r="r" b="b"/>
            <a:pathLst>
              <a:path w="233045">
                <a:moveTo>
                  <a:pt x="0" y="0"/>
                </a:moveTo>
                <a:lnTo>
                  <a:pt x="232911" y="0"/>
                </a:lnTo>
              </a:path>
            </a:pathLst>
          </a:custGeom>
          <a:ln w="9128">
            <a:solidFill>
              <a:srgbClr val="878787"/>
            </a:solidFill>
          </a:ln>
        </p:spPr>
        <p:txBody>
          <a:bodyPr wrap="square" lIns="0" tIns="0" rIns="0" bIns="0" rtlCol="0"/>
          <a:lstStyle/>
          <a:p>
            <a:endParaRPr/>
          </a:p>
        </p:txBody>
      </p:sp>
      <p:sp>
        <p:nvSpPr>
          <p:cNvPr id="49" name="object 49"/>
          <p:cNvSpPr/>
          <p:nvPr/>
        </p:nvSpPr>
        <p:spPr>
          <a:xfrm>
            <a:off x="7261841" y="4057467"/>
            <a:ext cx="457200" cy="0"/>
          </a:xfrm>
          <a:custGeom>
            <a:avLst/>
            <a:gdLst/>
            <a:ahLst/>
            <a:cxnLst/>
            <a:rect l="l" t="t" r="r" b="b"/>
            <a:pathLst>
              <a:path w="457200">
                <a:moveTo>
                  <a:pt x="0" y="0"/>
                </a:moveTo>
                <a:lnTo>
                  <a:pt x="456669" y="0"/>
                </a:lnTo>
              </a:path>
            </a:pathLst>
          </a:custGeom>
          <a:ln w="9128">
            <a:solidFill>
              <a:srgbClr val="878787"/>
            </a:solidFill>
          </a:ln>
        </p:spPr>
        <p:txBody>
          <a:bodyPr wrap="square" lIns="0" tIns="0" rIns="0" bIns="0" rtlCol="0"/>
          <a:lstStyle/>
          <a:p>
            <a:endParaRPr/>
          </a:p>
        </p:txBody>
      </p:sp>
      <p:sp>
        <p:nvSpPr>
          <p:cNvPr id="50" name="object 50"/>
          <p:cNvSpPr/>
          <p:nvPr/>
        </p:nvSpPr>
        <p:spPr>
          <a:xfrm>
            <a:off x="6494636" y="4057467"/>
            <a:ext cx="457200" cy="0"/>
          </a:xfrm>
          <a:custGeom>
            <a:avLst/>
            <a:gdLst/>
            <a:ahLst/>
            <a:cxnLst/>
            <a:rect l="l" t="t" r="r" b="b"/>
            <a:pathLst>
              <a:path w="457200">
                <a:moveTo>
                  <a:pt x="0" y="0"/>
                </a:moveTo>
                <a:lnTo>
                  <a:pt x="456669" y="0"/>
                </a:lnTo>
              </a:path>
            </a:pathLst>
          </a:custGeom>
          <a:ln w="9128">
            <a:solidFill>
              <a:srgbClr val="878787"/>
            </a:solidFill>
          </a:ln>
        </p:spPr>
        <p:txBody>
          <a:bodyPr wrap="square" lIns="0" tIns="0" rIns="0" bIns="0" rtlCol="0"/>
          <a:lstStyle/>
          <a:p>
            <a:endParaRPr/>
          </a:p>
        </p:txBody>
      </p:sp>
      <p:sp>
        <p:nvSpPr>
          <p:cNvPr id="51" name="object 51"/>
          <p:cNvSpPr/>
          <p:nvPr/>
        </p:nvSpPr>
        <p:spPr>
          <a:xfrm>
            <a:off x="5727422" y="4057467"/>
            <a:ext cx="457200" cy="0"/>
          </a:xfrm>
          <a:custGeom>
            <a:avLst/>
            <a:gdLst/>
            <a:ahLst/>
            <a:cxnLst/>
            <a:rect l="l" t="t" r="r" b="b"/>
            <a:pathLst>
              <a:path w="457200">
                <a:moveTo>
                  <a:pt x="0" y="0"/>
                </a:moveTo>
                <a:lnTo>
                  <a:pt x="456678" y="0"/>
                </a:lnTo>
              </a:path>
            </a:pathLst>
          </a:custGeom>
          <a:ln w="9128">
            <a:solidFill>
              <a:srgbClr val="878787"/>
            </a:solidFill>
          </a:ln>
        </p:spPr>
        <p:txBody>
          <a:bodyPr wrap="square" lIns="0" tIns="0" rIns="0" bIns="0" rtlCol="0"/>
          <a:lstStyle/>
          <a:p>
            <a:endParaRPr/>
          </a:p>
        </p:txBody>
      </p:sp>
      <p:sp>
        <p:nvSpPr>
          <p:cNvPr id="52" name="object 52"/>
          <p:cNvSpPr/>
          <p:nvPr/>
        </p:nvSpPr>
        <p:spPr>
          <a:xfrm>
            <a:off x="4960226" y="4057467"/>
            <a:ext cx="457200" cy="0"/>
          </a:xfrm>
          <a:custGeom>
            <a:avLst/>
            <a:gdLst/>
            <a:ahLst/>
            <a:cxnLst/>
            <a:rect l="l" t="t" r="r" b="b"/>
            <a:pathLst>
              <a:path w="457200">
                <a:moveTo>
                  <a:pt x="0" y="0"/>
                </a:moveTo>
                <a:lnTo>
                  <a:pt x="456669" y="0"/>
                </a:lnTo>
              </a:path>
            </a:pathLst>
          </a:custGeom>
          <a:ln w="9128">
            <a:solidFill>
              <a:srgbClr val="878787"/>
            </a:solidFill>
          </a:ln>
        </p:spPr>
        <p:txBody>
          <a:bodyPr wrap="square" lIns="0" tIns="0" rIns="0" bIns="0" rtlCol="0"/>
          <a:lstStyle/>
          <a:p>
            <a:endParaRPr/>
          </a:p>
        </p:txBody>
      </p:sp>
      <p:sp>
        <p:nvSpPr>
          <p:cNvPr id="53" name="object 53"/>
          <p:cNvSpPr/>
          <p:nvPr/>
        </p:nvSpPr>
        <p:spPr>
          <a:xfrm>
            <a:off x="4193021" y="4057467"/>
            <a:ext cx="457200" cy="0"/>
          </a:xfrm>
          <a:custGeom>
            <a:avLst/>
            <a:gdLst/>
            <a:ahLst/>
            <a:cxnLst/>
            <a:rect l="l" t="t" r="r" b="b"/>
            <a:pathLst>
              <a:path w="457200">
                <a:moveTo>
                  <a:pt x="0" y="0"/>
                </a:moveTo>
                <a:lnTo>
                  <a:pt x="456669" y="0"/>
                </a:lnTo>
              </a:path>
            </a:pathLst>
          </a:custGeom>
          <a:ln w="9128">
            <a:solidFill>
              <a:srgbClr val="878787"/>
            </a:solidFill>
          </a:ln>
        </p:spPr>
        <p:txBody>
          <a:bodyPr wrap="square" lIns="0" tIns="0" rIns="0" bIns="0" rtlCol="0"/>
          <a:lstStyle/>
          <a:p>
            <a:endParaRPr/>
          </a:p>
        </p:txBody>
      </p:sp>
      <p:sp>
        <p:nvSpPr>
          <p:cNvPr id="54" name="object 54"/>
          <p:cNvSpPr/>
          <p:nvPr/>
        </p:nvSpPr>
        <p:spPr>
          <a:xfrm>
            <a:off x="1347970" y="4057467"/>
            <a:ext cx="2534920" cy="0"/>
          </a:xfrm>
          <a:custGeom>
            <a:avLst/>
            <a:gdLst/>
            <a:ahLst/>
            <a:cxnLst/>
            <a:rect l="l" t="t" r="r" b="b"/>
            <a:pathLst>
              <a:path w="2534920">
                <a:moveTo>
                  <a:pt x="0" y="0"/>
                </a:moveTo>
                <a:lnTo>
                  <a:pt x="2534515" y="0"/>
                </a:lnTo>
              </a:path>
            </a:pathLst>
          </a:custGeom>
          <a:ln w="9128">
            <a:solidFill>
              <a:srgbClr val="878787"/>
            </a:solidFill>
          </a:ln>
        </p:spPr>
        <p:txBody>
          <a:bodyPr wrap="square" lIns="0" tIns="0" rIns="0" bIns="0" rtlCol="0"/>
          <a:lstStyle/>
          <a:p>
            <a:endParaRPr/>
          </a:p>
        </p:txBody>
      </p:sp>
      <p:sp>
        <p:nvSpPr>
          <p:cNvPr id="55" name="object 55"/>
          <p:cNvSpPr/>
          <p:nvPr/>
        </p:nvSpPr>
        <p:spPr>
          <a:xfrm>
            <a:off x="8029037" y="3728853"/>
            <a:ext cx="233045" cy="0"/>
          </a:xfrm>
          <a:custGeom>
            <a:avLst/>
            <a:gdLst/>
            <a:ahLst/>
            <a:cxnLst/>
            <a:rect l="l" t="t" r="r" b="b"/>
            <a:pathLst>
              <a:path w="233045">
                <a:moveTo>
                  <a:pt x="0" y="0"/>
                </a:moveTo>
                <a:lnTo>
                  <a:pt x="232911" y="0"/>
                </a:lnTo>
              </a:path>
            </a:pathLst>
          </a:custGeom>
          <a:ln w="9128">
            <a:solidFill>
              <a:srgbClr val="878787"/>
            </a:solidFill>
          </a:ln>
        </p:spPr>
        <p:txBody>
          <a:bodyPr wrap="square" lIns="0" tIns="0" rIns="0" bIns="0" rtlCol="0"/>
          <a:lstStyle/>
          <a:p>
            <a:endParaRPr/>
          </a:p>
        </p:txBody>
      </p:sp>
      <p:sp>
        <p:nvSpPr>
          <p:cNvPr id="56" name="object 56"/>
          <p:cNvSpPr/>
          <p:nvPr/>
        </p:nvSpPr>
        <p:spPr>
          <a:xfrm>
            <a:off x="7261841" y="3728853"/>
            <a:ext cx="457200" cy="0"/>
          </a:xfrm>
          <a:custGeom>
            <a:avLst/>
            <a:gdLst/>
            <a:ahLst/>
            <a:cxnLst/>
            <a:rect l="l" t="t" r="r" b="b"/>
            <a:pathLst>
              <a:path w="457200">
                <a:moveTo>
                  <a:pt x="0" y="0"/>
                </a:moveTo>
                <a:lnTo>
                  <a:pt x="456669" y="0"/>
                </a:lnTo>
              </a:path>
            </a:pathLst>
          </a:custGeom>
          <a:ln w="9128">
            <a:solidFill>
              <a:srgbClr val="878787"/>
            </a:solidFill>
          </a:ln>
        </p:spPr>
        <p:txBody>
          <a:bodyPr wrap="square" lIns="0" tIns="0" rIns="0" bIns="0" rtlCol="0"/>
          <a:lstStyle/>
          <a:p>
            <a:endParaRPr/>
          </a:p>
        </p:txBody>
      </p:sp>
      <p:sp>
        <p:nvSpPr>
          <p:cNvPr id="57" name="object 57"/>
          <p:cNvSpPr/>
          <p:nvPr/>
        </p:nvSpPr>
        <p:spPr>
          <a:xfrm>
            <a:off x="6494636" y="3728853"/>
            <a:ext cx="457200" cy="0"/>
          </a:xfrm>
          <a:custGeom>
            <a:avLst/>
            <a:gdLst/>
            <a:ahLst/>
            <a:cxnLst/>
            <a:rect l="l" t="t" r="r" b="b"/>
            <a:pathLst>
              <a:path w="457200">
                <a:moveTo>
                  <a:pt x="0" y="0"/>
                </a:moveTo>
                <a:lnTo>
                  <a:pt x="456669" y="0"/>
                </a:lnTo>
              </a:path>
            </a:pathLst>
          </a:custGeom>
          <a:ln w="9128">
            <a:solidFill>
              <a:srgbClr val="878787"/>
            </a:solidFill>
          </a:ln>
        </p:spPr>
        <p:txBody>
          <a:bodyPr wrap="square" lIns="0" tIns="0" rIns="0" bIns="0" rtlCol="0"/>
          <a:lstStyle/>
          <a:p>
            <a:endParaRPr/>
          </a:p>
        </p:txBody>
      </p:sp>
      <p:sp>
        <p:nvSpPr>
          <p:cNvPr id="58" name="object 58"/>
          <p:cNvSpPr/>
          <p:nvPr/>
        </p:nvSpPr>
        <p:spPr>
          <a:xfrm>
            <a:off x="5727422" y="3728853"/>
            <a:ext cx="457200" cy="0"/>
          </a:xfrm>
          <a:custGeom>
            <a:avLst/>
            <a:gdLst/>
            <a:ahLst/>
            <a:cxnLst/>
            <a:rect l="l" t="t" r="r" b="b"/>
            <a:pathLst>
              <a:path w="457200">
                <a:moveTo>
                  <a:pt x="0" y="0"/>
                </a:moveTo>
                <a:lnTo>
                  <a:pt x="456678" y="0"/>
                </a:lnTo>
              </a:path>
            </a:pathLst>
          </a:custGeom>
          <a:ln w="9128">
            <a:solidFill>
              <a:srgbClr val="878787"/>
            </a:solidFill>
          </a:ln>
        </p:spPr>
        <p:txBody>
          <a:bodyPr wrap="square" lIns="0" tIns="0" rIns="0" bIns="0" rtlCol="0"/>
          <a:lstStyle/>
          <a:p>
            <a:endParaRPr/>
          </a:p>
        </p:txBody>
      </p:sp>
      <p:sp>
        <p:nvSpPr>
          <p:cNvPr id="59" name="object 59"/>
          <p:cNvSpPr/>
          <p:nvPr/>
        </p:nvSpPr>
        <p:spPr>
          <a:xfrm>
            <a:off x="4960226" y="3728853"/>
            <a:ext cx="457200" cy="0"/>
          </a:xfrm>
          <a:custGeom>
            <a:avLst/>
            <a:gdLst/>
            <a:ahLst/>
            <a:cxnLst/>
            <a:rect l="l" t="t" r="r" b="b"/>
            <a:pathLst>
              <a:path w="457200">
                <a:moveTo>
                  <a:pt x="0" y="0"/>
                </a:moveTo>
                <a:lnTo>
                  <a:pt x="456669" y="0"/>
                </a:lnTo>
              </a:path>
            </a:pathLst>
          </a:custGeom>
          <a:ln w="9128">
            <a:solidFill>
              <a:srgbClr val="878787"/>
            </a:solidFill>
          </a:ln>
        </p:spPr>
        <p:txBody>
          <a:bodyPr wrap="square" lIns="0" tIns="0" rIns="0" bIns="0" rtlCol="0"/>
          <a:lstStyle/>
          <a:p>
            <a:endParaRPr/>
          </a:p>
        </p:txBody>
      </p:sp>
      <p:sp>
        <p:nvSpPr>
          <p:cNvPr id="60" name="object 60"/>
          <p:cNvSpPr/>
          <p:nvPr/>
        </p:nvSpPr>
        <p:spPr>
          <a:xfrm>
            <a:off x="1347970" y="3728853"/>
            <a:ext cx="3302000" cy="0"/>
          </a:xfrm>
          <a:custGeom>
            <a:avLst/>
            <a:gdLst/>
            <a:ahLst/>
            <a:cxnLst/>
            <a:rect l="l" t="t" r="r" b="b"/>
            <a:pathLst>
              <a:path w="3302000">
                <a:moveTo>
                  <a:pt x="0" y="0"/>
                </a:moveTo>
                <a:lnTo>
                  <a:pt x="3301720" y="0"/>
                </a:lnTo>
              </a:path>
            </a:pathLst>
          </a:custGeom>
          <a:ln w="9128">
            <a:solidFill>
              <a:srgbClr val="878787"/>
            </a:solidFill>
          </a:ln>
        </p:spPr>
        <p:txBody>
          <a:bodyPr wrap="square" lIns="0" tIns="0" rIns="0" bIns="0" rtlCol="0"/>
          <a:lstStyle/>
          <a:p>
            <a:endParaRPr/>
          </a:p>
        </p:txBody>
      </p:sp>
      <p:sp>
        <p:nvSpPr>
          <p:cNvPr id="61" name="object 61"/>
          <p:cNvSpPr/>
          <p:nvPr/>
        </p:nvSpPr>
        <p:spPr>
          <a:xfrm>
            <a:off x="8029037" y="3400237"/>
            <a:ext cx="233045" cy="0"/>
          </a:xfrm>
          <a:custGeom>
            <a:avLst/>
            <a:gdLst/>
            <a:ahLst/>
            <a:cxnLst/>
            <a:rect l="l" t="t" r="r" b="b"/>
            <a:pathLst>
              <a:path w="233045">
                <a:moveTo>
                  <a:pt x="0" y="0"/>
                </a:moveTo>
                <a:lnTo>
                  <a:pt x="232911" y="0"/>
                </a:lnTo>
              </a:path>
            </a:pathLst>
          </a:custGeom>
          <a:ln w="9128">
            <a:solidFill>
              <a:srgbClr val="878787"/>
            </a:solidFill>
          </a:ln>
        </p:spPr>
        <p:txBody>
          <a:bodyPr wrap="square" lIns="0" tIns="0" rIns="0" bIns="0" rtlCol="0"/>
          <a:lstStyle/>
          <a:p>
            <a:endParaRPr/>
          </a:p>
        </p:txBody>
      </p:sp>
      <p:sp>
        <p:nvSpPr>
          <p:cNvPr id="62" name="object 62"/>
          <p:cNvSpPr/>
          <p:nvPr/>
        </p:nvSpPr>
        <p:spPr>
          <a:xfrm>
            <a:off x="7261841" y="3400237"/>
            <a:ext cx="457200" cy="0"/>
          </a:xfrm>
          <a:custGeom>
            <a:avLst/>
            <a:gdLst/>
            <a:ahLst/>
            <a:cxnLst/>
            <a:rect l="l" t="t" r="r" b="b"/>
            <a:pathLst>
              <a:path w="457200">
                <a:moveTo>
                  <a:pt x="0" y="0"/>
                </a:moveTo>
                <a:lnTo>
                  <a:pt x="456669" y="0"/>
                </a:lnTo>
              </a:path>
            </a:pathLst>
          </a:custGeom>
          <a:ln w="9128">
            <a:solidFill>
              <a:srgbClr val="878787"/>
            </a:solidFill>
          </a:ln>
        </p:spPr>
        <p:txBody>
          <a:bodyPr wrap="square" lIns="0" tIns="0" rIns="0" bIns="0" rtlCol="0"/>
          <a:lstStyle/>
          <a:p>
            <a:endParaRPr/>
          </a:p>
        </p:txBody>
      </p:sp>
      <p:sp>
        <p:nvSpPr>
          <p:cNvPr id="63" name="object 63"/>
          <p:cNvSpPr/>
          <p:nvPr/>
        </p:nvSpPr>
        <p:spPr>
          <a:xfrm>
            <a:off x="6494636" y="3400237"/>
            <a:ext cx="457200" cy="0"/>
          </a:xfrm>
          <a:custGeom>
            <a:avLst/>
            <a:gdLst/>
            <a:ahLst/>
            <a:cxnLst/>
            <a:rect l="l" t="t" r="r" b="b"/>
            <a:pathLst>
              <a:path w="457200">
                <a:moveTo>
                  <a:pt x="0" y="0"/>
                </a:moveTo>
                <a:lnTo>
                  <a:pt x="456669" y="0"/>
                </a:lnTo>
              </a:path>
            </a:pathLst>
          </a:custGeom>
          <a:ln w="9128">
            <a:solidFill>
              <a:srgbClr val="878787"/>
            </a:solidFill>
          </a:ln>
        </p:spPr>
        <p:txBody>
          <a:bodyPr wrap="square" lIns="0" tIns="0" rIns="0" bIns="0" rtlCol="0"/>
          <a:lstStyle/>
          <a:p>
            <a:endParaRPr/>
          </a:p>
        </p:txBody>
      </p:sp>
      <p:sp>
        <p:nvSpPr>
          <p:cNvPr id="64" name="object 64"/>
          <p:cNvSpPr/>
          <p:nvPr/>
        </p:nvSpPr>
        <p:spPr>
          <a:xfrm>
            <a:off x="5727422" y="3400237"/>
            <a:ext cx="457200" cy="0"/>
          </a:xfrm>
          <a:custGeom>
            <a:avLst/>
            <a:gdLst/>
            <a:ahLst/>
            <a:cxnLst/>
            <a:rect l="l" t="t" r="r" b="b"/>
            <a:pathLst>
              <a:path w="457200">
                <a:moveTo>
                  <a:pt x="0" y="0"/>
                </a:moveTo>
                <a:lnTo>
                  <a:pt x="456678" y="0"/>
                </a:lnTo>
              </a:path>
            </a:pathLst>
          </a:custGeom>
          <a:ln w="9128">
            <a:solidFill>
              <a:srgbClr val="878787"/>
            </a:solidFill>
          </a:ln>
        </p:spPr>
        <p:txBody>
          <a:bodyPr wrap="square" lIns="0" tIns="0" rIns="0" bIns="0" rtlCol="0"/>
          <a:lstStyle/>
          <a:p>
            <a:endParaRPr/>
          </a:p>
        </p:txBody>
      </p:sp>
      <p:sp>
        <p:nvSpPr>
          <p:cNvPr id="65" name="object 65"/>
          <p:cNvSpPr/>
          <p:nvPr/>
        </p:nvSpPr>
        <p:spPr>
          <a:xfrm>
            <a:off x="4960226" y="3400237"/>
            <a:ext cx="457200" cy="0"/>
          </a:xfrm>
          <a:custGeom>
            <a:avLst/>
            <a:gdLst/>
            <a:ahLst/>
            <a:cxnLst/>
            <a:rect l="l" t="t" r="r" b="b"/>
            <a:pathLst>
              <a:path w="457200">
                <a:moveTo>
                  <a:pt x="0" y="0"/>
                </a:moveTo>
                <a:lnTo>
                  <a:pt x="456669" y="0"/>
                </a:lnTo>
              </a:path>
            </a:pathLst>
          </a:custGeom>
          <a:ln w="9128">
            <a:solidFill>
              <a:srgbClr val="878787"/>
            </a:solidFill>
          </a:ln>
        </p:spPr>
        <p:txBody>
          <a:bodyPr wrap="square" lIns="0" tIns="0" rIns="0" bIns="0" rtlCol="0"/>
          <a:lstStyle/>
          <a:p>
            <a:endParaRPr/>
          </a:p>
        </p:txBody>
      </p:sp>
      <p:sp>
        <p:nvSpPr>
          <p:cNvPr id="66" name="object 66"/>
          <p:cNvSpPr/>
          <p:nvPr/>
        </p:nvSpPr>
        <p:spPr>
          <a:xfrm>
            <a:off x="1347970" y="3400237"/>
            <a:ext cx="3302000" cy="0"/>
          </a:xfrm>
          <a:custGeom>
            <a:avLst/>
            <a:gdLst/>
            <a:ahLst/>
            <a:cxnLst/>
            <a:rect l="l" t="t" r="r" b="b"/>
            <a:pathLst>
              <a:path w="3302000">
                <a:moveTo>
                  <a:pt x="0" y="0"/>
                </a:moveTo>
                <a:lnTo>
                  <a:pt x="3301720" y="0"/>
                </a:lnTo>
              </a:path>
            </a:pathLst>
          </a:custGeom>
          <a:ln w="9128">
            <a:solidFill>
              <a:srgbClr val="878787"/>
            </a:solidFill>
          </a:ln>
        </p:spPr>
        <p:txBody>
          <a:bodyPr wrap="square" lIns="0" tIns="0" rIns="0" bIns="0" rtlCol="0"/>
          <a:lstStyle/>
          <a:p>
            <a:endParaRPr/>
          </a:p>
        </p:txBody>
      </p:sp>
      <p:sp>
        <p:nvSpPr>
          <p:cNvPr id="67" name="object 67"/>
          <p:cNvSpPr/>
          <p:nvPr/>
        </p:nvSpPr>
        <p:spPr>
          <a:xfrm>
            <a:off x="8029037" y="3071623"/>
            <a:ext cx="233045" cy="0"/>
          </a:xfrm>
          <a:custGeom>
            <a:avLst/>
            <a:gdLst/>
            <a:ahLst/>
            <a:cxnLst/>
            <a:rect l="l" t="t" r="r" b="b"/>
            <a:pathLst>
              <a:path w="233045">
                <a:moveTo>
                  <a:pt x="0" y="0"/>
                </a:moveTo>
                <a:lnTo>
                  <a:pt x="232911" y="0"/>
                </a:lnTo>
              </a:path>
            </a:pathLst>
          </a:custGeom>
          <a:ln w="9128">
            <a:solidFill>
              <a:srgbClr val="878787"/>
            </a:solidFill>
          </a:ln>
        </p:spPr>
        <p:txBody>
          <a:bodyPr wrap="square" lIns="0" tIns="0" rIns="0" bIns="0" rtlCol="0"/>
          <a:lstStyle/>
          <a:p>
            <a:endParaRPr/>
          </a:p>
        </p:txBody>
      </p:sp>
      <p:sp>
        <p:nvSpPr>
          <p:cNvPr id="68" name="object 68"/>
          <p:cNvSpPr/>
          <p:nvPr/>
        </p:nvSpPr>
        <p:spPr>
          <a:xfrm>
            <a:off x="7261841" y="3071623"/>
            <a:ext cx="457200" cy="0"/>
          </a:xfrm>
          <a:custGeom>
            <a:avLst/>
            <a:gdLst/>
            <a:ahLst/>
            <a:cxnLst/>
            <a:rect l="l" t="t" r="r" b="b"/>
            <a:pathLst>
              <a:path w="457200">
                <a:moveTo>
                  <a:pt x="0" y="0"/>
                </a:moveTo>
                <a:lnTo>
                  <a:pt x="456669" y="0"/>
                </a:lnTo>
              </a:path>
            </a:pathLst>
          </a:custGeom>
          <a:ln w="9128">
            <a:solidFill>
              <a:srgbClr val="878787"/>
            </a:solidFill>
          </a:ln>
        </p:spPr>
        <p:txBody>
          <a:bodyPr wrap="square" lIns="0" tIns="0" rIns="0" bIns="0" rtlCol="0"/>
          <a:lstStyle/>
          <a:p>
            <a:endParaRPr/>
          </a:p>
        </p:txBody>
      </p:sp>
      <p:sp>
        <p:nvSpPr>
          <p:cNvPr id="69" name="object 69"/>
          <p:cNvSpPr/>
          <p:nvPr/>
        </p:nvSpPr>
        <p:spPr>
          <a:xfrm>
            <a:off x="6494636" y="3071623"/>
            <a:ext cx="457200" cy="0"/>
          </a:xfrm>
          <a:custGeom>
            <a:avLst/>
            <a:gdLst/>
            <a:ahLst/>
            <a:cxnLst/>
            <a:rect l="l" t="t" r="r" b="b"/>
            <a:pathLst>
              <a:path w="457200">
                <a:moveTo>
                  <a:pt x="0" y="0"/>
                </a:moveTo>
                <a:lnTo>
                  <a:pt x="456669" y="0"/>
                </a:lnTo>
              </a:path>
            </a:pathLst>
          </a:custGeom>
          <a:ln w="9128">
            <a:solidFill>
              <a:srgbClr val="878787"/>
            </a:solidFill>
          </a:ln>
        </p:spPr>
        <p:txBody>
          <a:bodyPr wrap="square" lIns="0" tIns="0" rIns="0" bIns="0" rtlCol="0"/>
          <a:lstStyle/>
          <a:p>
            <a:endParaRPr/>
          </a:p>
        </p:txBody>
      </p:sp>
      <p:sp>
        <p:nvSpPr>
          <p:cNvPr id="70" name="object 70"/>
          <p:cNvSpPr/>
          <p:nvPr/>
        </p:nvSpPr>
        <p:spPr>
          <a:xfrm>
            <a:off x="1347970" y="3071623"/>
            <a:ext cx="4836160" cy="0"/>
          </a:xfrm>
          <a:custGeom>
            <a:avLst/>
            <a:gdLst/>
            <a:ahLst/>
            <a:cxnLst/>
            <a:rect l="l" t="t" r="r" b="b"/>
            <a:pathLst>
              <a:path w="4836160">
                <a:moveTo>
                  <a:pt x="0" y="0"/>
                </a:moveTo>
                <a:lnTo>
                  <a:pt x="4836130" y="0"/>
                </a:lnTo>
              </a:path>
            </a:pathLst>
          </a:custGeom>
          <a:ln w="9128">
            <a:solidFill>
              <a:srgbClr val="878787"/>
            </a:solidFill>
          </a:ln>
        </p:spPr>
        <p:txBody>
          <a:bodyPr wrap="square" lIns="0" tIns="0" rIns="0" bIns="0" rtlCol="0"/>
          <a:lstStyle/>
          <a:p>
            <a:endParaRPr/>
          </a:p>
        </p:txBody>
      </p:sp>
      <p:sp>
        <p:nvSpPr>
          <p:cNvPr id="71" name="object 71"/>
          <p:cNvSpPr/>
          <p:nvPr/>
        </p:nvSpPr>
        <p:spPr>
          <a:xfrm>
            <a:off x="1347970" y="2743008"/>
            <a:ext cx="6914515" cy="0"/>
          </a:xfrm>
          <a:custGeom>
            <a:avLst/>
            <a:gdLst/>
            <a:ahLst/>
            <a:cxnLst/>
            <a:rect l="l" t="t" r="r" b="b"/>
            <a:pathLst>
              <a:path w="6914515">
                <a:moveTo>
                  <a:pt x="0" y="0"/>
                </a:moveTo>
                <a:lnTo>
                  <a:pt x="6913977" y="0"/>
                </a:lnTo>
              </a:path>
            </a:pathLst>
          </a:custGeom>
          <a:ln w="9128">
            <a:solidFill>
              <a:srgbClr val="878787"/>
            </a:solidFill>
          </a:ln>
        </p:spPr>
        <p:txBody>
          <a:bodyPr wrap="square" lIns="0" tIns="0" rIns="0" bIns="0" rtlCol="0"/>
          <a:lstStyle/>
          <a:p>
            <a:endParaRPr/>
          </a:p>
        </p:txBody>
      </p:sp>
      <p:sp>
        <p:nvSpPr>
          <p:cNvPr id="72" name="object 72"/>
          <p:cNvSpPr/>
          <p:nvPr/>
        </p:nvSpPr>
        <p:spPr>
          <a:xfrm>
            <a:off x="7718511" y="3039678"/>
            <a:ext cx="311150" cy="2976245"/>
          </a:xfrm>
          <a:custGeom>
            <a:avLst/>
            <a:gdLst/>
            <a:ahLst/>
            <a:cxnLst/>
            <a:rect l="l" t="t" r="r" b="b"/>
            <a:pathLst>
              <a:path w="311150" h="2976245">
                <a:moveTo>
                  <a:pt x="310526" y="2975790"/>
                </a:moveTo>
                <a:lnTo>
                  <a:pt x="0" y="2975790"/>
                </a:lnTo>
                <a:lnTo>
                  <a:pt x="0" y="0"/>
                </a:lnTo>
                <a:lnTo>
                  <a:pt x="310526" y="0"/>
                </a:lnTo>
                <a:lnTo>
                  <a:pt x="310526" y="2975790"/>
                </a:lnTo>
                <a:close/>
              </a:path>
            </a:pathLst>
          </a:custGeom>
          <a:solidFill>
            <a:srgbClr val="4F81BD"/>
          </a:solidFill>
        </p:spPr>
        <p:txBody>
          <a:bodyPr wrap="square" lIns="0" tIns="0" rIns="0" bIns="0" rtlCol="0"/>
          <a:lstStyle/>
          <a:p>
            <a:endParaRPr/>
          </a:p>
        </p:txBody>
      </p:sp>
      <p:sp>
        <p:nvSpPr>
          <p:cNvPr id="73" name="object 73"/>
          <p:cNvSpPr/>
          <p:nvPr/>
        </p:nvSpPr>
        <p:spPr>
          <a:xfrm>
            <a:off x="6951305" y="3039678"/>
            <a:ext cx="311150" cy="2976245"/>
          </a:xfrm>
          <a:custGeom>
            <a:avLst/>
            <a:gdLst/>
            <a:ahLst/>
            <a:cxnLst/>
            <a:rect l="l" t="t" r="r" b="b"/>
            <a:pathLst>
              <a:path w="311150" h="2976245">
                <a:moveTo>
                  <a:pt x="310535" y="2975790"/>
                </a:moveTo>
                <a:lnTo>
                  <a:pt x="0" y="2975790"/>
                </a:lnTo>
                <a:lnTo>
                  <a:pt x="0" y="0"/>
                </a:lnTo>
                <a:lnTo>
                  <a:pt x="310535" y="0"/>
                </a:lnTo>
                <a:lnTo>
                  <a:pt x="310535" y="2975790"/>
                </a:lnTo>
                <a:close/>
              </a:path>
            </a:pathLst>
          </a:custGeom>
          <a:solidFill>
            <a:srgbClr val="4F81BD"/>
          </a:solidFill>
        </p:spPr>
        <p:txBody>
          <a:bodyPr wrap="square" lIns="0" tIns="0" rIns="0" bIns="0" rtlCol="0"/>
          <a:lstStyle/>
          <a:p>
            <a:endParaRPr/>
          </a:p>
        </p:txBody>
      </p:sp>
      <p:sp>
        <p:nvSpPr>
          <p:cNvPr id="74" name="object 74"/>
          <p:cNvSpPr/>
          <p:nvPr/>
        </p:nvSpPr>
        <p:spPr>
          <a:xfrm>
            <a:off x="6184100" y="3067053"/>
            <a:ext cx="311150" cy="2948940"/>
          </a:xfrm>
          <a:custGeom>
            <a:avLst/>
            <a:gdLst/>
            <a:ahLst/>
            <a:cxnLst/>
            <a:rect l="l" t="t" r="r" b="b"/>
            <a:pathLst>
              <a:path w="311150" h="2948940">
                <a:moveTo>
                  <a:pt x="310535" y="2948405"/>
                </a:moveTo>
                <a:lnTo>
                  <a:pt x="0" y="2948405"/>
                </a:lnTo>
                <a:lnTo>
                  <a:pt x="0" y="0"/>
                </a:lnTo>
                <a:lnTo>
                  <a:pt x="310535" y="0"/>
                </a:lnTo>
                <a:lnTo>
                  <a:pt x="310535" y="2948405"/>
                </a:lnTo>
                <a:close/>
              </a:path>
            </a:pathLst>
          </a:custGeom>
          <a:solidFill>
            <a:srgbClr val="4F81BD"/>
          </a:solidFill>
        </p:spPr>
        <p:txBody>
          <a:bodyPr wrap="square" lIns="0" tIns="0" rIns="0" bIns="0" rtlCol="0"/>
          <a:lstStyle/>
          <a:p>
            <a:endParaRPr/>
          </a:p>
        </p:txBody>
      </p:sp>
      <p:sp>
        <p:nvSpPr>
          <p:cNvPr id="75" name="object 75"/>
          <p:cNvSpPr/>
          <p:nvPr/>
        </p:nvSpPr>
        <p:spPr>
          <a:xfrm>
            <a:off x="5416896" y="3331771"/>
            <a:ext cx="311150" cy="2684145"/>
          </a:xfrm>
          <a:custGeom>
            <a:avLst/>
            <a:gdLst/>
            <a:ahLst/>
            <a:cxnLst/>
            <a:rect l="l" t="t" r="r" b="b"/>
            <a:pathLst>
              <a:path w="311150" h="2684145">
                <a:moveTo>
                  <a:pt x="310526" y="2683687"/>
                </a:moveTo>
                <a:lnTo>
                  <a:pt x="0" y="2683687"/>
                </a:lnTo>
                <a:lnTo>
                  <a:pt x="0" y="0"/>
                </a:lnTo>
                <a:lnTo>
                  <a:pt x="310526" y="0"/>
                </a:lnTo>
                <a:lnTo>
                  <a:pt x="310526" y="2683687"/>
                </a:lnTo>
                <a:close/>
              </a:path>
            </a:pathLst>
          </a:custGeom>
          <a:solidFill>
            <a:srgbClr val="4F81BD"/>
          </a:solidFill>
        </p:spPr>
        <p:txBody>
          <a:bodyPr wrap="square" lIns="0" tIns="0" rIns="0" bIns="0" rtlCol="0"/>
          <a:lstStyle/>
          <a:p>
            <a:endParaRPr/>
          </a:p>
        </p:txBody>
      </p:sp>
      <p:sp>
        <p:nvSpPr>
          <p:cNvPr id="76" name="object 76"/>
          <p:cNvSpPr/>
          <p:nvPr/>
        </p:nvSpPr>
        <p:spPr>
          <a:xfrm>
            <a:off x="4649690" y="3395668"/>
            <a:ext cx="311150" cy="2620010"/>
          </a:xfrm>
          <a:custGeom>
            <a:avLst/>
            <a:gdLst/>
            <a:ahLst/>
            <a:cxnLst/>
            <a:rect l="l" t="t" r="r" b="b"/>
            <a:pathLst>
              <a:path w="311150" h="2620010">
                <a:moveTo>
                  <a:pt x="310535" y="2619790"/>
                </a:moveTo>
                <a:lnTo>
                  <a:pt x="0" y="2619790"/>
                </a:lnTo>
                <a:lnTo>
                  <a:pt x="0" y="0"/>
                </a:lnTo>
                <a:lnTo>
                  <a:pt x="310535" y="0"/>
                </a:lnTo>
                <a:lnTo>
                  <a:pt x="310535" y="2619790"/>
                </a:lnTo>
                <a:close/>
              </a:path>
            </a:pathLst>
          </a:custGeom>
          <a:solidFill>
            <a:srgbClr val="4F81BD"/>
          </a:solidFill>
        </p:spPr>
        <p:txBody>
          <a:bodyPr wrap="square" lIns="0" tIns="0" rIns="0" bIns="0" rtlCol="0"/>
          <a:lstStyle/>
          <a:p>
            <a:endParaRPr/>
          </a:p>
        </p:txBody>
      </p:sp>
      <p:sp>
        <p:nvSpPr>
          <p:cNvPr id="77" name="object 77"/>
          <p:cNvSpPr/>
          <p:nvPr/>
        </p:nvSpPr>
        <p:spPr>
          <a:xfrm>
            <a:off x="3882486" y="4016394"/>
            <a:ext cx="311150" cy="1999614"/>
          </a:xfrm>
          <a:custGeom>
            <a:avLst/>
            <a:gdLst/>
            <a:ahLst/>
            <a:cxnLst/>
            <a:rect l="l" t="t" r="r" b="b"/>
            <a:pathLst>
              <a:path w="311150" h="1999614">
                <a:moveTo>
                  <a:pt x="310535" y="1999073"/>
                </a:moveTo>
                <a:lnTo>
                  <a:pt x="0" y="1999073"/>
                </a:lnTo>
                <a:lnTo>
                  <a:pt x="0" y="0"/>
                </a:lnTo>
                <a:lnTo>
                  <a:pt x="310535" y="0"/>
                </a:lnTo>
                <a:lnTo>
                  <a:pt x="310535" y="1999073"/>
                </a:lnTo>
                <a:close/>
              </a:path>
            </a:pathLst>
          </a:custGeom>
          <a:solidFill>
            <a:srgbClr val="4F81BD"/>
          </a:solidFill>
        </p:spPr>
        <p:txBody>
          <a:bodyPr wrap="square" lIns="0" tIns="0" rIns="0" bIns="0" rtlCol="0"/>
          <a:lstStyle/>
          <a:p>
            <a:endParaRPr/>
          </a:p>
        </p:txBody>
      </p:sp>
      <p:sp>
        <p:nvSpPr>
          <p:cNvPr id="78" name="object 78"/>
          <p:cNvSpPr/>
          <p:nvPr/>
        </p:nvSpPr>
        <p:spPr>
          <a:xfrm>
            <a:off x="3115281" y="4874435"/>
            <a:ext cx="301625" cy="1141095"/>
          </a:xfrm>
          <a:custGeom>
            <a:avLst/>
            <a:gdLst/>
            <a:ahLst/>
            <a:cxnLst/>
            <a:rect l="l" t="t" r="r" b="b"/>
            <a:pathLst>
              <a:path w="301625" h="1141095">
                <a:moveTo>
                  <a:pt x="301392" y="1141023"/>
                </a:moveTo>
                <a:lnTo>
                  <a:pt x="0" y="1141023"/>
                </a:lnTo>
                <a:lnTo>
                  <a:pt x="0" y="0"/>
                </a:lnTo>
                <a:lnTo>
                  <a:pt x="301392" y="0"/>
                </a:lnTo>
                <a:lnTo>
                  <a:pt x="301392" y="1141023"/>
                </a:lnTo>
                <a:close/>
              </a:path>
            </a:pathLst>
          </a:custGeom>
          <a:solidFill>
            <a:srgbClr val="4F81BD"/>
          </a:solidFill>
        </p:spPr>
        <p:txBody>
          <a:bodyPr wrap="square" lIns="0" tIns="0" rIns="0" bIns="0" rtlCol="0"/>
          <a:lstStyle/>
          <a:p>
            <a:endParaRPr/>
          </a:p>
        </p:txBody>
      </p:sp>
      <p:sp>
        <p:nvSpPr>
          <p:cNvPr id="79" name="object 79"/>
          <p:cNvSpPr/>
          <p:nvPr/>
        </p:nvSpPr>
        <p:spPr>
          <a:xfrm>
            <a:off x="2348076" y="5038742"/>
            <a:ext cx="301625" cy="977265"/>
          </a:xfrm>
          <a:custGeom>
            <a:avLst/>
            <a:gdLst/>
            <a:ahLst/>
            <a:cxnLst/>
            <a:rect l="l" t="t" r="r" b="b"/>
            <a:pathLst>
              <a:path w="301625" h="977264">
                <a:moveTo>
                  <a:pt x="301401" y="976716"/>
                </a:moveTo>
                <a:lnTo>
                  <a:pt x="0" y="976716"/>
                </a:lnTo>
                <a:lnTo>
                  <a:pt x="0" y="0"/>
                </a:lnTo>
                <a:lnTo>
                  <a:pt x="301401" y="0"/>
                </a:lnTo>
                <a:lnTo>
                  <a:pt x="301401" y="976716"/>
                </a:lnTo>
                <a:close/>
              </a:path>
            </a:pathLst>
          </a:custGeom>
          <a:solidFill>
            <a:srgbClr val="4F81BD"/>
          </a:solidFill>
        </p:spPr>
        <p:txBody>
          <a:bodyPr wrap="square" lIns="0" tIns="0" rIns="0" bIns="0" rtlCol="0"/>
          <a:lstStyle/>
          <a:p>
            <a:endParaRPr/>
          </a:p>
        </p:txBody>
      </p:sp>
      <p:sp>
        <p:nvSpPr>
          <p:cNvPr id="80" name="object 80"/>
          <p:cNvSpPr/>
          <p:nvPr/>
        </p:nvSpPr>
        <p:spPr>
          <a:xfrm>
            <a:off x="1580871" y="5330853"/>
            <a:ext cx="301625" cy="685165"/>
          </a:xfrm>
          <a:custGeom>
            <a:avLst/>
            <a:gdLst/>
            <a:ahLst/>
            <a:cxnLst/>
            <a:rect l="l" t="t" r="r" b="b"/>
            <a:pathLst>
              <a:path w="301625" h="685164">
                <a:moveTo>
                  <a:pt x="301401" y="684614"/>
                </a:moveTo>
                <a:lnTo>
                  <a:pt x="0" y="684614"/>
                </a:lnTo>
                <a:lnTo>
                  <a:pt x="0" y="0"/>
                </a:lnTo>
                <a:lnTo>
                  <a:pt x="301401" y="0"/>
                </a:lnTo>
                <a:lnTo>
                  <a:pt x="301401" y="684614"/>
                </a:lnTo>
                <a:close/>
              </a:path>
            </a:pathLst>
          </a:custGeom>
          <a:solidFill>
            <a:srgbClr val="4F81BD"/>
          </a:solidFill>
        </p:spPr>
        <p:txBody>
          <a:bodyPr wrap="square" lIns="0" tIns="0" rIns="0" bIns="0" rtlCol="0"/>
          <a:lstStyle/>
          <a:p>
            <a:endParaRPr/>
          </a:p>
        </p:txBody>
      </p:sp>
      <p:sp>
        <p:nvSpPr>
          <p:cNvPr id="81" name="object 81"/>
          <p:cNvSpPr/>
          <p:nvPr/>
        </p:nvSpPr>
        <p:spPr>
          <a:xfrm>
            <a:off x="1347970" y="2743008"/>
            <a:ext cx="0" cy="3277235"/>
          </a:xfrm>
          <a:custGeom>
            <a:avLst/>
            <a:gdLst/>
            <a:ahLst/>
            <a:cxnLst/>
            <a:rect l="l" t="t" r="r" b="b"/>
            <a:pathLst>
              <a:path h="3277235">
                <a:moveTo>
                  <a:pt x="0" y="3277020"/>
                </a:moveTo>
                <a:lnTo>
                  <a:pt x="0" y="0"/>
                </a:lnTo>
              </a:path>
            </a:pathLst>
          </a:custGeom>
          <a:ln w="9133">
            <a:solidFill>
              <a:srgbClr val="878787"/>
            </a:solidFill>
          </a:ln>
        </p:spPr>
        <p:txBody>
          <a:bodyPr wrap="square" lIns="0" tIns="0" rIns="0" bIns="0" rtlCol="0"/>
          <a:lstStyle/>
          <a:p>
            <a:endParaRPr/>
          </a:p>
        </p:txBody>
      </p:sp>
      <p:sp>
        <p:nvSpPr>
          <p:cNvPr id="82" name="object 82"/>
          <p:cNvSpPr/>
          <p:nvPr/>
        </p:nvSpPr>
        <p:spPr>
          <a:xfrm>
            <a:off x="1274903" y="6020028"/>
            <a:ext cx="73660" cy="0"/>
          </a:xfrm>
          <a:custGeom>
            <a:avLst/>
            <a:gdLst/>
            <a:ahLst/>
            <a:cxnLst/>
            <a:rect l="l" t="t" r="r" b="b"/>
            <a:pathLst>
              <a:path w="73659">
                <a:moveTo>
                  <a:pt x="0" y="0"/>
                </a:moveTo>
                <a:lnTo>
                  <a:pt x="73067" y="0"/>
                </a:lnTo>
              </a:path>
            </a:pathLst>
          </a:custGeom>
          <a:ln w="9128">
            <a:solidFill>
              <a:srgbClr val="878787"/>
            </a:solidFill>
          </a:ln>
        </p:spPr>
        <p:txBody>
          <a:bodyPr wrap="square" lIns="0" tIns="0" rIns="0" bIns="0" rtlCol="0"/>
          <a:lstStyle/>
          <a:p>
            <a:endParaRPr/>
          </a:p>
        </p:txBody>
      </p:sp>
      <p:sp>
        <p:nvSpPr>
          <p:cNvPr id="83" name="object 83"/>
          <p:cNvSpPr/>
          <p:nvPr/>
        </p:nvSpPr>
        <p:spPr>
          <a:xfrm>
            <a:off x="1274903" y="5691413"/>
            <a:ext cx="73660" cy="0"/>
          </a:xfrm>
          <a:custGeom>
            <a:avLst/>
            <a:gdLst/>
            <a:ahLst/>
            <a:cxnLst/>
            <a:rect l="l" t="t" r="r" b="b"/>
            <a:pathLst>
              <a:path w="73659">
                <a:moveTo>
                  <a:pt x="0" y="0"/>
                </a:moveTo>
                <a:lnTo>
                  <a:pt x="73067" y="0"/>
                </a:lnTo>
              </a:path>
            </a:pathLst>
          </a:custGeom>
          <a:ln w="9128">
            <a:solidFill>
              <a:srgbClr val="878787"/>
            </a:solidFill>
          </a:ln>
        </p:spPr>
        <p:txBody>
          <a:bodyPr wrap="square" lIns="0" tIns="0" rIns="0" bIns="0" rtlCol="0"/>
          <a:lstStyle/>
          <a:p>
            <a:endParaRPr/>
          </a:p>
        </p:txBody>
      </p:sp>
      <p:sp>
        <p:nvSpPr>
          <p:cNvPr id="84" name="object 84"/>
          <p:cNvSpPr/>
          <p:nvPr/>
        </p:nvSpPr>
        <p:spPr>
          <a:xfrm>
            <a:off x="1274903" y="5362799"/>
            <a:ext cx="73660" cy="0"/>
          </a:xfrm>
          <a:custGeom>
            <a:avLst/>
            <a:gdLst/>
            <a:ahLst/>
            <a:cxnLst/>
            <a:rect l="l" t="t" r="r" b="b"/>
            <a:pathLst>
              <a:path w="73659">
                <a:moveTo>
                  <a:pt x="0" y="0"/>
                </a:moveTo>
                <a:lnTo>
                  <a:pt x="73067" y="0"/>
                </a:lnTo>
              </a:path>
            </a:pathLst>
          </a:custGeom>
          <a:ln w="9128">
            <a:solidFill>
              <a:srgbClr val="878787"/>
            </a:solidFill>
          </a:ln>
        </p:spPr>
        <p:txBody>
          <a:bodyPr wrap="square" lIns="0" tIns="0" rIns="0" bIns="0" rtlCol="0"/>
          <a:lstStyle/>
          <a:p>
            <a:endParaRPr/>
          </a:p>
        </p:txBody>
      </p:sp>
      <p:sp>
        <p:nvSpPr>
          <p:cNvPr id="85" name="object 85"/>
          <p:cNvSpPr/>
          <p:nvPr/>
        </p:nvSpPr>
        <p:spPr>
          <a:xfrm>
            <a:off x="1274903" y="5034183"/>
            <a:ext cx="73660" cy="0"/>
          </a:xfrm>
          <a:custGeom>
            <a:avLst/>
            <a:gdLst/>
            <a:ahLst/>
            <a:cxnLst/>
            <a:rect l="l" t="t" r="r" b="b"/>
            <a:pathLst>
              <a:path w="73659">
                <a:moveTo>
                  <a:pt x="0" y="0"/>
                </a:moveTo>
                <a:lnTo>
                  <a:pt x="73067" y="0"/>
                </a:lnTo>
              </a:path>
            </a:pathLst>
          </a:custGeom>
          <a:ln w="9128">
            <a:solidFill>
              <a:srgbClr val="878787"/>
            </a:solidFill>
          </a:ln>
        </p:spPr>
        <p:txBody>
          <a:bodyPr wrap="square" lIns="0" tIns="0" rIns="0" bIns="0" rtlCol="0"/>
          <a:lstStyle/>
          <a:p>
            <a:endParaRPr/>
          </a:p>
        </p:txBody>
      </p:sp>
      <p:sp>
        <p:nvSpPr>
          <p:cNvPr id="86" name="object 86"/>
          <p:cNvSpPr/>
          <p:nvPr/>
        </p:nvSpPr>
        <p:spPr>
          <a:xfrm>
            <a:off x="1274903" y="4705568"/>
            <a:ext cx="73660" cy="0"/>
          </a:xfrm>
          <a:custGeom>
            <a:avLst/>
            <a:gdLst/>
            <a:ahLst/>
            <a:cxnLst/>
            <a:rect l="l" t="t" r="r" b="b"/>
            <a:pathLst>
              <a:path w="73659">
                <a:moveTo>
                  <a:pt x="0" y="0"/>
                </a:moveTo>
                <a:lnTo>
                  <a:pt x="73067" y="0"/>
                </a:lnTo>
              </a:path>
            </a:pathLst>
          </a:custGeom>
          <a:ln w="9128">
            <a:solidFill>
              <a:srgbClr val="878787"/>
            </a:solidFill>
          </a:ln>
        </p:spPr>
        <p:txBody>
          <a:bodyPr wrap="square" lIns="0" tIns="0" rIns="0" bIns="0" rtlCol="0"/>
          <a:lstStyle/>
          <a:p>
            <a:endParaRPr/>
          </a:p>
        </p:txBody>
      </p:sp>
      <p:sp>
        <p:nvSpPr>
          <p:cNvPr id="87" name="object 87"/>
          <p:cNvSpPr/>
          <p:nvPr/>
        </p:nvSpPr>
        <p:spPr>
          <a:xfrm>
            <a:off x="1274903" y="4376954"/>
            <a:ext cx="73660" cy="0"/>
          </a:xfrm>
          <a:custGeom>
            <a:avLst/>
            <a:gdLst/>
            <a:ahLst/>
            <a:cxnLst/>
            <a:rect l="l" t="t" r="r" b="b"/>
            <a:pathLst>
              <a:path w="73659">
                <a:moveTo>
                  <a:pt x="0" y="0"/>
                </a:moveTo>
                <a:lnTo>
                  <a:pt x="73067" y="0"/>
                </a:lnTo>
              </a:path>
            </a:pathLst>
          </a:custGeom>
          <a:ln w="9128">
            <a:solidFill>
              <a:srgbClr val="878787"/>
            </a:solidFill>
          </a:ln>
        </p:spPr>
        <p:txBody>
          <a:bodyPr wrap="square" lIns="0" tIns="0" rIns="0" bIns="0" rtlCol="0"/>
          <a:lstStyle/>
          <a:p>
            <a:endParaRPr/>
          </a:p>
        </p:txBody>
      </p:sp>
      <p:sp>
        <p:nvSpPr>
          <p:cNvPr id="88" name="object 88"/>
          <p:cNvSpPr/>
          <p:nvPr/>
        </p:nvSpPr>
        <p:spPr>
          <a:xfrm>
            <a:off x="1274903" y="4057467"/>
            <a:ext cx="73660" cy="0"/>
          </a:xfrm>
          <a:custGeom>
            <a:avLst/>
            <a:gdLst/>
            <a:ahLst/>
            <a:cxnLst/>
            <a:rect l="l" t="t" r="r" b="b"/>
            <a:pathLst>
              <a:path w="73659">
                <a:moveTo>
                  <a:pt x="0" y="0"/>
                </a:moveTo>
                <a:lnTo>
                  <a:pt x="73067" y="0"/>
                </a:lnTo>
              </a:path>
            </a:pathLst>
          </a:custGeom>
          <a:ln w="9128">
            <a:solidFill>
              <a:srgbClr val="878787"/>
            </a:solidFill>
          </a:ln>
        </p:spPr>
        <p:txBody>
          <a:bodyPr wrap="square" lIns="0" tIns="0" rIns="0" bIns="0" rtlCol="0"/>
          <a:lstStyle/>
          <a:p>
            <a:endParaRPr/>
          </a:p>
        </p:txBody>
      </p:sp>
      <p:sp>
        <p:nvSpPr>
          <p:cNvPr id="89" name="object 89"/>
          <p:cNvSpPr/>
          <p:nvPr/>
        </p:nvSpPr>
        <p:spPr>
          <a:xfrm>
            <a:off x="1274903" y="3728852"/>
            <a:ext cx="73660" cy="0"/>
          </a:xfrm>
          <a:custGeom>
            <a:avLst/>
            <a:gdLst/>
            <a:ahLst/>
            <a:cxnLst/>
            <a:rect l="l" t="t" r="r" b="b"/>
            <a:pathLst>
              <a:path w="73659">
                <a:moveTo>
                  <a:pt x="0" y="0"/>
                </a:moveTo>
                <a:lnTo>
                  <a:pt x="73067" y="0"/>
                </a:lnTo>
              </a:path>
            </a:pathLst>
          </a:custGeom>
          <a:ln w="9128">
            <a:solidFill>
              <a:srgbClr val="878787"/>
            </a:solidFill>
          </a:ln>
        </p:spPr>
        <p:txBody>
          <a:bodyPr wrap="square" lIns="0" tIns="0" rIns="0" bIns="0" rtlCol="0"/>
          <a:lstStyle/>
          <a:p>
            <a:endParaRPr/>
          </a:p>
        </p:txBody>
      </p:sp>
      <p:sp>
        <p:nvSpPr>
          <p:cNvPr id="90" name="object 90"/>
          <p:cNvSpPr/>
          <p:nvPr/>
        </p:nvSpPr>
        <p:spPr>
          <a:xfrm>
            <a:off x="1274903" y="3400237"/>
            <a:ext cx="73660" cy="0"/>
          </a:xfrm>
          <a:custGeom>
            <a:avLst/>
            <a:gdLst/>
            <a:ahLst/>
            <a:cxnLst/>
            <a:rect l="l" t="t" r="r" b="b"/>
            <a:pathLst>
              <a:path w="73659">
                <a:moveTo>
                  <a:pt x="0" y="0"/>
                </a:moveTo>
                <a:lnTo>
                  <a:pt x="73067" y="0"/>
                </a:lnTo>
              </a:path>
            </a:pathLst>
          </a:custGeom>
          <a:ln w="9128">
            <a:solidFill>
              <a:srgbClr val="878787"/>
            </a:solidFill>
          </a:ln>
        </p:spPr>
        <p:txBody>
          <a:bodyPr wrap="square" lIns="0" tIns="0" rIns="0" bIns="0" rtlCol="0"/>
          <a:lstStyle/>
          <a:p>
            <a:endParaRPr/>
          </a:p>
        </p:txBody>
      </p:sp>
      <p:sp>
        <p:nvSpPr>
          <p:cNvPr id="91" name="object 91"/>
          <p:cNvSpPr/>
          <p:nvPr/>
        </p:nvSpPr>
        <p:spPr>
          <a:xfrm>
            <a:off x="1274903" y="3071623"/>
            <a:ext cx="73660" cy="0"/>
          </a:xfrm>
          <a:custGeom>
            <a:avLst/>
            <a:gdLst/>
            <a:ahLst/>
            <a:cxnLst/>
            <a:rect l="l" t="t" r="r" b="b"/>
            <a:pathLst>
              <a:path w="73659">
                <a:moveTo>
                  <a:pt x="0" y="0"/>
                </a:moveTo>
                <a:lnTo>
                  <a:pt x="73067" y="0"/>
                </a:lnTo>
              </a:path>
            </a:pathLst>
          </a:custGeom>
          <a:ln w="9128">
            <a:solidFill>
              <a:srgbClr val="878787"/>
            </a:solidFill>
          </a:ln>
        </p:spPr>
        <p:txBody>
          <a:bodyPr wrap="square" lIns="0" tIns="0" rIns="0" bIns="0" rtlCol="0"/>
          <a:lstStyle/>
          <a:p>
            <a:endParaRPr/>
          </a:p>
        </p:txBody>
      </p:sp>
      <p:sp>
        <p:nvSpPr>
          <p:cNvPr id="92" name="object 92"/>
          <p:cNvSpPr/>
          <p:nvPr/>
        </p:nvSpPr>
        <p:spPr>
          <a:xfrm>
            <a:off x="1274903" y="2743008"/>
            <a:ext cx="73660" cy="0"/>
          </a:xfrm>
          <a:custGeom>
            <a:avLst/>
            <a:gdLst/>
            <a:ahLst/>
            <a:cxnLst/>
            <a:rect l="l" t="t" r="r" b="b"/>
            <a:pathLst>
              <a:path w="73659">
                <a:moveTo>
                  <a:pt x="0" y="0"/>
                </a:moveTo>
                <a:lnTo>
                  <a:pt x="73067" y="0"/>
                </a:lnTo>
              </a:path>
            </a:pathLst>
          </a:custGeom>
          <a:ln w="9128">
            <a:solidFill>
              <a:srgbClr val="878787"/>
            </a:solidFill>
          </a:ln>
        </p:spPr>
        <p:txBody>
          <a:bodyPr wrap="square" lIns="0" tIns="0" rIns="0" bIns="0" rtlCol="0"/>
          <a:lstStyle/>
          <a:p>
            <a:endParaRPr/>
          </a:p>
        </p:txBody>
      </p:sp>
      <p:sp>
        <p:nvSpPr>
          <p:cNvPr id="93" name="object 93"/>
          <p:cNvSpPr/>
          <p:nvPr/>
        </p:nvSpPr>
        <p:spPr>
          <a:xfrm>
            <a:off x="1347970" y="6020028"/>
            <a:ext cx="6914515" cy="0"/>
          </a:xfrm>
          <a:custGeom>
            <a:avLst/>
            <a:gdLst/>
            <a:ahLst/>
            <a:cxnLst/>
            <a:rect l="l" t="t" r="r" b="b"/>
            <a:pathLst>
              <a:path w="6914515">
                <a:moveTo>
                  <a:pt x="0" y="0"/>
                </a:moveTo>
                <a:lnTo>
                  <a:pt x="6913977" y="0"/>
                </a:lnTo>
              </a:path>
            </a:pathLst>
          </a:custGeom>
          <a:ln w="9128">
            <a:solidFill>
              <a:srgbClr val="878787"/>
            </a:solidFill>
          </a:ln>
        </p:spPr>
        <p:txBody>
          <a:bodyPr wrap="square" lIns="0" tIns="0" rIns="0" bIns="0" rtlCol="0"/>
          <a:lstStyle/>
          <a:p>
            <a:endParaRPr/>
          </a:p>
        </p:txBody>
      </p:sp>
      <p:sp>
        <p:nvSpPr>
          <p:cNvPr id="94" name="object 94"/>
          <p:cNvSpPr/>
          <p:nvPr/>
        </p:nvSpPr>
        <p:spPr>
          <a:xfrm>
            <a:off x="1347970" y="6020028"/>
            <a:ext cx="0" cy="64135"/>
          </a:xfrm>
          <a:custGeom>
            <a:avLst/>
            <a:gdLst/>
            <a:ahLst/>
            <a:cxnLst/>
            <a:rect l="l" t="t" r="r" b="b"/>
            <a:pathLst>
              <a:path h="64135">
                <a:moveTo>
                  <a:pt x="0" y="0"/>
                </a:moveTo>
                <a:lnTo>
                  <a:pt x="0" y="63897"/>
                </a:lnTo>
              </a:path>
            </a:pathLst>
          </a:custGeom>
          <a:ln w="9133">
            <a:solidFill>
              <a:srgbClr val="878787"/>
            </a:solidFill>
          </a:ln>
        </p:spPr>
        <p:txBody>
          <a:bodyPr wrap="square" lIns="0" tIns="0" rIns="0" bIns="0" rtlCol="0"/>
          <a:lstStyle/>
          <a:p>
            <a:endParaRPr/>
          </a:p>
        </p:txBody>
      </p:sp>
      <p:sp>
        <p:nvSpPr>
          <p:cNvPr id="95" name="object 95"/>
          <p:cNvSpPr/>
          <p:nvPr/>
        </p:nvSpPr>
        <p:spPr>
          <a:xfrm>
            <a:off x="2115175" y="6020028"/>
            <a:ext cx="0" cy="64135"/>
          </a:xfrm>
          <a:custGeom>
            <a:avLst/>
            <a:gdLst/>
            <a:ahLst/>
            <a:cxnLst/>
            <a:rect l="l" t="t" r="r" b="b"/>
            <a:pathLst>
              <a:path h="64135">
                <a:moveTo>
                  <a:pt x="0" y="0"/>
                </a:moveTo>
                <a:lnTo>
                  <a:pt x="0" y="63897"/>
                </a:lnTo>
              </a:path>
            </a:pathLst>
          </a:custGeom>
          <a:ln w="9133">
            <a:solidFill>
              <a:srgbClr val="878787"/>
            </a:solidFill>
          </a:ln>
        </p:spPr>
        <p:txBody>
          <a:bodyPr wrap="square" lIns="0" tIns="0" rIns="0" bIns="0" rtlCol="0"/>
          <a:lstStyle/>
          <a:p>
            <a:endParaRPr/>
          </a:p>
        </p:txBody>
      </p:sp>
      <p:sp>
        <p:nvSpPr>
          <p:cNvPr id="96" name="object 96"/>
          <p:cNvSpPr/>
          <p:nvPr/>
        </p:nvSpPr>
        <p:spPr>
          <a:xfrm>
            <a:off x="2882380" y="6020028"/>
            <a:ext cx="0" cy="64135"/>
          </a:xfrm>
          <a:custGeom>
            <a:avLst/>
            <a:gdLst/>
            <a:ahLst/>
            <a:cxnLst/>
            <a:rect l="l" t="t" r="r" b="b"/>
            <a:pathLst>
              <a:path h="64135">
                <a:moveTo>
                  <a:pt x="0" y="0"/>
                </a:moveTo>
                <a:lnTo>
                  <a:pt x="0" y="63897"/>
                </a:lnTo>
              </a:path>
            </a:pathLst>
          </a:custGeom>
          <a:ln w="9133">
            <a:solidFill>
              <a:srgbClr val="878787"/>
            </a:solidFill>
          </a:ln>
        </p:spPr>
        <p:txBody>
          <a:bodyPr wrap="square" lIns="0" tIns="0" rIns="0" bIns="0" rtlCol="0"/>
          <a:lstStyle/>
          <a:p>
            <a:endParaRPr/>
          </a:p>
        </p:txBody>
      </p:sp>
      <p:sp>
        <p:nvSpPr>
          <p:cNvPr id="97" name="object 97"/>
          <p:cNvSpPr/>
          <p:nvPr/>
        </p:nvSpPr>
        <p:spPr>
          <a:xfrm>
            <a:off x="3649585" y="6020028"/>
            <a:ext cx="0" cy="64135"/>
          </a:xfrm>
          <a:custGeom>
            <a:avLst/>
            <a:gdLst/>
            <a:ahLst/>
            <a:cxnLst/>
            <a:rect l="l" t="t" r="r" b="b"/>
            <a:pathLst>
              <a:path h="64135">
                <a:moveTo>
                  <a:pt x="0" y="0"/>
                </a:moveTo>
                <a:lnTo>
                  <a:pt x="0" y="63897"/>
                </a:lnTo>
              </a:path>
            </a:pathLst>
          </a:custGeom>
          <a:ln w="9133">
            <a:solidFill>
              <a:srgbClr val="878787"/>
            </a:solidFill>
          </a:ln>
        </p:spPr>
        <p:txBody>
          <a:bodyPr wrap="square" lIns="0" tIns="0" rIns="0" bIns="0" rtlCol="0"/>
          <a:lstStyle/>
          <a:p>
            <a:endParaRPr/>
          </a:p>
        </p:txBody>
      </p:sp>
      <p:sp>
        <p:nvSpPr>
          <p:cNvPr id="98" name="object 98"/>
          <p:cNvSpPr/>
          <p:nvPr/>
        </p:nvSpPr>
        <p:spPr>
          <a:xfrm>
            <a:off x="4416790" y="6020028"/>
            <a:ext cx="0" cy="64135"/>
          </a:xfrm>
          <a:custGeom>
            <a:avLst/>
            <a:gdLst/>
            <a:ahLst/>
            <a:cxnLst/>
            <a:rect l="l" t="t" r="r" b="b"/>
            <a:pathLst>
              <a:path h="64135">
                <a:moveTo>
                  <a:pt x="0" y="0"/>
                </a:moveTo>
                <a:lnTo>
                  <a:pt x="0" y="63897"/>
                </a:lnTo>
              </a:path>
            </a:pathLst>
          </a:custGeom>
          <a:ln w="9133">
            <a:solidFill>
              <a:srgbClr val="878787"/>
            </a:solidFill>
          </a:ln>
        </p:spPr>
        <p:txBody>
          <a:bodyPr wrap="square" lIns="0" tIns="0" rIns="0" bIns="0" rtlCol="0"/>
          <a:lstStyle/>
          <a:p>
            <a:endParaRPr/>
          </a:p>
        </p:txBody>
      </p:sp>
      <p:sp>
        <p:nvSpPr>
          <p:cNvPr id="99" name="object 99"/>
          <p:cNvSpPr/>
          <p:nvPr/>
        </p:nvSpPr>
        <p:spPr>
          <a:xfrm>
            <a:off x="5183995" y="6020028"/>
            <a:ext cx="0" cy="64135"/>
          </a:xfrm>
          <a:custGeom>
            <a:avLst/>
            <a:gdLst/>
            <a:ahLst/>
            <a:cxnLst/>
            <a:rect l="l" t="t" r="r" b="b"/>
            <a:pathLst>
              <a:path h="64135">
                <a:moveTo>
                  <a:pt x="0" y="0"/>
                </a:moveTo>
                <a:lnTo>
                  <a:pt x="0" y="63897"/>
                </a:lnTo>
              </a:path>
            </a:pathLst>
          </a:custGeom>
          <a:ln w="9133">
            <a:solidFill>
              <a:srgbClr val="878787"/>
            </a:solidFill>
          </a:ln>
        </p:spPr>
        <p:txBody>
          <a:bodyPr wrap="square" lIns="0" tIns="0" rIns="0" bIns="0" rtlCol="0"/>
          <a:lstStyle/>
          <a:p>
            <a:endParaRPr/>
          </a:p>
        </p:txBody>
      </p:sp>
      <p:sp>
        <p:nvSpPr>
          <p:cNvPr id="100" name="object 100"/>
          <p:cNvSpPr/>
          <p:nvPr/>
        </p:nvSpPr>
        <p:spPr>
          <a:xfrm>
            <a:off x="5951200" y="6020028"/>
            <a:ext cx="0" cy="64135"/>
          </a:xfrm>
          <a:custGeom>
            <a:avLst/>
            <a:gdLst/>
            <a:ahLst/>
            <a:cxnLst/>
            <a:rect l="l" t="t" r="r" b="b"/>
            <a:pathLst>
              <a:path h="64135">
                <a:moveTo>
                  <a:pt x="0" y="0"/>
                </a:moveTo>
                <a:lnTo>
                  <a:pt x="0" y="63897"/>
                </a:lnTo>
              </a:path>
            </a:pathLst>
          </a:custGeom>
          <a:ln w="9133">
            <a:solidFill>
              <a:srgbClr val="878787"/>
            </a:solidFill>
          </a:ln>
        </p:spPr>
        <p:txBody>
          <a:bodyPr wrap="square" lIns="0" tIns="0" rIns="0" bIns="0" rtlCol="0"/>
          <a:lstStyle/>
          <a:p>
            <a:endParaRPr/>
          </a:p>
        </p:txBody>
      </p:sp>
      <p:sp>
        <p:nvSpPr>
          <p:cNvPr id="101" name="object 101"/>
          <p:cNvSpPr/>
          <p:nvPr/>
        </p:nvSpPr>
        <p:spPr>
          <a:xfrm>
            <a:off x="6727538" y="6020028"/>
            <a:ext cx="0" cy="64135"/>
          </a:xfrm>
          <a:custGeom>
            <a:avLst/>
            <a:gdLst/>
            <a:ahLst/>
            <a:cxnLst/>
            <a:rect l="l" t="t" r="r" b="b"/>
            <a:pathLst>
              <a:path h="64135">
                <a:moveTo>
                  <a:pt x="0" y="0"/>
                </a:moveTo>
                <a:lnTo>
                  <a:pt x="0" y="63897"/>
                </a:lnTo>
              </a:path>
            </a:pathLst>
          </a:custGeom>
          <a:ln w="9133">
            <a:solidFill>
              <a:srgbClr val="878787"/>
            </a:solidFill>
          </a:ln>
        </p:spPr>
        <p:txBody>
          <a:bodyPr wrap="square" lIns="0" tIns="0" rIns="0" bIns="0" rtlCol="0"/>
          <a:lstStyle/>
          <a:p>
            <a:endParaRPr/>
          </a:p>
        </p:txBody>
      </p:sp>
      <p:sp>
        <p:nvSpPr>
          <p:cNvPr id="102" name="object 102"/>
          <p:cNvSpPr/>
          <p:nvPr/>
        </p:nvSpPr>
        <p:spPr>
          <a:xfrm>
            <a:off x="7494743" y="6020028"/>
            <a:ext cx="0" cy="64135"/>
          </a:xfrm>
          <a:custGeom>
            <a:avLst/>
            <a:gdLst/>
            <a:ahLst/>
            <a:cxnLst/>
            <a:rect l="l" t="t" r="r" b="b"/>
            <a:pathLst>
              <a:path h="64135">
                <a:moveTo>
                  <a:pt x="0" y="0"/>
                </a:moveTo>
                <a:lnTo>
                  <a:pt x="0" y="63897"/>
                </a:lnTo>
              </a:path>
            </a:pathLst>
          </a:custGeom>
          <a:ln w="9133">
            <a:solidFill>
              <a:srgbClr val="878787"/>
            </a:solidFill>
          </a:ln>
        </p:spPr>
        <p:txBody>
          <a:bodyPr wrap="square" lIns="0" tIns="0" rIns="0" bIns="0" rtlCol="0"/>
          <a:lstStyle/>
          <a:p>
            <a:endParaRPr/>
          </a:p>
        </p:txBody>
      </p:sp>
      <p:sp>
        <p:nvSpPr>
          <p:cNvPr id="103" name="object 103"/>
          <p:cNvSpPr/>
          <p:nvPr/>
        </p:nvSpPr>
        <p:spPr>
          <a:xfrm>
            <a:off x="8261948" y="6020028"/>
            <a:ext cx="0" cy="64135"/>
          </a:xfrm>
          <a:custGeom>
            <a:avLst/>
            <a:gdLst/>
            <a:ahLst/>
            <a:cxnLst/>
            <a:rect l="l" t="t" r="r" b="b"/>
            <a:pathLst>
              <a:path h="64135">
                <a:moveTo>
                  <a:pt x="0" y="0"/>
                </a:moveTo>
                <a:lnTo>
                  <a:pt x="0" y="63897"/>
                </a:lnTo>
              </a:path>
            </a:pathLst>
          </a:custGeom>
          <a:ln w="9133">
            <a:solidFill>
              <a:srgbClr val="878787"/>
            </a:solidFill>
          </a:ln>
        </p:spPr>
        <p:txBody>
          <a:bodyPr wrap="square" lIns="0" tIns="0" rIns="0" bIns="0" rtlCol="0"/>
          <a:lstStyle/>
          <a:p>
            <a:endParaRPr/>
          </a:p>
        </p:txBody>
      </p:sp>
      <p:sp>
        <p:nvSpPr>
          <p:cNvPr id="104" name="object 104"/>
          <p:cNvSpPr txBox="1"/>
          <p:nvPr/>
        </p:nvSpPr>
        <p:spPr>
          <a:xfrm>
            <a:off x="796409" y="2512556"/>
            <a:ext cx="358140" cy="3632835"/>
          </a:xfrm>
          <a:prstGeom prst="rect">
            <a:avLst/>
          </a:prstGeom>
        </p:spPr>
        <p:txBody>
          <a:bodyPr vert="horz" wrap="square" lIns="0" tIns="80645" rIns="0" bIns="0" rtlCol="0">
            <a:spAutoFit/>
          </a:bodyPr>
          <a:lstStyle/>
          <a:p>
            <a:pPr marR="7620" algn="r">
              <a:lnSpc>
                <a:spcPct val="100000"/>
              </a:lnSpc>
              <a:spcBef>
                <a:spcPts val="635"/>
              </a:spcBef>
            </a:pPr>
            <a:r>
              <a:rPr sz="1700" spc="-5" dirty="0">
                <a:latin typeface="Calibri"/>
                <a:cs typeface="Calibri"/>
              </a:rPr>
              <a:t>100</a:t>
            </a:r>
            <a:endParaRPr sz="1700">
              <a:latin typeface="Calibri"/>
              <a:cs typeface="Calibri"/>
            </a:endParaRPr>
          </a:p>
          <a:p>
            <a:pPr marR="6985" algn="r">
              <a:lnSpc>
                <a:spcPct val="100000"/>
              </a:lnSpc>
              <a:spcBef>
                <a:spcPts val="540"/>
              </a:spcBef>
            </a:pPr>
            <a:r>
              <a:rPr sz="1700" spc="-5" dirty="0">
                <a:latin typeface="Calibri"/>
                <a:cs typeface="Calibri"/>
              </a:rPr>
              <a:t>90</a:t>
            </a:r>
            <a:endParaRPr sz="1700">
              <a:latin typeface="Calibri"/>
              <a:cs typeface="Calibri"/>
            </a:endParaRPr>
          </a:p>
          <a:p>
            <a:pPr marR="6985" algn="r">
              <a:lnSpc>
                <a:spcPct val="100000"/>
              </a:lnSpc>
              <a:spcBef>
                <a:spcPts val="545"/>
              </a:spcBef>
            </a:pPr>
            <a:r>
              <a:rPr sz="1700" spc="-5" dirty="0">
                <a:latin typeface="Calibri"/>
                <a:cs typeface="Calibri"/>
              </a:rPr>
              <a:t>80</a:t>
            </a:r>
            <a:endParaRPr sz="1700">
              <a:latin typeface="Calibri"/>
              <a:cs typeface="Calibri"/>
            </a:endParaRPr>
          </a:p>
          <a:p>
            <a:pPr marR="6985" algn="r">
              <a:lnSpc>
                <a:spcPct val="100000"/>
              </a:lnSpc>
              <a:spcBef>
                <a:spcPts val="540"/>
              </a:spcBef>
            </a:pPr>
            <a:r>
              <a:rPr sz="1700" spc="-5" dirty="0">
                <a:latin typeface="Calibri"/>
                <a:cs typeface="Calibri"/>
              </a:rPr>
              <a:t>70</a:t>
            </a:r>
            <a:endParaRPr sz="1700">
              <a:latin typeface="Calibri"/>
              <a:cs typeface="Calibri"/>
            </a:endParaRPr>
          </a:p>
          <a:p>
            <a:pPr marR="6985" algn="r">
              <a:lnSpc>
                <a:spcPct val="100000"/>
              </a:lnSpc>
              <a:spcBef>
                <a:spcPts val="545"/>
              </a:spcBef>
            </a:pPr>
            <a:r>
              <a:rPr sz="1700" spc="-5" dirty="0">
                <a:latin typeface="Calibri"/>
                <a:cs typeface="Calibri"/>
              </a:rPr>
              <a:t>60</a:t>
            </a:r>
            <a:endParaRPr sz="1700">
              <a:latin typeface="Calibri"/>
              <a:cs typeface="Calibri"/>
            </a:endParaRPr>
          </a:p>
          <a:p>
            <a:pPr marR="6985" algn="r">
              <a:lnSpc>
                <a:spcPct val="100000"/>
              </a:lnSpc>
              <a:spcBef>
                <a:spcPts val="540"/>
              </a:spcBef>
            </a:pPr>
            <a:r>
              <a:rPr sz="1700" spc="-5" dirty="0">
                <a:latin typeface="Calibri"/>
                <a:cs typeface="Calibri"/>
              </a:rPr>
              <a:t>50</a:t>
            </a:r>
            <a:endParaRPr sz="1700">
              <a:latin typeface="Calibri"/>
              <a:cs typeface="Calibri"/>
            </a:endParaRPr>
          </a:p>
          <a:p>
            <a:pPr marR="6985" algn="r">
              <a:lnSpc>
                <a:spcPct val="100000"/>
              </a:lnSpc>
              <a:spcBef>
                <a:spcPts val="540"/>
              </a:spcBef>
            </a:pPr>
            <a:r>
              <a:rPr sz="1700" spc="-5" dirty="0">
                <a:latin typeface="Calibri"/>
                <a:cs typeface="Calibri"/>
              </a:rPr>
              <a:t>40</a:t>
            </a:r>
            <a:endParaRPr sz="1700">
              <a:latin typeface="Calibri"/>
              <a:cs typeface="Calibri"/>
            </a:endParaRPr>
          </a:p>
          <a:p>
            <a:pPr marR="6985" algn="r">
              <a:lnSpc>
                <a:spcPct val="100000"/>
              </a:lnSpc>
              <a:spcBef>
                <a:spcPts val="545"/>
              </a:spcBef>
            </a:pPr>
            <a:r>
              <a:rPr sz="1700" spc="-5" dirty="0">
                <a:latin typeface="Calibri"/>
                <a:cs typeface="Calibri"/>
              </a:rPr>
              <a:t>30</a:t>
            </a:r>
            <a:endParaRPr sz="1700">
              <a:latin typeface="Calibri"/>
              <a:cs typeface="Calibri"/>
            </a:endParaRPr>
          </a:p>
          <a:p>
            <a:pPr marR="6985" algn="r">
              <a:lnSpc>
                <a:spcPct val="100000"/>
              </a:lnSpc>
              <a:spcBef>
                <a:spcPts val="540"/>
              </a:spcBef>
            </a:pPr>
            <a:r>
              <a:rPr sz="1700" spc="-5" dirty="0">
                <a:latin typeface="Calibri"/>
                <a:cs typeface="Calibri"/>
              </a:rPr>
              <a:t>20</a:t>
            </a:r>
            <a:endParaRPr sz="1700">
              <a:latin typeface="Calibri"/>
              <a:cs typeface="Calibri"/>
            </a:endParaRPr>
          </a:p>
          <a:p>
            <a:pPr marR="6985" algn="r">
              <a:lnSpc>
                <a:spcPct val="100000"/>
              </a:lnSpc>
              <a:spcBef>
                <a:spcPts val="545"/>
              </a:spcBef>
            </a:pPr>
            <a:r>
              <a:rPr sz="1700" spc="-5" dirty="0">
                <a:latin typeface="Calibri"/>
                <a:cs typeface="Calibri"/>
              </a:rPr>
              <a:t>10</a:t>
            </a:r>
            <a:endParaRPr sz="1700">
              <a:latin typeface="Calibri"/>
              <a:cs typeface="Calibri"/>
            </a:endParaRPr>
          </a:p>
          <a:p>
            <a:pPr marR="5080" algn="r">
              <a:lnSpc>
                <a:spcPct val="100000"/>
              </a:lnSpc>
              <a:spcBef>
                <a:spcPts val="540"/>
              </a:spcBef>
            </a:pPr>
            <a:r>
              <a:rPr sz="1700" spc="10" dirty="0">
                <a:latin typeface="Calibri"/>
                <a:cs typeface="Calibri"/>
              </a:rPr>
              <a:t>0</a:t>
            </a:r>
            <a:endParaRPr sz="1700">
              <a:latin typeface="Calibri"/>
              <a:cs typeface="Calibri"/>
            </a:endParaRPr>
          </a:p>
        </p:txBody>
      </p:sp>
      <p:sp>
        <p:nvSpPr>
          <p:cNvPr id="105" name="object 105"/>
          <p:cNvSpPr/>
          <p:nvPr/>
        </p:nvSpPr>
        <p:spPr>
          <a:xfrm>
            <a:off x="736034" y="1802805"/>
            <a:ext cx="7663180" cy="4701540"/>
          </a:xfrm>
          <a:custGeom>
            <a:avLst/>
            <a:gdLst/>
            <a:ahLst/>
            <a:cxnLst/>
            <a:rect l="l" t="t" r="r" b="b"/>
            <a:pathLst>
              <a:path w="7663180" h="4701540">
                <a:moveTo>
                  <a:pt x="0" y="0"/>
                </a:moveTo>
                <a:lnTo>
                  <a:pt x="7662908" y="0"/>
                </a:lnTo>
                <a:lnTo>
                  <a:pt x="7662908" y="4701022"/>
                </a:lnTo>
                <a:lnTo>
                  <a:pt x="0" y="4701022"/>
                </a:lnTo>
                <a:lnTo>
                  <a:pt x="0" y="0"/>
                </a:lnTo>
                <a:close/>
              </a:path>
            </a:pathLst>
          </a:custGeom>
          <a:ln w="9138">
            <a:solidFill>
              <a:srgbClr val="878787"/>
            </a:solidFill>
          </a:ln>
        </p:spPr>
        <p:txBody>
          <a:bodyPr wrap="square" lIns="0" tIns="0" rIns="0" bIns="0" rtlCol="0"/>
          <a:lstStyle/>
          <a:p>
            <a:endParaRPr/>
          </a:p>
        </p:txBody>
      </p:sp>
      <p:sp>
        <p:nvSpPr>
          <p:cNvPr id="106" name="object 106"/>
          <p:cNvSpPr txBox="1"/>
          <p:nvPr/>
        </p:nvSpPr>
        <p:spPr>
          <a:xfrm>
            <a:off x="1500209" y="6195625"/>
            <a:ext cx="464820" cy="245110"/>
          </a:xfrm>
          <a:prstGeom prst="rect">
            <a:avLst/>
          </a:prstGeom>
        </p:spPr>
        <p:txBody>
          <a:bodyPr vert="horz" wrap="square" lIns="0" tIns="0" rIns="0" bIns="0" rtlCol="0">
            <a:spAutoFit/>
          </a:bodyPr>
          <a:lstStyle/>
          <a:p>
            <a:pPr marL="12700">
              <a:lnSpc>
                <a:spcPts val="1735"/>
              </a:lnSpc>
            </a:pPr>
            <a:r>
              <a:rPr sz="1700" spc="-5" dirty="0">
                <a:latin typeface="Calibri"/>
                <a:cs typeface="Calibri"/>
              </a:rPr>
              <a:t>1979</a:t>
            </a:r>
            <a:endParaRPr sz="1700">
              <a:latin typeface="Calibri"/>
              <a:cs typeface="Calibri"/>
            </a:endParaRPr>
          </a:p>
        </p:txBody>
      </p:sp>
      <p:sp>
        <p:nvSpPr>
          <p:cNvPr id="107" name="object 107"/>
          <p:cNvSpPr txBox="1"/>
          <p:nvPr/>
        </p:nvSpPr>
        <p:spPr>
          <a:xfrm>
            <a:off x="2269187" y="6195625"/>
            <a:ext cx="464820" cy="245110"/>
          </a:xfrm>
          <a:prstGeom prst="rect">
            <a:avLst/>
          </a:prstGeom>
        </p:spPr>
        <p:txBody>
          <a:bodyPr vert="horz" wrap="square" lIns="0" tIns="0" rIns="0" bIns="0" rtlCol="0">
            <a:spAutoFit/>
          </a:bodyPr>
          <a:lstStyle/>
          <a:p>
            <a:pPr marL="12700">
              <a:lnSpc>
                <a:spcPts val="1735"/>
              </a:lnSpc>
            </a:pPr>
            <a:r>
              <a:rPr sz="1700" spc="-5" dirty="0">
                <a:latin typeface="Calibri"/>
                <a:cs typeface="Calibri"/>
              </a:rPr>
              <a:t>1987</a:t>
            </a:r>
            <a:endParaRPr sz="1700">
              <a:latin typeface="Calibri"/>
              <a:cs typeface="Calibri"/>
            </a:endParaRPr>
          </a:p>
        </p:txBody>
      </p:sp>
      <p:sp>
        <p:nvSpPr>
          <p:cNvPr id="108" name="object 108"/>
          <p:cNvSpPr txBox="1"/>
          <p:nvPr/>
        </p:nvSpPr>
        <p:spPr>
          <a:xfrm>
            <a:off x="3038165" y="6195625"/>
            <a:ext cx="464820" cy="245110"/>
          </a:xfrm>
          <a:prstGeom prst="rect">
            <a:avLst/>
          </a:prstGeom>
        </p:spPr>
        <p:txBody>
          <a:bodyPr vert="horz" wrap="square" lIns="0" tIns="0" rIns="0" bIns="0" rtlCol="0">
            <a:spAutoFit/>
          </a:bodyPr>
          <a:lstStyle/>
          <a:p>
            <a:pPr marL="12700">
              <a:lnSpc>
                <a:spcPts val="1735"/>
              </a:lnSpc>
            </a:pPr>
            <a:r>
              <a:rPr sz="1700" spc="-5" dirty="0">
                <a:latin typeface="Calibri"/>
                <a:cs typeface="Calibri"/>
              </a:rPr>
              <a:t>1989</a:t>
            </a:r>
            <a:endParaRPr sz="1700">
              <a:latin typeface="Calibri"/>
              <a:cs typeface="Calibri"/>
            </a:endParaRPr>
          </a:p>
        </p:txBody>
      </p:sp>
      <p:sp>
        <p:nvSpPr>
          <p:cNvPr id="109" name="object 109"/>
          <p:cNvSpPr txBox="1"/>
          <p:nvPr/>
        </p:nvSpPr>
        <p:spPr>
          <a:xfrm>
            <a:off x="3807143" y="6195625"/>
            <a:ext cx="464820" cy="245110"/>
          </a:xfrm>
          <a:prstGeom prst="rect">
            <a:avLst/>
          </a:prstGeom>
        </p:spPr>
        <p:txBody>
          <a:bodyPr vert="horz" wrap="square" lIns="0" tIns="0" rIns="0" bIns="0" rtlCol="0">
            <a:spAutoFit/>
          </a:bodyPr>
          <a:lstStyle/>
          <a:p>
            <a:pPr marL="12700">
              <a:lnSpc>
                <a:spcPts val="1735"/>
              </a:lnSpc>
            </a:pPr>
            <a:r>
              <a:rPr sz="1700" spc="-5" dirty="0">
                <a:latin typeface="Calibri"/>
                <a:cs typeface="Calibri"/>
              </a:rPr>
              <a:t>1991</a:t>
            </a:r>
            <a:endParaRPr sz="1700">
              <a:latin typeface="Calibri"/>
              <a:cs typeface="Calibri"/>
            </a:endParaRPr>
          </a:p>
        </p:txBody>
      </p:sp>
      <p:sp>
        <p:nvSpPr>
          <p:cNvPr id="110" name="object 110"/>
          <p:cNvSpPr txBox="1"/>
          <p:nvPr/>
        </p:nvSpPr>
        <p:spPr>
          <a:xfrm>
            <a:off x="4576122" y="6195625"/>
            <a:ext cx="464820" cy="245110"/>
          </a:xfrm>
          <a:prstGeom prst="rect">
            <a:avLst/>
          </a:prstGeom>
        </p:spPr>
        <p:txBody>
          <a:bodyPr vert="horz" wrap="square" lIns="0" tIns="0" rIns="0" bIns="0" rtlCol="0">
            <a:spAutoFit/>
          </a:bodyPr>
          <a:lstStyle/>
          <a:p>
            <a:pPr marL="12700">
              <a:lnSpc>
                <a:spcPts val="1735"/>
              </a:lnSpc>
            </a:pPr>
            <a:r>
              <a:rPr sz="1700" spc="-5" dirty="0">
                <a:latin typeface="Calibri"/>
                <a:cs typeface="Calibri"/>
              </a:rPr>
              <a:t>1992</a:t>
            </a:r>
            <a:endParaRPr sz="1700">
              <a:latin typeface="Calibri"/>
              <a:cs typeface="Calibri"/>
            </a:endParaRPr>
          </a:p>
        </p:txBody>
      </p:sp>
      <p:sp>
        <p:nvSpPr>
          <p:cNvPr id="111" name="object 111"/>
          <p:cNvSpPr txBox="1"/>
          <p:nvPr/>
        </p:nvSpPr>
        <p:spPr>
          <a:xfrm>
            <a:off x="5345100" y="6195625"/>
            <a:ext cx="464820" cy="245110"/>
          </a:xfrm>
          <a:prstGeom prst="rect">
            <a:avLst/>
          </a:prstGeom>
        </p:spPr>
        <p:txBody>
          <a:bodyPr vert="horz" wrap="square" lIns="0" tIns="0" rIns="0" bIns="0" rtlCol="0">
            <a:spAutoFit/>
          </a:bodyPr>
          <a:lstStyle/>
          <a:p>
            <a:pPr marL="12700">
              <a:lnSpc>
                <a:spcPts val="1735"/>
              </a:lnSpc>
            </a:pPr>
            <a:r>
              <a:rPr sz="1700" spc="-5" dirty="0">
                <a:latin typeface="Calibri"/>
                <a:cs typeface="Calibri"/>
              </a:rPr>
              <a:t>1995</a:t>
            </a:r>
            <a:endParaRPr sz="1700">
              <a:latin typeface="Calibri"/>
              <a:cs typeface="Calibri"/>
            </a:endParaRPr>
          </a:p>
        </p:txBody>
      </p:sp>
      <p:sp>
        <p:nvSpPr>
          <p:cNvPr id="112" name="object 112"/>
          <p:cNvSpPr txBox="1"/>
          <p:nvPr/>
        </p:nvSpPr>
        <p:spPr>
          <a:xfrm>
            <a:off x="6114079" y="6195625"/>
            <a:ext cx="464820" cy="245110"/>
          </a:xfrm>
          <a:prstGeom prst="rect">
            <a:avLst/>
          </a:prstGeom>
        </p:spPr>
        <p:txBody>
          <a:bodyPr vert="horz" wrap="square" lIns="0" tIns="0" rIns="0" bIns="0" rtlCol="0">
            <a:spAutoFit/>
          </a:bodyPr>
          <a:lstStyle/>
          <a:p>
            <a:pPr marL="12700">
              <a:lnSpc>
                <a:spcPts val="1735"/>
              </a:lnSpc>
            </a:pPr>
            <a:r>
              <a:rPr sz="1700" spc="-5" dirty="0">
                <a:latin typeface="Calibri"/>
                <a:cs typeface="Calibri"/>
              </a:rPr>
              <a:t>1998</a:t>
            </a:r>
            <a:endParaRPr sz="1700">
              <a:latin typeface="Calibri"/>
              <a:cs typeface="Calibri"/>
            </a:endParaRPr>
          </a:p>
        </p:txBody>
      </p:sp>
      <p:sp>
        <p:nvSpPr>
          <p:cNvPr id="113" name="object 113"/>
          <p:cNvSpPr txBox="1"/>
          <p:nvPr/>
        </p:nvSpPr>
        <p:spPr>
          <a:xfrm>
            <a:off x="6883057" y="6195625"/>
            <a:ext cx="464820" cy="245110"/>
          </a:xfrm>
          <a:prstGeom prst="rect">
            <a:avLst/>
          </a:prstGeom>
        </p:spPr>
        <p:txBody>
          <a:bodyPr vert="horz" wrap="square" lIns="0" tIns="0" rIns="0" bIns="0" rtlCol="0">
            <a:spAutoFit/>
          </a:bodyPr>
          <a:lstStyle/>
          <a:p>
            <a:pPr marL="12700">
              <a:lnSpc>
                <a:spcPts val="1735"/>
              </a:lnSpc>
            </a:pPr>
            <a:r>
              <a:rPr sz="1700" spc="-5" dirty="0">
                <a:latin typeface="Calibri"/>
                <a:cs typeface="Calibri"/>
              </a:rPr>
              <a:t>2000</a:t>
            </a:r>
            <a:endParaRPr sz="1700">
              <a:latin typeface="Calibri"/>
              <a:cs typeface="Calibri"/>
            </a:endParaRPr>
          </a:p>
        </p:txBody>
      </p:sp>
      <p:sp>
        <p:nvSpPr>
          <p:cNvPr id="114" name="object 114"/>
          <p:cNvSpPr txBox="1"/>
          <p:nvPr/>
        </p:nvSpPr>
        <p:spPr>
          <a:xfrm>
            <a:off x="7652035" y="6195625"/>
            <a:ext cx="464820" cy="245110"/>
          </a:xfrm>
          <a:prstGeom prst="rect">
            <a:avLst/>
          </a:prstGeom>
        </p:spPr>
        <p:txBody>
          <a:bodyPr vert="horz" wrap="square" lIns="0" tIns="0" rIns="0" bIns="0" rtlCol="0">
            <a:spAutoFit/>
          </a:bodyPr>
          <a:lstStyle/>
          <a:p>
            <a:pPr marL="12700">
              <a:lnSpc>
                <a:spcPts val="1735"/>
              </a:lnSpc>
            </a:pPr>
            <a:r>
              <a:rPr sz="1700" spc="-5" dirty="0">
                <a:latin typeface="Calibri"/>
                <a:cs typeface="Calibri"/>
              </a:rPr>
              <a:t>2010</a:t>
            </a:r>
            <a:endParaRPr sz="1700">
              <a:latin typeface="Calibri"/>
              <a:cs typeface="Calibri"/>
            </a:endParaRPr>
          </a:p>
        </p:txBody>
      </p:sp>
      <p:sp>
        <p:nvSpPr>
          <p:cNvPr id="115" name="object 115"/>
          <p:cNvSpPr txBox="1">
            <a:spLocks noGrp="1"/>
          </p:cNvSpPr>
          <p:nvPr>
            <p:ph type="sldNum" sz="quarter" idx="7"/>
          </p:nvPr>
        </p:nvSpPr>
        <p:spPr>
          <a:prstGeom prst="rect">
            <a:avLst/>
          </a:prstGeom>
        </p:spPr>
        <p:txBody>
          <a:bodyPr vert="horz" wrap="square" lIns="0" tIns="0" rIns="0" bIns="0" rtlCol="0">
            <a:spAutoFit/>
          </a:bodyPr>
          <a:lstStyle/>
          <a:p>
            <a:pPr marL="38100">
              <a:lnSpc>
                <a:spcPts val="1645"/>
              </a:lnSpc>
            </a:pPr>
            <a:fld id="{81D60167-4931-47E6-BA6A-407CBD079E47}" type="slidenum">
              <a:rPr spc="-5" dirty="0"/>
              <a:t>12</a:t>
            </a:fld>
            <a:endParaRPr spc="-5" dirty="0"/>
          </a:p>
        </p:txBody>
      </p:sp>
      <p:sp>
        <p:nvSpPr>
          <p:cNvPr id="116" name="object 116"/>
          <p:cNvSpPr txBox="1">
            <a:spLocks noGrp="1"/>
          </p:cNvSpPr>
          <p:nvPr>
            <p:ph type="ftr" sz="quarter" idx="5"/>
          </p:nvPr>
        </p:nvSpPr>
        <p:spPr>
          <a:xfrm>
            <a:off x="762000" y="6488331"/>
            <a:ext cx="3199765" cy="205184"/>
          </a:xfrm>
          <a:prstGeom prst="rect">
            <a:avLst/>
          </a:prstGeom>
        </p:spPr>
        <p:txBody>
          <a:bodyPr vert="horz" wrap="square" lIns="0" tIns="0" rIns="0" bIns="0" rtlCol="0">
            <a:spAutoFit/>
          </a:bodyPr>
          <a:lstStyle/>
          <a:p>
            <a:pPr marL="12700">
              <a:lnSpc>
                <a:spcPts val="1625"/>
              </a:lnSpc>
            </a:pPr>
            <a:r>
              <a:rPr lang="en-US" spc="-5" smtClean="0"/>
              <a:t>2025 Va Tech Water Treatment Short Course</a:t>
            </a:r>
            <a:endParaRPr spc="-5"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92251" y="486155"/>
            <a:ext cx="8497061" cy="1008887"/>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492251" y="1034796"/>
            <a:ext cx="4331207" cy="1008887"/>
          </a:xfrm>
          <a:prstGeom prst="rect">
            <a:avLst/>
          </a:prstGeom>
          <a:blipFill>
            <a:blip r:embed="rId3" cstate="print"/>
            <a:stretch>
              <a:fillRect/>
            </a:stretch>
          </a:blipFill>
        </p:spPr>
        <p:txBody>
          <a:bodyPr wrap="square" lIns="0" tIns="0" rIns="0" bIns="0" rtlCol="0"/>
          <a:lstStyle/>
          <a:p>
            <a:endParaRPr/>
          </a:p>
        </p:txBody>
      </p:sp>
      <p:sp>
        <p:nvSpPr>
          <p:cNvPr id="4" name="object 4"/>
          <p:cNvSpPr txBox="1">
            <a:spLocks noGrp="1"/>
          </p:cNvSpPr>
          <p:nvPr>
            <p:ph type="title"/>
          </p:nvPr>
        </p:nvSpPr>
        <p:spPr>
          <a:prstGeom prst="rect">
            <a:avLst/>
          </a:prstGeom>
        </p:spPr>
        <p:txBody>
          <a:bodyPr vert="horz" wrap="square" lIns="0" tIns="193293" rIns="0" bIns="0" rtlCol="0">
            <a:spAutoFit/>
          </a:bodyPr>
          <a:lstStyle/>
          <a:p>
            <a:pPr marL="390525" marR="5080">
              <a:lnSpc>
                <a:spcPct val="100000"/>
              </a:lnSpc>
              <a:spcBef>
                <a:spcPts val="100"/>
              </a:spcBef>
            </a:pPr>
            <a:r>
              <a:rPr sz="3600" spc="-5" dirty="0"/>
              <a:t>Primary Inorganic Contaminants </a:t>
            </a:r>
            <a:r>
              <a:rPr sz="3600" dirty="0"/>
              <a:t>(IOC)  </a:t>
            </a:r>
            <a:r>
              <a:rPr sz="3600" spc="-5" dirty="0"/>
              <a:t>Regulated by</a:t>
            </a:r>
            <a:r>
              <a:rPr sz="3600" spc="-25" dirty="0"/>
              <a:t> </a:t>
            </a:r>
            <a:r>
              <a:rPr sz="3600" spc="-5" dirty="0"/>
              <a:t>EPA</a:t>
            </a:r>
            <a:endParaRPr sz="3600"/>
          </a:p>
        </p:txBody>
      </p:sp>
      <p:sp>
        <p:nvSpPr>
          <p:cNvPr id="7" name="object 7"/>
          <p:cNvSpPr txBox="1">
            <a:spLocks noGrp="1"/>
          </p:cNvSpPr>
          <p:nvPr>
            <p:ph type="sldNum" sz="quarter" idx="7"/>
          </p:nvPr>
        </p:nvSpPr>
        <p:spPr>
          <a:prstGeom prst="rect">
            <a:avLst/>
          </a:prstGeom>
        </p:spPr>
        <p:txBody>
          <a:bodyPr vert="horz" wrap="square" lIns="0" tIns="0" rIns="0" bIns="0" rtlCol="0">
            <a:spAutoFit/>
          </a:bodyPr>
          <a:lstStyle/>
          <a:p>
            <a:pPr marL="38100">
              <a:lnSpc>
                <a:spcPts val="1645"/>
              </a:lnSpc>
            </a:pPr>
            <a:fld id="{81D60167-4931-47E6-BA6A-407CBD079E47}" type="slidenum">
              <a:rPr spc="-5" dirty="0"/>
              <a:t>13</a:t>
            </a:fld>
            <a:endParaRPr spc="-5" dirty="0"/>
          </a:p>
        </p:txBody>
      </p:sp>
      <p:sp>
        <p:nvSpPr>
          <p:cNvPr id="8" name="object 8"/>
          <p:cNvSpPr txBox="1">
            <a:spLocks noGrp="1"/>
          </p:cNvSpPr>
          <p:nvPr>
            <p:ph type="ftr" sz="quarter" idx="5"/>
          </p:nvPr>
        </p:nvSpPr>
        <p:spPr>
          <a:xfrm>
            <a:off x="762000" y="6488331"/>
            <a:ext cx="3199765" cy="205184"/>
          </a:xfrm>
          <a:prstGeom prst="rect">
            <a:avLst/>
          </a:prstGeom>
        </p:spPr>
        <p:txBody>
          <a:bodyPr vert="horz" wrap="square" lIns="0" tIns="0" rIns="0" bIns="0" rtlCol="0">
            <a:spAutoFit/>
          </a:bodyPr>
          <a:lstStyle/>
          <a:p>
            <a:pPr marL="12700">
              <a:lnSpc>
                <a:spcPts val="1625"/>
              </a:lnSpc>
            </a:pPr>
            <a:r>
              <a:rPr lang="en-US" spc="-5" smtClean="0"/>
              <a:t>2025 Va Tech Water Treatment Short Course</a:t>
            </a:r>
            <a:endParaRPr spc="-5" dirty="0"/>
          </a:p>
        </p:txBody>
      </p:sp>
      <p:sp>
        <p:nvSpPr>
          <p:cNvPr id="5" name="object 5"/>
          <p:cNvSpPr txBox="1"/>
          <p:nvPr/>
        </p:nvSpPr>
        <p:spPr>
          <a:xfrm>
            <a:off x="852487" y="1917001"/>
            <a:ext cx="1910714" cy="3866515"/>
          </a:xfrm>
          <a:prstGeom prst="rect">
            <a:avLst/>
          </a:prstGeom>
        </p:spPr>
        <p:txBody>
          <a:bodyPr vert="horz" wrap="square" lIns="0" tIns="12700" rIns="0" bIns="0" rtlCol="0">
            <a:spAutoFit/>
          </a:bodyPr>
          <a:lstStyle/>
          <a:p>
            <a:pPr marL="355600" indent="-342900">
              <a:lnSpc>
                <a:spcPct val="100000"/>
              </a:lnSpc>
              <a:spcBef>
                <a:spcPts val="100"/>
              </a:spcBef>
              <a:buClr>
                <a:srgbClr val="FFCC66"/>
              </a:buClr>
              <a:buSzPct val="75000"/>
              <a:buFont typeface="Wingdings"/>
              <a:buChar char=""/>
              <a:tabLst>
                <a:tab pos="354965" algn="l"/>
                <a:tab pos="355600" algn="l"/>
              </a:tabLst>
            </a:pPr>
            <a:r>
              <a:rPr sz="2800" spc="-5" dirty="0">
                <a:solidFill>
                  <a:srgbClr val="FFFFFF"/>
                </a:solidFill>
                <a:latin typeface="Times New Roman"/>
                <a:cs typeface="Times New Roman"/>
              </a:rPr>
              <a:t>Antimony</a:t>
            </a:r>
            <a:endParaRPr sz="2800" dirty="0">
              <a:latin typeface="Times New Roman"/>
              <a:cs typeface="Times New Roman"/>
            </a:endParaRPr>
          </a:p>
          <a:p>
            <a:pPr marL="355600" indent="-342900">
              <a:lnSpc>
                <a:spcPct val="100000"/>
              </a:lnSpc>
              <a:buClr>
                <a:srgbClr val="FFCC66"/>
              </a:buClr>
              <a:buSzPct val="75000"/>
              <a:buFont typeface="Wingdings"/>
              <a:buChar char=""/>
              <a:tabLst>
                <a:tab pos="354965" algn="l"/>
                <a:tab pos="355600" algn="l"/>
              </a:tabLst>
            </a:pPr>
            <a:r>
              <a:rPr sz="2800" spc="-5" dirty="0">
                <a:solidFill>
                  <a:srgbClr val="FFFFFF"/>
                </a:solidFill>
                <a:latin typeface="Times New Roman"/>
                <a:cs typeface="Times New Roman"/>
              </a:rPr>
              <a:t>Arsenic</a:t>
            </a:r>
            <a:endParaRPr sz="2800" dirty="0">
              <a:latin typeface="Times New Roman"/>
              <a:cs typeface="Times New Roman"/>
            </a:endParaRPr>
          </a:p>
          <a:p>
            <a:pPr marL="355600" indent="-342900">
              <a:lnSpc>
                <a:spcPct val="100000"/>
              </a:lnSpc>
              <a:buClr>
                <a:srgbClr val="FFCC66"/>
              </a:buClr>
              <a:buSzPct val="75000"/>
              <a:buFont typeface="Wingdings"/>
              <a:buChar char=""/>
              <a:tabLst>
                <a:tab pos="354965" algn="l"/>
                <a:tab pos="355600" algn="l"/>
              </a:tabLst>
            </a:pPr>
            <a:r>
              <a:rPr sz="2800" spc="-5" dirty="0">
                <a:solidFill>
                  <a:srgbClr val="FFFFFF"/>
                </a:solidFill>
                <a:latin typeface="Times New Roman"/>
                <a:cs typeface="Times New Roman"/>
              </a:rPr>
              <a:t>Asbestos</a:t>
            </a:r>
            <a:endParaRPr sz="2800" dirty="0">
              <a:latin typeface="Times New Roman"/>
              <a:cs typeface="Times New Roman"/>
            </a:endParaRPr>
          </a:p>
          <a:p>
            <a:pPr marL="355600" indent="-342900">
              <a:lnSpc>
                <a:spcPct val="100000"/>
              </a:lnSpc>
              <a:buClr>
                <a:srgbClr val="FFCC66"/>
              </a:buClr>
              <a:buSzPct val="75000"/>
              <a:buFont typeface="Wingdings"/>
              <a:buChar char=""/>
              <a:tabLst>
                <a:tab pos="354965" algn="l"/>
                <a:tab pos="355600" algn="l"/>
              </a:tabLst>
            </a:pPr>
            <a:r>
              <a:rPr sz="2800" spc="-5" dirty="0">
                <a:solidFill>
                  <a:srgbClr val="FFFFFF"/>
                </a:solidFill>
                <a:latin typeface="Times New Roman"/>
                <a:cs typeface="Times New Roman"/>
              </a:rPr>
              <a:t>Barium</a:t>
            </a:r>
            <a:endParaRPr sz="2800" dirty="0">
              <a:latin typeface="Times New Roman"/>
              <a:cs typeface="Times New Roman"/>
            </a:endParaRPr>
          </a:p>
          <a:p>
            <a:pPr marL="355600" indent="-342900">
              <a:lnSpc>
                <a:spcPct val="100000"/>
              </a:lnSpc>
              <a:buClr>
                <a:srgbClr val="FFCC66"/>
              </a:buClr>
              <a:buSzPct val="75000"/>
              <a:buFont typeface="Wingdings"/>
              <a:buChar char=""/>
              <a:tabLst>
                <a:tab pos="354965" algn="l"/>
                <a:tab pos="355600" algn="l"/>
              </a:tabLst>
            </a:pPr>
            <a:r>
              <a:rPr sz="2800" spc="-5" dirty="0">
                <a:solidFill>
                  <a:srgbClr val="FFFFFF"/>
                </a:solidFill>
                <a:latin typeface="Times New Roman"/>
                <a:cs typeface="Times New Roman"/>
              </a:rPr>
              <a:t>Beryllium</a:t>
            </a:r>
            <a:endParaRPr sz="2800" dirty="0">
              <a:latin typeface="Times New Roman"/>
              <a:cs typeface="Times New Roman"/>
            </a:endParaRPr>
          </a:p>
          <a:p>
            <a:pPr marL="355600" indent="-342900">
              <a:lnSpc>
                <a:spcPct val="100000"/>
              </a:lnSpc>
              <a:buClr>
                <a:srgbClr val="FFCC66"/>
              </a:buClr>
              <a:buSzPct val="75000"/>
              <a:buFont typeface="Wingdings"/>
              <a:buChar char=""/>
              <a:tabLst>
                <a:tab pos="354965" algn="l"/>
                <a:tab pos="355600" algn="l"/>
              </a:tabLst>
            </a:pPr>
            <a:r>
              <a:rPr sz="2800" spc="-5" dirty="0">
                <a:solidFill>
                  <a:srgbClr val="FFFFFF"/>
                </a:solidFill>
                <a:latin typeface="Times New Roman"/>
                <a:cs typeface="Times New Roman"/>
              </a:rPr>
              <a:t>Cadmium</a:t>
            </a:r>
            <a:endParaRPr sz="2800" dirty="0">
              <a:latin typeface="Times New Roman"/>
              <a:cs typeface="Times New Roman"/>
            </a:endParaRPr>
          </a:p>
          <a:p>
            <a:pPr marL="355600" indent="-342900">
              <a:lnSpc>
                <a:spcPct val="100000"/>
              </a:lnSpc>
              <a:buClr>
                <a:srgbClr val="FFCC66"/>
              </a:buClr>
              <a:buSzPct val="75000"/>
              <a:buFont typeface="Wingdings"/>
              <a:buChar char=""/>
              <a:tabLst>
                <a:tab pos="354965" algn="l"/>
                <a:tab pos="355600" algn="l"/>
              </a:tabLst>
            </a:pPr>
            <a:r>
              <a:rPr sz="2800" spc="-5" dirty="0">
                <a:solidFill>
                  <a:srgbClr val="FFFFFF"/>
                </a:solidFill>
                <a:latin typeface="Times New Roman"/>
                <a:cs typeface="Times New Roman"/>
              </a:rPr>
              <a:t>Chromium</a:t>
            </a:r>
            <a:endParaRPr sz="2800" dirty="0">
              <a:latin typeface="Times New Roman"/>
              <a:cs typeface="Times New Roman"/>
            </a:endParaRPr>
          </a:p>
          <a:p>
            <a:pPr marL="355600" indent="-342900">
              <a:lnSpc>
                <a:spcPct val="100000"/>
              </a:lnSpc>
              <a:buClr>
                <a:srgbClr val="FFCC66"/>
              </a:buClr>
              <a:buSzPct val="75000"/>
              <a:buFont typeface="Wingdings"/>
              <a:buChar char=""/>
              <a:tabLst>
                <a:tab pos="354965" algn="l"/>
                <a:tab pos="355600" algn="l"/>
              </a:tabLst>
            </a:pPr>
            <a:r>
              <a:rPr sz="2800" spc="-5" dirty="0">
                <a:solidFill>
                  <a:srgbClr val="FFFFFF"/>
                </a:solidFill>
                <a:latin typeface="Times New Roman"/>
                <a:cs typeface="Times New Roman"/>
              </a:rPr>
              <a:t>Copper</a:t>
            </a:r>
            <a:endParaRPr sz="2800" dirty="0">
              <a:latin typeface="Times New Roman"/>
              <a:cs typeface="Times New Roman"/>
            </a:endParaRPr>
          </a:p>
          <a:p>
            <a:pPr marL="355600" indent="-342900">
              <a:lnSpc>
                <a:spcPct val="100000"/>
              </a:lnSpc>
              <a:buClr>
                <a:srgbClr val="FFCC66"/>
              </a:buClr>
              <a:buSzPct val="75000"/>
              <a:buFont typeface="Wingdings"/>
              <a:buChar char=""/>
              <a:tabLst>
                <a:tab pos="354965" algn="l"/>
                <a:tab pos="355600" algn="l"/>
              </a:tabLst>
            </a:pPr>
            <a:r>
              <a:rPr sz="2800" spc="-5" dirty="0">
                <a:solidFill>
                  <a:srgbClr val="FFFFFF"/>
                </a:solidFill>
                <a:latin typeface="Times New Roman"/>
                <a:cs typeface="Times New Roman"/>
              </a:rPr>
              <a:t>Cyanide</a:t>
            </a:r>
            <a:endParaRPr sz="2800" dirty="0">
              <a:latin typeface="Times New Roman"/>
              <a:cs typeface="Times New Roman"/>
            </a:endParaRPr>
          </a:p>
        </p:txBody>
      </p:sp>
      <p:sp>
        <p:nvSpPr>
          <p:cNvPr id="6" name="object 6"/>
          <p:cNvSpPr txBox="1"/>
          <p:nvPr/>
        </p:nvSpPr>
        <p:spPr>
          <a:xfrm>
            <a:off x="4814886" y="1917306"/>
            <a:ext cx="1712595" cy="3311525"/>
          </a:xfrm>
          <a:prstGeom prst="rect">
            <a:avLst/>
          </a:prstGeom>
        </p:spPr>
        <p:txBody>
          <a:bodyPr vert="horz" wrap="square" lIns="0" tIns="55244" rIns="0" bIns="0" rtlCol="0">
            <a:spAutoFit/>
          </a:bodyPr>
          <a:lstStyle/>
          <a:p>
            <a:pPr marL="355600" indent="-342900">
              <a:lnSpc>
                <a:spcPct val="100000"/>
              </a:lnSpc>
              <a:spcBef>
                <a:spcPts val="434"/>
              </a:spcBef>
              <a:buClr>
                <a:srgbClr val="FFCC66"/>
              </a:buClr>
              <a:buSzPct val="75000"/>
              <a:buFont typeface="Wingdings"/>
              <a:buChar char=""/>
              <a:tabLst>
                <a:tab pos="354965" algn="l"/>
                <a:tab pos="355600" algn="l"/>
              </a:tabLst>
            </a:pPr>
            <a:r>
              <a:rPr sz="2800" dirty="0">
                <a:solidFill>
                  <a:srgbClr val="FFFFFF"/>
                </a:solidFill>
                <a:latin typeface="Times New Roman"/>
                <a:cs typeface="Times New Roman"/>
              </a:rPr>
              <a:t>Fluoride</a:t>
            </a:r>
            <a:endParaRPr sz="2800">
              <a:latin typeface="Times New Roman"/>
              <a:cs typeface="Times New Roman"/>
            </a:endParaRPr>
          </a:p>
          <a:p>
            <a:pPr marL="355600" indent="-342900">
              <a:lnSpc>
                <a:spcPct val="100000"/>
              </a:lnSpc>
              <a:spcBef>
                <a:spcPts val="335"/>
              </a:spcBef>
              <a:buClr>
                <a:srgbClr val="FFCC66"/>
              </a:buClr>
              <a:buSzPct val="75000"/>
              <a:buFont typeface="Wingdings"/>
              <a:buChar char=""/>
              <a:tabLst>
                <a:tab pos="354965" algn="l"/>
                <a:tab pos="355600" algn="l"/>
              </a:tabLst>
            </a:pPr>
            <a:r>
              <a:rPr sz="2800" spc="-5" dirty="0">
                <a:solidFill>
                  <a:srgbClr val="FFFFFF"/>
                </a:solidFill>
                <a:latin typeface="Times New Roman"/>
                <a:cs typeface="Times New Roman"/>
              </a:rPr>
              <a:t>Lead</a:t>
            </a:r>
            <a:endParaRPr sz="2800">
              <a:latin typeface="Times New Roman"/>
              <a:cs typeface="Times New Roman"/>
            </a:endParaRPr>
          </a:p>
          <a:p>
            <a:pPr marL="355600" indent="-342900">
              <a:lnSpc>
                <a:spcPct val="100000"/>
              </a:lnSpc>
              <a:spcBef>
                <a:spcPts val="335"/>
              </a:spcBef>
              <a:buClr>
                <a:srgbClr val="FFCC66"/>
              </a:buClr>
              <a:buSzPct val="75000"/>
              <a:buFont typeface="Wingdings"/>
              <a:buChar char=""/>
              <a:tabLst>
                <a:tab pos="354965" algn="l"/>
                <a:tab pos="355600" algn="l"/>
              </a:tabLst>
            </a:pPr>
            <a:r>
              <a:rPr sz="2800" spc="-5" dirty="0">
                <a:solidFill>
                  <a:srgbClr val="FFFFFF"/>
                </a:solidFill>
                <a:latin typeface="Times New Roman"/>
                <a:cs typeface="Times New Roman"/>
              </a:rPr>
              <a:t>Mercury</a:t>
            </a:r>
            <a:endParaRPr sz="2800">
              <a:latin typeface="Times New Roman"/>
              <a:cs typeface="Times New Roman"/>
            </a:endParaRPr>
          </a:p>
          <a:p>
            <a:pPr marL="355600" indent="-342900">
              <a:lnSpc>
                <a:spcPct val="100000"/>
              </a:lnSpc>
              <a:spcBef>
                <a:spcPts val="335"/>
              </a:spcBef>
              <a:buClr>
                <a:srgbClr val="FFCC66"/>
              </a:buClr>
              <a:buSzPct val="75000"/>
              <a:buFont typeface="Wingdings"/>
              <a:buChar char=""/>
              <a:tabLst>
                <a:tab pos="354965" algn="l"/>
                <a:tab pos="355600" algn="l"/>
              </a:tabLst>
            </a:pPr>
            <a:r>
              <a:rPr sz="2800" spc="-5" dirty="0">
                <a:solidFill>
                  <a:srgbClr val="FFFFFF"/>
                </a:solidFill>
                <a:latin typeface="Times New Roman"/>
                <a:cs typeface="Times New Roman"/>
              </a:rPr>
              <a:t>Nitrate</a:t>
            </a:r>
            <a:endParaRPr sz="2800">
              <a:latin typeface="Times New Roman"/>
              <a:cs typeface="Times New Roman"/>
            </a:endParaRPr>
          </a:p>
          <a:p>
            <a:pPr marL="355600" indent="-342900">
              <a:lnSpc>
                <a:spcPct val="100000"/>
              </a:lnSpc>
              <a:spcBef>
                <a:spcPts val="340"/>
              </a:spcBef>
              <a:buClr>
                <a:srgbClr val="FFCC66"/>
              </a:buClr>
              <a:buSzPct val="75000"/>
              <a:buFont typeface="Wingdings"/>
              <a:buChar char=""/>
              <a:tabLst>
                <a:tab pos="354965" algn="l"/>
                <a:tab pos="355600" algn="l"/>
              </a:tabLst>
            </a:pPr>
            <a:r>
              <a:rPr sz="2800" dirty="0">
                <a:solidFill>
                  <a:srgbClr val="FFFFFF"/>
                </a:solidFill>
                <a:latin typeface="Times New Roman"/>
                <a:cs typeface="Times New Roman"/>
              </a:rPr>
              <a:t>Nitrite</a:t>
            </a:r>
            <a:endParaRPr sz="2800">
              <a:latin typeface="Times New Roman"/>
              <a:cs typeface="Times New Roman"/>
            </a:endParaRPr>
          </a:p>
          <a:p>
            <a:pPr marL="355600" indent="-342900">
              <a:lnSpc>
                <a:spcPct val="100000"/>
              </a:lnSpc>
              <a:spcBef>
                <a:spcPts val="335"/>
              </a:spcBef>
              <a:buClr>
                <a:srgbClr val="FFCC66"/>
              </a:buClr>
              <a:buSzPct val="75000"/>
              <a:buFont typeface="Wingdings"/>
              <a:buChar char=""/>
              <a:tabLst>
                <a:tab pos="354965" algn="l"/>
                <a:tab pos="355600" algn="l"/>
              </a:tabLst>
            </a:pPr>
            <a:r>
              <a:rPr sz="2800" spc="-5" dirty="0">
                <a:solidFill>
                  <a:srgbClr val="FFFFFF"/>
                </a:solidFill>
                <a:latin typeface="Times New Roman"/>
                <a:cs typeface="Times New Roman"/>
              </a:rPr>
              <a:t>Selenium</a:t>
            </a:r>
            <a:endParaRPr sz="2800">
              <a:latin typeface="Times New Roman"/>
              <a:cs typeface="Times New Roman"/>
            </a:endParaRPr>
          </a:p>
          <a:p>
            <a:pPr marL="355600" indent="-342900">
              <a:lnSpc>
                <a:spcPct val="100000"/>
              </a:lnSpc>
              <a:spcBef>
                <a:spcPts val="335"/>
              </a:spcBef>
              <a:buClr>
                <a:srgbClr val="FFCC66"/>
              </a:buClr>
              <a:buSzPct val="75000"/>
              <a:buFont typeface="Wingdings"/>
              <a:buChar char=""/>
              <a:tabLst>
                <a:tab pos="354965" algn="l"/>
                <a:tab pos="355600" algn="l"/>
              </a:tabLst>
            </a:pPr>
            <a:r>
              <a:rPr sz="2800" spc="-5" dirty="0">
                <a:solidFill>
                  <a:srgbClr val="FFFFFF"/>
                </a:solidFill>
                <a:latin typeface="Times New Roman"/>
                <a:cs typeface="Times New Roman"/>
              </a:rPr>
              <a:t>Thallium</a:t>
            </a:r>
            <a:endParaRPr sz="2800">
              <a:latin typeface="Times New Roman"/>
              <a:cs typeface="Times New Roman"/>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9144000" cy="6858000"/>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5388102" y="1585722"/>
            <a:ext cx="3742879" cy="5259260"/>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679704" y="0"/>
            <a:ext cx="1525524" cy="867918"/>
          </a:xfrm>
          <a:prstGeom prst="rect">
            <a:avLst/>
          </a:prstGeom>
          <a:blipFill>
            <a:blip r:embed="rId4" cstate="print"/>
            <a:stretch>
              <a:fillRect/>
            </a:stretch>
          </a:blipFill>
        </p:spPr>
        <p:txBody>
          <a:bodyPr wrap="square" lIns="0" tIns="0" rIns="0" bIns="0" rtlCol="0"/>
          <a:lstStyle/>
          <a:p>
            <a:endParaRPr/>
          </a:p>
        </p:txBody>
      </p:sp>
      <p:sp>
        <p:nvSpPr>
          <p:cNvPr id="5" name="object 5"/>
          <p:cNvSpPr/>
          <p:nvPr/>
        </p:nvSpPr>
        <p:spPr>
          <a:xfrm>
            <a:off x="1673351" y="0"/>
            <a:ext cx="915923" cy="867918"/>
          </a:xfrm>
          <a:prstGeom prst="rect">
            <a:avLst/>
          </a:prstGeom>
          <a:blipFill>
            <a:blip r:embed="rId5" cstate="print"/>
            <a:stretch>
              <a:fillRect/>
            </a:stretch>
          </a:blipFill>
        </p:spPr>
        <p:txBody>
          <a:bodyPr wrap="square" lIns="0" tIns="0" rIns="0" bIns="0" rtlCol="0"/>
          <a:lstStyle/>
          <a:p>
            <a:endParaRPr/>
          </a:p>
        </p:txBody>
      </p:sp>
      <p:sp>
        <p:nvSpPr>
          <p:cNvPr id="6" name="object 6"/>
          <p:cNvSpPr/>
          <p:nvPr/>
        </p:nvSpPr>
        <p:spPr>
          <a:xfrm>
            <a:off x="2057400" y="0"/>
            <a:ext cx="1526285" cy="867918"/>
          </a:xfrm>
          <a:prstGeom prst="rect">
            <a:avLst/>
          </a:prstGeom>
          <a:blipFill>
            <a:blip r:embed="rId6" cstate="print"/>
            <a:stretch>
              <a:fillRect/>
            </a:stretch>
          </a:blipFill>
        </p:spPr>
        <p:txBody>
          <a:bodyPr wrap="square" lIns="0" tIns="0" rIns="0" bIns="0" rtlCol="0"/>
          <a:lstStyle/>
          <a:p>
            <a:endParaRPr/>
          </a:p>
        </p:txBody>
      </p:sp>
      <p:sp>
        <p:nvSpPr>
          <p:cNvPr id="7" name="object 7"/>
          <p:cNvSpPr/>
          <p:nvPr/>
        </p:nvSpPr>
        <p:spPr>
          <a:xfrm>
            <a:off x="3051810" y="0"/>
            <a:ext cx="3848861" cy="867918"/>
          </a:xfrm>
          <a:prstGeom prst="rect">
            <a:avLst/>
          </a:prstGeom>
          <a:blipFill>
            <a:blip r:embed="rId7" cstate="print"/>
            <a:stretch>
              <a:fillRect/>
            </a:stretch>
          </a:blipFill>
        </p:spPr>
        <p:txBody>
          <a:bodyPr wrap="square" lIns="0" tIns="0" rIns="0" bIns="0" rtlCol="0"/>
          <a:lstStyle/>
          <a:p>
            <a:endParaRPr/>
          </a:p>
        </p:txBody>
      </p:sp>
      <p:sp>
        <p:nvSpPr>
          <p:cNvPr id="8" name="object 8"/>
          <p:cNvSpPr txBox="1">
            <a:spLocks noGrp="1"/>
          </p:cNvSpPr>
          <p:nvPr>
            <p:ph type="title"/>
          </p:nvPr>
        </p:nvSpPr>
        <p:spPr>
          <a:xfrm>
            <a:off x="917575" y="75692"/>
            <a:ext cx="5713095" cy="513080"/>
          </a:xfrm>
          <a:prstGeom prst="rect">
            <a:avLst/>
          </a:prstGeom>
        </p:spPr>
        <p:txBody>
          <a:bodyPr vert="horz" wrap="square" lIns="0" tIns="12065" rIns="0" bIns="0" rtlCol="0">
            <a:spAutoFit/>
          </a:bodyPr>
          <a:lstStyle/>
          <a:p>
            <a:pPr marL="12700">
              <a:lnSpc>
                <a:spcPct val="100000"/>
              </a:lnSpc>
              <a:spcBef>
                <a:spcPts val="95"/>
              </a:spcBef>
            </a:pPr>
            <a:r>
              <a:rPr sz="3200" spc="-5" dirty="0"/>
              <a:t>VOC &amp; SOC </a:t>
            </a:r>
            <a:r>
              <a:rPr sz="3200" spc="-10" dirty="0"/>
              <a:t>Regulated </a:t>
            </a:r>
            <a:r>
              <a:rPr sz="3200" spc="-5" dirty="0"/>
              <a:t>by</a:t>
            </a:r>
            <a:r>
              <a:rPr sz="3200" spc="-10" dirty="0"/>
              <a:t> </a:t>
            </a:r>
            <a:r>
              <a:rPr sz="3200" spc="-5" dirty="0"/>
              <a:t>EPA</a:t>
            </a:r>
            <a:endParaRPr sz="3200"/>
          </a:p>
        </p:txBody>
      </p:sp>
      <p:sp>
        <p:nvSpPr>
          <p:cNvPr id="10" name="object 10"/>
          <p:cNvSpPr txBox="1">
            <a:spLocks noGrp="1"/>
          </p:cNvSpPr>
          <p:nvPr>
            <p:ph type="sldNum" sz="quarter" idx="7"/>
          </p:nvPr>
        </p:nvSpPr>
        <p:spPr>
          <a:prstGeom prst="rect">
            <a:avLst/>
          </a:prstGeom>
        </p:spPr>
        <p:txBody>
          <a:bodyPr vert="horz" wrap="square" lIns="0" tIns="0" rIns="0" bIns="0" rtlCol="0">
            <a:spAutoFit/>
          </a:bodyPr>
          <a:lstStyle/>
          <a:p>
            <a:pPr marL="38100">
              <a:lnSpc>
                <a:spcPts val="1645"/>
              </a:lnSpc>
            </a:pPr>
            <a:fld id="{81D60167-4931-47E6-BA6A-407CBD079E47}" type="slidenum">
              <a:rPr spc="-5" dirty="0"/>
              <a:t>14</a:t>
            </a:fld>
            <a:endParaRPr spc="-5" dirty="0"/>
          </a:p>
        </p:txBody>
      </p:sp>
      <p:sp>
        <p:nvSpPr>
          <p:cNvPr id="11" name="object 11"/>
          <p:cNvSpPr txBox="1"/>
          <p:nvPr/>
        </p:nvSpPr>
        <p:spPr>
          <a:xfrm>
            <a:off x="506222" y="6354001"/>
            <a:ext cx="1632585" cy="170180"/>
          </a:xfrm>
          <a:prstGeom prst="rect">
            <a:avLst/>
          </a:prstGeom>
        </p:spPr>
        <p:txBody>
          <a:bodyPr vert="horz" wrap="square" lIns="0" tIns="0" rIns="0" bIns="0" rtlCol="0">
            <a:spAutoFit/>
          </a:bodyPr>
          <a:lstStyle/>
          <a:p>
            <a:pPr marL="12700">
              <a:lnSpc>
                <a:spcPts val="1170"/>
              </a:lnSpc>
            </a:pPr>
            <a:r>
              <a:rPr sz="1100" b="1" spc="10" dirty="0">
                <a:latin typeface="Calibri"/>
                <a:cs typeface="Calibri"/>
              </a:rPr>
              <a:t>trans-1,2-Dichloroethylene</a:t>
            </a:r>
            <a:endParaRPr sz="1100">
              <a:latin typeface="Calibri"/>
              <a:cs typeface="Calibri"/>
            </a:endParaRPr>
          </a:p>
        </p:txBody>
      </p:sp>
      <p:sp>
        <p:nvSpPr>
          <p:cNvPr id="12" name="object 12"/>
          <p:cNvSpPr txBox="1"/>
          <p:nvPr/>
        </p:nvSpPr>
        <p:spPr>
          <a:xfrm>
            <a:off x="3015904" y="6354001"/>
            <a:ext cx="1784696" cy="153888"/>
          </a:xfrm>
          <a:prstGeom prst="rect">
            <a:avLst/>
          </a:prstGeom>
        </p:spPr>
        <p:txBody>
          <a:bodyPr vert="horz" wrap="square" lIns="0" tIns="0" rIns="0" bIns="0" rtlCol="0">
            <a:spAutoFit/>
          </a:bodyPr>
          <a:lstStyle/>
          <a:p>
            <a:pPr marL="12700">
              <a:lnSpc>
                <a:spcPts val="1170"/>
              </a:lnSpc>
            </a:pPr>
            <a:r>
              <a:rPr sz="1100" b="1" spc="10" dirty="0" err="1" smtClean="0">
                <a:solidFill>
                  <a:schemeClr val="bg1"/>
                </a:solidFill>
                <a:latin typeface="Calibri"/>
                <a:cs typeface="Calibri"/>
              </a:rPr>
              <a:t>Hexachlorocycl</a:t>
            </a:r>
            <a:r>
              <a:rPr lang="en-US" sz="1100" b="1" spc="10" dirty="0" err="1" smtClean="0">
                <a:solidFill>
                  <a:schemeClr val="bg1"/>
                </a:solidFill>
                <a:latin typeface="Calibri"/>
                <a:cs typeface="Calibri"/>
              </a:rPr>
              <a:t>o</a:t>
            </a:r>
            <a:r>
              <a:rPr sz="1100" b="1" spc="10" dirty="0" err="1" smtClean="0">
                <a:solidFill>
                  <a:schemeClr val="bg1"/>
                </a:solidFill>
                <a:latin typeface="Calibri"/>
                <a:cs typeface="Calibri"/>
              </a:rPr>
              <a:t>pentadiene</a:t>
            </a:r>
            <a:endParaRPr sz="1100" dirty="0">
              <a:solidFill>
                <a:schemeClr val="bg1"/>
              </a:solidFill>
              <a:latin typeface="Calibri"/>
              <a:cs typeface="Calibri"/>
            </a:endParaRPr>
          </a:p>
        </p:txBody>
      </p:sp>
      <p:sp>
        <p:nvSpPr>
          <p:cNvPr id="13" name="object 13"/>
          <p:cNvSpPr txBox="1"/>
          <p:nvPr/>
        </p:nvSpPr>
        <p:spPr>
          <a:xfrm>
            <a:off x="5525588" y="6354001"/>
            <a:ext cx="487680" cy="153888"/>
          </a:xfrm>
          <a:prstGeom prst="rect">
            <a:avLst/>
          </a:prstGeom>
        </p:spPr>
        <p:txBody>
          <a:bodyPr vert="horz" wrap="square" lIns="0" tIns="0" rIns="0" bIns="0" rtlCol="0">
            <a:spAutoFit/>
          </a:bodyPr>
          <a:lstStyle/>
          <a:p>
            <a:pPr marL="12700">
              <a:lnSpc>
                <a:spcPts val="1170"/>
              </a:lnSpc>
            </a:pPr>
            <a:r>
              <a:rPr sz="1100" b="1" spc="20" dirty="0">
                <a:solidFill>
                  <a:schemeClr val="bg1"/>
                </a:solidFill>
                <a:latin typeface="Calibri"/>
                <a:cs typeface="Calibri"/>
              </a:rPr>
              <a:t>X</a:t>
            </a:r>
            <a:r>
              <a:rPr sz="1100" b="1" spc="5" dirty="0">
                <a:solidFill>
                  <a:schemeClr val="bg1"/>
                </a:solidFill>
                <a:latin typeface="Calibri"/>
                <a:cs typeface="Calibri"/>
              </a:rPr>
              <a:t>y</a:t>
            </a:r>
            <a:r>
              <a:rPr sz="1100" b="1" spc="10" dirty="0">
                <a:solidFill>
                  <a:schemeClr val="bg1"/>
                </a:solidFill>
                <a:latin typeface="Calibri"/>
                <a:cs typeface="Calibri"/>
              </a:rPr>
              <a:t>le</a:t>
            </a:r>
            <a:r>
              <a:rPr sz="1100" b="1" spc="5" dirty="0">
                <a:solidFill>
                  <a:schemeClr val="bg1"/>
                </a:solidFill>
                <a:latin typeface="Calibri"/>
                <a:cs typeface="Calibri"/>
              </a:rPr>
              <a:t>n</a:t>
            </a:r>
            <a:r>
              <a:rPr sz="1100" b="1" spc="10" dirty="0">
                <a:solidFill>
                  <a:schemeClr val="bg1"/>
                </a:solidFill>
                <a:latin typeface="Calibri"/>
                <a:cs typeface="Calibri"/>
              </a:rPr>
              <a:t>es</a:t>
            </a:r>
            <a:endParaRPr sz="1100" dirty="0">
              <a:solidFill>
                <a:schemeClr val="bg1"/>
              </a:solidFill>
              <a:latin typeface="Calibri"/>
              <a:cs typeface="Calibri"/>
            </a:endParaRPr>
          </a:p>
        </p:txBody>
      </p:sp>
      <p:sp>
        <p:nvSpPr>
          <p:cNvPr id="14" name="object 14"/>
          <p:cNvSpPr txBox="1">
            <a:spLocks noGrp="1"/>
          </p:cNvSpPr>
          <p:nvPr>
            <p:ph type="ftr" sz="quarter" idx="5"/>
          </p:nvPr>
        </p:nvSpPr>
        <p:spPr>
          <a:xfrm>
            <a:off x="762000" y="6488331"/>
            <a:ext cx="3199765" cy="205184"/>
          </a:xfrm>
          <a:prstGeom prst="rect">
            <a:avLst/>
          </a:prstGeom>
        </p:spPr>
        <p:txBody>
          <a:bodyPr vert="horz" wrap="square" lIns="0" tIns="0" rIns="0" bIns="0" rtlCol="0">
            <a:spAutoFit/>
          </a:bodyPr>
          <a:lstStyle/>
          <a:p>
            <a:pPr marL="12700">
              <a:lnSpc>
                <a:spcPts val="1625"/>
              </a:lnSpc>
            </a:pPr>
            <a:r>
              <a:rPr lang="en-US" spc="-5" smtClean="0"/>
              <a:t>2025 Va Tech Water Treatment Short Course</a:t>
            </a:r>
            <a:endParaRPr spc="-5" dirty="0"/>
          </a:p>
        </p:txBody>
      </p:sp>
      <p:graphicFrame>
        <p:nvGraphicFramePr>
          <p:cNvPr id="9" name="object 9"/>
          <p:cNvGraphicFramePr>
            <a:graphicFrameLocks noGrp="1"/>
          </p:cNvGraphicFramePr>
          <p:nvPr>
            <p:extLst>
              <p:ext uri="{D42A27DB-BD31-4B8C-83A1-F6EECF244321}">
                <p14:modId xmlns:p14="http://schemas.microsoft.com/office/powerpoint/2010/main" val="3492962197"/>
              </p:ext>
            </p:extLst>
          </p:nvPr>
        </p:nvGraphicFramePr>
        <p:xfrm>
          <a:off x="487172" y="714030"/>
          <a:ext cx="7047229" cy="5464453"/>
        </p:xfrm>
        <a:graphic>
          <a:graphicData uri="http://schemas.openxmlformats.org/drawingml/2006/table">
            <a:tbl>
              <a:tblPr firstRow="1" bandRow="1">
                <a:tableStyleId>{2D5ABB26-0587-4C30-8999-92F81FD0307C}</a:tableStyleId>
              </a:tblPr>
              <a:tblGrid>
                <a:gridCol w="2178685">
                  <a:extLst>
                    <a:ext uri="{9D8B030D-6E8A-4147-A177-3AD203B41FA5}">
                      <a16:colId xmlns:a16="http://schemas.microsoft.com/office/drawing/2014/main" val="20000"/>
                    </a:ext>
                  </a:extLst>
                </a:gridCol>
                <a:gridCol w="2402840">
                  <a:extLst>
                    <a:ext uri="{9D8B030D-6E8A-4147-A177-3AD203B41FA5}">
                      <a16:colId xmlns:a16="http://schemas.microsoft.com/office/drawing/2014/main" val="20001"/>
                    </a:ext>
                  </a:extLst>
                </a:gridCol>
                <a:gridCol w="2465704">
                  <a:extLst>
                    <a:ext uri="{9D8B030D-6E8A-4147-A177-3AD203B41FA5}">
                      <a16:colId xmlns:a16="http://schemas.microsoft.com/office/drawing/2014/main" val="20002"/>
                    </a:ext>
                  </a:extLst>
                </a:gridCol>
              </a:tblGrid>
              <a:tr h="238403">
                <a:tc>
                  <a:txBody>
                    <a:bodyPr/>
                    <a:lstStyle/>
                    <a:p>
                      <a:pPr marL="31750">
                        <a:lnSpc>
                          <a:spcPts val="1070"/>
                        </a:lnSpc>
                      </a:pPr>
                      <a:r>
                        <a:rPr sz="1100" b="1" spc="10" dirty="0">
                          <a:solidFill>
                            <a:schemeClr val="tx1"/>
                          </a:solidFill>
                          <a:latin typeface="Calibri"/>
                          <a:cs typeface="Calibri"/>
                        </a:rPr>
                        <a:t>Acrylamide</a:t>
                      </a:r>
                      <a:endParaRPr sz="1100">
                        <a:solidFill>
                          <a:schemeClr val="tx1"/>
                        </a:solidFill>
                        <a:latin typeface="Calibri"/>
                        <a:cs typeface="Calibri"/>
                      </a:endParaRPr>
                    </a:p>
                  </a:txBody>
                  <a:tcPr marL="0" marR="0" marT="0" marB="0"/>
                </a:tc>
                <a:tc>
                  <a:txBody>
                    <a:bodyPr/>
                    <a:lstStyle/>
                    <a:p>
                      <a:pPr marL="362585">
                        <a:lnSpc>
                          <a:spcPts val="1070"/>
                        </a:lnSpc>
                      </a:pPr>
                      <a:r>
                        <a:rPr sz="1100" b="1" spc="10" dirty="0">
                          <a:solidFill>
                            <a:schemeClr val="bg1"/>
                          </a:solidFill>
                          <a:latin typeface="Calibri"/>
                          <a:cs typeface="Calibri"/>
                        </a:rPr>
                        <a:t>Dichloromethane</a:t>
                      </a:r>
                      <a:endParaRPr sz="1100">
                        <a:solidFill>
                          <a:schemeClr val="bg1"/>
                        </a:solidFill>
                        <a:latin typeface="Calibri"/>
                        <a:cs typeface="Calibri"/>
                      </a:endParaRPr>
                    </a:p>
                  </a:txBody>
                  <a:tcPr marL="0" marR="0" marT="0" marB="0"/>
                </a:tc>
                <a:tc>
                  <a:txBody>
                    <a:bodyPr/>
                    <a:lstStyle/>
                    <a:p>
                      <a:pPr marL="469900">
                        <a:lnSpc>
                          <a:spcPts val="1070"/>
                        </a:lnSpc>
                      </a:pPr>
                      <a:r>
                        <a:rPr sz="1100" b="1" spc="10" dirty="0">
                          <a:solidFill>
                            <a:schemeClr val="bg1"/>
                          </a:solidFill>
                          <a:latin typeface="Calibri"/>
                          <a:cs typeface="Calibri"/>
                        </a:rPr>
                        <a:t>Lindane</a:t>
                      </a:r>
                      <a:endParaRPr sz="1100" dirty="0">
                        <a:solidFill>
                          <a:schemeClr val="bg1"/>
                        </a:solidFill>
                        <a:latin typeface="Calibri"/>
                        <a:cs typeface="Calibri"/>
                      </a:endParaRPr>
                    </a:p>
                  </a:txBody>
                  <a:tcPr marL="0" marR="0" marT="0" marB="0"/>
                </a:tc>
                <a:extLst>
                  <a:ext uri="{0D108BD9-81ED-4DB2-BD59-A6C34878D82A}">
                    <a16:rowId xmlns:a16="http://schemas.microsoft.com/office/drawing/2014/main" val="10000"/>
                  </a:ext>
                </a:extLst>
              </a:tr>
              <a:tr h="332510">
                <a:tc>
                  <a:txBody>
                    <a:bodyPr/>
                    <a:lstStyle/>
                    <a:p>
                      <a:pPr marL="31750">
                        <a:lnSpc>
                          <a:spcPct val="100000"/>
                        </a:lnSpc>
                        <a:spcBef>
                          <a:spcPts val="490"/>
                        </a:spcBef>
                      </a:pPr>
                      <a:r>
                        <a:rPr sz="1100" b="1" spc="10" dirty="0">
                          <a:solidFill>
                            <a:schemeClr val="tx1"/>
                          </a:solidFill>
                          <a:latin typeface="Calibri"/>
                          <a:cs typeface="Calibri"/>
                        </a:rPr>
                        <a:t>Alachlor</a:t>
                      </a:r>
                      <a:endParaRPr sz="1100" dirty="0">
                        <a:solidFill>
                          <a:schemeClr val="tx1"/>
                        </a:solidFill>
                        <a:latin typeface="Calibri"/>
                        <a:cs typeface="Calibri"/>
                      </a:endParaRPr>
                    </a:p>
                  </a:txBody>
                  <a:tcPr marL="0" marR="0" marT="62230" marB="0"/>
                </a:tc>
                <a:tc>
                  <a:txBody>
                    <a:bodyPr/>
                    <a:lstStyle/>
                    <a:p>
                      <a:pPr marL="362585">
                        <a:lnSpc>
                          <a:spcPct val="100000"/>
                        </a:lnSpc>
                        <a:spcBef>
                          <a:spcPts val="490"/>
                        </a:spcBef>
                      </a:pPr>
                      <a:r>
                        <a:rPr sz="1100" b="1" spc="10" dirty="0">
                          <a:solidFill>
                            <a:schemeClr val="bg1"/>
                          </a:solidFill>
                          <a:latin typeface="Calibri"/>
                          <a:cs typeface="Calibri"/>
                        </a:rPr>
                        <a:t>1,2-Dichloropropane</a:t>
                      </a:r>
                      <a:endParaRPr sz="1100">
                        <a:solidFill>
                          <a:schemeClr val="bg1"/>
                        </a:solidFill>
                        <a:latin typeface="Calibri"/>
                        <a:cs typeface="Calibri"/>
                      </a:endParaRPr>
                    </a:p>
                  </a:txBody>
                  <a:tcPr marL="0" marR="0" marT="62230" marB="0"/>
                </a:tc>
                <a:tc>
                  <a:txBody>
                    <a:bodyPr/>
                    <a:lstStyle/>
                    <a:p>
                      <a:pPr marL="469900">
                        <a:lnSpc>
                          <a:spcPct val="100000"/>
                        </a:lnSpc>
                        <a:spcBef>
                          <a:spcPts val="490"/>
                        </a:spcBef>
                      </a:pPr>
                      <a:r>
                        <a:rPr sz="1100" b="1" spc="10" dirty="0">
                          <a:solidFill>
                            <a:schemeClr val="bg1"/>
                          </a:solidFill>
                          <a:latin typeface="Calibri"/>
                          <a:cs typeface="Calibri"/>
                        </a:rPr>
                        <a:t>Methoxycenol</a:t>
                      </a:r>
                      <a:endParaRPr sz="1100">
                        <a:solidFill>
                          <a:schemeClr val="bg1"/>
                        </a:solidFill>
                        <a:latin typeface="Calibri"/>
                        <a:cs typeface="Calibri"/>
                      </a:endParaRPr>
                    </a:p>
                  </a:txBody>
                  <a:tcPr marL="0" marR="0" marT="62230" marB="0"/>
                </a:tc>
                <a:extLst>
                  <a:ext uri="{0D108BD9-81ED-4DB2-BD59-A6C34878D82A}">
                    <a16:rowId xmlns:a16="http://schemas.microsoft.com/office/drawing/2014/main" val="10001"/>
                  </a:ext>
                </a:extLst>
              </a:tr>
              <a:tr h="332510">
                <a:tc>
                  <a:txBody>
                    <a:bodyPr/>
                    <a:lstStyle/>
                    <a:p>
                      <a:pPr marL="31750">
                        <a:lnSpc>
                          <a:spcPct val="100000"/>
                        </a:lnSpc>
                        <a:spcBef>
                          <a:spcPts val="490"/>
                        </a:spcBef>
                      </a:pPr>
                      <a:r>
                        <a:rPr sz="1100" b="1" spc="10" dirty="0">
                          <a:solidFill>
                            <a:schemeClr val="tx1"/>
                          </a:solidFill>
                          <a:latin typeface="Calibri"/>
                          <a:cs typeface="Calibri"/>
                        </a:rPr>
                        <a:t>Atrazine</a:t>
                      </a:r>
                      <a:endParaRPr sz="1100">
                        <a:solidFill>
                          <a:schemeClr val="tx1"/>
                        </a:solidFill>
                        <a:latin typeface="Calibri"/>
                        <a:cs typeface="Calibri"/>
                      </a:endParaRPr>
                    </a:p>
                  </a:txBody>
                  <a:tcPr marL="0" marR="0" marT="62230" marB="0"/>
                </a:tc>
                <a:tc>
                  <a:txBody>
                    <a:bodyPr/>
                    <a:lstStyle/>
                    <a:p>
                      <a:pPr marL="362585">
                        <a:lnSpc>
                          <a:spcPct val="100000"/>
                        </a:lnSpc>
                        <a:spcBef>
                          <a:spcPts val="490"/>
                        </a:spcBef>
                      </a:pPr>
                      <a:r>
                        <a:rPr sz="1100" b="1" spc="10" dirty="0">
                          <a:solidFill>
                            <a:schemeClr val="bg1"/>
                          </a:solidFill>
                          <a:latin typeface="Calibri"/>
                          <a:cs typeface="Calibri"/>
                        </a:rPr>
                        <a:t>Di(2-ethyhexyl)</a:t>
                      </a:r>
                      <a:r>
                        <a:rPr sz="1100" b="1" spc="-5" dirty="0">
                          <a:solidFill>
                            <a:schemeClr val="bg1"/>
                          </a:solidFill>
                          <a:latin typeface="Calibri"/>
                          <a:cs typeface="Calibri"/>
                        </a:rPr>
                        <a:t> </a:t>
                      </a:r>
                      <a:r>
                        <a:rPr sz="1100" b="1" spc="15" dirty="0">
                          <a:solidFill>
                            <a:schemeClr val="bg1"/>
                          </a:solidFill>
                          <a:latin typeface="Calibri"/>
                          <a:cs typeface="Calibri"/>
                        </a:rPr>
                        <a:t>ylbenzene</a:t>
                      </a:r>
                      <a:endParaRPr sz="1100">
                        <a:solidFill>
                          <a:schemeClr val="bg1"/>
                        </a:solidFill>
                        <a:latin typeface="Calibri"/>
                        <a:cs typeface="Calibri"/>
                      </a:endParaRPr>
                    </a:p>
                  </a:txBody>
                  <a:tcPr marL="0" marR="0" marT="62230" marB="0"/>
                </a:tc>
                <a:tc>
                  <a:txBody>
                    <a:bodyPr/>
                    <a:lstStyle/>
                    <a:p>
                      <a:pPr marL="469900">
                        <a:lnSpc>
                          <a:spcPct val="100000"/>
                        </a:lnSpc>
                        <a:spcBef>
                          <a:spcPts val="490"/>
                        </a:spcBef>
                      </a:pPr>
                      <a:r>
                        <a:rPr sz="1100" b="1" spc="15" dirty="0">
                          <a:solidFill>
                            <a:schemeClr val="bg1"/>
                          </a:solidFill>
                          <a:latin typeface="Calibri"/>
                          <a:cs typeface="Calibri"/>
                        </a:rPr>
                        <a:t>Oxamyl</a:t>
                      </a:r>
                      <a:endParaRPr sz="1100">
                        <a:solidFill>
                          <a:schemeClr val="bg1"/>
                        </a:solidFill>
                        <a:latin typeface="Calibri"/>
                        <a:cs typeface="Calibri"/>
                      </a:endParaRPr>
                    </a:p>
                  </a:txBody>
                  <a:tcPr marL="0" marR="0" marT="62230" marB="0"/>
                </a:tc>
                <a:extLst>
                  <a:ext uri="{0D108BD9-81ED-4DB2-BD59-A6C34878D82A}">
                    <a16:rowId xmlns:a16="http://schemas.microsoft.com/office/drawing/2014/main" val="10002"/>
                  </a:ext>
                </a:extLst>
              </a:tr>
              <a:tr h="332510">
                <a:tc>
                  <a:txBody>
                    <a:bodyPr/>
                    <a:lstStyle/>
                    <a:p>
                      <a:pPr marL="31750">
                        <a:lnSpc>
                          <a:spcPct val="100000"/>
                        </a:lnSpc>
                        <a:spcBef>
                          <a:spcPts val="490"/>
                        </a:spcBef>
                      </a:pPr>
                      <a:r>
                        <a:rPr sz="1100" b="1" spc="15" dirty="0">
                          <a:solidFill>
                            <a:schemeClr val="tx1"/>
                          </a:solidFill>
                          <a:latin typeface="Calibri"/>
                          <a:cs typeface="Calibri"/>
                        </a:rPr>
                        <a:t>Benzeme</a:t>
                      </a:r>
                      <a:endParaRPr sz="1100">
                        <a:solidFill>
                          <a:schemeClr val="tx1"/>
                        </a:solidFill>
                        <a:latin typeface="Calibri"/>
                        <a:cs typeface="Calibri"/>
                      </a:endParaRPr>
                    </a:p>
                  </a:txBody>
                  <a:tcPr marL="0" marR="0" marT="62230" marB="0"/>
                </a:tc>
                <a:tc>
                  <a:txBody>
                    <a:bodyPr/>
                    <a:lstStyle/>
                    <a:p>
                      <a:pPr marL="362585">
                        <a:lnSpc>
                          <a:spcPct val="100000"/>
                        </a:lnSpc>
                        <a:spcBef>
                          <a:spcPts val="490"/>
                        </a:spcBef>
                      </a:pPr>
                      <a:r>
                        <a:rPr sz="1100" b="1" spc="15" dirty="0">
                          <a:solidFill>
                            <a:schemeClr val="bg1"/>
                          </a:solidFill>
                          <a:latin typeface="Calibri"/>
                          <a:cs typeface="Calibri"/>
                        </a:rPr>
                        <a:t>Ddipate</a:t>
                      </a:r>
                      <a:endParaRPr sz="1100">
                        <a:solidFill>
                          <a:schemeClr val="bg1"/>
                        </a:solidFill>
                        <a:latin typeface="Calibri"/>
                        <a:cs typeface="Calibri"/>
                      </a:endParaRPr>
                    </a:p>
                  </a:txBody>
                  <a:tcPr marL="0" marR="0" marT="62230" marB="0"/>
                </a:tc>
                <a:tc>
                  <a:txBody>
                    <a:bodyPr/>
                    <a:lstStyle/>
                    <a:p>
                      <a:pPr marL="469900">
                        <a:lnSpc>
                          <a:spcPct val="100000"/>
                        </a:lnSpc>
                        <a:spcBef>
                          <a:spcPts val="490"/>
                        </a:spcBef>
                      </a:pPr>
                      <a:r>
                        <a:rPr sz="1100" b="1" spc="10" dirty="0">
                          <a:solidFill>
                            <a:schemeClr val="bg1"/>
                          </a:solidFill>
                          <a:latin typeface="Calibri"/>
                          <a:cs typeface="Calibri"/>
                        </a:rPr>
                        <a:t>Polychlorinated biphenyls</a:t>
                      </a:r>
                      <a:r>
                        <a:rPr sz="1100" b="1" spc="-20" dirty="0">
                          <a:solidFill>
                            <a:schemeClr val="bg1"/>
                          </a:solidFill>
                          <a:latin typeface="Calibri"/>
                          <a:cs typeface="Calibri"/>
                        </a:rPr>
                        <a:t> </a:t>
                      </a:r>
                      <a:r>
                        <a:rPr sz="1100" b="1" spc="10" dirty="0">
                          <a:solidFill>
                            <a:schemeClr val="bg1"/>
                          </a:solidFill>
                          <a:latin typeface="Calibri"/>
                          <a:cs typeface="Calibri"/>
                        </a:rPr>
                        <a:t>(PCBs)</a:t>
                      </a:r>
                      <a:endParaRPr sz="1100">
                        <a:solidFill>
                          <a:schemeClr val="bg1"/>
                        </a:solidFill>
                        <a:latin typeface="Calibri"/>
                        <a:cs typeface="Calibri"/>
                      </a:endParaRPr>
                    </a:p>
                  </a:txBody>
                  <a:tcPr marL="0" marR="0" marT="62230" marB="0"/>
                </a:tc>
                <a:extLst>
                  <a:ext uri="{0D108BD9-81ED-4DB2-BD59-A6C34878D82A}">
                    <a16:rowId xmlns:a16="http://schemas.microsoft.com/office/drawing/2014/main" val="10003"/>
                  </a:ext>
                </a:extLst>
              </a:tr>
              <a:tr h="332510">
                <a:tc>
                  <a:txBody>
                    <a:bodyPr/>
                    <a:lstStyle/>
                    <a:p>
                      <a:pPr marL="31750">
                        <a:lnSpc>
                          <a:spcPct val="100000"/>
                        </a:lnSpc>
                        <a:spcBef>
                          <a:spcPts val="490"/>
                        </a:spcBef>
                      </a:pPr>
                      <a:r>
                        <a:rPr sz="1100" b="1" spc="10" dirty="0">
                          <a:solidFill>
                            <a:schemeClr val="tx1"/>
                          </a:solidFill>
                          <a:latin typeface="Calibri"/>
                          <a:cs typeface="Calibri"/>
                        </a:rPr>
                        <a:t>Benzp(a)pyrene(PAHs)</a:t>
                      </a:r>
                      <a:endParaRPr sz="1100">
                        <a:solidFill>
                          <a:schemeClr val="tx1"/>
                        </a:solidFill>
                        <a:latin typeface="Calibri"/>
                        <a:cs typeface="Calibri"/>
                      </a:endParaRPr>
                    </a:p>
                  </a:txBody>
                  <a:tcPr marL="0" marR="0" marT="62230" marB="0"/>
                </a:tc>
                <a:tc>
                  <a:txBody>
                    <a:bodyPr/>
                    <a:lstStyle/>
                    <a:p>
                      <a:pPr marL="362585">
                        <a:lnSpc>
                          <a:spcPct val="100000"/>
                        </a:lnSpc>
                        <a:spcBef>
                          <a:spcPts val="490"/>
                        </a:spcBef>
                      </a:pPr>
                      <a:r>
                        <a:rPr sz="1100" b="1" spc="10" dirty="0">
                          <a:solidFill>
                            <a:schemeClr val="bg1"/>
                          </a:solidFill>
                          <a:latin typeface="Calibri"/>
                          <a:cs typeface="Calibri"/>
                        </a:rPr>
                        <a:t>Di(2-ethylhexyl)</a:t>
                      </a:r>
                      <a:r>
                        <a:rPr sz="1100" b="1" spc="5" dirty="0">
                          <a:solidFill>
                            <a:schemeClr val="bg1"/>
                          </a:solidFill>
                          <a:latin typeface="Calibri"/>
                          <a:cs typeface="Calibri"/>
                        </a:rPr>
                        <a:t> </a:t>
                      </a:r>
                      <a:r>
                        <a:rPr sz="1100" b="1" spc="10" dirty="0">
                          <a:solidFill>
                            <a:schemeClr val="bg1"/>
                          </a:solidFill>
                          <a:latin typeface="Calibri"/>
                          <a:cs typeface="Calibri"/>
                        </a:rPr>
                        <a:t>phthalate</a:t>
                      </a:r>
                      <a:endParaRPr sz="1100">
                        <a:solidFill>
                          <a:schemeClr val="bg1"/>
                        </a:solidFill>
                        <a:latin typeface="Calibri"/>
                        <a:cs typeface="Calibri"/>
                      </a:endParaRPr>
                    </a:p>
                  </a:txBody>
                  <a:tcPr marL="0" marR="0" marT="62230" marB="0"/>
                </a:tc>
                <a:tc>
                  <a:txBody>
                    <a:bodyPr/>
                    <a:lstStyle/>
                    <a:p>
                      <a:pPr marL="469900">
                        <a:lnSpc>
                          <a:spcPct val="100000"/>
                        </a:lnSpc>
                        <a:spcBef>
                          <a:spcPts val="490"/>
                        </a:spcBef>
                      </a:pPr>
                      <a:r>
                        <a:rPr sz="1100" b="1" spc="10" dirty="0">
                          <a:solidFill>
                            <a:schemeClr val="bg1"/>
                          </a:solidFill>
                          <a:latin typeface="Calibri"/>
                          <a:cs typeface="Calibri"/>
                        </a:rPr>
                        <a:t>Pentachlorop</a:t>
                      </a:r>
                      <a:endParaRPr sz="1100" dirty="0">
                        <a:solidFill>
                          <a:schemeClr val="bg1"/>
                        </a:solidFill>
                        <a:latin typeface="Calibri"/>
                        <a:cs typeface="Calibri"/>
                      </a:endParaRPr>
                    </a:p>
                  </a:txBody>
                  <a:tcPr marL="0" marR="0" marT="62230" marB="0"/>
                </a:tc>
                <a:extLst>
                  <a:ext uri="{0D108BD9-81ED-4DB2-BD59-A6C34878D82A}">
                    <a16:rowId xmlns:a16="http://schemas.microsoft.com/office/drawing/2014/main" val="10004"/>
                  </a:ext>
                </a:extLst>
              </a:tr>
              <a:tr h="332510">
                <a:tc>
                  <a:txBody>
                    <a:bodyPr/>
                    <a:lstStyle/>
                    <a:p>
                      <a:pPr marL="31750">
                        <a:lnSpc>
                          <a:spcPct val="100000"/>
                        </a:lnSpc>
                        <a:spcBef>
                          <a:spcPts val="490"/>
                        </a:spcBef>
                      </a:pPr>
                      <a:r>
                        <a:rPr sz="1100" b="1" spc="10" dirty="0">
                          <a:solidFill>
                            <a:schemeClr val="tx1"/>
                          </a:solidFill>
                          <a:latin typeface="Calibri"/>
                          <a:cs typeface="Calibri"/>
                        </a:rPr>
                        <a:t>Carbofuran</a:t>
                      </a:r>
                      <a:endParaRPr sz="1100">
                        <a:solidFill>
                          <a:schemeClr val="tx1"/>
                        </a:solidFill>
                        <a:latin typeface="Calibri"/>
                        <a:cs typeface="Calibri"/>
                      </a:endParaRPr>
                    </a:p>
                  </a:txBody>
                  <a:tcPr marL="0" marR="0" marT="62230" marB="0"/>
                </a:tc>
                <a:tc>
                  <a:txBody>
                    <a:bodyPr/>
                    <a:lstStyle/>
                    <a:p>
                      <a:pPr marL="362585">
                        <a:lnSpc>
                          <a:spcPct val="100000"/>
                        </a:lnSpc>
                        <a:spcBef>
                          <a:spcPts val="490"/>
                        </a:spcBef>
                      </a:pPr>
                      <a:r>
                        <a:rPr sz="1100" b="1" spc="15" dirty="0">
                          <a:solidFill>
                            <a:schemeClr val="bg1"/>
                          </a:solidFill>
                          <a:latin typeface="Calibri"/>
                          <a:cs typeface="Calibri"/>
                        </a:rPr>
                        <a:t>Dinoseb</a:t>
                      </a:r>
                      <a:endParaRPr sz="1100">
                        <a:solidFill>
                          <a:schemeClr val="bg1"/>
                        </a:solidFill>
                        <a:latin typeface="Calibri"/>
                        <a:cs typeface="Calibri"/>
                      </a:endParaRPr>
                    </a:p>
                  </a:txBody>
                  <a:tcPr marL="0" marR="0" marT="62230" marB="0"/>
                </a:tc>
                <a:tc>
                  <a:txBody>
                    <a:bodyPr/>
                    <a:lstStyle/>
                    <a:p>
                      <a:pPr marL="502920">
                        <a:lnSpc>
                          <a:spcPct val="100000"/>
                        </a:lnSpc>
                        <a:spcBef>
                          <a:spcPts val="490"/>
                        </a:spcBef>
                      </a:pPr>
                      <a:r>
                        <a:rPr sz="1100" b="1" spc="10" dirty="0">
                          <a:solidFill>
                            <a:schemeClr val="bg1"/>
                          </a:solidFill>
                          <a:latin typeface="Calibri"/>
                          <a:cs typeface="Calibri"/>
                        </a:rPr>
                        <a:t>Picloram</a:t>
                      </a:r>
                      <a:endParaRPr sz="1100">
                        <a:solidFill>
                          <a:schemeClr val="bg1"/>
                        </a:solidFill>
                        <a:latin typeface="Calibri"/>
                        <a:cs typeface="Calibri"/>
                      </a:endParaRPr>
                    </a:p>
                  </a:txBody>
                  <a:tcPr marL="0" marR="0" marT="62230" marB="0"/>
                </a:tc>
                <a:extLst>
                  <a:ext uri="{0D108BD9-81ED-4DB2-BD59-A6C34878D82A}">
                    <a16:rowId xmlns:a16="http://schemas.microsoft.com/office/drawing/2014/main" val="10005"/>
                  </a:ext>
                </a:extLst>
              </a:tr>
              <a:tr h="332509">
                <a:tc>
                  <a:txBody>
                    <a:bodyPr/>
                    <a:lstStyle/>
                    <a:p>
                      <a:pPr marL="31750">
                        <a:lnSpc>
                          <a:spcPct val="100000"/>
                        </a:lnSpc>
                        <a:spcBef>
                          <a:spcPts val="490"/>
                        </a:spcBef>
                      </a:pPr>
                      <a:r>
                        <a:rPr sz="1100" b="1" spc="10" dirty="0">
                          <a:solidFill>
                            <a:schemeClr val="tx1"/>
                          </a:solidFill>
                          <a:latin typeface="Calibri"/>
                          <a:cs typeface="Calibri"/>
                        </a:rPr>
                        <a:t>Carbon</a:t>
                      </a:r>
                      <a:r>
                        <a:rPr sz="1100" b="1" dirty="0">
                          <a:solidFill>
                            <a:schemeClr val="tx1"/>
                          </a:solidFill>
                          <a:latin typeface="Calibri"/>
                          <a:cs typeface="Calibri"/>
                        </a:rPr>
                        <a:t> </a:t>
                      </a:r>
                      <a:r>
                        <a:rPr sz="1100" b="1" spc="10" dirty="0">
                          <a:solidFill>
                            <a:schemeClr val="tx1"/>
                          </a:solidFill>
                          <a:latin typeface="Calibri"/>
                          <a:cs typeface="Calibri"/>
                        </a:rPr>
                        <a:t>Tetrachloride</a:t>
                      </a:r>
                      <a:endParaRPr sz="1100">
                        <a:solidFill>
                          <a:schemeClr val="tx1"/>
                        </a:solidFill>
                        <a:latin typeface="Calibri"/>
                        <a:cs typeface="Calibri"/>
                      </a:endParaRPr>
                    </a:p>
                  </a:txBody>
                  <a:tcPr marL="0" marR="0" marT="62230" marB="0"/>
                </a:tc>
                <a:tc>
                  <a:txBody>
                    <a:bodyPr/>
                    <a:lstStyle/>
                    <a:p>
                      <a:pPr marL="362585">
                        <a:lnSpc>
                          <a:spcPct val="100000"/>
                        </a:lnSpc>
                        <a:spcBef>
                          <a:spcPts val="490"/>
                        </a:spcBef>
                      </a:pPr>
                      <a:r>
                        <a:rPr sz="1100" b="1" spc="15" dirty="0">
                          <a:solidFill>
                            <a:schemeClr val="bg1"/>
                          </a:solidFill>
                          <a:latin typeface="Calibri"/>
                          <a:cs typeface="Calibri"/>
                        </a:rPr>
                        <a:t>Dioxin</a:t>
                      </a:r>
                      <a:endParaRPr sz="1100">
                        <a:solidFill>
                          <a:schemeClr val="bg1"/>
                        </a:solidFill>
                        <a:latin typeface="Calibri"/>
                        <a:cs typeface="Calibri"/>
                      </a:endParaRPr>
                    </a:p>
                  </a:txBody>
                  <a:tcPr marL="0" marR="0" marT="62230" marB="0"/>
                </a:tc>
                <a:tc>
                  <a:txBody>
                    <a:bodyPr/>
                    <a:lstStyle/>
                    <a:p>
                      <a:pPr marL="469900">
                        <a:lnSpc>
                          <a:spcPct val="100000"/>
                        </a:lnSpc>
                        <a:spcBef>
                          <a:spcPts val="490"/>
                        </a:spcBef>
                      </a:pPr>
                      <a:r>
                        <a:rPr sz="1100" b="1" spc="10" dirty="0">
                          <a:solidFill>
                            <a:schemeClr val="bg1"/>
                          </a:solidFill>
                          <a:latin typeface="Calibri"/>
                          <a:cs typeface="Calibri"/>
                        </a:rPr>
                        <a:t>Simaxine</a:t>
                      </a:r>
                      <a:endParaRPr sz="1100">
                        <a:solidFill>
                          <a:schemeClr val="bg1"/>
                        </a:solidFill>
                        <a:latin typeface="Calibri"/>
                        <a:cs typeface="Calibri"/>
                      </a:endParaRPr>
                    </a:p>
                  </a:txBody>
                  <a:tcPr marL="0" marR="0" marT="62230" marB="0"/>
                </a:tc>
                <a:extLst>
                  <a:ext uri="{0D108BD9-81ED-4DB2-BD59-A6C34878D82A}">
                    <a16:rowId xmlns:a16="http://schemas.microsoft.com/office/drawing/2014/main" val="10006"/>
                  </a:ext>
                </a:extLst>
              </a:tr>
              <a:tr h="332510">
                <a:tc>
                  <a:txBody>
                    <a:bodyPr/>
                    <a:lstStyle/>
                    <a:p>
                      <a:pPr marL="31750">
                        <a:lnSpc>
                          <a:spcPct val="100000"/>
                        </a:lnSpc>
                        <a:spcBef>
                          <a:spcPts val="490"/>
                        </a:spcBef>
                      </a:pPr>
                      <a:r>
                        <a:rPr sz="1100" b="1" spc="10" dirty="0">
                          <a:solidFill>
                            <a:schemeClr val="tx1"/>
                          </a:solidFill>
                          <a:latin typeface="Calibri"/>
                          <a:cs typeface="Calibri"/>
                        </a:rPr>
                        <a:t>Chlordane</a:t>
                      </a:r>
                      <a:endParaRPr sz="1100">
                        <a:solidFill>
                          <a:schemeClr val="tx1"/>
                        </a:solidFill>
                        <a:latin typeface="Calibri"/>
                        <a:cs typeface="Calibri"/>
                      </a:endParaRPr>
                    </a:p>
                  </a:txBody>
                  <a:tcPr marL="0" marR="0" marT="62230" marB="0"/>
                </a:tc>
                <a:tc>
                  <a:txBody>
                    <a:bodyPr/>
                    <a:lstStyle/>
                    <a:p>
                      <a:pPr marL="362585">
                        <a:lnSpc>
                          <a:spcPct val="100000"/>
                        </a:lnSpc>
                        <a:spcBef>
                          <a:spcPts val="490"/>
                        </a:spcBef>
                      </a:pPr>
                      <a:r>
                        <a:rPr sz="1100" b="1" spc="15" dirty="0">
                          <a:solidFill>
                            <a:schemeClr val="bg1"/>
                          </a:solidFill>
                          <a:latin typeface="Calibri"/>
                          <a:cs typeface="Calibri"/>
                        </a:rPr>
                        <a:t>Diquat</a:t>
                      </a:r>
                      <a:endParaRPr sz="1100">
                        <a:solidFill>
                          <a:schemeClr val="bg1"/>
                        </a:solidFill>
                        <a:latin typeface="Calibri"/>
                        <a:cs typeface="Calibri"/>
                      </a:endParaRPr>
                    </a:p>
                  </a:txBody>
                  <a:tcPr marL="0" marR="0" marT="62230" marB="0"/>
                </a:tc>
                <a:tc>
                  <a:txBody>
                    <a:bodyPr/>
                    <a:lstStyle/>
                    <a:p>
                      <a:pPr marL="469900">
                        <a:lnSpc>
                          <a:spcPct val="100000"/>
                        </a:lnSpc>
                        <a:spcBef>
                          <a:spcPts val="490"/>
                        </a:spcBef>
                      </a:pPr>
                      <a:r>
                        <a:rPr sz="1100" b="1" spc="10" dirty="0">
                          <a:solidFill>
                            <a:schemeClr val="bg1"/>
                          </a:solidFill>
                          <a:latin typeface="Calibri"/>
                          <a:cs typeface="Calibri"/>
                        </a:rPr>
                        <a:t>Styrene</a:t>
                      </a:r>
                      <a:endParaRPr sz="1100">
                        <a:solidFill>
                          <a:schemeClr val="bg1"/>
                        </a:solidFill>
                        <a:latin typeface="Calibri"/>
                        <a:cs typeface="Calibri"/>
                      </a:endParaRPr>
                    </a:p>
                  </a:txBody>
                  <a:tcPr marL="0" marR="0" marT="62230" marB="0"/>
                </a:tc>
                <a:extLst>
                  <a:ext uri="{0D108BD9-81ED-4DB2-BD59-A6C34878D82A}">
                    <a16:rowId xmlns:a16="http://schemas.microsoft.com/office/drawing/2014/main" val="10007"/>
                  </a:ext>
                </a:extLst>
              </a:tr>
              <a:tr h="332510">
                <a:tc>
                  <a:txBody>
                    <a:bodyPr/>
                    <a:lstStyle/>
                    <a:p>
                      <a:pPr marL="31750">
                        <a:lnSpc>
                          <a:spcPct val="100000"/>
                        </a:lnSpc>
                        <a:spcBef>
                          <a:spcPts val="490"/>
                        </a:spcBef>
                      </a:pPr>
                      <a:r>
                        <a:rPr sz="1100" b="1" spc="10" dirty="0">
                          <a:solidFill>
                            <a:schemeClr val="tx1"/>
                          </a:solidFill>
                          <a:latin typeface="Calibri"/>
                          <a:cs typeface="Calibri"/>
                        </a:rPr>
                        <a:t>Chlorobenzene</a:t>
                      </a:r>
                      <a:endParaRPr sz="1100">
                        <a:solidFill>
                          <a:schemeClr val="tx1"/>
                        </a:solidFill>
                        <a:latin typeface="Calibri"/>
                        <a:cs typeface="Calibri"/>
                      </a:endParaRPr>
                    </a:p>
                  </a:txBody>
                  <a:tcPr marL="0" marR="0" marT="62230" marB="0"/>
                </a:tc>
                <a:tc>
                  <a:txBody>
                    <a:bodyPr/>
                    <a:lstStyle/>
                    <a:p>
                      <a:pPr marL="362585">
                        <a:lnSpc>
                          <a:spcPct val="100000"/>
                        </a:lnSpc>
                        <a:spcBef>
                          <a:spcPts val="490"/>
                        </a:spcBef>
                      </a:pPr>
                      <a:r>
                        <a:rPr sz="1100" b="1" spc="10" dirty="0">
                          <a:solidFill>
                            <a:schemeClr val="bg1"/>
                          </a:solidFill>
                          <a:latin typeface="Calibri"/>
                          <a:cs typeface="Calibri"/>
                        </a:rPr>
                        <a:t>Endothall</a:t>
                      </a:r>
                      <a:endParaRPr sz="1100">
                        <a:solidFill>
                          <a:schemeClr val="bg1"/>
                        </a:solidFill>
                        <a:latin typeface="Calibri"/>
                        <a:cs typeface="Calibri"/>
                      </a:endParaRPr>
                    </a:p>
                  </a:txBody>
                  <a:tcPr marL="0" marR="0" marT="62230" marB="0"/>
                </a:tc>
                <a:tc>
                  <a:txBody>
                    <a:bodyPr/>
                    <a:lstStyle/>
                    <a:p>
                      <a:pPr marL="469900">
                        <a:lnSpc>
                          <a:spcPct val="100000"/>
                        </a:lnSpc>
                        <a:spcBef>
                          <a:spcPts val="490"/>
                        </a:spcBef>
                      </a:pPr>
                      <a:r>
                        <a:rPr sz="1100" b="1" spc="10" dirty="0">
                          <a:solidFill>
                            <a:schemeClr val="bg1"/>
                          </a:solidFill>
                          <a:latin typeface="Calibri"/>
                          <a:cs typeface="Calibri"/>
                        </a:rPr>
                        <a:t>Tetrachloroethylene</a:t>
                      </a:r>
                      <a:endParaRPr sz="1100">
                        <a:solidFill>
                          <a:schemeClr val="bg1"/>
                        </a:solidFill>
                        <a:latin typeface="Calibri"/>
                        <a:cs typeface="Calibri"/>
                      </a:endParaRPr>
                    </a:p>
                  </a:txBody>
                  <a:tcPr marL="0" marR="0" marT="62230" marB="0"/>
                </a:tc>
                <a:extLst>
                  <a:ext uri="{0D108BD9-81ED-4DB2-BD59-A6C34878D82A}">
                    <a16:rowId xmlns:a16="http://schemas.microsoft.com/office/drawing/2014/main" val="10008"/>
                  </a:ext>
                </a:extLst>
              </a:tr>
              <a:tr h="332510">
                <a:tc>
                  <a:txBody>
                    <a:bodyPr/>
                    <a:lstStyle/>
                    <a:p>
                      <a:pPr marL="31750">
                        <a:lnSpc>
                          <a:spcPct val="100000"/>
                        </a:lnSpc>
                        <a:spcBef>
                          <a:spcPts val="490"/>
                        </a:spcBef>
                      </a:pPr>
                      <a:r>
                        <a:rPr sz="1100" b="1" spc="10" dirty="0">
                          <a:solidFill>
                            <a:schemeClr val="tx1"/>
                          </a:solidFill>
                          <a:latin typeface="Calibri"/>
                          <a:cs typeface="Calibri"/>
                        </a:rPr>
                        <a:t>2,4-D</a:t>
                      </a:r>
                      <a:endParaRPr sz="1100">
                        <a:solidFill>
                          <a:schemeClr val="tx1"/>
                        </a:solidFill>
                        <a:latin typeface="Calibri"/>
                        <a:cs typeface="Calibri"/>
                      </a:endParaRPr>
                    </a:p>
                  </a:txBody>
                  <a:tcPr marL="0" marR="0" marT="62230" marB="0"/>
                </a:tc>
                <a:tc>
                  <a:txBody>
                    <a:bodyPr/>
                    <a:lstStyle/>
                    <a:p>
                      <a:pPr marL="362585">
                        <a:lnSpc>
                          <a:spcPct val="100000"/>
                        </a:lnSpc>
                        <a:spcBef>
                          <a:spcPts val="490"/>
                        </a:spcBef>
                      </a:pPr>
                      <a:r>
                        <a:rPr sz="1100" b="1" spc="15" dirty="0">
                          <a:solidFill>
                            <a:schemeClr val="bg1"/>
                          </a:solidFill>
                          <a:latin typeface="Calibri"/>
                          <a:cs typeface="Calibri"/>
                        </a:rPr>
                        <a:t>Endrin</a:t>
                      </a:r>
                      <a:endParaRPr sz="1100">
                        <a:solidFill>
                          <a:schemeClr val="bg1"/>
                        </a:solidFill>
                        <a:latin typeface="Calibri"/>
                        <a:cs typeface="Calibri"/>
                      </a:endParaRPr>
                    </a:p>
                  </a:txBody>
                  <a:tcPr marL="0" marR="0" marT="62230" marB="0"/>
                </a:tc>
                <a:tc>
                  <a:txBody>
                    <a:bodyPr/>
                    <a:lstStyle/>
                    <a:p>
                      <a:pPr marL="469900">
                        <a:lnSpc>
                          <a:spcPct val="100000"/>
                        </a:lnSpc>
                        <a:spcBef>
                          <a:spcPts val="490"/>
                        </a:spcBef>
                      </a:pPr>
                      <a:r>
                        <a:rPr sz="1100" b="1" spc="10" dirty="0">
                          <a:solidFill>
                            <a:schemeClr val="bg1"/>
                          </a:solidFill>
                          <a:latin typeface="Calibri"/>
                          <a:cs typeface="Calibri"/>
                        </a:rPr>
                        <a:t>Toluene</a:t>
                      </a:r>
                      <a:endParaRPr sz="1100">
                        <a:solidFill>
                          <a:schemeClr val="bg1"/>
                        </a:solidFill>
                        <a:latin typeface="Calibri"/>
                        <a:cs typeface="Calibri"/>
                      </a:endParaRPr>
                    </a:p>
                  </a:txBody>
                  <a:tcPr marL="0" marR="0" marT="62230" marB="0"/>
                </a:tc>
                <a:extLst>
                  <a:ext uri="{0D108BD9-81ED-4DB2-BD59-A6C34878D82A}">
                    <a16:rowId xmlns:a16="http://schemas.microsoft.com/office/drawing/2014/main" val="10009"/>
                  </a:ext>
                </a:extLst>
              </a:tr>
              <a:tr h="332509">
                <a:tc>
                  <a:txBody>
                    <a:bodyPr/>
                    <a:lstStyle/>
                    <a:p>
                      <a:pPr marL="31750">
                        <a:lnSpc>
                          <a:spcPct val="100000"/>
                        </a:lnSpc>
                        <a:spcBef>
                          <a:spcPts val="490"/>
                        </a:spcBef>
                      </a:pPr>
                      <a:r>
                        <a:rPr sz="1100" b="1" spc="10" dirty="0">
                          <a:solidFill>
                            <a:schemeClr val="tx1"/>
                          </a:solidFill>
                          <a:latin typeface="Calibri"/>
                          <a:cs typeface="Calibri"/>
                        </a:rPr>
                        <a:t>Dalapon</a:t>
                      </a:r>
                      <a:endParaRPr sz="1100">
                        <a:solidFill>
                          <a:schemeClr val="tx1"/>
                        </a:solidFill>
                        <a:latin typeface="Calibri"/>
                        <a:cs typeface="Calibri"/>
                      </a:endParaRPr>
                    </a:p>
                  </a:txBody>
                  <a:tcPr marL="0" marR="0" marT="62230" marB="0"/>
                </a:tc>
                <a:tc>
                  <a:txBody>
                    <a:bodyPr/>
                    <a:lstStyle/>
                    <a:p>
                      <a:pPr marL="362585">
                        <a:lnSpc>
                          <a:spcPct val="100000"/>
                        </a:lnSpc>
                        <a:spcBef>
                          <a:spcPts val="490"/>
                        </a:spcBef>
                      </a:pPr>
                      <a:r>
                        <a:rPr sz="1100" b="1" spc="10" dirty="0">
                          <a:solidFill>
                            <a:schemeClr val="bg1"/>
                          </a:solidFill>
                          <a:latin typeface="Calibri"/>
                          <a:cs typeface="Calibri"/>
                        </a:rPr>
                        <a:t>Epichlorohydrin</a:t>
                      </a:r>
                      <a:endParaRPr sz="1100">
                        <a:solidFill>
                          <a:schemeClr val="bg1"/>
                        </a:solidFill>
                        <a:latin typeface="Calibri"/>
                        <a:cs typeface="Calibri"/>
                      </a:endParaRPr>
                    </a:p>
                  </a:txBody>
                  <a:tcPr marL="0" marR="0" marT="62230" marB="0"/>
                </a:tc>
                <a:tc>
                  <a:txBody>
                    <a:bodyPr/>
                    <a:lstStyle/>
                    <a:p>
                      <a:pPr marL="469900">
                        <a:lnSpc>
                          <a:spcPct val="100000"/>
                        </a:lnSpc>
                        <a:spcBef>
                          <a:spcPts val="490"/>
                        </a:spcBef>
                      </a:pPr>
                      <a:r>
                        <a:rPr sz="1100" b="1" spc="10" dirty="0">
                          <a:solidFill>
                            <a:schemeClr val="bg1"/>
                          </a:solidFill>
                          <a:latin typeface="Calibri"/>
                          <a:cs typeface="Calibri"/>
                        </a:rPr>
                        <a:t>Toxaphene</a:t>
                      </a:r>
                      <a:endParaRPr sz="1100">
                        <a:solidFill>
                          <a:schemeClr val="bg1"/>
                        </a:solidFill>
                        <a:latin typeface="Calibri"/>
                        <a:cs typeface="Calibri"/>
                      </a:endParaRPr>
                    </a:p>
                  </a:txBody>
                  <a:tcPr marL="0" marR="0" marT="62230" marB="0"/>
                </a:tc>
                <a:extLst>
                  <a:ext uri="{0D108BD9-81ED-4DB2-BD59-A6C34878D82A}">
                    <a16:rowId xmlns:a16="http://schemas.microsoft.com/office/drawing/2014/main" val="10010"/>
                  </a:ext>
                </a:extLst>
              </a:tr>
              <a:tr h="332509">
                <a:tc>
                  <a:txBody>
                    <a:bodyPr/>
                    <a:lstStyle/>
                    <a:p>
                      <a:pPr marL="31750">
                        <a:lnSpc>
                          <a:spcPct val="100000"/>
                        </a:lnSpc>
                        <a:spcBef>
                          <a:spcPts val="490"/>
                        </a:spcBef>
                      </a:pPr>
                      <a:r>
                        <a:rPr sz="1100" b="1" spc="10" dirty="0">
                          <a:solidFill>
                            <a:schemeClr val="tx1"/>
                          </a:solidFill>
                          <a:latin typeface="Calibri"/>
                          <a:cs typeface="Calibri"/>
                        </a:rPr>
                        <a:t>1.2 Dibromo-3-chloropropane</a:t>
                      </a:r>
                      <a:endParaRPr sz="1100">
                        <a:solidFill>
                          <a:schemeClr val="tx1"/>
                        </a:solidFill>
                        <a:latin typeface="Calibri"/>
                        <a:cs typeface="Calibri"/>
                      </a:endParaRPr>
                    </a:p>
                  </a:txBody>
                  <a:tcPr marL="0" marR="0" marT="62230" marB="0"/>
                </a:tc>
                <a:tc>
                  <a:txBody>
                    <a:bodyPr/>
                    <a:lstStyle/>
                    <a:p>
                      <a:pPr marL="362585">
                        <a:lnSpc>
                          <a:spcPct val="100000"/>
                        </a:lnSpc>
                        <a:spcBef>
                          <a:spcPts val="490"/>
                        </a:spcBef>
                      </a:pPr>
                      <a:r>
                        <a:rPr sz="1100" b="1" spc="10" dirty="0">
                          <a:solidFill>
                            <a:schemeClr val="bg1"/>
                          </a:solidFill>
                          <a:latin typeface="Calibri"/>
                          <a:cs typeface="Calibri"/>
                        </a:rPr>
                        <a:t>Etthylenebenzene</a:t>
                      </a:r>
                      <a:endParaRPr sz="1100">
                        <a:solidFill>
                          <a:schemeClr val="bg1"/>
                        </a:solidFill>
                        <a:latin typeface="Calibri"/>
                        <a:cs typeface="Calibri"/>
                      </a:endParaRPr>
                    </a:p>
                  </a:txBody>
                  <a:tcPr marL="0" marR="0" marT="62230" marB="0"/>
                </a:tc>
                <a:tc>
                  <a:txBody>
                    <a:bodyPr/>
                    <a:lstStyle/>
                    <a:p>
                      <a:pPr marL="469900">
                        <a:lnSpc>
                          <a:spcPct val="100000"/>
                        </a:lnSpc>
                        <a:spcBef>
                          <a:spcPts val="490"/>
                        </a:spcBef>
                      </a:pPr>
                      <a:r>
                        <a:rPr sz="1100" b="1" spc="10" dirty="0">
                          <a:solidFill>
                            <a:schemeClr val="bg1"/>
                          </a:solidFill>
                          <a:latin typeface="Calibri"/>
                          <a:cs typeface="Calibri"/>
                        </a:rPr>
                        <a:t>Silvex</a:t>
                      </a:r>
                      <a:endParaRPr sz="1100">
                        <a:solidFill>
                          <a:schemeClr val="bg1"/>
                        </a:solidFill>
                        <a:latin typeface="Calibri"/>
                        <a:cs typeface="Calibri"/>
                      </a:endParaRPr>
                    </a:p>
                  </a:txBody>
                  <a:tcPr marL="0" marR="0" marT="62230" marB="0"/>
                </a:tc>
                <a:extLst>
                  <a:ext uri="{0D108BD9-81ED-4DB2-BD59-A6C34878D82A}">
                    <a16:rowId xmlns:a16="http://schemas.microsoft.com/office/drawing/2014/main" val="10011"/>
                  </a:ext>
                </a:extLst>
              </a:tr>
              <a:tr h="332510">
                <a:tc>
                  <a:txBody>
                    <a:bodyPr/>
                    <a:lstStyle/>
                    <a:p>
                      <a:pPr marL="31750">
                        <a:lnSpc>
                          <a:spcPct val="100000"/>
                        </a:lnSpc>
                        <a:spcBef>
                          <a:spcPts val="490"/>
                        </a:spcBef>
                      </a:pPr>
                      <a:r>
                        <a:rPr sz="1100" b="1" spc="10" dirty="0">
                          <a:solidFill>
                            <a:schemeClr val="tx1"/>
                          </a:solidFill>
                          <a:latin typeface="Calibri"/>
                          <a:cs typeface="Calibri"/>
                        </a:rPr>
                        <a:t>o-Dichlorobenzene</a:t>
                      </a:r>
                      <a:endParaRPr sz="1100">
                        <a:solidFill>
                          <a:schemeClr val="tx1"/>
                        </a:solidFill>
                        <a:latin typeface="Calibri"/>
                        <a:cs typeface="Calibri"/>
                      </a:endParaRPr>
                    </a:p>
                  </a:txBody>
                  <a:tcPr marL="0" marR="0" marT="62230" marB="0"/>
                </a:tc>
                <a:tc>
                  <a:txBody>
                    <a:bodyPr/>
                    <a:lstStyle/>
                    <a:p>
                      <a:pPr marL="362585">
                        <a:lnSpc>
                          <a:spcPct val="100000"/>
                        </a:lnSpc>
                        <a:spcBef>
                          <a:spcPts val="490"/>
                        </a:spcBef>
                      </a:pPr>
                      <a:r>
                        <a:rPr sz="1100" b="1" spc="15" dirty="0">
                          <a:solidFill>
                            <a:schemeClr val="bg1"/>
                          </a:solidFill>
                          <a:latin typeface="Calibri"/>
                          <a:cs typeface="Calibri"/>
                        </a:rPr>
                        <a:t>Ethylene</a:t>
                      </a:r>
                      <a:r>
                        <a:rPr sz="1100" b="1" dirty="0">
                          <a:solidFill>
                            <a:schemeClr val="bg1"/>
                          </a:solidFill>
                          <a:latin typeface="Calibri"/>
                          <a:cs typeface="Calibri"/>
                        </a:rPr>
                        <a:t> </a:t>
                      </a:r>
                      <a:r>
                        <a:rPr sz="1100" b="1" spc="10" dirty="0">
                          <a:solidFill>
                            <a:schemeClr val="bg1"/>
                          </a:solidFill>
                          <a:latin typeface="Calibri"/>
                          <a:cs typeface="Calibri"/>
                        </a:rPr>
                        <a:t>dibromide</a:t>
                      </a:r>
                      <a:endParaRPr sz="1100">
                        <a:solidFill>
                          <a:schemeClr val="bg1"/>
                        </a:solidFill>
                        <a:latin typeface="Calibri"/>
                        <a:cs typeface="Calibri"/>
                      </a:endParaRPr>
                    </a:p>
                  </a:txBody>
                  <a:tcPr marL="0" marR="0" marT="62230" marB="0"/>
                </a:tc>
                <a:tc>
                  <a:txBody>
                    <a:bodyPr/>
                    <a:lstStyle/>
                    <a:p>
                      <a:pPr marL="469900">
                        <a:lnSpc>
                          <a:spcPct val="100000"/>
                        </a:lnSpc>
                        <a:spcBef>
                          <a:spcPts val="490"/>
                        </a:spcBef>
                      </a:pPr>
                      <a:r>
                        <a:rPr sz="1100" b="1" spc="10" dirty="0">
                          <a:solidFill>
                            <a:schemeClr val="bg1"/>
                          </a:solidFill>
                          <a:latin typeface="Calibri"/>
                          <a:cs typeface="Calibri"/>
                        </a:rPr>
                        <a:t>1,2,4-Trichlorobenzene</a:t>
                      </a:r>
                      <a:endParaRPr sz="1100">
                        <a:solidFill>
                          <a:schemeClr val="bg1"/>
                        </a:solidFill>
                        <a:latin typeface="Calibri"/>
                        <a:cs typeface="Calibri"/>
                      </a:endParaRPr>
                    </a:p>
                  </a:txBody>
                  <a:tcPr marL="0" marR="0" marT="62230" marB="0"/>
                </a:tc>
                <a:extLst>
                  <a:ext uri="{0D108BD9-81ED-4DB2-BD59-A6C34878D82A}">
                    <a16:rowId xmlns:a16="http://schemas.microsoft.com/office/drawing/2014/main" val="10012"/>
                  </a:ext>
                </a:extLst>
              </a:tr>
              <a:tr h="332510">
                <a:tc>
                  <a:txBody>
                    <a:bodyPr/>
                    <a:lstStyle/>
                    <a:p>
                      <a:pPr marL="31750">
                        <a:lnSpc>
                          <a:spcPct val="100000"/>
                        </a:lnSpc>
                        <a:spcBef>
                          <a:spcPts val="490"/>
                        </a:spcBef>
                      </a:pPr>
                      <a:r>
                        <a:rPr sz="1100" b="1" spc="10" dirty="0">
                          <a:solidFill>
                            <a:schemeClr val="tx1"/>
                          </a:solidFill>
                          <a:latin typeface="Calibri"/>
                          <a:cs typeface="Calibri"/>
                        </a:rPr>
                        <a:t>p-Dichlorobenzene</a:t>
                      </a:r>
                      <a:endParaRPr sz="1100">
                        <a:solidFill>
                          <a:schemeClr val="tx1"/>
                        </a:solidFill>
                        <a:latin typeface="Calibri"/>
                        <a:cs typeface="Calibri"/>
                      </a:endParaRPr>
                    </a:p>
                  </a:txBody>
                  <a:tcPr marL="0" marR="0" marT="62230" marB="0"/>
                </a:tc>
                <a:tc>
                  <a:txBody>
                    <a:bodyPr/>
                    <a:lstStyle/>
                    <a:p>
                      <a:pPr marL="362585">
                        <a:lnSpc>
                          <a:spcPct val="100000"/>
                        </a:lnSpc>
                        <a:spcBef>
                          <a:spcPts val="490"/>
                        </a:spcBef>
                      </a:pPr>
                      <a:r>
                        <a:rPr sz="1100" b="1" spc="10" dirty="0">
                          <a:solidFill>
                            <a:schemeClr val="bg1"/>
                          </a:solidFill>
                          <a:latin typeface="Calibri"/>
                          <a:cs typeface="Calibri"/>
                        </a:rPr>
                        <a:t>Glyphosate</a:t>
                      </a:r>
                      <a:endParaRPr sz="1100">
                        <a:solidFill>
                          <a:schemeClr val="bg1"/>
                        </a:solidFill>
                        <a:latin typeface="Calibri"/>
                        <a:cs typeface="Calibri"/>
                      </a:endParaRPr>
                    </a:p>
                  </a:txBody>
                  <a:tcPr marL="0" marR="0" marT="62230" marB="0"/>
                </a:tc>
                <a:tc>
                  <a:txBody>
                    <a:bodyPr/>
                    <a:lstStyle/>
                    <a:p>
                      <a:pPr marL="469900">
                        <a:lnSpc>
                          <a:spcPct val="100000"/>
                        </a:lnSpc>
                        <a:spcBef>
                          <a:spcPts val="490"/>
                        </a:spcBef>
                      </a:pPr>
                      <a:r>
                        <a:rPr sz="1100" b="1" spc="10" dirty="0">
                          <a:solidFill>
                            <a:schemeClr val="bg1"/>
                          </a:solidFill>
                          <a:latin typeface="Calibri"/>
                          <a:cs typeface="Calibri"/>
                        </a:rPr>
                        <a:t>1,1,1-Trichloroethane</a:t>
                      </a:r>
                      <a:endParaRPr sz="1100">
                        <a:solidFill>
                          <a:schemeClr val="bg1"/>
                        </a:solidFill>
                        <a:latin typeface="Calibri"/>
                        <a:cs typeface="Calibri"/>
                      </a:endParaRPr>
                    </a:p>
                  </a:txBody>
                  <a:tcPr marL="0" marR="0" marT="62230" marB="0"/>
                </a:tc>
                <a:extLst>
                  <a:ext uri="{0D108BD9-81ED-4DB2-BD59-A6C34878D82A}">
                    <a16:rowId xmlns:a16="http://schemas.microsoft.com/office/drawing/2014/main" val="10013"/>
                  </a:ext>
                </a:extLst>
              </a:tr>
              <a:tr h="332510">
                <a:tc>
                  <a:txBody>
                    <a:bodyPr/>
                    <a:lstStyle/>
                    <a:p>
                      <a:pPr marL="31750">
                        <a:lnSpc>
                          <a:spcPct val="100000"/>
                        </a:lnSpc>
                        <a:spcBef>
                          <a:spcPts val="490"/>
                        </a:spcBef>
                      </a:pPr>
                      <a:r>
                        <a:rPr sz="1100" b="1" spc="10" dirty="0">
                          <a:solidFill>
                            <a:schemeClr val="tx1"/>
                          </a:solidFill>
                          <a:latin typeface="Calibri"/>
                          <a:cs typeface="Calibri"/>
                        </a:rPr>
                        <a:t>1,2-Dichloroethane</a:t>
                      </a:r>
                      <a:endParaRPr sz="1100">
                        <a:solidFill>
                          <a:schemeClr val="tx1"/>
                        </a:solidFill>
                        <a:latin typeface="Calibri"/>
                        <a:cs typeface="Calibri"/>
                      </a:endParaRPr>
                    </a:p>
                  </a:txBody>
                  <a:tcPr marL="0" marR="0" marT="62230" marB="0"/>
                </a:tc>
                <a:tc>
                  <a:txBody>
                    <a:bodyPr/>
                    <a:lstStyle/>
                    <a:p>
                      <a:pPr marL="362585">
                        <a:lnSpc>
                          <a:spcPct val="100000"/>
                        </a:lnSpc>
                        <a:spcBef>
                          <a:spcPts val="490"/>
                        </a:spcBef>
                      </a:pPr>
                      <a:r>
                        <a:rPr sz="1100" b="1" spc="10" dirty="0">
                          <a:solidFill>
                            <a:schemeClr val="bg1"/>
                          </a:solidFill>
                          <a:latin typeface="Calibri"/>
                          <a:cs typeface="Calibri"/>
                        </a:rPr>
                        <a:t>Heptachlor</a:t>
                      </a:r>
                      <a:endParaRPr sz="1100">
                        <a:solidFill>
                          <a:schemeClr val="bg1"/>
                        </a:solidFill>
                        <a:latin typeface="Calibri"/>
                        <a:cs typeface="Calibri"/>
                      </a:endParaRPr>
                    </a:p>
                  </a:txBody>
                  <a:tcPr marL="0" marR="0" marT="62230" marB="0"/>
                </a:tc>
                <a:tc>
                  <a:txBody>
                    <a:bodyPr/>
                    <a:lstStyle/>
                    <a:p>
                      <a:pPr marL="469900">
                        <a:lnSpc>
                          <a:spcPct val="100000"/>
                        </a:lnSpc>
                        <a:spcBef>
                          <a:spcPts val="490"/>
                        </a:spcBef>
                      </a:pPr>
                      <a:r>
                        <a:rPr sz="1100" b="1" spc="10" dirty="0">
                          <a:solidFill>
                            <a:schemeClr val="bg1"/>
                          </a:solidFill>
                          <a:latin typeface="Calibri"/>
                          <a:cs typeface="Calibri"/>
                        </a:rPr>
                        <a:t>1,1,2-Trichloroethane</a:t>
                      </a:r>
                      <a:endParaRPr sz="1100">
                        <a:solidFill>
                          <a:schemeClr val="bg1"/>
                        </a:solidFill>
                        <a:latin typeface="Calibri"/>
                        <a:cs typeface="Calibri"/>
                      </a:endParaRPr>
                    </a:p>
                  </a:txBody>
                  <a:tcPr marL="0" marR="0" marT="62230" marB="0"/>
                </a:tc>
                <a:extLst>
                  <a:ext uri="{0D108BD9-81ED-4DB2-BD59-A6C34878D82A}">
                    <a16:rowId xmlns:a16="http://schemas.microsoft.com/office/drawing/2014/main" val="10014"/>
                  </a:ext>
                </a:extLst>
              </a:tr>
              <a:tr h="332510">
                <a:tc>
                  <a:txBody>
                    <a:bodyPr/>
                    <a:lstStyle/>
                    <a:p>
                      <a:pPr marL="31750">
                        <a:lnSpc>
                          <a:spcPct val="100000"/>
                        </a:lnSpc>
                        <a:spcBef>
                          <a:spcPts val="490"/>
                        </a:spcBef>
                      </a:pPr>
                      <a:r>
                        <a:rPr sz="1100" b="1" spc="10" dirty="0">
                          <a:solidFill>
                            <a:schemeClr val="tx1"/>
                          </a:solidFill>
                          <a:latin typeface="Calibri"/>
                          <a:cs typeface="Calibri"/>
                        </a:rPr>
                        <a:t>1,1-Dichlorethylene</a:t>
                      </a:r>
                      <a:endParaRPr sz="1100">
                        <a:solidFill>
                          <a:schemeClr val="tx1"/>
                        </a:solidFill>
                        <a:latin typeface="Calibri"/>
                        <a:cs typeface="Calibri"/>
                      </a:endParaRPr>
                    </a:p>
                  </a:txBody>
                  <a:tcPr marL="0" marR="0" marT="62230" marB="0"/>
                </a:tc>
                <a:tc>
                  <a:txBody>
                    <a:bodyPr/>
                    <a:lstStyle/>
                    <a:p>
                      <a:pPr marL="362585">
                        <a:lnSpc>
                          <a:spcPct val="100000"/>
                        </a:lnSpc>
                        <a:spcBef>
                          <a:spcPts val="490"/>
                        </a:spcBef>
                      </a:pPr>
                      <a:r>
                        <a:rPr sz="1100" b="1" spc="10" dirty="0">
                          <a:solidFill>
                            <a:schemeClr val="bg1"/>
                          </a:solidFill>
                          <a:latin typeface="Calibri"/>
                          <a:cs typeface="Calibri"/>
                        </a:rPr>
                        <a:t>Heptachlor</a:t>
                      </a:r>
                      <a:r>
                        <a:rPr sz="1100" b="1" spc="5" dirty="0">
                          <a:solidFill>
                            <a:schemeClr val="bg1"/>
                          </a:solidFill>
                          <a:latin typeface="Calibri"/>
                          <a:cs typeface="Calibri"/>
                        </a:rPr>
                        <a:t> </a:t>
                      </a:r>
                      <a:r>
                        <a:rPr sz="1100" b="1" spc="10" dirty="0">
                          <a:solidFill>
                            <a:schemeClr val="bg1"/>
                          </a:solidFill>
                          <a:latin typeface="Calibri"/>
                          <a:cs typeface="Calibri"/>
                        </a:rPr>
                        <a:t>epoxide</a:t>
                      </a:r>
                      <a:endParaRPr sz="1100" dirty="0">
                        <a:solidFill>
                          <a:schemeClr val="bg1"/>
                        </a:solidFill>
                        <a:latin typeface="Calibri"/>
                        <a:cs typeface="Calibri"/>
                      </a:endParaRPr>
                    </a:p>
                  </a:txBody>
                  <a:tcPr marL="0" marR="0" marT="62230" marB="0"/>
                </a:tc>
                <a:tc>
                  <a:txBody>
                    <a:bodyPr/>
                    <a:lstStyle/>
                    <a:p>
                      <a:pPr marL="469900">
                        <a:lnSpc>
                          <a:spcPct val="100000"/>
                        </a:lnSpc>
                        <a:spcBef>
                          <a:spcPts val="490"/>
                        </a:spcBef>
                      </a:pPr>
                      <a:r>
                        <a:rPr sz="1100" b="1" spc="10" dirty="0">
                          <a:solidFill>
                            <a:schemeClr val="bg1"/>
                          </a:solidFill>
                          <a:latin typeface="Calibri"/>
                          <a:cs typeface="Calibri"/>
                        </a:rPr>
                        <a:t>Trichloroethylene</a:t>
                      </a:r>
                      <a:endParaRPr sz="1100">
                        <a:solidFill>
                          <a:schemeClr val="bg1"/>
                        </a:solidFill>
                        <a:latin typeface="Calibri"/>
                        <a:cs typeface="Calibri"/>
                      </a:endParaRPr>
                    </a:p>
                  </a:txBody>
                  <a:tcPr marL="0" marR="0" marT="62230" marB="0"/>
                </a:tc>
                <a:extLst>
                  <a:ext uri="{0D108BD9-81ED-4DB2-BD59-A6C34878D82A}">
                    <a16:rowId xmlns:a16="http://schemas.microsoft.com/office/drawing/2014/main" val="10015"/>
                  </a:ext>
                </a:extLst>
              </a:tr>
              <a:tr h="238403">
                <a:tc>
                  <a:txBody>
                    <a:bodyPr/>
                    <a:lstStyle/>
                    <a:p>
                      <a:pPr marL="31750">
                        <a:lnSpc>
                          <a:spcPts val="1285"/>
                        </a:lnSpc>
                        <a:spcBef>
                          <a:spcPts val="490"/>
                        </a:spcBef>
                      </a:pPr>
                      <a:r>
                        <a:rPr sz="1100" b="1" spc="10" dirty="0">
                          <a:solidFill>
                            <a:schemeClr val="tx1"/>
                          </a:solidFill>
                          <a:latin typeface="Calibri"/>
                          <a:cs typeface="Calibri"/>
                        </a:rPr>
                        <a:t>cis-1,2-Dichloroethylene</a:t>
                      </a:r>
                      <a:endParaRPr sz="1100" dirty="0">
                        <a:solidFill>
                          <a:schemeClr val="tx1"/>
                        </a:solidFill>
                        <a:latin typeface="Calibri"/>
                        <a:cs typeface="Calibri"/>
                      </a:endParaRPr>
                    </a:p>
                  </a:txBody>
                  <a:tcPr marL="0" marR="0" marT="62230" marB="0"/>
                </a:tc>
                <a:tc>
                  <a:txBody>
                    <a:bodyPr/>
                    <a:lstStyle/>
                    <a:p>
                      <a:pPr marL="362585">
                        <a:lnSpc>
                          <a:spcPts val="1285"/>
                        </a:lnSpc>
                        <a:spcBef>
                          <a:spcPts val="490"/>
                        </a:spcBef>
                      </a:pPr>
                      <a:r>
                        <a:rPr sz="1100" b="1" spc="10" dirty="0">
                          <a:solidFill>
                            <a:schemeClr val="bg1"/>
                          </a:solidFill>
                          <a:latin typeface="Calibri"/>
                          <a:cs typeface="Calibri"/>
                        </a:rPr>
                        <a:t>Hexachlorobenzene</a:t>
                      </a:r>
                      <a:endParaRPr sz="1100">
                        <a:solidFill>
                          <a:schemeClr val="bg1"/>
                        </a:solidFill>
                        <a:latin typeface="Calibri"/>
                        <a:cs typeface="Calibri"/>
                      </a:endParaRPr>
                    </a:p>
                  </a:txBody>
                  <a:tcPr marL="0" marR="0" marT="62230" marB="0"/>
                </a:tc>
                <a:tc>
                  <a:txBody>
                    <a:bodyPr/>
                    <a:lstStyle/>
                    <a:p>
                      <a:pPr marL="469900">
                        <a:lnSpc>
                          <a:spcPts val="1285"/>
                        </a:lnSpc>
                        <a:spcBef>
                          <a:spcPts val="490"/>
                        </a:spcBef>
                      </a:pPr>
                      <a:r>
                        <a:rPr sz="1100" b="1" spc="10" dirty="0">
                          <a:solidFill>
                            <a:schemeClr val="bg1"/>
                          </a:solidFill>
                          <a:latin typeface="Calibri"/>
                          <a:cs typeface="Calibri"/>
                        </a:rPr>
                        <a:t>Vinyl</a:t>
                      </a:r>
                      <a:r>
                        <a:rPr sz="1100" b="1" spc="-5" dirty="0">
                          <a:solidFill>
                            <a:schemeClr val="bg1"/>
                          </a:solidFill>
                          <a:latin typeface="Calibri"/>
                          <a:cs typeface="Calibri"/>
                        </a:rPr>
                        <a:t> </a:t>
                      </a:r>
                      <a:r>
                        <a:rPr sz="1100" b="1" spc="10" dirty="0">
                          <a:solidFill>
                            <a:schemeClr val="bg1"/>
                          </a:solidFill>
                          <a:latin typeface="Calibri"/>
                          <a:cs typeface="Calibri"/>
                        </a:rPr>
                        <a:t>chloride</a:t>
                      </a:r>
                      <a:endParaRPr sz="1100" dirty="0">
                        <a:solidFill>
                          <a:schemeClr val="bg1"/>
                        </a:solidFill>
                        <a:latin typeface="Calibri"/>
                        <a:cs typeface="Calibri"/>
                      </a:endParaRPr>
                    </a:p>
                  </a:txBody>
                  <a:tcPr marL="0" marR="0" marT="62230" marB="0"/>
                </a:tc>
                <a:extLst>
                  <a:ext uri="{0D108BD9-81ED-4DB2-BD59-A6C34878D82A}">
                    <a16:rowId xmlns:a16="http://schemas.microsoft.com/office/drawing/2014/main" val="10016"/>
                  </a:ext>
                </a:extLst>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5977271" y="37029"/>
            <a:ext cx="2973725" cy="2489200"/>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430530" y="669798"/>
            <a:ext cx="2215133" cy="1228343"/>
          </a:xfrm>
          <a:prstGeom prst="rect">
            <a:avLst/>
          </a:prstGeom>
          <a:blipFill>
            <a:blip r:embed="rId3" cstate="print"/>
            <a:stretch>
              <a:fillRect/>
            </a:stretch>
          </a:blipFill>
        </p:spPr>
        <p:txBody>
          <a:bodyPr wrap="square" lIns="0" tIns="0" rIns="0" bIns="0" rtlCol="0"/>
          <a:lstStyle/>
          <a:p>
            <a:endParaRPr/>
          </a:p>
        </p:txBody>
      </p:sp>
      <p:sp>
        <p:nvSpPr>
          <p:cNvPr id="4" name="object 4"/>
          <p:cNvSpPr txBox="1">
            <a:spLocks noGrp="1"/>
          </p:cNvSpPr>
          <p:nvPr>
            <p:ph type="title"/>
          </p:nvPr>
        </p:nvSpPr>
        <p:spPr>
          <a:xfrm>
            <a:off x="762000" y="817880"/>
            <a:ext cx="1515110" cy="695960"/>
          </a:xfrm>
          <a:prstGeom prst="rect">
            <a:avLst/>
          </a:prstGeom>
        </p:spPr>
        <p:txBody>
          <a:bodyPr vert="horz" wrap="square" lIns="0" tIns="12065" rIns="0" bIns="0" rtlCol="0">
            <a:spAutoFit/>
          </a:bodyPr>
          <a:lstStyle/>
          <a:p>
            <a:pPr marL="12700">
              <a:lnSpc>
                <a:spcPct val="100000"/>
              </a:lnSpc>
              <a:spcBef>
                <a:spcPts val="95"/>
              </a:spcBef>
            </a:pPr>
            <a:r>
              <a:rPr spc="-5" dirty="0"/>
              <a:t>VOCs</a:t>
            </a:r>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38100">
              <a:lnSpc>
                <a:spcPts val="1645"/>
              </a:lnSpc>
            </a:pPr>
            <a:fld id="{81D60167-4931-47E6-BA6A-407CBD079E47}" type="slidenum">
              <a:rPr spc="-5" dirty="0"/>
              <a:t>15</a:t>
            </a:fld>
            <a:endParaRPr spc="-5" dirty="0"/>
          </a:p>
        </p:txBody>
      </p:sp>
      <p:sp>
        <p:nvSpPr>
          <p:cNvPr id="7" name="object 7"/>
          <p:cNvSpPr txBox="1">
            <a:spLocks noGrp="1"/>
          </p:cNvSpPr>
          <p:nvPr>
            <p:ph type="ftr" sz="quarter" idx="5"/>
          </p:nvPr>
        </p:nvSpPr>
        <p:spPr>
          <a:xfrm>
            <a:off x="762000" y="6488331"/>
            <a:ext cx="3199765" cy="205184"/>
          </a:xfrm>
          <a:prstGeom prst="rect">
            <a:avLst/>
          </a:prstGeom>
        </p:spPr>
        <p:txBody>
          <a:bodyPr vert="horz" wrap="square" lIns="0" tIns="0" rIns="0" bIns="0" rtlCol="0">
            <a:spAutoFit/>
          </a:bodyPr>
          <a:lstStyle/>
          <a:p>
            <a:pPr marL="12700">
              <a:lnSpc>
                <a:spcPts val="1625"/>
              </a:lnSpc>
            </a:pPr>
            <a:r>
              <a:rPr lang="en-US" spc="-5" smtClean="0"/>
              <a:t>2025 Va Tech Water Treatment Short Course</a:t>
            </a:r>
            <a:endParaRPr spc="-5" dirty="0"/>
          </a:p>
        </p:txBody>
      </p:sp>
      <p:sp>
        <p:nvSpPr>
          <p:cNvPr id="5" name="object 5"/>
          <p:cNvSpPr txBox="1"/>
          <p:nvPr/>
        </p:nvSpPr>
        <p:spPr>
          <a:xfrm>
            <a:off x="550862" y="1731073"/>
            <a:ext cx="7425690" cy="4335780"/>
          </a:xfrm>
          <a:prstGeom prst="rect">
            <a:avLst/>
          </a:prstGeom>
        </p:spPr>
        <p:txBody>
          <a:bodyPr vert="horz" wrap="square" lIns="0" tIns="61594" rIns="0" bIns="0" rtlCol="0">
            <a:spAutoFit/>
          </a:bodyPr>
          <a:lstStyle/>
          <a:p>
            <a:pPr marL="355600" marR="660400" indent="-342900">
              <a:lnSpc>
                <a:spcPts val="3020"/>
              </a:lnSpc>
              <a:spcBef>
                <a:spcPts val="484"/>
              </a:spcBef>
              <a:buClr>
                <a:srgbClr val="FFCC66"/>
              </a:buClr>
              <a:buSzPct val="75000"/>
              <a:buFont typeface="Wingdings"/>
              <a:buChar char=""/>
              <a:tabLst>
                <a:tab pos="354965" algn="l"/>
                <a:tab pos="355600" algn="l"/>
              </a:tabLst>
            </a:pPr>
            <a:r>
              <a:rPr sz="2800" spc="-5" dirty="0">
                <a:solidFill>
                  <a:srgbClr val="FFFFFF"/>
                </a:solidFill>
                <a:latin typeface="Times New Roman"/>
                <a:cs typeface="Times New Roman"/>
              </a:rPr>
              <a:t>Volatile, </a:t>
            </a:r>
            <a:r>
              <a:rPr sz="2800" dirty="0">
                <a:solidFill>
                  <a:srgbClr val="FFFFFF"/>
                </a:solidFill>
                <a:latin typeface="Times New Roman"/>
                <a:cs typeface="Times New Roman"/>
              </a:rPr>
              <a:t>low </a:t>
            </a:r>
            <a:r>
              <a:rPr sz="2800" spc="-5" dirty="0">
                <a:solidFill>
                  <a:srgbClr val="FFFFFF"/>
                </a:solidFill>
                <a:latin typeface="Times New Roman"/>
                <a:cs typeface="Times New Roman"/>
              </a:rPr>
              <a:t>solubility </a:t>
            </a:r>
            <a:r>
              <a:rPr sz="2800" dirty="0">
                <a:solidFill>
                  <a:srgbClr val="FFFFFF"/>
                </a:solidFill>
                <a:latin typeface="Times New Roman"/>
                <a:cs typeface="Times New Roman"/>
              </a:rPr>
              <a:t>in </a:t>
            </a:r>
            <a:r>
              <a:rPr sz="2800" spc="-5" dirty="0">
                <a:solidFill>
                  <a:srgbClr val="FFFFFF"/>
                </a:solidFill>
                <a:latin typeface="Times New Roman"/>
                <a:cs typeface="Times New Roman"/>
              </a:rPr>
              <a:t>water, man-made  solvents (carbon tet, benzene, </a:t>
            </a:r>
            <a:r>
              <a:rPr sz="2800" dirty="0">
                <a:solidFill>
                  <a:srgbClr val="FFFFFF"/>
                </a:solidFill>
                <a:latin typeface="Times New Roman"/>
                <a:cs typeface="Times New Roman"/>
              </a:rPr>
              <a:t>vinyl</a:t>
            </a:r>
            <a:r>
              <a:rPr sz="2800" spc="-50" dirty="0">
                <a:solidFill>
                  <a:srgbClr val="FFFFFF"/>
                </a:solidFill>
                <a:latin typeface="Times New Roman"/>
                <a:cs typeface="Times New Roman"/>
              </a:rPr>
              <a:t> </a:t>
            </a:r>
            <a:r>
              <a:rPr sz="2800" spc="-5" dirty="0">
                <a:solidFill>
                  <a:srgbClr val="FFFFFF"/>
                </a:solidFill>
                <a:latin typeface="Times New Roman"/>
                <a:cs typeface="Times New Roman"/>
              </a:rPr>
              <a:t>chloride)</a:t>
            </a:r>
            <a:endParaRPr sz="2800" dirty="0">
              <a:latin typeface="Times New Roman"/>
              <a:cs typeface="Times New Roman"/>
            </a:endParaRPr>
          </a:p>
          <a:p>
            <a:pPr marL="355600" marR="226695" indent="-342900">
              <a:lnSpc>
                <a:spcPts val="3020"/>
              </a:lnSpc>
              <a:spcBef>
                <a:spcPts val="680"/>
              </a:spcBef>
              <a:buClr>
                <a:srgbClr val="FFCC66"/>
              </a:buClr>
              <a:buSzPct val="75000"/>
              <a:buFont typeface="Wingdings"/>
              <a:buChar char=""/>
              <a:tabLst>
                <a:tab pos="354965" algn="l"/>
                <a:tab pos="355600" algn="l"/>
              </a:tabLst>
            </a:pPr>
            <a:r>
              <a:rPr sz="2800" spc="-5" dirty="0">
                <a:solidFill>
                  <a:srgbClr val="FFFFFF"/>
                </a:solidFill>
                <a:latin typeface="Times New Roman"/>
                <a:cs typeface="Times New Roman"/>
              </a:rPr>
              <a:t>Total Halogenated Organic Chemicals (TOX) </a:t>
            </a:r>
            <a:r>
              <a:rPr sz="2800" dirty="0">
                <a:solidFill>
                  <a:srgbClr val="FFFFFF"/>
                </a:solidFill>
                <a:latin typeface="Times New Roman"/>
                <a:cs typeface="Times New Roman"/>
              </a:rPr>
              <a:t>is  </a:t>
            </a:r>
            <a:r>
              <a:rPr sz="2800" spc="-5" dirty="0">
                <a:solidFill>
                  <a:srgbClr val="FFFFFF"/>
                </a:solidFill>
                <a:latin typeface="Times New Roman"/>
                <a:cs typeface="Times New Roman"/>
              </a:rPr>
              <a:t>used </a:t>
            </a:r>
            <a:r>
              <a:rPr sz="2800" dirty="0">
                <a:solidFill>
                  <a:srgbClr val="FFFFFF"/>
                </a:solidFill>
                <a:latin typeface="Times New Roman"/>
                <a:cs typeface="Times New Roman"/>
              </a:rPr>
              <a:t>to </a:t>
            </a:r>
            <a:r>
              <a:rPr sz="2800" spc="-5" dirty="0">
                <a:solidFill>
                  <a:srgbClr val="FFFFFF"/>
                </a:solidFill>
                <a:latin typeface="Times New Roman"/>
                <a:cs typeface="Times New Roman"/>
              </a:rPr>
              <a:t>measure with “broad</a:t>
            </a:r>
            <a:r>
              <a:rPr sz="2800" spc="-70" dirty="0">
                <a:solidFill>
                  <a:srgbClr val="FFFFFF"/>
                </a:solidFill>
                <a:latin typeface="Times New Roman"/>
                <a:cs typeface="Times New Roman"/>
              </a:rPr>
              <a:t> </a:t>
            </a:r>
            <a:r>
              <a:rPr sz="2800" dirty="0">
                <a:solidFill>
                  <a:srgbClr val="FFFFFF"/>
                </a:solidFill>
                <a:latin typeface="Times New Roman"/>
                <a:cs typeface="Times New Roman"/>
              </a:rPr>
              <a:t>brush”</a:t>
            </a:r>
            <a:endParaRPr sz="2800" dirty="0">
              <a:latin typeface="Times New Roman"/>
              <a:cs typeface="Times New Roman"/>
            </a:endParaRPr>
          </a:p>
          <a:p>
            <a:pPr marL="355600" indent="-342900">
              <a:lnSpc>
                <a:spcPct val="100000"/>
              </a:lnSpc>
              <a:spcBef>
                <a:spcPts val="295"/>
              </a:spcBef>
              <a:buClr>
                <a:srgbClr val="FFCC66"/>
              </a:buClr>
              <a:buSzPct val="75000"/>
              <a:buFont typeface="Wingdings"/>
              <a:buChar char=""/>
              <a:tabLst>
                <a:tab pos="354965" algn="l"/>
                <a:tab pos="355600" algn="l"/>
              </a:tabLst>
            </a:pPr>
            <a:r>
              <a:rPr sz="2800" dirty="0">
                <a:solidFill>
                  <a:srgbClr val="FFFFFF"/>
                </a:solidFill>
                <a:latin typeface="Times New Roman"/>
                <a:cs typeface="Times New Roman"/>
              </a:rPr>
              <a:t>From </a:t>
            </a:r>
            <a:r>
              <a:rPr sz="2800" spc="-5" dirty="0">
                <a:solidFill>
                  <a:srgbClr val="FFFFFF"/>
                </a:solidFill>
                <a:latin typeface="Times New Roman"/>
                <a:cs typeface="Times New Roman"/>
              </a:rPr>
              <a:t>lab studies </a:t>
            </a:r>
            <a:r>
              <a:rPr sz="2800" dirty="0">
                <a:solidFill>
                  <a:srgbClr val="FFFFFF"/>
                </a:solidFill>
                <a:latin typeface="Times New Roman"/>
                <a:cs typeface="Times New Roman"/>
              </a:rPr>
              <a:t>on </a:t>
            </a:r>
            <a:r>
              <a:rPr sz="2800" spc="-5" dirty="0">
                <a:solidFill>
                  <a:srgbClr val="FFFFFF"/>
                </a:solidFill>
                <a:latin typeface="Times New Roman"/>
                <a:cs typeface="Times New Roman"/>
              </a:rPr>
              <a:t>mice, some are</a:t>
            </a:r>
            <a:r>
              <a:rPr sz="2800" spc="-70" dirty="0">
                <a:solidFill>
                  <a:srgbClr val="FFFFFF"/>
                </a:solidFill>
                <a:latin typeface="Times New Roman"/>
                <a:cs typeface="Times New Roman"/>
              </a:rPr>
              <a:t> </a:t>
            </a:r>
            <a:r>
              <a:rPr sz="2800" spc="-5" dirty="0">
                <a:solidFill>
                  <a:srgbClr val="FFFFFF"/>
                </a:solidFill>
                <a:latin typeface="Times New Roman"/>
                <a:cs typeface="Times New Roman"/>
              </a:rPr>
              <a:t>carcinogenic</a:t>
            </a:r>
            <a:endParaRPr sz="2800" dirty="0">
              <a:latin typeface="Times New Roman"/>
              <a:cs typeface="Times New Roman"/>
            </a:endParaRPr>
          </a:p>
          <a:p>
            <a:pPr marL="355600" marR="5080" indent="-342900">
              <a:lnSpc>
                <a:spcPts val="3020"/>
              </a:lnSpc>
              <a:spcBef>
                <a:spcPts val="720"/>
              </a:spcBef>
              <a:buClr>
                <a:srgbClr val="FFCC66"/>
              </a:buClr>
              <a:buSzPct val="75000"/>
              <a:buFont typeface="Wingdings"/>
              <a:buChar char=""/>
              <a:tabLst>
                <a:tab pos="354965" algn="l"/>
                <a:tab pos="355600" algn="l"/>
              </a:tabLst>
            </a:pPr>
            <a:r>
              <a:rPr sz="2800" spc="-5" dirty="0">
                <a:solidFill>
                  <a:srgbClr val="FFFFFF"/>
                </a:solidFill>
                <a:latin typeface="Times New Roman"/>
                <a:cs typeface="Times New Roman"/>
              </a:rPr>
              <a:t>Extrapolate </a:t>
            </a:r>
            <a:r>
              <a:rPr sz="2800" dirty="0">
                <a:solidFill>
                  <a:srgbClr val="FFFFFF"/>
                </a:solidFill>
                <a:latin typeface="Times New Roman"/>
                <a:cs typeface="Times New Roman"/>
              </a:rPr>
              <a:t>risk to </a:t>
            </a:r>
            <a:r>
              <a:rPr sz="2800" spc="-5" dirty="0">
                <a:solidFill>
                  <a:srgbClr val="FFFFFF"/>
                </a:solidFill>
                <a:latin typeface="Times New Roman"/>
                <a:cs typeface="Times New Roman"/>
              </a:rPr>
              <a:t>humans with </a:t>
            </a:r>
            <a:r>
              <a:rPr sz="2800" dirty="0">
                <a:solidFill>
                  <a:srgbClr val="FFFFFF"/>
                </a:solidFill>
                <a:latin typeface="Times New Roman"/>
                <a:cs typeface="Times New Roman"/>
              </a:rPr>
              <a:t>70 </a:t>
            </a:r>
            <a:r>
              <a:rPr sz="2800" spc="-5" dirty="0">
                <a:solidFill>
                  <a:srgbClr val="FFFFFF"/>
                </a:solidFill>
                <a:latin typeface="Times New Roman"/>
                <a:cs typeface="Times New Roman"/>
              </a:rPr>
              <a:t>year exposure  </a:t>
            </a:r>
            <a:r>
              <a:rPr sz="2800" dirty="0">
                <a:solidFill>
                  <a:srgbClr val="FFFFFF"/>
                </a:solidFill>
                <a:latin typeface="Times New Roman"/>
                <a:cs typeface="Times New Roman"/>
              </a:rPr>
              <a:t>to risk of 1 </a:t>
            </a:r>
            <a:r>
              <a:rPr sz="2800" spc="-5" dirty="0">
                <a:solidFill>
                  <a:srgbClr val="FFFFFF"/>
                </a:solidFill>
                <a:latin typeface="Times New Roman"/>
                <a:cs typeface="Times New Roman"/>
              </a:rPr>
              <a:t>per</a:t>
            </a:r>
            <a:r>
              <a:rPr sz="2800" spc="-45" dirty="0">
                <a:solidFill>
                  <a:srgbClr val="FFFFFF"/>
                </a:solidFill>
                <a:latin typeface="Times New Roman"/>
                <a:cs typeface="Times New Roman"/>
              </a:rPr>
              <a:t> </a:t>
            </a:r>
            <a:r>
              <a:rPr sz="2800" spc="-5" dirty="0">
                <a:solidFill>
                  <a:srgbClr val="FFFFFF"/>
                </a:solidFill>
                <a:latin typeface="Times New Roman"/>
                <a:cs typeface="Times New Roman"/>
              </a:rPr>
              <a:t>million</a:t>
            </a:r>
            <a:endParaRPr sz="2800" dirty="0">
              <a:latin typeface="Times New Roman"/>
              <a:cs typeface="Times New Roman"/>
            </a:endParaRPr>
          </a:p>
          <a:p>
            <a:pPr marL="355600" indent="-342900">
              <a:lnSpc>
                <a:spcPct val="100000"/>
              </a:lnSpc>
              <a:spcBef>
                <a:spcPts val="295"/>
              </a:spcBef>
              <a:buClr>
                <a:srgbClr val="FFCC66"/>
              </a:buClr>
              <a:buSzPct val="75000"/>
              <a:buFont typeface="Wingdings"/>
              <a:buChar char=""/>
              <a:tabLst>
                <a:tab pos="354965" algn="l"/>
                <a:tab pos="355600" algn="l"/>
              </a:tabLst>
            </a:pPr>
            <a:r>
              <a:rPr sz="2800" spc="-5" dirty="0">
                <a:solidFill>
                  <a:srgbClr val="FFFFFF"/>
                </a:solidFill>
                <a:latin typeface="Times New Roman"/>
                <a:cs typeface="Times New Roman"/>
              </a:rPr>
              <a:t>More prevalent contaminant </a:t>
            </a:r>
            <a:r>
              <a:rPr sz="2800" dirty="0">
                <a:solidFill>
                  <a:srgbClr val="FFFFFF"/>
                </a:solidFill>
                <a:latin typeface="Times New Roman"/>
                <a:cs typeface="Times New Roman"/>
              </a:rPr>
              <a:t>in</a:t>
            </a:r>
            <a:r>
              <a:rPr sz="2800" spc="-60" dirty="0">
                <a:solidFill>
                  <a:srgbClr val="FFFFFF"/>
                </a:solidFill>
                <a:latin typeface="Times New Roman"/>
                <a:cs typeface="Times New Roman"/>
              </a:rPr>
              <a:t> </a:t>
            </a:r>
            <a:r>
              <a:rPr sz="2800" spc="-5" dirty="0">
                <a:solidFill>
                  <a:srgbClr val="FFFFFF"/>
                </a:solidFill>
                <a:latin typeface="Times New Roman"/>
                <a:cs typeface="Times New Roman"/>
              </a:rPr>
              <a:t>groundwater</a:t>
            </a:r>
            <a:endParaRPr sz="2800" dirty="0">
              <a:latin typeface="Times New Roman"/>
              <a:cs typeface="Times New Roman"/>
            </a:endParaRPr>
          </a:p>
          <a:p>
            <a:pPr marL="355600" marR="297180" indent="-342900">
              <a:lnSpc>
                <a:spcPts val="3020"/>
              </a:lnSpc>
              <a:spcBef>
                <a:spcPts val="720"/>
              </a:spcBef>
              <a:buClr>
                <a:srgbClr val="FFCC66"/>
              </a:buClr>
              <a:buSzPct val="75000"/>
              <a:buFont typeface="Wingdings"/>
              <a:buChar char=""/>
              <a:tabLst>
                <a:tab pos="354965" algn="l"/>
                <a:tab pos="355600" algn="l"/>
              </a:tabLst>
            </a:pPr>
            <a:r>
              <a:rPr sz="2800" spc="-5" dirty="0">
                <a:solidFill>
                  <a:srgbClr val="FFFFFF"/>
                </a:solidFill>
                <a:latin typeface="Times New Roman"/>
                <a:cs typeface="Times New Roman"/>
              </a:rPr>
              <a:t>THMs are volatile and treated similarly, </a:t>
            </a:r>
            <a:r>
              <a:rPr sz="2800" dirty="0">
                <a:solidFill>
                  <a:srgbClr val="FFFFFF"/>
                </a:solidFill>
                <a:latin typeface="Times New Roman"/>
                <a:cs typeface="Times New Roman"/>
              </a:rPr>
              <a:t>but </a:t>
            </a:r>
            <a:r>
              <a:rPr sz="2800" spc="-5" dirty="0">
                <a:solidFill>
                  <a:srgbClr val="FFFFFF"/>
                </a:solidFill>
                <a:latin typeface="Times New Roman"/>
                <a:cs typeface="Times New Roman"/>
              </a:rPr>
              <a:t>are  different</a:t>
            </a:r>
            <a:r>
              <a:rPr sz="2800" spc="-30" dirty="0">
                <a:solidFill>
                  <a:srgbClr val="FFFFFF"/>
                </a:solidFill>
                <a:latin typeface="Times New Roman"/>
                <a:cs typeface="Times New Roman"/>
              </a:rPr>
              <a:t> </a:t>
            </a:r>
            <a:r>
              <a:rPr sz="2800" spc="-5" dirty="0">
                <a:solidFill>
                  <a:srgbClr val="FFFFFF"/>
                </a:solidFill>
                <a:latin typeface="Times New Roman"/>
                <a:cs typeface="Times New Roman"/>
              </a:rPr>
              <a:t>category</a:t>
            </a:r>
            <a:endParaRPr sz="2800" dirty="0">
              <a:latin typeface="Times New Roman"/>
              <a:cs typeface="Times New Roman"/>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30530" y="334518"/>
            <a:ext cx="4422647" cy="1228343"/>
          </a:xfrm>
          <a:prstGeom prst="rect">
            <a:avLst/>
          </a:prstGeom>
          <a:blipFill>
            <a:blip r:embed="rId3" cstate="print"/>
            <a:stretch>
              <a:fillRect/>
            </a:stretch>
          </a:blipFill>
        </p:spPr>
        <p:txBody>
          <a:bodyPr wrap="square" lIns="0" tIns="0" rIns="0" bIns="0" rtlCol="0"/>
          <a:lstStyle/>
          <a:p>
            <a:endParaRPr/>
          </a:p>
        </p:txBody>
      </p:sp>
      <p:sp>
        <p:nvSpPr>
          <p:cNvPr id="3" name="object 3"/>
          <p:cNvSpPr/>
          <p:nvPr/>
        </p:nvSpPr>
        <p:spPr>
          <a:xfrm>
            <a:off x="4127753" y="334518"/>
            <a:ext cx="911351" cy="1228343"/>
          </a:xfrm>
          <a:prstGeom prst="rect">
            <a:avLst/>
          </a:prstGeom>
          <a:blipFill>
            <a:blip r:embed="rId4" cstate="print"/>
            <a:stretch>
              <a:fillRect/>
            </a:stretch>
          </a:blipFill>
        </p:spPr>
        <p:txBody>
          <a:bodyPr wrap="square" lIns="0" tIns="0" rIns="0" bIns="0" rtlCol="0"/>
          <a:lstStyle/>
          <a:p>
            <a:endParaRPr/>
          </a:p>
        </p:txBody>
      </p:sp>
      <p:sp>
        <p:nvSpPr>
          <p:cNvPr id="4" name="object 4"/>
          <p:cNvSpPr/>
          <p:nvPr/>
        </p:nvSpPr>
        <p:spPr>
          <a:xfrm>
            <a:off x="4313682" y="334518"/>
            <a:ext cx="4830317" cy="1228343"/>
          </a:xfrm>
          <a:prstGeom prst="rect">
            <a:avLst/>
          </a:prstGeom>
          <a:blipFill>
            <a:blip r:embed="rId5" cstate="print"/>
            <a:stretch>
              <a:fillRect/>
            </a:stretch>
          </a:blipFill>
        </p:spPr>
        <p:txBody>
          <a:bodyPr wrap="square" lIns="0" tIns="0" rIns="0" bIns="0" rtlCol="0"/>
          <a:lstStyle/>
          <a:p>
            <a:endParaRPr/>
          </a:p>
        </p:txBody>
      </p:sp>
      <p:sp>
        <p:nvSpPr>
          <p:cNvPr id="5" name="object 5"/>
          <p:cNvSpPr/>
          <p:nvPr/>
        </p:nvSpPr>
        <p:spPr>
          <a:xfrm>
            <a:off x="430530" y="1005078"/>
            <a:ext cx="5821679" cy="1228343"/>
          </a:xfrm>
          <a:prstGeom prst="rect">
            <a:avLst/>
          </a:prstGeom>
          <a:blipFill>
            <a:blip r:embed="rId6" cstate="print"/>
            <a:stretch>
              <a:fillRect/>
            </a:stretch>
          </a:blipFill>
        </p:spPr>
        <p:txBody>
          <a:bodyPr wrap="square" lIns="0" tIns="0" rIns="0" bIns="0" rtlCol="0"/>
          <a:lstStyle/>
          <a:p>
            <a:endParaRPr/>
          </a:p>
        </p:txBody>
      </p:sp>
      <p:sp>
        <p:nvSpPr>
          <p:cNvPr id="6" name="object 6"/>
          <p:cNvSpPr txBox="1">
            <a:spLocks noGrp="1"/>
          </p:cNvSpPr>
          <p:nvPr>
            <p:ph type="title"/>
          </p:nvPr>
        </p:nvSpPr>
        <p:spPr>
          <a:prstGeom prst="rect">
            <a:avLst/>
          </a:prstGeom>
        </p:spPr>
        <p:txBody>
          <a:bodyPr vert="horz" wrap="square" lIns="0" tIns="68453" rIns="0" bIns="0" rtlCol="0">
            <a:spAutoFit/>
          </a:bodyPr>
          <a:lstStyle/>
          <a:p>
            <a:pPr marL="390525" marR="5080">
              <a:lnSpc>
                <a:spcPct val="100000"/>
              </a:lnSpc>
              <a:spcBef>
                <a:spcPts val="95"/>
              </a:spcBef>
            </a:pPr>
            <a:r>
              <a:rPr spc="-5" dirty="0"/>
              <a:t>Microbiological-Three Agents of  Waterborne</a:t>
            </a:r>
            <a:r>
              <a:rPr spc="10" dirty="0"/>
              <a:t> </a:t>
            </a:r>
            <a:r>
              <a:rPr spc="-5" dirty="0"/>
              <a:t>Disease</a:t>
            </a:r>
          </a:p>
        </p:txBody>
      </p:sp>
      <p:sp>
        <p:nvSpPr>
          <p:cNvPr id="8" name="object 8"/>
          <p:cNvSpPr txBox="1">
            <a:spLocks noGrp="1"/>
          </p:cNvSpPr>
          <p:nvPr>
            <p:ph type="sldNum" sz="quarter" idx="7"/>
          </p:nvPr>
        </p:nvSpPr>
        <p:spPr>
          <a:prstGeom prst="rect">
            <a:avLst/>
          </a:prstGeom>
        </p:spPr>
        <p:txBody>
          <a:bodyPr vert="horz" wrap="square" lIns="0" tIns="0" rIns="0" bIns="0" rtlCol="0">
            <a:spAutoFit/>
          </a:bodyPr>
          <a:lstStyle/>
          <a:p>
            <a:pPr marL="38100">
              <a:lnSpc>
                <a:spcPts val="1645"/>
              </a:lnSpc>
            </a:pPr>
            <a:fld id="{81D60167-4931-47E6-BA6A-407CBD079E47}" type="slidenum">
              <a:rPr spc="-5" dirty="0"/>
              <a:t>16</a:t>
            </a:fld>
            <a:endParaRPr spc="-5" dirty="0"/>
          </a:p>
        </p:txBody>
      </p:sp>
      <p:sp>
        <p:nvSpPr>
          <p:cNvPr id="9" name="object 9"/>
          <p:cNvSpPr txBox="1">
            <a:spLocks noGrp="1"/>
          </p:cNvSpPr>
          <p:nvPr>
            <p:ph type="ftr" sz="quarter" idx="5"/>
          </p:nvPr>
        </p:nvSpPr>
        <p:spPr>
          <a:xfrm>
            <a:off x="762000" y="6488331"/>
            <a:ext cx="3199765" cy="205184"/>
          </a:xfrm>
          <a:prstGeom prst="rect">
            <a:avLst/>
          </a:prstGeom>
        </p:spPr>
        <p:txBody>
          <a:bodyPr vert="horz" wrap="square" lIns="0" tIns="0" rIns="0" bIns="0" rtlCol="0">
            <a:spAutoFit/>
          </a:bodyPr>
          <a:lstStyle/>
          <a:p>
            <a:pPr marL="12700">
              <a:lnSpc>
                <a:spcPts val="1625"/>
              </a:lnSpc>
            </a:pPr>
            <a:r>
              <a:rPr lang="en-US" spc="-5" smtClean="0"/>
              <a:t>2025 Va Tech Water Treatment Short Course</a:t>
            </a:r>
            <a:endParaRPr spc="-5" dirty="0"/>
          </a:p>
        </p:txBody>
      </p:sp>
      <p:graphicFrame>
        <p:nvGraphicFramePr>
          <p:cNvPr id="7" name="object 7"/>
          <p:cNvGraphicFramePr>
            <a:graphicFrameLocks noGrp="1"/>
          </p:cNvGraphicFramePr>
          <p:nvPr/>
        </p:nvGraphicFramePr>
        <p:xfrm>
          <a:off x="668337" y="1966912"/>
          <a:ext cx="7772400" cy="4158108"/>
        </p:xfrm>
        <a:graphic>
          <a:graphicData uri="http://schemas.openxmlformats.org/drawingml/2006/table">
            <a:tbl>
              <a:tblPr firstRow="1" bandRow="1">
                <a:tableStyleId>{2D5ABB26-0587-4C30-8999-92F81FD0307C}</a:tableStyleId>
              </a:tblPr>
              <a:tblGrid>
                <a:gridCol w="1943100">
                  <a:extLst>
                    <a:ext uri="{9D8B030D-6E8A-4147-A177-3AD203B41FA5}">
                      <a16:colId xmlns:a16="http://schemas.microsoft.com/office/drawing/2014/main" val="20000"/>
                    </a:ext>
                  </a:extLst>
                </a:gridCol>
                <a:gridCol w="1943100">
                  <a:extLst>
                    <a:ext uri="{9D8B030D-6E8A-4147-A177-3AD203B41FA5}">
                      <a16:colId xmlns:a16="http://schemas.microsoft.com/office/drawing/2014/main" val="20001"/>
                    </a:ext>
                  </a:extLst>
                </a:gridCol>
                <a:gridCol w="1943100">
                  <a:extLst>
                    <a:ext uri="{9D8B030D-6E8A-4147-A177-3AD203B41FA5}">
                      <a16:colId xmlns:a16="http://schemas.microsoft.com/office/drawing/2014/main" val="20002"/>
                    </a:ext>
                  </a:extLst>
                </a:gridCol>
                <a:gridCol w="1943100">
                  <a:extLst>
                    <a:ext uri="{9D8B030D-6E8A-4147-A177-3AD203B41FA5}">
                      <a16:colId xmlns:a16="http://schemas.microsoft.com/office/drawing/2014/main" val="20003"/>
                    </a:ext>
                  </a:extLst>
                </a:gridCol>
              </a:tblGrid>
              <a:tr h="1371600">
                <a:tc>
                  <a:txBody>
                    <a:bodyPr/>
                    <a:lstStyle/>
                    <a:p>
                      <a:pPr marL="182245">
                        <a:lnSpc>
                          <a:spcPts val="3295"/>
                        </a:lnSpc>
                      </a:pPr>
                      <a:r>
                        <a:rPr sz="2800" spc="-5" dirty="0">
                          <a:solidFill>
                            <a:srgbClr val="FFFFFF"/>
                          </a:solidFill>
                          <a:latin typeface="Times New Roman"/>
                          <a:cs typeface="Times New Roman"/>
                        </a:rPr>
                        <a:t>Agent</a:t>
                      </a:r>
                      <a:endParaRPr sz="2800">
                        <a:latin typeface="Times New Roman"/>
                        <a:cs typeface="Times New Roman"/>
                      </a:endParaRPr>
                    </a:p>
                  </a:txBody>
                  <a:tcPr marL="0" marR="0" marT="0" marB="0">
                    <a:lnL w="28575">
                      <a:solidFill>
                        <a:srgbClr val="FFFFFF"/>
                      </a:solidFill>
                      <a:prstDash val="solid"/>
                    </a:lnL>
                    <a:lnR w="12700">
                      <a:solidFill>
                        <a:srgbClr val="FFFFFF"/>
                      </a:solidFill>
                      <a:prstDash val="solid"/>
                    </a:lnR>
                    <a:lnT w="28575">
                      <a:solidFill>
                        <a:srgbClr val="FFFFFF"/>
                      </a:solidFill>
                      <a:prstDash val="solid"/>
                    </a:lnT>
                    <a:lnB w="12700">
                      <a:solidFill>
                        <a:srgbClr val="FFFFFF"/>
                      </a:solidFill>
                      <a:prstDash val="solid"/>
                    </a:lnB>
                  </a:tcPr>
                </a:tc>
                <a:tc>
                  <a:txBody>
                    <a:bodyPr/>
                    <a:lstStyle/>
                    <a:p>
                      <a:pPr marL="182245">
                        <a:lnSpc>
                          <a:spcPts val="3295"/>
                        </a:lnSpc>
                      </a:pPr>
                      <a:r>
                        <a:rPr sz="2800" spc="-5" dirty="0">
                          <a:solidFill>
                            <a:srgbClr val="FFFFFF"/>
                          </a:solidFill>
                          <a:latin typeface="Times New Roman"/>
                          <a:cs typeface="Times New Roman"/>
                        </a:rPr>
                        <a:t>Bacteria</a:t>
                      </a:r>
                      <a:endParaRPr sz="2800">
                        <a:latin typeface="Times New Roman"/>
                        <a:cs typeface="Times New Roman"/>
                      </a:endParaRPr>
                    </a:p>
                  </a:txBody>
                  <a:tcPr marL="0" marR="0" marT="0" marB="0">
                    <a:lnL w="12700">
                      <a:solidFill>
                        <a:srgbClr val="FFFFFF"/>
                      </a:solidFill>
                      <a:prstDash val="solid"/>
                    </a:lnL>
                    <a:lnR w="12700">
                      <a:solidFill>
                        <a:srgbClr val="FFFFFF"/>
                      </a:solidFill>
                      <a:prstDash val="solid"/>
                    </a:lnR>
                    <a:lnT w="28575">
                      <a:solidFill>
                        <a:srgbClr val="FFFFFF"/>
                      </a:solidFill>
                      <a:prstDash val="solid"/>
                    </a:lnT>
                    <a:lnB w="12700">
                      <a:solidFill>
                        <a:srgbClr val="FFFFFF"/>
                      </a:solidFill>
                      <a:prstDash val="solid"/>
                    </a:lnB>
                  </a:tcPr>
                </a:tc>
                <a:tc>
                  <a:txBody>
                    <a:bodyPr/>
                    <a:lstStyle/>
                    <a:p>
                      <a:pPr marL="182245">
                        <a:lnSpc>
                          <a:spcPts val="3295"/>
                        </a:lnSpc>
                      </a:pPr>
                      <a:r>
                        <a:rPr sz="2800" dirty="0">
                          <a:solidFill>
                            <a:srgbClr val="FFFFFF"/>
                          </a:solidFill>
                          <a:latin typeface="Times New Roman"/>
                          <a:cs typeface="Times New Roman"/>
                        </a:rPr>
                        <a:t>Protozoa</a:t>
                      </a:r>
                      <a:endParaRPr sz="2800">
                        <a:latin typeface="Times New Roman"/>
                        <a:cs typeface="Times New Roman"/>
                      </a:endParaRPr>
                    </a:p>
                  </a:txBody>
                  <a:tcPr marL="0" marR="0" marT="0" marB="0">
                    <a:lnL w="12700">
                      <a:solidFill>
                        <a:srgbClr val="FFFFFF"/>
                      </a:solidFill>
                      <a:prstDash val="solid"/>
                    </a:lnL>
                    <a:lnR w="12700">
                      <a:solidFill>
                        <a:srgbClr val="FFFFFF"/>
                      </a:solidFill>
                      <a:prstDash val="solid"/>
                    </a:lnR>
                    <a:lnT w="28575">
                      <a:solidFill>
                        <a:srgbClr val="FFFFFF"/>
                      </a:solidFill>
                      <a:prstDash val="solid"/>
                    </a:lnT>
                    <a:lnB w="12700">
                      <a:solidFill>
                        <a:srgbClr val="FFFFFF"/>
                      </a:solidFill>
                      <a:prstDash val="solid"/>
                    </a:lnB>
                  </a:tcPr>
                </a:tc>
                <a:tc>
                  <a:txBody>
                    <a:bodyPr/>
                    <a:lstStyle/>
                    <a:p>
                      <a:pPr marL="181610">
                        <a:lnSpc>
                          <a:spcPts val="3295"/>
                        </a:lnSpc>
                      </a:pPr>
                      <a:r>
                        <a:rPr sz="2800" spc="-25" dirty="0">
                          <a:solidFill>
                            <a:srgbClr val="FFFFFF"/>
                          </a:solidFill>
                          <a:latin typeface="Times New Roman"/>
                          <a:cs typeface="Times New Roman"/>
                        </a:rPr>
                        <a:t>Viruses</a:t>
                      </a:r>
                      <a:endParaRPr sz="2800">
                        <a:latin typeface="Times New Roman"/>
                        <a:cs typeface="Times New Roman"/>
                      </a:endParaRPr>
                    </a:p>
                  </a:txBody>
                  <a:tcPr marL="0" marR="0" marT="0" marB="0">
                    <a:lnL w="12700">
                      <a:solidFill>
                        <a:srgbClr val="FFFFFF"/>
                      </a:solidFill>
                      <a:prstDash val="solid"/>
                    </a:lnL>
                    <a:lnR w="28575">
                      <a:solidFill>
                        <a:srgbClr val="FFFFFF"/>
                      </a:solidFill>
                      <a:prstDash val="solid"/>
                    </a:lnR>
                    <a:lnT w="28575">
                      <a:solidFill>
                        <a:srgbClr val="FFFFFF"/>
                      </a:solidFill>
                      <a:prstDash val="solid"/>
                    </a:lnT>
                    <a:lnB w="12700">
                      <a:solidFill>
                        <a:srgbClr val="FFFFFF"/>
                      </a:solidFill>
                      <a:prstDash val="solid"/>
                    </a:lnB>
                  </a:tcPr>
                </a:tc>
                <a:extLst>
                  <a:ext uri="{0D108BD9-81ED-4DB2-BD59-A6C34878D82A}">
                    <a16:rowId xmlns:a16="http://schemas.microsoft.com/office/drawing/2014/main" val="10000"/>
                  </a:ext>
                </a:extLst>
              </a:tr>
              <a:tr h="1414908">
                <a:tc>
                  <a:txBody>
                    <a:bodyPr/>
                    <a:lstStyle/>
                    <a:p>
                      <a:pPr marL="181610">
                        <a:lnSpc>
                          <a:spcPts val="3290"/>
                        </a:lnSpc>
                      </a:pPr>
                      <a:r>
                        <a:rPr sz="2800" spc="-5" dirty="0">
                          <a:solidFill>
                            <a:srgbClr val="FFFFFF"/>
                          </a:solidFill>
                          <a:latin typeface="Times New Roman"/>
                          <a:cs typeface="Times New Roman"/>
                        </a:rPr>
                        <a:t>Examples</a:t>
                      </a:r>
                      <a:endParaRPr sz="2800">
                        <a:latin typeface="Times New Roman"/>
                        <a:cs typeface="Times New Roman"/>
                      </a:endParaRPr>
                    </a:p>
                  </a:txBody>
                  <a:tcPr marL="0" marR="0" marT="0" marB="0">
                    <a:lnL w="28575">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tcPr>
                </a:tc>
                <a:tc>
                  <a:txBody>
                    <a:bodyPr/>
                    <a:lstStyle/>
                    <a:p>
                      <a:pPr marL="181610">
                        <a:lnSpc>
                          <a:spcPts val="3290"/>
                        </a:lnSpc>
                      </a:pPr>
                      <a:r>
                        <a:rPr sz="2800" spc="-5" dirty="0">
                          <a:solidFill>
                            <a:srgbClr val="FFFFFF"/>
                          </a:solidFill>
                          <a:latin typeface="Times New Roman"/>
                          <a:cs typeface="Times New Roman"/>
                        </a:rPr>
                        <a:t>E.</a:t>
                      </a:r>
                      <a:r>
                        <a:rPr sz="2800" spc="-10" dirty="0">
                          <a:solidFill>
                            <a:srgbClr val="FFFFFF"/>
                          </a:solidFill>
                          <a:latin typeface="Times New Roman"/>
                          <a:cs typeface="Times New Roman"/>
                        </a:rPr>
                        <a:t> </a:t>
                      </a:r>
                      <a:r>
                        <a:rPr sz="2800" spc="-5" dirty="0">
                          <a:solidFill>
                            <a:srgbClr val="FFFFFF"/>
                          </a:solidFill>
                          <a:latin typeface="Times New Roman"/>
                          <a:cs typeface="Times New Roman"/>
                        </a:rPr>
                        <a:t>coli</a:t>
                      </a:r>
                      <a:endParaRPr sz="2800">
                        <a:latin typeface="Times New Roman"/>
                        <a:cs typeface="Times New Roman"/>
                      </a:endParaRPr>
                    </a:p>
                    <a:p>
                      <a:pPr marL="182245">
                        <a:lnSpc>
                          <a:spcPct val="100000"/>
                        </a:lnSpc>
                        <a:spcBef>
                          <a:spcPts val="300"/>
                        </a:spcBef>
                      </a:pPr>
                      <a:r>
                        <a:rPr sz="2400" spc="-5" dirty="0">
                          <a:solidFill>
                            <a:srgbClr val="FFFFFF"/>
                          </a:solidFill>
                          <a:latin typeface="Times New Roman"/>
                          <a:cs typeface="Times New Roman"/>
                        </a:rPr>
                        <a:t>Salmonella</a:t>
                      </a:r>
                      <a:endParaRPr sz="2400">
                        <a:latin typeface="Times New Roman"/>
                        <a:cs typeface="Times New Roman"/>
                      </a:endParaRPr>
                    </a:p>
                    <a:p>
                      <a:pPr marL="182245">
                        <a:lnSpc>
                          <a:spcPct val="100000"/>
                        </a:lnSpc>
                        <a:spcBef>
                          <a:spcPts val="325"/>
                        </a:spcBef>
                      </a:pPr>
                      <a:r>
                        <a:rPr sz="2800" spc="-5" dirty="0">
                          <a:solidFill>
                            <a:srgbClr val="FFFFFF"/>
                          </a:solidFill>
                          <a:latin typeface="Times New Roman"/>
                          <a:cs typeface="Times New Roman"/>
                        </a:rPr>
                        <a:t>Legionella</a:t>
                      </a:r>
                      <a:endParaRPr sz="2800">
                        <a:latin typeface="Times New Roman"/>
                        <a:cs typeface="Times New Roman"/>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tcPr>
                </a:tc>
                <a:tc>
                  <a:txBody>
                    <a:bodyPr/>
                    <a:lstStyle/>
                    <a:p>
                      <a:pPr marL="182245">
                        <a:lnSpc>
                          <a:spcPts val="3290"/>
                        </a:lnSpc>
                      </a:pPr>
                      <a:r>
                        <a:rPr sz="2800" spc="-5" dirty="0">
                          <a:solidFill>
                            <a:srgbClr val="FFFFFF"/>
                          </a:solidFill>
                          <a:latin typeface="Times New Roman"/>
                          <a:cs typeface="Times New Roman"/>
                        </a:rPr>
                        <a:t>Giardia</a:t>
                      </a:r>
                      <a:endParaRPr sz="2800">
                        <a:latin typeface="Times New Roman"/>
                        <a:cs typeface="Times New Roman"/>
                      </a:endParaRPr>
                    </a:p>
                    <a:p>
                      <a:pPr marL="182245" marR="308610">
                        <a:lnSpc>
                          <a:spcPts val="3020"/>
                        </a:lnSpc>
                        <a:spcBef>
                          <a:spcPts val="720"/>
                        </a:spcBef>
                      </a:pPr>
                      <a:r>
                        <a:rPr sz="2800" dirty="0">
                          <a:solidFill>
                            <a:srgbClr val="FFFFFF"/>
                          </a:solidFill>
                          <a:latin typeface="Times New Roman"/>
                          <a:cs typeface="Times New Roman"/>
                        </a:rPr>
                        <a:t>Crypto-  sporid</a:t>
                      </a:r>
                      <a:r>
                        <a:rPr sz="2800" spc="-5" dirty="0">
                          <a:solidFill>
                            <a:srgbClr val="FFFFFF"/>
                          </a:solidFill>
                          <a:latin typeface="Times New Roman"/>
                          <a:cs typeface="Times New Roman"/>
                        </a:rPr>
                        <a:t>iu</a:t>
                      </a:r>
                      <a:r>
                        <a:rPr sz="2800" dirty="0">
                          <a:solidFill>
                            <a:srgbClr val="FFFFFF"/>
                          </a:solidFill>
                          <a:latin typeface="Times New Roman"/>
                          <a:cs typeface="Times New Roman"/>
                        </a:rPr>
                        <a:t>m</a:t>
                      </a:r>
                      <a:endParaRPr sz="2800">
                        <a:latin typeface="Times New Roman"/>
                        <a:cs typeface="Times New Roman"/>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tcPr>
                </a:tc>
                <a:tc>
                  <a:txBody>
                    <a:bodyPr/>
                    <a:lstStyle/>
                    <a:p>
                      <a:pPr marL="182245">
                        <a:lnSpc>
                          <a:spcPts val="3290"/>
                        </a:lnSpc>
                      </a:pPr>
                      <a:r>
                        <a:rPr sz="2800" spc="-5" dirty="0">
                          <a:solidFill>
                            <a:srgbClr val="FFFFFF"/>
                          </a:solidFill>
                          <a:latin typeface="Times New Roman"/>
                          <a:cs typeface="Times New Roman"/>
                        </a:rPr>
                        <a:t>Hepatitis</a:t>
                      </a:r>
                      <a:endParaRPr sz="2800">
                        <a:latin typeface="Times New Roman"/>
                        <a:cs typeface="Times New Roman"/>
                      </a:endParaRPr>
                    </a:p>
                    <a:p>
                      <a:pPr marL="182245" marR="507365">
                        <a:lnSpc>
                          <a:spcPct val="110000"/>
                        </a:lnSpc>
                      </a:pPr>
                      <a:r>
                        <a:rPr sz="2800" dirty="0">
                          <a:solidFill>
                            <a:srgbClr val="FFFFFF"/>
                          </a:solidFill>
                          <a:latin typeface="Times New Roman"/>
                          <a:cs typeface="Times New Roman"/>
                        </a:rPr>
                        <a:t>Polio  </a:t>
                      </a:r>
                      <a:r>
                        <a:rPr sz="2800" spc="-5" dirty="0">
                          <a:solidFill>
                            <a:srgbClr val="FFFFFF"/>
                          </a:solidFill>
                          <a:latin typeface="Times New Roman"/>
                          <a:cs typeface="Times New Roman"/>
                        </a:rPr>
                        <a:t>N</a:t>
                      </a:r>
                      <a:r>
                        <a:rPr sz="2800" dirty="0">
                          <a:solidFill>
                            <a:srgbClr val="FFFFFF"/>
                          </a:solidFill>
                          <a:latin typeface="Times New Roman"/>
                          <a:cs typeface="Times New Roman"/>
                        </a:rPr>
                        <a:t>or</a:t>
                      </a:r>
                      <a:r>
                        <a:rPr sz="2800" spc="-5" dirty="0">
                          <a:solidFill>
                            <a:srgbClr val="FFFFFF"/>
                          </a:solidFill>
                          <a:latin typeface="Times New Roman"/>
                          <a:cs typeface="Times New Roman"/>
                        </a:rPr>
                        <a:t>wa</a:t>
                      </a:r>
                      <a:r>
                        <a:rPr sz="2800" dirty="0">
                          <a:solidFill>
                            <a:srgbClr val="FFFFFF"/>
                          </a:solidFill>
                          <a:latin typeface="Times New Roman"/>
                          <a:cs typeface="Times New Roman"/>
                        </a:rPr>
                        <a:t>lk</a:t>
                      </a:r>
                      <a:endParaRPr sz="2800">
                        <a:latin typeface="Times New Roman"/>
                        <a:cs typeface="Times New Roman"/>
                      </a:endParaRPr>
                    </a:p>
                  </a:txBody>
                  <a:tcPr marL="0" marR="0" marT="0" marB="0">
                    <a:lnL w="12700">
                      <a:solidFill>
                        <a:srgbClr val="FFFFFF"/>
                      </a:solidFill>
                      <a:prstDash val="solid"/>
                    </a:lnL>
                    <a:lnR w="28575">
                      <a:solidFill>
                        <a:srgbClr val="FFFFFF"/>
                      </a:solidFill>
                      <a:prstDash val="solid"/>
                    </a:lnR>
                    <a:lnT w="12700">
                      <a:solidFill>
                        <a:srgbClr val="FFFFFF"/>
                      </a:solidFill>
                      <a:prstDash val="solid"/>
                    </a:lnT>
                    <a:lnB w="12700">
                      <a:solidFill>
                        <a:srgbClr val="FFFFFF"/>
                      </a:solidFill>
                      <a:prstDash val="solid"/>
                    </a:lnB>
                  </a:tcPr>
                </a:tc>
                <a:extLst>
                  <a:ext uri="{0D108BD9-81ED-4DB2-BD59-A6C34878D82A}">
                    <a16:rowId xmlns:a16="http://schemas.microsoft.com/office/drawing/2014/main" val="10001"/>
                  </a:ext>
                </a:extLst>
              </a:tr>
              <a:tr h="1371600">
                <a:tc>
                  <a:txBody>
                    <a:bodyPr/>
                    <a:lstStyle/>
                    <a:p>
                      <a:pPr marL="182245">
                        <a:lnSpc>
                          <a:spcPts val="3290"/>
                        </a:lnSpc>
                      </a:pPr>
                      <a:r>
                        <a:rPr sz="2800" spc="-5" dirty="0">
                          <a:solidFill>
                            <a:srgbClr val="FFFFFF"/>
                          </a:solidFill>
                          <a:latin typeface="Times New Roman"/>
                          <a:cs typeface="Times New Roman"/>
                        </a:rPr>
                        <a:t>Size</a:t>
                      </a:r>
                      <a:endParaRPr sz="2800">
                        <a:latin typeface="Times New Roman"/>
                        <a:cs typeface="Times New Roman"/>
                      </a:endParaRPr>
                    </a:p>
                  </a:txBody>
                  <a:tcPr marL="0" marR="0" marT="0" marB="0">
                    <a:lnL w="28575">
                      <a:solidFill>
                        <a:srgbClr val="FFFFFF"/>
                      </a:solidFill>
                      <a:prstDash val="solid"/>
                    </a:lnL>
                    <a:lnR w="12700">
                      <a:solidFill>
                        <a:srgbClr val="FFFFFF"/>
                      </a:solidFill>
                      <a:prstDash val="solid"/>
                    </a:lnR>
                    <a:lnT w="12700">
                      <a:solidFill>
                        <a:srgbClr val="FFFFFF"/>
                      </a:solidFill>
                      <a:prstDash val="solid"/>
                    </a:lnT>
                    <a:lnB w="28575">
                      <a:solidFill>
                        <a:srgbClr val="FFFFFF"/>
                      </a:solidFill>
                      <a:prstDash val="solid"/>
                    </a:lnB>
                  </a:tcPr>
                </a:tc>
                <a:tc>
                  <a:txBody>
                    <a:bodyPr/>
                    <a:lstStyle/>
                    <a:p>
                      <a:pPr marL="181610">
                        <a:lnSpc>
                          <a:spcPts val="3290"/>
                        </a:lnSpc>
                      </a:pPr>
                      <a:r>
                        <a:rPr sz="2800" dirty="0">
                          <a:solidFill>
                            <a:srgbClr val="FFFFFF"/>
                          </a:solidFill>
                          <a:latin typeface="Times New Roman"/>
                          <a:cs typeface="Times New Roman"/>
                        </a:rPr>
                        <a:t>1</a:t>
                      </a:r>
                      <a:r>
                        <a:rPr sz="2800" spc="-15" dirty="0">
                          <a:solidFill>
                            <a:srgbClr val="FFFFFF"/>
                          </a:solidFill>
                          <a:latin typeface="Times New Roman"/>
                          <a:cs typeface="Times New Roman"/>
                        </a:rPr>
                        <a:t> </a:t>
                      </a:r>
                      <a:r>
                        <a:rPr sz="2800" dirty="0">
                          <a:solidFill>
                            <a:srgbClr val="FFFFFF"/>
                          </a:solidFill>
                          <a:latin typeface="Times New Roman"/>
                          <a:cs typeface="Times New Roman"/>
                        </a:rPr>
                        <a:t>um</a:t>
                      </a:r>
                      <a:endParaRPr sz="2800">
                        <a:latin typeface="Times New Roman"/>
                        <a:cs typeface="Times New Roman"/>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28575">
                      <a:solidFill>
                        <a:srgbClr val="FFFFFF"/>
                      </a:solidFill>
                      <a:prstDash val="solid"/>
                    </a:lnB>
                  </a:tcPr>
                </a:tc>
                <a:tc>
                  <a:txBody>
                    <a:bodyPr/>
                    <a:lstStyle/>
                    <a:p>
                      <a:pPr marL="181610">
                        <a:lnSpc>
                          <a:spcPts val="3290"/>
                        </a:lnSpc>
                      </a:pPr>
                      <a:r>
                        <a:rPr sz="2800" dirty="0">
                          <a:solidFill>
                            <a:srgbClr val="FFFFFF"/>
                          </a:solidFill>
                          <a:latin typeface="Times New Roman"/>
                          <a:cs typeface="Times New Roman"/>
                        </a:rPr>
                        <a:t>3-25</a:t>
                      </a:r>
                      <a:r>
                        <a:rPr sz="2800" spc="-25" dirty="0">
                          <a:solidFill>
                            <a:srgbClr val="FFFFFF"/>
                          </a:solidFill>
                          <a:latin typeface="Times New Roman"/>
                          <a:cs typeface="Times New Roman"/>
                        </a:rPr>
                        <a:t> </a:t>
                      </a:r>
                      <a:r>
                        <a:rPr sz="2800" dirty="0">
                          <a:solidFill>
                            <a:srgbClr val="FFFFFF"/>
                          </a:solidFill>
                          <a:latin typeface="Times New Roman"/>
                          <a:cs typeface="Times New Roman"/>
                        </a:rPr>
                        <a:t>um</a:t>
                      </a:r>
                      <a:endParaRPr sz="2800">
                        <a:latin typeface="Times New Roman"/>
                        <a:cs typeface="Times New Roman"/>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28575">
                      <a:solidFill>
                        <a:srgbClr val="FFFFFF"/>
                      </a:solidFill>
                      <a:prstDash val="solid"/>
                    </a:lnB>
                  </a:tcPr>
                </a:tc>
                <a:tc>
                  <a:txBody>
                    <a:bodyPr/>
                    <a:lstStyle/>
                    <a:p>
                      <a:pPr marL="181610">
                        <a:lnSpc>
                          <a:spcPts val="3290"/>
                        </a:lnSpc>
                      </a:pPr>
                      <a:r>
                        <a:rPr sz="2800" dirty="0">
                          <a:solidFill>
                            <a:srgbClr val="FFFFFF"/>
                          </a:solidFill>
                          <a:latin typeface="Times New Roman"/>
                          <a:cs typeface="Times New Roman"/>
                        </a:rPr>
                        <a:t>20-30</a:t>
                      </a:r>
                      <a:r>
                        <a:rPr sz="2800" spc="-35" dirty="0">
                          <a:solidFill>
                            <a:srgbClr val="FFFFFF"/>
                          </a:solidFill>
                          <a:latin typeface="Times New Roman"/>
                          <a:cs typeface="Times New Roman"/>
                        </a:rPr>
                        <a:t> </a:t>
                      </a:r>
                      <a:r>
                        <a:rPr sz="2800" dirty="0">
                          <a:solidFill>
                            <a:srgbClr val="FFFFFF"/>
                          </a:solidFill>
                          <a:latin typeface="Times New Roman"/>
                          <a:cs typeface="Times New Roman"/>
                        </a:rPr>
                        <a:t>nm</a:t>
                      </a:r>
                      <a:endParaRPr sz="2800">
                        <a:latin typeface="Times New Roman"/>
                        <a:cs typeface="Times New Roman"/>
                      </a:endParaRPr>
                    </a:p>
                  </a:txBody>
                  <a:tcPr marL="0" marR="0" marT="0" marB="0">
                    <a:lnL w="12700">
                      <a:solidFill>
                        <a:srgbClr val="FFFFFF"/>
                      </a:solidFill>
                      <a:prstDash val="solid"/>
                    </a:lnL>
                    <a:lnR w="28575">
                      <a:solidFill>
                        <a:srgbClr val="FFFFFF"/>
                      </a:solidFill>
                      <a:prstDash val="solid"/>
                    </a:lnR>
                    <a:lnT w="12700">
                      <a:solidFill>
                        <a:srgbClr val="FFFFFF"/>
                      </a:solidFill>
                      <a:prstDash val="solid"/>
                    </a:lnT>
                    <a:lnB w="28575">
                      <a:solidFill>
                        <a:srgbClr val="FFFFFF"/>
                      </a:solidFill>
                      <a:prstDash val="solid"/>
                    </a:lnB>
                  </a:tcPr>
                </a:tc>
                <a:extLst>
                  <a:ext uri="{0D108BD9-81ED-4DB2-BD59-A6C34878D82A}">
                    <a16:rowId xmlns:a16="http://schemas.microsoft.com/office/drawing/2014/main" val="10002"/>
                  </a:ext>
                </a:extLst>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5562601" y="3604167"/>
            <a:ext cx="3028808" cy="2801202"/>
          </a:xfrm>
          <a:prstGeom prst="rect">
            <a:avLst/>
          </a:prstGeom>
          <a:blipFill>
            <a:blip r:embed="rId3" cstate="print"/>
            <a:stretch>
              <a:fillRect/>
            </a:stretch>
          </a:blipFill>
        </p:spPr>
        <p:txBody>
          <a:bodyPr wrap="square" lIns="0" tIns="0" rIns="0" bIns="0" rtlCol="0"/>
          <a:lstStyle/>
          <a:p>
            <a:endParaRPr/>
          </a:p>
        </p:txBody>
      </p:sp>
      <p:sp>
        <p:nvSpPr>
          <p:cNvPr id="3" name="object 3"/>
          <p:cNvSpPr/>
          <p:nvPr/>
        </p:nvSpPr>
        <p:spPr>
          <a:xfrm>
            <a:off x="52577" y="144018"/>
            <a:ext cx="6288023" cy="1228343"/>
          </a:xfrm>
          <a:prstGeom prst="rect">
            <a:avLst/>
          </a:prstGeom>
          <a:blipFill>
            <a:blip r:embed="rId4" cstate="print"/>
            <a:stretch>
              <a:fillRect/>
            </a:stretch>
          </a:blipFill>
        </p:spPr>
        <p:txBody>
          <a:bodyPr wrap="square" lIns="0" tIns="0" rIns="0" bIns="0" rtlCol="0"/>
          <a:lstStyle/>
          <a:p>
            <a:endParaRPr/>
          </a:p>
        </p:txBody>
      </p:sp>
      <p:sp>
        <p:nvSpPr>
          <p:cNvPr id="4" name="object 4"/>
          <p:cNvSpPr/>
          <p:nvPr/>
        </p:nvSpPr>
        <p:spPr>
          <a:xfrm>
            <a:off x="52577" y="814577"/>
            <a:ext cx="4203953" cy="1228343"/>
          </a:xfrm>
          <a:prstGeom prst="rect">
            <a:avLst/>
          </a:prstGeom>
          <a:blipFill>
            <a:blip r:embed="rId5" cstate="print"/>
            <a:stretch>
              <a:fillRect/>
            </a:stretch>
          </a:blipFill>
        </p:spPr>
        <p:txBody>
          <a:bodyPr wrap="square" lIns="0" tIns="0" rIns="0" bIns="0" rtlCol="0"/>
          <a:lstStyle/>
          <a:p>
            <a:endParaRPr/>
          </a:p>
        </p:txBody>
      </p:sp>
      <p:sp>
        <p:nvSpPr>
          <p:cNvPr id="5" name="object 5"/>
          <p:cNvSpPr txBox="1">
            <a:spLocks noGrp="1"/>
          </p:cNvSpPr>
          <p:nvPr>
            <p:ph type="title"/>
          </p:nvPr>
        </p:nvSpPr>
        <p:spPr>
          <a:xfrm>
            <a:off x="384175" y="292100"/>
            <a:ext cx="5435600" cy="1366520"/>
          </a:xfrm>
          <a:prstGeom prst="rect">
            <a:avLst/>
          </a:prstGeom>
        </p:spPr>
        <p:txBody>
          <a:bodyPr vert="horz" wrap="square" lIns="0" tIns="12065" rIns="0" bIns="0" rtlCol="0">
            <a:spAutoFit/>
          </a:bodyPr>
          <a:lstStyle/>
          <a:p>
            <a:pPr marL="12700" marR="5080">
              <a:lnSpc>
                <a:spcPct val="100000"/>
              </a:lnSpc>
              <a:spcBef>
                <a:spcPts val="95"/>
              </a:spcBef>
            </a:pPr>
            <a:r>
              <a:rPr spc="-5" dirty="0"/>
              <a:t>Microbes indicated by  Total Coliform</a:t>
            </a:r>
          </a:p>
        </p:txBody>
      </p:sp>
      <p:sp>
        <p:nvSpPr>
          <p:cNvPr id="7" name="object 7"/>
          <p:cNvSpPr txBox="1">
            <a:spLocks noGrp="1"/>
          </p:cNvSpPr>
          <p:nvPr>
            <p:ph type="sldNum" sz="quarter" idx="7"/>
          </p:nvPr>
        </p:nvSpPr>
        <p:spPr>
          <a:prstGeom prst="rect">
            <a:avLst/>
          </a:prstGeom>
        </p:spPr>
        <p:txBody>
          <a:bodyPr vert="horz" wrap="square" lIns="0" tIns="0" rIns="0" bIns="0" rtlCol="0">
            <a:spAutoFit/>
          </a:bodyPr>
          <a:lstStyle/>
          <a:p>
            <a:pPr marL="38100">
              <a:lnSpc>
                <a:spcPts val="1645"/>
              </a:lnSpc>
            </a:pPr>
            <a:fld id="{81D60167-4931-47E6-BA6A-407CBD079E47}" type="slidenum">
              <a:rPr spc="-5" dirty="0"/>
              <a:t>17</a:t>
            </a:fld>
            <a:endParaRPr spc="-5" dirty="0"/>
          </a:p>
        </p:txBody>
      </p:sp>
      <p:sp>
        <p:nvSpPr>
          <p:cNvPr id="8" name="object 8"/>
          <p:cNvSpPr txBox="1">
            <a:spLocks noGrp="1"/>
          </p:cNvSpPr>
          <p:nvPr>
            <p:ph type="ftr" sz="quarter" idx="5"/>
          </p:nvPr>
        </p:nvSpPr>
        <p:spPr>
          <a:xfrm>
            <a:off x="762000" y="6488331"/>
            <a:ext cx="3199765" cy="205184"/>
          </a:xfrm>
          <a:prstGeom prst="rect">
            <a:avLst/>
          </a:prstGeom>
        </p:spPr>
        <p:txBody>
          <a:bodyPr vert="horz" wrap="square" lIns="0" tIns="0" rIns="0" bIns="0" rtlCol="0">
            <a:spAutoFit/>
          </a:bodyPr>
          <a:lstStyle/>
          <a:p>
            <a:pPr marL="12700">
              <a:lnSpc>
                <a:spcPts val="1625"/>
              </a:lnSpc>
            </a:pPr>
            <a:r>
              <a:rPr lang="en-US" spc="-5" smtClean="0"/>
              <a:t>2025 Va Tech Water Treatment Short Course</a:t>
            </a:r>
            <a:endParaRPr spc="-5" dirty="0"/>
          </a:p>
        </p:txBody>
      </p:sp>
      <p:sp>
        <p:nvSpPr>
          <p:cNvPr id="6" name="object 6"/>
          <p:cNvSpPr txBox="1"/>
          <p:nvPr/>
        </p:nvSpPr>
        <p:spPr>
          <a:xfrm>
            <a:off x="852487" y="1952053"/>
            <a:ext cx="6962140" cy="2899640"/>
          </a:xfrm>
          <a:prstGeom prst="rect">
            <a:avLst/>
          </a:prstGeom>
        </p:spPr>
        <p:txBody>
          <a:bodyPr vert="horz" wrap="square" lIns="0" tIns="67310" rIns="0" bIns="0" rtlCol="0">
            <a:spAutoFit/>
          </a:bodyPr>
          <a:lstStyle/>
          <a:p>
            <a:pPr marL="355600" marR="308610" indent="-342900">
              <a:lnSpc>
                <a:spcPts val="3460"/>
              </a:lnSpc>
              <a:spcBef>
                <a:spcPts val="530"/>
              </a:spcBef>
              <a:buClr>
                <a:srgbClr val="FFCC66"/>
              </a:buClr>
              <a:buSzPct val="75000"/>
              <a:buFont typeface="Wingdings"/>
              <a:buChar char=""/>
              <a:tabLst>
                <a:tab pos="355600" algn="l"/>
              </a:tabLst>
            </a:pPr>
            <a:r>
              <a:rPr sz="2800" spc="-5" dirty="0">
                <a:solidFill>
                  <a:srgbClr val="FFFFFF"/>
                </a:solidFill>
                <a:latin typeface="Times New Roman"/>
                <a:cs typeface="Times New Roman"/>
              </a:rPr>
              <a:t>Total Coliform Bacteria itself does not  cause</a:t>
            </a:r>
            <a:r>
              <a:rPr sz="2800" spc="10" dirty="0">
                <a:solidFill>
                  <a:srgbClr val="FFFFFF"/>
                </a:solidFill>
                <a:latin typeface="Times New Roman"/>
                <a:cs typeface="Times New Roman"/>
              </a:rPr>
              <a:t> </a:t>
            </a:r>
            <a:r>
              <a:rPr sz="2800" spc="-5" dirty="0" smtClean="0">
                <a:solidFill>
                  <a:srgbClr val="FFFFFF"/>
                </a:solidFill>
                <a:latin typeface="Times New Roman"/>
                <a:cs typeface="Times New Roman"/>
              </a:rPr>
              <a:t>disease</a:t>
            </a:r>
            <a:endParaRPr lang="en-US" sz="2800" spc="-5" dirty="0" smtClean="0">
              <a:solidFill>
                <a:srgbClr val="FFFFFF"/>
              </a:solidFill>
              <a:latin typeface="Times New Roman"/>
              <a:cs typeface="Times New Roman"/>
            </a:endParaRPr>
          </a:p>
          <a:p>
            <a:pPr marL="355600" marR="308610" indent="-342900">
              <a:lnSpc>
                <a:spcPts val="3460"/>
              </a:lnSpc>
              <a:spcBef>
                <a:spcPts val="530"/>
              </a:spcBef>
              <a:buClr>
                <a:srgbClr val="FFCC66"/>
              </a:buClr>
              <a:buSzPct val="75000"/>
              <a:buFont typeface="Wingdings"/>
              <a:buChar char=""/>
              <a:tabLst>
                <a:tab pos="355600" algn="l"/>
              </a:tabLst>
            </a:pPr>
            <a:endParaRPr sz="2800" dirty="0">
              <a:latin typeface="Times New Roman"/>
              <a:cs typeface="Times New Roman"/>
            </a:endParaRPr>
          </a:p>
          <a:p>
            <a:pPr marL="354965" marR="5080" indent="-342900">
              <a:lnSpc>
                <a:spcPts val="3460"/>
              </a:lnSpc>
              <a:spcBef>
                <a:spcPts val="760"/>
              </a:spcBef>
              <a:buClr>
                <a:srgbClr val="FFCC66"/>
              </a:buClr>
              <a:buSzPct val="75000"/>
              <a:buFont typeface="Wingdings"/>
              <a:buChar char=""/>
              <a:tabLst>
                <a:tab pos="355600" algn="l"/>
              </a:tabLst>
            </a:pPr>
            <a:r>
              <a:rPr sz="2800" spc="-5" dirty="0">
                <a:solidFill>
                  <a:srgbClr val="FFFFFF"/>
                </a:solidFill>
                <a:latin typeface="Times New Roman"/>
                <a:cs typeface="Times New Roman"/>
              </a:rPr>
              <a:t>It is an </a:t>
            </a:r>
            <a:r>
              <a:rPr sz="2800" u="sng" spc="-5" dirty="0">
                <a:solidFill>
                  <a:srgbClr val="FFFFFF"/>
                </a:solidFill>
                <a:latin typeface="Times New Roman"/>
                <a:cs typeface="Times New Roman"/>
              </a:rPr>
              <a:t>indicator</a:t>
            </a:r>
            <a:r>
              <a:rPr sz="2800" spc="-5" dirty="0">
                <a:solidFill>
                  <a:srgbClr val="FFFFFF"/>
                </a:solidFill>
                <a:latin typeface="Times New Roman"/>
                <a:cs typeface="Times New Roman"/>
              </a:rPr>
              <a:t> of source water quality,  proper treatment and disinfection and  integrity of distribution</a:t>
            </a:r>
            <a:r>
              <a:rPr sz="2800" spc="-10" dirty="0">
                <a:solidFill>
                  <a:srgbClr val="FFFFFF"/>
                </a:solidFill>
                <a:latin typeface="Times New Roman"/>
                <a:cs typeface="Times New Roman"/>
              </a:rPr>
              <a:t> </a:t>
            </a:r>
            <a:r>
              <a:rPr sz="2800" spc="-5" dirty="0">
                <a:solidFill>
                  <a:srgbClr val="FFFFFF"/>
                </a:solidFill>
                <a:latin typeface="Times New Roman"/>
                <a:cs typeface="Times New Roman"/>
              </a:rPr>
              <a:t>system</a:t>
            </a:r>
            <a:endParaRPr sz="2800" dirty="0">
              <a:latin typeface="Times New Roman"/>
              <a:cs typeface="Times New Roman"/>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30530" y="669798"/>
            <a:ext cx="6534149" cy="1228343"/>
          </a:xfrm>
          <a:prstGeom prst="rect">
            <a:avLst/>
          </a:prstGeom>
          <a:blipFill>
            <a:blip r:embed="rId3"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762000" y="817880"/>
            <a:ext cx="5835650" cy="695960"/>
          </a:xfrm>
          <a:prstGeom prst="rect">
            <a:avLst/>
          </a:prstGeom>
        </p:spPr>
        <p:txBody>
          <a:bodyPr vert="horz" wrap="square" lIns="0" tIns="12065" rIns="0" bIns="0" rtlCol="0">
            <a:spAutoFit/>
          </a:bodyPr>
          <a:lstStyle/>
          <a:p>
            <a:pPr marL="12700">
              <a:lnSpc>
                <a:spcPct val="100000"/>
              </a:lnSpc>
              <a:spcBef>
                <a:spcPts val="95"/>
              </a:spcBef>
            </a:pPr>
            <a:r>
              <a:rPr spc="-5" dirty="0"/>
              <a:t>What is Total</a:t>
            </a:r>
            <a:r>
              <a:rPr spc="-20" dirty="0"/>
              <a:t> </a:t>
            </a:r>
            <a:r>
              <a:rPr spc="-5" dirty="0"/>
              <a:t>Coliform?</a:t>
            </a: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645"/>
              </a:lnSpc>
            </a:pPr>
            <a:fld id="{81D60167-4931-47E6-BA6A-407CBD079E47}" type="slidenum">
              <a:rPr spc="-5" dirty="0"/>
              <a:t>18</a:t>
            </a:fld>
            <a:endParaRPr spc="-5" dirty="0"/>
          </a:p>
        </p:txBody>
      </p:sp>
      <p:sp>
        <p:nvSpPr>
          <p:cNvPr id="6" name="object 6"/>
          <p:cNvSpPr txBox="1">
            <a:spLocks noGrp="1"/>
          </p:cNvSpPr>
          <p:nvPr>
            <p:ph type="ftr" sz="quarter" idx="5"/>
          </p:nvPr>
        </p:nvSpPr>
        <p:spPr>
          <a:xfrm>
            <a:off x="762000" y="6488331"/>
            <a:ext cx="3199765" cy="205184"/>
          </a:xfrm>
          <a:prstGeom prst="rect">
            <a:avLst/>
          </a:prstGeom>
        </p:spPr>
        <p:txBody>
          <a:bodyPr vert="horz" wrap="square" lIns="0" tIns="0" rIns="0" bIns="0" rtlCol="0">
            <a:spAutoFit/>
          </a:bodyPr>
          <a:lstStyle/>
          <a:p>
            <a:pPr marL="12700">
              <a:lnSpc>
                <a:spcPts val="1625"/>
              </a:lnSpc>
            </a:pPr>
            <a:r>
              <a:rPr lang="en-US" spc="-5" smtClean="0"/>
              <a:t>2025 Va Tech Water Treatment Short Course</a:t>
            </a:r>
            <a:endParaRPr spc="-5" dirty="0"/>
          </a:p>
        </p:txBody>
      </p:sp>
      <p:sp>
        <p:nvSpPr>
          <p:cNvPr id="4" name="object 4"/>
          <p:cNvSpPr txBox="1"/>
          <p:nvPr/>
        </p:nvSpPr>
        <p:spPr>
          <a:xfrm>
            <a:off x="852487" y="1902980"/>
            <a:ext cx="7268209" cy="3409266"/>
          </a:xfrm>
          <a:prstGeom prst="rect">
            <a:avLst/>
          </a:prstGeom>
        </p:spPr>
        <p:txBody>
          <a:bodyPr vert="horz" wrap="square" lIns="0" tIns="61594" rIns="0" bIns="0" rtlCol="0">
            <a:spAutoFit/>
          </a:bodyPr>
          <a:lstStyle/>
          <a:p>
            <a:pPr marL="355600" indent="-342900">
              <a:lnSpc>
                <a:spcPct val="100000"/>
              </a:lnSpc>
              <a:spcBef>
                <a:spcPts val="484"/>
              </a:spcBef>
              <a:buClr>
                <a:srgbClr val="FFCC66"/>
              </a:buClr>
              <a:buSzPct val="75000"/>
              <a:buFont typeface="Wingdings"/>
              <a:buChar char=""/>
              <a:tabLst>
                <a:tab pos="355600" algn="l"/>
              </a:tabLst>
            </a:pPr>
            <a:r>
              <a:rPr sz="2800" spc="-5" dirty="0">
                <a:solidFill>
                  <a:srgbClr val="FFFFFF"/>
                </a:solidFill>
                <a:latin typeface="Times New Roman"/>
                <a:cs typeface="Times New Roman"/>
              </a:rPr>
              <a:t>Numerous types of gram negative</a:t>
            </a:r>
            <a:r>
              <a:rPr sz="2800" spc="25" dirty="0">
                <a:solidFill>
                  <a:srgbClr val="FFFFFF"/>
                </a:solidFill>
                <a:latin typeface="Times New Roman"/>
                <a:cs typeface="Times New Roman"/>
              </a:rPr>
              <a:t> </a:t>
            </a:r>
            <a:r>
              <a:rPr sz="2800" spc="-5" dirty="0">
                <a:solidFill>
                  <a:srgbClr val="FFFFFF"/>
                </a:solidFill>
                <a:latin typeface="Times New Roman"/>
                <a:cs typeface="Times New Roman"/>
              </a:rPr>
              <a:t>bacteria</a:t>
            </a:r>
            <a:endParaRPr sz="2800" dirty="0">
              <a:latin typeface="Times New Roman"/>
              <a:cs typeface="Times New Roman"/>
            </a:endParaRPr>
          </a:p>
          <a:p>
            <a:pPr marL="355600" indent="-342900">
              <a:lnSpc>
                <a:spcPct val="100000"/>
              </a:lnSpc>
              <a:spcBef>
                <a:spcPts val="380"/>
              </a:spcBef>
              <a:buClr>
                <a:srgbClr val="FFCC66"/>
              </a:buClr>
              <a:buSzPct val="75000"/>
              <a:buFont typeface="Wingdings"/>
              <a:buChar char=""/>
              <a:tabLst>
                <a:tab pos="355600" algn="l"/>
              </a:tabLst>
            </a:pPr>
            <a:r>
              <a:rPr sz="2800" spc="-5" dirty="0">
                <a:solidFill>
                  <a:srgbClr val="FFFFFF"/>
                </a:solidFill>
                <a:latin typeface="Times New Roman"/>
                <a:cs typeface="Times New Roman"/>
              </a:rPr>
              <a:t>Rod shaped</a:t>
            </a:r>
            <a:endParaRPr sz="2800" dirty="0">
              <a:latin typeface="Times New Roman"/>
              <a:cs typeface="Times New Roman"/>
            </a:endParaRPr>
          </a:p>
          <a:p>
            <a:pPr marL="355600" indent="-342900">
              <a:lnSpc>
                <a:spcPct val="100000"/>
              </a:lnSpc>
              <a:spcBef>
                <a:spcPts val="385"/>
              </a:spcBef>
              <a:buClr>
                <a:srgbClr val="FFCC66"/>
              </a:buClr>
              <a:buSzPct val="75000"/>
              <a:buFont typeface="Wingdings"/>
              <a:buChar char=""/>
              <a:tabLst>
                <a:tab pos="355600" algn="l"/>
              </a:tabLst>
            </a:pPr>
            <a:r>
              <a:rPr sz="2800" spc="-5" dirty="0">
                <a:solidFill>
                  <a:srgbClr val="FFFFFF"/>
                </a:solidFill>
                <a:latin typeface="Times New Roman"/>
                <a:cs typeface="Times New Roman"/>
              </a:rPr>
              <a:t>Feeds on</a:t>
            </a:r>
            <a:r>
              <a:rPr sz="2800" spc="5" dirty="0">
                <a:solidFill>
                  <a:srgbClr val="FFFFFF"/>
                </a:solidFill>
                <a:latin typeface="Times New Roman"/>
                <a:cs typeface="Times New Roman"/>
              </a:rPr>
              <a:t> </a:t>
            </a:r>
            <a:r>
              <a:rPr sz="2800" spc="-5" dirty="0">
                <a:solidFill>
                  <a:srgbClr val="FFFFFF"/>
                </a:solidFill>
                <a:latin typeface="Times New Roman"/>
                <a:cs typeface="Times New Roman"/>
              </a:rPr>
              <a:t>lactose</a:t>
            </a:r>
            <a:endParaRPr sz="2800" dirty="0">
              <a:latin typeface="Times New Roman"/>
              <a:cs typeface="Times New Roman"/>
            </a:endParaRPr>
          </a:p>
          <a:p>
            <a:pPr marL="355600" marR="330200" indent="-342900">
              <a:lnSpc>
                <a:spcPts val="3460"/>
              </a:lnSpc>
              <a:spcBef>
                <a:spcPts val="815"/>
              </a:spcBef>
              <a:buClr>
                <a:srgbClr val="FFCC66"/>
              </a:buClr>
              <a:buSzPct val="75000"/>
              <a:buFont typeface="Wingdings"/>
              <a:buChar char=""/>
              <a:tabLst>
                <a:tab pos="355600" algn="l"/>
              </a:tabLst>
            </a:pPr>
            <a:r>
              <a:rPr sz="2800" spc="-5" dirty="0">
                <a:solidFill>
                  <a:srgbClr val="FFFFFF"/>
                </a:solidFill>
                <a:latin typeface="Times New Roman"/>
                <a:cs typeface="Times New Roman"/>
              </a:rPr>
              <a:t>Produce acid and gas within 48 hours @  35 degrees</a:t>
            </a:r>
            <a:r>
              <a:rPr sz="2800" spc="5" dirty="0">
                <a:solidFill>
                  <a:srgbClr val="FFFFFF"/>
                </a:solidFill>
                <a:latin typeface="Times New Roman"/>
                <a:cs typeface="Times New Roman"/>
              </a:rPr>
              <a:t> </a:t>
            </a:r>
            <a:r>
              <a:rPr sz="2800" spc="-5" dirty="0">
                <a:solidFill>
                  <a:srgbClr val="FFFFFF"/>
                </a:solidFill>
                <a:latin typeface="Times New Roman"/>
                <a:cs typeface="Times New Roman"/>
              </a:rPr>
              <a:t>C</a:t>
            </a:r>
            <a:endParaRPr sz="2800" dirty="0">
              <a:latin typeface="Times New Roman"/>
              <a:cs typeface="Times New Roman"/>
            </a:endParaRPr>
          </a:p>
          <a:p>
            <a:pPr marL="355600" indent="-342900">
              <a:lnSpc>
                <a:spcPct val="100000"/>
              </a:lnSpc>
              <a:spcBef>
                <a:spcPts val="330"/>
              </a:spcBef>
              <a:buClr>
                <a:srgbClr val="FFCC66"/>
              </a:buClr>
              <a:buSzPct val="75000"/>
              <a:buFont typeface="Wingdings"/>
              <a:buChar char=""/>
              <a:tabLst>
                <a:tab pos="355600" algn="l"/>
              </a:tabLst>
            </a:pPr>
            <a:r>
              <a:rPr sz="2800" spc="-5" dirty="0">
                <a:solidFill>
                  <a:srgbClr val="FFFFFF"/>
                </a:solidFill>
                <a:latin typeface="Times New Roman"/>
                <a:cs typeface="Times New Roman"/>
              </a:rPr>
              <a:t>They have the enzyme</a:t>
            </a:r>
            <a:r>
              <a:rPr sz="2800" spc="15" dirty="0">
                <a:solidFill>
                  <a:srgbClr val="FFFFFF"/>
                </a:solidFill>
                <a:latin typeface="Times New Roman"/>
                <a:cs typeface="Times New Roman"/>
              </a:rPr>
              <a:t> </a:t>
            </a:r>
            <a:r>
              <a:rPr sz="2800" spc="-5" dirty="0">
                <a:solidFill>
                  <a:srgbClr val="FFFFFF"/>
                </a:solidFill>
                <a:latin typeface="Times New Roman"/>
                <a:cs typeface="Times New Roman"/>
              </a:rPr>
              <a:t>galactosidase</a:t>
            </a:r>
            <a:endParaRPr sz="2800" dirty="0">
              <a:latin typeface="Times New Roman"/>
              <a:cs typeface="Times New Roman"/>
            </a:endParaRPr>
          </a:p>
          <a:p>
            <a:pPr marL="355600" indent="-342900">
              <a:lnSpc>
                <a:spcPct val="100000"/>
              </a:lnSpc>
              <a:spcBef>
                <a:spcPts val="385"/>
              </a:spcBef>
              <a:buClr>
                <a:srgbClr val="FFCC66"/>
              </a:buClr>
              <a:buSzPct val="75000"/>
              <a:buFont typeface="Wingdings"/>
              <a:buChar char=""/>
              <a:tabLst>
                <a:tab pos="355600" algn="l"/>
              </a:tabLst>
            </a:pPr>
            <a:r>
              <a:rPr sz="2800" spc="-5" dirty="0">
                <a:solidFill>
                  <a:srgbClr val="FFFFFF"/>
                </a:solidFill>
                <a:latin typeface="Times New Roman"/>
                <a:cs typeface="Times New Roman"/>
              </a:rPr>
              <a:t>They are</a:t>
            </a:r>
            <a:r>
              <a:rPr sz="2800" spc="5" dirty="0">
                <a:solidFill>
                  <a:srgbClr val="FFFFFF"/>
                </a:solidFill>
                <a:latin typeface="Times New Roman"/>
                <a:cs typeface="Times New Roman"/>
              </a:rPr>
              <a:t> </a:t>
            </a:r>
            <a:r>
              <a:rPr sz="2800" spc="-5" dirty="0" smtClean="0">
                <a:solidFill>
                  <a:srgbClr val="FFFFFF"/>
                </a:solidFill>
                <a:latin typeface="Times New Roman"/>
                <a:cs typeface="Times New Roman"/>
              </a:rPr>
              <a:t>ubiquitous</a:t>
            </a:r>
            <a:endParaRPr sz="2800" dirty="0">
              <a:latin typeface="Times New Roman"/>
              <a:cs typeface="Times New Roman"/>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30530" y="334518"/>
            <a:ext cx="6472428" cy="1228343"/>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430530" y="1005078"/>
            <a:ext cx="5730239" cy="1228343"/>
          </a:xfrm>
          <a:prstGeom prst="rect">
            <a:avLst/>
          </a:prstGeom>
          <a:blipFill>
            <a:blip r:embed="rId3" cstate="print"/>
            <a:stretch>
              <a:fillRect/>
            </a:stretch>
          </a:blipFill>
        </p:spPr>
        <p:txBody>
          <a:bodyPr wrap="square" lIns="0" tIns="0" rIns="0" bIns="0" rtlCol="0"/>
          <a:lstStyle/>
          <a:p>
            <a:endParaRPr/>
          </a:p>
        </p:txBody>
      </p:sp>
      <p:sp>
        <p:nvSpPr>
          <p:cNvPr id="4" name="object 4"/>
          <p:cNvSpPr txBox="1">
            <a:spLocks noGrp="1"/>
          </p:cNvSpPr>
          <p:nvPr>
            <p:ph type="title"/>
          </p:nvPr>
        </p:nvSpPr>
        <p:spPr>
          <a:prstGeom prst="rect">
            <a:avLst/>
          </a:prstGeom>
        </p:spPr>
        <p:txBody>
          <a:bodyPr vert="horz" wrap="square" lIns="0" tIns="68453" rIns="0" bIns="0" rtlCol="0">
            <a:spAutoFit/>
          </a:bodyPr>
          <a:lstStyle/>
          <a:p>
            <a:pPr marL="390525" marR="5080">
              <a:lnSpc>
                <a:spcPct val="100000"/>
              </a:lnSpc>
              <a:spcBef>
                <a:spcPts val="95"/>
              </a:spcBef>
            </a:pPr>
            <a:r>
              <a:rPr spc="-5" dirty="0"/>
              <a:t>Why Don’t We Monitor  Pathogens</a:t>
            </a:r>
            <a:r>
              <a:rPr spc="10" dirty="0"/>
              <a:t> </a:t>
            </a:r>
            <a:r>
              <a:rPr spc="-5" dirty="0"/>
              <a:t>Directly?</a:t>
            </a:r>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38100">
              <a:lnSpc>
                <a:spcPts val="1645"/>
              </a:lnSpc>
            </a:pPr>
            <a:fld id="{81D60167-4931-47E6-BA6A-407CBD079E47}" type="slidenum">
              <a:rPr spc="-5" dirty="0"/>
              <a:t>19</a:t>
            </a:fld>
            <a:endParaRPr spc="-5" dirty="0"/>
          </a:p>
        </p:txBody>
      </p:sp>
      <p:sp>
        <p:nvSpPr>
          <p:cNvPr id="7" name="object 7"/>
          <p:cNvSpPr txBox="1">
            <a:spLocks noGrp="1"/>
          </p:cNvSpPr>
          <p:nvPr>
            <p:ph type="ftr" sz="quarter" idx="5"/>
          </p:nvPr>
        </p:nvSpPr>
        <p:spPr>
          <a:xfrm>
            <a:off x="762000" y="6488331"/>
            <a:ext cx="3199765" cy="205184"/>
          </a:xfrm>
          <a:prstGeom prst="rect">
            <a:avLst/>
          </a:prstGeom>
        </p:spPr>
        <p:txBody>
          <a:bodyPr vert="horz" wrap="square" lIns="0" tIns="0" rIns="0" bIns="0" rtlCol="0">
            <a:spAutoFit/>
          </a:bodyPr>
          <a:lstStyle/>
          <a:p>
            <a:pPr marL="12700">
              <a:lnSpc>
                <a:spcPts val="1625"/>
              </a:lnSpc>
            </a:pPr>
            <a:r>
              <a:rPr lang="en-US" spc="-5" smtClean="0"/>
              <a:t>2025 Va Tech Water Treatment Short Course</a:t>
            </a:r>
            <a:endParaRPr spc="-5" dirty="0"/>
          </a:p>
        </p:txBody>
      </p:sp>
      <p:sp>
        <p:nvSpPr>
          <p:cNvPr id="5" name="object 5"/>
          <p:cNvSpPr txBox="1"/>
          <p:nvPr/>
        </p:nvSpPr>
        <p:spPr>
          <a:xfrm>
            <a:off x="550862" y="1903285"/>
            <a:ext cx="7651750" cy="4512310"/>
          </a:xfrm>
          <a:prstGeom prst="rect">
            <a:avLst/>
          </a:prstGeom>
        </p:spPr>
        <p:txBody>
          <a:bodyPr vert="horz" wrap="square" lIns="0" tIns="106680" rIns="0" bIns="0" rtlCol="0">
            <a:spAutoFit/>
          </a:bodyPr>
          <a:lstStyle/>
          <a:p>
            <a:pPr marL="355600" marR="476884" indent="-342900">
              <a:lnSpc>
                <a:spcPts val="3070"/>
              </a:lnSpc>
              <a:spcBef>
                <a:spcPts val="840"/>
              </a:spcBef>
              <a:buClr>
                <a:srgbClr val="FFCC66"/>
              </a:buClr>
              <a:buSzPct val="75000"/>
              <a:buFont typeface="Wingdings"/>
              <a:buChar char=""/>
              <a:tabLst>
                <a:tab pos="355600" algn="l"/>
              </a:tabLst>
            </a:pPr>
            <a:r>
              <a:rPr sz="2800" spc="-5" dirty="0">
                <a:solidFill>
                  <a:srgbClr val="FFFFFF"/>
                </a:solidFill>
                <a:latin typeface="Times New Roman"/>
                <a:cs typeface="Times New Roman"/>
              </a:rPr>
              <a:t>Pathogen concentrations are very low and  can be easily</a:t>
            </a:r>
            <a:r>
              <a:rPr sz="2800" spc="25" dirty="0">
                <a:solidFill>
                  <a:srgbClr val="FFFFFF"/>
                </a:solidFill>
                <a:latin typeface="Times New Roman"/>
                <a:cs typeface="Times New Roman"/>
              </a:rPr>
              <a:t> </a:t>
            </a:r>
            <a:r>
              <a:rPr sz="2800" spc="-5" dirty="0">
                <a:solidFill>
                  <a:srgbClr val="FFFFFF"/>
                </a:solidFill>
                <a:latin typeface="Times New Roman"/>
                <a:cs typeface="Times New Roman"/>
              </a:rPr>
              <a:t>missed</a:t>
            </a:r>
            <a:endParaRPr sz="2800" dirty="0">
              <a:latin typeface="Times New Roman"/>
              <a:cs typeface="Times New Roman"/>
            </a:endParaRPr>
          </a:p>
          <a:p>
            <a:pPr marL="355600" indent="-342900">
              <a:lnSpc>
                <a:spcPct val="100000"/>
              </a:lnSpc>
              <a:spcBef>
                <a:spcPts val="30"/>
              </a:spcBef>
              <a:buClr>
                <a:srgbClr val="FFCC66"/>
              </a:buClr>
              <a:buSzPct val="75000"/>
              <a:buFont typeface="Wingdings"/>
              <a:buChar char=""/>
              <a:tabLst>
                <a:tab pos="355600" algn="l"/>
              </a:tabLst>
            </a:pPr>
            <a:r>
              <a:rPr sz="2800" spc="-5" dirty="0">
                <a:solidFill>
                  <a:srgbClr val="FFFFFF"/>
                </a:solidFill>
                <a:latin typeface="Times New Roman"/>
                <a:cs typeface="Times New Roman"/>
              </a:rPr>
              <a:t>The test methods are difficult to</a:t>
            </a:r>
            <a:r>
              <a:rPr sz="2800" spc="15" dirty="0">
                <a:solidFill>
                  <a:srgbClr val="FFFFFF"/>
                </a:solidFill>
                <a:latin typeface="Times New Roman"/>
                <a:cs typeface="Times New Roman"/>
              </a:rPr>
              <a:t> </a:t>
            </a:r>
            <a:r>
              <a:rPr sz="2800" spc="-5" dirty="0">
                <a:solidFill>
                  <a:srgbClr val="FFFFFF"/>
                </a:solidFill>
                <a:latin typeface="Times New Roman"/>
                <a:cs typeface="Times New Roman"/>
              </a:rPr>
              <a:t>reproduce</a:t>
            </a:r>
            <a:endParaRPr sz="2800" dirty="0">
              <a:latin typeface="Times New Roman"/>
              <a:cs typeface="Times New Roman"/>
            </a:endParaRPr>
          </a:p>
          <a:p>
            <a:pPr marL="355600" marR="5080" indent="-342900">
              <a:lnSpc>
                <a:spcPts val="3070"/>
              </a:lnSpc>
              <a:spcBef>
                <a:spcPts val="745"/>
              </a:spcBef>
              <a:buClr>
                <a:srgbClr val="FFCC66"/>
              </a:buClr>
              <a:buSzPct val="75000"/>
              <a:buFont typeface="Wingdings"/>
              <a:buChar char=""/>
              <a:tabLst>
                <a:tab pos="355600" algn="l"/>
              </a:tabLst>
            </a:pPr>
            <a:r>
              <a:rPr sz="2800" spc="-5" dirty="0">
                <a:solidFill>
                  <a:srgbClr val="FFFFFF"/>
                </a:solidFill>
                <a:latin typeface="Times New Roman"/>
                <a:cs typeface="Times New Roman"/>
              </a:rPr>
              <a:t>The monitoring is not real time, it takes days  for</a:t>
            </a:r>
            <a:r>
              <a:rPr sz="2800" spc="-10" dirty="0">
                <a:solidFill>
                  <a:srgbClr val="FFFFFF"/>
                </a:solidFill>
                <a:latin typeface="Times New Roman"/>
                <a:cs typeface="Times New Roman"/>
              </a:rPr>
              <a:t> </a:t>
            </a:r>
            <a:r>
              <a:rPr sz="2800" spc="-5" dirty="0">
                <a:solidFill>
                  <a:srgbClr val="FFFFFF"/>
                </a:solidFill>
                <a:latin typeface="Times New Roman"/>
                <a:cs typeface="Times New Roman"/>
              </a:rPr>
              <a:t>results</a:t>
            </a:r>
            <a:endParaRPr sz="2800" dirty="0">
              <a:latin typeface="Times New Roman"/>
              <a:cs typeface="Times New Roman"/>
            </a:endParaRPr>
          </a:p>
          <a:p>
            <a:pPr marL="355600" indent="-342900">
              <a:lnSpc>
                <a:spcPct val="100000"/>
              </a:lnSpc>
              <a:spcBef>
                <a:spcPts val="25"/>
              </a:spcBef>
              <a:buClr>
                <a:srgbClr val="FFCC66"/>
              </a:buClr>
              <a:buSzPct val="75000"/>
              <a:buFont typeface="Wingdings"/>
              <a:buChar char=""/>
              <a:tabLst>
                <a:tab pos="355600" algn="l"/>
              </a:tabLst>
            </a:pPr>
            <a:r>
              <a:rPr sz="2800" spc="-5" dirty="0">
                <a:solidFill>
                  <a:srgbClr val="FFFFFF"/>
                </a:solidFill>
                <a:latin typeface="Times New Roman"/>
                <a:cs typeface="Times New Roman"/>
              </a:rPr>
              <a:t>Expensive</a:t>
            </a:r>
            <a:endParaRPr sz="2800" dirty="0">
              <a:latin typeface="Times New Roman"/>
              <a:cs typeface="Times New Roman"/>
            </a:endParaRPr>
          </a:p>
          <a:p>
            <a:pPr marL="355600" marR="140970" indent="-342900">
              <a:lnSpc>
                <a:spcPts val="3070"/>
              </a:lnSpc>
              <a:spcBef>
                <a:spcPts val="745"/>
              </a:spcBef>
              <a:buClr>
                <a:srgbClr val="FFCC66"/>
              </a:buClr>
              <a:buSzPct val="75000"/>
              <a:buFont typeface="Wingdings"/>
              <a:buChar char=""/>
              <a:tabLst>
                <a:tab pos="355600" algn="l"/>
              </a:tabLst>
            </a:pPr>
            <a:r>
              <a:rPr sz="2800" spc="-5" dirty="0">
                <a:solidFill>
                  <a:srgbClr val="FFFFFF"/>
                </a:solidFill>
                <a:latin typeface="Times New Roman"/>
                <a:cs typeface="Times New Roman"/>
              </a:rPr>
              <a:t>Surrogates or indicators have been effective  in past</a:t>
            </a:r>
            <a:endParaRPr sz="2800" dirty="0">
              <a:latin typeface="Times New Roman"/>
              <a:cs typeface="Times New Roman"/>
            </a:endParaRPr>
          </a:p>
          <a:p>
            <a:pPr marL="355600" marR="672465" indent="-342900">
              <a:lnSpc>
                <a:spcPts val="3070"/>
              </a:lnSpc>
              <a:spcBef>
                <a:spcPts val="770"/>
              </a:spcBef>
              <a:buClr>
                <a:srgbClr val="FFCC66"/>
              </a:buClr>
              <a:buSzPct val="75000"/>
              <a:buFont typeface="Wingdings"/>
              <a:buChar char=""/>
              <a:tabLst>
                <a:tab pos="355600" algn="l"/>
              </a:tabLst>
            </a:pPr>
            <a:r>
              <a:rPr sz="2800" spc="-5" dirty="0">
                <a:solidFill>
                  <a:srgbClr val="FFFFFF"/>
                </a:solidFill>
                <a:latin typeface="Times New Roman"/>
                <a:cs typeface="Times New Roman"/>
              </a:rPr>
              <a:t>E. coli and fecal coliform are other more  specific</a:t>
            </a:r>
            <a:r>
              <a:rPr sz="2800" spc="10" dirty="0">
                <a:solidFill>
                  <a:srgbClr val="FFFFFF"/>
                </a:solidFill>
                <a:latin typeface="Times New Roman"/>
                <a:cs typeface="Times New Roman"/>
              </a:rPr>
              <a:t> </a:t>
            </a:r>
            <a:r>
              <a:rPr sz="2800" spc="-5" dirty="0">
                <a:solidFill>
                  <a:srgbClr val="FFFFFF"/>
                </a:solidFill>
                <a:latin typeface="Times New Roman"/>
                <a:cs typeface="Times New Roman"/>
              </a:rPr>
              <a:t>tests</a:t>
            </a:r>
            <a:endParaRPr sz="2800" dirty="0">
              <a:latin typeface="Times New Roman"/>
              <a:cs typeface="Times New Roman"/>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30530" y="669798"/>
            <a:ext cx="3803903" cy="1228343"/>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762000" y="817880"/>
            <a:ext cx="2948940" cy="695960"/>
          </a:xfrm>
          <a:prstGeom prst="rect">
            <a:avLst/>
          </a:prstGeom>
        </p:spPr>
        <p:txBody>
          <a:bodyPr vert="horz" wrap="square" lIns="0" tIns="12065" rIns="0" bIns="0" rtlCol="0">
            <a:spAutoFit/>
          </a:bodyPr>
          <a:lstStyle/>
          <a:p>
            <a:pPr marL="12700">
              <a:lnSpc>
                <a:spcPct val="100000"/>
              </a:lnSpc>
              <a:spcBef>
                <a:spcPts val="95"/>
              </a:spcBef>
            </a:pPr>
            <a:r>
              <a:rPr spc="-5" dirty="0"/>
              <a:t>Introduction</a:t>
            </a: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645"/>
              </a:lnSpc>
            </a:pPr>
            <a:fld id="{81D60167-4931-47E6-BA6A-407CBD079E47}" type="slidenum">
              <a:rPr spc="-5" dirty="0"/>
              <a:t>2</a:t>
            </a:fld>
            <a:endParaRPr spc="-5" dirty="0"/>
          </a:p>
        </p:txBody>
      </p:sp>
      <p:sp>
        <p:nvSpPr>
          <p:cNvPr id="4" name="object 4"/>
          <p:cNvSpPr txBox="1"/>
          <p:nvPr/>
        </p:nvSpPr>
        <p:spPr>
          <a:xfrm>
            <a:off x="852487" y="1952053"/>
            <a:ext cx="6838950" cy="2463800"/>
          </a:xfrm>
          <a:prstGeom prst="rect">
            <a:avLst/>
          </a:prstGeom>
        </p:spPr>
        <p:txBody>
          <a:bodyPr vert="horz" wrap="square" lIns="0" tIns="67310" rIns="0" bIns="0" rtlCol="0">
            <a:spAutoFit/>
          </a:bodyPr>
          <a:lstStyle/>
          <a:p>
            <a:pPr marL="355600" marR="546100" indent="-342900">
              <a:lnSpc>
                <a:spcPts val="3460"/>
              </a:lnSpc>
              <a:spcBef>
                <a:spcPts val="530"/>
              </a:spcBef>
              <a:buClr>
                <a:srgbClr val="FFCC66"/>
              </a:buClr>
              <a:buSzPct val="75000"/>
              <a:buFont typeface="Wingdings"/>
              <a:buChar char=""/>
              <a:tabLst>
                <a:tab pos="355600" algn="l"/>
              </a:tabLst>
            </a:pPr>
            <a:r>
              <a:rPr sz="3200" spc="-5" dirty="0">
                <a:solidFill>
                  <a:srgbClr val="FFFFFF"/>
                </a:solidFill>
                <a:latin typeface="Times New Roman"/>
                <a:cs typeface="Times New Roman"/>
              </a:rPr>
              <a:t>Survey what the contaminants are in  drinking</a:t>
            </a:r>
            <a:r>
              <a:rPr sz="3200" spc="-10" dirty="0">
                <a:solidFill>
                  <a:srgbClr val="FFFFFF"/>
                </a:solidFill>
                <a:latin typeface="Times New Roman"/>
                <a:cs typeface="Times New Roman"/>
              </a:rPr>
              <a:t> </a:t>
            </a:r>
            <a:r>
              <a:rPr sz="3200" spc="-5" dirty="0">
                <a:solidFill>
                  <a:srgbClr val="FFFFFF"/>
                </a:solidFill>
                <a:latin typeface="Times New Roman"/>
                <a:cs typeface="Times New Roman"/>
              </a:rPr>
              <a:t>water,</a:t>
            </a:r>
            <a:endParaRPr sz="3200">
              <a:latin typeface="Times New Roman"/>
              <a:cs typeface="Times New Roman"/>
            </a:endParaRPr>
          </a:p>
          <a:p>
            <a:pPr marL="355600" indent="-342900">
              <a:lnSpc>
                <a:spcPct val="100000"/>
              </a:lnSpc>
              <a:spcBef>
                <a:spcPts val="325"/>
              </a:spcBef>
              <a:buClr>
                <a:srgbClr val="FFCC66"/>
              </a:buClr>
              <a:buSzPct val="75000"/>
              <a:buFont typeface="Wingdings"/>
              <a:buChar char=""/>
              <a:tabLst>
                <a:tab pos="355600" algn="l"/>
              </a:tabLst>
            </a:pPr>
            <a:r>
              <a:rPr sz="3200" spc="-5" dirty="0">
                <a:solidFill>
                  <a:srgbClr val="FFFFFF"/>
                </a:solidFill>
                <a:latin typeface="Times New Roman"/>
                <a:cs typeface="Times New Roman"/>
              </a:rPr>
              <a:t>How they are categorized and</a:t>
            </a:r>
            <a:r>
              <a:rPr sz="3200" spc="15" dirty="0">
                <a:solidFill>
                  <a:srgbClr val="FFFFFF"/>
                </a:solidFill>
                <a:latin typeface="Times New Roman"/>
                <a:cs typeface="Times New Roman"/>
              </a:rPr>
              <a:t> </a:t>
            </a:r>
            <a:r>
              <a:rPr sz="3200" spc="-5" dirty="0">
                <a:solidFill>
                  <a:srgbClr val="FFFFFF"/>
                </a:solidFill>
                <a:latin typeface="Times New Roman"/>
                <a:cs typeface="Times New Roman"/>
              </a:rPr>
              <a:t>regulated</a:t>
            </a:r>
            <a:endParaRPr sz="3200">
              <a:latin typeface="Times New Roman"/>
              <a:cs typeface="Times New Roman"/>
            </a:endParaRPr>
          </a:p>
          <a:p>
            <a:pPr marL="355600" marR="850900" indent="-342900">
              <a:lnSpc>
                <a:spcPts val="3460"/>
              </a:lnSpc>
              <a:spcBef>
                <a:spcPts val="820"/>
              </a:spcBef>
              <a:buClr>
                <a:srgbClr val="FFCC66"/>
              </a:buClr>
              <a:buSzPct val="75000"/>
              <a:buFont typeface="Wingdings"/>
              <a:buChar char=""/>
              <a:tabLst>
                <a:tab pos="355600" algn="l"/>
              </a:tabLst>
            </a:pPr>
            <a:r>
              <a:rPr sz="3200" spc="-5" dirty="0">
                <a:solidFill>
                  <a:srgbClr val="FFFFFF"/>
                </a:solidFill>
                <a:latin typeface="Times New Roman"/>
                <a:cs typeface="Times New Roman"/>
              </a:rPr>
              <a:t>Overview of techniques to remove  contaminants</a:t>
            </a:r>
            <a:endParaRPr sz="3200">
              <a:latin typeface="Times New Roman"/>
              <a:cs typeface="Times New Roman"/>
            </a:endParaRPr>
          </a:p>
        </p:txBody>
      </p:sp>
      <p:sp>
        <p:nvSpPr>
          <p:cNvPr id="6" name="Footer Placeholder 5"/>
          <p:cNvSpPr>
            <a:spLocks noGrp="1"/>
          </p:cNvSpPr>
          <p:nvPr>
            <p:ph type="ftr" sz="quarter" idx="5"/>
          </p:nvPr>
        </p:nvSpPr>
        <p:spPr/>
        <p:txBody>
          <a:bodyPr/>
          <a:lstStyle/>
          <a:p>
            <a:pPr marL="12700">
              <a:lnSpc>
                <a:spcPts val="1625"/>
              </a:lnSpc>
            </a:pPr>
            <a:r>
              <a:rPr lang="en-US" spc="-5" smtClean="0"/>
              <a:t>2025 Va Tech Water Treatment Short Course</a:t>
            </a:r>
            <a:endParaRPr lang="en-US" spc="-5" dirty="0"/>
          </a:p>
        </p:txBody>
      </p:sp>
    </p:spTree>
  </p:cSld>
  <p:clrMapOvr>
    <a:masterClrMapping/>
  </p:clrMapOvr>
  <p:transition>
    <p:blinds/>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30530" y="669798"/>
            <a:ext cx="6721601" cy="1228343"/>
          </a:xfrm>
          <a:prstGeom prst="rect">
            <a:avLst/>
          </a:prstGeom>
          <a:blipFill>
            <a:blip r:embed="rId3"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762000" y="817880"/>
            <a:ext cx="6024245" cy="695960"/>
          </a:xfrm>
          <a:prstGeom prst="rect">
            <a:avLst/>
          </a:prstGeom>
        </p:spPr>
        <p:txBody>
          <a:bodyPr vert="horz" wrap="square" lIns="0" tIns="12065" rIns="0" bIns="0" rtlCol="0">
            <a:spAutoFit/>
          </a:bodyPr>
          <a:lstStyle/>
          <a:p>
            <a:pPr marL="12700">
              <a:lnSpc>
                <a:spcPct val="100000"/>
              </a:lnSpc>
              <a:spcBef>
                <a:spcPts val="95"/>
              </a:spcBef>
            </a:pPr>
            <a:r>
              <a:rPr spc="-5" dirty="0"/>
              <a:t>Turbidity</a:t>
            </a:r>
            <a:r>
              <a:rPr spc="-25" dirty="0"/>
              <a:t> </a:t>
            </a:r>
            <a:r>
              <a:rPr spc="-5" dirty="0"/>
              <a:t>Measurements</a:t>
            </a: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645"/>
              </a:lnSpc>
            </a:pPr>
            <a:fld id="{81D60167-4931-47E6-BA6A-407CBD079E47}" type="slidenum">
              <a:rPr spc="-5" dirty="0"/>
              <a:t>20</a:t>
            </a:fld>
            <a:endParaRPr spc="-5" dirty="0"/>
          </a:p>
        </p:txBody>
      </p:sp>
      <p:sp>
        <p:nvSpPr>
          <p:cNvPr id="6" name="object 6"/>
          <p:cNvSpPr txBox="1">
            <a:spLocks noGrp="1"/>
          </p:cNvSpPr>
          <p:nvPr>
            <p:ph type="ftr" sz="quarter" idx="5"/>
          </p:nvPr>
        </p:nvSpPr>
        <p:spPr>
          <a:xfrm>
            <a:off x="762000" y="6488331"/>
            <a:ext cx="3199765" cy="205184"/>
          </a:xfrm>
          <a:prstGeom prst="rect">
            <a:avLst/>
          </a:prstGeom>
        </p:spPr>
        <p:txBody>
          <a:bodyPr vert="horz" wrap="square" lIns="0" tIns="0" rIns="0" bIns="0" rtlCol="0">
            <a:spAutoFit/>
          </a:bodyPr>
          <a:lstStyle/>
          <a:p>
            <a:pPr marL="12700">
              <a:lnSpc>
                <a:spcPts val="1625"/>
              </a:lnSpc>
            </a:pPr>
            <a:r>
              <a:rPr lang="en-US" spc="-5" smtClean="0"/>
              <a:t>2025 Va Tech Water Treatment Short Course</a:t>
            </a:r>
            <a:endParaRPr spc="-5" dirty="0"/>
          </a:p>
        </p:txBody>
      </p:sp>
      <p:sp>
        <p:nvSpPr>
          <p:cNvPr id="4" name="object 4"/>
          <p:cNvSpPr txBox="1"/>
          <p:nvPr/>
        </p:nvSpPr>
        <p:spPr>
          <a:xfrm>
            <a:off x="914400" y="1513840"/>
            <a:ext cx="7272020" cy="4479431"/>
          </a:xfrm>
          <a:prstGeom prst="rect">
            <a:avLst/>
          </a:prstGeom>
        </p:spPr>
        <p:txBody>
          <a:bodyPr vert="horz" wrap="square" lIns="0" tIns="67310" rIns="0" bIns="0" rtlCol="0">
            <a:spAutoFit/>
          </a:bodyPr>
          <a:lstStyle/>
          <a:p>
            <a:pPr marL="355600" marR="317500" indent="-342900">
              <a:lnSpc>
                <a:spcPts val="3460"/>
              </a:lnSpc>
              <a:spcBef>
                <a:spcPts val="530"/>
              </a:spcBef>
              <a:buClr>
                <a:srgbClr val="FFCC66"/>
              </a:buClr>
              <a:buSzPct val="75000"/>
              <a:buFont typeface="Wingdings"/>
              <a:buChar char=""/>
              <a:tabLst>
                <a:tab pos="355600" algn="l"/>
              </a:tabLst>
            </a:pPr>
            <a:r>
              <a:rPr sz="2800" spc="-5" dirty="0">
                <a:solidFill>
                  <a:srgbClr val="FFFFFF"/>
                </a:solidFill>
                <a:latin typeface="Times New Roman"/>
                <a:cs typeface="Times New Roman"/>
              </a:rPr>
              <a:t>Turbidity along with total coliform/fecal  coliform/E coli is an</a:t>
            </a:r>
            <a:r>
              <a:rPr sz="2800" dirty="0">
                <a:solidFill>
                  <a:srgbClr val="FFFFFF"/>
                </a:solidFill>
                <a:latin typeface="Times New Roman"/>
                <a:cs typeface="Times New Roman"/>
              </a:rPr>
              <a:t> </a:t>
            </a:r>
            <a:r>
              <a:rPr sz="2800" spc="-5" dirty="0" smtClean="0">
                <a:solidFill>
                  <a:srgbClr val="FFFFFF"/>
                </a:solidFill>
                <a:latin typeface="Times New Roman"/>
                <a:cs typeface="Times New Roman"/>
              </a:rPr>
              <a:t>indicator</a:t>
            </a:r>
            <a:endParaRPr lang="en-US" sz="2800" spc="-5" dirty="0" smtClean="0">
              <a:solidFill>
                <a:srgbClr val="FFFFFF"/>
              </a:solidFill>
              <a:latin typeface="Times New Roman"/>
              <a:cs typeface="Times New Roman"/>
            </a:endParaRPr>
          </a:p>
          <a:p>
            <a:pPr marL="355600" marR="317500" indent="-342900">
              <a:lnSpc>
                <a:spcPts val="3460"/>
              </a:lnSpc>
              <a:spcBef>
                <a:spcPts val="530"/>
              </a:spcBef>
              <a:buClr>
                <a:srgbClr val="FFCC66"/>
              </a:buClr>
              <a:buSzPct val="75000"/>
              <a:buFont typeface="Wingdings"/>
              <a:buChar char=""/>
              <a:tabLst>
                <a:tab pos="355600" algn="l"/>
              </a:tabLst>
            </a:pPr>
            <a:endParaRPr sz="2800" dirty="0">
              <a:latin typeface="Times New Roman"/>
              <a:cs typeface="Times New Roman"/>
            </a:endParaRPr>
          </a:p>
          <a:p>
            <a:pPr marL="355600" marR="133350" indent="-342900">
              <a:lnSpc>
                <a:spcPts val="3460"/>
              </a:lnSpc>
              <a:spcBef>
                <a:spcPts val="760"/>
              </a:spcBef>
              <a:buClr>
                <a:srgbClr val="FFCC66"/>
              </a:buClr>
              <a:buSzPct val="75000"/>
              <a:buFont typeface="Wingdings"/>
              <a:buChar char=""/>
              <a:tabLst>
                <a:tab pos="355600" algn="l"/>
              </a:tabLst>
            </a:pPr>
            <a:r>
              <a:rPr sz="2800" spc="-5" dirty="0">
                <a:solidFill>
                  <a:srgbClr val="FFFFFF"/>
                </a:solidFill>
                <a:latin typeface="Times New Roman"/>
                <a:cs typeface="Times New Roman"/>
              </a:rPr>
              <a:t>Turbidity is not a microorganism but is a  measure of the particulate matter in</a:t>
            </a:r>
            <a:r>
              <a:rPr sz="2800" spc="25" dirty="0">
                <a:solidFill>
                  <a:srgbClr val="FFFFFF"/>
                </a:solidFill>
                <a:latin typeface="Times New Roman"/>
                <a:cs typeface="Times New Roman"/>
              </a:rPr>
              <a:t> </a:t>
            </a:r>
            <a:r>
              <a:rPr sz="2800" spc="-5" dirty="0">
                <a:solidFill>
                  <a:srgbClr val="FFFFFF"/>
                </a:solidFill>
                <a:latin typeface="Times New Roman"/>
                <a:cs typeface="Times New Roman"/>
              </a:rPr>
              <a:t>water</a:t>
            </a:r>
            <a:endParaRPr sz="2800" dirty="0">
              <a:latin typeface="Times New Roman"/>
              <a:cs typeface="Times New Roman"/>
            </a:endParaRPr>
          </a:p>
          <a:p>
            <a:pPr marL="355600" marR="5080" indent="-342900">
              <a:lnSpc>
                <a:spcPts val="3460"/>
              </a:lnSpc>
              <a:spcBef>
                <a:spcPts val="760"/>
              </a:spcBef>
              <a:buClr>
                <a:srgbClr val="FFCC66"/>
              </a:buClr>
              <a:buSzPct val="75000"/>
              <a:buFont typeface="Wingdings"/>
              <a:buChar char=""/>
              <a:tabLst>
                <a:tab pos="355600" algn="l"/>
              </a:tabLst>
            </a:pPr>
            <a:endParaRPr lang="en-US" sz="2800" spc="-5" dirty="0" smtClean="0">
              <a:solidFill>
                <a:srgbClr val="FFFFFF"/>
              </a:solidFill>
              <a:latin typeface="Times New Roman"/>
              <a:cs typeface="Times New Roman"/>
            </a:endParaRPr>
          </a:p>
          <a:p>
            <a:pPr marL="355600" marR="5080" indent="-342900">
              <a:lnSpc>
                <a:spcPts val="3460"/>
              </a:lnSpc>
              <a:spcBef>
                <a:spcPts val="760"/>
              </a:spcBef>
              <a:buClr>
                <a:srgbClr val="FFCC66"/>
              </a:buClr>
              <a:buSzPct val="75000"/>
              <a:buFont typeface="Wingdings"/>
              <a:buChar char=""/>
              <a:tabLst>
                <a:tab pos="355600" algn="l"/>
              </a:tabLst>
            </a:pPr>
            <a:r>
              <a:rPr sz="2800" spc="-5" dirty="0" smtClean="0">
                <a:solidFill>
                  <a:srgbClr val="FFFFFF"/>
                </a:solidFill>
                <a:latin typeface="Times New Roman"/>
                <a:cs typeface="Times New Roman"/>
              </a:rPr>
              <a:t>Indicates </a:t>
            </a:r>
            <a:r>
              <a:rPr sz="2800" spc="-5" dirty="0">
                <a:solidFill>
                  <a:srgbClr val="FFFFFF"/>
                </a:solidFill>
                <a:latin typeface="Times New Roman"/>
                <a:cs typeface="Times New Roman"/>
              </a:rPr>
              <a:t>the potential number of  organisms present and the effectiveness of  treatment and removal of</a:t>
            </a:r>
            <a:r>
              <a:rPr sz="2800" dirty="0">
                <a:solidFill>
                  <a:srgbClr val="FFFFFF"/>
                </a:solidFill>
                <a:latin typeface="Times New Roman"/>
                <a:cs typeface="Times New Roman"/>
              </a:rPr>
              <a:t> </a:t>
            </a:r>
            <a:r>
              <a:rPr sz="2800" spc="-5" dirty="0">
                <a:solidFill>
                  <a:srgbClr val="FFFFFF"/>
                </a:solidFill>
                <a:latin typeface="Times New Roman"/>
                <a:cs typeface="Times New Roman"/>
              </a:rPr>
              <a:t>contaminants.</a:t>
            </a:r>
            <a:endParaRPr sz="2800" dirty="0">
              <a:latin typeface="Times New Roman"/>
              <a:cs typeface="Times New Roman"/>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30530" y="669798"/>
            <a:ext cx="8366759" cy="1228343"/>
          </a:xfrm>
          <a:prstGeom prst="rect">
            <a:avLst/>
          </a:prstGeom>
          <a:blipFill>
            <a:blip r:embed="rId3"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762000" y="817880"/>
            <a:ext cx="7670165" cy="695960"/>
          </a:xfrm>
          <a:prstGeom prst="rect">
            <a:avLst/>
          </a:prstGeom>
        </p:spPr>
        <p:txBody>
          <a:bodyPr vert="horz" wrap="square" lIns="0" tIns="12065" rIns="0" bIns="0" rtlCol="0">
            <a:spAutoFit/>
          </a:bodyPr>
          <a:lstStyle/>
          <a:p>
            <a:pPr marL="12700">
              <a:lnSpc>
                <a:spcPct val="100000"/>
              </a:lnSpc>
              <a:spcBef>
                <a:spcPts val="95"/>
              </a:spcBef>
            </a:pPr>
            <a:r>
              <a:rPr spc="-5" dirty="0"/>
              <a:t>Total Trihalomethanes (TTHM)</a:t>
            </a: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645"/>
              </a:lnSpc>
            </a:pPr>
            <a:fld id="{81D60167-4931-47E6-BA6A-407CBD079E47}" type="slidenum">
              <a:rPr spc="-5" dirty="0"/>
              <a:t>21</a:t>
            </a:fld>
            <a:endParaRPr spc="-5" dirty="0"/>
          </a:p>
        </p:txBody>
      </p:sp>
      <p:sp>
        <p:nvSpPr>
          <p:cNvPr id="6" name="object 6"/>
          <p:cNvSpPr txBox="1">
            <a:spLocks noGrp="1"/>
          </p:cNvSpPr>
          <p:nvPr>
            <p:ph type="ftr" sz="quarter" idx="5"/>
          </p:nvPr>
        </p:nvSpPr>
        <p:spPr>
          <a:xfrm>
            <a:off x="762000" y="6488331"/>
            <a:ext cx="3199765" cy="205184"/>
          </a:xfrm>
          <a:prstGeom prst="rect">
            <a:avLst/>
          </a:prstGeom>
        </p:spPr>
        <p:txBody>
          <a:bodyPr vert="horz" wrap="square" lIns="0" tIns="0" rIns="0" bIns="0" rtlCol="0">
            <a:spAutoFit/>
          </a:bodyPr>
          <a:lstStyle/>
          <a:p>
            <a:pPr marL="12700">
              <a:lnSpc>
                <a:spcPts val="1625"/>
              </a:lnSpc>
            </a:pPr>
            <a:r>
              <a:rPr lang="en-US" spc="-5" smtClean="0"/>
              <a:t>2025 Va Tech Water Treatment Short Course</a:t>
            </a:r>
            <a:endParaRPr spc="-5" dirty="0"/>
          </a:p>
        </p:txBody>
      </p:sp>
      <p:sp>
        <p:nvSpPr>
          <p:cNvPr id="4" name="object 4"/>
          <p:cNvSpPr txBox="1"/>
          <p:nvPr/>
        </p:nvSpPr>
        <p:spPr>
          <a:xfrm>
            <a:off x="609600" y="1624599"/>
            <a:ext cx="8534400" cy="4479431"/>
          </a:xfrm>
          <a:prstGeom prst="rect">
            <a:avLst/>
          </a:prstGeom>
        </p:spPr>
        <p:txBody>
          <a:bodyPr vert="horz" wrap="square" lIns="0" tIns="67310" rIns="0" bIns="0" rtlCol="0">
            <a:spAutoFit/>
          </a:bodyPr>
          <a:lstStyle/>
          <a:p>
            <a:pPr marL="355600" marR="889635" indent="-342900">
              <a:lnSpc>
                <a:spcPts val="3460"/>
              </a:lnSpc>
              <a:spcBef>
                <a:spcPts val="530"/>
              </a:spcBef>
              <a:buClr>
                <a:srgbClr val="FFCC66"/>
              </a:buClr>
              <a:buSzPct val="75000"/>
              <a:buFont typeface="Wingdings"/>
              <a:buChar char=""/>
              <a:tabLst>
                <a:tab pos="355600" algn="l"/>
              </a:tabLst>
            </a:pPr>
            <a:r>
              <a:rPr sz="2800" spc="-5" dirty="0">
                <a:solidFill>
                  <a:srgbClr val="FFFFFF"/>
                </a:solidFill>
                <a:latin typeface="Times New Roman"/>
                <a:cs typeface="Times New Roman"/>
              </a:rPr>
              <a:t>Chemical interaction of chlorine with  natural </a:t>
            </a:r>
            <a:r>
              <a:rPr sz="2800" spc="-5" dirty="0" smtClean="0">
                <a:solidFill>
                  <a:srgbClr val="FFFFFF"/>
                </a:solidFill>
                <a:latin typeface="Times New Roman"/>
                <a:cs typeface="Times New Roman"/>
              </a:rPr>
              <a:t>organics</a:t>
            </a:r>
            <a:r>
              <a:rPr lang="en-US" sz="2800" spc="-5" dirty="0" smtClean="0">
                <a:solidFill>
                  <a:srgbClr val="FFFFFF"/>
                </a:solidFill>
                <a:latin typeface="Times New Roman"/>
                <a:cs typeface="Times New Roman"/>
              </a:rPr>
              <a:t> (TOC)</a:t>
            </a:r>
            <a:r>
              <a:rPr sz="2800" spc="-5" dirty="0" smtClean="0">
                <a:solidFill>
                  <a:srgbClr val="FFFFFF"/>
                </a:solidFill>
                <a:latin typeface="Times New Roman"/>
                <a:cs typeface="Times New Roman"/>
              </a:rPr>
              <a:t> </a:t>
            </a:r>
            <a:r>
              <a:rPr sz="2800" spc="-5" dirty="0">
                <a:solidFill>
                  <a:srgbClr val="FFFFFF"/>
                </a:solidFill>
                <a:latin typeface="Times New Roman"/>
                <a:cs typeface="Times New Roman"/>
              </a:rPr>
              <a:t>in</a:t>
            </a:r>
            <a:r>
              <a:rPr sz="2800" spc="5" dirty="0">
                <a:solidFill>
                  <a:srgbClr val="FFFFFF"/>
                </a:solidFill>
                <a:latin typeface="Times New Roman"/>
                <a:cs typeface="Times New Roman"/>
              </a:rPr>
              <a:t> </a:t>
            </a:r>
            <a:r>
              <a:rPr sz="2800" spc="-5" dirty="0" smtClean="0">
                <a:solidFill>
                  <a:srgbClr val="FFFFFF"/>
                </a:solidFill>
                <a:latin typeface="Times New Roman"/>
                <a:cs typeface="Times New Roman"/>
              </a:rPr>
              <a:t>water</a:t>
            </a:r>
            <a:endParaRPr lang="en-US" sz="2800" spc="-5" dirty="0" smtClean="0">
              <a:solidFill>
                <a:srgbClr val="FFFFFF"/>
              </a:solidFill>
              <a:latin typeface="Times New Roman"/>
              <a:cs typeface="Times New Roman"/>
            </a:endParaRPr>
          </a:p>
          <a:p>
            <a:pPr marL="355600" marR="889635" indent="-342900">
              <a:lnSpc>
                <a:spcPts val="3460"/>
              </a:lnSpc>
              <a:spcBef>
                <a:spcPts val="530"/>
              </a:spcBef>
              <a:buClr>
                <a:srgbClr val="FFCC66"/>
              </a:buClr>
              <a:buSzPct val="75000"/>
              <a:buFont typeface="Wingdings"/>
              <a:buChar char=""/>
              <a:tabLst>
                <a:tab pos="355600" algn="l"/>
              </a:tabLst>
            </a:pPr>
            <a:endParaRPr sz="2800" dirty="0">
              <a:latin typeface="Times New Roman"/>
              <a:cs typeface="Times New Roman"/>
            </a:endParaRPr>
          </a:p>
          <a:p>
            <a:pPr marL="355600" marR="5080" indent="-342900">
              <a:lnSpc>
                <a:spcPts val="3460"/>
              </a:lnSpc>
              <a:spcBef>
                <a:spcPts val="760"/>
              </a:spcBef>
              <a:buClr>
                <a:srgbClr val="FFCC66"/>
              </a:buClr>
              <a:buSzPct val="75000"/>
              <a:buFont typeface="Wingdings"/>
              <a:buChar char=""/>
              <a:tabLst>
                <a:tab pos="355600" algn="l"/>
              </a:tabLst>
            </a:pPr>
            <a:r>
              <a:rPr sz="2800" spc="-5" dirty="0">
                <a:solidFill>
                  <a:srgbClr val="FFFFFF"/>
                </a:solidFill>
                <a:latin typeface="Times New Roman"/>
                <a:cs typeface="Times New Roman"/>
              </a:rPr>
              <a:t>These are a special type of VOC created in  the treatment process when chlorine is  used to control microbiological  contaminants</a:t>
            </a:r>
            <a:endParaRPr sz="2800" dirty="0">
              <a:latin typeface="Times New Roman"/>
              <a:cs typeface="Times New Roman"/>
            </a:endParaRPr>
          </a:p>
          <a:p>
            <a:pPr marL="354965" marR="934719" indent="-342900">
              <a:lnSpc>
                <a:spcPts val="3460"/>
              </a:lnSpc>
              <a:spcBef>
                <a:spcPts val="750"/>
              </a:spcBef>
              <a:buClr>
                <a:srgbClr val="FFCC66"/>
              </a:buClr>
              <a:buSzPct val="75000"/>
              <a:buFont typeface="Wingdings"/>
              <a:buChar char=""/>
              <a:tabLst>
                <a:tab pos="355600" algn="l"/>
              </a:tabLst>
            </a:pPr>
            <a:endParaRPr lang="en-US" sz="2800" spc="-5" dirty="0" smtClean="0">
              <a:solidFill>
                <a:srgbClr val="FFFFFF"/>
              </a:solidFill>
              <a:latin typeface="Times New Roman"/>
              <a:cs typeface="Times New Roman"/>
            </a:endParaRPr>
          </a:p>
          <a:p>
            <a:pPr marL="354965" marR="934719" indent="-342900">
              <a:lnSpc>
                <a:spcPts val="3460"/>
              </a:lnSpc>
              <a:spcBef>
                <a:spcPts val="750"/>
              </a:spcBef>
              <a:buClr>
                <a:srgbClr val="FFCC66"/>
              </a:buClr>
              <a:buSzPct val="75000"/>
              <a:buFont typeface="Wingdings"/>
              <a:buChar char=""/>
              <a:tabLst>
                <a:tab pos="355600" algn="l"/>
              </a:tabLst>
            </a:pPr>
            <a:r>
              <a:rPr sz="2800" spc="-5" dirty="0" smtClean="0">
                <a:solidFill>
                  <a:srgbClr val="FFFFFF"/>
                </a:solidFill>
                <a:latin typeface="Times New Roman"/>
                <a:cs typeface="Times New Roman"/>
              </a:rPr>
              <a:t>MCL </a:t>
            </a:r>
            <a:r>
              <a:rPr sz="2800" spc="-5" dirty="0">
                <a:solidFill>
                  <a:srgbClr val="FFFFFF"/>
                </a:solidFill>
                <a:latin typeface="Times New Roman"/>
                <a:cs typeface="Times New Roman"/>
              </a:rPr>
              <a:t>of 0.08 mg/l locational running  annual average</a:t>
            </a:r>
            <a:r>
              <a:rPr sz="2800" spc="5" dirty="0">
                <a:solidFill>
                  <a:srgbClr val="FFFFFF"/>
                </a:solidFill>
                <a:latin typeface="Times New Roman"/>
                <a:cs typeface="Times New Roman"/>
              </a:rPr>
              <a:t> </a:t>
            </a:r>
            <a:r>
              <a:rPr sz="2800" spc="-5" dirty="0">
                <a:solidFill>
                  <a:srgbClr val="FFFFFF"/>
                </a:solidFill>
                <a:latin typeface="Times New Roman"/>
                <a:cs typeface="Times New Roman"/>
              </a:rPr>
              <a:t>(LRAA)</a:t>
            </a:r>
            <a:endParaRPr sz="2800" dirty="0">
              <a:latin typeface="Times New Roman"/>
              <a:cs typeface="Times New Roman"/>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30530" y="669798"/>
            <a:ext cx="6533387" cy="1228343"/>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762000" y="817880"/>
            <a:ext cx="5835650" cy="695960"/>
          </a:xfrm>
          <a:prstGeom prst="rect">
            <a:avLst/>
          </a:prstGeom>
        </p:spPr>
        <p:txBody>
          <a:bodyPr vert="horz" wrap="square" lIns="0" tIns="12065" rIns="0" bIns="0" rtlCol="0">
            <a:spAutoFit/>
          </a:bodyPr>
          <a:lstStyle/>
          <a:p>
            <a:pPr marL="12700">
              <a:lnSpc>
                <a:spcPct val="100000"/>
              </a:lnSpc>
              <a:spcBef>
                <a:spcPts val="95"/>
              </a:spcBef>
            </a:pPr>
            <a:r>
              <a:rPr spc="-5" dirty="0"/>
              <a:t>Haloacetic Acids</a:t>
            </a:r>
            <a:r>
              <a:rPr spc="-25" dirty="0"/>
              <a:t> </a:t>
            </a:r>
            <a:r>
              <a:rPr spc="-5" dirty="0"/>
              <a:t>(HAA)</a:t>
            </a: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645"/>
              </a:lnSpc>
            </a:pPr>
            <a:fld id="{81D60167-4931-47E6-BA6A-407CBD079E47}" type="slidenum">
              <a:rPr spc="-5" dirty="0"/>
              <a:t>22</a:t>
            </a:fld>
            <a:endParaRPr spc="-5" dirty="0"/>
          </a:p>
        </p:txBody>
      </p:sp>
      <p:sp>
        <p:nvSpPr>
          <p:cNvPr id="6" name="object 6"/>
          <p:cNvSpPr txBox="1">
            <a:spLocks noGrp="1"/>
          </p:cNvSpPr>
          <p:nvPr>
            <p:ph type="ftr" sz="quarter" idx="5"/>
          </p:nvPr>
        </p:nvSpPr>
        <p:spPr>
          <a:xfrm>
            <a:off x="762000" y="6488331"/>
            <a:ext cx="3199765" cy="205184"/>
          </a:xfrm>
          <a:prstGeom prst="rect">
            <a:avLst/>
          </a:prstGeom>
        </p:spPr>
        <p:txBody>
          <a:bodyPr vert="horz" wrap="square" lIns="0" tIns="0" rIns="0" bIns="0" rtlCol="0">
            <a:spAutoFit/>
          </a:bodyPr>
          <a:lstStyle/>
          <a:p>
            <a:pPr marL="12700">
              <a:lnSpc>
                <a:spcPts val="1625"/>
              </a:lnSpc>
            </a:pPr>
            <a:r>
              <a:rPr lang="en-US" spc="-5" smtClean="0"/>
              <a:t>2025 Va Tech Water Treatment Short Course</a:t>
            </a:r>
            <a:endParaRPr spc="-5" dirty="0"/>
          </a:p>
        </p:txBody>
      </p:sp>
      <p:sp>
        <p:nvSpPr>
          <p:cNvPr id="4" name="object 4"/>
          <p:cNvSpPr txBox="1"/>
          <p:nvPr/>
        </p:nvSpPr>
        <p:spPr>
          <a:xfrm>
            <a:off x="852487" y="1952053"/>
            <a:ext cx="7292340" cy="3966470"/>
          </a:xfrm>
          <a:prstGeom prst="rect">
            <a:avLst/>
          </a:prstGeom>
        </p:spPr>
        <p:txBody>
          <a:bodyPr vert="horz" wrap="square" lIns="0" tIns="67310" rIns="0" bIns="0" rtlCol="0">
            <a:spAutoFit/>
          </a:bodyPr>
          <a:lstStyle/>
          <a:p>
            <a:pPr marL="355600" marR="1612900" indent="-342900">
              <a:lnSpc>
                <a:spcPts val="3460"/>
              </a:lnSpc>
              <a:spcBef>
                <a:spcPts val="530"/>
              </a:spcBef>
              <a:buClr>
                <a:srgbClr val="FFCC66"/>
              </a:buClr>
              <a:buSzPct val="75000"/>
              <a:buFont typeface="Wingdings"/>
              <a:buChar char=""/>
              <a:tabLst>
                <a:tab pos="355600" algn="l"/>
              </a:tabLst>
            </a:pPr>
            <a:r>
              <a:rPr sz="2800" spc="-5" dirty="0">
                <a:solidFill>
                  <a:srgbClr val="FFFFFF"/>
                </a:solidFill>
                <a:latin typeface="Times New Roman"/>
                <a:cs typeface="Times New Roman"/>
              </a:rPr>
              <a:t>Nonvolatile products formed by  chlorination of organic</a:t>
            </a:r>
            <a:r>
              <a:rPr sz="2800" spc="-25" dirty="0">
                <a:solidFill>
                  <a:srgbClr val="FFFFFF"/>
                </a:solidFill>
                <a:latin typeface="Times New Roman"/>
                <a:cs typeface="Times New Roman"/>
              </a:rPr>
              <a:t> </a:t>
            </a:r>
            <a:r>
              <a:rPr sz="2800" spc="-5" dirty="0">
                <a:solidFill>
                  <a:srgbClr val="FFFFFF"/>
                </a:solidFill>
                <a:latin typeface="Times New Roman"/>
                <a:cs typeface="Times New Roman"/>
              </a:rPr>
              <a:t>materials</a:t>
            </a:r>
            <a:endParaRPr sz="2800" dirty="0">
              <a:latin typeface="Times New Roman"/>
              <a:cs typeface="Times New Roman"/>
            </a:endParaRPr>
          </a:p>
          <a:p>
            <a:pPr marL="355600" marR="5080" indent="-342900">
              <a:lnSpc>
                <a:spcPts val="3460"/>
              </a:lnSpc>
              <a:spcBef>
                <a:spcPts val="760"/>
              </a:spcBef>
              <a:buClr>
                <a:srgbClr val="FFCC66"/>
              </a:buClr>
              <a:buSzPct val="75000"/>
              <a:buFont typeface="Wingdings"/>
              <a:buChar char=""/>
              <a:tabLst>
                <a:tab pos="355600" algn="l"/>
              </a:tabLst>
            </a:pPr>
            <a:r>
              <a:rPr sz="2800" spc="-5" dirty="0">
                <a:solidFill>
                  <a:srgbClr val="FFFFFF"/>
                </a:solidFill>
                <a:latin typeface="Times New Roman"/>
                <a:cs typeface="Times New Roman"/>
              </a:rPr>
              <a:t>Lumped as one regulated contaminant that  includes five different types</a:t>
            </a:r>
            <a:r>
              <a:rPr sz="2800" spc="10" dirty="0">
                <a:solidFill>
                  <a:srgbClr val="FFFFFF"/>
                </a:solidFill>
                <a:latin typeface="Times New Roman"/>
                <a:cs typeface="Times New Roman"/>
              </a:rPr>
              <a:t> </a:t>
            </a:r>
            <a:r>
              <a:rPr sz="2800" spc="-5" dirty="0">
                <a:solidFill>
                  <a:srgbClr val="FFFFFF"/>
                </a:solidFill>
                <a:latin typeface="Times New Roman"/>
                <a:cs typeface="Times New Roman"/>
              </a:rPr>
              <a:t>(HAA5)</a:t>
            </a:r>
            <a:endParaRPr sz="2800" dirty="0">
              <a:latin typeface="Times New Roman"/>
              <a:cs typeface="Times New Roman"/>
            </a:endParaRPr>
          </a:p>
          <a:p>
            <a:pPr marL="355600" marR="762635" indent="-342900">
              <a:lnSpc>
                <a:spcPts val="3460"/>
              </a:lnSpc>
              <a:spcBef>
                <a:spcPts val="760"/>
              </a:spcBef>
              <a:buClr>
                <a:srgbClr val="FFCC66"/>
              </a:buClr>
              <a:buSzPct val="75000"/>
              <a:buFont typeface="Wingdings"/>
              <a:buChar char=""/>
              <a:tabLst>
                <a:tab pos="355600" algn="l"/>
              </a:tabLst>
            </a:pPr>
            <a:r>
              <a:rPr sz="2800" spc="-5" dirty="0">
                <a:solidFill>
                  <a:srgbClr val="FFFFFF"/>
                </a:solidFill>
                <a:latin typeface="Times New Roman"/>
                <a:cs typeface="Times New Roman"/>
              </a:rPr>
              <a:t>Generally lower in concentration than  TTHM</a:t>
            </a:r>
            <a:endParaRPr sz="2800" dirty="0">
              <a:latin typeface="Times New Roman"/>
              <a:cs typeface="Times New Roman"/>
            </a:endParaRPr>
          </a:p>
          <a:p>
            <a:pPr marL="354965" marR="877569" indent="-342900">
              <a:lnSpc>
                <a:spcPts val="3460"/>
              </a:lnSpc>
              <a:spcBef>
                <a:spcPts val="760"/>
              </a:spcBef>
              <a:buClr>
                <a:srgbClr val="FFCC66"/>
              </a:buClr>
              <a:buSzPct val="75000"/>
              <a:buFont typeface="Wingdings"/>
              <a:buChar char=""/>
              <a:tabLst>
                <a:tab pos="355600" algn="l"/>
              </a:tabLst>
            </a:pPr>
            <a:r>
              <a:rPr sz="2800" spc="-5" dirty="0">
                <a:solidFill>
                  <a:srgbClr val="FFFFFF"/>
                </a:solidFill>
                <a:latin typeface="Times New Roman"/>
                <a:cs typeface="Times New Roman"/>
              </a:rPr>
              <a:t>MCL of 0.06 mg/l locational running  annual average</a:t>
            </a:r>
            <a:r>
              <a:rPr sz="2800" dirty="0">
                <a:solidFill>
                  <a:srgbClr val="FFFFFF"/>
                </a:solidFill>
                <a:latin typeface="Times New Roman"/>
                <a:cs typeface="Times New Roman"/>
              </a:rPr>
              <a:t> </a:t>
            </a:r>
            <a:r>
              <a:rPr sz="2800" spc="-5" dirty="0">
                <a:solidFill>
                  <a:srgbClr val="FFFFFF"/>
                </a:solidFill>
                <a:latin typeface="Times New Roman"/>
                <a:cs typeface="Times New Roman"/>
              </a:rPr>
              <a:t>(LRAA</a:t>
            </a:r>
            <a:r>
              <a:rPr sz="2800" spc="-5" dirty="0" smtClean="0">
                <a:solidFill>
                  <a:srgbClr val="FFFFFF"/>
                </a:solidFill>
                <a:latin typeface="Times New Roman"/>
                <a:cs typeface="Times New Roman"/>
              </a:rPr>
              <a:t>)</a:t>
            </a:r>
            <a:endParaRPr sz="2800" dirty="0">
              <a:latin typeface="Times New Roman"/>
              <a:cs typeface="Times New Roman"/>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6304" y="320802"/>
            <a:ext cx="2584703" cy="897635"/>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2199132" y="320802"/>
            <a:ext cx="3147821" cy="897635"/>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4815078" y="320802"/>
            <a:ext cx="1073657" cy="897635"/>
          </a:xfrm>
          <a:prstGeom prst="rect">
            <a:avLst/>
          </a:prstGeom>
          <a:blipFill>
            <a:blip r:embed="rId4" cstate="print"/>
            <a:stretch>
              <a:fillRect/>
            </a:stretch>
          </a:blipFill>
        </p:spPr>
        <p:txBody>
          <a:bodyPr wrap="square" lIns="0" tIns="0" rIns="0" bIns="0" rtlCol="0"/>
          <a:lstStyle/>
          <a:p>
            <a:endParaRPr/>
          </a:p>
        </p:txBody>
      </p:sp>
      <p:sp>
        <p:nvSpPr>
          <p:cNvPr id="5" name="object 5"/>
          <p:cNvSpPr/>
          <p:nvPr/>
        </p:nvSpPr>
        <p:spPr>
          <a:xfrm>
            <a:off x="5356859" y="320802"/>
            <a:ext cx="2157221" cy="897635"/>
          </a:xfrm>
          <a:prstGeom prst="rect">
            <a:avLst/>
          </a:prstGeom>
          <a:blipFill>
            <a:blip r:embed="rId5" cstate="print"/>
            <a:stretch>
              <a:fillRect/>
            </a:stretch>
          </a:blipFill>
        </p:spPr>
        <p:txBody>
          <a:bodyPr wrap="square" lIns="0" tIns="0" rIns="0" bIns="0" rtlCol="0"/>
          <a:lstStyle/>
          <a:p>
            <a:endParaRPr/>
          </a:p>
        </p:txBody>
      </p:sp>
      <p:sp>
        <p:nvSpPr>
          <p:cNvPr id="6" name="object 6"/>
          <p:cNvSpPr/>
          <p:nvPr/>
        </p:nvSpPr>
        <p:spPr>
          <a:xfrm>
            <a:off x="146304" y="808482"/>
            <a:ext cx="7681721" cy="897635"/>
          </a:xfrm>
          <a:prstGeom prst="rect">
            <a:avLst/>
          </a:prstGeom>
          <a:blipFill>
            <a:blip r:embed="rId6" cstate="print"/>
            <a:stretch>
              <a:fillRect/>
            </a:stretch>
          </a:blipFill>
        </p:spPr>
        <p:txBody>
          <a:bodyPr wrap="square" lIns="0" tIns="0" rIns="0" bIns="0" rtlCol="0"/>
          <a:lstStyle/>
          <a:p>
            <a:endParaRPr/>
          </a:p>
        </p:txBody>
      </p:sp>
      <p:sp>
        <p:nvSpPr>
          <p:cNvPr id="7" name="object 7"/>
          <p:cNvSpPr/>
          <p:nvPr/>
        </p:nvSpPr>
        <p:spPr>
          <a:xfrm>
            <a:off x="146304" y="1296161"/>
            <a:ext cx="2110739" cy="897635"/>
          </a:xfrm>
          <a:prstGeom prst="rect">
            <a:avLst/>
          </a:prstGeom>
          <a:blipFill>
            <a:blip r:embed="rId7" cstate="print"/>
            <a:stretch>
              <a:fillRect/>
            </a:stretch>
          </a:blipFill>
        </p:spPr>
        <p:txBody>
          <a:bodyPr wrap="square" lIns="0" tIns="0" rIns="0" bIns="0" rtlCol="0"/>
          <a:lstStyle/>
          <a:p>
            <a:endParaRPr/>
          </a:p>
        </p:txBody>
      </p:sp>
      <p:sp>
        <p:nvSpPr>
          <p:cNvPr id="8" name="object 8"/>
          <p:cNvSpPr txBox="1">
            <a:spLocks noGrp="1"/>
          </p:cNvSpPr>
          <p:nvPr>
            <p:ph type="title"/>
          </p:nvPr>
        </p:nvSpPr>
        <p:spPr>
          <a:prstGeom prst="rect">
            <a:avLst/>
          </a:prstGeom>
        </p:spPr>
        <p:txBody>
          <a:bodyPr vert="horz" wrap="square" lIns="0" tIns="12065" rIns="0" bIns="0" rtlCol="0">
            <a:spAutoFit/>
          </a:bodyPr>
          <a:lstStyle/>
          <a:p>
            <a:pPr marL="12700" marR="5080">
              <a:lnSpc>
                <a:spcPct val="100000"/>
              </a:lnSpc>
              <a:spcBef>
                <a:spcPts val="95"/>
              </a:spcBef>
            </a:pPr>
            <a:r>
              <a:rPr sz="3200" spc="-5" dirty="0"/>
              <a:t>Secondary Contaminants by EPA </a:t>
            </a:r>
            <a:r>
              <a:rPr sz="3200" spc="-10" dirty="0"/>
              <a:t>are  </a:t>
            </a:r>
            <a:r>
              <a:rPr sz="3200" spc="-5" dirty="0"/>
              <a:t>considered </a:t>
            </a:r>
            <a:r>
              <a:rPr sz="3200" spc="-10" dirty="0"/>
              <a:t>guidelines. </a:t>
            </a:r>
            <a:r>
              <a:rPr sz="3200" spc="-5" dirty="0"/>
              <a:t>SMCL’s and </a:t>
            </a:r>
            <a:r>
              <a:rPr sz="3200" spc="-10" dirty="0"/>
              <a:t>not  enforced</a:t>
            </a:r>
            <a:endParaRPr sz="3200"/>
          </a:p>
        </p:txBody>
      </p:sp>
      <p:sp>
        <p:nvSpPr>
          <p:cNvPr id="11" name="object 11"/>
          <p:cNvSpPr txBox="1">
            <a:spLocks noGrp="1"/>
          </p:cNvSpPr>
          <p:nvPr>
            <p:ph type="sldNum" sz="quarter" idx="7"/>
          </p:nvPr>
        </p:nvSpPr>
        <p:spPr>
          <a:prstGeom prst="rect">
            <a:avLst/>
          </a:prstGeom>
        </p:spPr>
        <p:txBody>
          <a:bodyPr vert="horz" wrap="square" lIns="0" tIns="0" rIns="0" bIns="0" rtlCol="0">
            <a:spAutoFit/>
          </a:bodyPr>
          <a:lstStyle/>
          <a:p>
            <a:pPr marL="38100">
              <a:lnSpc>
                <a:spcPts val="1645"/>
              </a:lnSpc>
            </a:pPr>
            <a:fld id="{81D60167-4931-47E6-BA6A-407CBD079E47}" type="slidenum">
              <a:rPr spc="-5" dirty="0"/>
              <a:t>23</a:t>
            </a:fld>
            <a:endParaRPr spc="-5" dirty="0"/>
          </a:p>
        </p:txBody>
      </p:sp>
      <p:sp>
        <p:nvSpPr>
          <p:cNvPr id="12" name="object 12"/>
          <p:cNvSpPr txBox="1">
            <a:spLocks noGrp="1"/>
          </p:cNvSpPr>
          <p:nvPr>
            <p:ph type="ftr" sz="quarter" idx="5"/>
          </p:nvPr>
        </p:nvSpPr>
        <p:spPr>
          <a:xfrm>
            <a:off x="762000" y="6488331"/>
            <a:ext cx="3199765" cy="205184"/>
          </a:xfrm>
          <a:prstGeom prst="rect">
            <a:avLst/>
          </a:prstGeom>
        </p:spPr>
        <p:txBody>
          <a:bodyPr vert="horz" wrap="square" lIns="0" tIns="0" rIns="0" bIns="0" rtlCol="0">
            <a:spAutoFit/>
          </a:bodyPr>
          <a:lstStyle/>
          <a:p>
            <a:pPr marL="12700">
              <a:lnSpc>
                <a:spcPts val="1625"/>
              </a:lnSpc>
            </a:pPr>
            <a:r>
              <a:rPr lang="en-US" spc="-5" smtClean="0"/>
              <a:t>2025 Va Tech Water Treatment Short Course</a:t>
            </a:r>
            <a:endParaRPr spc="-5" dirty="0"/>
          </a:p>
        </p:txBody>
      </p:sp>
      <p:sp>
        <p:nvSpPr>
          <p:cNvPr id="9" name="object 9"/>
          <p:cNvSpPr txBox="1">
            <a:spLocks noGrp="1"/>
          </p:cNvSpPr>
          <p:nvPr>
            <p:ph sz="half" idx="2"/>
          </p:nvPr>
        </p:nvSpPr>
        <p:spPr>
          <a:prstGeom prst="rect">
            <a:avLst/>
          </a:prstGeom>
        </p:spPr>
        <p:txBody>
          <a:bodyPr vert="horz" wrap="square" lIns="0" tIns="55244" rIns="0" bIns="0" rtlCol="0">
            <a:spAutoFit/>
          </a:bodyPr>
          <a:lstStyle/>
          <a:p>
            <a:pPr marL="355600" indent="-342900">
              <a:lnSpc>
                <a:spcPct val="100000"/>
              </a:lnSpc>
              <a:spcBef>
                <a:spcPts val="434"/>
              </a:spcBef>
              <a:buClr>
                <a:srgbClr val="FFCC66"/>
              </a:buClr>
              <a:buSzPct val="75000"/>
              <a:buFont typeface="Wingdings"/>
              <a:buChar char=""/>
              <a:tabLst>
                <a:tab pos="354965" algn="l"/>
                <a:tab pos="355600" algn="l"/>
              </a:tabLst>
            </a:pPr>
            <a:r>
              <a:rPr spc="-5" dirty="0"/>
              <a:t>Aluminum</a:t>
            </a:r>
          </a:p>
          <a:p>
            <a:pPr marL="355600" indent="-342900">
              <a:lnSpc>
                <a:spcPct val="100000"/>
              </a:lnSpc>
              <a:spcBef>
                <a:spcPts val="335"/>
              </a:spcBef>
              <a:buClr>
                <a:srgbClr val="FFCC66"/>
              </a:buClr>
              <a:buSzPct val="75000"/>
              <a:buFont typeface="Wingdings"/>
              <a:buChar char=""/>
              <a:tabLst>
                <a:tab pos="354965" algn="l"/>
                <a:tab pos="355600" algn="l"/>
              </a:tabLst>
            </a:pPr>
            <a:r>
              <a:rPr spc="-5" dirty="0"/>
              <a:t>Chloride</a:t>
            </a:r>
          </a:p>
          <a:p>
            <a:pPr marL="355600" indent="-342900">
              <a:lnSpc>
                <a:spcPct val="100000"/>
              </a:lnSpc>
              <a:spcBef>
                <a:spcPts val="335"/>
              </a:spcBef>
              <a:buClr>
                <a:srgbClr val="FFCC66"/>
              </a:buClr>
              <a:buSzPct val="75000"/>
              <a:buFont typeface="Wingdings"/>
              <a:buChar char=""/>
              <a:tabLst>
                <a:tab pos="354965" algn="l"/>
                <a:tab pos="355600" algn="l"/>
              </a:tabLst>
            </a:pPr>
            <a:r>
              <a:rPr spc="-5" dirty="0"/>
              <a:t>Color</a:t>
            </a:r>
          </a:p>
          <a:p>
            <a:pPr marL="355600" indent="-342900">
              <a:lnSpc>
                <a:spcPct val="100000"/>
              </a:lnSpc>
              <a:spcBef>
                <a:spcPts val="335"/>
              </a:spcBef>
              <a:buClr>
                <a:srgbClr val="FFCC66"/>
              </a:buClr>
              <a:buSzPct val="75000"/>
              <a:buFont typeface="Wingdings"/>
              <a:buChar char=""/>
              <a:tabLst>
                <a:tab pos="354965" algn="l"/>
                <a:tab pos="355600" algn="l"/>
              </a:tabLst>
            </a:pPr>
            <a:r>
              <a:rPr spc="-5" dirty="0"/>
              <a:t>Copper</a:t>
            </a:r>
          </a:p>
          <a:p>
            <a:pPr marL="355600" indent="-342900">
              <a:lnSpc>
                <a:spcPct val="100000"/>
              </a:lnSpc>
              <a:spcBef>
                <a:spcPts val="340"/>
              </a:spcBef>
              <a:buClr>
                <a:srgbClr val="FFCC66"/>
              </a:buClr>
              <a:buSzPct val="75000"/>
              <a:buFont typeface="Wingdings"/>
              <a:buChar char=""/>
              <a:tabLst>
                <a:tab pos="354965" algn="l"/>
                <a:tab pos="355600" algn="l"/>
              </a:tabLst>
            </a:pPr>
            <a:r>
              <a:rPr spc="-5" dirty="0"/>
              <a:t>Corrosivity</a:t>
            </a:r>
          </a:p>
          <a:p>
            <a:pPr marL="355600" indent="-342900">
              <a:lnSpc>
                <a:spcPct val="100000"/>
              </a:lnSpc>
              <a:spcBef>
                <a:spcPts val="335"/>
              </a:spcBef>
              <a:buClr>
                <a:srgbClr val="FFCC66"/>
              </a:buClr>
              <a:buSzPct val="75000"/>
              <a:buFont typeface="Wingdings"/>
              <a:buChar char=""/>
              <a:tabLst>
                <a:tab pos="354965" algn="l"/>
                <a:tab pos="355600" algn="l"/>
              </a:tabLst>
            </a:pPr>
            <a:r>
              <a:rPr dirty="0"/>
              <a:t>Fluoride</a:t>
            </a:r>
          </a:p>
          <a:p>
            <a:pPr marL="355600" indent="-342900">
              <a:lnSpc>
                <a:spcPct val="100000"/>
              </a:lnSpc>
              <a:spcBef>
                <a:spcPts val="335"/>
              </a:spcBef>
              <a:buClr>
                <a:srgbClr val="FFCC66"/>
              </a:buClr>
              <a:buSzPct val="75000"/>
              <a:buFont typeface="Wingdings"/>
              <a:buChar char=""/>
              <a:tabLst>
                <a:tab pos="354965" algn="l"/>
                <a:tab pos="355600" algn="l"/>
              </a:tabLst>
            </a:pPr>
            <a:r>
              <a:rPr spc="-5" dirty="0"/>
              <a:t>Foaming</a:t>
            </a:r>
            <a:r>
              <a:rPr spc="-60" dirty="0"/>
              <a:t> </a:t>
            </a:r>
            <a:r>
              <a:rPr spc="-5" dirty="0"/>
              <a:t>Agents</a:t>
            </a:r>
          </a:p>
          <a:p>
            <a:pPr marL="355600" indent="-342900">
              <a:lnSpc>
                <a:spcPct val="100000"/>
              </a:lnSpc>
              <a:spcBef>
                <a:spcPts val="335"/>
              </a:spcBef>
              <a:buClr>
                <a:srgbClr val="FFCC66"/>
              </a:buClr>
              <a:buSzPct val="75000"/>
              <a:buFont typeface="Wingdings"/>
              <a:buChar char=""/>
              <a:tabLst>
                <a:tab pos="354965" algn="l"/>
                <a:tab pos="355600" algn="l"/>
              </a:tabLst>
            </a:pPr>
            <a:r>
              <a:rPr dirty="0"/>
              <a:t>Iron</a:t>
            </a:r>
          </a:p>
        </p:txBody>
      </p:sp>
      <p:sp>
        <p:nvSpPr>
          <p:cNvPr id="10" name="object 10"/>
          <p:cNvSpPr txBox="1">
            <a:spLocks noGrp="1"/>
          </p:cNvSpPr>
          <p:nvPr>
            <p:ph sz="half" idx="3"/>
          </p:nvPr>
        </p:nvSpPr>
        <p:spPr>
          <a:prstGeom prst="rect">
            <a:avLst/>
          </a:prstGeom>
        </p:spPr>
        <p:txBody>
          <a:bodyPr vert="horz" wrap="square" lIns="0" tIns="55244" rIns="0" bIns="0" rtlCol="0">
            <a:spAutoFit/>
          </a:bodyPr>
          <a:lstStyle/>
          <a:p>
            <a:pPr marL="355600" indent="-342900">
              <a:lnSpc>
                <a:spcPct val="100000"/>
              </a:lnSpc>
              <a:spcBef>
                <a:spcPts val="434"/>
              </a:spcBef>
              <a:buClr>
                <a:srgbClr val="FFCC66"/>
              </a:buClr>
              <a:buSzPct val="75000"/>
              <a:buFont typeface="Wingdings"/>
              <a:buChar char=""/>
              <a:tabLst>
                <a:tab pos="354965" algn="l"/>
                <a:tab pos="355600" algn="l"/>
              </a:tabLst>
            </a:pPr>
            <a:r>
              <a:rPr spc="-5" dirty="0"/>
              <a:t>Manganese</a:t>
            </a:r>
          </a:p>
          <a:p>
            <a:pPr marL="355600" indent="-342900">
              <a:lnSpc>
                <a:spcPct val="100000"/>
              </a:lnSpc>
              <a:spcBef>
                <a:spcPts val="335"/>
              </a:spcBef>
              <a:buClr>
                <a:srgbClr val="FFCC66"/>
              </a:buClr>
              <a:buSzPct val="75000"/>
              <a:buFont typeface="Wingdings"/>
              <a:buChar char=""/>
              <a:tabLst>
                <a:tab pos="354965" algn="l"/>
                <a:tab pos="355600" algn="l"/>
              </a:tabLst>
            </a:pPr>
            <a:r>
              <a:rPr spc="-5" dirty="0"/>
              <a:t>Odor</a:t>
            </a:r>
          </a:p>
          <a:p>
            <a:pPr marL="355600" indent="-342900">
              <a:lnSpc>
                <a:spcPct val="100000"/>
              </a:lnSpc>
              <a:spcBef>
                <a:spcPts val="335"/>
              </a:spcBef>
              <a:buClr>
                <a:srgbClr val="FFCC66"/>
              </a:buClr>
              <a:buSzPct val="75000"/>
              <a:buFont typeface="Wingdings"/>
              <a:buChar char=""/>
              <a:tabLst>
                <a:tab pos="354965" algn="l"/>
                <a:tab pos="355600" algn="l"/>
              </a:tabLst>
            </a:pPr>
            <a:r>
              <a:rPr dirty="0"/>
              <a:t>pH</a:t>
            </a:r>
          </a:p>
          <a:p>
            <a:pPr marL="355600" indent="-342900">
              <a:lnSpc>
                <a:spcPct val="100000"/>
              </a:lnSpc>
              <a:spcBef>
                <a:spcPts val="335"/>
              </a:spcBef>
              <a:buClr>
                <a:srgbClr val="FFCC66"/>
              </a:buClr>
              <a:buSzPct val="75000"/>
              <a:buFont typeface="Wingdings"/>
              <a:buChar char=""/>
              <a:tabLst>
                <a:tab pos="354965" algn="l"/>
                <a:tab pos="355600" algn="l"/>
              </a:tabLst>
            </a:pPr>
            <a:r>
              <a:rPr spc="-5" dirty="0"/>
              <a:t>Silver</a:t>
            </a:r>
          </a:p>
          <a:p>
            <a:pPr marL="355600" indent="-342900">
              <a:lnSpc>
                <a:spcPct val="100000"/>
              </a:lnSpc>
              <a:spcBef>
                <a:spcPts val="340"/>
              </a:spcBef>
              <a:buClr>
                <a:srgbClr val="FFCC66"/>
              </a:buClr>
              <a:buSzPct val="75000"/>
              <a:buFont typeface="Wingdings"/>
              <a:buChar char=""/>
              <a:tabLst>
                <a:tab pos="354965" algn="l"/>
                <a:tab pos="355600" algn="l"/>
              </a:tabLst>
            </a:pPr>
            <a:r>
              <a:rPr dirty="0"/>
              <a:t>Sulfate</a:t>
            </a:r>
          </a:p>
          <a:p>
            <a:pPr marL="355600" marR="5080" indent="-342900">
              <a:lnSpc>
                <a:spcPts val="3020"/>
              </a:lnSpc>
              <a:spcBef>
                <a:spcPts val="720"/>
              </a:spcBef>
              <a:buClr>
                <a:srgbClr val="FFCC66"/>
              </a:buClr>
              <a:buSzPct val="75000"/>
              <a:buFont typeface="Wingdings"/>
              <a:buChar char=""/>
              <a:tabLst>
                <a:tab pos="354965" algn="l"/>
                <a:tab pos="355600" algn="l"/>
              </a:tabLst>
            </a:pPr>
            <a:r>
              <a:rPr spc="-5" dirty="0"/>
              <a:t>Total</a:t>
            </a:r>
            <a:r>
              <a:rPr spc="-70" dirty="0"/>
              <a:t> </a:t>
            </a:r>
            <a:r>
              <a:rPr spc="-5" dirty="0"/>
              <a:t>Dissolved  </a:t>
            </a:r>
            <a:r>
              <a:rPr dirty="0"/>
              <a:t>Solids</a:t>
            </a:r>
          </a:p>
          <a:p>
            <a:pPr marL="355600" indent="-342900">
              <a:lnSpc>
                <a:spcPct val="100000"/>
              </a:lnSpc>
              <a:spcBef>
                <a:spcPts val="295"/>
              </a:spcBef>
              <a:buClr>
                <a:srgbClr val="FFCC66"/>
              </a:buClr>
              <a:buSzPct val="75000"/>
              <a:buFont typeface="Wingdings"/>
              <a:buChar char=""/>
              <a:tabLst>
                <a:tab pos="354965" algn="l"/>
                <a:tab pos="355600" algn="l"/>
              </a:tabLst>
            </a:pPr>
            <a:r>
              <a:rPr spc="-5" dirty="0"/>
              <a:t>Zinc</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762000" y="2593339"/>
            <a:ext cx="7391400" cy="4138954"/>
          </a:xfrm>
          <a:prstGeom prst="rect">
            <a:avLst/>
          </a:prstGeom>
        </p:spPr>
        <p:txBody>
          <a:bodyPr vert="horz" wrap="square" lIns="0" tIns="12065" rIns="0" bIns="0" rtlCol="0">
            <a:spAutoFit/>
          </a:bodyPr>
          <a:lstStyle/>
          <a:p>
            <a:pPr marL="12700">
              <a:lnSpc>
                <a:spcPct val="100000"/>
              </a:lnSpc>
              <a:spcBef>
                <a:spcPts val="95"/>
              </a:spcBef>
            </a:pPr>
            <a:r>
              <a:rPr lang="en-US" sz="4400" spc="-5" dirty="0" smtClean="0">
                <a:solidFill>
                  <a:srgbClr val="FFCC66"/>
                </a:solidFill>
                <a:latin typeface="Arial"/>
                <a:cs typeface="Arial"/>
              </a:rPr>
              <a:t>1 mg/L =</a:t>
            </a:r>
            <a:r>
              <a:rPr sz="4400" spc="-5" dirty="0" smtClean="0">
                <a:solidFill>
                  <a:srgbClr val="FFCC66"/>
                </a:solidFill>
                <a:latin typeface="Arial"/>
                <a:cs typeface="Arial"/>
              </a:rPr>
              <a:t>1 ppm</a:t>
            </a:r>
            <a:r>
              <a:rPr lang="en-US" sz="4400" spc="-5" dirty="0" smtClean="0">
                <a:solidFill>
                  <a:srgbClr val="FFCC66"/>
                </a:solidFill>
                <a:latin typeface="Arial"/>
                <a:cs typeface="Arial"/>
              </a:rPr>
              <a:t> </a:t>
            </a:r>
            <a:r>
              <a:rPr sz="4400" spc="-5" dirty="0" smtClean="0">
                <a:solidFill>
                  <a:srgbClr val="FFCC66"/>
                </a:solidFill>
                <a:latin typeface="Arial"/>
                <a:cs typeface="Arial"/>
              </a:rPr>
              <a:t>= 1</a:t>
            </a:r>
            <a:r>
              <a:rPr lang="en-US" sz="4400" spc="-5" dirty="0" smtClean="0">
                <a:solidFill>
                  <a:srgbClr val="FFCC66"/>
                </a:solidFill>
                <a:latin typeface="Arial"/>
                <a:cs typeface="Arial"/>
              </a:rPr>
              <a:t>,</a:t>
            </a:r>
            <a:r>
              <a:rPr sz="4400" spc="-5" dirty="0" smtClean="0">
                <a:solidFill>
                  <a:srgbClr val="FFCC66"/>
                </a:solidFill>
                <a:latin typeface="Arial"/>
                <a:cs typeface="Arial"/>
              </a:rPr>
              <a:t>000</a:t>
            </a:r>
            <a:r>
              <a:rPr sz="4400" spc="-25" dirty="0" smtClean="0">
                <a:solidFill>
                  <a:srgbClr val="FFCC66"/>
                </a:solidFill>
                <a:latin typeface="Arial"/>
                <a:cs typeface="Arial"/>
              </a:rPr>
              <a:t> </a:t>
            </a:r>
            <a:r>
              <a:rPr sz="4400" spc="-5" dirty="0" smtClean="0">
                <a:solidFill>
                  <a:srgbClr val="FFCC66"/>
                </a:solidFill>
                <a:latin typeface="Arial"/>
                <a:cs typeface="Arial"/>
              </a:rPr>
              <a:t>ppb</a:t>
            </a:r>
            <a:endParaRPr lang="en-US" sz="4400" spc="-5" dirty="0" smtClean="0">
              <a:solidFill>
                <a:srgbClr val="FFCC66"/>
              </a:solidFill>
              <a:latin typeface="Arial"/>
              <a:cs typeface="Arial"/>
            </a:endParaRPr>
          </a:p>
          <a:p>
            <a:pPr marL="12700">
              <a:lnSpc>
                <a:spcPct val="100000"/>
              </a:lnSpc>
              <a:spcBef>
                <a:spcPts val="95"/>
              </a:spcBef>
            </a:pPr>
            <a:endParaRPr lang="en-US" sz="4400" spc="-5" dirty="0">
              <a:solidFill>
                <a:srgbClr val="FFCC66"/>
              </a:solidFill>
              <a:latin typeface="Arial"/>
              <a:cs typeface="Arial"/>
            </a:endParaRPr>
          </a:p>
          <a:p>
            <a:pPr marL="12700">
              <a:lnSpc>
                <a:spcPct val="100000"/>
              </a:lnSpc>
              <a:spcBef>
                <a:spcPts val="95"/>
              </a:spcBef>
            </a:pPr>
            <a:r>
              <a:rPr lang="en-US" sz="4400" spc="-5" dirty="0" smtClean="0">
                <a:solidFill>
                  <a:srgbClr val="FFCC66"/>
                </a:solidFill>
                <a:latin typeface="Arial"/>
                <a:cs typeface="Arial"/>
              </a:rPr>
              <a:t>1 </a:t>
            </a:r>
            <a:r>
              <a:rPr lang="en-US" sz="4400" spc="-5" dirty="0" err="1" smtClean="0">
                <a:solidFill>
                  <a:srgbClr val="FFCC66"/>
                </a:solidFill>
                <a:latin typeface="Arial"/>
                <a:cs typeface="Arial"/>
              </a:rPr>
              <a:t>ug</a:t>
            </a:r>
            <a:r>
              <a:rPr lang="en-US" sz="4400" spc="-5" dirty="0" smtClean="0">
                <a:solidFill>
                  <a:srgbClr val="FFCC66"/>
                </a:solidFill>
                <a:latin typeface="Arial"/>
                <a:cs typeface="Arial"/>
              </a:rPr>
              <a:t>/L = 1 ppb = 1,000 </a:t>
            </a:r>
            <a:r>
              <a:rPr lang="en-US" sz="4400" spc="-5" dirty="0" err="1" smtClean="0">
                <a:solidFill>
                  <a:srgbClr val="FFCC66"/>
                </a:solidFill>
                <a:latin typeface="Arial"/>
                <a:cs typeface="Arial"/>
              </a:rPr>
              <a:t>ppt</a:t>
            </a:r>
            <a:endParaRPr lang="en-US" sz="4400" spc="-5" dirty="0" smtClean="0">
              <a:solidFill>
                <a:srgbClr val="FFCC66"/>
              </a:solidFill>
              <a:latin typeface="Arial"/>
              <a:cs typeface="Arial"/>
            </a:endParaRPr>
          </a:p>
          <a:p>
            <a:pPr marL="12700">
              <a:lnSpc>
                <a:spcPct val="100000"/>
              </a:lnSpc>
              <a:spcBef>
                <a:spcPts val="95"/>
              </a:spcBef>
            </a:pPr>
            <a:endParaRPr lang="en-US" sz="4400" spc="-5" dirty="0">
              <a:solidFill>
                <a:srgbClr val="FFCC66"/>
              </a:solidFill>
              <a:latin typeface="Arial"/>
              <a:cs typeface="Arial"/>
            </a:endParaRPr>
          </a:p>
          <a:p>
            <a:pPr marL="12700">
              <a:lnSpc>
                <a:spcPct val="100000"/>
              </a:lnSpc>
              <a:spcBef>
                <a:spcPts val="95"/>
              </a:spcBef>
            </a:pPr>
            <a:r>
              <a:rPr lang="en-US" sz="4400" spc="-5" dirty="0" smtClean="0">
                <a:solidFill>
                  <a:srgbClr val="FFCC66"/>
                </a:solidFill>
                <a:latin typeface="Arial"/>
                <a:cs typeface="Arial"/>
              </a:rPr>
              <a:t>1 ng/L = 1 </a:t>
            </a:r>
            <a:r>
              <a:rPr lang="en-US" sz="4400" spc="-5" dirty="0" err="1" smtClean="0">
                <a:solidFill>
                  <a:srgbClr val="FFCC66"/>
                </a:solidFill>
                <a:latin typeface="Arial"/>
                <a:cs typeface="Arial"/>
              </a:rPr>
              <a:t>ppt</a:t>
            </a:r>
            <a:endParaRPr lang="en-US" sz="4400" spc="-5" dirty="0" smtClean="0">
              <a:solidFill>
                <a:srgbClr val="FFCC66"/>
              </a:solidFill>
              <a:latin typeface="Arial"/>
              <a:cs typeface="Arial"/>
            </a:endParaRPr>
          </a:p>
          <a:p>
            <a:pPr marL="12700">
              <a:lnSpc>
                <a:spcPct val="100000"/>
              </a:lnSpc>
              <a:spcBef>
                <a:spcPts val="95"/>
              </a:spcBef>
            </a:pPr>
            <a:endParaRPr sz="4400" dirty="0">
              <a:latin typeface="Arial"/>
              <a:cs typeface="Arial"/>
            </a:endParaRPr>
          </a:p>
        </p:txBody>
      </p:sp>
      <p:sp>
        <p:nvSpPr>
          <p:cNvPr id="2" name="object 2"/>
          <p:cNvSpPr txBox="1"/>
          <p:nvPr/>
        </p:nvSpPr>
        <p:spPr>
          <a:xfrm>
            <a:off x="762000" y="581659"/>
            <a:ext cx="6118860" cy="1366520"/>
          </a:xfrm>
          <a:prstGeom prst="rect">
            <a:avLst/>
          </a:prstGeom>
        </p:spPr>
        <p:txBody>
          <a:bodyPr vert="horz" wrap="square" lIns="0" tIns="12065" rIns="0" bIns="0" rtlCol="0">
            <a:spAutoFit/>
          </a:bodyPr>
          <a:lstStyle/>
          <a:p>
            <a:pPr marL="12700" marR="5080" indent="154940">
              <a:lnSpc>
                <a:spcPct val="100000"/>
              </a:lnSpc>
              <a:spcBef>
                <a:spcPts val="95"/>
              </a:spcBef>
            </a:pPr>
            <a:r>
              <a:rPr lang="en-US" sz="4400" spc="-5" dirty="0" smtClean="0">
                <a:solidFill>
                  <a:srgbClr val="FFCC66"/>
                </a:solidFill>
                <a:latin typeface="Arial"/>
                <a:cs typeface="Arial"/>
              </a:rPr>
              <a:t>1</a:t>
            </a:r>
            <a:r>
              <a:rPr sz="4400" spc="-5" dirty="0" smtClean="0">
                <a:solidFill>
                  <a:srgbClr val="FFCC66"/>
                </a:solidFill>
                <a:latin typeface="Arial"/>
                <a:cs typeface="Arial"/>
              </a:rPr>
              <a:t> </a:t>
            </a:r>
            <a:r>
              <a:rPr sz="4400" spc="-5" dirty="0">
                <a:solidFill>
                  <a:srgbClr val="FFCC66"/>
                </a:solidFill>
                <a:latin typeface="Arial"/>
                <a:cs typeface="Arial"/>
              </a:rPr>
              <a:t>part per million equals  1,000 parts per</a:t>
            </a:r>
            <a:r>
              <a:rPr sz="4400" spc="20" dirty="0">
                <a:solidFill>
                  <a:srgbClr val="FFCC66"/>
                </a:solidFill>
                <a:latin typeface="Arial"/>
                <a:cs typeface="Arial"/>
              </a:rPr>
              <a:t> </a:t>
            </a:r>
            <a:r>
              <a:rPr sz="4400" spc="-5" dirty="0">
                <a:solidFill>
                  <a:srgbClr val="FFCC66"/>
                </a:solidFill>
                <a:latin typeface="Arial"/>
                <a:cs typeface="Arial"/>
              </a:rPr>
              <a:t>billion</a:t>
            </a:r>
            <a:endParaRPr sz="4400" dirty="0">
              <a:latin typeface="Arial"/>
              <a:cs typeface="Arial"/>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645"/>
              </a:lnSpc>
            </a:pPr>
            <a:fld id="{81D60167-4931-47E6-BA6A-407CBD079E47}" type="slidenum">
              <a:rPr spc="-5" dirty="0"/>
              <a:t>24</a:t>
            </a:fld>
            <a:endParaRPr spc="-5" dirty="0"/>
          </a:p>
        </p:txBody>
      </p:sp>
      <p:sp>
        <p:nvSpPr>
          <p:cNvPr id="6" name="object 6"/>
          <p:cNvSpPr txBox="1">
            <a:spLocks noGrp="1"/>
          </p:cNvSpPr>
          <p:nvPr>
            <p:ph type="ftr" sz="quarter" idx="4294967295"/>
          </p:nvPr>
        </p:nvSpPr>
        <p:spPr>
          <a:xfrm>
            <a:off x="762000" y="6488331"/>
            <a:ext cx="3199765" cy="205184"/>
          </a:xfrm>
          <a:prstGeom prst="rect">
            <a:avLst/>
          </a:prstGeom>
        </p:spPr>
        <p:txBody>
          <a:bodyPr vert="horz" wrap="square" lIns="0" tIns="0" rIns="0" bIns="0" rtlCol="0">
            <a:spAutoFit/>
          </a:bodyPr>
          <a:lstStyle/>
          <a:p>
            <a:pPr marL="12700">
              <a:lnSpc>
                <a:spcPts val="1625"/>
              </a:lnSpc>
            </a:pPr>
            <a:r>
              <a:rPr lang="en-US" spc="-5" smtClean="0"/>
              <a:t>2025 Va Tech Water Treatment Short Course</a:t>
            </a:r>
            <a:endParaRPr spc="-5"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92251" y="0"/>
            <a:ext cx="8090153" cy="946403"/>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492251" y="486155"/>
            <a:ext cx="4383023" cy="1008887"/>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4277867" y="486155"/>
            <a:ext cx="749807" cy="1008887"/>
          </a:xfrm>
          <a:prstGeom prst="rect">
            <a:avLst/>
          </a:prstGeom>
          <a:blipFill>
            <a:blip r:embed="rId4" cstate="print"/>
            <a:stretch>
              <a:fillRect/>
            </a:stretch>
          </a:blipFill>
        </p:spPr>
        <p:txBody>
          <a:bodyPr wrap="square" lIns="0" tIns="0" rIns="0" bIns="0" rtlCol="0"/>
          <a:lstStyle/>
          <a:p>
            <a:endParaRPr/>
          </a:p>
        </p:txBody>
      </p:sp>
      <p:sp>
        <p:nvSpPr>
          <p:cNvPr id="5" name="object 5"/>
          <p:cNvSpPr/>
          <p:nvPr/>
        </p:nvSpPr>
        <p:spPr>
          <a:xfrm>
            <a:off x="492251" y="1034796"/>
            <a:ext cx="4980431" cy="1008887"/>
          </a:xfrm>
          <a:prstGeom prst="rect">
            <a:avLst/>
          </a:prstGeom>
          <a:blipFill>
            <a:blip r:embed="rId5" cstate="print"/>
            <a:stretch>
              <a:fillRect/>
            </a:stretch>
          </a:blipFill>
        </p:spPr>
        <p:txBody>
          <a:bodyPr wrap="square" lIns="0" tIns="0" rIns="0" bIns="0" rtlCol="0"/>
          <a:lstStyle/>
          <a:p>
            <a:endParaRPr/>
          </a:p>
        </p:txBody>
      </p:sp>
      <p:sp>
        <p:nvSpPr>
          <p:cNvPr id="6" name="object 6"/>
          <p:cNvSpPr/>
          <p:nvPr/>
        </p:nvSpPr>
        <p:spPr>
          <a:xfrm>
            <a:off x="492251" y="1583436"/>
            <a:ext cx="6934961" cy="1008887"/>
          </a:xfrm>
          <a:prstGeom prst="rect">
            <a:avLst/>
          </a:prstGeom>
          <a:blipFill>
            <a:blip r:embed="rId6" cstate="print"/>
            <a:stretch>
              <a:fillRect/>
            </a:stretch>
          </a:blipFill>
        </p:spPr>
        <p:txBody>
          <a:bodyPr wrap="square" lIns="0" tIns="0" rIns="0" bIns="0" rtlCol="0"/>
          <a:lstStyle/>
          <a:p>
            <a:endParaRPr/>
          </a:p>
        </p:txBody>
      </p:sp>
      <p:sp>
        <p:nvSpPr>
          <p:cNvPr id="7" name="object 7"/>
          <p:cNvSpPr txBox="1"/>
          <p:nvPr/>
        </p:nvSpPr>
        <p:spPr>
          <a:xfrm>
            <a:off x="762000" y="58165"/>
            <a:ext cx="7394575" cy="2219960"/>
          </a:xfrm>
          <a:prstGeom prst="rect">
            <a:avLst/>
          </a:prstGeom>
        </p:spPr>
        <p:txBody>
          <a:bodyPr vert="horz" wrap="square" lIns="0" tIns="12700" rIns="0" bIns="0" rtlCol="0">
            <a:spAutoFit/>
          </a:bodyPr>
          <a:lstStyle/>
          <a:p>
            <a:pPr marL="12700" marR="5080">
              <a:lnSpc>
                <a:spcPct val="100000"/>
              </a:lnSpc>
              <a:spcBef>
                <a:spcPts val="100"/>
              </a:spcBef>
            </a:pPr>
            <a:r>
              <a:rPr sz="3600" spc="-5" dirty="0">
                <a:solidFill>
                  <a:srgbClr val="FFCC66"/>
                </a:solidFill>
                <a:latin typeface="Arial"/>
                <a:cs typeface="Arial"/>
              </a:rPr>
              <a:t>Example </a:t>
            </a:r>
            <a:r>
              <a:rPr sz="3600" dirty="0">
                <a:solidFill>
                  <a:srgbClr val="FFCC66"/>
                </a:solidFill>
                <a:latin typeface="Arial"/>
                <a:cs typeface="Arial"/>
              </a:rPr>
              <a:t>of </a:t>
            </a:r>
            <a:r>
              <a:rPr sz="3600" spc="-5" dirty="0">
                <a:solidFill>
                  <a:srgbClr val="FFCC66"/>
                </a:solidFill>
                <a:latin typeface="Arial"/>
                <a:cs typeface="Arial"/>
              </a:rPr>
              <a:t>THM sampling in the the  distribution</a:t>
            </a:r>
            <a:r>
              <a:rPr sz="3600" spc="-20" dirty="0">
                <a:solidFill>
                  <a:srgbClr val="FFCC66"/>
                </a:solidFill>
                <a:latin typeface="Arial"/>
                <a:cs typeface="Arial"/>
              </a:rPr>
              <a:t> </a:t>
            </a:r>
            <a:r>
              <a:rPr sz="3600" spc="-5" dirty="0">
                <a:solidFill>
                  <a:srgbClr val="FFCC66"/>
                </a:solidFill>
                <a:latin typeface="Arial"/>
                <a:cs typeface="Arial"/>
              </a:rPr>
              <a:t>system-</a:t>
            </a:r>
            <a:endParaRPr sz="3600">
              <a:latin typeface="Arial"/>
              <a:cs typeface="Arial"/>
            </a:endParaRPr>
          </a:p>
          <a:p>
            <a:pPr marL="12700">
              <a:lnSpc>
                <a:spcPct val="100000"/>
              </a:lnSpc>
            </a:pPr>
            <a:r>
              <a:rPr sz="3600" spc="-5" dirty="0">
                <a:solidFill>
                  <a:srgbClr val="FFCC66"/>
                </a:solidFill>
                <a:latin typeface="Arial"/>
                <a:cs typeface="Arial"/>
              </a:rPr>
              <a:t>highest LRAA </a:t>
            </a:r>
            <a:r>
              <a:rPr sz="3600" dirty="0">
                <a:solidFill>
                  <a:srgbClr val="FFCC66"/>
                </a:solidFill>
                <a:latin typeface="Arial"/>
                <a:cs typeface="Arial"/>
              </a:rPr>
              <a:t>=</a:t>
            </a:r>
            <a:r>
              <a:rPr sz="3600" spc="-25" dirty="0">
                <a:solidFill>
                  <a:srgbClr val="FFCC66"/>
                </a:solidFill>
                <a:latin typeface="Arial"/>
                <a:cs typeface="Arial"/>
              </a:rPr>
              <a:t> </a:t>
            </a:r>
            <a:r>
              <a:rPr sz="3600" spc="-5" dirty="0">
                <a:solidFill>
                  <a:srgbClr val="FFCC66"/>
                </a:solidFill>
                <a:latin typeface="Arial"/>
                <a:cs typeface="Arial"/>
              </a:rPr>
              <a:t>72.5*</a:t>
            </a:r>
            <a:endParaRPr sz="3600">
              <a:latin typeface="Arial"/>
              <a:cs typeface="Arial"/>
            </a:endParaRPr>
          </a:p>
          <a:p>
            <a:pPr marL="12700">
              <a:lnSpc>
                <a:spcPct val="100000"/>
              </a:lnSpc>
            </a:pPr>
            <a:r>
              <a:rPr sz="3600" spc="-5" dirty="0">
                <a:solidFill>
                  <a:srgbClr val="FFCC66"/>
                </a:solidFill>
                <a:latin typeface="Arial"/>
                <a:cs typeface="Arial"/>
              </a:rPr>
              <a:t>The systemwide average</a:t>
            </a:r>
            <a:r>
              <a:rPr sz="3600" spc="-35" dirty="0">
                <a:solidFill>
                  <a:srgbClr val="FFCC66"/>
                </a:solidFill>
                <a:latin typeface="Arial"/>
                <a:cs typeface="Arial"/>
              </a:rPr>
              <a:t> </a:t>
            </a:r>
            <a:r>
              <a:rPr sz="3600" spc="-5" dirty="0">
                <a:solidFill>
                  <a:srgbClr val="FFCC66"/>
                </a:solidFill>
                <a:latin typeface="Arial"/>
                <a:cs typeface="Arial"/>
              </a:rPr>
              <a:t>=55**</a:t>
            </a:r>
            <a:endParaRPr sz="3600">
              <a:latin typeface="Arial"/>
              <a:cs typeface="Arial"/>
            </a:endParaRPr>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38100">
              <a:lnSpc>
                <a:spcPts val="1645"/>
              </a:lnSpc>
            </a:pPr>
            <a:fld id="{81D60167-4931-47E6-BA6A-407CBD079E47}" type="slidenum">
              <a:rPr spc="-5" dirty="0"/>
              <a:t>25</a:t>
            </a:fld>
            <a:endParaRPr spc="-5" dirty="0"/>
          </a:p>
        </p:txBody>
      </p:sp>
      <p:graphicFrame>
        <p:nvGraphicFramePr>
          <p:cNvPr id="8" name="object 8"/>
          <p:cNvGraphicFramePr>
            <a:graphicFrameLocks noGrp="1"/>
          </p:cNvGraphicFramePr>
          <p:nvPr>
            <p:extLst>
              <p:ext uri="{D42A27DB-BD31-4B8C-83A1-F6EECF244321}">
                <p14:modId xmlns:p14="http://schemas.microsoft.com/office/powerpoint/2010/main" val="368461085"/>
              </p:ext>
            </p:extLst>
          </p:nvPr>
        </p:nvGraphicFramePr>
        <p:xfrm>
          <a:off x="679450" y="2432050"/>
          <a:ext cx="8060053" cy="4267195"/>
        </p:xfrm>
        <a:graphic>
          <a:graphicData uri="http://schemas.openxmlformats.org/drawingml/2006/table">
            <a:tbl>
              <a:tblPr firstRow="1" bandRow="1">
                <a:tableStyleId>{2D5ABB26-0587-4C30-8999-92F81FD0307C}</a:tableStyleId>
              </a:tblPr>
              <a:tblGrid>
                <a:gridCol w="1334135">
                  <a:extLst>
                    <a:ext uri="{9D8B030D-6E8A-4147-A177-3AD203B41FA5}">
                      <a16:colId xmlns:a16="http://schemas.microsoft.com/office/drawing/2014/main" val="20000"/>
                    </a:ext>
                  </a:extLst>
                </a:gridCol>
                <a:gridCol w="1389380">
                  <a:extLst>
                    <a:ext uri="{9D8B030D-6E8A-4147-A177-3AD203B41FA5}">
                      <a16:colId xmlns:a16="http://schemas.microsoft.com/office/drawing/2014/main" val="20001"/>
                    </a:ext>
                  </a:extLst>
                </a:gridCol>
                <a:gridCol w="1334134">
                  <a:extLst>
                    <a:ext uri="{9D8B030D-6E8A-4147-A177-3AD203B41FA5}">
                      <a16:colId xmlns:a16="http://schemas.microsoft.com/office/drawing/2014/main" val="20002"/>
                    </a:ext>
                  </a:extLst>
                </a:gridCol>
                <a:gridCol w="1334135">
                  <a:extLst>
                    <a:ext uri="{9D8B030D-6E8A-4147-A177-3AD203B41FA5}">
                      <a16:colId xmlns:a16="http://schemas.microsoft.com/office/drawing/2014/main" val="20003"/>
                    </a:ext>
                  </a:extLst>
                </a:gridCol>
                <a:gridCol w="1334135">
                  <a:extLst>
                    <a:ext uri="{9D8B030D-6E8A-4147-A177-3AD203B41FA5}">
                      <a16:colId xmlns:a16="http://schemas.microsoft.com/office/drawing/2014/main" val="20004"/>
                    </a:ext>
                  </a:extLst>
                </a:gridCol>
                <a:gridCol w="1334134">
                  <a:extLst>
                    <a:ext uri="{9D8B030D-6E8A-4147-A177-3AD203B41FA5}">
                      <a16:colId xmlns:a16="http://schemas.microsoft.com/office/drawing/2014/main" val="20005"/>
                    </a:ext>
                  </a:extLst>
                </a:gridCol>
              </a:tblGrid>
              <a:tr h="1231226">
                <a:tc>
                  <a:txBody>
                    <a:bodyPr/>
                    <a:lstStyle/>
                    <a:p>
                      <a:pPr marL="91440">
                        <a:lnSpc>
                          <a:spcPct val="100000"/>
                        </a:lnSpc>
                        <a:spcBef>
                          <a:spcPts val="300"/>
                        </a:spcBef>
                      </a:pPr>
                      <a:r>
                        <a:rPr sz="1800" b="1" spc="-5" dirty="0">
                          <a:solidFill>
                            <a:srgbClr val="FFFFFF"/>
                          </a:solidFill>
                          <a:latin typeface="Times New Roman"/>
                          <a:cs typeface="Times New Roman"/>
                        </a:rPr>
                        <a:t>Date</a:t>
                      </a:r>
                      <a:endParaRPr sz="1800" dirty="0">
                        <a:latin typeface="Times New Roman"/>
                        <a:cs typeface="Times New Roman"/>
                      </a:endParaRPr>
                    </a:p>
                  </a:txBody>
                  <a:tcPr marL="0" marR="0" marT="3810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CCFF"/>
                    </a:solidFill>
                  </a:tcPr>
                </a:tc>
                <a:tc>
                  <a:txBody>
                    <a:bodyPr/>
                    <a:lstStyle/>
                    <a:p>
                      <a:pPr marL="91440" marR="569595">
                        <a:lnSpc>
                          <a:spcPct val="100000"/>
                        </a:lnSpc>
                        <a:spcBef>
                          <a:spcPts val="300"/>
                        </a:spcBef>
                      </a:pPr>
                      <a:r>
                        <a:rPr sz="1800" b="1" spc="-5" dirty="0">
                          <a:solidFill>
                            <a:srgbClr val="FFFFFF"/>
                          </a:solidFill>
                          <a:latin typeface="Times New Roman"/>
                          <a:cs typeface="Times New Roman"/>
                        </a:rPr>
                        <a:t>Maple  </a:t>
                      </a:r>
                      <a:r>
                        <a:rPr sz="1800" b="1" spc="-130" dirty="0">
                          <a:solidFill>
                            <a:srgbClr val="FFFFFF"/>
                          </a:solidFill>
                          <a:latin typeface="Times New Roman"/>
                          <a:cs typeface="Times New Roman"/>
                        </a:rPr>
                        <a:t>A</a:t>
                      </a:r>
                      <a:r>
                        <a:rPr sz="1800" b="1" dirty="0">
                          <a:solidFill>
                            <a:srgbClr val="FFFFFF"/>
                          </a:solidFill>
                          <a:latin typeface="Times New Roman"/>
                          <a:cs typeface="Times New Roman"/>
                        </a:rPr>
                        <a:t>v</a:t>
                      </a:r>
                      <a:r>
                        <a:rPr sz="1800" b="1" spc="-5" dirty="0">
                          <a:solidFill>
                            <a:srgbClr val="FFFFFF"/>
                          </a:solidFill>
                          <a:latin typeface="Times New Roman"/>
                          <a:cs typeface="Times New Roman"/>
                        </a:rPr>
                        <a:t>e</a:t>
                      </a:r>
                      <a:r>
                        <a:rPr sz="1800" b="1" dirty="0">
                          <a:solidFill>
                            <a:srgbClr val="FFFFFF"/>
                          </a:solidFill>
                          <a:latin typeface="Times New Roman"/>
                          <a:cs typeface="Times New Roman"/>
                        </a:rPr>
                        <a:t>nue</a:t>
                      </a:r>
                      <a:endParaRPr sz="1800">
                        <a:latin typeface="Times New Roman"/>
                        <a:cs typeface="Times New Roman"/>
                      </a:endParaRPr>
                    </a:p>
                  </a:txBody>
                  <a:tcPr marL="0" marR="0" marT="3810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CCFF"/>
                    </a:solidFill>
                  </a:tcPr>
                </a:tc>
                <a:tc>
                  <a:txBody>
                    <a:bodyPr/>
                    <a:lstStyle/>
                    <a:p>
                      <a:pPr marL="91440" marR="654685">
                        <a:lnSpc>
                          <a:spcPct val="100000"/>
                        </a:lnSpc>
                        <a:spcBef>
                          <a:spcPts val="300"/>
                        </a:spcBef>
                      </a:pPr>
                      <a:r>
                        <a:rPr sz="1800" b="1" spc="-5" dirty="0">
                          <a:solidFill>
                            <a:srgbClr val="FFFFFF"/>
                          </a:solidFill>
                          <a:latin typeface="Times New Roman"/>
                          <a:cs typeface="Times New Roman"/>
                        </a:rPr>
                        <a:t>Main  </a:t>
                      </a:r>
                      <a:r>
                        <a:rPr sz="1800" b="1" dirty="0">
                          <a:solidFill>
                            <a:srgbClr val="FFFFFF"/>
                          </a:solidFill>
                          <a:latin typeface="Times New Roman"/>
                          <a:cs typeface="Times New Roman"/>
                        </a:rPr>
                        <a:t>St</a:t>
                      </a:r>
                      <a:r>
                        <a:rPr sz="1800" b="1" spc="-35" dirty="0">
                          <a:solidFill>
                            <a:srgbClr val="FFFFFF"/>
                          </a:solidFill>
                          <a:latin typeface="Times New Roman"/>
                          <a:cs typeface="Times New Roman"/>
                        </a:rPr>
                        <a:t>r</a:t>
                      </a:r>
                      <a:r>
                        <a:rPr sz="1800" b="1" spc="-5" dirty="0">
                          <a:solidFill>
                            <a:srgbClr val="FFFFFF"/>
                          </a:solidFill>
                          <a:latin typeface="Times New Roman"/>
                          <a:cs typeface="Times New Roman"/>
                        </a:rPr>
                        <a:t>ee</a:t>
                      </a:r>
                      <a:r>
                        <a:rPr sz="1800" b="1" dirty="0">
                          <a:solidFill>
                            <a:srgbClr val="FFFFFF"/>
                          </a:solidFill>
                          <a:latin typeface="Times New Roman"/>
                          <a:cs typeface="Times New Roman"/>
                        </a:rPr>
                        <a:t>t</a:t>
                      </a:r>
                      <a:endParaRPr sz="1800">
                        <a:latin typeface="Times New Roman"/>
                        <a:cs typeface="Times New Roman"/>
                      </a:endParaRPr>
                    </a:p>
                  </a:txBody>
                  <a:tcPr marL="0" marR="0" marT="3810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CCFF"/>
                    </a:solidFill>
                  </a:tcPr>
                </a:tc>
                <a:tc>
                  <a:txBody>
                    <a:bodyPr/>
                    <a:lstStyle/>
                    <a:p>
                      <a:pPr marL="91440" marR="625475">
                        <a:lnSpc>
                          <a:spcPct val="100000"/>
                        </a:lnSpc>
                        <a:spcBef>
                          <a:spcPts val="300"/>
                        </a:spcBef>
                      </a:pPr>
                      <a:r>
                        <a:rPr sz="1800" b="1" spc="-105" dirty="0">
                          <a:solidFill>
                            <a:srgbClr val="FFFFFF"/>
                          </a:solidFill>
                          <a:latin typeface="Times New Roman"/>
                          <a:cs typeface="Times New Roman"/>
                        </a:rPr>
                        <a:t>W</a:t>
                      </a:r>
                      <a:r>
                        <a:rPr sz="1800" b="1" dirty="0">
                          <a:solidFill>
                            <a:srgbClr val="FFFFFF"/>
                          </a:solidFill>
                          <a:latin typeface="Times New Roman"/>
                          <a:cs typeface="Times New Roman"/>
                        </a:rPr>
                        <a:t>at</a:t>
                      </a:r>
                      <a:r>
                        <a:rPr sz="1800" b="1" spc="-5" dirty="0">
                          <a:solidFill>
                            <a:srgbClr val="FFFFFF"/>
                          </a:solidFill>
                          <a:latin typeface="Times New Roman"/>
                          <a:cs typeface="Times New Roman"/>
                        </a:rPr>
                        <a:t>e</a:t>
                      </a:r>
                      <a:r>
                        <a:rPr sz="1800" b="1" dirty="0">
                          <a:solidFill>
                            <a:srgbClr val="FFFFFF"/>
                          </a:solidFill>
                          <a:latin typeface="Times New Roman"/>
                          <a:cs typeface="Times New Roman"/>
                        </a:rPr>
                        <a:t>r  </a:t>
                      </a:r>
                      <a:r>
                        <a:rPr sz="1800" b="1" spc="-10" dirty="0">
                          <a:solidFill>
                            <a:srgbClr val="FFFFFF"/>
                          </a:solidFill>
                          <a:latin typeface="Times New Roman"/>
                          <a:cs typeface="Times New Roman"/>
                        </a:rPr>
                        <a:t>Street</a:t>
                      </a:r>
                      <a:endParaRPr sz="1800">
                        <a:latin typeface="Times New Roman"/>
                        <a:cs typeface="Times New Roman"/>
                      </a:endParaRPr>
                    </a:p>
                  </a:txBody>
                  <a:tcPr marL="0" marR="0" marT="3810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CCFF"/>
                    </a:solidFill>
                  </a:tcPr>
                </a:tc>
                <a:tc>
                  <a:txBody>
                    <a:bodyPr/>
                    <a:lstStyle/>
                    <a:p>
                      <a:pPr marL="91440" marR="561975">
                        <a:lnSpc>
                          <a:spcPct val="100000"/>
                        </a:lnSpc>
                        <a:spcBef>
                          <a:spcPts val="300"/>
                        </a:spcBef>
                      </a:pPr>
                      <a:r>
                        <a:rPr sz="1800" b="1" dirty="0">
                          <a:solidFill>
                            <a:srgbClr val="FFFFFF"/>
                          </a:solidFill>
                          <a:latin typeface="Times New Roman"/>
                          <a:cs typeface="Times New Roman"/>
                        </a:rPr>
                        <a:t>Lov</a:t>
                      </a:r>
                      <a:r>
                        <a:rPr sz="1800" b="1" spc="-5" dirty="0">
                          <a:solidFill>
                            <a:srgbClr val="FFFFFF"/>
                          </a:solidFill>
                          <a:latin typeface="Times New Roman"/>
                          <a:cs typeface="Times New Roman"/>
                        </a:rPr>
                        <a:t>er</a:t>
                      </a:r>
                      <a:r>
                        <a:rPr sz="1800" b="1" dirty="0">
                          <a:solidFill>
                            <a:srgbClr val="FFFFFF"/>
                          </a:solidFill>
                          <a:latin typeface="Times New Roman"/>
                          <a:cs typeface="Times New Roman"/>
                        </a:rPr>
                        <a:t>s  </a:t>
                      </a:r>
                      <a:r>
                        <a:rPr sz="1800" b="1" spc="-5" dirty="0">
                          <a:solidFill>
                            <a:srgbClr val="FFFFFF"/>
                          </a:solidFill>
                          <a:latin typeface="Times New Roman"/>
                          <a:cs typeface="Times New Roman"/>
                        </a:rPr>
                        <a:t>Leap</a:t>
                      </a:r>
                      <a:endParaRPr sz="1800">
                        <a:latin typeface="Times New Roman"/>
                        <a:cs typeface="Times New Roman"/>
                      </a:endParaRPr>
                    </a:p>
                  </a:txBody>
                  <a:tcPr marL="0" marR="0" marT="3810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CCFF"/>
                    </a:solidFill>
                  </a:tcPr>
                </a:tc>
                <a:tc>
                  <a:txBody>
                    <a:bodyPr/>
                    <a:lstStyle/>
                    <a:p>
                      <a:pPr marL="91440">
                        <a:lnSpc>
                          <a:spcPct val="100000"/>
                        </a:lnSpc>
                        <a:spcBef>
                          <a:spcPts val="300"/>
                        </a:spcBef>
                      </a:pPr>
                      <a:r>
                        <a:rPr sz="1800" b="1" spc="-20" dirty="0">
                          <a:solidFill>
                            <a:srgbClr val="FFFFFF"/>
                          </a:solidFill>
                          <a:latin typeface="Times New Roman"/>
                          <a:cs typeface="Times New Roman"/>
                        </a:rPr>
                        <a:t>Average</a:t>
                      </a:r>
                      <a:endParaRPr sz="1800">
                        <a:latin typeface="Times New Roman"/>
                        <a:cs typeface="Times New Roman"/>
                      </a:endParaRPr>
                    </a:p>
                  </a:txBody>
                  <a:tcPr marL="0" marR="0" marT="3810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CCFF"/>
                    </a:solidFill>
                  </a:tcPr>
                </a:tc>
                <a:extLst>
                  <a:ext uri="{0D108BD9-81ED-4DB2-BD59-A6C34878D82A}">
                    <a16:rowId xmlns:a16="http://schemas.microsoft.com/office/drawing/2014/main" val="10000"/>
                  </a:ext>
                </a:extLst>
              </a:tr>
              <a:tr h="662967">
                <a:tc>
                  <a:txBody>
                    <a:bodyPr/>
                    <a:lstStyle/>
                    <a:p>
                      <a:pPr marL="91440">
                        <a:lnSpc>
                          <a:spcPct val="100000"/>
                        </a:lnSpc>
                        <a:spcBef>
                          <a:spcPts val="300"/>
                        </a:spcBef>
                      </a:pPr>
                      <a:r>
                        <a:rPr sz="1800" spc="-5" dirty="0">
                          <a:latin typeface="Times New Roman"/>
                          <a:cs typeface="Times New Roman"/>
                        </a:rPr>
                        <a:t>Spring</a:t>
                      </a:r>
                      <a:endParaRPr sz="1800">
                        <a:latin typeface="Times New Roman"/>
                        <a:cs typeface="Times New Roman"/>
                      </a:endParaRPr>
                    </a:p>
                  </a:txBody>
                  <a:tcPr marL="0" marR="0" marT="3810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CBECFF"/>
                    </a:solidFill>
                  </a:tcPr>
                </a:tc>
                <a:tc>
                  <a:txBody>
                    <a:bodyPr/>
                    <a:lstStyle/>
                    <a:p>
                      <a:pPr marL="91440" marR="48895">
                        <a:lnSpc>
                          <a:spcPct val="100000"/>
                        </a:lnSpc>
                        <a:spcBef>
                          <a:spcPts val="300"/>
                        </a:spcBef>
                      </a:pPr>
                      <a:r>
                        <a:rPr sz="1800" dirty="0">
                          <a:latin typeface="Times New Roman"/>
                          <a:cs typeface="Times New Roman"/>
                        </a:rPr>
                        <a:t>30</a:t>
                      </a:r>
                      <a:endParaRPr sz="1800">
                        <a:latin typeface="Times New Roman"/>
                        <a:cs typeface="Times New Roman"/>
                      </a:endParaRPr>
                    </a:p>
                  </a:txBody>
                  <a:tcPr marL="0" marR="0" marT="3810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CBECFF"/>
                    </a:solidFill>
                  </a:tcPr>
                </a:tc>
                <a:tc>
                  <a:txBody>
                    <a:bodyPr/>
                    <a:lstStyle/>
                    <a:p>
                      <a:pPr marL="91440">
                        <a:lnSpc>
                          <a:spcPct val="100000"/>
                        </a:lnSpc>
                        <a:spcBef>
                          <a:spcPts val="300"/>
                        </a:spcBef>
                      </a:pPr>
                      <a:r>
                        <a:rPr sz="1800" dirty="0">
                          <a:latin typeface="Times New Roman"/>
                          <a:cs typeface="Times New Roman"/>
                        </a:rPr>
                        <a:t>40</a:t>
                      </a:r>
                      <a:endParaRPr sz="1800">
                        <a:latin typeface="Times New Roman"/>
                        <a:cs typeface="Times New Roman"/>
                      </a:endParaRPr>
                    </a:p>
                  </a:txBody>
                  <a:tcPr marL="0" marR="0" marT="3810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CBECFF"/>
                    </a:solidFill>
                  </a:tcPr>
                </a:tc>
                <a:tc>
                  <a:txBody>
                    <a:bodyPr/>
                    <a:lstStyle/>
                    <a:p>
                      <a:pPr marL="92075">
                        <a:lnSpc>
                          <a:spcPct val="100000"/>
                        </a:lnSpc>
                        <a:spcBef>
                          <a:spcPts val="300"/>
                        </a:spcBef>
                      </a:pPr>
                      <a:r>
                        <a:rPr sz="1800" dirty="0">
                          <a:latin typeface="Times New Roman"/>
                          <a:cs typeface="Times New Roman"/>
                        </a:rPr>
                        <a:t>50</a:t>
                      </a:r>
                      <a:endParaRPr sz="1800">
                        <a:latin typeface="Times New Roman"/>
                        <a:cs typeface="Times New Roman"/>
                      </a:endParaRPr>
                    </a:p>
                  </a:txBody>
                  <a:tcPr marL="0" marR="0" marT="3810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CBECFF"/>
                    </a:solidFill>
                  </a:tcPr>
                </a:tc>
                <a:tc>
                  <a:txBody>
                    <a:bodyPr/>
                    <a:lstStyle/>
                    <a:p>
                      <a:pPr marL="92075">
                        <a:lnSpc>
                          <a:spcPct val="100000"/>
                        </a:lnSpc>
                        <a:spcBef>
                          <a:spcPts val="300"/>
                        </a:spcBef>
                      </a:pPr>
                      <a:r>
                        <a:rPr sz="1800" dirty="0">
                          <a:latin typeface="Times New Roman"/>
                          <a:cs typeface="Times New Roman"/>
                        </a:rPr>
                        <a:t>60</a:t>
                      </a:r>
                      <a:endParaRPr sz="1800">
                        <a:latin typeface="Times New Roman"/>
                        <a:cs typeface="Times New Roman"/>
                      </a:endParaRPr>
                    </a:p>
                  </a:txBody>
                  <a:tcPr marL="0" marR="0" marT="3810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CBECFF"/>
                    </a:solidFill>
                  </a:tcPr>
                </a:tc>
                <a:tc>
                  <a:txBody>
                    <a:bodyPr/>
                    <a:lstStyle/>
                    <a:p>
                      <a:pPr marL="92075">
                        <a:lnSpc>
                          <a:spcPct val="100000"/>
                        </a:lnSpc>
                        <a:spcBef>
                          <a:spcPts val="300"/>
                        </a:spcBef>
                      </a:pPr>
                      <a:r>
                        <a:rPr sz="1800" dirty="0">
                          <a:latin typeface="Times New Roman"/>
                          <a:cs typeface="Times New Roman"/>
                        </a:rPr>
                        <a:t>45</a:t>
                      </a:r>
                      <a:endParaRPr sz="1800">
                        <a:latin typeface="Times New Roman"/>
                        <a:cs typeface="Times New Roman"/>
                      </a:endParaRPr>
                    </a:p>
                  </a:txBody>
                  <a:tcPr marL="0" marR="0" marT="3810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CBECFF"/>
                    </a:solidFill>
                  </a:tcPr>
                </a:tc>
                <a:extLst>
                  <a:ext uri="{0D108BD9-81ED-4DB2-BD59-A6C34878D82A}">
                    <a16:rowId xmlns:a16="http://schemas.microsoft.com/office/drawing/2014/main" val="10001"/>
                  </a:ext>
                </a:extLst>
              </a:tr>
              <a:tr h="662967">
                <a:tc>
                  <a:txBody>
                    <a:bodyPr/>
                    <a:lstStyle/>
                    <a:p>
                      <a:pPr marL="92075">
                        <a:lnSpc>
                          <a:spcPct val="100000"/>
                        </a:lnSpc>
                        <a:spcBef>
                          <a:spcPts val="300"/>
                        </a:spcBef>
                      </a:pPr>
                      <a:r>
                        <a:rPr sz="1800" spc="-5" dirty="0">
                          <a:latin typeface="Times New Roman"/>
                          <a:cs typeface="Times New Roman"/>
                        </a:rPr>
                        <a:t>Summer</a:t>
                      </a:r>
                      <a:endParaRPr sz="1800">
                        <a:latin typeface="Times New Roman"/>
                        <a:cs typeface="Times New Roman"/>
                      </a:endParaRPr>
                    </a:p>
                  </a:txBody>
                  <a:tcPr marL="0" marR="0" marT="3810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F6FF"/>
                    </a:solidFill>
                  </a:tcPr>
                </a:tc>
                <a:tc>
                  <a:txBody>
                    <a:bodyPr/>
                    <a:lstStyle/>
                    <a:p>
                      <a:pPr marL="92075" marR="48895">
                        <a:lnSpc>
                          <a:spcPct val="100000"/>
                        </a:lnSpc>
                        <a:spcBef>
                          <a:spcPts val="300"/>
                        </a:spcBef>
                      </a:pPr>
                      <a:r>
                        <a:rPr sz="1800" dirty="0">
                          <a:latin typeface="Times New Roman"/>
                          <a:cs typeface="Times New Roman"/>
                        </a:rPr>
                        <a:t>40</a:t>
                      </a:r>
                      <a:endParaRPr sz="1800">
                        <a:latin typeface="Times New Roman"/>
                        <a:cs typeface="Times New Roman"/>
                      </a:endParaRPr>
                    </a:p>
                  </a:txBody>
                  <a:tcPr marL="0" marR="0" marT="3810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F6FF"/>
                    </a:solidFill>
                  </a:tcPr>
                </a:tc>
                <a:tc>
                  <a:txBody>
                    <a:bodyPr/>
                    <a:lstStyle/>
                    <a:p>
                      <a:pPr marL="92075">
                        <a:lnSpc>
                          <a:spcPct val="100000"/>
                        </a:lnSpc>
                        <a:spcBef>
                          <a:spcPts val="300"/>
                        </a:spcBef>
                      </a:pPr>
                      <a:r>
                        <a:rPr sz="1800" dirty="0">
                          <a:latin typeface="Times New Roman"/>
                          <a:cs typeface="Times New Roman"/>
                        </a:rPr>
                        <a:t>50</a:t>
                      </a:r>
                      <a:endParaRPr sz="1800">
                        <a:latin typeface="Times New Roman"/>
                        <a:cs typeface="Times New Roman"/>
                      </a:endParaRPr>
                    </a:p>
                  </a:txBody>
                  <a:tcPr marL="0" marR="0" marT="3810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F6FF"/>
                    </a:solidFill>
                  </a:tcPr>
                </a:tc>
                <a:tc>
                  <a:txBody>
                    <a:bodyPr/>
                    <a:lstStyle/>
                    <a:p>
                      <a:pPr marL="92075">
                        <a:lnSpc>
                          <a:spcPct val="100000"/>
                        </a:lnSpc>
                        <a:spcBef>
                          <a:spcPts val="300"/>
                        </a:spcBef>
                      </a:pPr>
                      <a:r>
                        <a:rPr sz="1800" dirty="0">
                          <a:latin typeface="Times New Roman"/>
                          <a:cs typeface="Times New Roman"/>
                        </a:rPr>
                        <a:t>60</a:t>
                      </a:r>
                      <a:endParaRPr sz="1800">
                        <a:latin typeface="Times New Roman"/>
                        <a:cs typeface="Times New Roman"/>
                      </a:endParaRPr>
                    </a:p>
                  </a:txBody>
                  <a:tcPr marL="0" marR="0" marT="3810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F6FF"/>
                    </a:solidFill>
                  </a:tcPr>
                </a:tc>
                <a:tc>
                  <a:txBody>
                    <a:bodyPr/>
                    <a:lstStyle/>
                    <a:p>
                      <a:pPr marL="92075">
                        <a:lnSpc>
                          <a:spcPct val="100000"/>
                        </a:lnSpc>
                        <a:spcBef>
                          <a:spcPts val="300"/>
                        </a:spcBef>
                      </a:pPr>
                      <a:r>
                        <a:rPr sz="1800" dirty="0">
                          <a:latin typeface="Times New Roman"/>
                          <a:cs typeface="Times New Roman"/>
                        </a:rPr>
                        <a:t>90</a:t>
                      </a:r>
                      <a:endParaRPr sz="1800">
                        <a:latin typeface="Times New Roman"/>
                        <a:cs typeface="Times New Roman"/>
                      </a:endParaRPr>
                    </a:p>
                  </a:txBody>
                  <a:tcPr marL="0" marR="0" marT="3810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F6FF"/>
                    </a:solidFill>
                  </a:tcPr>
                </a:tc>
                <a:tc>
                  <a:txBody>
                    <a:bodyPr/>
                    <a:lstStyle/>
                    <a:p>
                      <a:pPr marL="92710">
                        <a:lnSpc>
                          <a:spcPct val="100000"/>
                        </a:lnSpc>
                        <a:spcBef>
                          <a:spcPts val="300"/>
                        </a:spcBef>
                      </a:pPr>
                      <a:r>
                        <a:rPr sz="1800" dirty="0">
                          <a:latin typeface="Times New Roman"/>
                          <a:cs typeface="Times New Roman"/>
                        </a:rPr>
                        <a:t>80</a:t>
                      </a:r>
                      <a:endParaRPr sz="1800">
                        <a:latin typeface="Times New Roman"/>
                        <a:cs typeface="Times New Roman"/>
                      </a:endParaRPr>
                    </a:p>
                  </a:txBody>
                  <a:tcPr marL="0" marR="0" marT="3810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F6FF"/>
                    </a:solidFill>
                  </a:tcPr>
                </a:tc>
                <a:extLst>
                  <a:ext uri="{0D108BD9-81ED-4DB2-BD59-A6C34878D82A}">
                    <a16:rowId xmlns:a16="http://schemas.microsoft.com/office/drawing/2014/main" val="10002"/>
                  </a:ext>
                </a:extLst>
              </a:tr>
              <a:tr h="384101">
                <a:tc>
                  <a:txBody>
                    <a:bodyPr/>
                    <a:lstStyle/>
                    <a:p>
                      <a:pPr marL="92710">
                        <a:lnSpc>
                          <a:spcPct val="100000"/>
                        </a:lnSpc>
                        <a:spcBef>
                          <a:spcPts val="300"/>
                        </a:spcBef>
                      </a:pPr>
                      <a:r>
                        <a:rPr sz="1800" spc="-5" dirty="0">
                          <a:latin typeface="Times New Roman"/>
                          <a:cs typeface="Times New Roman"/>
                        </a:rPr>
                        <a:t>Fall</a:t>
                      </a:r>
                      <a:endParaRPr sz="1800">
                        <a:latin typeface="Times New Roman"/>
                        <a:cs typeface="Times New Roman"/>
                      </a:endParaRPr>
                    </a:p>
                  </a:txBody>
                  <a:tcPr marL="0" marR="0" marT="3810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BECFF"/>
                    </a:solidFill>
                  </a:tcPr>
                </a:tc>
                <a:tc>
                  <a:txBody>
                    <a:bodyPr/>
                    <a:lstStyle/>
                    <a:p>
                      <a:pPr marL="92710" marR="48895">
                        <a:lnSpc>
                          <a:spcPct val="100000"/>
                        </a:lnSpc>
                        <a:spcBef>
                          <a:spcPts val="300"/>
                        </a:spcBef>
                      </a:pPr>
                      <a:r>
                        <a:rPr sz="1800" dirty="0">
                          <a:latin typeface="Times New Roman"/>
                          <a:cs typeface="Times New Roman"/>
                        </a:rPr>
                        <a:t>40</a:t>
                      </a:r>
                      <a:endParaRPr sz="1800">
                        <a:latin typeface="Times New Roman"/>
                        <a:cs typeface="Times New Roman"/>
                      </a:endParaRPr>
                    </a:p>
                  </a:txBody>
                  <a:tcPr marL="0" marR="0" marT="3810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BECFF"/>
                    </a:solidFill>
                  </a:tcPr>
                </a:tc>
                <a:tc>
                  <a:txBody>
                    <a:bodyPr/>
                    <a:lstStyle/>
                    <a:p>
                      <a:pPr marL="92710">
                        <a:lnSpc>
                          <a:spcPct val="100000"/>
                        </a:lnSpc>
                        <a:spcBef>
                          <a:spcPts val="300"/>
                        </a:spcBef>
                      </a:pPr>
                      <a:r>
                        <a:rPr sz="1800" dirty="0">
                          <a:latin typeface="Times New Roman"/>
                          <a:cs typeface="Times New Roman"/>
                        </a:rPr>
                        <a:t>50</a:t>
                      </a:r>
                      <a:endParaRPr sz="1800">
                        <a:latin typeface="Times New Roman"/>
                        <a:cs typeface="Times New Roman"/>
                      </a:endParaRPr>
                    </a:p>
                  </a:txBody>
                  <a:tcPr marL="0" marR="0" marT="3810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BECFF"/>
                    </a:solidFill>
                  </a:tcPr>
                </a:tc>
                <a:tc>
                  <a:txBody>
                    <a:bodyPr/>
                    <a:lstStyle/>
                    <a:p>
                      <a:pPr marL="92710">
                        <a:lnSpc>
                          <a:spcPct val="100000"/>
                        </a:lnSpc>
                        <a:spcBef>
                          <a:spcPts val="300"/>
                        </a:spcBef>
                      </a:pPr>
                      <a:r>
                        <a:rPr sz="1800" dirty="0">
                          <a:latin typeface="Times New Roman"/>
                          <a:cs typeface="Times New Roman"/>
                        </a:rPr>
                        <a:t>50</a:t>
                      </a:r>
                      <a:endParaRPr sz="1800">
                        <a:latin typeface="Times New Roman"/>
                        <a:cs typeface="Times New Roman"/>
                      </a:endParaRPr>
                    </a:p>
                  </a:txBody>
                  <a:tcPr marL="0" marR="0" marT="3810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BECFF"/>
                    </a:solidFill>
                  </a:tcPr>
                </a:tc>
                <a:tc>
                  <a:txBody>
                    <a:bodyPr/>
                    <a:lstStyle/>
                    <a:p>
                      <a:pPr marL="92710">
                        <a:lnSpc>
                          <a:spcPct val="100000"/>
                        </a:lnSpc>
                        <a:spcBef>
                          <a:spcPts val="300"/>
                        </a:spcBef>
                      </a:pPr>
                      <a:r>
                        <a:rPr sz="1800" dirty="0">
                          <a:latin typeface="Times New Roman"/>
                          <a:cs typeface="Times New Roman"/>
                        </a:rPr>
                        <a:t>80</a:t>
                      </a:r>
                      <a:endParaRPr sz="1800">
                        <a:latin typeface="Times New Roman"/>
                        <a:cs typeface="Times New Roman"/>
                      </a:endParaRPr>
                    </a:p>
                  </a:txBody>
                  <a:tcPr marL="0" marR="0" marT="3810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BECFF"/>
                    </a:solidFill>
                  </a:tcPr>
                </a:tc>
                <a:tc>
                  <a:txBody>
                    <a:bodyPr/>
                    <a:lstStyle/>
                    <a:p>
                      <a:pPr marL="92710">
                        <a:lnSpc>
                          <a:spcPct val="100000"/>
                        </a:lnSpc>
                        <a:spcBef>
                          <a:spcPts val="300"/>
                        </a:spcBef>
                      </a:pPr>
                      <a:r>
                        <a:rPr sz="1800" dirty="0">
                          <a:latin typeface="Times New Roman"/>
                          <a:cs typeface="Times New Roman"/>
                        </a:rPr>
                        <a:t>55</a:t>
                      </a:r>
                      <a:endParaRPr sz="1800">
                        <a:latin typeface="Times New Roman"/>
                        <a:cs typeface="Times New Roman"/>
                      </a:endParaRPr>
                    </a:p>
                  </a:txBody>
                  <a:tcPr marL="0" marR="0" marT="3810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BECFF"/>
                    </a:solidFill>
                  </a:tcPr>
                </a:tc>
                <a:extLst>
                  <a:ext uri="{0D108BD9-81ED-4DB2-BD59-A6C34878D82A}">
                    <a16:rowId xmlns:a16="http://schemas.microsoft.com/office/drawing/2014/main" val="10003"/>
                  </a:ext>
                </a:extLst>
              </a:tr>
              <a:tr h="662967">
                <a:tc>
                  <a:txBody>
                    <a:bodyPr/>
                    <a:lstStyle/>
                    <a:p>
                      <a:pPr marL="92710">
                        <a:lnSpc>
                          <a:spcPct val="100000"/>
                        </a:lnSpc>
                        <a:spcBef>
                          <a:spcPts val="300"/>
                        </a:spcBef>
                      </a:pPr>
                      <a:r>
                        <a:rPr sz="1800" spc="-5" dirty="0" smtClean="0">
                          <a:latin typeface="Times New Roman"/>
                          <a:cs typeface="Times New Roman"/>
                        </a:rPr>
                        <a:t>W</a:t>
                      </a:r>
                      <a:r>
                        <a:rPr lang="en-US" sz="1800" spc="-5" dirty="0" smtClean="0">
                          <a:latin typeface="Times New Roman"/>
                          <a:cs typeface="Times New Roman"/>
                        </a:rPr>
                        <a:t>in</a:t>
                      </a:r>
                      <a:r>
                        <a:rPr sz="1800" spc="-5" dirty="0" smtClean="0">
                          <a:latin typeface="Times New Roman"/>
                          <a:cs typeface="Times New Roman"/>
                        </a:rPr>
                        <a:t>ter</a:t>
                      </a:r>
                      <a:endParaRPr sz="1800" dirty="0">
                        <a:latin typeface="Times New Roman"/>
                        <a:cs typeface="Times New Roman"/>
                      </a:endParaRPr>
                    </a:p>
                  </a:txBody>
                  <a:tcPr marL="0" marR="0" marT="3810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F6FF"/>
                    </a:solidFill>
                  </a:tcPr>
                </a:tc>
                <a:tc>
                  <a:txBody>
                    <a:bodyPr/>
                    <a:lstStyle/>
                    <a:p>
                      <a:pPr marL="93345" marR="48895">
                        <a:lnSpc>
                          <a:spcPct val="100000"/>
                        </a:lnSpc>
                        <a:spcBef>
                          <a:spcPts val="300"/>
                        </a:spcBef>
                      </a:pPr>
                      <a:r>
                        <a:rPr sz="1800" dirty="0">
                          <a:latin typeface="Times New Roman"/>
                          <a:cs typeface="Times New Roman"/>
                        </a:rPr>
                        <a:t>30</a:t>
                      </a:r>
                      <a:endParaRPr sz="1800">
                        <a:latin typeface="Times New Roman"/>
                        <a:cs typeface="Times New Roman"/>
                      </a:endParaRPr>
                    </a:p>
                  </a:txBody>
                  <a:tcPr marL="0" marR="0" marT="3810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F6FF"/>
                    </a:solidFill>
                  </a:tcPr>
                </a:tc>
                <a:tc>
                  <a:txBody>
                    <a:bodyPr/>
                    <a:lstStyle/>
                    <a:p>
                      <a:pPr marL="93345">
                        <a:lnSpc>
                          <a:spcPct val="100000"/>
                        </a:lnSpc>
                        <a:spcBef>
                          <a:spcPts val="300"/>
                        </a:spcBef>
                      </a:pPr>
                      <a:r>
                        <a:rPr sz="1800" dirty="0">
                          <a:latin typeface="Times New Roman"/>
                          <a:cs typeface="Times New Roman"/>
                        </a:rPr>
                        <a:t>30</a:t>
                      </a:r>
                      <a:endParaRPr sz="1800">
                        <a:latin typeface="Times New Roman"/>
                        <a:cs typeface="Times New Roman"/>
                      </a:endParaRPr>
                    </a:p>
                  </a:txBody>
                  <a:tcPr marL="0" marR="0" marT="3810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F6FF"/>
                    </a:solidFill>
                  </a:tcPr>
                </a:tc>
                <a:tc>
                  <a:txBody>
                    <a:bodyPr/>
                    <a:lstStyle/>
                    <a:p>
                      <a:pPr marL="93345">
                        <a:lnSpc>
                          <a:spcPct val="100000"/>
                        </a:lnSpc>
                        <a:spcBef>
                          <a:spcPts val="300"/>
                        </a:spcBef>
                      </a:pPr>
                      <a:r>
                        <a:rPr sz="1800" dirty="0">
                          <a:latin typeface="Times New Roman"/>
                          <a:cs typeface="Times New Roman"/>
                        </a:rPr>
                        <a:t>40</a:t>
                      </a:r>
                      <a:endParaRPr sz="1800">
                        <a:latin typeface="Times New Roman"/>
                        <a:cs typeface="Times New Roman"/>
                      </a:endParaRPr>
                    </a:p>
                  </a:txBody>
                  <a:tcPr marL="0" marR="0" marT="3810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F6FF"/>
                    </a:solidFill>
                  </a:tcPr>
                </a:tc>
                <a:tc>
                  <a:txBody>
                    <a:bodyPr/>
                    <a:lstStyle/>
                    <a:p>
                      <a:pPr marL="93345">
                        <a:lnSpc>
                          <a:spcPct val="100000"/>
                        </a:lnSpc>
                        <a:spcBef>
                          <a:spcPts val="300"/>
                        </a:spcBef>
                      </a:pPr>
                      <a:r>
                        <a:rPr sz="1800" dirty="0">
                          <a:latin typeface="Times New Roman"/>
                          <a:cs typeface="Times New Roman"/>
                        </a:rPr>
                        <a:t>60</a:t>
                      </a:r>
                      <a:endParaRPr sz="1800">
                        <a:latin typeface="Times New Roman"/>
                        <a:cs typeface="Times New Roman"/>
                      </a:endParaRPr>
                    </a:p>
                  </a:txBody>
                  <a:tcPr marL="0" marR="0" marT="3810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F6FF"/>
                    </a:solidFill>
                  </a:tcPr>
                </a:tc>
                <a:tc>
                  <a:txBody>
                    <a:bodyPr/>
                    <a:lstStyle/>
                    <a:p>
                      <a:pPr marL="93345">
                        <a:lnSpc>
                          <a:spcPct val="100000"/>
                        </a:lnSpc>
                        <a:spcBef>
                          <a:spcPts val="300"/>
                        </a:spcBef>
                      </a:pPr>
                      <a:r>
                        <a:rPr sz="1800" dirty="0">
                          <a:latin typeface="Times New Roman"/>
                          <a:cs typeface="Times New Roman"/>
                        </a:rPr>
                        <a:t>40</a:t>
                      </a:r>
                      <a:endParaRPr sz="1800">
                        <a:latin typeface="Times New Roman"/>
                        <a:cs typeface="Times New Roman"/>
                      </a:endParaRPr>
                    </a:p>
                  </a:txBody>
                  <a:tcPr marL="0" marR="0" marT="3810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F6FF"/>
                    </a:solidFill>
                  </a:tcPr>
                </a:tc>
                <a:extLst>
                  <a:ext uri="{0D108BD9-81ED-4DB2-BD59-A6C34878D82A}">
                    <a16:rowId xmlns:a16="http://schemas.microsoft.com/office/drawing/2014/main" val="10004"/>
                  </a:ext>
                </a:extLst>
              </a:tr>
              <a:tr h="662967">
                <a:tc>
                  <a:txBody>
                    <a:bodyPr/>
                    <a:lstStyle/>
                    <a:p>
                      <a:pPr marL="93345">
                        <a:lnSpc>
                          <a:spcPct val="100000"/>
                        </a:lnSpc>
                        <a:spcBef>
                          <a:spcPts val="300"/>
                        </a:spcBef>
                      </a:pPr>
                      <a:r>
                        <a:rPr sz="1800" spc="-5" dirty="0">
                          <a:latin typeface="Times New Roman"/>
                          <a:cs typeface="Times New Roman"/>
                        </a:rPr>
                        <a:t>LRAA</a:t>
                      </a:r>
                      <a:endParaRPr sz="1800" dirty="0">
                        <a:latin typeface="Times New Roman"/>
                        <a:cs typeface="Times New Roman"/>
                      </a:endParaRPr>
                    </a:p>
                    <a:p>
                      <a:pPr marL="88900">
                        <a:lnSpc>
                          <a:spcPts val="1664"/>
                        </a:lnSpc>
                        <a:spcBef>
                          <a:spcPts val="994"/>
                        </a:spcBef>
                      </a:pPr>
                      <a:r>
                        <a:rPr lang="en-US" sz="1400" spc="-5" dirty="0">
                          <a:solidFill>
                            <a:srgbClr val="FFFFFF"/>
                          </a:solidFill>
                          <a:latin typeface="Times New Roman"/>
                          <a:cs typeface="Times New Roman"/>
                        </a:rPr>
                        <a:t>2023</a:t>
                      </a:r>
                      <a:r>
                        <a:rPr sz="1400" spc="-5" dirty="0">
                          <a:solidFill>
                            <a:srgbClr val="FFFFFF"/>
                          </a:solidFill>
                          <a:latin typeface="Times New Roman"/>
                          <a:cs typeface="Times New Roman"/>
                        </a:rPr>
                        <a:t> </a:t>
                      </a:r>
                      <a:r>
                        <a:rPr sz="1400" spc="-85" dirty="0">
                          <a:solidFill>
                            <a:srgbClr val="FFFFFF"/>
                          </a:solidFill>
                          <a:latin typeface="Times New Roman"/>
                          <a:cs typeface="Times New Roman"/>
                        </a:rPr>
                        <a:t>Va </a:t>
                      </a:r>
                      <a:r>
                        <a:rPr sz="1400" spc="-30" dirty="0">
                          <a:solidFill>
                            <a:srgbClr val="FFFFFF"/>
                          </a:solidFill>
                          <a:latin typeface="Times New Roman"/>
                          <a:cs typeface="Times New Roman"/>
                        </a:rPr>
                        <a:t>Tech</a:t>
                      </a:r>
                      <a:r>
                        <a:rPr sz="1400" spc="-45" dirty="0">
                          <a:solidFill>
                            <a:srgbClr val="FFFFFF"/>
                          </a:solidFill>
                          <a:latin typeface="Times New Roman"/>
                          <a:cs typeface="Times New Roman"/>
                        </a:rPr>
                        <a:t> </a:t>
                      </a:r>
                      <a:r>
                        <a:rPr sz="1400" spc="-60" dirty="0">
                          <a:solidFill>
                            <a:srgbClr val="FFFFFF"/>
                          </a:solidFill>
                          <a:latin typeface="Times New Roman"/>
                          <a:cs typeface="Times New Roman"/>
                        </a:rPr>
                        <a:t>Wa</a:t>
                      </a:r>
                      <a:endParaRPr sz="1400" dirty="0">
                        <a:latin typeface="Times New Roman"/>
                        <a:cs typeface="Times New Roman"/>
                      </a:endParaRPr>
                    </a:p>
                  </a:txBody>
                  <a:tcPr marL="0" marR="0" marT="3810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BECFF"/>
                    </a:solidFill>
                  </a:tcPr>
                </a:tc>
                <a:tc>
                  <a:txBody>
                    <a:bodyPr/>
                    <a:lstStyle/>
                    <a:p>
                      <a:pPr marL="93345" marR="48895">
                        <a:lnSpc>
                          <a:spcPct val="100000"/>
                        </a:lnSpc>
                        <a:spcBef>
                          <a:spcPts val="300"/>
                        </a:spcBef>
                      </a:pPr>
                      <a:r>
                        <a:rPr sz="1800" dirty="0">
                          <a:latin typeface="Times New Roman"/>
                          <a:cs typeface="Times New Roman"/>
                        </a:rPr>
                        <a:t>35</a:t>
                      </a:r>
                      <a:endParaRPr sz="1800">
                        <a:latin typeface="Times New Roman"/>
                        <a:cs typeface="Times New Roman"/>
                      </a:endParaRPr>
                    </a:p>
                    <a:p>
                      <a:pPr>
                        <a:lnSpc>
                          <a:spcPts val="1664"/>
                        </a:lnSpc>
                        <a:spcBef>
                          <a:spcPts val="994"/>
                        </a:spcBef>
                      </a:pPr>
                      <a:r>
                        <a:rPr sz="1400" spc="-5" dirty="0">
                          <a:solidFill>
                            <a:srgbClr val="FFFFFF"/>
                          </a:solidFill>
                          <a:latin typeface="Times New Roman"/>
                          <a:cs typeface="Times New Roman"/>
                        </a:rPr>
                        <a:t>ter </a:t>
                      </a:r>
                      <a:r>
                        <a:rPr sz="1400" spc="-10" dirty="0">
                          <a:solidFill>
                            <a:srgbClr val="FFFFFF"/>
                          </a:solidFill>
                          <a:latin typeface="Times New Roman"/>
                          <a:cs typeface="Times New Roman"/>
                        </a:rPr>
                        <a:t>Treatment</a:t>
                      </a:r>
                      <a:r>
                        <a:rPr sz="1400" spc="-60" dirty="0">
                          <a:solidFill>
                            <a:srgbClr val="FFFFFF"/>
                          </a:solidFill>
                          <a:latin typeface="Times New Roman"/>
                          <a:cs typeface="Times New Roman"/>
                        </a:rPr>
                        <a:t> </a:t>
                      </a:r>
                      <a:r>
                        <a:rPr sz="1400" spc="-5" dirty="0">
                          <a:solidFill>
                            <a:srgbClr val="FFFFFF"/>
                          </a:solidFill>
                          <a:latin typeface="Times New Roman"/>
                          <a:cs typeface="Times New Roman"/>
                        </a:rPr>
                        <a:t>Short</a:t>
                      </a:r>
                      <a:endParaRPr sz="1400">
                        <a:latin typeface="Times New Roman"/>
                        <a:cs typeface="Times New Roman"/>
                      </a:endParaRPr>
                    </a:p>
                  </a:txBody>
                  <a:tcPr marL="0" marR="0" marT="3810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BECFF"/>
                    </a:solidFill>
                  </a:tcPr>
                </a:tc>
                <a:tc>
                  <a:txBody>
                    <a:bodyPr/>
                    <a:lstStyle/>
                    <a:p>
                      <a:pPr marL="93345">
                        <a:lnSpc>
                          <a:spcPct val="100000"/>
                        </a:lnSpc>
                        <a:spcBef>
                          <a:spcPts val="300"/>
                        </a:spcBef>
                      </a:pPr>
                      <a:r>
                        <a:rPr sz="1800" dirty="0">
                          <a:latin typeface="Times New Roman"/>
                          <a:cs typeface="Times New Roman"/>
                        </a:rPr>
                        <a:t>45</a:t>
                      </a:r>
                      <a:endParaRPr sz="1800">
                        <a:latin typeface="Times New Roman"/>
                        <a:cs typeface="Times New Roman"/>
                      </a:endParaRPr>
                    </a:p>
                    <a:p>
                      <a:pPr marL="90170">
                        <a:lnSpc>
                          <a:spcPts val="1664"/>
                        </a:lnSpc>
                        <a:spcBef>
                          <a:spcPts val="994"/>
                        </a:spcBef>
                      </a:pPr>
                      <a:r>
                        <a:rPr sz="1400" spc="-5" dirty="0">
                          <a:solidFill>
                            <a:srgbClr val="FFFFFF"/>
                          </a:solidFill>
                          <a:latin typeface="Times New Roman"/>
                          <a:cs typeface="Times New Roman"/>
                        </a:rPr>
                        <a:t>Course</a:t>
                      </a:r>
                      <a:endParaRPr sz="1400">
                        <a:latin typeface="Times New Roman"/>
                        <a:cs typeface="Times New Roman"/>
                      </a:endParaRPr>
                    </a:p>
                  </a:txBody>
                  <a:tcPr marL="0" marR="0" marT="3810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BECFF"/>
                    </a:solidFill>
                  </a:tcPr>
                </a:tc>
                <a:tc>
                  <a:txBody>
                    <a:bodyPr/>
                    <a:lstStyle/>
                    <a:p>
                      <a:pPr marL="93345">
                        <a:lnSpc>
                          <a:spcPct val="100000"/>
                        </a:lnSpc>
                        <a:spcBef>
                          <a:spcPts val="300"/>
                        </a:spcBef>
                      </a:pPr>
                      <a:r>
                        <a:rPr sz="1800" dirty="0">
                          <a:latin typeface="Times New Roman"/>
                          <a:cs typeface="Times New Roman"/>
                        </a:rPr>
                        <a:t>50</a:t>
                      </a:r>
                      <a:endParaRPr sz="1800">
                        <a:latin typeface="Times New Roman"/>
                        <a:cs typeface="Times New Roman"/>
                      </a:endParaRPr>
                    </a:p>
                  </a:txBody>
                  <a:tcPr marL="0" marR="0" marT="3810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BECFF"/>
                    </a:solidFill>
                  </a:tcPr>
                </a:tc>
                <a:tc>
                  <a:txBody>
                    <a:bodyPr/>
                    <a:lstStyle/>
                    <a:p>
                      <a:pPr marL="93980">
                        <a:lnSpc>
                          <a:spcPct val="100000"/>
                        </a:lnSpc>
                        <a:spcBef>
                          <a:spcPts val="300"/>
                        </a:spcBef>
                      </a:pPr>
                      <a:r>
                        <a:rPr sz="1800" dirty="0">
                          <a:latin typeface="Times New Roman"/>
                          <a:cs typeface="Times New Roman"/>
                        </a:rPr>
                        <a:t>72,5*</a:t>
                      </a:r>
                      <a:endParaRPr sz="1800">
                        <a:latin typeface="Times New Roman"/>
                        <a:cs typeface="Times New Roman"/>
                      </a:endParaRPr>
                    </a:p>
                  </a:txBody>
                  <a:tcPr marL="0" marR="0" marT="3810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BECFF"/>
                    </a:solidFill>
                  </a:tcPr>
                </a:tc>
                <a:tc>
                  <a:txBody>
                    <a:bodyPr/>
                    <a:lstStyle/>
                    <a:p>
                      <a:pPr marL="93980">
                        <a:lnSpc>
                          <a:spcPct val="100000"/>
                        </a:lnSpc>
                        <a:spcBef>
                          <a:spcPts val="300"/>
                        </a:spcBef>
                      </a:pPr>
                      <a:r>
                        <a:rPr sz="1800" dirty="0">
                          <a:latin typeface="Times New Roman"/>
                          <a:cs typeface="Times New Roman"/>
                        </a:rPr>
                        <a:t>55**</a:t>
                      </a:r>
                    </a:p>
                  </a:txBody>
                  <a:tcPr marL="0" marR="0" marT="3810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BECFF"/>
                    </a:solidFill>
                  </a:tcPr>
                </a:tc>
                <a:extLst>
                  <a:ext uri="{0D108BD9-81ED-4DB2-BD59-A6C34878D82A}">
                    <a16:rowId xmlns:a16="http://schemas.microsoft.com/office/drawing/2014/main" val="10005"/>
                  </a:ext>
                </a:extLst>
              </a:tr>
            </a:tbl>
          </a:graphicData>
        </a:graphic>
      </p:graphicFrame>
      <p:sp>
        <p:nvSpPr>
          <p:cNvPr id="10" name="Footer Placeholder 9"/>
          <p:cNvSpPr>
            <a:spLocks noGrp="1"/>
          </p:cNvSpPr>
          <p:nvPr>
            <p:ph type="ftr" sz="quarter" idx="5"/>
          </p:nvPr>
        </p:nvSpPr>
        <p:spPr/>
        <p:txBody>
          <a:bodyPr/>
          <a:lstStyle/>
          <a:p>
            <a:pPr marL="12700">
              <a:lnSpc>
                <a:spcPts val="1625"/>
              </a:lnSpc>
            </a:pPr>
            <a:r>
              <a:rPr lang="en-US" spc="-5" smtClean="0"/>
              <a:t>2025 Va Tech Water Treatment Short Course</a:t>
            </a:r>
            <a:endParaRPr lang="en-US" spc="-5"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88620" y="486155"/>
            <a:ext cx="2977895" cy="1118615"/>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2705100" y="486155"/>
            <a:ext cx="3797807" cy="1118615"/>
          </a:xfrm>
          <a:prstGeom prst="rect">
            <a:avLst/>
          </a:prstGeom>
          <a:blipFill>
            <a:blip r:embed="rId3" cstate="print"/>
            <a:stretch>
              <a:fillRect/>
            </a:stretch>
          </a:blipFill>
        </p:spPr>
        <p:txBody>
          <a:bodyPr wrap="square" lIns="0" tIns="0" rIns="0" bIns="0" rtlCol="0"/>
          <a:lstStyle/>
          <a:p>
            <a:endParaRPr/>
          </a:p>
        </p:txBody>
      </p:sp>
      <p:sp>
        <p:nvSpPr>
          <p:cNvPr id="4" name="object 4"/>
          <p:cNvSpPr txBox="1">
            <a:spLocks noGrp="1"/>
          </p:cNvSpPr>
          <p:nvPr>
            <p:ph type="title"/>
          </p:nvPr>
        </p:nvSpPr>
        <p:spPr>
          <a:xfrm>
            <a:off x="688975" y="620522"/>
            <a:ext cx="5477510" cy="635635"/>
          </a:xfrm>
          <a:prstGeom prst="rect">
            <a:avLst/>
          </a:prstGeom>
        </p:spPr>
        <p:txBody>
          <a:bodyPr vert="horz" wrap="square" lIns="0" tIns="12700" rIns="0" bIns="0" rtlCol="0">
            <a:spAutoFit/>
          </a:bodyPr>
          <a:lstStyle/>
          <a:p>
            <a:pPr marL="12700">
              <a:lnSpc>
                <a:spcPct val="100000"/>
              </a:lnSpc>
              <a:spcBef>
                <a:spcPts val="100"/>
              </a:spcBef>
            </a:pPr>
            <a:r>
              <a:rPr sz="4000" dirty="0"/>
              <a:t>Emerging</a:t>
            </a:r>
            <a:r>
              <a:rPr sz="4000" spc="-35" dirty="0"/>
              <a:t> </a:t>
            </a:r>
            <a:r>
              <a:rPr sz="4000" spc="-5" dirty="0"/>
              <a:t>Contaminants</a:t>
            </a:r>
            <a:endParaRPr sz="4000"/>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38100">
              <a:lnSpc>
                <a:spcPts val="1645"/>
              </a:lnSpc>
            </a:pPr>
            <a:fld id="{81D60167-4931-47E6-BA6A-407CBD079E47}" type="slidenum">
              <a:rPr spc="-5" dirty="0"/>
              <a:t>26</a:t>
            </a:fld>
            <a:endParaRPr spc="-5" dirty="0"/>
          </a:p>
        </p:txBody>
      </p:sp>
      <p:sp>
        <p:nvSpPr>
          <p:cNvPr id="7" name="object 7"/>
          <p:cNvSpPr txBox="1">
            <a:spLocks noGrp="1"/>
          </p:cNvSpPr>
          <p:nvPr>
            <p:ph type="ftr" sz="quarter" idx="5"/>
          </p:nvPr>
        </p:nvSpPr>
        <p:spPr>
          <a:xfrm>
            <a:off x="762000" y="6488331"/>
            <a:ext cx="3199765" cy="205184"/>
          </a:xfrm>
          <a:prstGeom prst="rect">
            <a:avLst/>
          </a:prstGeom>
        </p:spPr>
        <p:txBody>
          <a:bodyPr vert="horz" wrap="square" lIns="0" tIns="0" rIns="0" bIns="0" rtlCol="0">
            <a:spAutoFit/>
          </a:bodyPr>
          <a:lstStyle/>
          <a:p>
            <a:pPr marL="12700">
              <a:lnSpc>
                <a:spcPts val="1625"/>
              </a:lnSpc>
            </a:pPr>
            <a:r>
              <a:rPr lang="en-US" spc="-5" smtClean="0"/>
              <a:t>2025 Va Tech Water Treatment Short Course</a:t>
            </a:r>
            <a:endParaRPr spc="-5" dirty="0"/>
          </a:p>
        </p:txBody>
      </p:sp>
      <p:sp>
        <p:nvSpPr>
          <p:cNvPr id="5" name="object 5"/>
          <p:cNvSpPr txBox="1"/>
          <p:nvPr/>
        </p:nvSpPr>
        <p:spPr>
          <a:xfrm>
            <a:off x="627062" y="1446085"/>
            <a:ext cx="7983538" cy="4414520"/>
          </a:xfrm>
          <a:prstGeom prst="rect">
            <a:avLst/>
          </a:prstGeom>
        </p:spPr>
        <p:txBody>
          <a:bodyPr vert="horz" wrap="square" lIns="0" tIns="12065" rIns="0" bIns="0" rtlCol="0">
            <a:spAutoFit/>
          </a:bodyPr>
          <a:lstStyle/>
          <a:p>
            <a:pPr marL="355600" indent="-342900">
              <a:lnSpc>
                <a:spcPct val="100000"/>
              </a:lnSpc>
              <a:spcBef>
                <a:spcPts val="95"/>
              </a:spcBef>
              <a:buClr>
                <a:srgbClr val="FFCC66"/>
              </a:buClr>
              <a:buSzPct val="75000"/>
              <a:buFont typeface="Wingdings"/>
              <a:buChar char=""/>
              <a:tabLst>
                <a:tab pos="355600" algn="l"/>
              </a:tabLst>
            </a:pPr>
            <a:r>
              <a:rPr sz="3200" spc="-5" dirty="0" smtClean="0">
                <a:solidFill>
                  <a:srgbClr val="FFFFFF"/>
                </a:solidFill>
                <a:latin typeface="Times New Roman"/>
                <a:cs typeface="Times New Roman"/>
              </a:rPr>
              <a:t>MBTE</a:t>
            </a:r>
            <a:r>
              <a:rPr lang="en-US" sz="3200" spc="-5" dirty="0" smtClean="0">
                <a:solidFill>
                  <a:srgbClr val="FFFFFF"/>
                </a:solidFill>
                <a:latin typeface="Times New Roman"/>
                <a:cs typeface="Times New Roman"/>
              </a:rPr>
              <a:t> (A fuel additive in gasoline)</a:t>
            </a:r>
            <a:endParaRPr sz="3200" dirty="0">
              <a:latin typeface="Times New Roman"/>
              <a:cs typeface="Times New Roman"/>
            </a:endParaRPr>
          </a:p>
          <a:p>
            <a:pPr marL="355600" indent="-342900">
              <a:lnSpc>
                <a:spcPct val="100000"/>
              </a:lnSpc>
              <a:buClr>
                <a:srgbClr val="FFCC66"/>
              </a:buClr>
              <a:buSzPct val="75000"/>
              <a:buFont typeface="Wingdings"/>
              <a:buChar char=""/>
              <a:tabLst>
                <a:tab pos="355600" algn="l"/>
                <a:tab pos="1461770" algn="l"/>
              </a:tabLst>
            </a:pPr>
            <a:r>
              <a:rPr sz="3200" spc="-5" dirty="0">
                <a:solidFill>
                  <a:srgbClr val="FFFFFF"/>
                </a:solidFill>
                <a:latin typeface="Times New Roman"/>
                <a:cs typeface="Times New Roman"/>
              </a:rPr>
              <a:t>Algal	and cyanobacterial</a:t>
            </a:r>
            <a:r>
              <a:rPr sz="3200" spc="5" dirty="0">
                <a:solidFill>
                  <a:srgbClr val="FFFFFF"/>
                </a:solidFill>
                <a:latin typeface="Times New Roman"/>
                <a:cs typeface="Times New Roman"/>
              </a:rPr>
              <a:t> </a:t>
            </a:r>
            <a:r>
              <a:rPr sz="3200" spc="-5" dirty="0">
                <a:solidFill>
                  <a:srgbClr val="FFFFFF"/>
                </a:solidFill>
                <a:latin typeface="Times New Roman"/>
                <a:cs typeface="Times New Roman"/>
              </a:rPr>
              <a:t>toxins</a:t>
            </a:r>
            <a:endParaRPr sz="3200" dirty="0">
              <a:latin typeface="Times New Roman"/>
              <a:cs typeface="Times New Roman"/>
            </a:endParaRPr>
          </a:p>
          <a:p>
            <a:pPr marL="355600" indent="-342900">
              <a:lnSpc>
                <a:spcPct val="100000"/>
              </a:lnSpc>
              <a:buClr>
                <a:srgbClr val="FFCC66"/>
              </a:buClr>
              <a:buSzPct val="75000"/>
              <a:buFont typeface="Wingdings"/>
              <a:buChar char=""/>
              <a:tabLst>
                <a:tab pos="355600" algn="l"/>
              </a:tabLst>
            </a:pPr>
            <a:r>
              <a:rPr sz="3200" spc="-5" dirty="0">
                <a:solidFill>
                  <a:srgbClr val="FFFFFF"/>
                </a:solidFill>
                <a:latin typeface="Times New Roman"/>
                <a:cs typeface="Times New Roman"/>
              </a:rPr>
              <a:t>Pesticides</a:t>
            </a:r>
            <a:endParaRPr sz="3200" dirty="0">
              <a:latin typeface="Times New Roman"/>
              <a:cs typeface="Times New Roman"/>
            </a:endParaRPr>
          </a:p>
          <a:p>
            <a:pPr marL="355600" indent="-342900">
              <a:lnSpc>
                <a:spcPct val="100000"/>
              </a:lnSpc>
              <a:buClr>
                <a:srgbClr val="FFCC66"/>
              </a:buClr>
              <a:buSzPct val="75000"/>
              <a:buFont typeface="Wingdings"/>
              <a:buChar char=""/>
              <a:tabLst>
                <a:tab pos="355600" algn="l"/>
              </a:tabLst>
            </a:pPr>
            <a:r>
              <a:rPr sz="3200" spc="-5" dirty="0">
                <a:solidFill>
                  <a:srgbClr val="FFFFFF"/>
                </a:solidFill>
                <a:latin typeface="Times New Roman"/>
                <a:cs typeface="Times New Roman"/>
              </a:rPr>
              <a:t>NDMA from</a:t>
            </a:r>
            <a:r>
              <a:rPr sz="3200" spc="10" dirty="0">
                <a:solidFill>
                  <a:srgbClr val="FFFFFF"/>
                </a:solidFill>
                <a:latin typeface="Times New Roman"/>
                <a:cs typeface="Times New Roman"/>
              </a:rPr>
              <a:t> </a:t>
            </a:r>
            <a:r>
              <a:rPr sz="3200" spc="-5" dirty="0">
                <a:solidFill>
                  <a:srgbClr val="FFFFFF"/>
                </a:solidFill>
                <a:latin typeface="Times New Roman"/>
                <a:cs typeface="Times New Roman"/>
              </a:rPr>
              <a:t>chloramination</a:t>
            </a:r>
            <a:endParaRPr sz="3200" dirty="0">
              <a:latin typeface="Times New Roman"/>
              <a:cs typeface="Times New Roman"/>
            </a:endParaRPr>
          </a:p>
          <a:p>
            <a:pPr marL="355600" indent="-342900">
              <a:lnSpc>
                <a:spcPct val="100000"/>
              </a:lnSpc>
              <a:buClr>
                <a:srgbClr val="FFCC66"/>
              </a:buClr>
              <a:buSzPct val="75000"/>
              <a:buFont typeface="Wingdings"/>
              <a:buChar char=""/>
              <a:tabLst>
                <a:tab pos="355600" algn="l"/>
              </a:tabLst>
            </a:pPr>
            <a:r>
              <a:rPr sz="3200" spc="-5" dirty="0">
                <a:solidFill>
                  <a:srgbClr val="FFFFFF"/>
                </a:solidFill>
                <a:latin typeface="Times New Roman"/>
                <a:cs typeface="Times New Roman"/>
              </a:rPr>
              <a:t>Nitrogenous DBPs from</a:t>
            </a:r>
            <a:r>
              <a:rPr sz="3200" dirty="0">
                <a:solidFill>
                  <a:srgbClr val="FFFFFF"/>
                </a:solidFill>
                <a:latin typeface="Times New Roman"/>
                <a:cs typeface="Times New Roman"/>
              </a:rPr>
              <a:t> </a:t>
            </a:r>
            <a:r>
              <a:rPr sz="3200" spc="-5" dirty="0">
                <a:solidFill>
                  <a:srgbClr val="FFFFFF"/>
                </a:solidFill>
                <a:latin typeface="Times New Roman"/>
                <a:cs typeface="Times New Roman"/>
              </a:rPr>
              <a:t>chlorination</a:t>
            </a:r>
            <a:endParaRPr sz="3200" dirty="0">
              <a:latin typeface="Times New Roman"/>
              <a:cs typeface="Times New Roman"/>
            </a:endParaRPr>
          </a:p>
          <a:p>
            <a:pPr marL="355600" indent="-342900">
              <a:lnSpc>
                <a:spcPct val="100000"/>
              </a:lnSpc>
              <a:buClr>
                <a:srgbClr val="FFCC66"/>
              </a:buClr>
              <a:buSzPct val="75000"/>
              <a:buFont typeface="Wingdings"/>
              <a:buChar char=""/>
              <a:tabLst>
                <a:tab pos="355600" algn="l"/>
              </a:tabLst>
            </a:pPr>
            <a:r>
              <a:rPr sz="3200" spc="-5" dirty="0">
                <a:solidFill>
                  <a:srgbClr val="FFFFFF"/>
                </a:solidFill>
                <a:latin typeface="Times New Roman"/>
                <a:cs typeface="Times New Roman"/>
              </a:rPr>
              <a:t>Endocrine disrupting compounds</a:t>
            </a:r>
            <a:r>
              <a:rPr sz="3200" spc="-10" dirty="0">
                <a:solidFill>
                  <a:srgbClr val="FFFFFF"/>
                </a:solidFill>
                <a:latin typeface="Times New Roman"/>
                <a:cs typeface="Times New Roman"/>
              </a:rPr>
              <a:t> </a:t>
            </a:r>
            <a:r>
              <a:rPr sz="3200" spc="-5" dirty="0">
                <a:solidFill>
                  <a:srgbClr val="FFFFFF"/>
                </a:solidFill>
                <a:latin typeface="Times New Roman"/>
                <a:cs typeface="Times New Roman"/>
              </a:rPr>
              <a:t>(EDC)</a:t>
            </a:r>
            <a:endParaRPr sz="3200" dirty="0">
              <a:latin typeface="Times New Roman"/>
              <a:cs typeface="Times New Roman"/>
            </a:endParaRPr>
          </a:p>
          <a:p>
            <a:pPr marL="355600" indent="-342900">
              <a:lnSpc>
                <a:spcPct val="100000"/>
              </a:lnSpc>
              <a:buClr>
                <a:srgbClr val="FFCC66"/>
              </a:buClr>
              <a:buSzPct val="75000"/>
              <a:buFont typeface="Wingdings"/>
              <a:buChar char=""/>
              <a:tabLst>
                <a:tab pos="355600" algn="l"/>
              </a:tabLst>
            </a:pPr>
            <a:r>
              <a:rPr sz="3200" spc="-5" dirty="0">
                <a:solidFill>
                  <a:srgbClr val="FFFFFF"/>
                </a:solidFill>
                <a:latin typeface="Times New Roman"/>
                <a:cs typeface="Times New Roman"/>
              </a:rPr>
              <a:t>Pharmaceuticals</a:t>
            </a:r>
            <a:endParaRPr sz="3200" dirty="0">
              <a:latin typeface="Times New Roman"/>
              <a:cs typeface="Times New Roman"/>
            </a:endParaRPr>
          </a:p>
          <a:p>
            <a:pPr marL="355600" indent="-342900">
              <a:lnSpc>
                <a:spcPct val="100000"/>
              </a:lnSpc>
              <a:buClr>
                <a:srgbClr val="FFCC66"/>
              </a:buClr>
              <a:buSzPct val="75000"/>
              <a:buFont typeface="Wingdings"/>
              <a:buChar char=""/>
              <a:tabLst>
                <a:tab pos="355600" algn="l"/>
              </a:tabLst>
            </a:pPr>
            <a:r>
              <a:rPr sz="3200" spc="-5" dirty="0">
                <a:solidFill>
                  <a:srgbClr val="FFFFFF"/>
                </a:solidFill>
                <a:latin typeface="Times New Roman"/>
                <a:cs typeface="Times New Roman"/>
              </a:rPr>
              <a:t>C8 from</a:t>
            </a:r>
            <a:r>
              <a:rPr sz="3200" dirty="0">
                <a:solidFill>
                  <a:srgbClr val="FFFFFF"/>
                </a:solidFill>
                <a:latin typeface="Times New Roman"/>
                <a:cs typeface="Times New Roman"/>
              </a:rPr>
              <a:t> </a:t>
            </a:r>
            <a:r>
              <a:rPr lang="en-US" sz="3200" spc="-5" dirty="0" smtClean="0">
                <a:solidFill>
                  <a:srgbClr val="FFFFFF"/>
                </a:solidFill>
                <a:latin typeface="Times New Roman"/>
                <a:cs typeface="Times New Roman"/>
              </a:rPr>
              <a:t>T</a:t>
            </a:r>
            <a:r>
              <a:rPr sz="3200" spc="-5" dirty="0" smtClean="0">
                <a:solidFill>
                  <a:srgbClr val="FFFFFF"/>
                </a:solidFill>
                <a:latin typeface="Times New Roman"/>
                <a:cs typeface="Times New Roman"/>
              </a:rPr>
              <a:t>eflon</a:t>
            </a:r>
            <a:r>
              <a:rPr lang="en-US" sz="3200" spc="-5" dirty="0" smtClean="0">
                <a:solidFill>
                  <a:srgbClr val="FFFFFF"/>
                </a:solidFill>
                <a:latin typeface="Times New Roman"/>
                <a:cs typeface="Times New Roman"/>
              </a:rPr>
              <a:t> (PTFE)</a:t>
            </a:r>
            <a:endParaRPr sz="3200" dirty="0">
              <a:latin typeface="Times New Roman"/>
              <a:cs typeface="Times New Roman"/>
            </a:endParaRPr>
          </a:p>
          <a:p>
            <a:pPr marL="355600" indent="-342900">
              <a:lnSpc>
                <a:spcPct val="100000"/>
              </a:lnSpc>
              <a:buClr>
                <a:srgbClr val="FFCC66"/>
              </a:buClr>
              <a:buSzPct val="75000"/>
              <a:buFont typeface="Wingdings"/>
              <a:buChar char=""/>
              <a:tabLst>
                <a:tab pos="355600" algn="l"/>
              </a:tabLst>
            </a:pPr>
            <a:r>
              <a:rPr sz="3200" spc="-5" dirty="0" smtClean="0">
                <a:solidFill>
                  <a:srgbClr val="FFFFFF"/>
                </a:solidFill>
                <a:latin typeface="Times New Roman"/>
                <a:cs typeface="Times New Roman"/>
              </a:rPr>
              <a:t>GenX</a:t>
            </a:r>
            <a:r>
              <a:rPr lang="en-US" sz="3200" spc="-5" dirty="0" smtClean="0">
                <a:solidFill>
                  <a:srgbClr val="FFFFFF"/>
                </a:solidFill>
                <a:latin typeface="Times New Roman"/>
                <a:cs typeface="Times New Roman"/>
              </a:rPr>
              <a:t> (HFPO-DA)</a:t>
            </a:r>
            <a:endParaRPr sz="3200" dirty="0">
              <a:latin typeface="Times New Roman"/>
              <a:cs typeface="Times New Roman"/>
            </a:endParaRPr>
          </a:p>
        </p:txBody>
      </p:sp>
      <p:sp>
        <p:nvSpPr>
          <p:cNvPr id="8" name="Line Callout 3 7"/>
          <p:cNvSpPr/>
          <p:nvPr/>
        </p:nvSpPr>
        <p:spPr>
          <a:xfrm>
            <a:off x="6029642" y="4455560"/>
            <a:ext cx="2819400" cy="1828800"/>
          </a:xfrm>
          <a:prstGeom prst="borderCallout3">
            <a:avLst>
              <a:gd name="adj1" fmla="val 18750"/>
              <a:gd name="adj2" fmla="val -8333"/>
              <a:gd name="adj3" fmla="val 18750"/>
              <a:gd name="adj4" fmla="val -16667"/>
              <a:gd name="adj5" fmla="val 52000"/>
              <a:gd name="adj6" fmla="val -30289"/>
              <a:gd name="adj7" fmla="val 51963"/>
              <a:gd name="adj8" fmla="val -45954"/>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These two compounds are part of the PFAS group.</a:t>
            </a:r>
            <a:endParaRPr lang="en-US" dirty="0">
              <a:solidFill>
                <a:schemeClr val="tx1"/>
              </a:solidFill>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30530" y="334518"/>
            <a:ext cx="7253477" cy="1228343"/>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430530" y="1005077"/>
            <a:ext cx="6842759" cy="1228343"/>
          </a:xfrm>
          <a:prstGeom prst="rect">
            <a:avLst/>
          </a:prstGeom>
          <a:blipFill>
            <a:blip r:embed="rId3" cstate="print"/>
            <a:stretch>
              <a:fillRect/>
            </a:stretch>
          </a:blipFill>
        </p:spPr>
        <p:txBody>
          <a:bodyPr wrap="square" lIns="0" tIns="0" rIns="0" bIns="0" rtlCol="0"/>
          <a:lstStyle/>
          <a:p>
            <a:endParaRPr/>
          </a:p>
        </p:txBody>
      </p:sp>
      <p:sp>
        <p:nvSpPr>
          <p:cNvPr id="4" name="object 4"/>
          <p:cNvSpPr txBox="1">
            <a:spLocks noGrp="1"/>
          </p:cNvSpPr>
          <p:nvPr>
            <p:ph type="title"/>
          </p:nvPr>
        </p:nvSpPr>
        <p:spPr>
          <a:prstGeom prst="rect">
            <a:avLst/>
          </a:prstGeom>
        </p:spPr>
        <p:txBody>
          <a:bodyPr vert="horz" wrap="square" lIns="0" tIns="68453" rIns="0" bIns="0" rtlCol="0">
            <a:spAutoFit/>
          </a:bodyPr>
          <a:lstStyle/>
          <a:p>
            <a:pPr marL="390525" marR="5080">
              <a:lnSpc>
                <a:spcPct val="100000"/>
              </a:lnSpc>
              <a:spcBef>
                <a:spcPts val="95"/>
              </a:spcBef>
            </a:pPr>
            <a:r>
              <a:rPr spc="-5" dirty="0"/>
              <a:t>Unregulated Contaminant  Monitoring Rule</a:t>
            </a:r>
            <a:r>
              <a:rPr spc="-15" dirty="0"/>
              <a:t> </a:t>
            </a:r>
            <a:r>
              <a:rPr spc="-5" dirty="0"/>
              <a:t>(UCMR)</a:t>
            </a:r>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38100">
              <a:lnSpc>
                <a:spcPts val="1645"/>
              </a:lnSpc>
            </a:pPr>
            <a:fld id="{81D60167-4931-47E6-BA6A-407CBD079E47}" type="slidenum">
              <a:rPr spc="-5" dirty="0"/>
              <a:t>27</a:t>
            </a:fld>
            <a:endParaRPr spc="-5" dirty="0"/>
          </a:p>
        </p:txBody>
      </p:sp>
      <p:sp>
        <p:nvSpPr>
          <p:cNvPr id="7" name="object 7"/>
          <p:cNvSpPr txBox="1">
            <a:spLocks noGrp="1"/>
          </p:cNvSpPr>
          <p:nvPr>
            <p:ph type="ftr" sz="quarter" idx="5"/>
          </p:nvPr>
        </p:nvSpPr>
        <p:spPr>
          <a:xfrm>
            <a:off x="762000" y="6488331"/>
            <a:ext cx="3199765" cy="205184"/>
          </a:xfrm>
          <a:prstGeom prst="rect">
            <a:avLst/>
          </a:prstGeom>
        </p:spPr>
        <p:txBody>
          <a:bodyPr vert="horz" wrap="square" lIns="0" tIns="0" rIns="0" bIns="0" rtlCol="0">
            <a:spAutoFit/>
          </a:bodyPr>
          <a:lstStyle/>
          <a:p>
            <a:pPr marL="12700">
              <a:lnSpc>
                <a:spcPts val="1625"/>
              </a:lnSpc>
            </a:pPr>
            <a:r>
              <a:rPr lang="en-US" spc="-5" smtClean="0"/>
              <a:t>2025 Va Tech Water Treatment Short Course</a:t>
            </a:r>
            <a:endParaRPr spc="-5" dirty="0"/>
          </a:p>
        </p:txBody>
      </p:sp>
      <p:sp>
        <p:nvSpPr>
          <p:cNvPr id="5" name="object 5"/>
          <p:cNvSpPr txBox="1"/>
          <p:nvPr/>
        </p:nvSpPr>
        <p:spPr>
          <a:xfrm>
            <a:off x="852487" y="1902980"/>
            <a:ext cx="6234113" cy="4317206"/>
          </a:xfrm>
          <a:prstGeom prst="rect">
            <a:avLst/>
          </a:prstGeom>
        </p:spPr>
        <p:txBody>
          <a:bodyPr vert="horz" wrap="square" lIns="0" tIns="61594" rIns="0" bIns="0" rtlCol="0">
            <a:spAutoFit/>
          </a:bodyPr>
          <a:lstStyle/>
          <a:p>
            <a:pPr marL="355600" indent="-342900">
              <a:lnSpc>
                <a:spcPct val="100000"/>
              </a:lnSpc>
              <a:spcBef>
                <a:spcPts val="484"/>
              </a:spcBef>
              <a:buClr>
                <a:srgbClr val="FFCC66"/>
              </a:buClr>
              <a:buSzPct val="75000"/>
              <a:buFont typeface="Wingdings"/>
              <a:buChar char=""/>
              <a:tabLst>
                <a:tab pos="355600" algn="l"/>
              </a:tabLst>
            </a:pPr>
            <a:r>
              <a:rPr sz="3200" spc="-5" dirty="0">
                <a:solidFill>
                  <a:srgbClr val="FFFFFF"/>
                </a:solidFill>
                <a:latin typeface="Times New Roman"/>
                <a:cs typeface="Times New Roman"/>
              </a:rPr>
              <a:t>Five year</a:t>
            </a:r>
            <a:r>
              <a:rPr sz="3200" spc="-15" dirty="0">
                <a:solidFill>
                  <a:srgbClr val="FFFFFF"/>
                </a:solidFill>
                <a:latin typeface="Times New Roman"/>
                <a:cs typeface="Times New Roman"/>
              </a:rPr>
              <a:t> </a:t>
            </a:r>
            <a:r>
              <a:rPr sz="3200" spc="-5" dirty="0" smtClean="0">
                <a:solidFill>
                  <a:srgbClr val="FFFFFF"/>
                </a:solidFill>
                <a:latin typeface="Times New Roman"/>
                <a:cs typeface="Times New Roman"/>
              </a:rPr>
              <a:t>cycle</a:t>
            </a:r>
            <a:endParaRPr lang="en-US" sz="3200" spc="-5" dirty="0" smtClean="0">
              <a:solidFill>
                <a:srgbClr val="FFFFFF"/>
              </a:solidFill>
              <a:latin typeface="Times New Roman"/>
              <a:cs typeface="Times New Roman"/>
            </a:endParaRPr>
          </a:p>
          <a:p>
            <a:pPr marL="355600" indent="-342900">
              <a:lnSpc>
                <a:spcPct val="100000"/>
              </a:lnSpc>
              <a:spcBef>
                <a:spcPts val="484"/>
              </a:spcBef>
              <a:buClr>
                <a:srgbClr val="FFCC66"/>
              </a:buClr>
              <a:buSzPct val="75000"/>
              <a:buFont typeface="Wingdings"/>
              <a:buChar char=""/>
              <a:tabLst>
                <a:tab pos="355600" algn="l"/>
              </a:tabLst>
            </a:pPr>
            <a:endParaRPr sz="3200" dirty="0">
              <a:latin typeface="Times New Roman"/>
              <a:cs typeface="Times New Roman"/>
            </a:endParaRPr>
          </a:p>
          <a:p>
            <a:pPr marL="355600" marR="1111885" indent="-342900">
              <a:lnSpc>
                <a:spcPts val="3460"/>
              </a:lnSpc>
              <a:spcBef>
                <a:spcPts val="815"/>
              </a:spcBef>
              <a:buClr>
                <a:srgbClr val="FFCC66"/>
              </a:buClr>
              <a:buSzPct val="75000"/>
              <a:buFont typeface="Wingdings"/>
              <a:buChar char=""/>
              <a:tabLst>
                <a:tab pos="355600" algn="l"/>
              </a:tabLst>
            </a:pPr>
            <a:r>
              <a:rPr sz="3200" spc="-5" dirty="0">
                <a:solidFill>
                  <a:srgbClr val="FFFFFF"/>
                </a:solidFill>
                <a:latin typeface="Times New Roman"/>
                <a:cs typeface="Times New Roman"/>
              </a:rPr>
              <a:t>Comp</a:t>
            </a:r>
            <a:r>
              <a:rPr sz="3200" spc="-10" dirty="0">
                <a:solidFill>
                  <a:srgbClr val="FFFFFF"/>
                </a:solidFill>
                <a:latin typeface="Times New Roman"/>
                <a:cs typeface="Times New Roman"/>
              </a:rPr>
              <a:t>l</a:t>
            </a:r>
            <a:r>
              <a:rPr sz="3200" spc="-5" dirty="0">
                <a:solidFill>
                  <a:srgbClr val="FFFFFF"/>
                </a:solidFill>
                <a:latin typeface="Times New Roman"/>
                <a:cs typeface="Times New Roman"/>
              </a:rPr>
              <a:t>e</a:t>
            </a:r>
            <a:r>
              <a:rPr sz="3200" spc="-10" dirty="0">
                <a:solidFill>
                  <a:srgbClr val="FFFFFF"/>
                </a:solidFill>
                <a:latin typeface="Times New Roman"/>
                <a:cs typeface="Times New Roman"/>
              </a:rPr>
              <a:t>ti</a:t>
            </a:r>
            <a:r>
              <a:rPr sz="3200" spc="-5" dirty="0">
                <a:solidFill>
                  <a:srgbClr val="FFFFFF"/>
                </a:solidFill>
                <a:latin typeface="Times New Roman"/>
                <a:cs typeface="Times New Roman"/>
              </a:rPr>
              <a:t>ng  </a:t>
            </a:r>
            <a:r>
              <a:rPr sz="3200" spc="-5" dirty="0" smtClean="0">
                <a:solidFill>
                  <a:srgbClr val="FFFFFF"/>
                </a:solidFill>
                <a:latin typeface="Times New Roman"/>
                <a:cs typeface="Times New Roman"/>
              </a:rPr>
              <a:t>UCMR</a:t>
            </a:r>
            <a:r>
              <a:rPr lang="en-US" sz="3200" spc="-5" dirty="0" smtClean="0">
                <a:solidFill>
                  <a:srgbClr val="FFFFFF"/>
                </a:solidFill>
                <a:latin typeface="Times New Roman"/>
                <a:cs typeface="Times New Roman"/>
              </a:rPr>
              <a:t>5</a:t>
            </a:r>
          </a:p>
          <a:p>
            <a:pPr marL="355600" marR="1111885" indent="-342900">
              <a:lnSpc>
                <a:spcPts val="3460"/>
              </a:lnSpc>
              <a:spcBef>
                <a:spcPts val="815"/>
              </a:spcBef>
              <a:buClr>
                <a:srgbClr val="FFCC66"/>
              </a:buClr>
              <a:buSzPct val="75000"/>
              <a:buFont typeface="Wingdings"/>
              <a:buChar char=""/>
              <a:tabLst>
                <a:tab pos="355600" algn="l"/>
              </a:tabLst>
            </a:pPr>
            <a:endParaRPr sz="3200" dirty="0">
              <a:latin typeface="Times New Roman"/>
              <a:cs typeface="Times New Roman"/>
            </a:endParaRPr>
          </a:p>
          <a:p>
            <a:pPr marL="355600" marR="5080" indent="-342900">
              <a:lnSpc>
                <a:spcPts val="3460"/>
              </a:lnSpc>
              <a:spcBef>
                <a:spcPts val="760"/>
              </a:spcBef>
              <a:buClr>
                <a:srgbClr val="FFCC66"/>
              </a:buClr>
              <a:buSzPct val="75000"/>
              <a:buFont typeface="Wingdings"/>
              <a:buChar char=""/>
              <a:tabLst>
                <a:tab pos="355600" algn="l"/>
              </a:tabLst>
            </a:pPr>
            <a:r>
              <a:rPr sz="3200" spc="-5" dirty="0">
                <a:solidFill>
                  <a:srgbClr val="FFFFFF"/>
                </a:solidFill>
                <a:latin typeface="Times New Roman"/>
                <a:cs typeface="Times New Roman"/>
              </a:rPr>
              <a:t>Select 30 potential  contaminants</a:t>
            </a:r>
            <a:endParaRPr sz="3200" dirty="0">
              <a:latin typeface="Times New Roman"/>
              <a:cs typeface="Times New Roman"/>
            </a:endParaRPr>
          </a:p>
          <a:p>
            <a:pPr marL="355600" marR="5715" indent="-342900">
              <a:lnSpc>
                <a:spcPts val="3460"/>
              </a:lnSpc>
              <a:spcBef>
                <a:spcPts val="760"/>
              </a:spcBef>
              <a:buClr>
                <a:srgbClr val="FFCC66"/>
              </a:buClr>
              <a:buSzPct val="75000"/>
              <a:buFont typeface="Wingdings"/>
              <a:buChar char=""/>
              <a:tabLst>
                <a:tab pos="355600" algn="l"/>
              </a:tabLst>
            </a:pPr>
            <a:endParaRPr lang="en-US" sz="3200" spc="-5" dirty="0" smtClean="0">
              <a:solidFill>
                <a:srgbClr val="FFFFFF"/>
              </a:solidFill>
              <a:latin typeface="Times New Roman"/>
              <a:cs typeface="Times New Roman"/>
            </a:endParaRPr>
          </a:p>
          <a:p>
            <a:pPr marL="355600" marR="5715" indent="-342900">
              <a:lnSpc>
                <a:spcPts val="3460"/>
              </a:lnSpc>
              <a:spcBef>
                <a:spcPts val="760"/>
              </a:spcBef>
              <a:buClr>
                <a:srgbClr val="FFCC66"/>
              </a:buClr>
              <a:buSzPct val="75000"/>
              <a:buFont typeface="Wingdings"/>
              <a:buChar char=""/>
              <a:tabLst>
                <a:tab pos="355600" algn="l"/>
              </a:tabLst>
            </a:pPr>
            <a:r>
              <a:rPr sz="3200" spc="-5" dirty="0" smtClean="0">
                <a:solidFill>
                  <a:srgbClr val="FFFFFF"/>
                </a:solidFill>
                <a:latin typeface="Times New Roman"/>
                <a:cs typeface="Times New Roman"/>
              </a:rPr>
              <a:t>Sampled </a:t>
            </a:r>
            <a:r>
              <a:rPr sz="3200" spc="-5" dirty="0">
                <a:solidFill>
                  <a:srgbClr val="FFFFFF"/>
                </a:solidFill>
                <a:latin typeface="Times New Roman"/>
                <a:cs typeface="Times New Roman"/>
              </a:rPr>
              <a:t>&amp;</a:t>
            </a:r>
            <a:r>
              <a:rPr sz="3200" spc="-60" dirty="0">
                <a:solidFill>
                  <a:srgbClr val="FFFFFF"/>
                </a:solidFill>
                <a:latin typeface="Times New Roman"/>
                <a:cs typeface="Times New Roman"/>
              </a:rPr>
              <a:t> </a:t>
            </a:r>
            <a:r>
              <a:rPr sz="3200" spc="-5" dirty="0">
                <a:solidFill>
                  <a:srgbClr val="FFFFFF"/>
                </a:solidFill>
                <a:latin typeface="Times New Roman"/>
                <a:cs typeface="Times New Roman"/>
              </a:rPr>
              <a:t>Tested  nationwide</a:t>
            </a:r>
            <a:r>
              <a:rPr sz="3200" spc="-45" dirty="0">
                <a:solidFill>
                  <a:srgbClr val="FFFFFF"/>
                </a:solidFill>
                <a:latin typeface="Times New Roman"/>
                <a:cs typeface="Times New Roman"/>
              </a:rPr>
              <a:t> </a:t>
            </a:r>
            <a:r>
              <a:rPr sz="3200" spc="-5" dirty="0">
                <a:solidFill>
                  <a:srgbClr val="FFFFFF"/>
                </a:solidFill>
                <a:latin typeface="Times New Roman"/>
                <a:cs typeface="Times New Roman"/>
              </a:rPr>
              <a:t>survey</a:t>
            </a:r>
            <a:endParaRPr sz="3200" dirty="0">
              <a:latin typeface="Times New Roman"/>
              <a:cs typeface="Times New Roman"/>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30530" y="669798"/>
            <a:ext cx="6319265" cy="1228343"/>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762000" y="817880"/>
            <a:ext cx="5622290" cy="695960"/>
          </a:xfrm>
          <a:prstGeom prst="rect">
            <a:avLst/>
          </a:prstGeom>
        </p:spPr>
        <p:txBody>
          <a:bodyPr vert="horz" wrap="square" lIns="0" tIns="12065" rIns="0" bIns="0" rtlCol="0">
            <a:spAutoFit/>
          </a:bodyPr>
          <a:lstStyle/>
          <a:p>
            <a:pPr marL="12700">
              <a:lnSpc>
                <a:spcPct val="100000"/>
              </a:lnSpc>
              <a:spcBef>
                <a:spcPts val="95"/>
              </a:spcBef>
            </a:pPr>
            <a:r>
              <a:rPr spc="-5" dirty="0"/>
              <a:t>Treatment</a:t>
            </a:r>
            <a:r>
              <a:rPr spc="-20" dirty="0"/>
              <a:t> </a:t>
            </a:r>
            <a:r>
              <a:rPr spc="-5" dirty="0"/>
              <a:t>Techniques</a:t>
            </a:r>
          </a:p>
        </p:txBody>
      </p:sp>
      <p:sp>
        <p:nvSpPr>
          <p:cNvPr id="4" name="object 4"/>
          <p:cNvSpPr txBox="1"/>
          <p:nvPr/>
        </p:nvSpPr>
        <p:spPr>
          <a:xfrm>
            <a:off x="852487" y="1952053"/>
            <a:ext cx="6647815" cy="2269490"/>
          </a:xfrm>
          <a:prstGeom prst="rect">
            <a:avLst/>
          </a:prstGeom>
        </p:spPr>
        <p:txBody>
          <a:bodyPr vert="horz" wrap="square" lIns="0" tIns="67310" rIns="0" bIns="0" rtlCol="0">
            <a:spAutoFit/>
          </a:bodyPr>
          <a:lstStyle/>
          <a:p>
            <a:pPr marL="355600" marR="5080" indent="-342900">
              <a:lnSpc>
                <a:spcPts val="3460"/>
              </a:lnSpc>
              <a:spcBef>
                <a:spcPts val="530"/>
              </a:spcBef>
              <a:buClr>
                <a:srgbClr val="FFCC66"/>
              </a:buClr>
              <a:buSzPct val="75000"/>
              <a:buFont typeface="Wingdings"/>
              <a:buChar char=""/>
              <a:tabLst>
                <a:tab pos="355600" algn="l"/>
              </a:tabLst>
            </a:pPr>
            <a:r>
              <a:rPr sz="3200" spc="-5" dirty="0">
                <a:solidFill>
                  <a:srgbClr val="FFFFFF"/>
                </a:solidFill>
                <a:latin typeface="Times New Roman"/>
                <a:cs typeface="Times New Roman"/>
              </a:rPr>
              <a:t>Water treatment facilities are designed  based on the raw water quality and the  characterization and concentration of  contaminants to</a:t>
            </a:r>
            <a:r>
              <a:rPr sz="3200" dirty="0">
                <a:solidFill>
                  <a:srgbClr val="FFFFFF"/>
                </a:solidFill>
                <a:latin typeface="Times New Roman"/>
                <a:cs typeface="Times New Roman"/>
              </a:rPr>
              <a:t> </a:t>
            </a:r>
            <a:r>
              <a:rPr sz="3200" spc="-5" dirty="0">
                <a:solidFill>
                  <a:srgbClr val="FFFFFF"/>
                </a:solidFill>
                <a:latin typeface="Times New Roman"/>
                <a:cs typeface="Times New Roman"/>
              </a:rPr>
              <a:t>be</a:t>
            </a:r>
            <a:endParaRPr sz="3200">
              <a:latin typeface="Times New Roman"/>
              <a:cs typeface="Times New Roman"/>
            </a:endParaRPr>
          </a:p>
          <a:p>
            <a:pPr marL="355600">
              <a:lnSpc>
                <a:spcPts val="3395"/>
              </a:lnSpc>
            </a:pPr>
            <a:r>
              <a:rPr sz="3200" spc="-5" dirty="0">
                <a:solidFill>
                  <a:srgbClr val="FFFFFF"/>
                </a:solidFill>
                <a:latin typeface="Times New Roman"/>
                <a:cs typeface="Times New Roman"/>
              </a:rPr>
              <a:t>removed</a:t>
            </a:r>
            <a:endParaRPr sz="3200">
              <a:latin typeface="Times New Roman"/>
              <a:cs typeface="Times New Roman"/>
            </a:endParaRPr>
          </a:p>
        </p:txBody>
      </p:sp>
      <p:sp>
        <p:nvSpPr>
          <p:cNvPr id="5" name="object 5"/>
          <p:cNvSpPr/>
          <p:nvPr/>
        </p:nvSpPr>
        <p:spPr>
          <a:xfrm>
            <a:off x="5181600" y="3630929"/>
            <a:ext cx="3962399" cy="2609849"/>
          </a:xfrm>
          <a:prstGeom prst="rect">
            <a:avLst/>
          </a:prstGeom>
          <a:blipFill>
            <a:blip r:embed="rId3" cstate="print"/>
            <a:stretch>
              <a:fillRect/>
            </a:stretch>
          </a:blipFill>
        </p:spPr>
        <p:txBody>
          <a:bodyPr wrap="square" lIns="0" tIns="0" rIns="0" bIns="0" rtlCol="0"/>
          <a:lstStyle/>
          <a:p>
            <a:endParaRPr/>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38100">
              <a:lnSpc>
                <a:spcPts val="1645"/>
              </a:lnSpc>
            </a:pPr>
            <a:fld id="{81D60167-4931-47E6-BA6A-407CBD079E47}" type="slidenum">
              <a:rPr spc="-5" dirty="0"/>
              <a:t>28</a:t>
            </a:fld>
            <a:endParaRPr spc="-5" dirty="0"/>
          </a:p>
        </p:txBody>
      </p:sp>
      <p:sp>
        <p:nvSpPr>
          <p:cNvPr id="7" name="object 7"/>
          <p:cNvSpPr txBox="1">
            <a:spLocks noGrp="1"/>
          </p:cNvSpPr>
          <p:nvPr>
            <p:ph type="ftr" sz="quarter" idx="5"/>
          </p:nvPr>
        </p:nvSpPr>
        <p:spPr>
          <a:xfrm>
            <a:off x="762000" y="6488331"/>
            <a:ext cx="3199765" cy="205184"/>
          </a:xfrm>
          <a:prstGeom prst="rect">
            <a:avLst/>
          </a:prstGeom>
        </p:spPr>
        <p:txBody>
          <a:bodyPr vert="horz" wrap="square" lIns="0" tIns="0" rIns="0" bIns="0" rtlCol="0">
            <a:spAutoFit/>
          </a:bodyPr>
          <a:lstStyle/>
          <a:p>
            <a:pPr marL="12700">
              <a:lnSpc>
                <a:spcPts val="1625"/>
              </a:lnSpc>
            </a:pPr>
            <a:r>
              <a:rPr lang="en-US" spc="-5" smtClean="0"/>
              <a:t>2025 Va Tech Water Treatment Short Course</a:t>
            </a:r>
            <a:endParaRPr spc="-5"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30530" y="669798"/>
            <a:ext cx="6319265" cy="1228343"/>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762000" y="817880"/>
            <a:ext cx="5622290" cy="695960"/>
          </a:xfrm>
          <a:prstGeom prst="rect">
            <a:avLst/>
          </a:prstGeom>
        </p:spPr>
        <p:txBody>
          <a:bodyPr vert="horz" wrap="square" lIns="0" tIns="12065" rIns="0" bIns="0" rtlCol="0">
            <a:spAutoFit/>
          </a:bodyPr>
          <a:lstStyle/>
          <a:p>
            <a:pPr marL="12700">
              <a:lnSpc>
                <a:spcPct val="100000"/>
              </a:lnSpc>
              <a:spcBef>
                <a:spcPts val="95"/>
              </a:spcBef>
            </a:pPr>
            <a:r>
              <a:rPr spc="-5" dirty="0"/>
              <a:t>Treatment</a:t>
            </a:r>
            <a:r>
              <a:rPr spc="-20" dirty="0"/>
              <a:t> </a:t>
            </a:r>
            <a:r>
              <a:rPr spc="-5" dirty="0"/>
              <a:t>Techniques</a:t>
            </a:r>
          </a:p>
        </p:txBody>
      </p:sp>
      <p:sp>
        <p:nvSpPr>
          <p:cNvPr id="7" name="object 7"/>
          <p:cNvSpPr txBox="1">
            <a:spLocks noGrp="1"/>
          </p:cNvSpPr>
          <p:nvPr>
            <p:ph type="sldNum" sz="quarter" idx="7"/>
          </p:nvPr>
        </p:nvSpPr>
        <p:spPr>
          <a:prstGeom prst="rect">
            <a:avLst/>
          </a:prstGeom>
        </p:spPr>
        <p:txBody>
          <a:bodyPr vert="horz" wrap="square" lIns="0" tIns="0" rIns="0" bIns="0" rtlCol="0">
            <a:spAutoFit/>
          </a:bodyPr>
          <a:lstStyle/>
          <a:p>
            <a:pPr marL="38100">
              <a:lnSpc>
                <a:spcPts val="1645"/>
              </a:lnSpc>
            </a:pPr>
            <a:fld id="{81D60167-4931-47E6-BA6A-407CBD079E47}" type="slidenum">
              <a:rPr spc="-5" dirty="0"/>
              <a:t>29</a:t>
            </a:fld>
            <a:endParaRPr spc="-5" dirty="0"/>
          </a:p>
        </p:txBody>
      </p:sp>
      <p:sp>
        <p:nvSpPr>
          <p:cNvPr id="8" name="object 8"/>
          <p:cNvSpPr txBox="1">
            <a:spLocks noGrp="1"/>
          </p:cNvSpPr>
          <p:nvPr>
            <p:ph type="ftr" sz="quarter" idx="5"/>
          </p:nvPr>
        </p:nvSpPr>
        <p:spPr>
          <a:xfrm>
            <a:off x="762000" y="6488331"/>
            <a:ext cx="3199765" cy="205184"/>
          </a:xfrm>
          <a:prstGeom prst="rect">
            <a:avLst/>
          </a:prstGeom>
        </p:spPr>
        <p:txBody>
          <a:bodyPr vert="horz" wrap="square" lIns="0" tIns="0" rIns="0" bIns="0" rtlCol="0">
            <a:spAutoFit/>
          </a:bodyPr>
          <a:lstStyle/>
          <a:p>
            <a:pPr marL="12700">
              <a:lnSpc>
                <a:spcPts val="1625"/>
              </a:lnSpc>
            </a:pPr>
            <a:r>
              <a:rPr lang="en-US" spc="-5" smtClean="0"/>
              <a:t>2025 Va Tech Water Treatment Short Course</a:t>
            </a:r>
            <a:endParaRPr spc="-5" dirty="0"/>
          </a:p>
        </p:txBody>
      </p:sp>
      <p:sp>
        <p:nvSpPr>
          <p:cNvPr id="4" name="object 4"/>
          <p:cNvSpPr txBox="1"/>
          <p:nvPr/>
        </p:nvSpPr>
        <p:spPr>
          <a:xfrm>
            <a:off x="762000" y="2180243"/>
            <a:ext cx="2590800" cy="1434752"/>
          </a:xfrm>
          <a:prstGeom prst="rect">
            <a:avLst/>
          </a:prstGeom>
        </p:spPr>
        <p:txBody>
          <a:bodyPr vert="horz" wrap="square" lIns="0" tIns="12700" rIns="0" bIns="0" rtlCol="0">
            <a:spAutoFit/>
          </a:bodyPr>
          <a:lstStyle/>
          <a:p>
            <a:pPr marL="12700" marR="5080" algn="just">
              <a:lnSpc>
                <a:spcPct val="110000"/>
              </a:lnSpc>
              <a:spcBef>
                <a:spcPts val="100"/>
              </a:spcBef>
            </a:pPr>
            <a:r>
              <a:rPr sz="2800" spc="-5" dirty="0" err="1">
                <a:solidFill>
                  <a:srgbClr val="FFFFFF"/>
                </a:solidFill>
                <a:latin typeface="Times New Roman"/>
                <a:cs typeface="Times New Roman"/>
              </a:rPr>
              <a:t>Hypochlorination</a:t>
            </a:r>
            <a:r>
              <a:rPr sz="2800" spc="-5" dirty="0">
                <a:solidFill>
                  <a:srgbClr val="FFFFFF"/>
                </a:solidFill>
                <a:latin typeface="Times New Roman"/>
                <a:cs typeface="Times New Roman"/>
              </a:rPr>
              <a:t>  </a:t>
            </a:r>
            <a:r>
              <a:rPr sz="2800" spc="-5" dirty="0" smtClean="0">
                <a:solidFill>
                  <a:srgbClr val="FFFFFF"/>
                </a:solidFill>
                <a:latin typeface="Times New Roman"/>
                <a:cs typeface="Times New Roman"/>
              </a:rPr>
              <a:t>Other</a:t>
            </a:r>
            <a:r>
              <a:rPr lang="en-US" sz="2800" spc="-65" dirty="0">
                <a:solidFill>
                  <a:srgbClr val="FFFFFF"/>
                </a:solidFill>
                <a:latin typeface="Times New Roman"/>
                <a:cs typeface="Times New Roman"/>
              </a:rPr>
              <a:t> </a:t>
            </a:r>
            <a:r>
              <a:rPr sz="2800" spc="-5" dirty="0" smtClean="0">
                <a:solidFill>
                  <a:srgbClr val="FFFFFF"/>
                </a:solidFill>
                <a:latin typeface="Times New Roman"/>
                <a:cs typeface="Times New Roman"/>
              </a:rPr>
              <a:t>disinfection  </a:t>
            </a:r>
            <a:r>
              <a:rPr sz="2800" spc="-5" dirty="0">
                <a:solidFill>
                  <a:srgbClr val="FFFFFF"/>
                </a:solidFill>
                <a:latin typeface="Times New Roman"/>
                <a:cs typeface="Times New Roman"/>
              </a:rPr>
              <a:t>Corrosion</a:t>
            </a:r>
            <a:r>
              <a:rPr sz="2800" spc="-35" dirty="0">
                <a:solidFill>
                  <a:srgbClr val="FFFFFF"/>
                </a:solidFill>
                <a:latin typeface="Times New Roman"/>
                <a:cs typeface="Times New Roman"/>
              </a:rPr>
              <a:t> </a:t>
            </a:r>
            <a:r>
              <a:rPr sz="2800" spc="-5" dirty="0">
                <a:solidFill>
                  <a:srgbClr val="FFFFFF"/>
                </a:solidFill>
                <a:latin typeface="Times New Roman"/>
                <a:cs typeface="Times New Roman"/>
              </a:rPr>
              <a:t>control</a:t>
            </a:r>
            <a:endParaRPr sz="2800" dirty="0">
              <a:latin typeface="Times New Roman"/>
              <a:cs typeface="Times New Roman"/>
            </a:endParaRPr>
          </a:p>
        </p:txBody>
      </p:sp>
      <p:sp>
        <p:nvSpPr>
          <p:cNvPr id="5" name="object 5"/>
          <p:cNvSpPr txBox="1"/>
          <p:nvPr/>
        </p:nvSpPr>
        <p:spPr>
          <a:xfrm>
            <a:off x="5771581" y="2165175"/>
            <a:ext cx="3004124" cy="2899639"/>
          </a:xfrm>
          <a:prstGeom prst="rect">
            <a:avLst/>
          </a:prstGeom>
        </p:spPr>
        <p:txBody>
          <a:bodyPr vert="horz" wrap="square" lIns="0" tIns="61594" rIns="0" bIns="0" rtlCol="0">
            <a:spAutoFit/>
          </a:bodyPr>
          <a:lstStyle/>
          <a:p>
            <a:pPr marL="12700">
              <a:lnSpc>
                <a:spcPct val="100000"/>
              </a:lnSpc>
              <a:spcBef>
                <a:spcPts val="484"/>
              </a:spcBef>
            </a:pPr>
            <a:r>
              <a:rPr sz="2800" spc="-5" dirty="0">
                <a:solidFill>
                  <a:srgbClr val="FFFFFF"/>
                </a:solidFill>
                <a:latin typeface="Times New Roman"/>
                <a:cs typeface="Times New Roman"/>
              </a:rPr>
              <a:t>BAC</a:t>
            </a:r>
            <a:endParaRPr sz="2800" dirty="0">
              <a:latin typeface="Times New Roman"/>
              <a:cs typeface="Times New Roman"/>
            </a:endParaRPr>
          </a:p>
          <a:p>
            <a:pPr marL="12700" marR="5080">
              <a:lnSpc>
                <a:spcPct val="110000"/>
              </a:lnSpc>
            </a:pPr>
            <a:r>
              <a:rPr sz="2800" spc="-5" dirty="0">
                <a:solidFill>
                  <a:srgbClr val="FFFFFF"/>
                </a:solidFill>
                <a:latin typeface="Times New Roman"/>
                <a:cs typeface="Times New Roman"/>
              </a:rPr>
              <a:t>Coagulation  </a:t>
            </a:r>
            <a:r>
              <a:rPr sz="2800" spc="-10" dirty="0" smtClean="0">
                <a:solidFill>
                  <a:srgbClr val="FFFFFF"/>
                </a:solidFill>
                <a:latin typeface="Times New Roman"/>
                <a:cs typeface="Times New Roman"/>
              </a:rPr>
              <a:t>S</a:t>
            </a:r>
            <a:r>
              <a:rPr sz="2800" spc="-5" dirty="0" smtClean="0">
                <a:solidFill>
                  <a:srgbClr val="FFFFFF"/>
                </a:solidFill>
                <a:latin typeface="Times New Roman"/>
                <a:cs typeface="Times New Roman"/>
              </a:rPr>
              <a:t>ed</a:t>
            </a:r>
            <a:r>
              <a:rPr sz="2800" spc="-10" dirty="0" smtClean="0">
                <a:solidFill>
                  <a:srgbClr val="FFFFFF"/>
                </a:solidFill>
                <a:latin typeface="Times New Roman"/>
                <a:cs typeface="Times New Roman"/>
              </a:rPr>
              <a:t>i</a:t>
            </a:r>
            <a:r>
              <a:rPr sz="2800" spc="-5" dirty="0" smtClean="0">
                <a:solidFill>
                  <a:srgbClr val="FFFFFF"/>
                </a:solidFill>
                <a:latin typeface="Times New Roman"/>
                <a:cs typeface="Times New Roman"/>
              </a:rPr>
              <a:t>men</a:t>
            </a:r>
            <a:r>
              <a:rPr sz="2800" spc="-10" dirty="0" smtClean="0">
                <a:solidFill>
                  <a:srgbClr val="FFFFFF"/>
                </a:solidFill>
                <a:latin typeface="Times New Roman"/>
                <a:cs typeface="Times New Roman"/>
              </a:rPr>
              <a:t>t</a:t>
            </a:r>
            <a:r>
              <a:rPr sz="2800" spc="-5" dirty="0" smtClean="0">
                <a:solidFill>
                  <a:srgbClr val="FFFFFF"/>
                </a:solidFill>
                <a:latin typeface="Times New Roman"/>
                <a:cs typeface="Times New Roman"/>
              </a:rPr>
              <a:t>a</a:t>
            </a:r>
            <a:r>
              <a:rPr sz="2800" spc="-10" dirty="0" smtClean="0">
                <a:solidFill>
                  <a:srgbClr val="FFFFFF"/>
                </a:solidFill>
                <a:latin typeface="Times New Roman"/>
                <a:cs typeface="Times New Roman"/>
              </a:rPr>
              <a:t>ti</a:t>
            </a:r>
            <a:r>
              <a:rPr sz="2800" spc="-5" dirty="0" smtClean="0">
                <a:solidFill>
                  <a:srgbClr val="FFFFFF"/>
                </a:solidFill>
                <a:latin typeface="Times New Roman"/>
                <a:cs typeface="Times New Roman"/>
              </a:rPr>
              <a:t>on</a:t>
            </a:r>
            <a:endParaRPr lang="en-US" sz="2800" spc="-5" dirty="0" smtClean="0">
              <a:solidFill>
                <a:srgbClr val="FFFFFF"/>
              </a:solidFill>
              <a:latin typeface="Times New Roman"/>
              <a:cs typeface="Times New Roman"/>
            </a:endParaRPr>
          </a:p>
          <a:p>
            <a:pPr marL="12700" marR="1043305" lvl="0">
              <a:lnSpc>
                <a:spcPct val="110000"/>
              </a:lnSpc>
            </a:pPr>
            <a:r>
              <a:rPr lang="en-US" sz="2800" spc="-5" dirty="0">
                <a:solidFill>
                  <a:srgbClr val="FFFFFF"/>
                </a:solidFill>
                <a:latin typeface="Times New Roman"/>
                <a:cs typeface="Times New Roman"/>
              </a:rPr>
              <a:t>Aeration</a:t>
            </a:r>
            <a:endParaRPr lang="en-US" sz="2800" dirty="0">
              <a:solidFill>
                <a:prstClr val="black"/>
              </a:solidFill>
              <a:latin typeface="Times New Roman"/>
              <a:cs typeface="Times New Roman"/>
            </a:endParaRPr>
          </a:p>
          <a:p>
            <a:pPr marL="12700" lvl="0">
              <a:spcBef>
                <a:spcPts val="385"/>
              </a:spcBef>
            </a:pPr>
            <a:r>
              <a:rPr lang="en-US" sz="2800" spc="-5" dirty="0">
                <a:solidFill>
                  <a:srgbClr val="FFFFFF"/>
                </a:solidFill>
                <a:latin typeface="Times New Roman"/>
                <a:cs typeface="Times New Roman"/>
              </a:rPr>
              <a:t>Activated</a:t>
            </a:r>
            <a:r>
              <a:rPr lang="en-US" sz="2800" dirty="0">
                <a:solidFill>
                  <a:srgbClr val="FFFFFF"/>
                </a:solidFill>
                <a:latin typeface="Times New Roman"/>
                <a:cs typeface="Times New Roman"/>
              </a:rPr>
              <a:t> </a:t>
            </a:r>
            <a:r>
              <a:rPr lang="en-US" sz="2800" spc="-5" dirty="0">
                <a:solidFill>
                  <a:srgbClr val="FFFFFF"/>
                </a:solidFill>
                <a:latin typeface="Times New Roman"/>
                <a:cs typeface="Times New Roman"/>
              </a:rPr>
              <a:t>carbon</a:t>
            </a:r>
            <a:endParaRPr lang="en-US" sz="2800" dirty="0">
              <a:solidFill>
                <a:prstClr val="black"/>
              </a:solidFill>
              <a:latin typeface="Times New Roman"/>
              <a:cs typeface="Times New Roman"/>
            </a:endParaRPr>
          </a:p>
          <a:p>
            <a:pPr marL="12700" marR="5080">
              <a:lnSpc>
                <a:spcPct val="110000"/>
              </a:lnSpc>
            </a:pPr>
            <a:endParaRPr sz="3200" dirty="0">
              <a:latin typeface="Times New Roman"/>
              <a:cs typeface="Times New Roman"/>
            </a:endParaRPr>
          </a:p>
        </p:txBody>
      </p:sp>
      <p:sp>
        <p:nvSpPr>
          <p:cNvPr id="6" name="object 6"/>
          <p:cNvSpPr txBox="1"/>
          <p:nvPr/>
        </p:nvSpPr>
        <p:spPr>
          <a:xfrm>
            <a:off x="762000" y="3505200"/>
            <a:ext cx="4736465" cy="1874359"/>
          </a:xfrm>
          <a:prstGeom prst="rect">
            <a:avLst/>
          </a:prstGeom>
        </p:spPr>
        <p:txBody>
          <a:bodyPr vert="horz" wrap="square" lIns="0" tIns="12700" rIns="0" bIns="0" rtlCol="0">
            <a:spAutoFit/>
          </a:bodyPr>
          <a:lstStyle/>
          <a:p>
            <a:pPr marL="12700" marR="5080">
              <a:lnSpc>
                <a:spcPct val="110000"/>
              </a:lnSpc>
              <a:spcBef>
                <a:spcPts val="100"/>
              </a:spcBef>
            </a:pPr>
            <a:r>
              <a:rPr sz="2800" spc="-5" dirty="0">
                <a:solidFill>
                  <a:srgbClr val="FFFFFF"/>
                </a:solidFill>
                <a:latin typeface="Times New Roman"/>
                <a:cs typeface="Times New Roman"/>
              </a:rPr>
              <a:t>Iron and manganese removal  Ion exchange</a:t>
            </a:r>
            <a:endParaRPr sz="2800" dirty="0">
              <a:latin typeface="Times New Roman"/>
              <a:cs typeface="Times New Roman"/>
            </a:endParaRPr>
          </a:p>
          <a:p>
            <a:pPr marL="12700" marR="1043305">
              <a:lnSpc>
                <a:spcPct val="110000"/>
              </a:lnSpc>
            </a:pPr>
            <a:r>
              <a:rPr sz="2800" spc="-5" dirty="0">
                <a:solidFill>
                  <a:srgbClr val="FFFFFF"/>
                </a:solidFill>
                <a:latin typeface="Times New Roman"/>
                <a:cs typeface="Times New Roman"/>
              </a:rPr>
              <a:t>Membrane technology  Slow sand </a:t>
            </a:r>
            <a:r>
              <a:rPr sz="2800" spc="-5" dirty="0" smtClean="0">
                <a:solidFill>
                  <a:srgbClr val="FFFFFF"/>
                </a:solidFill>
                <a:latin typeface="Times New Roman"/>
                <a:cs typeface="Times New Roman"/>
              </a:rPr>
              <a:t>filtration</a:t>
            </a:r>
            <a:endParaRPr sz="2800" dirty="0">
              <a:latin typeface="Times New Roman"/>
              <a:cs typeface="Times New Roman"/>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33577" y="441198"/>
            <a:ext cx="6381749" cy="1228343"/>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765175" y="589280"/>
            <a:ext cx="5685155" cy="695960"/>
          </a:xfrm>
          <a:prstGeom prst="rect">
            <a:avLst/>
          </a:prstGeom>
        </p:spPr>
        <p:txBody>
          <a:bodyPr vert="horz" wrap="square" lIns="0" tIns="12065" rIns="0" bIns="0" rtlCol="0">
            <a:spAutoFit/>
          </a:bodyPr>
          <a:lstStyle/>
          <a:p>
            <a:pPr marL="12700">
              <a:lnSpc>
                <a:spcPct val="100000"/>
              </a:lnSpc>
              <a:spcBef>
                <a:spcPts val="95"/>
              </a:spcBef>
            </a:pPr>
            <a:r>
              <a:rPr spc="-5" dirty="0"/>
              <a:t>Agenda/Housekeeping</a:t>
            </a: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645"/>
              </a:lnSpc>
            </a:pPr>
            <a:fld id="{81D60167-4931-47E6-BA6A-407CBD079E47}" type="slidenum">
              <a:rPr spc="-5" dirty="0"/>
              <a:t>3</a:t>
            </a:fld>
            <a:endParaRPr spc="-5" dirty="0"/>
          </a:p>
        </p:txBody>
      </p:sp>
      <p:sp>
        <p:nvSpPr>
          <p:cNvPr id="6" name="object 6"/>
          <p:cNvSpPr txBox="1">
            <a:spLocks noGrp="1"/>
          </p:cNvSpPr>
          <p:nvPr>
            <p:ph type="ftr" sz="quarter" idx="5"/>
          </p:nvPr>
        </p:nvSpPr>
        <p:spPr>
          <a:xfrm>
            <a:off x="762000" y="6488331"/>
            <a:ext cx="3199765" cy="205184"/>
          </a:xfrm>
          <a:prstGeom prst="rect">
            <a:avLst/>
          </a:prstGeom>
        </p:spPr>
        <p:txBody>
          <a:bodyPr vert="horz" wrap="square" lIns="0" tIns="0" rIns="0" bIns="0" rtlCol="0">
            <a:spAutoFit/>
          </a:bodyPr>
          <a:lstStyle/>
          <a:p>
            <a:pPr marL="12700">
              <a:lnSpc>
                <a:spcPts val="1625"/>
              </a:lnSpc>
            </a:pPr>
            <a:r>
              <a:rPr lang="en-US" spc="-5" dirty="0" smtClean="0"/>
              <a:t>2025</a:t>
            </a:r>
            <a:r>
              <a:rPr spc="-5" dirty="0" smtClean="0"/>
              <a:t> </a:t>
            </a:r>
            <a:r>
              <a:rPr spc="-85" dirty="0"/>
              <a:t>Va </a:t>
            </a:r>
            <a:r>
              <a:rPr spc="-30" dirty="0"/>
              <a:t>Tech Water </a:t>
            </a:r>
            <a:r>
              <a:rPr spc="-10" dirty="0"/>
              <a:t>Treatment </a:t>
            </a:r>
            <a:r>
              <a:rPr spc="-5" dirty="0"/>
              <a:t>Short</a:t>
            </a:r>
            <a:r>
              <a:rPr spc="65" dirty="0"/>
              <a:t> </a:t>
            </a:r>
            <a:r>
              <a:rPr spc="-5" dirty="0"/>
              <a:t>Course</a:t>
            </a:r>
          </a:p>
        </p:txBody>
      </p:sp>
      <p:sp>
        <p:nvSpPr>
          <p:cNvPr id="4" name="object 4"/>
          <p:cNvSpPr txBox="1"/>
          <p:nvPr/>
        </p:nvSpPr>
        <p:spPr>
          <a:xfrm>
            <a:off x="1066800" y="2057400"/>
            <a:ext cx="6653530" cy="3336811"/>
          </a:xfrm>
          <a:prstGeom prst="rect">
            <a:avLst/>
          </a:prstGeom>
        </p:spPr>
        <p:txBody>
          <a:bodyPr vert="horz" wrap="square" lIns="0" tIns="12700" rIns="0" bIns="0" rtlCol="0">
            <a:spAutoFit/>
          </a:bodyPr>
          <a:lstStyle/>
          <a:p>
            <a:pPr marL="355600" indent="-342900">
              <a:lnSpc>
                <a:spcPct val="100000"/>
              </a:lnSpc>
              <a:spcBef>
                <a:spcPts val="100"/>
              </a:spcBef>
              <a:buClr>
                <a:srgbClr val="FFCC66"/>
              </a:buClr>
              <a:buSzPct val="75000"/>
              <a:buFont typeface="Wingdings"/>
              <a:buChar char=""/>
              <a:tabLst>
                <a:tab pos="354965" algn="l"/>
                <a:tab pos="355600" algn="l"/>
              </a:tabLst>
            </a:pPr>
            <a:r>
              <a:rPr sz="3200" spc="-5" dirty="0">
                <a:solidFill>
                  <a:srgbClr val="FFFFFF"/>
                </a:solidFill>
                <a:latin typeface="Times New Roman"/>
                <a:cs typeface="Times New Roman"/>
              </a:rPr>
              <a:t>Definition/Vocabulary</a:t>
            </a:r>
            <a:endParaRPr sz="3200" dirty="0">
              <a:latin typeface="Times New Roman"/>
              <a:cs typeface="Times New Roman"/>
            </a:endParaRPr>
          </a:p>
          <a:p>
            <a:pPr marL="355600" indent="-342900">
              <a:lnSpc>
                <a:spcPct val="100000"/>
              </a:lnSpc>
              <a:buClr>
                <a:srgbClr val="FFCC66"/>
              </a:buClr>
              <a:buSzPct val="75000"/>
              <a:buFont typeface="Wingdings"/>
              <a:buChar char=""/>
              <a:tabLst>
                <a:tab pos="354965" algn="l"/>
                <a:tab pos="355600" algn="l"/>
              </a:tabLst>
            </a:pPr>
            <a:r>
              <a:rPr sz="3200" spc="-5" dirty="0">
                <a:solidFill>
                  <a:srgbClr val="FFFFFF"/>
                </a:solidFill>
                <a:latin typeface="Times New Roman"/>
                <a:cs typeface="Times New Roman"/>
              </a:rPr>
              <a:t>Contaminants</a:t>
            </a:r>
            <a:endParaRPr sz="3200" dirty="0">
              <a:latin typeface="Times New Roman"/>
              <a:cs typeface="Times New Roman"/>
            </a:endParaRPr>
          </a:p>
          <a:p>
            <a:pPr marL="355600" indent="-342900">
              <a:lnSpc>
                <a:spcPct val="100000"/>
              </a:lnSpc>
              <a:buClr>
                <a:srgbClr val="FFCC66"/>
              </a:buClr>
              <a:buSzPct val="75000"/>
              <a:buFont typeface="Wingdings"/>
              <a:buChar char=""/>
              <a:tabLst>
                <a:tab pos="354965" algn="l"/>
                <a:tab pos="355600" algn="l"/>
              </a:tabLst>
            </a:pPr>
            <a:r>
              <a:rPr sz="3200" spc="-5" dirty="0">
                <a:solidFill>
                  <a:srgbClr val="FFFFFF"/>
                </a:solidFill>
                <a:latin typeface="Times New Roman"/>
                <a:cs typeface="Times New Roman"/>
              </a:rPr>
              <a:t>Regulations</a:t>
            </a:r>
            <a:endParaRPr sz="3200" dirty="0">
              <a:latin typeface="Times New Roman"/>
              <a:cs typeface="Times New Roman"/>
            </a:endParaRPr>
          </a:p>
          <a:p>
            <a:pPr marL="355600" indent="-342900">
              <a:lnSpc>
                <a:spcPct val="100000"/>
              </a:lnSpc>
              <a:buClr>
                <a:srgbClr val="FFCC66"/>
              </a:buClr>
              <a:buSzPct val="75000"/>
              <a:buFont typeface="Wingdings"/>
              <a:buChar char=""/>
              <a:tabLst>
                <a:tab pos="354965" algn="l"/>
                <a:tab pos="355600" algn="l"/>
              </a:tabLst>
            </a:pPr>
            <a:r>
              <a:rPr sz="3200" spc="-5" dirty="0">
                <a:solidFill>
                  <a:srgbClr val="FFFFFF"/>
                </a:solidFill>
                <a:latin typeface="Times New Roman"/>
                <a:cs typeface="Times New Roman"/>
              </a:rPr>
              <a:t>Processes and techniques </a:t>
            </a:r>
            <a:r>
              <a:rPr sz="3200" dirty="0">
                <a:solidFill>
                  <a:srgbClr val="FFFFFF"/>
                </a:solidFill>
                <a:latin typeface="Times New Roman"/>
                <a:cs typeface="Times New Roman"/>
              </a:rPr>
              <a:t>for</a:t>
            </a:r>
            <a:r>
              <a:rPr sz="3200" spc="-35" dirty="0">
                <a:solidFill>
                  <a:srgbClr val="FFFFFF"/>
                </a:solidFill>
                <a:latin typeface="Times New Roman"/>
                <a:cs typeface="Times New Roman"/>
              </a:rPr>
              <a:t> </a:t>
            </a:r>
            <a:r>
              <a:rPr sz="3200" spc="-5" dirty="0">
                <a:solidFill>
                  <a:srgbClr val="FFFFFF"/>
                </a:solidFill>
                <a:latin typeface="Times New Roman"/>
                <a:cs typeface="Times New Roman"/>
              </a:rPr>
              <a:t>removal</a:t>
            </a:r>
            <a:endParaRPr sz="3200" dirty="0">
              <a:latin typeface="Times New Roman"/>
              <a:cs typeface="Times New Roman"/>
            </a:endParaRPr>
          </a:p>
          <a:p>
            <a:pPr marL="355600" indent="-342900">
              <a:lnSpc>
                <a:spcPct val="100000"/>
              </a:lnSpc>
              <a:buClr>
                <a:srgbClr val="FFCC66"/>
              </a:buClr>
              <a:buSzPct val="75000"/>
              <a:buFont typeface="Wingdings"/>
              <a:buChar char=""/>
              <a:tabLst>
                <a:tab pos="354965" algn="l"/>
                <a:tab pos="355600" algn="l"/>
              </a:tabLst>
            </a:pPr>
            <a:r>
              <a:rPr sz="3200" spc="-5" dirty="0">
                <a:solidFill>
                  <a:srgbClr val="FFFFFF"/>
                </a:solidFill>
                <a:latin typeface="Times New Roman"/>
                <a:cs typeface="Times New Roman"/>
              </a:rPr>
              <a:t>Treatment alternatives </a:t>
            </a:r>
            <a:r>
              <a:rPr sz="3200" dirty="0">
                <a:solidFill>
                  <a:srgbClr val="FFFFFF"/>
                </a:solidFill>
                <a:latin typeface="Times New Roman"/>
                <a:cs typeface="Times New Roman"/>
              </a:rPr>
              <a:t>for </a:t>
            </a:r>
            <a:r>
              <a:rPr sz="3200" spc="-5" dirty="0">
                <a:solidFill>
                  <a:srgbClr val="FFFFFF"/>
                </a:solidFill>
                <a:latin typeface="Times New Roman"/>
                <a:cs typeface="Times New Roman"/>
              </a:rPr>
              <a:t>VOCs and</a:t>
            </a:r>
            <a:r>
              <a:rPr sz="3200" spc="-55" dirty="0">
                <a:solidFill>
                  <a:srgbClr val="FFFFFF"/>
                </a:solidFill>
                <a:latin typeface="Times New Roman"/>
                <a:cs typeface="Times New Roman"/>
              </a:rPr>
              <a:t> </a:t>
            </a:r>
            <a:r>
              <a:rPr sz="3200" spc="-5" dirty="0">
                <a:solidFill>
                  <a:srgbClr val="FFFFFF"/>
                </a:solidFill>
                <a:latin typeface="Times New Roman"/>
                <a:cs typeface="Times New Roman"/>
              </a:rPr>
              <a:t>THMs</a:t>
            </a:r>
            <a:endParaRPr sz="3200" dirty="0">
              <a:latin typeface="Times New Roman"/>
              <a:cs typeface="Times New Roman"/>
            </a:endParaRPr>
          </a:p>
          <a:p>
            <a:pPr>
              <a:lnSpc>
                <a:spcPct val="100000"/>
              </a:lnSpc>
              <a:spcBef>
                <a:spcPts val="25"/>
              </a:spcBef>
              <a:buClr>
                <a:srgbClr val="FFCC66"/>
              </a:buClr>
              <a:buFont typeface="Wingdings"/>
              <a:buChar char=""/>
            </a:pPr>
            <a:endParaRPr sz="2400" dirty="0">
              <a:latin typeface="Times New Roman"/>
              <a:cs typeface="Times New Roman"/>
            </a:endParaRPr>
          </a:p>
        </p:txBody>
      </p:sp>
    </p:spTree>
  </p:cSld>
  <p:clrMapOvr>
    <a:masterClrMapping/>
  </p:clrMapOvr>
  <p:transition>
    <p:blinds/>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64819" y="409956"/>
            <a:ext cx="8287511" cy="1118615"/>
          </a:xfrm>
          <a:prstGeom prst="rect">
            <a:avLst/>
          </a:prstGeom>
          <a:blipFill>
            <a:blip r:embed="rId3"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765175" y="544322"/>
            <a:ext cx="7649845" cy="635635"/>
          </a:xfrm>
          <a:prstGeom prst="rect">
            <a:avLst/>
          </a:prstGeom>
        </p:spPr>
        <p:txBody>
          <a:bodyPr vert="horz" wrap="square" lIns="0" tIns="12700" rIns="0" bIns="0" rtlCol="0">
            <a:spAutoFit/>
          </a:bodyPr>
          <a:lstStyle/>
          <a:p>
            <a:pPr marL="12700">
              <a:lnSpc>
                <a:spcPct val="100000"/>
              </a:lnSpc>
              <a:spcBef>
                <a:spcPts val="100"/>
              </a:spcBef>
            </a:pPr>
            <a:r>
              <a:rPr sz="4000" spc="-5" dirty="0"/>
              <a:t>Treatment </a:t>
            </a:r>
            <a:r>
              <a:rPr sz="4000" dirty="0"/>
              <a:t>Technique</a:t>
            </a:r>
            <a:r>
              <a:rPr sz="4000" spc="-10" dirty="0"/>
              <a:t> </a:t>
            </a:r>
            <a:r>
              <a:rPr sz="4000" spc="-5" dirty="0"/>
              <a:t>Alternatives</a:t>
            </a:r>
            <a:endParaRPr sz="4000"/>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645"/>
              </a:lnSpc>
            </a:pPr>
            <a:fld id="{81D60167-4931-47E6-BA6A-407CBD079E47}" type="slidenum">
              <a:rPr spc="-5" dirty="0"/>
              <a:t>30</a:t>
            </a:fld>
            <a:endParaRPr spc="-5" dirty="0"/>
          </a:p>
        </p:txBody>
      </p:sp>
      <p:sp>
        <p:nvSpPr>
          <p:cNvPr id="6" name="object 6"/>
          <p:cNvSpPr txBox="1">
            <a:spLocks noGrp="1"/>
          </p:cNvSpPr>
          <p:nvPr>
            <p:ph type="ftr" sz="quarter" idx="5"/>
          </p:nvPr>
        </p:nvSpPr>
        <p:spPr>
          <a:xfrm>
            <a:off x="762000" y="6488331"/>
            <a:ext cx="3199765" cy="205184"/>
          </a:xfrm>
          <a:prstGeom prst="rect">
            <a:avLst/>
          </a:prstGeom>
        </p:spPr>
        <p:txBody>
          <a:bodyPr vert="horz" wrap="square" lIns="0" tIns="0" rIns="0" bIns="0" rtlCol="0">
            <a:spAutoFit/>
          </a:bodyPr>
          <a:lstStyle/>
          <a:p>
            <a:pPr marL="12700">
              <a:lnSpc>
                <a:spcPts val="1625"/>
              </a:lnSpc>
            </a:pPr>
            <a:r>
              <a:rPr lang="en-US" spc="-5" smtClean="0"/>
              <a:t>2025 Va Tech Water Treatment Short Course</a:t>
            </a:r>
            <a:endParaRPr spc="-5" dirty="0"/>
          </a:p>
        </p:txBody>
      </p:sp>
      <p:graphicFrame>
        <p:nvGraphicFramePr>
          <p:cNvPr id="4" name="object 4"/>
          <p:cNvGraphicFramePr>
            <a:graphicFrameLocks noGrp="1"/>
          </p:cNvGraphicFramePr>
          <p:nvPr/>
        </p:nvGraphicFramePr>
        <p:xfrm>
          <a:off x="747712" y="1509712"/>
          <a:ext cx="7773033" cy="4426966"/>
        </p:xfrm>
        <a:graphic>
          <a:graphicData uri="http://schemas.openxmlformats.org/drawingml/2006/table">
            <a:tbl>
              <a:tblPr firstRow="1" bandRow="1">
                <a:tableStyleId>{2D5ABB26-0587-4C30-8999-92F81FD0307C}</a:tableStyleId>
              </a:tblPr>
              <a:tblGrid>
                <a:gridCol w="1295400">
                  <a:extLst>
                    <a:ext uri="{9D8B030D-6E8A-4147-A177-3AD203B41FA5}">
                      <a16:colId xmlns:a16="http://schemas.microsoft.com/office/drawing/2014/main" val="20000"/>
                    </a:ext>
                  </a:extLst>
                </a:gridCol>
                <a:gridCol w="1676400">
                  <a:extLst>
                    <a:ext uri="{9D8B030D-6E8A-4147-A177-3AD203B41FA5}">
                      <a16:colId xmlns:a16="http://schemas.microsoft.com/office/drawing/2014/main" val="20001"/>
                    </a:ext>
                  </a:extLst>
                </a:gridCol>
                <a:gridCol w="1692275">
                  <a:extLst>
                    <a:ext uri="{9D8B030D-6E8A-4147-A177-3AD203B41FA5}">
                      <a16:colId xmlns:a16="http://schemas.microsoft.com/office/drawing/2014/main" val="20002"/>
                    </a:ext>
                  </a:extLst>
                </a:gridCol>
                <a:gridCol w="1554479">
                  <a:extLst>
                    <a:ext uri="{9D8B030D-6E8A-4147-A177-3AD203B41FA5}">
                      <a16:colId xmlns:a16="http://schemas.microsoft.com/office/drawing/2014/main" val="20003"/>
                    </a:ext>
                  </a:extLst>
                </a:gridCol>
                <a:gridCol w="1554479">
                  <a:extLst>
                    <a:ext uri="{9D8B030D-6E8A-4147-A177-3AD203B41FA5}">
                      <a16:colId xmlns:a16="http://schemas.microsoft.com/office/drawing/2014/main" val="20004"/>
                    </a:ext>
                  </a:extLst>
                </a:gridCol>
              </a:tblGrid>
              <a:tr h="1134492">
                <a:tc>
                  <a:txBody>
                    <a:bodyPr/>
                    <a:lstStyle/>
                    <a:p>
                      <a:pPr>
                        <a:lnSpc>
                          <a:spcPct val="100000"/>
                        </a:lnSpc>
                      </a:pPr>
                      <a:endParaRPr sz="2600">
                        <a:latin typeface="Times New Roman"/>
                        <a:cs typeface="Times New Roman"/>
                      </a:endParaRPr>
                    </a:p>
                  </a:txBody>
                  <a:tcPr marL="0" marR="0" marT="0" marB="0">
                    <a:lnL w="28575">
                      <a:solidFill>
                        <a:srgbClr val="FFFFFF"/>
                      </a:solidFill>
                      <a:prstDash val="solid"/>
                    </a:lnL>
                    <a:lnR w="12700">
                      <a:solidFill>
                        <a:srgbClr val="FFFFFF"/>
                      </a:solidFill>
                      <a:prstDash val="solid"/>
                    </a:lnR>
                    <a:lnT w="28575">
                      <a:solidFill>
                        <a:srgbClr val="FFFFFF"/>
                      </a:solidFill>
                      <a:prstDash val="solid"/>
                    </a:lnT>
                    <a:lnB w="12700">
                      <a:solidFill>
                        <a:srgbClr val="FFFFFF"/>
                      </a:solidFill>
                      <a:prstDash val="solid"/>
                    </a:lnB>
                  </a:tcPr>
                </a:tc>
                <a:tc>
                  <a:txBody>
                    <a:bodyPr/>
                    <a:lstStyle/>
                    <a:p>
                      <a:pPr marL="182245">
                        <a:lnSpc>
                          <a:spcPts val="3295"/>
                        </a:lnSpc>
                      </a:pPr>
                      <a:r>
                        <a:rPr sz="2800" spc="-5" dirty="0">
                          <a:solidFill>
                            <a:srgbClr val="FFFFFF"/>
                          </a:solidFill>
                          <a:latin typeface="Times New Roman"/>
                          <a:cs typeface="Times New Roman"/>
                        </a:rPr>
                        <a:t>Aeration</a:t>
                      </a:r>
                      <a:endParaRPr sz="2800">
                        <a:latin typeface="Times New Roman"/>
                        <a:cs typeface="Times New Roman"/>
                      </a:endParaRPr>
                    </a:p>
                  </a:txBody>
                  <a:tcPr marL="0" marR="0" marT="0" marB="0">
                    <a:lnL w="12700">
                      <a:solidFill>
                        <a:srgbClr val="FFFFFF"/>
                      </a:solidFill>
                      <a:prstDash val="solid"/>
                    </a:lnL>
                    <a:lnR w="12700">
                      <a:solidFill>
                        <a:srgbClr val="FFFFFF"/>
                      </a:solidFill>
                      <a:prstDash val="solid"/>
                    </a:lnR>
                    <a:lnT w="28575">
                      <a:solidFill>
                        <a:srgbClr val="FFFFFF"/>
                      </a:solidFill>
                      <a:prstDash val="solid"/>
                    </a:lnT>
                    <a:lnB w="12700">
                      <a:solidFill>
                        <a:srgbClr val="FFFFFF"/>
                      </a:solidFill>
                      <a:prstDash val="solid"/>
                    </a:lnB>
                  </a:tcPr>
                </a:tc>
                <a:tc>
                  <a:txBody>
                    <a:bodyPr/>
                    <a:lstStyle/>
                    <a:p>
                      <a:pPr marL="182245">
                        <a:lnSpc>
                          <a:spcPts val="2870"/>
                        </a:lnSpc>
                      </a:pPr>
                      <a:r>
                        <a:rPr sz="2400" spc="-5" dirty="0">
                          <a:solidFill>
                            <a:srgbClr val="FFFFFF"/>
                          </a:solidFill>
                          <a:latin typeface="Times New Roman"/>
                          <a:cs typeface="Times New Roman"/>
                        </a:rPr>
                        <a:t>Oxidation</a:t>
                      </a:r>
                      <a:endParaRPr sz="2400">
                        <a:latin typeface="Times New Roman"/>
                        <a:cs typeface="Times New Roman"/>
                      </a:endParaRPr>
                    </a:p>
                  </a:txBody>
                  <a:tcPr marL="0" marR="0" marT="0" marB="0">
                    <a:lnL w="12700">
                      <a:solidFill>
                        <a:srgbClr val="FFFFFF"/>
                      </a:solidFill>
                      <a:prstDash val="solid"/>
                    </a:lnL>
                    <a:lnR w="12700">
                      <a:solidFill>
                        <a:srgbClr val="FFFFFF"/>
                      </a:solidFill>
                      <a:prstDash val="solid"/>
                    </a:lnR>
                    <a:lnT w="28575">
                      <a:solidFill>
                        <a:srgbClr val="FFFFFF"/>
                      </a:solidFill>
                      <a:prstDash val="solid"/>
                    </a:lnT>
                    <a:lnB w="12700">
                      <a:solidFill>
                        <a:srgbClr val="FFFFFF"/>
                      </a:solidFill>
                      <a:prstDash val="solid"/>
                    </a:lnB>
                  </a:tcPr>
                </a:tc>
                <a:tc>
                  <a:txBody>
                    <a:bodyPr/>
                    <a:lstStyle/>
                    <a:p>
                      <a:pPr marL="182245" marR="316230" algn="just">
                        <a:lnSpc>
                          <a:spcPct val="90300"/>
                        </a:lnSpc>
                        <a:spcBef>
                          <a:spcPts val="254"/>
                        </a:spcBef>
                      </a:pPr>
                      <a:r>
                        <a:rPr sz="2800" spc="-5" dirty="0">
                          <a:solidFill>
                            <a:srgbClr val="FFFFFF"/>
                          </a:solidFill>
                          <a:latin typeface="Times New Roman"/>
                          <a:cs typeface="Times New Roman"/>
                        </a:rPr>
                        <a:t>Ca</a:t>
                      </a:r>
                      <a:r>
                        <a:rPr sz="2800" dirty="0">
                          <a:solidFill>
                            <a:srgbClr val="FFFFFF"/>
                          </a:solidFill>
                          <a:latin typeface="Times New Roman"/>
                          <a:cs typeface="Times New Roman"/>
                        </a:rPr>
                        <a:t>rbon  </a:t>
                      </a:r>
                      <a:r>
                        <a:rPr sz="2400" spc="-5" dirty="0">
                          <a:solidFill>
                            <a:srgbClr val="FFFFFF"/>
                          </a:solidFill>
                          <a:latin typeface="Times New Roman"/>
                          <a:cs typeface="Times New Roman"/>
                        </a:rPr>
                        <a:t>Adsorp-  tion</a:t>
                      </a:r>
                      <a:endParaRPr sz="2400">
                        <a:latin typeface="Times New Roman"/>
                        <a:cs typeface="Times New Roman"/>
                      </a:endParaRPr>
                    </a:p>
                  </a:txBody>
                  <a:tcPr marL="0" marR="0" marT="32384" marB="0">
                    <a:lnL w="12700">
                      <a:solidFill>
                        <a:srgbClr val="FFFFFF"/>
                      </a:solidFill>
                      <a:prstDash val="solid"/>
                    </a:lnL>
                    <a:lnR w="12700">
                      <a:solidFill>
                        <a:srgbClr val="FFFFFF"/>
                      </a:solidFill>
                      <a:prstDash val="solid"/>
                    </a:lnR>
                    <a:lnT w="28575">
                      <a:solidFill>
                        <a:srgbClr val="FFFFFF"/>
                      </a:solidFill>
                      <a:prstDash val="solid"/>
                    </a:lnT>
                    <a:lnB w="12700">
                      <a:solidFill>
                        <a:srgbClr val="FFFFFF"/>
                      </a:solidFill>
                      <a:prstDash val="solid"/>
                    </a:lnB>
                  </a:tcPr>
                </a:tc>
                <a:tc>
                  <a:txBody>
                    <a:bodyPr/>
                    <a:lstStyle/>
                    <a:p>
                      <a:pPr marL="182245">
                        <a:lnSpc>
                          <a:spcPts val="3125"/>
                        </a:lnSpc>
                      </a:pPr>
                      <a:r>
                        <a:rPr sz="2800" spc="-5" dirty="0">
                          <a:solidFill>
                            <a:srgbClr val="FFFFFF"/>
                          </a:solidFill>
                          <a:latin typeface="Times New Roman"/>
                          <a:cs typeface="Times New Roman"/>
                        </a:rPr>
                        <a:t>Coagula</a:t>
                      </a:r>
                      <a:endParaRPr sz="2800">
                        <a:latin typeface="Times New Roman"/>
                        <a:cs typeface="Times New Roman"/>
                      </a:endParaRPr>
                    </a:p>
                    <a:p>
                      <a:pPr marL="182245">
                        <a:lnSpc>
                          <a:spcPts val="3190"/>
                        </a:lnSpc>
                      </a:pPr>
                      <a:r>
                        <a:rPr sz="2800" dirty="0">
                          <a:solidFill>
                            <a:srgbClr val="FFFFFF"/>
                          </a:solidFill>
                          <a:latin typeface="Times New Roman"/>
                          <a:cs typeface="Times New Roman"/>
                        </a:rPr>
                        <a:t>-tion</a:t>
                      </a:r>
                      <a:endParaRPr sz="2800">
                        <a:latin typeface="Times New Roman"/>
                        <a:cs typeface="Times New Roman"/>
                      </a:endParaRPr>
                    </a:p>
                  </a:txBody>
                  <a:tcPr marL="0" marR="0" marT="0" marB="0">
                    <a:lnL w="12700">
                      <a:solidFill>
                        <a:srgbClr val="FFFFFF"/>
                      </a:solidFill>
                      <a:prstDash val="solid"/>
                    </a:lnL>
                    <a:lnR w="28575">
                      <a:solidFill>
                        <a:srgbClr val="FFFFFF"/>
                      </a:solidFill>
                      <a:prstDash val="solid"/>
                    </a:lnR>
                    <a:lnT w="28575">
                      <a:solidFill>
                        <a:srgbClr val="FFFFFF"/>
                      </a:solidFill>
                      <a:prstDash val="solid"/>
                    </a:lnT>
                    <a:lnB w="12700">
                      <a:solidFill>
                        <a:srgbClr val="FFFFFF"/>
                      </a:solidFill>
                      <a:prstDash val="solid"/>
                    </a:lnB>
                  </a:tcPr>
                </a:tc>
                <a:extLst>
                  <a:ext uri="{0D108BD9-81ED-4DB2-BD59-A6C34878D82A}">
                    <a16:rowId xmlns:a16="http://schemas.microsoft.com/office/drawing/2014/main" val="10000"/>
                  </a:ext>
                </a:extLst>
              </a:tr>
              <a:tr h="823912">
                <a:tc>
                  <a:txBody>
                    <a:bodyPr/>
                    <a:lstStyle/>
                    <a:p>
                      <a:pPr marL="182245">
                        <a:lnSpc>
                          <a:spcPts val="3290"/>
                        </a:lnSpc>
                      </a:pPr>
                      <a:r>
                        <a:rPr sz="2800" dirty="0">
                          <a:solidFill>
                            <a:srgbClr val="FFFFFF"/>
                          </a:solidFill>
                          <a:latin typeface="Times New Roman"/>
                          <a:cs typeface="Times New Roman"/>
                        </a:rPr>
                        <a:t>SOC</a:t>
                      </a:r>
                      <a:endParaRPr sz="2800">
                        <a:latin typeface="Times New Roman"/>
                        <a:cs typeface="Times New Roman"/>
                      </a:endParaRPr>
                    </a:p>
                  </a:txBody>
                  <a:tcPr marL="0" marR="0" marT="0" marB="0">
                    <a:lnL w="28575">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tcPr>
                </a:tc>
                <a:tc>
                  <a:txBody>
                    <a:bodyPr/>
                    <a:lstStyle/>
                    <a:p>
                      <a:pPr marL="182245">
                        <a:lnSpc>
                          <a:spcPts val="3290"/>
                        </a:lnSpc>
                      </a:pPr>
                      <a:r>
                        <a:rPr sz="2800" dirty="0">
                          <a:solidFill>
                            <a:srgbClr val="FFFFFF"/>
                          </a:solidFill>
                          <a:latin typeface="Times New Roman"/>
                          <a:cs typeface="Times New Roman"/>
                        </a:rPr>
                        <a:t>NO</a:t>
                      </a:r>
                      <a:endParaRPr sz="2800">
                        <a:latin typeface="Times New Roman"/>
                        <a:cs typeface="Times New Roman"/>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tcPr>
                </a:tc>
                <a:tc>
                  <a:txBody>
                    <a:bodyPr/>
                    <a:lstStyle/>
                    <a:p>
                      <a:pPr marL="182245">
                        <a:lnSpc>
                          <a:spcPts val="3290"/>
                        </a:lnSpc>
                      </a:pPr>
                      <a:r>
                        <a:rPr sz="2800" spc="-5" dirty="0">
                          <a:solidFill>
                            <a:srgbClr val="FFFFFF"/>
                          </a:solidFill>
                          <a:latin typeface="Times New Roman"/>
                          <a:cs typeface="Times New Roman"/>
                        </a:rPr>
                        <a:t>YES</a:t>
                      </a:r>
                      <a:endParaRPr sz="2800">
                        <a:latin typeface="Times New Roman"/>
                        <a:cs typeface="Times New Roman"/>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tcPr>
                </a:tc>
                <a:tc>
                  <a:txBody>
                    <a:bodyPr/>
                    <a:lstStyle/>
                    <a:p>
                      <a:pPr marL="182245">
                        <a:lnSpc>
                          <a:spcPts val="3290"/>
                        </a:lnSpc>
                      </a:pPr>
                      <a:r>
                        <a:rPr sz="2800" spc="-5" dirty="0">
                          <a:solidFill>
                            <a:srgbClr val="FFFFFF"/>
                          </a:solidFill>
                          <a:latin typeface="Times New Roman"/>
                          <a:cs typeface="Times New Roman"/>
                        </a:rPr>
                        <a:t>YES</a:t>
                      </a:r>
                      <a:endParaRPr sz="2800">
                        <a:latin typeface="Times New Roman"/>
                        <a:cs typeface="Times New Roman"/>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tcPr>
                </a:tc>
                <a:tc>
                  <a:txBody>
                    <a:bodyPr/>
                    <a:lstStyle/>
                    <a:p>
                      <a:pPr marL="182245">
                        <a:lnSpc>
                          <a:spcPts val="3290"/>
                        </a:lnSpc>
                      </a:pPr>
                      <a:r>
                        <a:rPr sz="2800" spc="-5" dirty="0">
                          <a:solidFill>
                            <a:srgbClr val="FFFFFF"/>
                          </a:solidFill>
                          <a:latin typeface="Times New Roman"/>
                          <a:cs typeface="Times New Roman"/>
                        </a:rPr>
                        <a:t>Maybe</a:t>
                      </a:r>
                      <a:endParaRPr sz="2800">
                        <a:latin typeface="Times New Roman"/>
                        <a:cs typeface="Times New Roman"/>
                      </a:endParaRPr>
                    </a:p>
                  </a:txBody>
                  <a:tcPr marL="0" marR="0" marT="0" marB="0">
                    <a:lnL w="12700">
                      <a:solidFill>
                        <a:srgbClr val="FFFFFF"/>
                      </a:solidFill>
                      <a:prstDash val="solid"/>
                    </a:lnL>
                    <a:lnR w="28575">
                      <a:solidFill>
                        <a:srgbClr val="FFFFFF"/>
                      </a:solidFill>
                      <a:prstDash val="solid"/>
                    </a:lnR>
                    <a:lnT w="12700">
                      <a:solidFill>
                        <a:srgbClr val="FFFFFF"/>
                      </a:solidFill>
                      <a:prstDash val="solid"/>
                    </a:lnT>
                    <a:lnB w="12700">
                      <a:solidFill>
                        <a:srgbClr val="FFFFFF"/>
                      </a:solidFill>
                      <a:prstDash val="solid"/>
                    </a:lnB>
                  </a:tcPr>
                </a:tc>
                <a:extLst>
                  <a:ext uri="{0D108BD9-81ED-4DB2-BD59-A6C34878D82A}">
                    <a16:rowId xmlns:a16="http://schemas.microsoft.com/office/drawing/2014/main" val="10001"/>
                  </a:ext>
                </a:extLst>
              </a:tr>
              <a:tr h="822324">
                <a:tc>
                  <a:txBody>
                    <a:bodyPr/>
                    <a:lstStyle/>
                    <a:p>
                      <a:pPr marL="182245">
                        <a:lnSpc>
                          <a:spcPts val="3290"/>
                        </a:lnSpc>
                      </a:pPr>
                      <a:r>
                        <a:rPr sz="2800" dirty="0">
                          <a:solidFill>
                            <a:srgbClr val="FFFFFF"/>
                          </a:solidFill>
                          <a:latin typeface="Times New Roman"/>
                          <a:cs typeface="Times New Roman"/>
                        </a:rPr>
                        <a:t>VOC</a:t>
                      </a:r>
                      <a:endParaRPr sz="2800">
                        <a:latin typeface="Times New Roman"/>
                        <a:cs typeface="Times New Roman"/>
                      </a:endParaRPr>
                    </a:p>
                  </a:txBody>
                  <a:tcPr marL="0" marR="0" marT="0" marB="0">
                    <a:lnL w="28575">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tcPr>
                </a:tc>
                <a:tc>
                  <a:txBody>
                    <a:bodyPr/>
                    <a:lstStyle/>
                    <a:p>
                      <a:pPr marL="182245">
                        <a:lnSpc>
                          <a:spcPts val="3290"/>
                        </a:lnSpc>
                      </a:pPr>
                      <a:r>
                        <a:rPr sz="2800" spc="-5" dirty="0">
                          <a:solidFill>
                            <a:srgbClr val="FFFFFF"/>
                          </a:solidFill>
                          <a:latin typeface="Times New Roman"/>
                          <a:cs typeface="Times New Roman"/>
                        </a:rPr>
                        <a:t>YES</a:t>
                      </a:r>
                      <a:endParaRPr sz="2800">
                        <a:latin typeface="Times New Roman"/>
                        <a:cs typeface="Times New Roman"/>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tcPr>
                </a:tc>
                <a:tc>
                  <a:txBody>
                    <a:bodyPr/>
                    <a:lstStyle/>
                    <a:p>
                      <a:pPr marL="182245">
                        <a:lnSpc>
                          <a:spcPts val="3290"/>
                        </a:lnSpc>
                      </a:pPr>
                      <a:r>
                        <a:rPr sz="2800" spc="-5" dirty="0">
                          <a:solidFill>
                            <a:srgbClr val="FFFFFF"/>
                          </a:solidFill>
                          <a:latin typeface="Times New Roman"/>
                          <a:cs typeface="Times New Roman"/>
                        </a:rPr>
                        <a:t>YES</a:t>
                      </a:r>
                      <a:endParaRPr sz="2800">
                        <a:latin typeface="Times New Roman"/>
                        <a:cs typeface="Times New Roman"/>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tcPr>
                </a:tc>
                <a:tc>
                  <a:txBody>
                    <a:bodyPr/>
                    <a:lstStyle/>
                    <a:p>
                      <a:pPr marL="182245">
                        <a:lnSpc>
                          <a:spcPts val="3290"/>
                        </a:lnSpc>
                      </a:pPr>
                      <a:r>
                        <a:rPr sz="2800" spc="-5" dirty="0">
                          <a:solidFill>
                            <a:srgbClr val="FFFFFF"/>
                          </a:solidFill>
                          <a:latin typeface="Times New Roman"/>
                          <a:cs typeface="Times New Roman"/>
                        </a:rPr>
                        <a:t>YES</a:t>
                      </a:r>
                      <a:endParaRPr sz="2800">
                        <a:latin typeface="Times New Roman"/>
                        <a:cs typeface="Times New Roman"/>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tcPr>
                </a:tc>
                <a:tc>
                  <a:txBody>
                    <a:bodyPr/>
                    <a:lstStyle/>
                    <a:p>
                      <a:pPr marL="182245">
                        <a:lnSpc>
                          <a:spcPts val="3290"/>
                        </a:lnSpc>
                      </a:pPr>
                      <a:r>
                        <a:rPr sz="2800" spc="-5" dirty="0">
                          <a:solidFill>
                            <a:srgbClr val="FFFFFF"/>
                          </a:solidFill>
                          <a:latin typeface="Times New Roman"/>
                          <a:cs typeface="Times New Roman"/>
                        </a:rPr>
                        <a:t>Maybe</a:t>
                      </a:r>
                      <a:endParaRPr sz="2800">
                        <a:latin typeface="Times New Roman"/>
                        <a:cs typeface="Times New Roman"/>
                      </a:endParaRPr>
                    </a:p>
                  </a:txBody>
                  <a:tcPr marL="0" marR="0" marT="0" marB="0">
                    <a:lnL w="12700">
                      <a:solidFill>
                        <a:srgbClr val="FFFFFF"/>
                      </a:solidFill>
                      <a:prstDash val="solid"/>
                    </a:lnL>
                    <a:lnR w="28575">
                      <a:solidFill>
                        <a:srgbClr val="FFFFFF"/>
                      </a:solidFill>
                      <a:prstDash val="solid"/>
                    </a:lnR>
                    <a:lnT w="12700">
                      <a:solidFill>
                        <a:srgbClr val="FFFFFF"/>
                      </a:solidFill>
                      <a:prstDash val="solid"/>
                    </a:lnT>
                    <a:lnB w="12700">
                      <a:solidFill>
                        <a:srgbClr val="FFFFFF"/>
                      </a:solidFill>
                      <a:prstDash val="solid"/>
                    </a:lnB>
                  </a:tcPr>
                </a:tc>
                <a:extLst>
                  <a:ext uri="{0D108BD9-81ED-4DB2-BD59-A6C34878D82A}">
                    <a16:rowId xmlns:a16="http://schemas.microsoft.com/office/drawing/2014/main" val="10002"/>
                  </a:ext>
                </a:extLst>
              </a:tr>
              <a:tr h="823913">
                <a:tc>
                  <a:txBody>
                    <a:bodyPr/>
                    <a:lstStyle/>
                    <a:p>
                      <a:pPr marL="182245">
                        <a:lnSpc>
                          <a:spcPts val="3290"/>
                        </a:lnSpc>
                      </a:pPr>
                      <a:r>
                        <a:rPr sz="2800" spc="-5" dirty="0">
                          <a:solidFill>
                            <a:srgbClr val="FFFFFF"/>
                          </a:solidFill>
                          <a:latin typeface="Times New Roman"/>
                          <a:cs typeface="Times New Roman"/>
                        </a:rPr>
                        <a:t>THM</a:t>
                      </a:r>
                      <a:endParaRPr sz="2800">
                        <a:latin typeface="Times New Roman"/>
                        <a:cs typeface="Times New Roman"/>
                      </a:endParaRPr>
                    </a:p>
                  </a:txBody>
                  <a:tcPr marL="0" marR="0" marT="0" marB="0">
                    <a:lnL w="28575">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tcPr>
                </a:tc>
                <a:tc>
                  <a:txBody>
                    <a:bodyPr/>
                    <a:lstStyle/>
                    <a:p>
                      <a:pPr marL="182245">
                        <a:lnSpc>
                          <a:spcPts val="3290"/>
                        </a:lnSpc>
                      </a:pPr>
                      <a:r>
                        <a:rPr sz="2800" spc="-5" dirty="0">
                          <a:solidFill>
                            <a:srgbClr val="FFFFFF"/>
                          </a:solidFill>
                          <a:latin typeface="Times New Roman"/>
                          <a:cs typeface="Times New Roman"/>
                        </a:rPr>
                        <a:t>YES</a:t>
                      </a:r>
                      <a:endParaRPr sz="2800">
                        <a:latin typeface="Times New Roman"/>
                        <a:cs typeface="Times New Roman"/>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tcPr>
                </a:tc>
                <a:tc>
                  <a:txBody>
                    <a:bodyPr/>
                    <a:lstStyle/>
                    <a:p>
                      <a:pPr marL="182245">
                        <a:lnSpc>
                          <a:spcPts val="3290"/>
                        </a:lnSpc>
                      </a:pPr>
                      <a:r>
                        <a:rPr sz="2800" spc="-5" dirty="0">
                          <a:solidFill>
                            <a:srgbClr val="FFFFFF"/>
                          </a:solidFill>
                          <a:latin typeface="Times New Roman"/>
                          <a:cs typeface="Times New Roman"/>
                        </a:rPr>
                        <a:t>Maybe</a:t>
                      </a:r>
                      <a:endParaRPr sz="2800">
                        <a:latin typeface="Times New Roman"/>
                        <a:cs typeface="Times New Roman"/>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tcPr>
                </a:tc>
                <a:tc>
                  <a:txBody>
                    <a:bodyPr/>
                    <a:lstStyle/>
                    <a:p>
                      <a:pPr marL="182245">
                        <a:lnSpc>
                          <a:spcPts val="3290"/>
                        </a:lnSpc>
                      </a:pPr>
                      <a:r>
                        <a:rPr sz="2800" spc="-5" dirty="0">
                          <a:solidFill>
                            <a:srgbClr val="FFFFFF"/>
                          </a:solidFill>
                          <a:latin typeface="Times New Roman"/>
                          <a:cs typeface="Times New Roman"/>
                        </a:rPr>
                        <a:t>YES</a:t>
                      </a:r>
                      <a:endParaRPr sz="2800">
                        <a:latin typeface="Times New Roman"/>
                        <a:cs typeface="Times New Roman"/>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tcPr>
                </a:tc>
                <a:tc>
                  <a:txBody>
                    <a:bodyPr/>
                    <a:lstStyle/>
                    <a:p>
                      <a:pPr marL="182245">
                        <a:lnSpc>
                          <a:spcPts val="3290"/>
                        </a:lnSpc>
                      </a:pPr>
                      <a:r>
                        <a:rPr sz="2800" dirty="0">
                          <a:solidFill>
                            <a:srgbClr val="FFFFFF"/>
                          </a:solidFill>
                          <a:latin typeface="Times New Roman"/>
                          <a:cs typeface="Times New Roman"/>
                        </a:rPr>
                        <a:t>NO</a:t>
                      </a:r>
                      <a:endParaRPr sz="2800">
                        <a:latin typeface="Times New Roman"/>
                        <a:cs typeface="Times New Roman"/>
                      </a:endParaRPr>
                    </a:p>
                  </a:txBody>
                  <a:tcPr marL="0" marR="0" marT="0" marB="0">
                    <a:lnL w="12700">
                      <a:solidFill>
                        <a:srgbClr val="FFFFFF"/>
                      </a:solidFill>
                      <a:prstDash val="solid"/>
                    </a:lnL>
                    <a:lnR w="28575">
                      <a:solidFill>
                        <a:srgbClr val="FFFFFF"/>
                      </a:solidFill>
                      <a:prstDash val="solid"/>
                    </a:lnR>
                    <a:lnT w="12700">
                      <a:solidFill>
                        <a:srgbClr val="FFFFFF"/>
                      </a:solidFill>
                      <a:prstDash val="solid"/>
                    </a:lnT>
                    <a:lnB w="12700">
                      <a:solidFill>
                        <a:srgbClr val="FFFFFF"/>
                      </a:solidFill>
                      <a:prstDash val="solid"/>
                    </a:lnB>
                  </a:tcPr>
                </a:tc>
                <a:extLst>
                  <a:ext uri="{0D108BD9-81ED-4DB2-BD59-A6C34878D82A}">
                    <a16:rowId xmlns:a16="http://schemas.microsoft.com/office/drawing/2014/main" val="10003"/>
                  </a:ext>
                </a:extLst>
              </a:tr>
              <a:tr h="822325">
                <a:tc>
                  <a:txBody>
                    <a:bodyPr/>
                    <a:lstStyle/>
                    <a:p>
                      <a:pPr marL="182245">
                        <a:lnSpc>
                          <a:spcPts val="3200"/>
                        </a:lnSpc>
                      </a:pPr>
                      <a:r>
                        <a:rPr sz="2800" spc="-5" dirty="0">
                          <a:solidFill>
                            <a:srgbClr val="FFFFFF"/>
                          </a:solidFill>
                          <a:latin typeface="Times New Roman"/>
                          <a:cs typeface="Times New Roman"/>
                        </a:rPr>
                        <a:t>THM</a:t>
                      </a:r>
                      <a:endParaRPr sz="2800">
                        <a:latin typeface="Times New Roman"/>
                        <a:cs typeface="Times New Roman"/>
                      </a:endParaRPr>
                    </a:p>
                    <a:p>
                      <a:pPr marL="182245">
                        <a:lnSpc>
                          <a:spcPts val="2070"/>
                        </a:lnSpc>
                      </a:pPr>
                      <a:r>
                        <a:rPr sz="1800" spc="-5" dirty="0">
                          <a:solidFill>
                            <a:srgbClr val="FFFFFF"/>
                          </a:solidFill>
                          <a:latin typeface="Times New Roman"/>
                          <a:cs typeface="Times New Roman"/>
                        </a:rPr>
                        <a:t>precursor</a:t>
                      </a:r>
                      <a:endParaRPr sz="1800">
                        <a:latin typeface="Times New Roman"/>
                        <a:cs typeface="Times New Roman"/>
                      </a:endParaRPr>
                    </a:p>
                  </a:txBody>
                  <a:tcPr marL="0" marR="0" marT="0" marB="0">
                    <a:lnL w="28575">
                      <a:solidFill>
                        <a:srgbClr val="FFFFFF"/>
                      </a:solidFill>
                      <a:prstDash val="solid"/>
                    </a:lnL>
                    <a:lnR w="12700">
                      <a:solidFill>
                        <a:srgbClr val="FFFFFF"/>
                      </a:solidFill>
                      <a:prstDash val="solid"/>
                    </a:lnR>
                    <a:lnT w="12700">
                      <a:solidFill>
                        <a:srgbClr val="FFFFFF"/>
                      </a:solidFill>
                      <a:prstDash val="solid"/>
                    </a:lnT>
                    <a:lnB w="28575">
                      <a:solidFill>
                        <a:srgbClr val="FFFFFF"/>
                      </a:solidFill>
                      <a:prstDash val="solid"/>
                    </a:lnB>
                  </a:tcPr>
                </a:tc>
                <a:tc>
                  <a:txBody>
                    <a:bodyPr/>
                    <a:lstStyle/>
                    <a:p>
                      <a:pPr marL="182245">
                        <a:lnSpc>
                          <a:spcPts val="3290"/>
                        </a:lnSpc>
                      </a:pPr>
                      <a:r>
                        <a:rPr sz="2800" spc="-5" dirty="0">
                          <a:solidFill>
                            <a:srgbClr val="FFFFFF"/>
                          </a:solidFill>
                          <a:latin typeface="Times New Roman"/>
                          <a:cs typeface="Times New Roman"/>
                        </a:rPr>
                        <a:t>Maybe</a:t>
                      </a:r>
                      <a:endParaRPr sz="2800">
                        <a:latin typeface="Times New Roman"/>
                        <a:cs typeface="Times New Roman"/>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28575">
                      <a:solidFill>
                        <a:srgbClr val="FFFFFF"/>
                      </a:solidFill>
                      <a:prstDash val="solid"/>
                    </a:lnB>
                  </a:tcPr>
                </a:tc>
                <a:tc>
                  <a:txBody>
                    <a:bodyPr/>
                    <a:lstStyle/>
                    <a:p>
                      <a:pPr marL="182245">
                        <a:lnSpc>
                          <a:spcPts val="3290"/>
                        </a:lnSpc>
                      </a:pPr>
                      <a:r>
                        <a:rPr sz="2800" spc="-5" dirty="0">
                          <a:solidFill>
                            <a:srgbClr val="FFFFFF"/>
                          </a:solidFill>
                          <a:latin typeface="Times New Roman"/>
                          <a:cs typeface="Times New Roman"/>
                        </a:rPr>
                        <a:t>Maybe</a:t>
                      </a:r>
                      <a:endParaRPr sz="2800">
                        <a:latin typeface="Times New Roman"/>
                        <a:cs typeface="Times New Roman"/>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28575">
                      <a:solidFill>
                        <a:srgbClr val="FFFFFF"/>
                      </a:solidFill>
                      <a:prstDash val="solid"/>
                    </a:lnB>
                  </a:tcPr>
                </a:tc>
                <a:tc>
                  <a:txBody>
                    <a:bodyPr/>
                    <a:lstStyle/>
                    <a:p>
                      <a:pPr marL="182245">
                        <a:lnSpc>
                          <a:spcPts val="3290"/>
                        </a:lnSpc>
                      </a:pPr>
                      <a:r>
                        <a:rPr sz="2800" spc="-5" dirty="0">
                          <a:solidFill>
                            <a:srgbClr val="FFFFFF"/>
                          </a:solidFill>
                          <a:latin typeface="Times New Roman"/>
                          <a:cs typeface="Times New Roman"/>
                        </a:rPr>
                        <a:t>YES</a:t>
                      </a:r>
                      <a:endParaRPr sz="2800">
                        <a:latin typeface="Times New Roman"/>
                        <a:cs typeface="Times New Roman"/>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28575">
                      <a:solidFill>
                        <a:srgbClr val="FFFFFF"/>
                      </a:solidFill>
                      <a:prstDash val="solid"/>
                    </a:lnB>
                  </a:tcPr>
                </a:tc>
                <a:tc>
                  <a:txBody>
                    <a:bodyPr/>
                    <a:lstStyle/>
                    <a:p>
                      <a:pPr marL="182245">
                        <a:lnSpc>
                          <a:spcPts val="3290"/>
                        </a:lnSpc>
                      </a:pPr>
                      <a:r>
                        <a:rPr sz="2800" spc="-5" dirty="0">
                          <a:solidFill>
                            <a:srgbClr val="FFFFFF"/>
                          </a:solidFill>
                          <a:latin typeface="Times New Roman"/>
                          <a:cs typeface="Times New Roman"/>
                        </a:rPr>
                        <a:t>YES</a:t>
                      </a:r>
                      <a:endParaRPr sz="2800">
                        <a:latin typeface="Times New Roman"/>
                        <a:cs typeface="Times New Roman"/>
                      </a:endParaRPr>
                    </a:p>
                  </a:txBody>
                  <a:tcPr marL="0" marR="0" marT="0" marB="0">
                    <a:lnL w="12700">
                      <a:solidFill>
                        <a:srgbClr val="FFFFFF"/>
                      </a:solidFill>
                      <a:prstDash val="solid"/>
                    </a:lnL>
                    <a:lnR w="28575">
                      <a:solidFill>
                        <a:srgbClr val="FFFFFF"/>
                      </a:solidFill>
                      <a:prstDash val="solid"/>
                    </a:lnR>
                    <a:lnT w="12700">
                      <a:solidFill>
                        <a:srgbClr val="FFFFFF"/>
                      </a:solidFill>
                      <a:prstDash val="solid"/>
                    </a:lnT>
                    <a:lnB w="28575">
                      <a:solidFill>
                        <a:srgbClr val="FFFFFF"/>
                      </a:solidFill>
                      <a:prstDash val="solid"/>
                    </a:lnB>
                  </a:tcPr>
                </a:tc>
                <a:extLst>
                  <a:ext uri="{0D108BD9-81ED-4DB2-BD59-A6C34878D82A}">
                    <a16:rowId xmlns:a16="http://schemas.microsoft.com/office/drawing/2014/main" val="10004"/>
                  </a:ext>
                </a:extLst>
              </a:tr>
            </a:tbl>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215961" y="165415"/>
            <a:ext cx="2719070" cy="686435"/>
          </a:xfrm>
          <a:prstGeom prst="rect">
            <a:avLst/>
          </a:prstGeom>
          <a:solidFill>
            <a:srgbClr val="E8EEF7"/>
          </a:solidFill>
          <a:ln w="3442">
            <a:solidFill>
              <a:srgbClr val="000000"/>
            </a:solidFill>
          </a:ln>
        </p:spPr>
        <p:txBody>
          <a:bodyPr vert="horz" wrap="square" lIns="0" tIns="120014" rIns="0" bIns="0" rtlCol="0">
            <a:spAutoFit/>
          </a:bodyPr>
          <a:lstStyle/>
          <a:p>
            <a:pPr marL="401955" marR="394335" indent="528955">
              <a:lnSpc>
                <a:spcPct val="100000"/>
              </a:lnSpc>
              <a:spcBef>
                <a:spcPts val="944"/>
              </a:spcBef>
            </a:pPr>
            <a:r>
              <a:rPr sz="1350" spc="1045" dirty="0">
                <a:latin typeface="Arial"/>
                <a:cs typeface="Arial"/>
              </a:rPr>
              <a:t>Pre-  </a:t>
            </a:r>
            <a:r>
              <a:rPr sz="1350" spc="1040" dirty="0">
                <a:latin typeface="Arial"/>
                <a:cs typeface="Arial"/>
              </a:rPr>
              <a:t>treatment</a:t>
            </a:r>
            <a:endParaRPr sz="1350">
              <a:latin typeface="Arial"/>
              <a:cs typeface="Arial"/>
            </a:endParaRPr>
          </a:p>
        </p:txBody>
      </p:sp>
      <p:sp>
        <p:nvSpPr>
          <p:cNvPr id="3" name="object 3"/>
          <p:cNvSpPr txBox="1"/>
          <p:nvPr/>
        </p:nvSpPr>
        <p:spPr>
          <a:xfrm>
            <a:off x="5215962" y="1400804"/>
            <a:ext cx="2719070" cy="686435"/>
          </a:xfrm>
          <a:prstGeom prst="rect">
            <a:avLst/>
          </a:prstGeom>
          <a:solidFill>
            <a:srgbClr val="E8EEF7"/>
          </a:solidFill>
          <a:ln w="3442">
            <a:solidFill>
              <a:srgbClr val="000000"/>
            </a:solidFill>
          </a:ln>
        </p:spPr>
        <p:txBody>
          <a:bodyPr vert="horz" wrap="square" lIns="0" tIns="89535" rIns="0" bIns="0" rtlCol="0">
            <a:spAutoFit/>
          </a:bodyPr>
          <a:lstStyle/>
          <a:p>
            <a:pPr marL="232410" marR="225425" algn="ctr">
              <a:lnSpc>
                <a:spcPct val="100000"/>
              </a:lnSpc>
              <a:spcBef>
                <a:spcPts val="705"/>
              </a:spcBef>
            </a:pPr>
            <a:r>
              <a:rPr sz="1050" spc="835" dirty="0">
                <a:latin typeface="Arial"/>
                <a:cs typeface="Arial"/>
              </a:rPr>
              <a:t>Coagulation  </a:t>
            </a:r>
            <a:r>
              <a:rPr sz="1050" spc="765" dirty="0">
                <a:latin typeface="Arial"/>
                <a:cs typeface="Arial"/>
              </a:rPr>
              <a:t>Flocculation  </a:t>
            </a:r>
            <a:r>
              <a:rPr sz="1050" spc="844" dirty="0">
                <a:latin typeface="Arial"/>
                <a:cs typeface="Arial"/>
              </a:rPr>
              <a:t>Sedimentation</a:t>
            </a:r>
            <a:endParaRPr sz="1050">
              <a:latin typeface="Arial"/>
              <a:cs typeface="Arial"/>
            </a:endParaRPr>
          </a:p>
        </p:txBody>
      </p:sp>
      <p:sp>
        <p:nvSpPr>
          <p:cNvPr id="4" name="object 4"/>
          <p:cNvSpPr txBox="1"/>
          <p:nvPr/>
        </p:nvSpPr>
        <p:spPr>
          <a:xfrm>
            <a:off x="5215964" y="2567561"/>
            <a:ext cx="2719070" cy="686435"/>
          </a:xfrm>
          <a:prstGeom prst="rect">
            <a:avLst/>
          </a:prstGeom>
          <a:solidFill>
            <a:srgbClr val="E8EEF7"/>
          </a:solidFill>
          <a:ln w="3442">
            <a:solidFill>
              <a:srgbClr val="000000"/>
            </a:solidFill>
          </a:ln>
        </p:spPr>
        <p:txBody>
          <a:bodyPr vert="horz" wrap="square" lIns="0" tIns="3810" rIns="0" bIns="0" rtlCol="0">
            <a:spAutoFit/>
          </a:bodyPr>
          <a:lstStyle/>
          <a:p>
            <a:pPr>
              <a:lnSpc>
                <a:spcPct val="100000"/>
              </a:lnSpc>
              <a:spcBef>
                <a:spcPts val="30"/>
              </a:spcBef>
            </a:pPr>
            <a:endParaRPr sz="1500">
              <a:latin typeface="Times New Roman"/>
              <a:cs typeface="Times New Roman"/>
            </a:endParaRPr>
          </a:p>
          <a:p>
            <a:pPr marL="490220">
              <a:lnSpc>
                <a:spcPct val="100000"/>
              </a:lnSpc>
            </a:pPr>
            <a:r>
              <a:rPr sz="1350" spc="850" dirty="0">
                <a:latin typeface="Arial"/>
                <a:cs typeface="Arial"/>
              </a:rPr>
              <a:t>Filtration</a:t>
            </a:r>
            <a:endParaRPr sz="1350">
              <a:latin typeface="Arial"/>
              <a:cs typeface="Arial"/>
            </a:endParaRPr>
          </a:p>
        </p:txBody>
      </p:sp>
      <p:sp>
        <p:nvSpPr>
          <p:cNvPr id="5" name="object 5"/>
          <p:cNvSpPr txBox="1"/>
          <p:nvPr/>
        </p:nvSpPr>
        <p:spPr>
          <a:xfrm>
            <a:off x="5215966" y="3734320"/>
            <a:ext cx="2719070" cy="686435"/>
          </a:xfrm>
          <a:prstGeom prst="rect">
            <a:avLst/>
          </a:prstGeom>
          <a:solidFill>
            <a:srgbClr val="E8EEF7"/>
          </a:solidFill>
          <a:ln w="3442">
            <a:solidFill>
              <a:srgbClr val="000000"/>
            </a:solidFill>
          </a:ln>
        </p:spPr>
        <p:txBody>
          <a:bodyPr vert="horz" wrap="square" lIns="0" tIns="3810" rIns="0" bIns="0" rtlCol="0">
            <a:spAutoFit/>
          </a:bodyPr>
          <a:lstStyle/>
          <a:p>
            <a:pPr>
              <a:lnSpc>
                <a:spcPct val="100000"/>
              </a:lnSpc>
              <a:spcBef>
                <a:spcPts val="30"/>
              </a:spcBef>
            </a:pPr>
            <a:endParaRPr sz="1500">
              <a:latin typeface="Times New Roman"/>
              <a:cs typeface="Times New Roman"/>
            </a:endParaRPr>
          </a:p>
          <a:p>
            <a:pPr marL="187960">
              <a:lnSpc>
                <a:spcPct val="100000"/>
              </a:lnSpc>
            </a:pPr>
            <a:r>
              <a:rPr sz="1350" spc="955" dirty="0">
                <a:latin typeface="Arial"/>
                <a:cs typeface="Arial"/>
              </a:rPr>
              <a:t>Disinfection</a:t>
            </a:r>
            <a:endParaRPr sz="1350">
              <a:latin typeface="Arial"/>
              <a:cs typeface="Arial"/>
            </a:endParaRPr>
          </a:p>
        </p:txBody>
      </p:sp>
      <p:sp>
        <p:nvSpPr>
          <p:cNvPr id="6" name="object 6"/>
          <p:cNvSpPr txBox="1"/>
          <p:nvPr/>
        </p:nvSpPr>
        <p:spPr>
          <a:xfrm>
            <a:off x="5215968" y="4832446"/>
            <a:ext cx="2719070" cy="686435"/>
          </a:xfrm>
          <a:prstGeom prst="rect">
            <a:avLst/>
          </a:prstGeom>
          <a:solidFill>
            <a:srgbClr val="E8EEF7"/>
          </a:solidFill>
          <a:ln w="3442">
            <a:solidFill>
              <a:srgbClr val="000000"/>
            </a:solidFill>
          </a:ln>
        </p:spPr>
        <p:txBody>
          <a:bodyPr vert="horz" wrap="square" lIns="0" tIns="120014" rIns="0" bIns="0" rtlCol="0">
            <a:spAutoFit/>
          </a:bodyPr>
          <a:lstStyle/>
          <a:p>
            <a:pPr marL="401955" marR="394335" indent="427990">
              <a:lnSpc>
                <a:spcPct val="100000"/>
              </a:lnSpc>
              <a:spcBef>
                <a:spcPts val="944"/>
              </a:spcBef>
            </a:pPr>
            <a:r>
              <a:rPr sz="1350" spc="1035" dirty="0">
                <a:latin typeface="Arial"/>
                <a:cs typeface="Arial"/>
              </a:rPr>
              <a:t>Post-  </a:t>
            </a:r>
            <a:r>
              <a:rPr sz="1350" spc="1040" dirty="0">
                <a:latin typeface="Arial"/>
                <a:cs typeface="Arial"/>
              </a:rPr>
              <a:t>treatment</a:t>
            </a:r>
            <a:endParaRPr sz="1350">
              <a:latin typeface="Arial"/>
              <a:cs typeface="Arial"/>
            </a:endParaRPr>
          </a:p>
        </p:txBody>
      </p:sp>
      <p:sp>
        <p:nvSpPr>
          <p:cNvPr id="7" name="object 7"/>
          <p:cNvSpPr txBox="1"/>
          <p:nvPr/>
        </p:nvSpPr>
        <p:spPr>
          <a:xfrm>
            <a:off x="5215969" y="5999205"/>
            <a:ext cx="2719070" cy="686435"/>
          </a:xfrm>
          <a:prstGeom prst="rect">
            <a:avLst/>
          </a:prstGeom>
          <a:solidFill>
            <a:srgbClr val="E8EEF7"/>
          </a:solidFill>
          <a:ln w="3442">
            <a:solidFill>
              <a:srgbClr val="000000"/>
            </a:solidFill>
          </a:ln>
        </p:spPr>
        <p:txBody>
          <a:bodyPr vert="horz" wrap="square" lIns="0" tIns="120014" rIns="0" bIns="0" rtlCol="0">
            <a:spAutoFit/>
          </a:bodyPr>
          <a:lstStyle/>
          <a:p>
            <a:pPr marL="226060">
              <a:lnSpc>
                <a:spcPct val="100000"/>
              </a:lnSpc>
              <a:spcBef>
                <a:spcPts val="944"/>
              </a:spcBef>
            </a:pPr>
            <a:r>
              <a:rPr sz="1350" spc="919" dirty="0">
                <a:latin typeface="Arial"/>
                <a:cs typeface="Arial"/>
              </a:rPr>
              <a:t>Distribution</a:t>
            </a:r>
            <a:endParaRPr sz="1350">
              <a:latin typeface="Arial"/>
              <a:cs typeface="Arial"/>
            </a:endParaRPr>
          </a:p>
        </p:txBody>
      </p:sp>
      <p:sp>
        <p:nvSpPr>
          <p:cNvPr id="8" name="object 8"/>
          <p:cNvSpPr/>
          <p:nvPr/>
        </p:nvSpPr>
        <p:spPr>
          <a:xfrm>
            <a:off x="6122261" y="2087130"/>
            <a:ext cx="906780" cy="480695"/>
          </a:xfrm>
          <a:custGeom>
            <a:avLst/>
            <a:gdLst/>
            <a:ahLst/>
            <a:cxnLst/>
            <a:rect l="l" t="t" r="r" b="b"/>
            <a:pathLst>
              <a:path w="906779" h="480694">
                <a:moveTo>
                  <a:pt x="607234" y="308847"/>
                </a:moveTo>
                <a:lnTo>
                  <a:pt x="299076" y="308847"/>
                </a:lnTo>
                <a:lnTo>
                  <a:pt x="299076" y="0"/>
                </a:lnTo>
                <a:lnTo>
                  <a:pt x="607234" y="0"/>
                </a:lnTo>
                <a:lnTo>
                  <a:pt x="607234" y="308847"/>
                </a:lnTo>
                <a:close/>
              </a:path>
              <a:path w="906779" h="480694">
                <a:moveTo>
                  <a:pt x="453146" y="480422"/>
                </a:moveTo>
                <a:lnTo>
                  <a:pt x="0" y="308847"/>
                </a:lnTo>
                <a:lnTo>
                  <a:pt x="906311" y="308847"/>
                </a:lnTo>
                <a:lnTo>
                  <a:pt x="453146" y="480422"/>
                </a:lnTo>
                <a:close/>
              </a:path>
            </a:pathLst>
          </a:custGeom>
          <a:solidFill>
            <a:srgbClr val="E8EEF7"/>
          </a:solidFill>
        </p:spPr>
        <p:txBody>
          <a:bodyPr wrap="square" lIns="0" tIns="0" rIns="0" bIns="0" rtlCol="0"/>
          <a:lstStyle/>
          <a:p>
            <a:endParaRPr/>
          </a:p>
        </p:txBody>
      </p:sp>
      <p:sp>
        <p:nvSpPr>
          <p:cNvPr id="9" name="object 9"/>
          <p:cNvSpPr/>
          <p:nvPr/>
        </p:nvSpPr>
        <p:spPr>
          <a:xfrm>
            <a:off x="6122267" y="2087128"/>
            <a:ext cx="906780" cy="480695"/>
          </a:xfrm>
          <a:custGeom>
            <a:avLst/>
            <a:gdLst/>
            <a:ahLst/>
            <a:cxnLst/>
            <a:rect l="l" t="t" r="r" b="b"/>
            <a:pathLst>
              <a:path w="906779" h="480694">
                <a:moveTo>
                  <a:pt x="453146" y="480430"/>
                </a:moveTo>
                <a:lnTo>
                  <a:pt x="906292" y="308847"/>
                </a:lnTo>
                <a:lnTo>
                  <a:pt x="607216" y="308847"/>
                </a:lnTo>
                <a:lnTo>
                  <a:pt x="607216" y="0"/>
                </a:lnTo>
                <a:lnTo>
                  <a:pt x="299076" y="0"/>
                </a:lnTo>
                <a:lnTo>
                  <a:pt x="299076" y="308847"/>
                </a:lnTo>
                <a:lnTo>
                  <a:pt x="0" y="308847"/>
                </a:lnTo>
                <a:lnTo>
                  <a:pt x="453146" y="480430"/>
                </a:lnTo>
                <a:close/>
              </a:path>
            </a:pathLst>
          </a:custGeom>
          <a:ln w="3175">
            <a:solidFill>
              <a:srgbClr val="000000"/>
            </a:solidFill>
          </a:ln>
        </p:spPr>
        <p:txBody>
          <a:bodyPr wrap="square" lIns="0" tIns="0" rIns="0" bIns="0" rtlCol="0"/>
          <a:lstStyle/>
          <a:p>
            <a:endParaRPr/>
          </a:p>
        </p:txBody>
      </p:sp>
      <p:sp>
        <p:nvSpPr>
          <p:cNvPr id="10" name="object 10"/>
          <p:cNvSpPr/>
          <p:nvPr/>
        </p:nvSpPr>
        <p:spPr>
          <a:xfrm>
            <a:off x="6122263" y="4420641"/>
            <a:ext cx="906780" cy="412115"/>
          </a:xfrm>
          <a:custGeom>
            <a:avLst/>
            <a:gdLst/>
            <a:ahLst/>
            <a:cxnLst/>
            <a:rect l="l" t="t" r="r" b="b"/>
            <a:pathLst>
              <a:path w="906779" h="412114">
                <a:moveTo>
                  <a:pt x="607234" y="240222"/>
                </a:moveTo>
                <a:lnTo>
                  <a:pt x="299076" y="240222"/>
                </a:lnTo>
                <a:lnTo>
                  <a:pt x="299076" y="0"/>
                </a:lnTo>
                <a:lnTo>
                  <a:pt x="607234" y="0"/>
                </a:lnTo>
                <a:lnTo>
                  <a:pt x="607234" y="240222"/>
                </a:lnTo>
                <a:close/>
              </a:path>
              <a:path w="906779" h="412114">
                <a:moveTo>
                  <a:pt x="453146" y="411797"/>
                </a:moveTo>
                <a:lnTo>
                  <a:pt x="0" y="240222"/>
                </a:lnTo>
                <a:lnTo>
                  <a:pt x="906311" y="240222"/>
                </a:lnTo>
                <a:lnTo>
                  <a:pt x="453146" y="411797"/>
                </a:lnTo>
                <a:close/>
              </a:path>
            </a:pathLst>
          </a:custGeom>
          <a:solidFill>
            <a:srgbClr val="E8EEF7"/>
          </a:solidFill>
        </p:spPr>
        <p:txBody>
          <a:bodyPr wrap="square" lIns="0" tIns="0" rIns="0" bIns="0" rtlCol="0"/>
          <a:lstStyle/>
          <a:p>
            <a:endParaRPr/>
          </a:p>
        </p:txBody>
      </p:sp>
      <p:sp>
        <p:nvSpPr>
          <p:cNvPr id="11" name="object 11"/>
          <p:cNvSpPr/>
          <p:nvPr/>
        </p:nvSpPr>
        <p:spPr>
          <a:xfrm>
            <a:off x="6122269" y="4420646"/>
            <a:ext cx="906780" cy="412115"/>
          </a:xfrm>
          <a:custGeom>
            <a:avLst/>
            <a:gdLst/>
            <a:ahLst/>
            <a:cxnLst/>
            <a:rect l="l" t="t" r="r" b="b"/>
            <a:pathLst>
              <a:path w="906779" h="412114">
                <a:moveTo>
                  <a:pt x="453146" y="411797"/>
                </a:moveTo>
                <a:lnTo>
                  <a:pt x="906292" y="240215"/>
                </a:lnTo>
                <a:lnTo>
                  <a:pt x="607216" y="240215"/>
                </a:lnTo>
                <a:lnTo>
                  <a:pt x="607216" y="0"/>
                </a:lnTo>
                <a:lnTo>
                  <a:pt x="299076" y="0"/>
                </a:lnTo>
                <a:lnTo>
                  <a:pt x="299076" y="240215"/>
                </a:lnTo>
                <a:lnTo>
                  <a:pt x="0" y="240215"/>
                </a:lnTo>
                <a:lnTo>
                  <a:pt x="453146" y="411797"/>
                </a:lnTo>
                <a:close/>
              </a:path>
            </a:pathLst>
          </a:custGeom>
          <a:ln w="3175">
            <a:solidFill>
              <a:srgbClr val="000000"/>
            </a:solidFill>
          </a:ln>
        </p:spPr>
        <p:txBody>
          <a:bodyPr wrap="square" lIns="0" tIns="0" rIns="0" bIns="0" rtlCol="0"/>
          <a:lstStyle/>
          <a:p>
            <a:endParaRPr/>
          </a:p>
        </p:txBody>
      </p:sp>
      <p:sp>
        <p:nvSpPr>
          <p:cNvPr id="12" name="object 12"/>
          <p:cNvSpPr/>
          <p:nvPr/>
        </p:nvSpPr>
        <p:spPr>
          <a:xfrm>
            <a:off x="6122264" y="3253887"/>
            <a:ext cx="906780" cy="480695"/>
          </a:xfrm>
          <a:custGeom>
            <a:avLst/>
            <a:gdLst/>
            <a:ahLst/>
            <a:cxnLst/>
            <a:rect l="l" t="t" r="r" b="b"/>
            <a:pathLst>
              <a:path w="906779" h="480695">
                <a:moveTo>
                  <a:pt x="607234" y="308847"/>
                </a:moveTo>
                <a:lnTo>
                  <a:pt x="299076" y="308847"/>
                </a:lnTo>
                <a:lnTo>
                  <a:pt x="299076" y="0"/>
                </a:lnTo>
                <a:lnTo>
                  <a:pt x="607234" y="0"/>
                </a:lnTo>
                <a:lnTo>
                  <a:pt x="607234" y="308847"/>
                </a:lnTo>
                <a:close/>
              </a:path>
              <a:path w="906779" h="480695">
                <a:moveTo>
                  <a:pt x="453146" y="480430"/>
                </a:moveTo>
                <a:lnTo>
                  <a:pt x="0" y="308847"/>
                </a:lnTo>
                <a:lnTo>
                  <a:pt x="906311" y="308847"/>
                </a:lnTo>
                <a:lnTo>
                  <a:pt x="453146" y="480430"/>
                </a:lnTo>
                <a:close/>
              </a:path>
            </a:pathLst>
          </a:custGeom>
          <a:solidFill>
            <a:srgbClr val="E8EEF7"/>
          </a:solidFill>
        </p:spPr>
        <p:txBody>
          <a:bodyPr wrap="square" lIns="0" tIns="0" rIns="0" bIns="0" rtlCol="0"/>
          <a:lstStyle/>
          <a:p>
            <a:endParaRPr/>
          </a:p>
        </p:txBody>
      </p:sp>
      <p:sp>
        <p:nvSpPr>
          <p:cNvPr id="13" name="object 13"/>
          <p:cNvSpPr/>
          <p:nvPr/>
        </p:nvSpPr>
        <p:spPr>
          <a:xfrm>
            <a:off x="6122270" y="3253887"/>
            <a:ext cx="906780" cy="480695"/>
          </a:xfrm>
          <a:custGeom>
            <a:avLst/>
            <a:gdLst/>
            <a:ahLst/>
            <a:cxnLst/>
            <a:rect l="l" t="t" r="r" b="b"/>
            <a:pathLst>
              <a:path w="906779" h="480695">
                <a:moveTo>
                  <a:pt x="453146" y="480430"/>
                </a:moveTo>
                <a:lnTo>
                  <a:pt x="906292" y="308847"/>
                </a:lnTo>
                <a:lnTo>
                  <a:pt x="607216" y="308847"/>
                </a:lnTo>
                <a:lnTo>
                  <a:pt x="607216" y="0"/>
                </a:lnTo>
                <a:lnTo>
                  <a:pt x="299076" y="0"/>
                </a:lnTo>
                <a:lnTo>
                  <a:pt x="299076" y="308847"/>
                </a:lnTo>
                <a:lnTo>
                  <a:pt x="0" y="308847"/>
                </a:lnTo>
                <a:lnTo>
                  <a:pt x="453146" y="480430"/>
                </a:lnTo>
                <a:close/>
              </a:path>
            </a:pathLst>
          </a:custGeom>
          <a:ln w="3175">
            <a:solidFill>
              <a:srgbClr val="000000"/>
            </a:solidFill>
          </a:ln>
        </p:spPr>
        <p:txBody>
          <a:bodyPr wrap="square" lIns="0" tIns="0" rIns="0" bIns="0" rtlCol="0"/>
          <a:lstStyle/>
          <a:p>
            <a:endParaRPr/>
          </a:p>
        </p:txBody>
      </p:sp>
      <p:sp>
        <p:nvSpPr>
          <p:cNvPr id="14" name="object 14"/>
          <p:cNvSpPr/>
          <p:nvPr/>
        </p:nvSpPr>
        <p:spPr>
          <a:xfrm>
            <a:off x="6122266" y="5518772"/>
            <a:ext cx="906780" cy="480695"/>
          </a:xfrm>
          <a:custGeom>
            <a:avLst/>
            <a:gdLst/>
            <a:ahLst/>
            <a:cxnLst/>
            <a:rect l="l" t="t" r="r" b="b"/>
            <a:pathLst>
              <a:path w="906779" h="480695">
                <a:moveTo>
                  <a:pt x="607234" y="308847"/>
                </a:moveTo>
                <a:lnTo>
                  <a:pt x="299076" y="308847"/>
                </a:lnTo>
                <a:lnTo>
                  <a:pt x="299076" y="0"/>
                </a:lnTo>
                <a:lnTo>
                  <a:pt x="607234" y="0"/>
                </a:lnTo>
                <a:lnTo>
                  <a:pt x="607234" y="308847"/>
                </a:lnTo>
                <a:close/>
              </a:path>
              <a:path w="906779" h="480695">
                <a:moveTo>
                  <a:pt x="453146" y="480430"/>
                </a:moveTo>
                <a:lnTo>
                  <a:pt x="0" y="308847"/>
                </a:lnTo>
                <a:lnTo>
                  <a:pt x="906311" y="308847"/>
                </a:lnTo>
                <a:lnTo>
                  <a:pt x="453146" y="480430"/>
                </a:lnTo>
                <a:close/>
              </a:path>
            </a:pathLst>
          </a:custGeom>
          <a:solidFill>
            <a:srgbClr val="E8EEF7"/>
          </a:solidFill>
        </p:spPr>
        <p:txBody>
          <a:bodyPr wrap="square" lIns="0" tIns="0" rIns="0" bIns="0" rtlCol="0"/>
          <a:lstStyle/>
          <a:p>
            <a:endParaRPr/>
          </a:p>
        </p:txBody>
      </p:sp>
      <p:sp>
        <p:nvSpPr>
          <p:cNvPr id="15" name="object 15"/>
          <p:cNvSpPr/>
          <p:nvPr/>
        </p:nvSpPr>
        <p:spPr>
          <a:xfrm>
            <a:off x="6122272" y="5518772"/>
            <a:ext cx="906780" cy="480695"/>
          </a:xfrm>
          <a:custGeom>
            <a:avLst/>
            <a:gdLst/>
            <a:ahLst/>
            <a:cxnLst/>
            <a:rect l="l" t="t" r="r" b="b"/>
            <a:pathLst>
              <a:path w="906779" h="480695">
                <a:moveTo>
                  <a:pt x="453146" y="480430"/>
                </a:moveTo>
                <a:lnTo>
                  <a:pt x="906292" y="308847"/>
                </a:lnTo>
                <a:lnTo>
                  <a:pt x="607216" y="308847"/>
                </a:lnTo>
                <a:lnTo>
                  <a:pt x="607216" y="0"/>
                </a:lnTo>
                <a:lnTo>
                  <a:pt x="299076" y="0"/>
                </a:lnTo>
                <a:lnTo>
                  <a:pt x="299076" y="308847"/>
                </a:lnTo>
                <a:lnTo>
                  <a:pt x="0" y="308847"/>
                </a:lnTo>
                <a:lnTo>
                  <a:pt x="453146" y="480430"/>
                </a:lnTo>
                <a:close/>
              </a:path>
            </a:pathLst>
          </a:custGeom>
          <a:ln w="3175">
            <a:solidFill>
              <a:srgbClr val="000000"/>
            </a:solidFill>
          </a:ln>
        </p:spPr>
        <p:txBody>
          <a:bodyPr wrap="square" lIns="0" tIns="0" rIns="0" bIns="0" rtlCol="0"/>
          <a:lstStyle/>
          <a:p>
            <a:endParaRPr/>
          </a:p>
        </p:txBody>
      </p:sp>
      <p:sp>
        <p:nvSpPr>
          <p:cNvPr id="16" name="object 16"/>
          <p:cNvSpPr/>
          <p:nvPr/>
        </p:nvSpPr>
        <p:spPr>
          <a:xfrm>
            <a:off x="6122267" y="851741"/>
            <a:ext cx="906780" cy="549275"/>
          </a:xfrm>
          <a:custGeom>
            <a:avLst/>
            <a:gdLst/>
            <a:ahLst/>
            <a:cxnLst/>
            <a:rect l="l" t="t" r="r" b="b"/>
            <a:pathLst>
              <a:path w="906779" h="549275">
                <a:moveTo>
                  <a:pt x="607234" y="377473"/>
                </a:moveTo>
                <a:lnTo>
                  <a:pt x="299076" y="377473"/>
                </a:lnTo>
                <a:lnTo>
                  <a:pt x="299076" y="0"/>
                </a:lnTo>
                <a:lnTo>
                  <a:pt x="607234" y="0"/>
                </a:lnTo>
                <a:lnTo>
                  <a:pt x="607234" y="377473"/>
                </a:lnTo>
                <a:close/>
              </a:path>
              <a:path w="906779" h="549275">
                <a:moveTo>
                  <a:pt x="453146" y="549055"/>
                </a:moveTo>
                <a:lnTo>
                  <a:pt x="0" y="377473"/>
                </a:lnTo>
                <a:lnTo>
                  <a:pt x="906311" y="377473"/>
                </a:lnTo>
                <a:lnTo>
                  <a:pt x="453146" y="549055"/>
                </a:lnTo>
                <a:close/>
              </a:path>
            </a:pathLst>
          </a:custGeom>
          <a:solidFill>
            <a:srgbClr val="E8EEF7"/>
          </a:solidFill>
        </p:spPr>
        <p:txBody>
          <a:bodyPr wrap="square" lIns="0" tIns="0" rIns="0" bIns="0" rtlCol="0"/>
          <a:lstStyle/>
          <a:p>
            <a:endParaRPr/>
          </a:p>
        </p:txBody>
      </p:sp>
      <p:sp>
        <p:nvSpPr>
          <p:cNvPr id="17" name="object 17"/>
          <p:cNvSpPr/>
          <p:nvPr/>
        </p:nvSpPr>
        <p:spPr>
          <a:xfrm>
            <a:off x="6122273" y="851736"/>
            <a:ext cx="906780" cy="549275"/>
          </a:xfrm>
          <a:custGeom>
            <a:avLst/>
            <a:gdLst/>
            <a:ahLst/>
            <a:cxnLst/>
            <a:rect l="l" t="t" r="r" b="b"/>
            <a:pathLst>
              <a:path w="906779" h="549275">
                <a:moveTo>
                  <a:pt x="453146" y="549062"/>
                </a:moveTo>
                <a:lnTo>
                  <a:pt x="906292" y="377480"/>
                </a:lnTo>
                <a:lnTo>
                  <a:pt x="607216" y="377480"/>
                </a:lnTo>
                <a:lnTo>
                  <a:pt x="607216" y="0"/>
                </a:lnTo>
                <a:lnTo>
                  <a:pt x="299076" y="0"/>
                </a:lnTo>
                <a:lnTo>
                  <a:pt x="299076" y="377480"/>
                </a:lnTo>
                <a:lnTo>
                  <a:pt x="0" y="377480"/>
                </a:lnTo>
                <a:lnTo>
                  <a:pt x="453146" y="549062"/>
                </a:lnTo>
                <a:close/>
              </a:path>
            </a:pathLst>
          </a:custGeom>
          <a:ln w="3295">
            <a:solidFill>
              <a:srgbClr val="000000"/>
            </a:solidFill>
          </a:ln>
        </p:spPr>
        <p:txBody>
          <a:bodyPr wrap="square" lIns="0" tIns="0" rIns="0" bIns="0" rtlCol="0"/>
          <a:lstStyle/>
          <a:p>
            <a:endParaRPr/>
          </a:p>
        </p:txBody>
      </p:sp>
      <p:sp>
        <p:nvSpPr>
          <p:cNvPr id="21" name="object 21"/>
          <p:cNvSpPr txBox="1">
            <a:spLocks noGrp="1"/>
          </p:cNvSpPr>
          <p:nvPr>
            <p:ph type="title"/>
          </p:nvPr>
        </p:nvSpPr>
        <p:spPr>
          <a:xfrm>
            <a:off x="471677" y="479125"/>
            <a:ext cx="4328923" cy="1013460"/>
          </a:xfrm>
          <a:prstGeom prst="rect">
            <a:avLst/>
          </a:prstGeom>
        </p:spPr>
        <p:txBody>
          <a:bodyPr vert="horz" wrap="square" lIns="0" tIns="121920" rIns="0" bIns="0" rtlCol="0">
            <a:spAutoFit/>
          </a:bodyPr>
          <a:lstStyle/>
          <a:p>
            <a:pPr marR="5080" indent="12700">
              <a:lnSpc>
                <a:spcPct val="80000"/>
              </a:lnSpc>
              <a:spcBef>
                <a:spcPts val="960"/>
              </a:spcBef>
            </a:pPr>
            <a:r>
              <a:rPr sz="3600" spc="-30" dirty="0"/>
              <a:t>Typical </a:t>
            </a:r>
            <a:r>
              <a:rPr sz="3600" spc="-5" dirty="0"/>
              <a:t>Stages </a:t>
            </a:r>
            <a:r>
              <a:rPr sz="3600" dirty="0"/>
              <a:t>of  </a:t>
            </a:r>
            <a:r>
              <a:rPr sz="3600" spc="-30" dirty="0"/>
              <a:t>Water</a:t>
            </a:r>
            <a:r>
              <a:rPr sz="3600" spc="-160" dirty="0"/>
              <a:t> </a:t>
            </a:r>
            <a:r>
              <a:rPr sz="3600" spc="-15" dirty="0"/>
              <a:t>Treatment</a:t>
            </a:r>
            <a:endParaRPr sz="3600" dirty="0"/>
          </a:p>
        </p:txBody>
      </p:sp>
      <p:sp>
        <p:nvSpPr>
          <p:cNvPr id="28" name="object 28"/>
          <p:cNvSpPr txBox="1"/>
          <p:nvPr/>
        </p:nvSpPr>
        <p:spPr>
          <a:xfrm>
            <a:off x="471676" y="2177363"/>
            <a:ext cx="4405123" cy="2467342"/>
          </a:xfrm>
          <a:prstGeom prst="rect">
            <a:avLst/>
          </a:prstGeom>
        </p:spPr>
        <p:txBody>
          <a:bodyPr vert="horz" wrap="square" lIns="0" tIns="121920" rIns="0" bIns="0" rtlCol="0">
            <a:spAutoFit/>
          </a:bodyPr>
          <a:lstStyle/>
          <a:p>
            <a:pPr marR="5080">
              <a:spcBef>
                <a:spcPts val="960"/>
              </a:spcBef>
            </a:pPr>
            <a:r>
              <a:rPr sz="3600" spc="-5" dirty="0">
                <a:solidFill>
                  <a:srgbClr val="FFCC66"/>
                </a:solidFill>
                <a:latin typeface="Arial"/>
                <a:cs typeface="Arial"/>
              </a:rPr>
              <a:t>Compare these 6  stages with</a:t>
            </a:r>
            <a:r>
              <a:rPr sz="3600" spc="-60" dirty="0">
                <a:solidFill>
                  <a:srgbClr val="FFCC66"/>
                </a:solidFill>
                <a:latin typeface="Arial"/>
                <a:cs typeface="Arial"/>
              </a:rPr>
              <a:t> </a:t>
            </a:r>
            <a:endParaRPr lang="en-US" sz="3600" spc="-60" dirty="0" smtClean="0">
              <a:solidFill>
                <a:srgbClr val="FFCC66"/>
              </a:solidFill>
              <a:latin typeface="Arial"/>
              <a:cs typeface="Arial"/>
            </a:endParaRPr>
          </a:p>
          <a:p>
            <a:pPr marR="5080">
              <a:spcBef>
                <a:spcPts val="960"/>
              </a:spcBef>
            </a:pPr>
            <a:r>
              <a:rPr sz="3600" spc="-5" dirty="0" smtClean="0">
                <a:solidFill>
                  <a:srgbClr val="FFCC66"/>
                </a:solidFill>
                <a:latin typeface="Arial"/>
                <a:cs typeface="Arial"/>
              </a:rPr>
              <a:t>Salem  </a:t>
            </a:r>
            <a:r>
              <a:rPr sz="3600" spc="-5" dirty="0">
                <a:solidFill>
                  <a:srgbClr val="FFCC66"/>
                </a:solidFill>
                <a:latin typeface="Arial"/>
                <a:cs typeface="Arial"/>
              </a:rPr>
              <a:t>WTP tour this  afternoon.</a:t>
            </a:r>
            <a:endParaRPr sz="3600" dirty="0">
              <a:latin typeface="Arial"/>
              <a:cs typeface="Arial"/>
            </a:endParaRPr>
          </a:p>
        </p:txBody>
      </p:sp>
      <p:sp>
        <p:nvSpPr>
          <p:cNvPr id="29" name="object 29"/>
          <p:cNvSpPr txBox="1">
            <a:spLocks noGrp="1"/>
          </p:cNvSpPr>
          <p:nvPr>
            <p:ph type="sldNum" sz="quarter" idx="7"/>
          </p:nvPr>
        </p:nvSpPr>
        <p:spPr>
          <a:prstGeom prst="rect">
            <a:avLst/>
          </a:prstGeom>
        </p:spPr>
        <p:txBody>
          <a:bodyPr vert="horz" wrap="square" lIns="0" tIns="0" rIns="0" bIns="0" rtlCol="0">
            <a:spAutoFit/>
          </a:bodyPr>
          <a:lstStyle/>
          <a:p>
            <a:pPr marL="38100">
              <a:lnSpc>
                <a:spcPts val="1645"/>
              </a:lnSpc>
            </a:pPr>
            <a:fld id="{81D60167-4931-47E6-BA6A-407CBD079E47}" type="slidenum">
              <a:rPr spc="-5" dirty="0"/>
              <a:t>31</a:t>
            </a:fld>
            <a:endParaRPr spc="-5" dirty="0"/>
          </a:p>
        </p:txBody>
      </p:sp>
      <p:sp>
        <p:nvSpPr>
          <p:cNvPr id="30" name="object 30"/>
          <p:cNvSpPr txBox="1"/>
          <p:nvPr/>
        </p:nvSpPr>
        <p:spPr>
          <a:xfrm>
            <a:off x="5807328" y="6328761"/>
            <a:ext cx="1536700" cy="217170"/>
          </a:xfrm>
          <a:prstGeom prst="rect">
            <a:avLst/>
          </a:prstGeom>
        </p:spPr>
        <p:txBody>
          <a:bodyPr vert="horz" wrap="square" lIns="0" tIns="0" rIns="0" bIns="0" rtlCol="0">
            <a:spAutoFit/>
          </a:bodyPr>
          <a:lstStyle/>
          <a:p>
            <a:pPr marL="12700">
              <a:lnSpc>
                <a:spcPts val="1595"/>
              </a:lnSpc>
            </a:pPr>
            <a:r>
              <a:rPr sz="1350" spc="1230" dirty="0">
                <a:latin typeface="Arial"/>
                <a:cs typeface="Arial"/>
              </a:rPr>
              <a:t>System</a:t>
            </a:r>
            <a:endParaRPr sz="1350">
              <a:latin typeface="Arial"/>
              <a:cs typeface="Arial"/>
            </a:endParaRPr>
          </a:p>
        </p:txBody>
      </p:sp>
      <p:sp>
        <p:nvSpPr>
          <p:cNvPr id="31" name="object 31"/>
          <p:cNvSpPr txBox="1">
            <a:spLocks noGrp="1"/>
          </p:cNvSpPr>
          <p:nvPr>
            <p:ph type="ftr" sz="quarter" idx="5"/>
          </p:nvPr>
        </p:nvSpPr>
        <p:spPr>
          <a:xfrm>
            <a:off x="762000" y="6488331"/>
            <a:ext cx="3199765" cy="205184"/>
          </a:xfrm>
          <a:prstGeom prst="rect">
            <a:avLst/>
          </a:prstGeom>
        </p:spPr>
        <p:txBody>
          <a:bodyPr vert="horz" wrap="square" lIns="0" tIns="0" rIns="0" bIns="0" rtlCol="0">
            <a:spAutoFit/>
          </a:bodyPr>
          <a:lstStyle/>
          <a:p>
            <a:pPr marL="12700">
              <a:lnSpc>
                <a:spcPts val="1625"/>
              </a:lnSpc>
            </a:pPr>
            <a:r>
              <a:rPr lang="en-US" spc="-5" smtClean="0"/>
              <a:t>2025 Va Tech Water Treatment Short Course</a:t>
            </a:r>
            <a:endParaRPr spc="-5"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61772" y="409955"/>
            <a:ext cx="3598925" cy="1118615"/>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3399282" y="409956"/>
            <a:ext cx="830579" cy="1118615"/>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3568446" y="409955"/>
            <a:ext cx="4730495" cy="1118615"/>
          </a:xfrm>
          <a:prstGeom prst="rect">
            <a:avLst/>
          </a:prstGeom>
          <a:blipFill>
            <a:blip r:embed="rId4" cstate="print"/>
            <a:stretch>
              <a:fillRect/>
            </a:stretch>
          </a:blipFill>
        </p:spPr>
        <p:txBody>
          <a:bodyPr wrap="square" lIns="0" tIns="0" rIns="0" bIns="0" rtlCol="0"/>
          <a:lstStyle/>
          <a:p>
            <a:endParaRPr/>
          </a:p>
        </p:txBody>
      </p:sp>
      <p:sp>
        <p:nvSpPr>
          <p:cNvPr id="5" name="object 5"/>
          <p:cNvSpPr/>
          <p:nvPr/>
        </p:nvSpPr>
        <p:spPr>
          <a:xfrm>
            <a:off x="461772" y="1019555"/>
            <a:ext cx="2808731" cy="1118615"/>
          </a:xfrm>
          <a:prstGeom prst="rect">
            <a:avLst/>
          </a:prstGeom>
          <a:blipFill>
            <a:blip r:embed="rId5" cstate="print"/>
            <a:stretch>
              <a:fillRect/>
            </a:stretch>
          </a:blipFill>
        </p:spPr>
        <p:txBody>
          <a:bodyPr wrap="square" lIns="0" tIns="0" rIns="0" bIns="0" rtlCol="0"/>
          <a:lstStyle/>
          <a:p>
            <a:endParaRPr/>
          </a:p>
        </p:txBody>
      </p:sp>
      <p:sp>
        <p:nvSpPr>
          <p:cNvPr id="6" name="object 6"/>
          <p:cNvSpPr txBox="1">
            <a:spLocks noGrp="1"/>
          </p:cNvSpPr>
          <p:nvPr>
            <p:ph type="title"/>
          </p:nvPr>
        </p:nvSpPr>
        <p:spPr>
          <a:prstGeom prst="rect">
            <a:avLst/>
          </a:prstGeom>
        </p:spPr>
        <p:txBody>
          <a:bodyPr vert="horz" wrap="square" lIns="0" tIns="130809" rIns="0" bIns="0" rtlCol="0">
            <a:spAutoFit/>
          </a:bodyPr>
          <a:lstStyle/>
          <a:p>
            <a:pPr marL="390525" marR="5080">
              <a:lnSpc>
                <a:spcPct val="100000"/>
              </a:lnSpc>
              <a:spcBef>
                <a:spcPts val="100"/>
              </a:spcBef>
            </a:pPr>
            <a:r>
              <a:rPr sz="4000" spc="-5" dirty="0"/>
              <a:t>Pretreatment-pH </a:t>
            </a:r>
            <a:r>
              <a:rPr sz="4000" dirty="0"/>
              <a:t>Adjustment or  Oxidation</a:t>
            </a:r>
            <a:endParaRPr sz="4000"/>
          </a:p>
        </p:txBody>
      </p:sp>
      <p:sp>
        <p:nvSpPr>
          <p:cNvPr id="8" name="object 8"/>
          <p:cNvSpPr txBox="1">
            <a:spLocks noGrp="1"/>
          </p:cNvSpPr>
          <p:nvPr>
            <p:ph type="sldNum" sz="quarter" idx="7"/>
          </p:nvPr>
        </p:nvSpPr>
        <p:spPr>
          <a:prstGeom prst="rect">
            <a:avLst/>
          </a:prstGeom>
        </p:spPr>
        <p:txBody>
          <a:bodyPr vert="horz" wrap="square" lIns="0" tIns="0" rIns="0" bIns="0" rtlCol="0">
            <a:spAutoFit/>
          </a:bodyPr>
          <a:lstStyle/>
          <a:p>
            <a:pPr marL="38100">
              <a:lnSpc>
                <a:spcPts val="1645"/>
              </a:lnSpc>
            </a:pPr>
            <a:fld id="{81D60167-4931-47E6-BA6A-407CBD079E47}" type="slidenum">
              <a:rPr spc="-5" dirty="0"/>
              <a:t>32</a:t>
            </a:fld>
            <a:endParaRPr spc="-5" dirty="0"/>
          </a:p>
        </p:txBody>
      </p:sp>
      <p:sp>
        <p:nvSpPr>
          <p:cNvPr id="9" name="object 9"/>
          <p:cNvSpPr txBox="1">
            <a:spLocks noGrp="1"/>
          </p:cNvSpPr>
          <p:nvPr>
            <p:ph type="ftr" sz="quarter" idx="5"/>
          </p:nvPr>
        </p:nvSpPr>
        <p:spPr>
          <a:xfrm>
            <a:off x="762000" y="6488331"/>
            <a:ext cx="3199765" cy="205184"/>
          </a:xfrm>
          <a:prstGeom prst="rect">
            <a:avLst/>
          </a:prstGeom>
        </p:spPr>
        <p:txBody>
          <a:bodyPr vert="horz" wrap="square" lIns="0" tIns="0" rIns="0" bIns="0" rtlCol="0">
            <a:spAutoFit/>
          </a:bodyPr>
          <a:lstStyle/>
          <a:p>
            <a:pPr marL="12700">
              <a:lnSpc>
                <a:spcPts val="1625"/>
              </a:lnSpc>
            </a:pPr>
            <a:r>
              <a:rPr lang="en-US" spc="-5" smtClean="0"/>
              <a:t>2025 Va Tech Water Treatment Short Course</a:t>
            </a:r>
            <a:endParaRPr spc="-5" dirty="0"/>
          </a:p>
        </p:txBody>
      </p:sp>
      <p:sp>
        <p:nvSpPr>
          <p:cNvPr id="7" name="object 7"/>
          <p:cNvSpPr txBox="1"/>
          <p:nvPr/>
        </p:nvSpPr>
        <p:spPr>
          <a:xfrm>
            <a:off x="839787" y="1902980"/>
            <a:ext cx="6230620" cy="3409266"/>
          </a:xfrm>
          <a:prstGeom prst="rect">
            <a:avLst/>
          </a:prstGeom>
        </p:spPr>
        <p:txBody>
          <a:bodyPr vert="horz" wrap="square" lIns="0" tIns="61594" rIns="0" bIns="0" rtlCol="0">
            <a:spAutoFit/>
          </a:bodyPr>
          <a:lstStyle/>
          <a:p>
            <a:pPr marL="368300" indent="-342900">
              <a:lnSpc>
                <a:spcPct val="100000"/>
              </a:lnSpc>
              <a:spcBef>
                <a:spcPts val="484"/>
              </a:spcBef>
              <a:buClr>
                <a:srgbClr val="FFCC66"/>
              </a:buClr>
              <a:buSzPct val="75000"/>
              <a:buFont typeface="Wingdings"/>
              <a:buChar char=""/>
              <a:tabLst>
                <a:tab pos="368300" algn="l"/>
              </a:tabLst>
            </a:pPr>
            <a:r>
              <a:rPr sz="2800" spc="-5" dirty="0">
                <a:solidFill>
                  <a:srgbClr val="FFFFFF"/>
                </a:solidFill>
                <a:latin typeface="Times New Roman"/>
                <a:cs typeface="Times New Roman"/>
              </a:rPr>
              <a:t>Lime- increases</a:t>
            </a:r>
            <a:r>
              <a:rPr sz="2800" spc="10" dirty="0">
                <a:solidFill>
                  <a:srgbClr val="FFFFFF"/>
                </a:solidFill>
                <a:latin typeface="Times New Roman"/>
                <a:cs typeface="Times New Roman"/>
              </a:rPr>
              <a:t> </a:t>
            </a:r>
            <a:r>
              <a:rPr sz="2800" spc="-5" dirty="0">
                <a:solidFill>
                  <a:srgbClr val="FFFFFF"/>
                </a:solidFill>
                <a:latin typeface="Times New Roman"/>
                <a:cs typeface="Times New Roman"/>
              </a:rPr>
              <a:t>pH</a:t>
            </a:r>
            <a:endParaRPr sz="2800" dirty="0">
              <a:latin typeface="Times New Roman"/>
              <a:cs typeface="Times New Roman"/>
            </a:endParaRPr>
          </a:p>
          <a:p>
            <a:pPr marL="368300" indent="-342900">
              <a:lnSpc>
                <a:spcPct val="100000"/>
              </a:lnSpc>
              <a:spcBef>
                <a:spcPts val="380"/>
              </a:spcBef>
              <a:buClr>
                <a:srgbClr val="FFCC66"/>
              </a:buClr>
              <a:buSzPct val="75000"/>
              <a:buFont typeface="Wingdings"/>
              <a:buChar char=""/>
              <a:tabLst>
                <a:tab pos="368300" algn="l"/>
              </a:tabLst>
            </a:pPr>
            <a:r>
              <a:rPr sz="2800" spc="-5" dirty="0">
                <a:solidFill>
                  <a:srgbClr val="FFFFFF"/>
                </a:solidFill>
                <a:latin typeface="Times New Roman"/>
                <a:cs typeface="Times New Roman"/>
              </a:rPr>
              <a:t>Carbon dioxide- decreases</a:t>
            </a:r>
            <a:r>
              <a:rPr sz="2800" spc="15" dirty="0">
                <a:solidFill>
                  <a:srgbClr val="FFFFFF"/>
                </a:solidFill>
                <a:latin typeface="Times New Roman"/>
                <a:cs typeface="Times New Roman"/>
              </a:rPr>
              <a:t> </a:t>
            </a:r>
            <a:r>
              <a:rPr sz="2800" spc="-5" dirty="0">
                <a:solidFill>
                  <a:srgbClr val="FFFFFF"/>
                </a:solidFill>
                <a:latin typeface="Times New Roman"/>
                <a:cs typeface="Times New Roman"/>
              </a:rPr>
              <a:t>pH</a:t>
            </a:r>
            <a:endParaRPr sz="2800" dirty="0">
              <a:latin typeface="Times New Roman"/>
              <a:cs typeface="Times New Roman"/>
            </a:endParaRPr>
          </a:p>
          <a:p>
            <a:pPr marL="368300" indent="-342900">
              <a:lnSpc>
                <a:spcPct val="100000"/>
              </a:lnSpc>
              <a:spcBef>
                <a:spcPts val="385"/>
              </a:spcBef>
              <a:buClr>
                <a:srgbClr val="FFCC66"/>
              </a:buClr>
              <a:buSzPct val="75000"/>
              <a:buFont typeface="Wingdings"/>
              <a:buChar char=""/>
              <a:tabLst>
                <a:tab pos="368300" algn="l"/>
              </a:tabLst>
            </a:pPr>
            <a:r>
              <a:rPr sz="2800" spc="-5" dirty="0">
                <a:solidFill>
                  <a:srgbClr val="FFFFFF"/>
                </a:solidFill>
                <a:latin typeface="Times New Roman"/>
                <a:cs typeface="Times New Roman"/>
              </a:rPr>
              <a:t>NaOH- increase</a:t>
            </a:r>
            <a:r>
              <a:rPr sz="2800" spc="35" dirty="0">
                <a:solidFill>
                  <a:srgbClr val="FFFFFF"/>
                </a:solidFill>
                <a:latin typeface="Times New Roman"/>
                <a:cs typeface="Times New Roman"/>
              </a:rPr>
              <a:t> </a:t>
            </a:r>
            <a:r>
              <a:rPr sz="2800" spc="-5" dirty="0">
                <a:solidFill>
                  <a:srgbClr val="FFFFFF"/>
                </a:solidFill>
                <a:latin typeface="Times New Roman"/>
                <a:cs typeface="Times New Roman"/>
              </a:rPr>
              <a:t>pH</a:t>
            </a:r>
            <a:endParaRPr sz="2800" dirty="0">
              <a:latin typeface="Times New Roman"/>
              <a:cs typeface="Times New Roman"/>
            </a:endParaRPr>
          </a:p>
          <a:p>
            <a:pPr marL="368300" indent="-342900">
              <a:lnSpc>
                <a:spcPct val="100000"/>
              </a:lnSpc>
              <a:spcBef>
                <a:spcPts val="385"/>
              </a:spcBef>
              <a:buClr>
                <a:srgbClr val="FFCC66"/>
              </a:buClr>
              <a:buSzPct val="75000"/>
              <a:buFont typeface="Wingdings"/>
              <a:buChar char=""/>
              <a:tabLst>
                <a:tab pos="368300" algn="l"/>
              </a:tabLst>
            </a:pPr>
            <a:r>
              <a:rPr sz="2800" spc="-5" dirty="0">
                <a:solidFill>
                  <a:srgbClr val="FFFFFF"/>
                </a:solidFill>
                <a:latin typeface="Times New Roman"/>
                <a:cs typeface="Times New Roman"/>
              </a:rPr>
              <a:t>Acid- decrease</a:t>
            </a:r>
            <a:r>
              <a:rPr sz="2800" spc="20" dirty="0">
                <a:solidFill>
                  <a:srgbClr val="FFFFFF"/>
                </a:solidFill>
                <a:latin typeface="Times New Roman"/>
                <a:cs typeface="Times New Roman"/>
              </a:rPr>
              <a:t> </a:t>
            </a:r>
            <a:r>
              <a:rPr sz="2800" spc="-5" dirty="0">
                <a:solidFill>
                  <a:srgbClr val="FFFFFF"/>
                </a:solidFill>
                <a:latin typeface="Times New Roman"/>
                <a:cs typeface="Times New Roman"/>
              </a:rPr>
              <a:t>pH</a:t>
            </a:r>
            <a:endParaRPr sz="2800" dirty="0">
              <a:latin typeface="Times New Roman"/>
              <a:cs typeface="Times New Roman"/>
            </a:endParaRPr>
          </a:p>
          <a:p>
            <a:pPr marL="368300" marR="17780" indent="-342900">
              <a:lnSpc>
                <a:spcPts val="3460"/>
              </a:lnSpc>
              <a:spcBef>
                <a:spcPts val="815"/>
              </a:spcBef>
              <a:buClr>
                <a:srgbClr val="FFCC66"/>
              </a:buClr>
              <a:buSzPct val="75000"/>
              <a:buFont typeface="Wingdings"/>
              <a:buChar char=""/>
              <a:tabLst>
                <a:tab pos="368300" algn="l"/>
              </a:tabLst>
            </a:pPr>
            <a:r>
              <a:rPr sz="2800" spc="-5" dirty="0">
                <a:solidFill>
                  <a:srgbClr val="FFFFFF"/>
                </a:solidFill>
                <a:latin typeface="Times New Roman"/>
                <a:cs typeface="Times New Roman"/>
              </a:rPr>
              <a:t>Aeration- in ground water strips out  </a:t>
            </a:r>
            <a:r>
              <a:rPr sz="2800" dirty="0">
                <a:solidFill>
                  <a:srgbClr val="FFFFFF"/>
                </a:solidFill>
                <a:latin typeface="Times New Roman"/>
                <a:cs typeface="Times New Roman"/>
              </a:rPr>
              <a:t>CO</a:t>
            </a:r>
            <a:r>
              <a:rPr sz="2800" baseline="-21164" dirty="0">
                <a:solidFill>
                  <a:srgbClr val="FFFFFF"/>
                </a:solidFill>
                <a:latin typeface="Times New Roman"/>
                <a:cs typeface="Times New Roman"/>
              </a:rPr>
              <a:t>2</a:t>
            </a:r>
            <a:r>
              <a:rPr sz="2800" dirty="0">
                <a:solidFill>
                  <a:srgbClr val="FFFFFF"/>
                </a:solidFill>
                <a:latin typeface="Times New Roman"/>
                <a:cs typeface="Times New Roman"/>
              </a:rPr>
              <a:t>,VOCs </a:t>
            </a:r>
            <a:r>
              <a:rPr sz="2800" spc="-5" dirty="0">
                <a:solidFill>
                  <a:srgbClr val="FFFFFF"/>
                </a:solidFill>
                <a:latin typeface="Times New Roman"/>
                <a:cs typeface="Times New Roman"/>
              </a:rPr>
              <a:t>or oxidizes iron</a:t>
            </a:r>
            <a:endParaRPr sz="2800" dirty="0">
              <a:latin typeface="Times New Roman"/>
              <a:cs typeface="Times New Roman"/>
            </a:endParaRPr>
          </a:p>
          <a:p>
            <a:pPr marL="368300" indent="-342900">
              <a:lnSpc>
                <a:spcPct val="100000"/>
              </a:lnSpc>
              <a:spcBef>
                <a:spcPts val="330"/>
              </a:spcBef>
              <a:buClr>
                <a:srgbClr val="FFCC66"/>
              </a:buClr>
              <a:buSzPct val="75000"/>
              <a:buFont typeface="Wingdings"/>
              <a:buChar char=""/>
              <a:tabLst>
                <a:tab pos="368300" algn="l"/>
              </a:tabLst>
            </a:pPr>
            <a:r>
              <a:rPr sz="2800" spc="-5" dirty="0">
                <a:solidFill>
                  <a:srgbClr val="FFFFFF"/>
                </a:solidFill>
                <a:latin typeface="Times New Roman"/>
                <a:cs typeface="Times New Roman"/>
              </a:rPr>
              <a:t>Oxidants besides</a:t>
            </a:r>
            <a:r>
              <a:rPr sz="2800" spc="20" dirty="0">
                <a:solidFill>
                  <a:srgbClr val="FFFFFF"/>
                </a:solidFill>
                <a:latin typeface="Times New Roman"/>
                <a:cs typeface="Times New Roman"/>
              </a:rPr>
              <a:t> </a:t>
            </a:r>
            <a:r>
              <a:rPr sz="2800" spc="-5" dirty="0">
                <a:solidFill>
                  <a:srgbClr val="FFFFFF"/>
                </a:solidFill>
                <a:latin typeface="Times New Roman"/>
                <a:cs typeface="Times New Roman"/>
              </a:rPr>
              <a:t>air</a:t>
            </a:r>
            <a:endParaRPr sz="2800" dirty="0">
              <a:latin typeface="Times New Roman"/>
              <a:cs typeface="Times New Roman"/>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801105" y="6298022"/>
            <a:ext cx="224154" cy="238760"/>
          </a:xfrm>
          <a:prstGeom prst="rect">
            <a:avLst/>
          </a:prstGeom>
        </p:spPr>
        <p:txBody>
          <a:bodyPr vert="horz" wrap="square" lIns="0" tIns="12065" rIns="0" bIns="0" rtlCol="0">
            <a:spAutoFit/>
          </a:bodyPr>
          <a:lstStyle/>
          <a:p>
            <a:pPr marL="12700">
              <a:lnSpc>
                <a:spcPct val="100000"/>
              </a:lnSpc>
              <a:spcBef>
                <a:spcPts val="95"/>
              </a:spcBef>
            </a:pPr>
            <a:r>
              <a:rPr sz="1400" spc="-5" dirty="0">
                <a:solidFill>
                  <a:srgbClr val="FFFFFF"/>
                </a:solidFill>
                <a:latin typeface="Arial"/>
                <a:cs typeface="Arial"/>
              </a:rPr>
              <a:t>33</a:t>
            </a:r>
            <a:endParaRPr sz="1400">
              <a:latin typeface="Arial"/>
              <a:cs typeface="Arial"/>
            </a:endParaRPr>
          </a:p>
        </p:txBody>
      </p:sp>
      <p:sp>
        <p:nvSpPr>
          <p:cNvPr id="3" name="object 3"/>
          <p:cNvSpPr/>
          <p:nvPr/>
        </p:nvSpPr>
        <p:spPr>
          <a:xfrm>
            <a:off x="461772" y="714755"/>
            <a:ext cx="2865119" cy="1118615"/>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2665476" y="714756"/>
            <a:ext cx="830579" cy="1118615"/>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2834639" y="714756"/>
            <a:ext cx="5579363" cy="1118615"/>
          </a:xfrm>
          <a:prstGeom prst="rect">
            <a:avLst/>
          </a:prstGeom>
          <a:blipFill>
            <a:blip r:embed="rId4" cstate="print"/>
            <a:stretch>
              <a:fillRect/>
            </a:stretch>
          </a:blipFill>
        </p:spPr>
        <p:txBody>
          <a:bodyPr wrap="square" lIns="0" tIns="0" rIns="0" bIns="0" rtlCol="0"/>
          <a:lstStyle/>
          <a:p>
            <a:endParaRPr/>
          </a:p>
        </p:txBody>
      </p:sp>
      <p:sp>
        <p:nvSpPr>
          <p:cNvPr id="6" name="object 6"/>
          <p:cNvSpPr txBox="1">
            <a:spLocks noGrp="1"/>
          </p:cNvSpPr>
          <p:nvPr>
            <p:ph type="title"/>
          </p:nvPr>
        </p:nvSpPr>
        <p:spPr>
          <a:xfrm>
            <a:off x="762000" y="849122"/>
            <a:ext cx="7315200" cy="635635"/>
          </a:xfrm>
          <a:prstGeom prst="rect">
            <a:avLst/>
          </a:prstGeom>
        </p:spPr>
        <p:txBody>
          <a:bodyPr vert="horz" wrap="square" lIns="0" tIns="12700" rIns="0" bIns="0" rtlCol="0">
            <a:spAutoFit/>
          </a:bodyPr>
          <a:lstStyle/>
          <a:p>
            <a:pPr marL="12700">
              <a:lnSpc>
                <a:spcPct val="100000"/>
              </a:lnSpc>
              <a:spcBef>
                <a:spcPts val="100"/>
              </a:spcBef>
            </a:pPr>
            <a:r>
              <a:rPr sz="4000" dirty="0"/>
              <a:t>Other </a:t>
            </a:r>
            <a:r>
              <a:rPr sz="4000" spc="-5" dirty="0"/>
              <a:t>Pre-treatment</a:t>
            </a:r>
            <a:r>
              <a:rPr sz="4000" spc="-25" dirty="0"/>
              <a:t> </a:t>
            </a:r>
            <a:r>
              <a:rPr sz="4000" dirty="0"/>
              <a:t>Techniques</a:t>
            </a:r>
            <a:endParaRPr sz="4000"/>
          </a:p>
        </p:txBody>
      </p:sp>
      <p:sp>
        <p:nvSpPr>
          <p:cNvPr id="9" name="object 9"/>
          <p:cNvSpPr txBox="1">
            <a:spLocks noGrp="1"/>
          </p:cNvSpPr>
          <p:nvPr>
            <p:ph type="ftr" sz="quarter" idx="5"/>
          </p:nvPr>
        </p:nvSpPr>
        <p:spPr>
          <a:xfrm>
            <a:off x="762000" y="6488331"/>
            <a:ext cx="3199765" cy="205184"/>
          </a:xfrm>
          <a:prstGeom prst="rect">
            <a:avLst/>
          </a:prstGeom>
        </p:spPr>
        <p:txBody>
          <a:bodyPr vert="horz" wrap="square" lIns="0" tIns="0" rIns="0" bIns="0" rtlCol="0">
            <a:spAutoFit/>
          </a:bodyPr>
          <a:lstStyle/>
          <a:p>
            <a:pPr marL="12700">
              <a:lnSpc>
                <a:spcPts val="1625"/>
              </a:lnSpc>
            </a:pPr>
            <a:r>
              <a:rPr lang="en-US" spc="-5" smtClean="0"/>
              <a:t>2025 Va Tech Water Treatment Short Course</a:t>
            </a:r>
            <a:endParaRPr spc="-5" dirty="0"/>
          </a:p>
        </p:txBody>
      </p:sp>
      <p:sp>
        <p:nvSpPr>
          <p:cNvPr id="7" name="object 7"/>
          <p:cNvSpPr txBox="1"/>
          <p:nvPr/>
        </p:nvSpPr>
        <p:spPr>
          <a:xfrm>
            <a:off x="797052" y="1908298"/>
            <a:ext cx="3778250" cy="2736647"/>
          </a:xfrm>
          <a:prstGeom prst="rect">
            <a:avLst/>
          </a:prstGeom>
        </p:spPr>
        <p:txBody>
          <a:bodyPr vert="horz" wrap="square" lIns="0" tIns="12700" rIns="0" bIns="0" rtlCol="0">
            <a:spAutoFit/>
          </a:bodyPr>
          <a:lstStyle/>
          <a:p>
            <a:pPr marL="298450" indent="-285750">
              <a:lnSpc>
                <a:spcPct val="100000"/>
              </a:lnSpc>
              <a:spcBef>
                <a:spcPts val="100"/>
              </a:spcBef>
              <a:buChar char="•"/>
              <a:tabLst>
                <a:tab pos="298450" algn="l"/>
              </a:tabLst>
            </a:pPr>
            <a:r>
              <a:rPr sz="2800" spc="-5" dirty="0">
                <a:solidFill>
                  <a:srgbClr val="FFFFFF"/>
                </a:solidFill>
                <a:latin typeface="Times New Roman"/>
                <a:cs typeface="Times New Roman"/>
              </a:rPr>
              <a:t>Presedimentation</a:t>
            </a:r>
            <a:endParaRPr sz="2800" dirty="0">
              <a:latin typeface="Times New Roman"/>
              <a:cs typeface="Times New Roman"/>
            </a:endParaRPr>
          </a:p>
          <a:p>
            <a:pPr>
              <a:lnSpc>
                <a:spcPct val="100000"/>
              </a:lnSpc>
              <a:spcBef>
                <a:spcPts val="5"/>
              </a:spcBef>
              <a:buClr>
                <a:srgbClr val="FFFFFF"/>
              </a:buClr>
              <a:buFont typeface="Times New Roman"/>
              <a:buChar char="•"/>
            </a:pPr>
            <a:endParaRPr sz="2800" dirty="0">
              <a:latin typeface="Times New Roman"/>
              <a:cs typeface="Times New Roman"/>
            </a:endParaRPr>
          </a:p>
          <a:p>
            <a:pPr marL="298450" indent="-285750">
              <a:lnSpc>
                <a:spcPct val="100000"/>
              </a:lnSpc>
              <a:spcBef>
                <a:spcPts val="5"/>
              </a:spcBef>
              <a:buChar char="•"/>
              <a:tabLst>
                <a:tab pos="298450" algn="l"/>
              </a:tabLst>
            </a:pPr>
            <a:r>
              <a:rPr sz="2800" spc="-5" dirty="0">
                <a:solidFill>
                  <a:srgbClr val="FFFFFF"/>
                </a:solidFill>
                <a:latin typeface="Times New Roman"/>
                <a:cs typeface="Times New Roman"/>
              </a:rPr>
              <a:t>Bank Filtration</a:t>
            </a:r>
            <a:endParaRPr sz="2800" dirty="0">
              <a:latin typeface="Times New Roman"/>
              <a:cs typeface="Times New Roman"/>
            </a:endParaRPr>
          </a:p>
          <a:p>
            <a:pPr>
              <a:lnSpc>
                <a:spcPct val="100000"/>
              </a:lnSpc>
              <a:spcBef>
                <a:spcPts val="35"/>
              </a:spcBef>
              <a:buClr>
                <a:srgbClr val="FFFFFF"/>
              </a:buClr>
              <a:buFont typeface="Times New Roman"/>
              <a:buChar char="•"/>
            </a:pPr>
            <a:endParaRPr sz="2800" dirty="0">
              <a:latin typeface="Times New Roman"/>
              <a:cs typeface="Times New Roman"/>
            </a:endParaRPr>
          </a:p>
          <a:p>
            <a:pPr marL="298450" marR="5080" indent="-285750">
              <a:lnSpc>
                <a:spcPts val="3890"/>
              </a:lnSpc>
              <a:buChar char="•"/>
              <a:tabLst>
                <a:tab pos="298450" algn="l"/>
              </a:tabLst>
            </a:pPr>
            <a:r>
              <a:rPr sz="2800" spc="-5" dirty="0">
                <a:solidFill>
                  <a:srgbClr val="FFFFFF"/>
                </a:solidFill>
                <a:latin typeface="Times New Roman"/>
                <a:cs typeface="Times New Roman"/>
              </a:rPr>
              <a:t>Watershed</a:t>
            </a:r>
            <a:r>
              <a:rPr sz="2800" spc="-65" dirty="0">
                <a:solidFill>
                  <a:srgbClr val="FFFFFF"/>
                </a:solidFill>
                <a:latin typeface="Times New Roman"/>
                <a:cs typeface="Times New Roman"/>
              </a:rPr>
              <a:t> </a:t>
            </a:r>
            <a:r>
              <a:rPr sz="2800" dirty="0">
                <a:solidFill>
                  <a:srgbClr val="FFFFFF"/>
                </a:solidFill>
                <a:latin typeface="Times New Roman"/>
                <a:cs typeface="Times New Roman"/>
              </a:rPr>
              <a:t>Control  </a:t>
            </a:r>
            <a:r>
              <a:rPr sz="2800" spc="-5" dirty="0">
                <a:solidFill>
                  <a:srgbClr val="FFFFFF"/>
                </a:solidFill>
                <a:latin typeface="Times New Roman"/>
                <a:cs typeface="Times New Roman"/>
              </a:rPr>
              <a:t>and </a:t>
            </a:r>
            <a:r>
              <a:rPr sz="2800" spc="-5" dirty="0" smtClean="0">
                <a:solidFill>
                  <a:srgbClr val="FFFFFF"/>
                </a:solidFill>
                <a:latin typeface="Times New Roman"/>
                <a:cs typeface="Times New Roman"/>
              </a:rPr>
              <a:t>Alg</a:t>
            </a:r>
            <a:r>
              <a:rPr lang="en-US" sz="2800" spc="-5" dirty="0" smtClean="0">
                <a:solidFill>
                  <a:srgbClr val="FFFFFF"/>
                </a:solidFill>
                <a:latin typeface="Times New Roman"/>
                <a:cs typeface="Times New Roman"/>
              </a:rPr>
              <a:t>a</a:t>
            </a:r>
            <a:r>
              <a:rPr sz="2800" spc="-5" dirty="0" smtClean="0">
                <a:solidFill>
                  <a:srgbClr val="FFFFFF"/>
                </a:solidFill>
                <a:latin typeface="Times New Roman"/>
                <a:cs typeface="Times New Roman"/>
              </a:rPr>
              <a:t>e</a:t>
            </a:r>
            <a:r>
              <a:rPr sz="2800" spc="-40" dirty="0" smtClean="0">
                <a:solidFill>
                  <a:srgbClr val="FFFFFF"/>
                </a:solidFill>
                <a:latin typeface="Times New Roman"/>
                <a:cs typeface="Times New Roman"/>
              </a:rPr>
              <a:t> </a:t>
            </a:r>
            <a:r>
              <a:rPr sz="2800" dirty="0">
                <a:solidFill>
                  <a:srgbClr val="FFFFFF"/>
                </a:solidFill>
                <a:latin typeface="Times New Roman"/>
                <a:cs typeface="Times New Roman"/>
              </a:rPr>
              <a:t>Control</a:t>
            </a:r>
            <a:endParaRPr sz="2800" dirty="0">
              <a:latin typeface="Times New Roman"/>
              <a:cs typeface="Times New Roman"/>
            </a:endParaRPr>
          </a:p>
        </p:txBody>
      </p:sp>
      <p:sp>
        <p:nvSpPr>
          <p:cNvPr id="8" name="object 8"/>
          <p:cNvSpPr txBox="1"/>
          <p:nvPr/>
        </p:nvSpPr>
        <p:spPr>
          <a:xfrm>
            <a:off x="4876800" y="1908298"/>
            <a:ext cx="3371850" cy="443711"/>
          </a:xfrm>
          <a:prstGeom prst="rect">
            <a:avLst/>
          </a:prstGeom>
        </p:spPr>
        <p:txBody>
          <a:bodyPr vert="horz" wrap="square" lIns="0" tIns="12700" rIns="0" bIns="0" rtlCol="0">
            <a:spAutoFit/>
          </a:bodyPr>
          <a:lstStyle/>
          <a:p>
            <a:pPr marL="298450" indent="-285750">
              <a:lnSpc>
                <a:spcPct val="100000"/>
              </a:lnSpc>
              <a:spcBef>
                <a:spcPts val="100"/>
              </a:spcBef>
              <a:buChar char="•"/>
              <a:tabLst>
                <a:tab pos="298450" algn="l"/>
              </a:tabLst>
            </a:pPr>
            <a:r>
              <a:rPr sz="2800" spc="-5" dirty="0">
                <a:solidFill>
                  <a:srgbClr val="FFFFFF"/>
                </a:solidFill>
                <a:latin typeface="Times New Roman"/>
                <a:cs typeface="Times New Roman"/>
              </a:rPr>
              <a:t>Covered</a:t>
            </a:r>
            <a:r>
              <a:rPr sz="2800" spc="-40" dirty="0">
                <a:solidFill>
                  <a:srgbClr val="FFFFFF"/>
                </a:solidFill>
                <a:latin typeface="Times New Roman"/>
                <a:cs typeface="Times New Roman"/>
              </a:rPr>
              <a:t> </a:t>
            </a:r>
            <a:r>
              <a:rPr sz="2800" spc="-5" dirty="0">
                <a:solidFill>
                  <a:srgbClr val="FFFFFF"/>
                </a:solidFill>
                <a:latin typeface="Times New Roman"/>
                <a:cs typeface="Times New Roman"/>
              </a:rPr>
              <a:t>Storage</a:t>
            </a:r>
            <a:endParaRPr sz="2800" dirty="0">
              <a:latin typeface="Times New Roman"/>
              <a:cs typeface="Times New Roman"/>
            </a:endParaRPr>
          </a:p>
        </p:txBody>
      </p:sp>
      <p:sp>
        <p:nvSpPr>
          <p:cNvPr id="10" name="Slide Number Placeholder 9"/>
          <p:cNvSpPr>
            <a:spLocks noGrp="1"/>
          </p:cNvSpPr>
          <p:nvPr>
            <p:ph type="sldNum" sz="quarter" idx="7"/>
          </p:nvPr>
        </p:nvSpPr>
        <p:spPr/>
        <p:txBody>
          <a:bodyPr/>
          <a:lstStyle/>
          <a:p>
            <a:pPr marL="38100">
              <a:lnSpc>
                <a:spcPts val="1645"/>
              </a:lnSpc>
            </a:pPr>
            <a:fld id="{81D60167-4931-47E6-BA6A-407CBD079E47}" type="slidenum">
              <a:rPr lang="en-US" spc="-5" smtClean="0"/>
              <a:t>33</a:t>
            </a:fld>
            <a:endParaRPr lang="en-US" spc="-5"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30530" y="334518"/>
            <a:ext cx="6692645" cy="1228343"/>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430530" y="1005077"/>
            <a:ext cx="6847331" cy="1228343"/>
          </a:xfrm>
          <a:prstGeom prst="rect">
            <a:avLst/>
          </a:prstGeom>
          <a:blipFill>
            <a:blip r:embed="rId3" cstate="print"/>
            <a:stretch>
              <a:fillRect/>
            </a:stretch>
          </a:blipFill>
        </p:spPr>
        <p:txBody>
          <a:bodyPr wrap="square" lIns="0" tIns="0" rIns="0" bIns="0" rtlCol="0"/>
          <a:lstStyle/>
          <a:p>
            <a:endParaRPr/>
          </a:p>
        </p:txBody>
      </p:sp>
      <p:sp>
        <p:nvSpPr>
          <p:cNvPr id="4" name="object 4"/>
          <p:cNvSpPr txBox="1">
            <a:spLocks noGrp="1"/>
          </p:cNvSpPr>
          <p:nvPr>
            <p:ph type="title"/>
          </p:nvPr>
        </p:nvSpPr>
        <p:spPr>
          <a:prstGeom prst="rect">
            <a:avLst/>
          </a:prstGeom>
        </p:spPr>
        <p:txBody>
          <a:bodyPr vert="horz" wrap="square" lIns="0" tIns="68453" rIns="0" bIns="0" rtlCol="0">
            <a:spAutoFit/>
          </a:bodyPr>
          <a:lstStyle/>
          <a:p>
            <a:pPr marL="390525" marR="5080">
              <a:lnSpc>
                <a:spcPct val="100000"/>
              </a:lnSpc>
              <a:spcBef>
                <a:spcPts val="95"/>
              </a:spcBef>
            </a:pPr>
            <a:r>
              <a:rPr spc="-5" dirty="0"/>
              <a:t>Conventional Treatment  Flocculation/Coagulation</a:t>
            </a:r>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38100">
              <a:lnSpc>
                <a:spcPts val="1645"/>
              </a:lnSpc>
            </a:pPr>
            <a:fld id="{81D60167-4931-47E6-BA6A-407CBD079E47}" type="slidenum">
              <a:rPr spc="-5" dirty="0"/>
              <a:t>34</a:t>
            </a:fld>
            <a:endParaRPr spc="-5" dirty="0"/>
          </a:p>
        </p:txBody>
      </p:sp>
      <p:sp>
        <p:nvSpPr>
          <p:cNvPr id="7" name="object 7"/>
          <p:cNvSpPr txBox="1">
            <a:spLocks noGrp="1"/>
          </p:cNvSpPr>
          <p:nvPr>
            <p:ph type="ftr" sz="quarter" idx="5"/>
          </p:nvPr>
        </p:nvSpPr>
        <p:spPr>
          <a:xfrm>
            <a:off x="762000" y="6488331"/>
            <a:ext cx="3199765" cy="205184"/>
          </a:xfrm>
          <a:prstGeom prst="rect">
            <a:avLst/>
          </a:prstGeom>
        </p:spPr>
        <p:txBody>
          <a:bodyPr vert="horz" wrap="square" lIns="0" tIns="0" rIns="0" bIns="0" rtlCol="0">
            <a:spAutoFit/>
          </a:bodyPr>
          <a:lstStyle/>
          <a:p>
            <a:pPr marL="12700">
              <a:lnSpc>
                <a:spcPts val="1625"/>
              </a:lnSpc>
            </a:pPr>
            <a:r>
              <a:rPr lang="en-US" spc="-5" smtClean="0"/>
              <a:t>2025 Va Tech Water Treatment Short Course</a:t>
            </a:r>
            <a:endParaRPr spc="-5" dirty="0"/>
          </a:p>
        </p:txBody>
      </p:sp>
      <p:sp>
        <p:nvSpPr>
          <p:cNvPr id="5" name="object 5"/>
          <p:cNvSpPr txBox="1"/>
          <p:nvPr/>
        </p:nvSpPr>
        <p:spPr>
          <a:xfrm>
            <a:off x="990600" y="2515359"/>
            <a:ext cx="4481513" cy="1939633"/>
          </a:xfrm>
          <a:prstGeom prst="rect">
            <a:avLst/>
          </a:prstGeom>
        </p:spPr>
        <p:txBody>
          <a:bodyPr vert="horz" wrap="square" lIns="0" tIns="61594" rIns="0" bIns="0" rtlCol="0">
            <a:spAutoFit/>
          </a:bodyPr>
          <a:lstStyle/>
          <a:p>
            <a:pPr marL="355600" indent="-342900">
              <a:lnSpc>
                <a:spcPct val="100000"/>
              </a:lnSpc>
              <a:spcBef>
                <a:spcPts val="484"/>
              </a:spcBef>
              <a:buClr>
                <a:srgbClr val="FFCC66"/>
              </a:buClr>
              <a:buSzPct val="75000"/>
              <a:buFont typeface="Wingdings"/>
              <a:buChar char=""/>
              <a:tabLst>
                <a:tab pos="355600" algn="l"/>
              </a:tabLst>
            </a:pPr>
            <a:r>
              <a:rPr sz="2800" spc="-5" dirty="0">
                <a:solidFill>
                  <a:srgbClr val="FFFFFF"/>
                </a:solidFill>
                <a:latin typeface="Times New Roman"/>
                <a:cs typeface="Times New Roman"/>
              </a:rPr>
              <a:t>Lime</a:t>
            </a:r>
            <a:endParaRPr sz="2800" dirty="0">
              <a:latin typeface="Times New Roman"/>
              <a:cs typeface="Times New Roman"/>
            </a:endParaRPr>
          </a:p>
          <a:p>
            <a:pPr marL="355600" indent="-342900">
              <a:lnSpc>
                <a:spcPct val="100000"/>
              </a:lnSpc>
              <a:spcBef>
                <a:spcPts val="380"/>
              </a:spcBef>
              <a:buClr>
                <a:srgbClr val="FFCC66"/>
              </a:buClr>
              <a:buSzPct val="75000"/>
              <a:buFont typeface="Wingdings"/>
              <a:buChar char=""/>
              <a:tabLst>
                <a:tab pos="355600" algn="l"/>
              </a:tabLst>
            </a:pPr>
            <a:r>
              <a:rPr sz="2800" spc="-5" dirty="0">
                <a:solidFill>
                  <a:srgbClr val="FFFFFF"/>
                </a:solidFill>
                <a:latin typeface="Times New Roman"/>
                <a:cs typeface="Times New Roman"/>
              </a:rPr>
              <a:t>Alum</a:t>
            </a:r>
            <a:endParaRPr sz="2800" dirty="0">
              <a:latin typeface="Times New Roman"/>
              <a:cs typeface="Times New Roman"/>
            </a:endParaRPr>
          </a:p>
          <a:p>
            <a:pPr marL="355600" indent="-342900">
              <a:lnSpc>
                <a:spcPct val="100000"/>
              </a:lnSpc>
              <a:spcBef>
                <a:spcPts val="385"/>
              </a:spcBef>
              <a:buClr>
                <a:srgbClr val="FFCC66"/>
              </a:buClr>
              <a:buSzPct val="75000"/>
              <a:buFont typeface="Wingdings"/>
              <a:buChar char=""/>
              <a:tabLst>
                <a:tab pos="355600" algn="l"/>
              </a:tabLst>
            </a:pPr>
            <a:r>
              <a:rPr sz="2800" spc="-5" dirty="0">
                <a:solidFill>
                  <a:srgbClr val="FFFFFF"/>
                </a:solidFill>
                <a:latin typeface="Times New Roman"/>
                <a:cs typeface="Times New Roman"/>
              </a:rPr>
              <a:t>Ferric/Ferrous</a:t>
            </a:r>
            <a:r>
              <a:rPr sz="2800" spc="-60" dirty="0">
                <a:solidFill>
                  <a:srgbClr val="FFFFFF"/>
                </a:solidFill>
                <a:latin typeface="Times New Roman"/>
                <a:cs typeface="Times New Roman"/>
              </a:rPr>
              <a:t> </a:t>
            </a:r>
            <a:r>
              <a:rPr sz="2800" spc="-5" dirty="0">
                <a:solidFill>
                  <a:srgbClr val="FFFFFF"/>
                </a:solidFill>
                <a:latin typeface="Times New Roman"/>
                <a:cs typeface="Times New Roman"/>
              </a:rPr>
              <a:t>salt</a:t>
            </a:r>
            <a:endParaRPr sz="2800" dirty="0">
              <a:latin typeface="Times New Roman"/>
              <a:cs typeface="Times New Roman"/>
            </a:endParaRPr>
          </a:p>
          <a:p>
            <a:pPr marL="355600" indent="-342900">
              <a:lnSpc>
                <a:spcPct val="100000"/>
              </a:lnSpc>
              <a:spcBef>
                <a:spcPts val="385"/>
              </a:spcBef>
              <a:buClr>
                <a:srgbClr val="FFCC66"/>
              </a:buClr>
              <a:buSzPct val="75000"/>
              <a:buFont typeface="Wingdings"/>
              <a:buChar char=""/>
              <a:tabLst>
                <a:tab pos="355600" algn="l"/>
              </a:tabLst>
            </a:pPr>
            <a:r>
              <a:rPr sz="2800" spc="-5" dirty="0" smtClean="0">
                <a:solidFill>
                  <a:srgbClr val="FFFFFF"/>
                </a:solidFill>
                <a:latin typeface="Times New Roman"/>
                <a:cs typeface="Times New Roman"/>
              </a:rPr>
              <a:t>Polymer</a:t>
            </a:r>
            <a:r>
              <a:rPr lang="en-US" sz="2800" spc="-5" dirty="0" smtClean="0">
                <a:solidFill>
                  <a:srgbClr val="FFFFFF"/>
                </a:solidFill>
                <a:latin typeface="Times New Roman"/>
                <a:cs typeface="Times New Roman"/>
              </a:rPr>
              <a:t> (Cationic/Anionic)</a:t>
            </a:r>
            <a:endParaRPr sz="2800" dirty="0">
              <a:latin typeface="Times New Roman"/>
              <a:cs typeface="Times New Roman"/>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30530" y="669798"/>
            <a:ext cx="6692645" cy="1228343"/>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762000" y="817880"/>
            <a:ext cx="5995670" cy="695960"/>
          </a:xfrm>
          <a:prstGeom prst="rect">
            <a:avLst/>
          </a:prstGeom>
        </p:spPr>
        <p:txBody>
          <a:bodyPr vert="horz" wrap="square" lIns="0" tIns="12065" rIns="0" bIns="0" rtlCol="0">
            <a:spAutoFit/>
          </a:bodyPr>
          <a:lstStyle/>
          <a:p>
            <a:pPr marL="12700">
              <a:lnSpc>
                <a:spcPct val="100000"/>
              </a:lnSpc>
              <a:spcBef>
                <a:spcPts val="95"/>
              </a:spcBef>
            </a:pPr>
            <a:r>
              <a:rPr spc="-5" dirty="0"/>
              <a:t>Bench Scale or Jar</a:t>
            </a:r>
            <a:r>
              <a:rPr spc="5" dirty="0"/>
              <a:t> </a:t>
            </a:r>
            <a:r>
              <a:rPr spc="-5" dirty="0"/>
              <a:t>Test</a:t>
            </a:r>
          </a:p>
        </p:txBody>
      </p:sp>
      <p:sp>
        <p:nvSpPr>
          <p:cNvPr id="4" name="object 4"/>
          <p:cNvSpPr txBox="1"/>
          <p:nvPr/>
        </p:nvSpPr>
        <p:spPr>
          <a:xfrm>
            <a:off x="852487" y="1959673"/>
            <a:ext cx="3382645" cy="4079875"/>
          </a:xfrm>
          <a:prstGeom prst="rect">
            <a:avLst/>
          </a:prstGeom>
        </p:spPr>
        <p:txBody>
          <a:bodyPr vert="horz" wrap="square" lIns="0" tIns="61594" rIns="0" bIns="0" rtlCol="0">
            <a:spAutoFit/>
          </a:bodyPr>
          <a:lstStyle/>
          <a:p>
            <a:pPr marL="355600" marR="935990" indent="-342900" algn="just">
              <a:lnSpc>
                <a:spcPts val="3020"/>
              </a:lnSpc>
              <a:spcBef>
                <a:spcPts val="484"/>
              </a:spcBef>
              <a:buClr>
                <a:srgbClr val="FFCC66"/>
              </a:buClr>
              <a:buSzPct val="75000"/>
              <a:buFont typeface="Wingdings"/>
              <a:buChar char=""/>
              <a:tabLst>
                <a:tab pos="355600" algn="l"/>
              </a:tabLst>
            </a:pPr>
            <a:r>
              <a:rPr sz="2800" spc="-5" dirty="0">
                <a:solidFill>
                  <a:srgbClr val="FFFFFF"/>
                </a:solidFill>
                <a:latin typeface="Times New Roman"/>
                <a:cs typeface="Times New Roman"/>
              </a:rPr>
              <a:t>Simulate plant  conditions</a:t>
            </a:r>
            <a:r>
              <a:rPr sz="2800" spc="-75" dirty="0">
                <a:solidFill>
                  <a:srgbClr val="FFFFFF"/>
                </a:solidFill>
                <a:latin typeface="Times New Roman"/>
                <a:cs typeface="Times New Roman"/>
              </a:rPr>
              <a:t> </a:t>
            </a:r>
            <a:r>
              <a:rPr sz="2800" spc="-5" dirty="0">
                <a:solidFill>
                  <a:srgbClr val="FFFFFF"/>
                </a:solidFill>
                <a:latin typeface="Times New Roman"/>
                <a:cs typeface="Times New Roman"/>
              </a:rPr>
              <a:t>and  performance</a:t>
            </a:r>
            <a:endParaRPr sz="2800" dirty="0">
              <a:latin typeface="Times New Roman"/>
              <a:cs typeface="Times New Roman"/>
            </a:endParaRPr>
          </a:p>
          <a:p>
            <a:pPr marL="355600" marR="5080" indent="-342900" algn="just">
              <a:lnSpc>
                <a:spcPts val="3020"/>
              </a:lnSpc>
              <a:spcBef>
                <a:spcPts val="685"/>
              </a:spcBef>
              <a:buClr>
                <a:srgbClr val="FFCC66"/>
              </a:buClr>
              <a:buSzPct val="75000"/>
              <a:buFont typeface="Wingdings"/>
              <a:buChar char=""/>
              <a:tabLst>
                <a:tab pos="355600" algn="l"/>
              </a:tabLst>
            </a:pPr>
            <a:r>
              <a:rPr sz="2800" spc="-5" dirty="0">
                <a:solidFill>
                  <a:srgbClr val="FFFFFF"/>
                </a:solidFill>
                <a:latin typeface="Times New Roman"/>
                <a:cs typeface="Times New Roman"/>
              </a:rPr>
              <a:t>Optimal removal </a:t>
            </a:r>
            <a:r>
              <a:rPr sz="2800" dirty="0">
                <a:solidFill>
                  <a:srgbClr val="FFFFFF"/>
                </a:solidFill>
                <a:latin typeface="Times New Roman"/>
                <a:cs typeface="Times New Roman"/>
              </a:rPr>
              <a:t>for  </a:t>
            </a:r>
            <a:r>
              <a:rPr sz="2800" spc="-5" dirty="0">
                <a:solidFill>
                  <a:srgbClr val="FFFFFF"/>
                </a:solidFill>
                <a:latin typeface="Times New Roman"/>
                <a:cs typeface="Times New Roman"/>
              </a:rPr>
              <a:t>turbidity and TOC as  </a:t>
            </a:r>
            <a:r>
              <a:rPr sz="2800" dirty="0">
                <a:solidFill>
                  <a:srgbClr val="FFFFFF"/>
                </a:solidFill>
                <a:latin typeface="Times New Roman"/>
                <a:cs typeface="Times New Roman"/>
              </a:rPr>
              <a:t>a </a:t>
            </a:r>
            <a:r>
              <a:rPr sz="2800" spc="-5" dirty="0">
                <a:solidFill>
                  <a:srgbClr val="FFFFFF"/>
                </a:solidFill>
                <a:latin typeface="Times New Roman"/>
                <a:cs typeface="Times New Roman"/>
              </a:rPr>
              <a:t>precursor </a:t>
            </a:r>
            <a:r>
              <a:rPr sz="2800" dirty="0">
                <a:solidFill>
                  <a:srgbClr val="FFFFFF"/>
                </a:solidFill>
                <a:latin typeface="Times New Roman"/>
                <a:cs typeface="Times New Roman"/>
              </a:rPr>
              <a:t>for</a:t>
            </a:r>
            <a:r>
              <a:rPr sz="2800" spc="-65" dirty="0">
                <a:solidFill>
                  <a:srgbClr val="FFFFFF"/>
                </a:solidFill>
                <a:latin typeface="Times New Roman"/>
                <a:cs typeface="Times New Roman"/>
              </a:rPr>
              <a:t> </a:t>
            </a:r>
            <a:r>
              <a:rPr sz="2800" spc="-5" dirty="0">
                <a:solidFill>
                  <a:srgbClr val="FFFFFF"/>
                </a:solidFill>
                <a:latin typeface="Times New Roman"/>
                <a:cs typeface="Times New Roman"/>
              </a:rPr>
              <a:t>DBPs</a:t>
            </a:r>
            <a:endParaRPr sz="2800" dirty="0">
              <a:latin typeface="Times New Roman"/>
              <a:cs typeface="Times New Roman"/>
            </a:endParaRPr>
          </a:p>
          <a:p>
            <a:pPr marL="355600" marR="176530" indent="-342900">
              <a:lnSpc>
                <a:spcPts val="3020"/>
              </a:lnSpc>
              <a:spcBef>
                <a:spcPts val="680"/>
              </a:spcBef>
              <a:buClr>
                <a:srgbClr val="FFCC66"/>
              </a:buClr>
              <a:buSzPct val="75000"/>
              <a:buFont typeface="Wingdings"/>
              <a:buChar char=""/>
              <a:tabLst>
                <a:tab pos="354965" algn="l"/>
                <a:tab pos="355600" algn="l"/>
              </a:tabLst>
            </a:pPr>
            <a:r>
              <a:rPr sz="2800" spc="-5" dirty="0">
                <a:solidFill>
                  <a:srgbClr val="FFFFFF"/>
                </a:solidFill>
                <a:latin typeface="Times New Roman"/>
                <a:cs typeface="Times New Roman"/>
              </a:rPr>
              <a:t>Pace chemical  </a:t>
            </a:r>
            <a:r>
              <a:rPr sz="2800" dirty="0">
                <a:solidFill>
                  <a:srgbClr val="FFFFFF"/>
                </a:solidFill>
                <a:latin typeface="Times New Roman"/>
                <a:cs typeface="Times New Roman"/>
              </a:rPr>
              <a:t>dosage </a:t>
            </a:r>
            <a:r>
              <a:rPr sz="2800" spc="-5" dirty="0">
                <a:solidFill>
                  <a:srgbClr val="FFFFFF"/>
                </a:solidFill>
                <a:latin typeface="Times New Roman"/>
                <a:cs typeface="Times New Roman"/>
              </a:rPr>
              <a:t>according</a:t>
            </a:r>
            <a:r>
              <a:rPr sz="2800" spc="-114" dirty="0">
                <a:solidFill>
                  <a:srgbClr val="FFFFFF"/>
                </a:solidFill>
                <a:latin typeface="Times New Roman"/>
                <a:cs typeface="Times New Roman"/>
              </a:rPr>
              <a:t> </a:t>
            </a:r>
            <a:r>
              <a:rPr sz="2800" dirty="0">
                <a:solidFill>
                  <a:srgbClr val="FFFFFF"/>
                </a:solidFill>
                <a:latin typeface="Times New Roman"/>
                <a:cs typeface="Times New Roman"/>
              </a:rPr>
              <a:t>to  varying </a:t>
            </a:r>
            <a:r>
              <a:rPr sz="2800" spc="-5" dirty="0">
                <a:solidFill>
                  <a:srgbClr val="FFFFFF"/>
                </a:solidFill>
                <a:latin typeface="Times New Roman"/>
                <a:cs typeface="Times New Roman"/>
              </a:rPr>
              <a:t>raw water  quantity and</a:t>
            </a:r>
            <a:r>
              <a:rPr sz="2800" spc="-55" dirty="0">
                <a:solidFill>
                  <a:srgbClr val="FFFFFF"/>
                </a:solidFill>
                <a:latin typeface="Times New Roman"/>
                <a:cs typeface="Times New Roman"/>
              </a:rPr>
              <a:t> </a:t>
            </a:r>
            <a:r>
              <a:rPr sz="2800" spc="-5" dirty="0">
                <a:solidFill>
                  <a:srgbClr val="FFFFFF"/>
                </a:solidFill>
                <a:latin typeface="Times New Roman"/>
                <a:cs typeface="Times New Roman"/>
              </a:rPr>
              <a:t>quality</a:t>
            </a:r>
            <a:endParaRPr sz="2800" dirty="0">
              <a:latin typeface="Times New Roman"/>
              <a:cs typeface="Times New Roman"/>
            </a:endParaRPr>
          </a:p>
        </p:txBody>
      </p:sp>
      <p:sp>
        <p:nvSpPr>
          <p:cNvPr id="5" name="object 5"/>
          <p:cNvSpPr/>
          <p:nvPr/>
        </p:nvSpPr>
        <p:spPr>
          <a:xfrm>
            <a:off x="5825945" y="3470868"/>
            <a:ext cx="1691005" cy="655320"/>
          </a:xfrm>
          <a:custGeom>
            <a:avLst/>
            <a:gdLst/>
            <a:ahLst/>
            <a:cxnLst/>
            <a:rect l="l" t="t" r="r" b="b"/>
            <a:pathLst>
              <a:path w="1691004" h="655320">
                <a:moveTo>
                  <a:pt x="204850" y="654828"/>
                </a:moveTo>
                <a:lnTo>
                  <a:pt x="204850" y="433219"/>
                </a:lnTo>
                <a:lnTo>
                  <a:pt x="0" y="193281"/>
                </a:lnTo>
                <a:lnTo>
                  <a:pt x="248151" y="53317"/>
                </a:lnTo>
                <a:lnTo>
                  <a:pt x="681163" y="0"/>
                </a:lnTo>
                <a:lnTo>
                  <a:pt x="1169136" y="6663"/>
                </a:lnTo>
                <a:lnTo>
                  <a:pt x="1690417" y="168288"/>
                </a:lnTo>
                <a:lnTo>
                  <a:pt x="1585495" y="318249"/>
                </a:lnTo>
                <a:lnTo>
                  <a:pt x="1442266" y="648165"/>
                </a:lnTo>
                <a:lnTo>
                  <a:pt x="204850" y="654828"/>
                </a:lnTo>
                <a:close/>
              </a:path>
            </a:pathLst>
          </a:custGeom>
          <a:solidFill>
            <a:srgbClr val="80FFFF"/>
          </a:solidFill>
        </p:spPr>
        <p:txBody>
          <a:bodyPr wrap="square" lIns="0" tIns="0" rIns="0" bIns="0" rtlCol="0"/>
          <a:lstStyle/>
          <a:p>
            <a:endParaRPr/>
          </a:p>
        </p:txBody>
      </p:sp>
      <p:sp>
        <p:nvSpPr>
          <p:cNvPr id="6" name="object 6"/>
          <p:cNvSpPr/>
          <p:nvPr/>
        </p:nvSpPr>
        <p:spPr>
          <a:xfrm>
            <a:off x="6208997" y="2584431"/>
            <a:ext cx="2141855" cy="431800"/>
          </a:xfrm>
          <a:custGeom>
            <a:avLst/>
            <a:gdLst/>
            <a:ahLst/>
            <a:cxnLst/>
            <a:rect l="l" t="t" r="r" b="b"/>
            <a:pathLst>
              <a:path w="2141854" h="431800">
                <a:moveTo>
                  <a:pt x="14988" y="424891"/>
                </a:moveTo>
                <a:lnTo>
                  <a:pt x="0" y="161624"/>
                </a:lnTo>
                <a:lnTo>
                  <a:pt x="0" y="96643"/>
                </a:lnTo>
                <a:lnTo>
                  <a:pt x="86602" y="8331"/>
                </a:lnTo>
                <a:lnTo>
                  <a:pt x="191525" y="0"/>
                </a:lnTo>
                <a:lnTo>
                  <a:pt x="281458" y="79979"/>
                </a:lnTo>
                <a:lnTo>
                  <a:pt x="2141750" y="186619"/>
                </a:lnTo>
                <a:lnTo>
                  <a:pt x="2102958" y="364907"/>
                </a:lnTo>
                <a:lnTo>
                  <a:pt x="964287" y="364907"/>
                </a:lnTo>
                <a:lnTo>
                  <a:pt x="14988" y="424891"/>
                </a:lnTo>
                <a:close/>
              </a:path>
              <a:path w="2141854" h="431800">
                <a:moveTo>
                  <a:pt x="2088456" y="431556"/>
                </a:moveTo>
                <a:lnTo>
                  <a:pt x="964287" y="364907"/>
                </a:lnTo>
                <a:lnTo>
                  <a:pt x="2102958" y="364907"/>
                </a:lnTo>
                <a:lnTo>
                  <a:pt x="2088456" y="431556"/>
                </a:lnTo>
                <a:close/>
              </a:path>
            </a:pathLst>
          </a:custGeom>
          <a:solidFill>
            <a:srgbClr val="00FFFF"/>
          </a:solidFill>
        </p:spPr>
        <p:txBody>
          <a:bodyPr wrap="square" lIns="0" tIns="0" rIns="0" bIns="0" rtlCol="0"/>
          <a:lstStyle/>
          <a:p>
            <a:endParaRPr/>
          </a:p>
        </p:txBody>
      </p:sp>
      <p:sp>
        <p:nvSpPr>
          <p:cNvPr id="7" name="object 7"/>
          <p:cNvSpPr/>
          <p:nvPr/>
        </p:nvSpPr>
        <p:spPr>
          <a:xfrm>
            <a:off x="4645154" y="3864102"/>
            <a:ext cx="3291204" cy="2049780"/>
          </a:xfrm>
          <a:custGeom>
            <a:avLst/>
            <a:gdLst/>
            <a:ahLst/>
            <a:cxnLst/>
            <a:rect l="l" t="t" r="r" b="b"/>
            <a:pathLst>
              <a:path w="3291204" h="2049779">
                <a:moveTo>
                  <a:pt x="3290898" y="986411"/>
                </a:moveTo>
                <a:lnTo>
                  <a:pt x="439675" y="986411"/>
                </a:lnTo>
                <a:lnTo>
                  <a:pt x="2701335" y="644832"/>
                </a:lnTo>
                <a:lnTo>
                  <a:pt x="2712993" y="29992"/>
                </a:lnTo>
                <a:lnTo>
                  <a:pt x="3290898" y="0"/>
                </a:lnTo>
                <a:lnTo>
                  <a:pt x="3290898" y="986411"/>
                </a:lnTo>
                <a:close/>
              </a:path>
              <a:path w="3291204" h="2049779">
                <a:moveTo>
                  <a:pt x="3290898" y="2049468"/>
                </a:moveTo>
                <a:lnTo>
                  <a:pt x="0" y="2049468"/>
                </a:lnTo>
                <a:lnTo>
                  <a:pt x="0" y="426556"/>
                </a:lnTo>
                <a:lnTo>
                  <a:pt x="416359" y="426556"/>
                </a:lnTo>
                <a:lnTo>
                  <a:pt x="439675" y="986411"/>
                </a:lnTo>
                <a:lnTo>
                  <a:pt x="3290898" y="986411"/>
                </a:lnTo>
                <a:lnTo>
                  <a:pt x="3290898" y="2049468"/>
                </a:lnTo>
                <a:close/>
              </a:path>
            </a:pathLst>
          </a:custGeom>
          <a:solidFill>
            <a:srgbClr val="660066"/>
          </a:solidFill>
        </p:spPr>
        <p:txBody>
          <a:bodyPr wrap="square" lIns="0" tIns="0" rIns="0" bIns="0" rtlCol="0"/>
          <a:lstStyle/>
          <a:p>
            <a:endParaRPr/>
          </a:p>
        </p:txBody>
      </p:sp>
      <p:sp>
        <p:nvSpPr>
          <p:cNvPr id="8" name="object 8"/>
          <p:cNvSpPr/>
          <p:nvPr/>
        </p:nvSpPr>
        <p:spPr>
          <a:xfrm>
            <a:off x="5018213" y="2171274"/>
            <a:ext cx="3404178" cy="3547388"/>
          </a:xfrm>
          <a:prstGeom prst="rect">
            <a:avLst/>
          </a:prstGeom>
          <a:blipFill>
            <a:blip r:embed="rId3" cstate="print"/>
            <a:stretch>
              <a:fillRect/>
            </a:stretch>
          </a:blipFill>
        </p:spPr>
        <p:txBody>
          <a:bodyPr wrap="square" lIns="0" tIns="0" rIns="0" bIns="0" rtlCol="0"/>
          <a:lstStyle/>
          <a:p>
            <a:endParaRPr/>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38100">
              <a:lnSpc>
                <a:spcPts val="1645"/>
              </a:lnSpc>
            </a:pPr>
            <a:fld id="{81D60167-4931-47E6-BA6A-407CBD079E47}" type="slidenum">
              <a:rPr spc="-5" dirty="0"/>
              <a:t>35</a:t>
            </a:fld>
            <a:endParaRPr spc="-5" dirty="0"/>
          </a:p>
        </p:txBody>
      </p:sp>
      <p:sp>
        <p:nvSpPr>
          <p:cNvPr id="10" name="object 10"/>
          <p:cNvSpPr txBox="1">
            <a:spLocks noGrp="1"/>
          </p:cNvSpPr>
          <p:nvPr>
            <p:ph type="ftr" sz="quarter" idx="5"/>
          </p:nvPr>
        </p:nvSpPr>
        <p:spPr>
          <a:xfrm>
            <a:off x="762000" y="6488331"/>
            <a:ext cx="3199765" cy="205184"/>
          </a:xfrm>
          <a:prstGeom prst="rect">
            <a:avLst/>
          </a:prstGeom>
        </p:spPr>
        <p:txBody>
          <a:bodyPr vert="horz" wrap="square" lIns="0" tIns="0" rIns="0" bIns="0" rtlCol="0">
            <a:spAutoFit/>
          </a:bodyPr>
          <a:lstStyle/>
          <a:p>
            <a:pPr marL="12700">
              <a:lnSpc>
                <a:spcPts val="1625"/>
              </a:lnSpc>
            </a:pPr>
            <a:r>
              <a:rPr lang="en-US" spc="-5" smtClean="0"/>
              <a:t>2025 Va Tech Water Treatment Short Course</a:t>
            </a:r>
            <a:endParaRPr spc="-5"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30530" y="334518"/>
            <a:ext cx="7066026" cy="1228343"/>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430530" y="1005078"/>
            <a:ext cx="3615689" cy="1228343"/>
          </a:xfrm>
          <a:prstGeom prst="rect">
            <a:avLst/>
          </a:prstGeom>
          <a:blipFill>
            <a:blip r:embed="rId3" cstate="print"/>
            <a:stretch>
              <a:fillRect/>
            </a:stretch>
          </a:blipFill>
        </p:spPr>
        <p:txBody>
          <a:bodyPr wrap="square" lIns="0" tIns="0" rIns="0" bIns="0" rtlCol="0"/>
          <a:lstStyle/>
          <a:p>
            <a:endParaRPr/>
          </a:p>
        </p:txBody>
      </p:sp>
      <p:sp>
        <p:nvSpPr>
          <p:cNvPr id="4" name="object 4"/>
          <p:cNvSpPr txBox="1">
            <a:spLocks noGrp="1"/>
          </p:cNvSpPr>
          <p:nvPr>
            <p:ph type="title"/>
          </p:nvPr>
        </p:nvSpPr>
        <p:spPr>
          <a:prstGeom prst="rect">
            <a:avLst/>
          </a:prstGeom>
        </p:spPr>
        <p:txBody>
          <a:bodyPr vert="horz" wrap="square" lIns="0" tIns="68453" rIns="0" bIns="0" rtlCol="0">
            <a:spAutoFit/>
          </a:bodyPr>
          <a:lstStyle/>
          <a:p>
            <a:pPr marL="390525" marR="5080">
              <a:lnSpc>
                <a:spcPct val="100000"/>
              </a:lnSpc>
              <a:spcBef>
                <a:spcPts val="95"/>
              </a:spcBef>
            </a:pPr>
            <a:r>
              <a:rPr spc="-5" dirty="0"/>
              <a:t>Physical Size Separation  Techniques</a:t>
            </a:r>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38100">
              <a:lnSpc>
                <a:spcPts val="1645"/>
              </a:lnSpc>
            </a:pPr>
            <a:fld id="{81D60167-4931-47E6-BA6A-407CBD079E47}" type="slidenum">
              <a:rPr spc="-5" dirty="0"/>
              <a:t>36</a:t>
            </a:fld>
            <a:endParaRPr spc="-5" dirty="0"/>
          </a:p>
        </p:txBody>
      </p:sp>
      <p:sp>
        <p:nvSpPr>
          <p:cNvPr id="7" name="object 7"/>
          <p:cNvSpPr txBox="1">
            <a:spLocks noGrp="1"/>
          </p:cNvSpPr>
          <p:nvPr>
            <p:ph type="ftr" sz="quarter" idx="5"/>
          </p:nvPr>
        </p:nvSpPr>
        <p:spPr>
          <a:xfrm>
            <a:off x="762000" y="6488331"/>
            <a:ext cx="3199765" cy="205184"/>
          </a:xfrm>
          <a:prstGeom prst="rect">
            <a:avLst/>
          </a:prstGeom>
        </p:spPr>
        <p:txBody>
          <a:bodyPr vert="horz" wrap="square" lIns="0" tIns="0" rIns="0" bIns="0" rtlCol="0">
            <a:spAutoFit/>
          </a:bodyPr>
          <a:lstStyle/>
          <a:p>
            <a:pPr marL="12700">
              <a:lnSpc>
                <a:spcPts val="1625"/>
              </a:lnSpc>
            </a:pPr>
            <a:r>
              <a:rPr lang="en-US" spc="-5" smtClean="0"/>
              <a:t>2025 Va Tech Water Treatment Short Course</a:t>
            </a:r>
            <a:endParaRPr spc="-5" dirty="0"/>
          </a:p>
        </p:txBody>
      </p:sp>
      <p:sp>
        <p:nvSpPr>
          <p:cNvPr id="5" name="object 5"/>
          <p:cNvSpPr txBox="1"/>
          <p:nvPr/>
        </p:nvSpPr>
        <p:spPr>
          <a:xfrm>
            <a:off x="915670" y="2233421"/>
            <a:ext cx="6092190" cy="2902077"/>
          </a:xfrm>
          <a:prstGeom prst="rect">
            <a:avLst/>
          </a:prstGeom>
        </p:spPr>
        <p:txBody>
          <a:bodyPr vert="horz" wrap="square" lIns="0" tIns="67310" rIns="0" bIns="0" rtlCol="0">
            <a:spAutoFit/>
          </a:bodyPr>
          <a:lstStyle/>
          <a:p>
            <a:pPr marL="354965" marR="5080" indent="-342900">
              <a:lnSpc>
                <a:spcPts val="3460"/>
              </a:lnSpc>
              <a:spcBef>
                <a:spcPts val="530"/>
              </a:spcBef>
              <a:buClr>
                <a:srgbClr val="FFCC66"/>
              </a:buClr>
              <a:buSzPct val="75000"/>
              <a:buFont typeface="Wingdings"/>
              <a:buChar char=""/>
              <a:tabLst>
                <a:tab pos="355600" algn="l"/>
              </a:tabLst>
            </a:pPr>
            <a:r>
              <a:rPr sz="2800" spc="-5" dirty="0">
                <a:solidFill>
                  <a:srgbClr val="FFFFFF"/>
                </a:solidFill>
                <a:latin typeface="Times New Roman"/>
                <a:cs typeface="Times New Roman"/>
              </a:rPr>
              <a:t>Sedimentation by </a:t>
            </a:r>
            <a:r>
              <a:rPr sz="2800" spc="-5" dirty="0" smtClean="0">
                <a:solidFill>
                  <a:srgbClr val="FFFFFF"/>
                </a:solidFill>
                <a:latin typeface="Times New Roman"/>
                <a:cs typeface="Times New Roman"/>
              </a:rPr>
              <a:t>gravity</a:t>
            </a:r>
            <a:endParaRPr sz="2800" dirty="0">
              <a:latin typeface="Times New Roman"/>
              <a:cs typeface="Times New Roman"/>
            </a:endParaRPr>
          </a:p>
          <a:p>
            <a:pPr marL="355600" indent="-342900">
              <a:lnSpc>
                <a:spcPct val="100000"/>
              </a:lnSpc>
              <a:spcBef>
                <a:spcPts val="325"/>
              </a:spcBef>
              <a:buClr>
                <a:srgbClr val="FFCC66"/>
              </a:buClr>
              <a:buSzPct val="75000"/>
              <a:buFont typeface="Wingdings"/>
              <a:buChar char=""/>
              <a:tabLst>
                <a:tab pos="355600" algn="l"/>
              </a:tabLst>
            </a:pPr>
            <a:r>
              <a:rPr sz="2800" spc="-5" dirty="0" smtClean="0">
                <a:solidFill>
                  <a:srgbClr val="FFFFFF"/>
                </a:solidFill>
                <a:latin typeface="Times New Roman"/>
                <a:cs typeface="Times New Roman"/>
              </a:rPr>
              <a:t>Filtration</a:t>
            </a:r>
            <a:endParaRPr lang="en-US" sz="2800" spc="-5" dirty="0" smtClean="0">
              <a:solidFill>
                <a:srgbClr val="FFFFFF"/>
              </a:solidFill>
              <a:latin typeface="Times New Roman"/>
              <a:cs typeface="Times New Roman"/>
            </a:endParaRPr>
          </a:p>
          <a:p>
            <a:pPr marL="355600" indent="-342900">
              <a:lnSpc>
                <a:spcPct val="100000"/>
              </a:lnSpc>
              <a:spcBef>
                <a:spcPts val="325"/>
              </a:spcBef>
              <a:buClr>
                <a:srgbClr val="FFCC66"/>
              </a:buClr>
              <a:buSzPct val="75000"/>
              <a:buFont typeface="Wingdings"/>
              <a:buChar char=""/>
              <a:tabLst>
                <a:tab pos="355600" algn="l"/>
              </a:tabLst>
            </a:pPr>
            <a:r>
              <a:rPr sz="2800" spc="-5" dirty="0" smtClean="0">
                <a:solidFill>
                  <a:srgbClr val="FFFFFF"/>
                </a:solidFill>
                <a:latin typeface="Times New Roman"/>
                <a:cs typeface="Times New Roman"/>
              </a:rPr>
              <a:t>Reverse</a:t>
            </a:r>
            <a:r>
              <a:rPr sz="2800" spc="10" dirty="0" smtClean="0">
                <a:solidFill>
                  <a:srgbClr val="FFFFFF"/>
                </a:solidFill>
                <a:latin typeface="Times New Roman"/>
                <a:cs typeface="Times New Roman"/>
              </a:rPr>
              <a:t> </a:t>
            </a:r>
            <a:r>
              <a:rPr sz="2800" spc="-5" dirty="0">
                <a:solidFill>
                  <a:srgbClr val="FFFFFF"/>
                </a:solidFill>
                <a:latin typeface="Times New Roman"/>
                <a:cs typeface="Times New Roman"/>
              </a:rPr>
              <a:t>osmosis</a:t>
            </a:r>
            <a:endParaRPr sz="2800" dirty="0">
              <a:latin typeface="Times New Roman"/>
              <a:cs typeface="Times New Roman"/>
            </a:endParaRPr>
          </a:p>
          <a:p>
            <a:pPr marL="355600" indent="-342900">
              <a:lnSpc>
                <a:spcPct val="100000"/>
              </a:lnSpc>
              <a:spcBef>
                <a:spcPts val="385"/>
              </a:spcBef>
              <a:buClr>
                <a:srgbClr val="FFCC66"/>
              </a:buClr>
              <a:buSzPct val="75000"/>
              <a:buFont typeface="Wingdings"/>
              <a:buChar char=""/>
              <a:tabLst>
                <a:tab pos="355600" algn="l"/>
              </a:tabLst>
            </a:pPr>
            <a:r>
              <a:rPr sz="2800" spc="-5" dirty="0">
                <a:solidFill>
                  <a:srgbClr val="FFFFFF"/>
                </a:solidFill>
                <a:latin typeface="Times New Roman"/>
                <a:cs typeface="Times New Roman"/>
              </a:rPr>
              <a:t>Ultrafiltration</a:t>
            </a:r>
            <a:endParaRPr sz="2800" dirty="0">
              <a:latin typeface="Times New Roman"/>
              <a:cs typeface="Times New Roman"/>
            </a:endParaRPr>
          </a:p>
          <a:p>
            <a:pPr marL="355600" indent="-342900">
              <a:lnSpc>
                <a:spcPct val="100000"/>
              </a:lnSpc>
              <a:spcBef>
                <a:spcPts val="385"/>
              </a:spcBef>
              <a:buClr>
                <a:srgbClr val="FFCC66"/>
              </a:buClr>
              <a:buSzPct val="75000"/>
              <a:buFont typeface="Wingdings"/>
              <a:buChar char=""/>
              <a:tabLst>
                <a:tab pos="355600" algn="l"/>
              </a:tabLst>
            </a:pPr>
            <a:r>
              <a:rPr sz="2800" spc="-5" dirty="0">
                <a:solidFill>
                  <a:srgbClr val="FFFFFF"/>
                </a:solidFill>
                <a:latin typeface="Times New Roman"/>
                <a:cs typeface="Times New Roman"/>
              </a:rPr>
              <a:t>Membrane</a:t>
            </a:r>
            <a:r>
              <a:rPr sz="2800" dirty="0">
                <a:solidFill>
                  <a:srgbClr val="FFFFFF"/>
                </a:solidFill>
                <a:latin typeface="Times New Roman"/>
                <a:cs typeface="Times New Roman"/>
              </a:rPr>
              <a:t> </a:t>
            </a:r>
            <a:r>
              <a:rPr sz="2800" spc="-5" dirty="0">
                <a:solidFill>
                  <a:srgbClr val="FFFFFF"/>
                </a:solidFill>
                <a:latin typeface="Times New Roman"/>
                <a:cs typeface="Times New Roman"/>
              </a:rPr>
              <a:t>filtration</a:t>
            </a:r>
            <a:endParaRPr sz="2800" dirty="0">
              <a:latin typeface="Times New Roman"/>
              <a:cs typeface="Times New Roman"/>
            </a:endParaRPr>
          </a:p>
          <a:p>
            <a:pPr marL="355600" indent="-342900">
              <a:lnSpc>
                <a:spcPct val="100000"/>
              </a:lnSpc>
              <a:spcBef>
                <a:spcPts val="384"/>
              </a:spcBef>
              <a:buClr>
                <a:srgbClr val="FFCC66"/>
              </a:buClr>
              <a:buSzPct val="75000"/>
              <a:buFont typeface="Wingdings"/>
              <a:buChar char=""/>
              <a:tabLst>
                <a:tab pos="355600" algn="l"/>
              </a:tabLst>
            </a:pPr>
            <a:r>
              <a:rPr sz="2800" spc="-5" dirty="0">
                <a:solidFill>
                  <a:srgbClr val="FFFFFF"/>
                </a:solidFill>
                <a:latin typeface="Times New Roman"/>
                <a:cs typeface="Times New Roman"/>
              </a:rPr>
              <a:t>Adsorption</a:t>
            </a:r>
            <a:endParaRPr sz="2800" dirty="0">
              <a:latin typeface="Times New Roman"/>
              <a:cs typeface="Times New Roman"/>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774700" y="228600"/>
            <a:ext cx="7696200" cy="5705855"/>
          </a:xfrm>
          <a:prstGeom prst="rect">
            <a:avLst/>
          </a:prstGeom>
          <a:blipFill>
            <a:blip r:embed="rId3" cstate="print"/>
            <a:stretch>
              <a:fillRect/>
            </a:stretch>
          </a:blipFill>
        </p:spPr>
        <p:txBody>
          <a:bodyPr wrap="square" lIns="0" tIns="0" rIns="0" bIns="0" rtlCol="0"/>
          <a:lstStyle/>
          <a:p>
            <a:endParaRPr/>
          </a:p>
        </p:txBody>
      </p:sp>
      <p:sp>
        <p:nvSpPr>
          <p:cNvPr id="2" name="object 2"/>
          <p:cNvSpPr txBox="1"/>
          <p:nvPr/>
        </p:nvSpPr>
        <p:spPr>
          <a:xfrm>
            <a:off x="774700" y="6327540"/>
            <a:ext cx="8237855" cy="370205"/>
          </a:xfrm>
          <a:prstGeom prst="rect">
            <a:avLst/>
          </a:prstGeom>
        </p:spPr>
        <p:txBody>
          <a:bodyPr vert="horz" wrap="square" lIns="0" tIns="0" rIns="0" bIns="0" rtlCol="0">
            <a:spAutoFit/>
          </a:bodyPr>
          <a:lstStyle/>
          <a:p>
            <a:pPr algn="r">
              <a:lnSpc>
                <a:spcPts val="1380"/>
              </a:lnSpc>
            </a:pPr>
            <a:r>
              <a:rPr sz="1400" spc="-5" dirty="0">
                <a:solidFill>
                  <a:srgbClr val="FFFFFF"/>
                </a:solidFill>
                <a:latin typeface="Arial"/>
                <a:cs typeface="Arial"/>
              </a:rPr>
              <a:t>37</a:t>
            </a:r>
            <a:endParaRPr sz="1400" dirty="0">
              <a:latin typeface="Arial"/>
              <a:cs typeface="Arial"/>
            </a:endParaRPr>
          </a:p>
          <a:p>
            <a:pPr>
              <a:lnSpc>
                <a:spcPts val="1515"/>
              </a:lnSpc>
            </a:pPr>
            <a:r>
              <a:rPr lang="en-US" sz="1400" spc="-5" dirty="0">
                <a:solidFill>
                  <a:srgbClr val="FFFFFF"/>
                </a:solidFill>
                <a:latin typeface="Times New Roman"/>
                <a:cs typeface="Times New Roman"/>
              </a:rPr>
              <a:t>2023</a:t>
            </a:r>
            <a:r>
              <a:rPr sz="1400" spc="-5" dirty="0">
                <a:solidFill>
                  <a:srgbClr val="FFFFFF"/>
                </a:solidFill>
                <a:latin typeface="Times New Roman"/>
                <a:cs typeface="Times New Roman"/>
              </a:rPr>
              <a:t> </a:t>
            </a:r>
            <a:r>
              <a:rPr sz="1400" spc="-85" dirty="0">
                <a:solidFill>
                  <a:srgbClr val="FFFFFF"/>
                </a:solidFill>
                <a:latin typeface="Times New Roman"/>
                <a:cs typeface="Times New Roman"/>
              </a:rPr>
              <a:t>Va </a:t>
            </a:r>
            <a:r>
              <a:rPr sz="1400" spc="-30" dirty="0">
                <a:solidFill>
                  <a:srgbClr val="FFFFFF"/>
                </a:solidFill>
                <a:latin typeface="Times New Roman"/>
                <a:cs typeface="Times New Roman"/>
              </a:rPr>
              <a:t>Tech Water </a:t>
            </a:r>
            <a:r>
              <a:rPr sz="1400" spc="-10" dirty="0">
                <a:solidFill>
                  <a:srgbClr val="FFFFFF"/>
                </a:solidFill>
                <a:latin typeface="Times New Roman"/>
                <a:cs typeface="Times New Roman"/>
              </a:rPr>
              <a:t>Treatment </a:t>
            </a:r>
            <a:r>
              <a:rPr sz="1400" spc="-5" dirty="0">
                <a:solidFill>
                  <a:srgbClr val="FFFFFF"/>
                </a:solidFill>
                <a:latin typeface="Times New Roman"/>
                <a:cs typeface="Times New Roman"/>
              </a:rPr>
              <a:t>Short</a:t>
            </a:r>
            <a:r>
              <a:rPr sz="1400" spc="70" dirty="0">
                <a:solidFill>
                  <a:srgbClr val="FFFFFF"/>
                </a:solidFill>
                <a:latin typeface="Times New Roman"/>
                <a:cs typeface="Times New Roman"/>
              </a:rPr>
              <a:t> </a:t>
            </a:r>
            <a:r>
              <a:rPr sz="1400" spc="-5" dirty="0">
                <a:solidFill>
                  <a:srgbClr val="FFFFFF"/>
                </a:solidFill>
                <a:latin typeface="Times New Roman"/>
                <a:cs typeface="Times New Roman"/>
              </a:rPr>
              <a:t>Course</a:t>
            </a:r>
            <a:endParaRPr sz="1400" dirty="0">
              <a:latin typeface="Times New Roman"/>
              <a:cs typeface="Times New Roman"/>
            </a:endParaRPr>
          </a:p>
        </p:txBody>
      </p:sp>
      <p:sp>
        <p:nvSpPr>
          <p:cNvPr id="4" name="TextBox 3"/>
          <p:cNvSpPr txBox="1"/>
          <p:nvPr/>
        </p:nvSpPr>
        <p:spPr>
          <a:xfrm>
            <a:off x="1295400" y="5562600"/>
            <a:ext cx="3048000" cy="457200"/>
          </a:xfrm>
          <a:prstGeom prst="rect">
            <a:avLst/>
          </a:prstGeom>
          <a:solidFill>
            <a:srgbClr val="0000DF"/>
          </a:solidFill>
        </p:spPr>
        <p:txBody>
          <a:bodyPr wrap="square" rtlCol="0">
            <a:spAutoFit/>
          </a:bodyPr>
          <a:lstStyle/>
          <a:p>
            <a:endParaRPr lang="en-US"/>
          </a:p>
        </p:txBody>
      </p:sp>
      <p:sp>
        <p:nvSpPr>
          <p:cNvPr id="5" name="TextBox 4"/>
          <p:cNvSpPr txBox="1"/>
          <p:nvPr/>
        </p:nvSpPr>
        <p:spPr>
          <a:xfrm>
            <a:off x="8153400" y="5334000"/>
            <a:ext cx="317500" cy="457200"/>
          </a:xfrm>
          <a:prstGeom prst="rect">
            <a:avLst/>
          </a:prstGeom>
          <a:solidFill>
            <a:srgbClr val="3264FA"/>
          </a:solidFill>
        </p:spPr>
        <p:txBody>
          <a:bodyPr wrap="square" rtlCol="0">
            <a:spAutoFit/>
          </a:bodyPr>
          <a:lstStyle/>
          <a:p>
            <a:endParaRPr lang="en-US"/>
          </a:p>
        </p:txBody>
      </p:sp>
      <p:sp>
        <p:nvSpPr>
          <p:cNvPr id="6" name="TextBox 5"/>
          <p:cNvSpPr txBox="1"/>
          <p:nvPr/>
        </p:nvSpPr>
        <p:spPr>
          <a:xfrm>
            <a:off x="7772400" y="5562600"/>
            <a:ext cx="539750" cy="457200"/>
          </a:xfrm>
          <a:prstGeom prst="rect">
            <a:avLst/>
          </a:prstGeom>
          <a:solidFill>
            <a:srgbClr val="000039"/>
          </a:solidFill>
        </p:spPr>
        <p:txBody>
          <a:bodyPr wrap="square" rtlCol="0">
            <a:spAutoFit/>
          </a:bodyPr>
          <a:lstStyle/>
          <a:p>
            <a:endParaRPr lang="en-US"/>
          </a:p>
        </p:txBody>
      </p:sp>
      <p:sp>
        <p:nvSpPr>
          <p:cNvPr id="7" name="Footer Placeholder 6"/>
          <p:cNvSpPr>
            <a:spLocks noGrp="1"/>
          </p:cNvSpPr>
          <p:nvPr>
            <p:ph type="ftr" sz="quarter" idx="5"/>
          </p:nvPr>
        </p:nvSpPr>
        <p:spPr/>
        <p:txBody>
          <a:bodyPr/>
          <a:lstStyle/>
          <a:p>
            <a:pPr marL="12700">
              <a:lnSpc>
                <a:spcPts val="1625"/>
              </a:lnSpc>
            </a:pPr>
            <a:r>
              <a:rPr lang="en-US" spc="-5" smtClean="0"/>
              <a:t>2025 Va Tech Water Treatment Short Course</a:t>
            </a:r>
            <a:endParaRPr lang="en-US" spc="-5" dirty="0"/>
          </a:p>
        </p:txBody>
      </p:sp>
      <p:sp>
        <p:nvSpPr>
          <p:cNvPr id="8" name="Slide Number Placeholder 7"/>
          <p:cNvSpPr>
            <a:spLocks noGrp="1"/>
          </p:cNvSpPr>
          <p:nvPr>
            <p:ph type="sldNum" sz="quarter" idx="7"/>
          </p:nvPr>
        </p:nvSpPr>
        <p:spPr/>
        <p:txBody>
          <a:bodyPr/>
          <a:lstStyle/>
          <a:p>
            <a:pPr marL="38100">
              <a:lnSpc>
                <a:spcPts val="1645"/>
              </a:lnSpc>
            </a:pPr>
            <a:fld id="{81D60167-4931-47E6-BA6A-407CBD079E47}" type="slidenum">
              <a:rPr lang="en-US" spc="-5" smtClean="0"/>
              <a:t>37</a:t>
            </a:fld>
            <a:endParaRPr lang="en-US" spc="-5"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5410200" y="152400"/>
            <a:ext cx="3584447" cy="2432303"/>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2186177" y="669798"/>
            <a:ext cx="2868929" cy="1228343"/>
          </a:xfrm>
          <a:prstGeom prst="rect">
            <a:avLst/>
          </a:prstGeom>
          <a:blipFill>
            <a:blip r:embed="rId3" cstate="print"/>
            <a:stretch>
              <a:fillRect/>
            </a:stretch>
          </a:blipFill>
        </p:spPr>
        <p:txBody>
          <a:bodyPr wrap="square" lIns="0" tIns="0" rIns="0" bIns="0" rtlCol="0"/>
          <a:lstStyle/>
          <a:p>
            <a:endParaRPr/>
          </a:p>
        </p:txBody>
      </p:sp>
      <p:sp>
        <p:nvSpPr>
          <p:cNvPr id="4" name="object 4"/>
          <p:cNvSpPr txBox="1">
            <a:spLocks noGrp="1"/>
          </p:cNvSpPr>
          <p:nvPr>
            <p:ph type="title"/>
          </p:nvPr>
        </p:nvSpPr>
        <p:spPr>
          <a:xfrm>
            <a:off x="2517775" y="817880"/>
            <a:ext cx="2167890" cy="695960"/>
          </a:xfrm>
          <a:prstGeom prst="rect">
            <a:avLst/>
          </a:prstGeom>
        </p:spPr>
        <p:txBody>
          <a:bodyPr vert="horz" wrap="square" lIns="0" tIns="12065" rIns="0" bIns="0" rtlCol="0">
            <a:spAutoFit/>
          </a:bodyPr>
          <a:lstStyle/>
          <a:p>
            <a:pPr marL="12700">
              <a:lnSpc>
                <a:spcPct val="100000"/>
              </a:lnSpc>
              <a:spcBef>
                <a:spcPts val="95"/>
              </a:spcBef>
            </a:pPr>
            <a:r>
              <a:rPr spc="-5" dirty="0"/>
              <a:t>Filtration</a:t>
            </a:r>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38100">
              <a:lnSpc>
                <a:spcPts val="1645"/>
              </a:lnSpc>
            </a:pPr>
            <a:fld id="{81D60167-4931-47E6-BA6A-407CBD079E47}" type="slidenum">
              <a:rPr spc="-5" dirty="0"/>
              <a:t>38</a:t>
            </a:fld>
            <a:endParaRPr spc="-5" dirty="0"/>
          </a:p>
        </p:txBody>
      </p:sp>
      <p:sp>
        <p:nvSpPr>
          <p:cNvPr id="7" name="object 7"/>
          <p:cNvSpPr txBox="1">
            <a:spLocks noGrp="1"/>
          </p:cNvSpPr>
          <p:nvPr>
            <p:ph type="ftr" sz="quarter" idx="5"/>
          </p:nvPr>
        </p:nvSpPr>
        <p:spPr>
          <a:xfrm>
            <a:off x="762000" y="6488331"/>
            <a:ext cx="3199765" cy="205184"/>
          </a:xfrm>
          <a:prstGeom prst="rect">
            <a:avLst/>
          </a:prstGeom>
        </p:spPr>
        <p:txBody>
          <a:bodyPr vert="horz" wrap="square" lIns="0" tIns="0" rIns="0" bIns="0" rtlCol="0">
            <a:spAutoFit/>
          </a:bodyPr>
          <a:lstStyle/>
          <a:p>
            <a:pPr marL="12700">
              <a:lnSpc>
                <a:spcPts val="1625"/>
              </a:lnSpc>
            </a:pPr>
            <a:r>
              <a:rPr lang="en-US" spc="-5" smtClean="0"/>
              <a:t>2025 Va Tech Water Treatment Short Course</a:t>
            </a:r>
            <a:endParaRPr spc="-5" dirty="0"/>
          </a:p>
        </p:txBody>
      </p:sp>
      <p:sp>
        <p:nvSpPr>
          <p:cNvPr id="5" name="object 5"/>
          <p:cNvSpPr txBox="1"/>
          <p:nvPr/>
        </p:nvSpPr>
        <p:spPr>
          <a:xfrm>
            <a:off x="752856" y="2554223"/>
            <a:ext cx="8991600" cy="3592009"/>
          </a:xfrm>
          <a:prstGeom prst="rect">
            <a:avLst/>
          </a:prstGeom>
        </p:spPr>
        <p:txBody>
          <a:bodyPr vert="horz" wrap="square" lIns="0" tIns="67310" rIns="0" bIns="0" rtlCol="0">
            <a:spAutoFit/>
          </a:bodyPr>
          <a:lstStyle/>
          <a:p>
            <a:pPr marL="355600" marR="629285" indent="-342900">
              <a:lnSpc>
                <a:spcPts val="3460"/>
              </a:lnSpc>
              <a:spcBef>
                <a:spcPts val="530"/>
              </a:spcBef>
              <a:buClr>
                <a:srgbClr val="FFCC66"/>
              </a:buClr>
              <a:buSzPct val="75000"/>
              <a:buFont typeface="Wingdings"/>
              <a:buChar char=""/>
              <a:tabLst>
                <a:tab pos="355600" algn="l"/>
              </a:tabLst>
            </a:pPr>
            <a:r>
              <a:rPr sz="2800" spc="-5" dirty="0">
                <a:solidFill>
                  <a:srgbClr val="FFFFFF"/>
                </a:solidFill>
                <a:latin typeface="Times New Roman"/>
                <a:cs typeface="Times New Roman"/>
              </a:rPr>
              <a:t>Condition influent properly (filter aid, </a:t>
            </a:r>
            <a:r>
              <a:rPr sz="2800" spc="-5" dirty="0" smtClean="0">
                <a:solidFill>
                  <a:srgbClr val="FFFFFF"/>
                </a:solidFill>
                <a:latin typeface="Times New Roman"/>
                <a:cs typeface="Times New Roman"/>
              </a:rPr>
              <a:t>softening</a:t>
            </a:r>
            <a:r>
              <a:rPr sz="2800" spc="-5" dirty="0">
                <a:solidFill>
                  <a:srgbClr val="FFFFFF"/>
                </a:solidFill>
                <a:latin typeface="Times New Roman"/>
                <a:cs typeface="Times New Roman"/>
              </a:rPr>
              <a:t>)</a:t>
            </a:r>
            <a:endParaRPr sz="2800" dirty="0">
              <a:latin typeface="Times New Roman"/>
              <a:cs typeface="Times New Roman"/>
            </a:endParaRPr>
          </a:p>
          <a:p>
            <a:pPr marL="355600" marR="208915" indent="-342900">
              <a:lnSpc>
                <a:spcPts val="3460"/>
              </a:lnSpc>
              <a:spcBef>
                <a:spcPts val="760"/>
              </a:spcBef>
              <a:buClr>
                <a:srgbClr val="FFCC66"/>
              </a:buClr>
              <a:buSzPct val="75000"/>
              <a:buFont typeface="Wingdings"/>
              <a:buChar char=""/>
              <a:tabLst>
                <a:tab pos="355600" algn="l"/>
              </a:tabLst>
            </a:pPr>
            <a:r>
              <a:rPr sz="2800" spc="-5" dirty="0">
                <a:solidFill>
                  <a:srgbClr val="FFFFFF"/>
                </a:solidFill>
                <a:latin typeface="Times New Roman"/>
                <a:cs typeface="Times New Roman"/>
              </a:rPr>
              <a:t>Operate the filter properly in service and  when</a:t>
            </a:r>
            <a:r>
              <a:rPr sz="2800" dirty="0">
                <a:solidFill>
                  <a:srgbClr val="FFFFFF"/>
                </a:solidFill>
                <a:latin typeface="Times New Roman"/>
                <a:cs typeface="Times New Roman"/>
              </a:rPr>
              <a:t> </a:t>
            </a:r>
            <a:r>
              <a:rPr sz="2800" spc="-5" dirty="0">
                <a:solidFill>
                  <a:srgbClr val="FFFFFF"/>
                </a:solidFill>
                <a:latin typeface="Times New Roman"/>
                <a:cs typeface="Times New Roman"/>
              </a:rPr>
              <a:t>backwashing</a:t>
            </a:r>
            <a:endParaRPr sz="2800" dirty="0">
              <a:latin typeface="Times New Roman"/>
              <a:cs typeface="Times New Roman"/>
            </a:endParaRPr>
          </a:p>
          <a:p>
            <a:pPr marL="355600" marR="5080" indent="-342900">
              <a:lnSpc>
                <a:spcPts val="3460"/>
              </a:lnSpc>
              <a:spcBef>
                <a:spcPts val="760"/>
              </a:spcBef>
              <a:buClr>
                <a:srgbClr val="FFCC66"/>
              </a:buClr>
              <a:buSzPct val="75000"/>
              <a:buFont typeface="Wingdings"/>
              <a:buChar char=""/>
              <a:tabLst>
                <a:tab pos="355600" algn="l"/>
              </a:tabLst>
            </a:pPr>
            <a:r>
              <a:rPr sz="2800" spc="-5" dirty="0">
                <a:solidFill>
                  <a:srgbClr val="FFFFFF"/>
                </a:solidFill>
                <a:latin typeface="Times New Roman"/>
                <a:cs typeface="Times New Roman"/>
              </a:rPr>
              <a:t>Turbidity is the most common measure of  effective filtration, 0.3 ntu at least</a:t>
            </a:r>
            <a:r>
              <a:rPr sz="2800" spc="20" dirty="0">
                <a:solidFill>
                  <a:srgbClr val="FFFFFF"/>
                </a:solidFill>
                <a:latin typeface="Times New Roman"/>
                <a:cs typeface="Times New Roman"/>
              </a:rPr>
              <a:t> </a:t>
            </a:r>
            <a:r>
              <a:rPr sz="2800" spc="-5" dirty="0">
                <a:solidFill>
                  <a:srgbClr val="FFFFFF"/>
                </a:solidFill>
                <a:latin typeface="Times New Roman"/>
                <a:cs typeface="Times New Roman"/>
              </a:rPr>
              <a:t>95%</a:t>
            </a:r>
            <a:endParaRPr sz="2800" dirty="0">
              <a:latin typeface="Times New Roman"/>
              <a:cs typeface="Times New Roman"/>
            </a:endParaRPr>
          </a:p>
          <a:p>
            <a:pPr marL="355600" indent="-342900">
              <a:lnSpc>
                <a:spcPct val="100000"/>
              </a:lnSpc>
              <a:spcBef>
                <a:spcPts val="325"/>
              </a:spcBef>
              <a:buClr>
                <a:srgbClr val="FFCC66"/>
              </a:buClr>
              <a:buSzPct val="75000"/>
              <a:buFont typeface="Wingdings"/>
              <a:buChar char=""/>
              <a:tabLst>
                <a:tab pos="355600" algn="l"/>
                <a:tab pos="3745229" algn="l"/>
              </a:tabLst>
            </a:pPr>
            <a:r>
              <a:rPr sz="2800" spc="-5" dirty="0">
                <a:solidFill>
                  <a:srgbClr val="FFFFFF"/>
                </a:solidFill>
                <a:latin typeface="Times New Roman"/>
                <a:cs typeface="Times New Roman"/>
              </a:rPr>
              <a:t>Spikes are</a:t>
            </a:r>
            <a:r>
              <a:rPr sz="2800" spc="30" dirty="0">
                <a:solidFill>
                  <a:srgbClr val="FFFFFF"/>
                </a:solidFill>
                <a:latin typeface="Times New Roman"/>
                <a:cs typeface="Times New Roman"/>
              </a:rPr>
              <a:t> </a:t>
            </a:r>
            <a:r>
              <a:rPr sz="2800" spc="-5" dirty="0">
                <a:solidFill>
                  <a:srgbClr val="FFFFFF"/>
                </a:solidFill>
                <a:latin typeface="Times New Roman"/>
                <a:cs typeface="Times New Roman"/>
              </a:rPr>
              <a:t>an</a:t>
            </a:r>
            <a:r>
              <a:rPr sz="2800" spc="5" dirty="0">
                <a:solidFill>
                  <a:srgbClr val="FFFFFF"/>
                </a:solidFill>
                <a:latin typeface="Times New Roman"/>
                <a:cs typeface="Times New Roman"/>
              </a:rPr>
              <a:t> </a:t>
            </a:r>
            <a:r>
              <a:rPr sz="2800" spc="-5" dirty="0" smtClean="0">
                <a:solidFill>
                  <a:srgbClr val="FFFFFF"/>
                </a:solidFill>
                <a:latin typeface="Times New Roman"/>
                <a:cs typeface="Times New Roman"/>
              </a:rPr>
              <a:t>issue,</a:t>
            </a:r>
            <a:r>
              <a:rPr lang="en-US" sz="2800" spc="-5" dirty="0" smtClean="0">
                <a:solidFill>
                  <a:srgbClr val="FFFFFF"/>
                </a:solidFill>
                <a:latin typeface="Times New Roman"/>
                <a:cs typeface="Times New Roman"/>
              </a:rPr>
              <a:t> </a:t>
            </a:r>
            <a:r>
              <a:rPr sz="2800" spc="-5" dirty="0" smtClean="0">
                <a:solidFill>
                  <a:srgbClr val="FFFFFF"/>
                </a:solidFill>
                <a:latin typeface="Times New Roman"/>
                <a:cs typeface="Times New Roman"/>
              </a:rPr>
              <a:t>1.0 </a:t>
            </a:r>
            <a:r>
              <a:rPr sz="2800" spc="-5" dirty="0">
                <a:solidFill>
                  <a:srgbClr val="FFFFFF"/>
                </a:solidFill>
                <a:latin typeface="Times New Roman"/>
                <a:cs typeface="Times New Roman"/>
              </a:rPr>
              <a:t>ntu limit</a:t>
            </a:r>
            <a:endParaRPr sz="2800" dirty="0">
              <a:latin typeface="Times New Roman"/>
              <a:cs typeface="Times New Roman"/>
            </a:endParaRPr>
          </a:p>
          <a:p>
            <a:pPr marL="355600" indent="-342900">
              <a:lnSpc>
                <a:spcPct val="100000"/>
              </a:lnSpc>
              <a:spcBef>
                <a:spcPts val="385"/>
              </a:spcBef>
              <a:buClr>
                <a:srgbClr val="FFCC66"/>
              </a:buClr>
              <a:buSzPct val="75000"/>
              <a:buFont typeface="Wingdings"/>
              <a:buChar char=""/>
              <a:tabLst>
                <a:tab pos="355600" algn="l"/>
              </a:tabLst>
            </a:pPr>
            <a:r>
              <a:rPr sz="2800" spc="-5" dirty="0">
                <a:solidFill>
                  <a:srgbClr val="FFFFFF"/>
                </a:solidFill>
                <a:latin typeface="Times New Roman"/>
                <a:cs typeface="Times New Roman"/>
              </a:rPr>
              <a:t>Monitor each individual</a:t>
            </a:r>
            <a:r>
              <a:rPr sz="2800" dirty="0">
                <a:solidFill>
                  <a:srgbClr val="FFFFFF"/>
                </a:solidFill>
                <a:latin typeface="Times New Roman"/>
                <a:cs typeface="Times New Roman"/>
              </a:rPr>
              <a:t> </a:t>
            </a:r>
            <a:r>
              <a:rPr sz="2800" spc="-5" dirty="0">
                <a:solidFill>
                  <a:srgbClr val="FFFFFF"/>
                </a:solidFill>
                <a:latin typeface="Times New Roman"/>
                <a:cs typeface="Times New Roman"/>
              </a:rPr>
              <a:t>filter</a:t>
            </a:r>
            <a:endParaRPr sz="2800" dirty="0">
              <a:latin typeface="Times New Roman"/>
              <a:cs typeface="Times New Roman"/>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33577" y="288797"/>
            <a:ext cx="2246375" cy="1228343"/>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954530" y="288797"/>
            <a:ext cx="6502907" cy="1228343"/>
          </a:xfrm>
          <a:prstGeom prst="rect">
            <a:avLst/>
          </a:prstGeom>
          <a:blipFill>
            <a:blip r:embed="rId3" cstate="print"/>
            <a:stretch>
              <a:fillRect/>
            </a:stretch>
          </a:blipFill>
        </p:spPr>
        <p:txBody>
          <a:bodyPr wrap="square" lIns="0" tIns="0" rIns="0" bIns="0" rtlCol="0"/>
          <a:lstStyle/>
          <a:p>
            <a:endParaRPr/>
          </a:p>
        </p:txBody>
      </p:sp>
      <p:sp>
        <p:nvSpPr>
          <p:cNvPr id="4" name="object 4"/>
          <p:cNvSpPr txBox="1">
            <a:spLocks noGrp="1"/>
          </p:cNvSpPr>
          <p:nvPr>
            <p:ph type="title"/>
          </p:nvPr>
        </p:nvSpPr>
        <p:spPr>
          <a:xfrm>
            <a:off x="765175" y="436880"/>
            <a:ext cx="7321550" cy="695960"/>
          </a:xfrm>
          <a:prstGeom prst="rect">
            <a:avLst/>
          </a:prstGeom>
        </p:spPr>
        <p:txBody>
          <a:bodyPr vert="horz" wrap="square" lIns="0" tIns="12065" rIns="0" bIns="0" rtlCol="0">
            <a:spAutoFit/>
          </a:bodyPr>
          <a:lstStyle/>
          <a:p>
            <a:pPr marL="12700">
              <a:lnSpc>
                <a:spcPct val="100000"/>
              </a:lnSpc>
              <a:spcBef>
                <a:spcPts val="95"/>
              </a:spcBef>
            </a:pPr>
            <a:r>
              <a:rPr spc="-5" dirty="0"/>
              <a:t>Micro Filtration/Ultra</a:t>
            </a:r>
            <a:r>
              <a:rPr spc="15" dirty="0"/>
              <a:t> </a:t>
            </a:r>
            <a:r>
              <a:rPr spc="-5" dirty="0"/>
              <a:t>Filtration</a:t>
            </a:r>
          </a:p>
        </p:txBody>
      </p:sp>
      <p:sp>
        <p:nvSpPr>
          <p:cNvPr id="5" name="object 5"/>
          <p:cNvSpPr txBox="1"/>
          <p:nvPr/>
        </p:nvSpPr>
        <p:spPr>
          <a:xfrm>
            <a:off x="779462" y="1342453"/>
            <a:ext cx="7054215" cy="3000375"/>
          </a:xfrm>
          <a:prstGeom prst="rect">
            <a:avLst/>
          </a:prstGeom>
        </p:spPr>
        <p:txBody>
          <a:bodyPr vert="horz" wrap="square" lIns="0" tIns="67310" rIns="0" bIns="0" rtlCol="0">
            <a:spAutoFit/>
          </a:bodyPr>
          <a:lstStyle/>
          <a:p>
            <a:pPr marL="355600" marR="5080" indent="-342900">
              <a:lnSpc>
                <a:spcPts val="3460"/>
              </a:lnSpc>
              <a:spcBef>
                <a:spcPts val="530"/>
              </a:spcBef>
              <a:buClr>
                <a:srgbClr val="FFCC66"/>
              </a:buClr>
              <a:buSzPct val="75000"/>
              <a:buFont typeface="Wingdings"/>
              <a:buChar char=""/>
              <a:tabLst>
                <a:tab pos="355600" algn="l"/>
              </a:tabLst>
            </a:pPr>
            <a:r>
              <a:rPr sz="2800" spc="-5" dirty="0">
                <a:solidFill>
                  <a:srgbClr val="FFFFFF"/>
                </a:solidFill>
                <a:latin typeface="Times New Roman"/>
                <a:cs typeface="Times New Roman"/>
              </a:rPr>
              <a:t>Membrane cartridge production costs are  dramatically</a:t>
            </a:r>
            <a:r>
              <a:rPr sz="2800" dirty="0">
                <a:solidFill>
                  <a:srgbClr val="FFFFFF"/>
                </a:solidFill>
                <a:latin typeface="Times New Roman"/>
                <a:cs typeface="Times New Roman"/>
              </a:rPr>
              <a:t> </a:t>
            </a:r>
            <a:r>
              <a:rPr sz="2800" spc="-5" dirty="0">
                <a:solidFill>
                  <a:srgbClr val="FFFFFF"/>
                </a:solidFill>
                <a:latin typeface="Times New Roman"/>
                <a:cs typeface="Times New Roman"/>
              </a:rPr>
              <a:t>reduced</a:t>
            </a:r>
            <a:endParaRPr sz="2800" dirty="0">
              <a:latin typeface="Times New Roman"/>
              <a:cs typeface="Times New Roman"/>
            </a:endParaRPr>
          </a:p>
          <a:p>
            <a:pPr marL="355600" indent="-342900">
              <a:lnSpc>
                <a:spcPct val="100000"/>
              </a:lnSpc>
              <a:spcBef>
                <a:spcPts val="325"/>
              </a:spcBef>
              <a:buClr>
                <a:srgbClr val="FFCC66"/>
              </a:buClr>
              <a:buSzPct val="75000"/>
              <a:buFont typeface="Wingdings"/>
              <a:buChar char=""/>
              <a:tabLst>
                <a:tab pos="355600" algn="l"/>
              </a:tabLst>
            </a:pPr>
            <a:r>
              <a:rPr sz="2800" spc="-5" dirty="0">
                <a:solidFill>
                  <a:srgbClr val="FFFFFF"/>
                </a:solidFill>
                <a:latin typeface="Times New Roman"/>
                <a:cs typeface="Times New Roman"/>
              </a:rPr>
              <a:t>Ability to remove pathogens to 1</a:t>
            </a:r>
            <a:r>
              <a:rPr sz="2800" spc="10" dirty="0">
                <a:solidFill>
                  <a:srgbClr val="FFFFFF"/>
                </a:solidFill>
                <a:latin typeface="Times New Roman"/>
                <a:cs typeface="Times New Roman"/>
              </a:rPr>
              <a:t> </a:t>
            </a:r>
            <a:r>
              <a:rPr sz="2800" spc="-5" dirty="0">
                <a:solidFill>
                  <a:srgbClr val="FFFFFF"/>
                </a:solidFill>
                <a:latin typeface="Times New Roman"/>
                <a:cs typeface="Times New Roman"/>
              </a:rPr>
              <a:t>um</a:t>
            </a:r>
            <a:endParaRPr sz="2800" dirty="0">
              <a:latin typeface="Times New Roman"/>
              <a:cs typeface="Times New Roman"/>
            </a:endParaRPr>
          </a:p>
          <a:p>
            <a:pPr marL="355600" indent="-342900">
              <a:lnSpc>
                <a:spcPct val="100000"/>
              </a:lnSpc>
              <a:spcBef>
                <a:spcPts val="385"/>
              </a:spcBef>
              <a:buClr>
                <a:srgbClr val="FFCC66"/>
              </a:buClr>
              <a:buSzPct val="75000"/>
              <a:buFont typeface="Wingdings"/>
              <a:buChar char=""/>
              <a:tabLst>
                <a:tab pos="355600" algn="l"/>
              </a:tabLst>
            </a:pPr>
            <a:r>
              <a:rPr sz="2800" spc="-5" dirty="0">
                <a:solidFill>
                  <a:srgbClr val="FFFFFF"/>
                </a:solidFill>
                <a:latin typeface="Times New Roman"/>
                <a:cs typeface="Times New Roman"/>
              </a:rPr>
              <a:t>Requires less space or</a:t>
            </a:r>
            <a:r>
              <a:rPr sz="2800" spc="40" dirty="0">
                <a:solidFill>
                  <a:srgbClr val="FFFFFF"/>
                </a:solidFill>
                <a:latin typeface="Times New Roman"/>
                <a:cs typeface="Times New Roman"/>
              </a:rPr>
              <a:t> </a:t>
            </a:r>
            <a:r>
              <a:rPr sz="2800" spc="-5" dirty="0">
                <a:solidFill>
                  <a:srgbClr val="FFFFFF"/>
                </a:solidFill>
                <a:latin typeface="Times New Roman"/>
                <a:cs typeface="Times New Roman"/>
              </a:rPr>
              <a:t>footprint</a:t>
            </a:r>
            <a:endParaRPr sz="2800" dirty="0">
              <a:latin typeface="Times New Roman"/>
              <a:cs typeface="Times New Roman"/>
            </a:endParaRPr>
          </a:p>
          <a:p>
            <a:pPr marL="355600" marR="175260" indent="-342900">
              <a:lnSpc>
                <a:spcPts val="3460"/>
              </a:lnSpc>
              <a:spcBef>
                <a:spcPts val="815"/>
              </a:spcBef>
              <a:buClr>
                <a:srgbClr val="FFCC66"/>
              </a:buClr>
              <a:buSzPct val="75000"/>
              <a:buFont typeface="Wingdings"/>
              <a:buChar char=""/>
              <a:tabLst>
                <a:tab pos="355600" algn="l"/>
              </a:tabLst>
            </a:pPr>
            <a:r>
              <a:rPr sz="2800" spc="-5" dirty="0">
                <a:solidFill>
                  <a:srgbClr val="FFFFFF"/>
                </a:solidFill>
                <a:latin typeface="Times New Roman"/>
                <a:cs typeface="Times New Roman"/>
              </a:rPr>
              <a:t>Fits relatively easily to upgrade existing  treatment</a:t>
            </a:r>
            <a:endParaRPr sz="2800" dirty="0">
              <a:latin typeface="Times New Roman"/>
              <a:cs typeface="Times New Roman"/>
            </a:endParaRPr>
          </a:p>
        </p:txBody>
      </p:sp>
      <p:sp>
        <p:nvSpPr>
          <p:cNvPr id="6" name="object 6"/>
          <p:cNvSpPr/>
          <p:nvPr/>
        </p:nvSpPr>
        <p:spPr>
          <a:xfrm>
            <a:off x="4419600" y="3991355"/>
            <a:ext cx="4362437" cy="2866643"/>
          </a:xfrm>
          <a:prstGeom prst="rect">
            <a:avLst/>
          </a:prstGeom>
          <a:blipFill>
            <a:blip r:embed="rId4" cstate="print"/>
            <a:stretch>
              <a:fillRect/>
            </a:stretch>
          </a:blipFill>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0" rIns="0" bIns="0" rtlCol="0">
            <a:spAutoFit/>
          </a:bodyPr>
          <a:lstStyle/>
          <a:p>
            <a:pPr marL="38100">
              <a:lnSpc>
                <a:spcPts val="1645"/>
              </a:lnSpc>
            </a:pPr>
            <a:fld id="{81D60167-4931-47E6-BA6A-407CBD079E47}" type="slidenum">
              <a:rPr spc="-5" dirty="0"/>
              <a:t>39</a:t>
            </a:fld>
            <a:endParaRPr spc="-5" dirty="0"/>
          </a:p>
        </p:txBody>
      </p:sp>
      <p:sp>
        <p:nvSpPr>
          <p:cNvPr id="8" name="object 8"/>
          <p:cNvSpPr txBox="1">
            <a:spLocks noGrp="1"/>
          </p:cNvSpPr>
          <p:nvPr>
            <p:ph type="ftr" sz="quarter" idx="5"/>
          </p:nvPr>
        </p:nvSpPr>
        <p:spPr>
          <a:xfrm>
            <a:off x="762000" y="6488331"/>
            <a:ext cx="3199765" cy="205184"/>
          </a:xfrm>
          <a:prstGeom prst="rect">
            <a:avLst/>
          </a:prstGeom>
        </p:spPr>
        <p:txBody>
          <a:bodyPr vert="horz" wrap="square" lIns="0" tIns="0" rIns="0" bIns="0" rtlCol="0">
            <a:spAutoFit/>
          </a:bodyPr>
          <a:lstStyle/>
          <a:p>
            <a:pPr marL="12700">
              <a:lnSpc>
                <a:spcPts val="1625"/>
              </a:lnSpc>
            </a:pPr>
            <a:r>
              <a:rPr lang="en-US" spc="-5" smtClean="0"/>
              <a:t>2025 Va Tech Water Treatment Short Course</a:t>
            </a:r>
            <a:endParaRPr spc="-5"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116330" y="136397"/>
            <a:ext cx="3209543" cy="1228343"/>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1447800" y="284480"/>
            <a:ext cx="2354580" cy="695960"/>
          </a:xfrm>
          <a:prstGeom prst="rect">
            <a:avLst/>
          </a:prstGeom>
        </p:spPr>
        <p:txBody>
          <a:bodyPr vert="horz" wrap="square" lIns="0" tIns="12065" rIns="0" bIns="0" rtlCol="0">
            <a:spAutoFit/>
          </a:bodyPr>
          <a:lstStyle/>
          <a:p>
            <a:pPr marL="12700">
              <a:lnSpc>
                <a:spcPct val="100000"/>
              </a:lnSpc>
              <a:spcBef>
                <a:spcPts val="95"/>
              </a:spcBef>
            </a:pPr>
            <a:r>
              <a:rPr spc="-5" dirty="0"/>
              <a:t>Overview</a:t>
            </a: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645"/>
              </a:lnSpc>
            </a:pPr>
            <a:fld id="{81D60167-4931-47E6-BA6A-407CBD079E47}" type="slidenum">
              <a:rPr spc="-5" dirty="0"/>
              <a:t>4</a:t>
            </a:fld>
            <a:endParaRPr spc="-5" dirty="0"/>
          </a:p>
        </p:txBody>
      </p:sp>
      <p:sp>
        <p:nvSpPr>
          <p:cNvPr id="6" name="object 6"/>
          <p:cNvSpPr txBox="1">
            <a:spLocks noGrp="1"/>
          </p:cNvSpPr>
          <p:nvPr>
            <p:ph type="ftr" sz="quarter" idx="5"/>
          </p:nvPr>
        </p:nvSpPr>
        <p:spPr>
          <a:xfrm>
            <a:off x="762000" y="6488331"/>
            <a:ext cx="3199765" cy="205184"/>
          </a:xfrm>
          <a:prstGeom prst="rect">
            <a:avLst/>
          </a:prstGeom>
        </p:spPr>
        <p:txBody>
          <a:bodyPr vert="horz" wrap="square" lIns="0" tIns="0" rIns="0" bIns="0" rtlCol="0">
            <a:spAutoFit/>
          </a:bodyPr>
          <a:lstStyle/>
          <a:p>
            <a:pPr marL="12700">
              <a:lnSpc>
                <a:spcPts val="1625"/>
              </a:lnSpc>
            </a:pPr>
            <a:r>
              <a:rPr lang="en-US" spc="-5" smtClean="0"/>
              <a:t>2025 Va Tech Water Treatment Short Course</a:t>
            </a:r>
            <a:endParaRPr spc="-5" dirty="0"/>
          </a:p>
        </p:txBody>
      </p:sp>
      <p:sp>
        <p:nvSpPr>
          <p:cNvPr id="4" name="object 4"/>
          <p:cNvSpPr txBox="1"/>
          <p:nvPr/>
        </p:nvSpPr>
        <p:spPr>
          <a:xfrm>
            <a:off x="779462" y="1723453"/>
            <a:ext cx="7239634" cy="3945952"/>
          </a:xfrm>
          <a:prstGeom prst="rect">
            <a:avLst/>
          </a:prstGeom>
        </p:spPr>
        <p:txBody>
          <a:bodyPr vert="horz" wrap="square" lIns="0" tIns="67310" rIns="0" bIns="0" rtlCol="0">
            <a:spAutoFit/>
          </a:bodyPr>
          <a:lstStyle/>
          <a:p>
            <a:pPr marL="355600" marR="337185" indent="-342900">
              <a:lnSpc>
                <a:spcPts val="3460"/>
              </a:lnSpc>
              <a:spcBef>
                <a:spcPts val="530"/>
              </a:spcBef>
              <a:buClr>
                <a:srgbClr val="FFCC66"/>
              </a:buClr>
              <a:buSzPct val="75000"/>
              <a:buFont typeface="Wingdings"/>
              <a:buChar char=""/>
              <a:tabLst>
                <a:tab pos="355600" algn="l"/>
              </a:tabLst>
            </a:pPr>
            <a:r>
              <a:rPr sz="3200" spc="-5" dirty="0">
                <a:solidFill>
                  <a:srgbClr val="FFFFFF"/>
                </a:solidFill>
                <a:latin typeface="Times New Roman"/>
                <a:cs typeface="Times New Roman"/>
              </a:rPr>
              <a:t>The big picture is you are responsible to  produce water that is safe to</a:t>
            </a:r>
            <a:r>
              <a:rPr sz="3200" spc="30" dirty="0">
                <a:solidFill>
                  <a:srgbClr val="FFFFFF"/>
                </a:solidFill>
                <a:latin typeface="Times New Roman"/>
                <a:cs typeface="Times New Roman"/>
              </a:rPr>
              <a:t> </a:t>
            </a:r>
            <a:r>
              <a:rPr sz="3200" spc="-5" dirty="0">
                <a:solidFill>
                  <a:srgbClr val="FFFFFF"/>
                </a:solidFill>
                <a:latin typeface="Times New Roman"/>
                <a:cs typeface="Times New Roman"/>
              </a:rPr>
              <a:t>drink</a:t>
            </a:r>
            <a:endParaRPr sz="3200" dirty="0">
              <a:latin typeface="Times New Roman"/>
              <a:cs typeface="Times New Roman"/>
            </a:endParaRPr>
          </a:p>
          <a:p>
            <a:pPr marL="355600" indent="-342900">
              <a:lnSpc>
                <a:spcPct val="100000"/>
              </a:lnSpc>
              <a:spcBef>
                <a:spcPts val="325"/>
              </a:spcBef>
              <a:buClr>
                <a:srgbClr val="FFCC66"/>
              </a:buClr>
              <a:buSzPct val="75000"/>
              <a:buFont typeface="Wingdings"/>
              <a:buChar char=""/>
              <a:tabLst>
                <a:tab pos="355600" algn="l"/>
              </a:tabLst>
            </a:pPr>
            <a:r>
              <a:rPr sz="3200" spc="-5" dirty="0">
                <a:solidFill>
                  <a:srgbClr val="FFFFFF"/>
                </a:solidFill>
                <a:latin typeface="Times New Roman"/>
                <a:cs typeface="Times New Roman"/>
              </a:rPr>
              <a:t>Your career is in Public</a:t>
            </a:r>
            <a:r>
              <a:rPr sz="3200" spc="15" dirty="0">
                <a:solidFill>
                  <a:srgbClr val="FFFFFF"/>
                </a:solidFill>
                <a:latin typeface="Times New Roman"/>
                <a:cs typeface="Times New Roman"/>
              </a:rPr>
              <a:t> </a:t>
            </a:r>
            <a:r>
              <a:rPr sz="3200" spc="-5" dirty="0">
                <a:solidFill>
                  <a:srgbClr val="FFFFFF"/>
                </a:solidFill>
                <a:latin typeface="Times New Roman"/>
                <a:cs typeface="Times New Roman"/>
              </a:rPr>
              <a:t>Health</a:t>
            </a:r>
            <a:endParaRPr sz="3200" dirty="0">
              <a:latin typeface="Times New Roman"/>
              <a:cs typeface="Times New Roman"/>
            </a:endParaRPr>
          </a:p>
          <a:p>
            <a:pPr marL="355600" marR="76835" indent="-342900">
              <a:lnSpc>
                <a:spcPts val="3460"/>
              </a:lnSpc>
              <a:spcBef>
                <a:spcPts val="820"/>
              </a:spcBef>
              <a:buClr>
                <a:srgbClr val="FFCC66"/>
              </a:buClr>
              <a:buSzPct val="75000"/>
              <a:buFont typeface="Wingdings"/>
              <a:buChar char=""/>
              <a:tabLst>
                <a:tab pos="355600" algn="l"/>
              </a:tabLst>
            </a:pPr>
            <a:r>
              <a:rPr sz="3200" spc="-5" dirty="0">
                <a:solidFill>
                  <a:srgbClr val="FFFFFF"/>
                </a:solidFill>
                <a:latin typeface="Times New Roman"/>
                <a:cs typeface="Times New Roman"/>
              </a:rPr>
              <a:t>To do this you must know what can make  water unsafe, and how to operate, control  and monitor the</a:t>
            </a:r>
            <a:r>
              <a:rPr sz="3200" spc="-10" dirty="0">
                <a:solidFill>
                  <a:srgbClr val="FFFFFF"/>
                </a:solidFill>
                <a:latin typeface="Times New Roman"/>
                <a:cs typeface="Times New Roman"/>
              </a:rPr>
              <a:t> </a:t>
            </a:r>
            <a:r>
              <a:rPr sz="3200" spc="-5" dirty="0" smtClean="0">
                <a:solidFill>
                  <a:srgbClr val="FFFFFF"/>
                </a:solidFill>
                <a:latin typeface="Times New Roman"/>
                <a:cs typeface="Times New Roman"/>
              </a:rPr>
              <a:t>product</a:t>
            </a:r>
            <a:r>
              <a:rPr lang="en-US" sz="3200" spc="-5" dirty="0" smtClean="0">
                <a:solidFill>
                  <a:srgbClr val="FFFFFF"/>
                </a:solidFill>
                <a:latin typeface="Times New Roman"/>
                <a:cs typeface="Times New Roman"/>
              </a:rPr>
              <a:t> </a:t>
            </a:r>
            <a:r>
              <a:rPr sz="3200" spc="-5" dirty="0" smtClean="0">
                <a:solidFill>
                  <a:srgbClr val="FFFFFF"/>
                </a:solidFill>
                <a:latin typeface="Times New Roman"/>
                <a:cs typeface="Times New Roman"/>
              </a:rPr>
              <a:t>and </a:t>
            </a:r>
            <a:r>
              <a:rPr sz="3200" spc="-5" dirty="0">
                <a:solidFill>
                  <a:srgbClr val="FFFFFF"/>
                </a:solidFill>
                <a:latin typeface="Times New Roman"/>
                <a:cs typeface="Times New Roman"/>
              </a:rPr>
              <a:t>ultimately report and communicate </a:t>
            </a:r>
            <a:r>
              <a:rPr sz="3200" spc="-5" dirty="0" smtClean="0">
                <a:solidFill>
                  <a:srgbClr val="FFFFFF"/>
                </a:solidFill>
                <a:latin typeface="Times New Roman"/>
                <a:cs typeface="Times New Roman"/>
              </a:rPr>
              <a:t>to</a:t>
            </a:r>
            <a:r>
              <a:rPr lang="en-US" sz="3200" spc="-5" dirty="0" smtClean="0">
                <a:solidFill>
                  <a:srgbClr val="FFFFFF"/>
                </a:solidFill>
                <a:latin typeface="Times New Roman"/>
                <a:cs typeface="Times New Roman"/>
              </a:rPr>
              <a:t> </a:t>
            </a:r>
            <a:r>
              <a:rPr sz="3200" spc="-5" dirty="0" smtClean="0">
                <a:solidFill>
                  <a:srgbClr val="FFFFFF"/>
                </a:solidFill>
                <a:latin typeface="Times New Roman"/>
                <a:cs typeface="Times New Roman"/>
              </a:rPr>
              <a:t>your</a:t>
            </a:r>
            <a:r>
              <a:rPr sz="3200" spc="-15" dirty="0" smtClean="0">
                <a:solidFill>
                  <a:srgbClr val="FFFFFF"/>
                </a:solidFill>
                <a:latin typeface="Times New Roman"/>
                <a:cs typeface="Times New Roman"/>
              </a:rPr>
              <a:t> </a:t>
            </a:r>
            <a:r>
              <a:rPr sz="3200" spc="-5" dirty="0">
                <a:solidFill>
                  <a:srgbClr val="FFFFFF"/>
                </a:solidFill>
                <a:latin typeface="Times New Roman"/>
                <a:cs typeface="Times New Roman"/>
              </a:rPr>
              <a:t>consumers</a:t>
            </a:r>
            <a:endParaRPr sz="3200" dirty="0">
              <a:latin typeface="Times New Roman"/>
              <a:cs typeface="Times New Roman"/>
            </a:endParaRPr>
          </a:p>
        </p:txBody>
      </p:sp>
    </p:spTree>
  </p:cSld>
  <p:clrMapOvr>
    <a:masterClrMapping/>
  </p:clrMapOvr>
  <p:transition>
    <p:blinds/>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564541" y="3894886"/>
            <a:ext cx="4370833" cy="2819400"/>
          </a:xfrm>
          <a:prstGeom prst="rect">
            <a:avLst/>
          </a:prstGeom>
          <a:blipFill>
            <a:blip r:embed="rId2" cstate="print"/>
            <a:stretch>
              <a:fillRect/>
            </a:stretch>
          </a:blipFill>
        </p:spPr>
        <p:txBody>
          <a:bodyPr wrap="square" lIns="0" tIns="0" rIns="0" bIns="0" rtlCol="0"/>
          <a:lstStyle/>
          <a:p>
            <a:endParaRPr/>
          </a:p>
        </p:txBody>
      </p:sp>
      <p:sp>
        <p:nvSpPr>
          <p:cNvPr id="4" name="object 4"/>
          <p:cNvSpPr txBox="1">
            <a:spLocks noGrp="1"/>
          </p:cNvSpPr>
          <p:nvPr>
            <p:ph type="title"/>
          </p:nvPr>
        </p:nvSpPr>
        <p:spPr>
          <a:xfrm>
            <a:off x="762000" y="218397"/>
            <a:ext cx="3505200" cy="695960"/>
          </a:xfrm>
          <a:prstGeom prst="rect">
            <a:avLst/>
          </a:prstGeom>
        </p:spPr>
        <p:txBody>
          <a:bodyPr vert="horz" wrap="square" lIns="0" tIns="12065" rIns="0" bIns="0" rtlCol="0">
            <a:spAutoFit/>
          </a:bodyPr>
          <a:lstStyle/>
          <a:p>
            <a:pPr marL="12700">
              <a:lnSpc>
                <a:spcPct val="100000"/>
              </a:lnSpc>
              <a:spcBef>
                <a:spcPts val="95"/>
              </a:spcBef>
            </a:pPr>
            <a:r>
              <a:rPr spc="-5" dirty="0"/>
              <a:t>MF/UF</a:t>
            </a:r>
            <a:r>
              <a:rPr spc="-55" dirty="0"/>
              <a:t> </a:t>
            </a:r>
            <a:r>
              <a:rPr spc="-5" dirty="0"/>
              <a:t>Issues</a:t>
            </a:r>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38100">
              <a:lnSpc>
                <a:spcPts val="1645"/>
              </a:lnSpc>
            </a:pPr>
            <a:fld id="{81D60167-4931-47E6-BA6A-407CBD079E47}" type="slidenum">
              <a:rPr spc="-5" dirty="0"/>
              <a:t>40</a:t>
            </a:fld>
            <a:endParaRPr spc="-5" dirty="0"/>
          </a:p>
        </p:txBody>
      </p:sp>
      <p:sp>
        <p:nvSpPr>
          <p:cNvPr id="7" name="object 7"/>
          <p:cNvSpPr txBox="1">
            <a:spLocks noGrp="1"/>
          </p:cNvSpPr>
          <p:nvPr>
            <p:ph type="ftr" sz="quarter" idx="5"/>
          </p:nvPr>
        </p:nvSpPr>
        <p:spPr>
          <a:xfrm>
            <a:off x="762000" y="6488331"/>
            <a:ext cx="3199765" cy="205184"/>
          </a:xfrm>
          <a:prstGeom prst="rect">
            <a:avLst/>
          </a:prstGeom>
        </p:spPr>
        <p:txBody>
          <a:bodyPr vert="horz" wrap="square" lIns="0" tIns="0" rIns="0" bIns="0" rtlCol="0">
            <a:spAutoFit/>
          </a:bodyPr>
          <a:lstStyle/>
          <a:p>
            <a:pPr marL="12700">
              <a:lnSpc>
                <a:spcPts val="1625"/>
              </a:lnSpc>
            </a:pPr>
            <a:r>
              <a:rPr lang="en-US" spc="-5" smtClean="0"/>
              <a:t>2025 Va Tech Water Treatment Short Course</a:t>
            </a:r>
            <a:endParaRPr spc="-5" dirty="0"/>
          </a:p>
        </p:txBody>
      </p:sp>
      <p:sp>
        <p:nvSpPr>
          <p:cNvPr id="5" name="object 5"/>
          <p:cNvSpPr txBox="1"/>
          <p:nvPr/>
        </p:nvSpPr>
        <p:spPr>
          <a:xfrm>
            <a:off x="355917" y="1157726"/>
            <a:ext cx="8788083" cy="2484783"/>
          </a:xfrm>
          <a:prstGeom prst="rect">
            <a:avLst/>
          </a:prstGeom>
        </p:spPr>
        <p:txBody>
          <a:bodyPr vert="horz" wrap="square" lIns="0" tIns="12700" rIns="0" bIns="0" rtlCol="0">
            <a:spAutoFit/>
          </a:bodyPr>
          <a:lstStyle/>
          <a:p>
            <a:pPr marL="12700" marR="1475105" indent="-635">
              <a:lnSpc>
                <a:spcPct val="110000"/>
              </a:lnSpc>
              <a:spcBef>
                <a:spcPts val="100"/>
              </a:spcBef>
              <a:buClr>
                <a:srgbClr val="FFCC66"/>
              </a:buClr>
              <a:buSzPct val="75000"/>
              <a:buFont typeface="Wingdings"/>
              <a:buChar char=""/>
              <a:tabLst>
                <a:tab pos="355600" algn="l"/>
              </a:tabLst>
            </a:pPr>
            <a:r>
              <a:rPr lang="en-US" sz="2800" spc="-5" dirty="0" smtClean="0">
                <a:solidFill>
                  <a:srgbClr val="FFFFFF"/>
                </a:solidFill>
                <a:latin typeface="Times New Roman"/>
                <a:cs typeface="Times New Roman"/>
              </a:rPr>
              <a:t> </a:t>
            </a:r>
            <a:r>
              <a:rPr sz="2800" spc="-5" dirty="0" smtClean="0">
                <a:solidFill>
                  <a:srgbClr val="FFFFFF"/>
                </a:solidFill>
                <a:latin typeface="Times New Roman"/>
                <a:cs typeface="Times New Roman"/>
              </a:rPr>
              <a:t>What </a:t>
            </a:r>
            <a:r>
              <a:rPr sz="2800" spc="-5" dirty="0">
                <a:solidFill>
                  <a:srgbClr val="FFFFFF"/>
                </a:solidFill>
                <a:latin typeface="Times New Roman"/>
                <a:cs typeface="Times New Roman"/>
              </a:rPr>
              <a:t>to do with the sidestream  or</a:t>
            </a:r>
            <a:r>
              <a:rPr sz="2800" spc="-10" dirty="0">
                <a:solidFill>
                  <a:srgbClr val="FFFFFF"/>
                </a:solidFill>
                <a:latin typeface="Times New Roman"/>
                <a:cs typeface="Times New Roman"/>
              </a:rPr>
              <a:t> </a:t>
            </a:r>
            <a:r>
              <a:rPr sz="2800" spc="-5" dirty="0">
                <a:solidFill>
                  <a:srgbClr val="FFFFFF"/>
                </a:solidFill>
                <a:latin typeface="Times New Roman"/>
                <a:cs typeface="Times New Roman"/>
              </a:rPr>
              <a:t>waste</a:t>
            </a:r>
            <a:endParaRPr sz="2800" dirty="0">
              <a:latin typeface="Times New Roman"/>
              <a:cs typeface="Times New Roman"/>
            </a:endParaRPr>
          </a:p>
          <a:p>
            <a:pPr marL="355600" indent="-342900">
              <a:lnSpc>
                <a:spcPct val="100000"/>
              </a:lnSpc>
              <a:spcBef>
                <a:spcPts val="384"/>
              </a:spcBef>
              <a:buClr>
                <a:srgbClr val="FFCC66"/>
              </a:buClr>
              <a:buSzPct val="75000"/>
              <a:buFont typeface="Wingdings"/>
              <a:buChar char=""/>
              <a:tabLst>
                <a:tab pos="355600" algn="l"/>
              </a:tabLst>
            </a:pPr>
            <a:r>
              <a:rPr sz="2800" spc="-5" dirty="0">
                <a:solidFill>
                  <a:srgbClr val="FFFFFF"/>
                </a:solidFill>
                <a:latin typeface="Times New Roman"/>
                <a:cs typeface="Times New Roman"/>
              </a:rPr>
              <a:t>Type- encased or</a:t>
            </a:r>
            <a:r>
              <a:rPr sz="2800" dirty="0">
                <a:solidFill>
                  <a:srgbClr val="FFFFFF"/>
                </a:solidFill>
                <a:latin typeface="Times New Roman"/>
                <a:cs typeface="Times New Roman"/>
              </a:rPr>
              <a:t> </a:t>
            </a:r>
            <a:r>
              <a:rPr sz="2800" spc="-5" dirty="0">
                <a:solidFill>
                  <a:srgbClr val="FFFFFF"/>
                </a:solidFill>
                <a:latin typeface="Times New Roman"/>
                <a:cs typeface="Times New Roman"/>
              </a:rPr>
              <a:t>submerged</a:t>
            </a:r>
            <a:endParaRPr sz="2800" dirty="0">
              <a:latin typeface="Times New Roman"/>
              <a:cs typeface="Times New Roman"/>
            </a:endParaRPr>
          </a:p>
          <a:p>
            <a:pPr marL="355600" indent="-342900">
              <a:lnSpc>
                <a:spcPct val="100000"/>
              </a:lnSpc>
              <a:spcBef>
                <a:spcPts val="380"/>
              </a:spcBef>
              <a:buClr>
                <a:srgbClr val="FFCC66"/>
              </a:buClr>
              <a:buSzPct val="75000"/>
              <a:buFont typeface="Wingdings"/>
              <a:buChar char=""/>
              <a:tabLst>
                <a:tab pos="355600" algn="l"/>
              </a:tabLst>
            </a:pPr>
            <a:r>
              <a:rPr sz="2800" spc="-5" dirty="0">
                <a:solidFill>
                  <a:srgbClr val="FFFFFF"/>
                </a:solidFill>
                <a:latin typeface="Times New Roman"/>
                <a:cs typeface="Times New Roman"/>
              </a:rPr>
              <a:t>Degree of pretreatment</a:t>
            </a:r>
            <a:r>
              <a:rPr sz="2800" spc="10" dirty="0">
                <a:solidFill>
                  <a:srgbClr val="FFFFFF"/>
                </a:solidFill>
                <a:latin typeface="Times New Roman"/>
                <a:cs typeface="Times New Roman"/>
              </a:rPr>
              <a:t> </a:t>
            </a:r>
            <a:r>
              <a:rPr sz="2800" spc="-5" dirty="0">
                <a:solidFill>
                  <a:srgbClr val="FFFFFF"/>
                </a:solidFill>
                <a:latin typeface="Times New Roman"/>
                <a:cs typeface="Times New Roman"/>
              </a:rPr>
              <a:t>required</a:t>
            </a:r>
            <a:endParaRPr sz="2800" dirty="0">
              <a:latin typeface="Times New Roman"/>
              <a:cs typeface="Times New Roman"/>
            </a:endParaRPr>
          </a:p>
          <a:p>
            <a:pPr marL="355600" indent="-342900">
              <a:lnSpc>
                <a:spcPct val="100000"/>
              </a:lnSpc>
              <a:spcBef>
                <a:spcPts val="385"/>
              </a:spcBef>
              <a:buClr>
                <a:srgbClr val="FFCC66"/>
              </a:buClr>
              <a:buSzPct val="75000"/>
              <a:buFont typeface="Wingdings"/>
              <a:buChar char=""/>
              <a:tabLst>
                <a:tab pos="355600" algn="l"/>
              </a:tabLst>
            </a:pPr>
            <a:r>
              <a:rPr sz="2800" spc="-5" dirty="0">
                <a:solidFill>
                  <a:srgbClr val="FFFFFF"/>
                </a:solidFill>
                <a:latin typeface="Times New Roman"/>
                <a:cs typeface="Times New Roman"/>
              </a:rPr>
              <a:t>Testing for</a:t>
            </a:r>
            <a:r>
              <a:rPr sz="2800" dirty="0">
                <a:solidFill>
                  <a:srgbClr val="FFFFFF"/>
                </a:solidFill>
                <a:latin typeface="Times New Roman"/>
                <a:cs typeface="Times New Roman"/>
              </a:rPr>
              <a:t> </a:t>
            </a:r>
            <a:r>
              <a:rPr sz="2800" spc="-5" dirty="0">
                <a:solidFill>
                  <a:srgbClr val="FFFFFF"/>
                </a:solidFill>
                <a:latin typeface="Times New Roman"/>
                <a:cs typeface="Times New Roman"/>
              </a:rPr>
              <a:t>“leaks”</a:t>
            </a:r>
            <a:endParaRPr sz="2800" dirty="0">
              <a:latin typeface="Times New Roman"/>
              <a:cs typeface="Times New Roman"/>
            </a:endParaRPr>
          </a:p>
          <a:p>
            <a:pPr marL="355600" marR="5080" indent="-342900">
              <a:lnSpc>
                <a:spcPts val="3460"/>
              </a:lnSpc>
              <a:spcBef>
                <a:spcPts val="815"/>
              </a:spcBef>
              <a:buClr>
                <a:srgbClr val="FFCC66"/>
              </a:buClr>
              <a:buSzPct val="75000"/>
              <a:buFont typeface="Wingdings"/>
              <a:buChar char=""/>
              <a:tabLst>
                <a:tab pos="355600" algn="l"/>
              </a:tabLst>
            </a:pPr>
            <a:r>
              <a:rPr sz="2800" spc="-5" dirty="0">
                <a:solidFill>
                  <a:srgbClr val="FFFFFF"/>
                </a:solidFill>
                <a:latin typeface="Times New Roman"/>
                <a:cs typeface="Times New Roman"/>
              </a:rPr>
              <a:t>Flux changes over time (surface loading  rate)</a:t>
            </a:r>
            <a:endParaRPr sz="2800" dirty="0">
              <a:latin typeface="Times New Roman"/>
              <a:cs typeface="Times New Roman"/>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30530" y="669798"/>
            <a:ext cx="3614927" cy="1228343"/>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762000" y="817880"/>
            <a:ext cx="2916555" cy="695960"/>
          </a:xfrm>
          <a:prstGeom prst="rect">
            <a:avLst/>
          </a:prstGeom>
        </p:spPr>
        <p:txBody>
          <a:bodyPr vert="horz" wrap="square" lIns="0" tIns="12065" rIns="0" bIns="0" rtlCol="0">
            <a:spAutoFit/>
          </a:bodyPr>
          <a:lstStyle/>
          <a:p>
            <a:pPr marL="12700">
              <a:lnSpc>
                <a:spcPct val="100000"/>
              </a:lnSpc>
              <a:spcBef>
                <a:spcPts val="95"/>
              </a:spcBef>
            </a:pPr>
            <a:r>
              <a:rPr spc="-5" dirty="0"/>
              <a:t>Disinfection</a:t>
            </a:r>
          </a:p>
        </p:txBody>
      </p:sp>
      <p:sp>
        <p:nvSpPr>
          <p:cNvPr id="4" name="object 4"/>
          <p:cNvSpPr txBox="1"/>
          <p:nvPr/>
        </p:nvSpPr>
        <p:spPr>
          <a:xfrm>
            <a:off x="942340" y="2819400"/>
            <a:ext cx="6802120" cy="2421816"/>
          </a:xfrm>
          <a:prstGeom prst="rect">
            <a:avLst/>
          </a:prstGeom>
        </p:spPr>
        <p:txBody>
          <a:bodyPr vert="horz" wrap="square" lIns="0" tIns="61594" rIns="0" bIns="0" rtlCol="0">
            <a:spAutoFit/>
          </a:bodyPr>
          <a:lstStyle/>
          <a:p>
            <a:pPr marL="355600" indent="-342900">
              <a:lnSpc>
                <a:spcPct val="100000"/>
              </a:lnSpc>
              <a:spcBef>
                <a:spcPts val="484"/>
              </a:spcBef>
              <a:buClr>
                <a:srgbClr val="FFCC66"/>
              </a:buClr>
              <a:buSzPct val="75000"/>
              <a:buFont typeface="Wingdings"/>
              <a:buChar char=""/>
              <a:tabLst>
                <a:tab pos="355600" algn="l"/>
              </a:tabLst>
            </a:pPr>
            <a:r>
              <a:rPr sz="2800" spc="-5" dirty="0">
                <a:solidFill>
                  <a:srgbClr val="FFFFFF"/>
                </a:solidFill>
                <a:latin typeface="Times New Roman"/>
                <a:cs typeface="Times New Roman"/>
              </a:rPr>
              <a:t>Chlorine</a:t>
            </a:r>
            <a:endParaRPr sz="2800" dirty="0">
              <a:latin typeface="Times New Roman"/>
              <a:cs typeface="Times New Roman"/>
            </a:endParaRPr>
          </a:p>
          <a:p>
            <a:pPr marL="355600" indent="-342900">
              <a:lnSpc>
                <a:spcPct val="100000"/>
              </a:lnSpc>
              <a:spcBef>
                <a:spcPts val="380"/>
              </a:spcBef>
              <a:buClr>
                <a:srgbClr val="FFCC66"/>
              </a:buClr>
              <a:buSzPct val="75000"/>
              <a:buFont typeface="Wingdings"/>
              <a:buChar char=""/>
              <a:tabLst>
                <a:tab pos="355600" algn="l"/>
              </a:tabLst>
            </a:pPr>
            <a:r>
              <a:rPr sz="2800" spc="-5" dirty="0">
                <a:solidFill>
                  <a:srgbClr val="FFFFFF"/>
                </a:solidFill>
                <a:latin typeface="Times New Roman"/>
                <a:cs typeface="Times New Roman"/>
              </a:rPr>
              <a:t>UV</a:t>
            </a:r>
            <a:endParaRPr sz="2800" dirty="0">
              <a:latin typeface="Times New Roman"/>
              <a:cs typeface="Times New Roman"/>
            </a:endParaRPr>
          </a:p>
          <a:p>
            <a:pPr marL="355600" indent="-342900">
              <a:lnSpc>
                <a:spcPct val="100000"/>
              </a:lnSpc>
              <a:spcBef>
                <a:spcPts val="385"/>
              </a:spcBef>
              <a:buClr>
                <a:srgbClr val="FFCC66"/>
              </a:buClr>
              <a:buSzPct val="75000"/>
              <a:buFont typeface="Wingdings"/>
              <a:buChar char=""/>
              <a:tabLst>
                <a:tab pos="355600" algn="l"/>
              </a:tabLst>
            </a:pPr>
            <a:r>
              <a:rPr sz="2800" spc="-5" dirty="0">
                <a:solidFill>
                  <a:srgbClr val="FFFFFF"/>
                </a:solidFill>
                <a:latin typeface="Times New Roman"/>
                <a:cs typeface="Times New Roman"/>
              </a:rPr>
              <a:t>Chloramines</a:t>
            </a:r>
            <a:endParaRPr sz="2800" dirty="0">
              <a:latin typeface="Times New Roman"/>
              <a:cs typeface="Times New Roman"/>
            </a:endParaRPr>
          </a:p>
          <a:p>
            <a:pPr marL="355600" indent="-342900">
              <a:lnSpc>
                <a:spcPct val="100000"/>
              </a:lnSpc>
              <a:spcBef>
                <a:spcPts val="385"/>
              </a:spcBef>
              <a:buClr>
                <a:srgbClr val="FFCC66"/>
              </a:buClr>
              <a:buSzPct val="75000"/>
              <a:buFont typeface="Wingdings"/>
              <a:buChar char=""/>
              <a:tabLst>
                <a:tab pos="355600" algn="l"/>
              </a:tabLst>
            </a:pPr>
            <a:r>
              <a:rPr sz="2800" spc="-5" dirty="0">
                <a:solidFill>
                  <a:srgbClr val="FFFFFF"/>
                </a:solidFill>
                <a:latin typeface="Times New Roman"/>
                <a:cs typeface="Times New Roman"/>
              </a:rPr>
              <a:t>Chlorine </a:t>
            </a:r>
            <a:r>
              <a:rPr sz="2800" spc="-5" dirty="0" smtClean="0">
                <a:solidFill>
                  <a:srgbClr val="FFFFFF"/>
                </a:solidFill>
                <a:latin typeface="Times New Roman"/>
                <a:cs typeface="Times New Roman"/>
              </a:rPr>
              <a:t>Dioxide</a:t>
            </a:r>
            <a:r>
              <a:rPr lang="en-US" sz="2800" spc="-5" dirty="0" smtClean="0">
                <a:solidFill>
                  <a:srgbClr val="FFFFFF"/>
                </a:solidFill>
                <a:latin typeface="Times New Roman"/>
                <a:cs typeface="Times New Roman"/>
              </a:rPr>
              <a:t> </a:t>
            </a:r>
            <a:endParaRPr sz="2800" dirty="0">
              <a:latin typeface="Times New Roman"/>
              <a:cs typeface="Times New Roman"/>
            </a:endParaRPr>
          </a:p>
          <a:p>
            <a:pPr marL="355600" indent="-342900">
              <a:lnSpc>
                <a:spcPct val="100000"/>
              </a:lnSpc>
              <a:spcBef>
                <a:spcPts val="385"/>
              </a:spcBef>
              <a:buClr>
                <a:srgbClr val="FFCC66"/>
              </a:buClr>
              <a:buSzPct val="75000"/>
              <a:buFont typeface="Wingdings"/>
              <a:buChar char=""/>
              <a:tabLst>
                <a:tab pos="355600" algn="l"/>
              </a:tabLst>
            </a:pPr>
            <a:r>
              <a:rPr sz="2800" spc="-5" dirty="0">
                <a:solidFill>
                  <a:srgbClr val="FFFFFF"/>
                </a:solidFill>
                <a:latin typeface="Times New Roman"/>
                <a:cs typeface="Times New Roman"/>
              </a:rPr>
              <a:t>Ozone</a:t>
            </a:r>
            <a:endParaRPr sz="2800" dirty="0">
              <a:latin typeface="Times New Roman"/>
              <a:cs typeface="Times New Roman"/>
            </a:endParaRPr>
          </a:p>
        </p:txBody>
      </p:sp>
      <p:sp>
        <p:nvSpPr>
          <p:cNvPr id="5" name="object 5"/>
          <p:cNvSpPr/>
          <p:nvPr/>
        </p:nvSpPr>
        <p:spPr>
          <a:xfrm>
            <a:off x="4343400" y="368046"/>
            <a:ext cx="4800599" cy="3213353"/>
          </a:xfrm>
          <a:prstGeom prst="rect">
            <a:avLst/>
          </a:prstGeom>
          <a:blipFill>
            <a:blip r:embed="rId3" cstate="print"/>
            <a:stretch>
              <a:fillRect/>
            </a:stretch>
          </a:blipFill>
        </p:spPr>
        <p:txBody>
          <a:bodyPr wrap="square" lIns="0" tIns="0" rIns="0" bIns="0" rtlCol="0"/>
          <a:lstStyle/>
          <a:p>
            <a:endParaRPr/>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38100">
              <a:lnSpc>
                <a:spcPts val="1645"/>
              </a:lnSpc>
            </a:pPr>
            <a:fld id="{81D60167-4931-47E6-BA6A-407CBD079E47}" type="slidenum">
              <a:rPr spc="-5" dirty="0"/>
              <a:t>41</a:t>
            </a:fld>
            <a:endParaRPr spc="-5" dirty="0"/>
          </a:p>
        </p:txBody>
      </p:sp>
      <p:sp>
        <p:nvSpPr>
          <p:cNvPr id="7" name="object 7"/>
          <p:cNvSpPr txBox="1">
            <a:spLocks noGrp="1"/>
          </p:cNvSpPr>
          <p:nvPr>
            <p:ph type="ftr" sz="quarter" idx="5"/>
          </p:nvPr>
        </p:nvSpPr>
        <p:spPr>
          <a:xfrm>
            <a:off x="762000" y="6488331"/>
            <a:ext cx="3199765" cy="205184"/>
          </a:xfrm>
          <a:prstGeom prst="rect">
            <a:avLst/>
          </a:prstGeom>
        </p:spPr>
        <p:txBody>
          <a:bodyPr vert="horz" wrap="square" lIns="0" tIns="0" rIns="0" bIns="0" rtlCol="0">
            <a:spAutoFit/>
          </a:bodyPr>
          <a:lstStyle/>
          <a:p>
            <a:pPr marL="12700">
              <a:lnSpc>
                <a:spcPts val="1625"/>
              </a:lnSpc>
            </a:pPr>
            <a:r>
              <a:rPr lang="en-US" spc="-5" smtClean="0"/>
              <a:t>2025 Va Tech Water Treatment Short Course</a:t>
            </a:r>
            <a:endParaRPr spc="-5"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30530" y="669798"/>
            <a:ext cx="8493251" cy="1228343"/>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762000" y="817880"/>
            <a:ext cx="7796530" cy="695960"/>
          </a:xfrm>
          <a:prstGeom prst="rect">
            <a:avLst/>
          </a:prstGeom>
        </p:spPr>
        <p:txBody>
          <a:bodyPr vert="horz" wrap="square" lIns="0" tIns="12065" rIns="0" bIns="0" rtlCol="0">
            <a:spAutoFit/>
          </a:bodyPr>
          <a:lstStyle/>
          <a:p>
            <a:pPr marL="12700">
              <a:lnSpc>
                <a:spcPct val="100000"/>
              </a:lnSpc>
              <a:spcBef>
                <a:spcPts val="95"/>
              </a:spcBef>
            </a:pPr>
            <a:r>
              <a:rPr spc="-5" dirty="0"/>
              <a:t>Techniques for controlling</a:t>
            </a:r>
            <a:r>
              <a:rPr spc="10" dirty="0"/>
              <a:t> </a:t>
            </a:r>
            <a:r>
              <a:rPr spc="-5" dirty="0"/>
              <a:t>THM</a:t>
            </a: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645"/>
              </a:lnSpc>
            </a:pPr>
            <a:fld id="{81D60167-4931-47E6-BA6A-407CBD079E47}" type="slidenum">
              <a:rPr spc="-5" dirty="0"/>
              <a:t>42</a:t>
            </a:fld>
            <a:endParaRPr spc="-5" dirty="0"/>
          </a:p>
        </p:txBody>
      </p:sp>
      <p:sp>
        <p:nvSpPr>
          <p:cNvPr id="6" name="object 6"/>
          <p:cNvSpPr txBox="1">
            <a:spLocks noGrp="1"/>
          </p:cNvSpPr>
          <p:nvPr>
            <p:ph type="ftr" sz="quarter" idx="5"/>
          </p:nvPr>
        </p:nvSpPr>
        <p:spPr>
          <a:xfrm>
            <a:off x="762000" y="6488331"/>
            <a:ext cx="3199765" cy="205184"/>
          </a:xfrm>
          <a:prstGeom prst="rect">
            <a:avLst/>
          </a:prstGeom>
        </p:spPr>
        <p:txBody>
          <a:bodyPr vert="horz" wrap="square" lIns="0" tIns="0" rIns="0" bIns="0" rtlCol="0">
            <a:spAutoFit/>
          </a:bodyPr>
          <a:lstStyle/>
          <a:p>
            <a:pPr marL="12700">
              <a:lnSpc>
                <a:spcPts val="1625"/>
              </a:lnSpc>
            </a:pPr>
            <a:r>
              <a:rPr lang="en-US" spc="-5" smtClean="0"/>
              <a:t>2025 Va Tech Water Treatment Short Course</a:t>
            </a:r>
            <a:endParaRPr spc="-5" dirty="0"/>
          </a:p>
        </p:txBody>
      </p:sp>
      <p:sp>
        <p:nvSpPr>
          <p:cNvPr id="4" name="object 4"/>
          <p:cNvSpPr txBox="1"/>
          <p:nvPr/>
        </p:nvSpPr>
        <p:spPr>
          <a:xfrm>
            <a:off x="836300" y="1628942"/>
            <a:ext cx="7939405" cy="4685898"/>
          </a:xfrm>
          <a:prstGeom prst="rect">
            <a:avLst/>
          </a:prstGeom>
        </p:spPr>
        <p:txBody>
          <a:bodyPr vert="horz" wrap="square" lIns="0" tIns="106680" rIns="0" bIns="0" rtlCol="0">
            <a:spAutoFit/>
          </a:bodyPr>
          <a:lstStyle/>
          <a:p>
            <a:pPr marL="622300" marR="227329" indent="-609600">
              <a:lnSpc>
                <a:spcPts val="3070"/>
              </a:lnSpc>
              <a:spcBef>
                <a:spcPts val="840"/>
              </a:spcBef>
              <a:buClr>
                <a:srgbClr val="FFCC66"/>
              </a:buClr>
              <a:buSzPct val="75000"/>
              <a:buAutoNum type="arabicPeriod"/>
              <a:tabLst>
                <a:tab pos="621665" algn="l"/>
                <a:tab pos="622300" algn="l"/>
              </a:tabLst>
            </a:pPr>
            <a:r>
              <a:rPr sz="2800" spc="-5" dirty="0">
                <a:solidFill>
                  <a:srgbClr val="FFFFFF"/>
                </a:solidFill>
                <a:latin typeface="Times New Roman"/>
                <a:cs typeface="Times New Roman"/>
              </a:rPr>
              <a:t>Remove the THM precursors by adsorption  in granular or activated carbon (GAC and  PAC), improve TOC removal in  coagulation/sedimentation process or  oxidize out with</a:t>
            </a:r>
            <a:r>
              <a:rPr sz="2800" dirty="0">
                <a:solidFill>
                  <a:srgbClr val="FFFFFF"/>
                </a:solidFill>
                <a:latin typeface="Times New Roman"/>
                <a:cs typeface="Times New Roman"/>
              </a:rPr>
              <a:t> </a:t>
            </a:r>
            <a:r>
              <a:rPr sz="2800" spc="-5" dirty="0">
                <a:solidFill>
                  <a:srgbClr val="FFFFFF"/>
                </a:solidFill>
                <a:latin typeface="Times New Roman"/>
                <a:cs typeface="Times New Roman"/>
              </a:rPr>
              <a:t>ozone</a:t>
            </a:r>
            <a:endParaRPr sz="2800" dirty="0">
              <a:latin typeface="Times New Roman"/>
              <a:cs typeface="Times New Roman"/>
            </a:endParaRPr>
          </a:p>
          <a:p>
            <a:pPr marL="622300" marR="5080" indent="-609600">
              <a:lnSpc>
                <a:spcPts val="3070"/>
              </a:lnSpc>
              <a:spcBef>
                <a:spcPts val="780"/>
              </a:spcBef>
              <a:buClr>
                <a:srgbClr val="FFCC66"/>
              </a:buClr>
              <a:buSzPct val="75000"/>
              <a:buAutoNum type="arabicPeriod"/>
              <a:tabLst>
                <a:tab pos="621665" algn="l"/>
                <a:tab pos="622300" algn="l"/>
              </a:tabLst>
            </a:pPr>
            <a:r>
              <a:rPr sz="2800" spc="-5" dirty="0">
                <a:solidFill>
                  <a:srgbClr val="FFFFFF"/>
                </a:solidFill>
                <a:latin typeface="Times New Roman"/>
                <a:cs typeface="Times New Roman"/>
              </a:rPr>
              <a:t>Remove the THM after they form aeration,  adsorption in granular or powdered activated  carbon</a:t>
            </a:r>
            <a:endParaRPr sz="2800" dirty="0">
              <a:latin typeface="Times New Roman"/>
              <a:cs typeface="Times New Roman"/>
            </a:endParaRPr>
          </a:p>
          <a:p>
            <a:pPr marL="622300" marR="297180" indent="-609600">
              <a:lnSpc>
                <a:spcPts val="3070"/>
              </a:lnSpc>
              <a:spcBef>
                <a:spcPts val="770"/>
              </a:spcBef>
              <a:buClr>
                <a:srgbClr val="FFCC66"/>
              </a:buClr>
              <a:buSzPct val="75000"/>
              <a:buAutoNum type="arabicPeriod"/>
              <a:tabLst>
                <a:tab pos="621665" algn="l"/>
                <a:tab pos="622300" algn="l"/>
              </a:tabLst>
            </a:pPr>
            <a:r>
              <a:rPr sz="2800" spc="-5" dirty="0">
                <a:solidFill>
                  <a:srgbClr val="FFFFFF"/>
                </a:solidFill>
                <a:latin typeface="Times New Roman"/>
                <a:cs typeface="Times New Roman"/>
              </a:rPr>
              <a:t>Change the type of disinfectant to prevent  them from forming such as ozone, chlorine  dioxide, chloramines or UV</a:t>
            </a:r>
            <a:endParaRPr sz="2800" dirty="0">
              <a:latin typeface="Times New Roman"/>
              <a:cs typeface="Times New Roman"/>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9144000" cy="6858000"/>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5388102" y="1585722"/>
            <a:ext cx="3742879" cy="5259260"/>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52577" y="0"/>
            <a:ext cx="8772143" cy="1116329"/>
          </a:xfrm>
          <a:prstGeom prst="rect">
            <a:avLst/>
          </a:prstGeom>
          <a:blipFill>
            <a:blip r:embed="rId4" cstate="print"/>
            <a:stretch>
              <a:fillRect/>
            </a:stretch>
          </a:blipFill>
        </p:spPr>
        <p:txBody>
          <a:bodyPr wrap="square" lIns="0" tIns="0" rIns="0" bIns="0" rtlCol="0"/>
          <a:lstStyle/>
          <a:p>
            <a:endParaRPr/>
          </a:p>
        </p:txBody>
      </p:sp>
      <p:sp>
        <p:nvSpPr>
          <p:cNvPr id="5" name="object 5"/>
          <p:cNvSpPr txBox="1">
            <a:spLocks noGrp="1"/>
          </p:cNvSpPr>
          <p:nvPr>
            <p:ph type="title"/>
          </p:nvPr>
        </p:nvSpPr>
        <p:spPr>
          <a:xfrm>
            <a:off x="383540" y="36068"/>
            <a:ext cx="8075295" cy="695960"/>
          </a:xfrm>
          <a:prstGeom prst="rect">
            <a:avLst/>
          </a:prstGeom>
        </p:spPr>
        <p:txBody>
          <a:bodyPr vert="horz" wrap="square" lIns="0" tIns="12065" rIns="0" bIns="0" rtlCol="0">
            <a:spAutoFit/>
          </a:bodyPr>
          <a:lstStyle/>
          <a:p>
            <a:pPr marL="12700">
              <a:lnSpc>
                <a:spcPct val="100000"/>
              </a:lnSpc>
              <a:spcBef>
                <a:spcPts val="95"/>
              </a:spcBef>
            </a:pPr>
            <a:r>
              <a:rPr spc="-5" dirty="0"/>
              <a:t>Factors Affecting THM</a:t>
            </a:r>
            <a:r>
              <a:rPr spc="25" dirty="0"/>
              <a:t> </a:t>
            </a:r>
            <a:r>
              <a:rPr spc="-5" dirty="0"/>
              <a:t>formation</a:t>
            </a:r>
          </a:p>
        </p:txBody>
      </p:sp>
      <p:sp>
        <p:nvSpPr>
          <p:cNvPr id="7" name="object 7"/>
          <p:cNvSpPr txBox="1"/>
          <p:nvPr/>
        </p:nvSpPr>
        <p:spPr>
          <a:xfrm>
            <a:off x="783336" y="5188697"/>
            <a:ext cx="7467600" cy="256480"/>
          </a:xfrm>
          <a:prstGeom prst="rect">
            <a:avLst/>
          </a:prstGeom>
        </p:spPr>
        <p:txBody>
          <a:bodyPr vert="horz" wrap="square" lIns="0" tIns="0" rIns="0" bIns="0" rtlCol="0">
            <a:spAutoFit/>
          </a:bodyPr>
          <a:lstStyle/>
          <a:p>
            <a:pPr marL="419100" indent="-342900">
              <a:lnSpc>
                <a:spcPts val="2014"/>
              </a:lnSpc>
              <a:buFont typeface="Arial" panose="020B0604020202020204" pitchFamily="34" charset="0"/>
              <a:buChar char="•"/>
            </a:pPr>
            <a:r>
              <a:rPr b="1" dirty="0">
                <a:latin typeface="Times New Roman" panose="02020603050405020304" pitchFamily="18" charset="0"/>
                <a:cs typeface="Times New Roman" panose="02020603050405020304" pitchFamily="18" charset="0"/>
              </a:rPr>
              <a:t>Precursor </a:t>
            </a:r>
            <a:r>
              <a:rPr b="1" spc="-5" dirty="0">
                <a:latin typeface="Times New Roman" panose="02020603050405020304" pitchFamily="18" charset="0"/>
                <a:cs typeface="Times New Roman" panose="02020603050405020304" pitchFamily="18" charset="0"/>
              </a:rPr>
              <a:t>Type- </a:t>
            </a:r>
            <a:r>
              <a:rPr b="1" dirty="0">
                <a:latin typeface="Times New Roman" panose="02020603050405020304" pitchFamily="18" charset="0"/>
                <a:cs typeface="Times New Roman" panose="02020603050405020304" pitchFamily="18" charset="0"/>
              </a:rPr>
              <a:t>some </a:t>
            </a:r>
            <a:r>
              <a:rPr b="1" spc="-5" dirty="0">
                <a:latin typeface="Times New Roman" panose="02020603050405020304" pitchFamily="18" charset="0"/>
                <a:cs typeface="Times New Roman" panose="02020603050405020304" pitchFamily="18" charset="0"/>
              </a:rPr>
              <a:t>organics </a:t>
            </a:r>
            <a:r>
              <a:rPr b="1" dirty="0">
                <a:latin typeface="Times New Roman" panose="02020603050405020304" pitchFamily="18" charset="0"/>
                <a:cs typeface="Times New Roman" panose="02020603050405020304" pitchFamily="18" charset="0"/>
              </a:rPr>
              <a:t>make more</a:t>
            </a:r>
            <a:r>
              <a:rPr b="1" spc="5" dirty="0">
                <a:latin typeface="Times New Roman" panose="02020603050405020304" pitchFamily="18" charset="0"/>
                <a:cs typeface="Times New Roman" panose="02020603050405020304" pitchFamily="18" charset="0"/>
              </a:rPr>
              <a:t> </a:t>
            </a:r>
            <a:r>
              <a:rPr b="1" dirty="0">
                <a:latin typeface="Times New Roman" panose="02020603050405020304" pitchFamily="18" charset="0"/>
                <a:cs typeface="Times New Roman" panose="02020603050405020304" pitchFamily="18" charset="0"/>
              </a:rPr>
              <a:t>THMs</a:t>
            </a:r>
            <a:r>
              <a:rPr b="1" dirty="0" smtClean="0">
                <a:latin typeface="Times New Roman" panose="02020603050405020304" pitchFamily="18" charset="0"/>
                <a:cs typeface="Times New Roman" panose="02020603050405020304" pitchFamily="18" charset="0"/>
              </a:rPr>
              <a:t>.</a:t>
            </a:r>
            <a:endParaRPr dirty="0">
              <a:latin typeface="Times New Roman" panose="02020603050405020304" pitchFamily="18" charset="0"/>
              <a:cs typeface="Times New Roman" panose="02020603050405020304" pitchFamily="18" charset="0"/>
            </a:endParaRPr>
          </a:p>
        </p:txBody>
      </p:sp>
      <p:sp>
        <p:nvSpPr>
          <p:cNvPr id="8" name="object 8"/>
          <p:cNvSpPr txBox="1">
            <a:spLocks noGrp="1"/>
          </p:cNvSpPr>
          <p:nvPr>
            <p:ph type="sldNum" sz="quarter" idx="7"/>
          </p:nvPr>
        </p:nvSpPr>
        <p:spPr>
          <a:prstGeom prst="rect">
            <a:avLst/>
          </a:prstGeom>
        </p:spPr>
        <p:txBody>
          <a:bodyPr vert="horz" wrap="square" lIns="0" tIns="0" rIns="0" bIns="0" rtlCol="0">
            <a:spAutoFit/>
          </a:bodyPr>
          <a:lstStyle/>
          <a:p>
            <a:pPr marL="38100">
              <a:lnSpc>
                <a:spcPts val="1645"/>
              </a:lnSpc>
            </a:pPr>
            <a:fld id="{81D60167-4931-47E6-BA6A-407CBD079E47}" type="slidenum">
              <a:rPr spc="-5" dirty="0"/>
              <a:t>43</a:t>
            </a:fld>
            <a:endParaRPr spc="-5" dirty="0"/>
          </a:p>
        </p:txBody>
      </p:sp>
      <p:sp>
        <p:nvSpPr>
          <p:cNvPr id="6" name="object 6"/>
          <p:cNvSpPr txBox="1"/>
          <p:nvPr/>
        </p:nvSpPr>
        <p:spPr>
          <a:xfrm>
            <a:off x="825500" y="696281"/>
            <a:ext cx="6596380" cy="4281044"/>
          </a:xfrm>
          <a:prstGeom prst="rect">
            <a:avLst/>
          </a:prstGeom>
        </p:spPr>
        <p:txBody>
          <a:bodyPr vert="horz" wrap="square" lIns="0" tIns="12065" rIns="0" bIns="0" rtlCol="0">
            <a:spAutoFit/>
          </a:bodyPr>
          <a:lstStyle/>
          <a:p>
            <a:pPr marL="355600" marR="93345" indent="-342900">
              <a:lnSpc>
                <a:spcPct val="117800"/>
              </a:lnSpc>
              <a:spcBef>
                <a:spcPts val="95"/>
              </a:spcBef>
              <a:buFont typeface="Arial" panose="020B0604020202020204" pitchFamily="34" charset="0"/>
              <a:buChar char="•"/>
              <a:tabLst>
                <a:tab pos="830580" algn="l"/>
                <a:tab pos="1868170" algn="l"/>
              </a:tabLst>
            </a:pPr>
            <a:r>
              <a:rPr b="1" dirty="0">
                <a:latin typeface="Times New Roman" panose="02020603050405020304" pitchFamily="18" charset="0"/>
                <a:cs typeface="Times New Roman" panose="02020603050405020304" pitchFamily="18" charset="0"/>
              </a:rPr>
              <a:t>Contact</a:t>
            </a:r>
            <a:r>
              <a:rPr b="1" spc="-5" dirty="0">
                <a:latin typeface="Times New Roman" panose="02020603050405020304" pitchFamily="18" charset="0"/>
                <a:cs typeface="Times New Roman" panose="02020603050405020304" pitchFamily="18" charset="0"/>
              </a:rPr>
              <a:t> </a:t>
            </a:r>
            <a:r>
              <a:rPr b="1" dirty="0">
                <a:latin typeface="Times New Roman" panose="02020603050405020304" pitchFamily="18" charset="0"/>
                <a:cs typeface="Times New Roman" panose="02020603050405020304" pitchFamily="18" charset="0"/>
              </a:rPr>
              <a:t>Time-	contact means better </a:t>
            </a:r>
            <a:r>
              <a:rPr b="1" spc="-5" dirty="0">
                <a:latin typeface="Times New Roman" panose="02020603050405020304" pitchFamily="18" charset="0"/>
                <a:cs typeface="Times New Roman" panose="02020603050405020304" pitchFamily="18" charset="0"/>
              </a:rPr>
              <a:t>disinfection </a:t>
            </a:r>
            <a:r>
              <a:rPr b="1" dirty="0">
                <a:latin typeface="Times New Roman" panose="02020603050405020304" pitchFamily="18" charset="0"/>
                <a:cs typeface="Times New Roman" panose="02020603050405020304" pitchFamily="18" charset="0"/>
              </a:rPr>
              <a:t>BU T  THMs	</a:t>
            </a:r>
            <a:r>
              <a:rPr b="1" spc="-5" dirty="0">
                <a:latin typeface="Times New Roman" panose="02020603050405020304" pitchFamily="18" charset="0"/>
                <a:cs typeface="Times New Roman" panose="02020603050405020304" pitchFamily="18" charset="0"/>
              </a:rPr>
              <a:t>increase</a:t>
            </a:r>
            <a:endParaRPr dirty="0">
              <a:latin typeface="Times New Roman" panose="02020603050405020304" pitchFamily="18" charset="0"/>
              <a:cs typeface="Times New Roman" panose="02020603050405020304" pitchFamily="18" charset="0"/>
            </a:endParaRPr>
          </a:p>
          <a:p>
            <a:pPr marL="355600" indent="-342900">
              <a:lnSpc>
                <a:spcPct val="100000"/>
              </a:lnSpc>
              <a:spcBef>
                <a:spcPts val="1590"/>
              </a:spcBef>
              <a:buFont typeface="Arial" panose="020B0604020202020204" pitchFamily="34" charset="0"/>
              <a:buChar char="•"/>
            </a:pPr>
            <a:r>
              <a:rPr b="1" spc="5" dirty="0">
                <a:latin typeface="Times New Roman" panose="02020603050405020304" pitchFamily="18" charset="0"/>
                <a:cs typeface="Times New Roman" panose="02020603050405020304" pitchFamily="18" charset="0"/>
              </a:rPr>
              <a:t>pH </a:t>
            </a:r>
            <a:r>
              <a:rPr b="1" dirty="0">
                <a:latin typeface="Times New Roman" panose="02020603050405020304" pitchFamily="18" charset="0"/>
                <a:cs typeface="Times New Roman" panose="02020603050405020304" pitchFamily="18" charset="0"/>
              </a:rPr>
              <a:t>– higher </a:t>
            </a:r>
            <a:r>
              <a:rPr b="1" spc="-5" dirty="0">
                <a:latin typeface="Times New Roman" panose="02020603050405020304" pitchFamily="18" charset="0"/>
                <a:cs typeface="Times New Roman" panose="02020603050405020304" pitchFamily="18" charset="0"/>
              </a:rPr>
              <a:t>pH- </a:t>
            </a:r>
            <a:r>
              <a:rPr b="1" dirty="0">
                <a:latin typeface="Times New Roman" panose="02020603050405020304" pitchFamily="18" charset="0"/>
                <a:cs typeface="Times New Roman" panose="02020603050405020304" pitchFamily="18" charset="0"/>
              </a:rPr>
              <a:t>lowers</a:t>
            </a:r>
            <a:r>
              <a:rPr b="1" spc="-40" dirty="0">
                <a:latin typeface="Times New Roman" panose="02020603050405020304" pitchFamily="18" charset="0"/>
                <a:cs typeface="Times New Roman" panose="02020603050405020304" pitchFamily="18" charset="0"/>
              </a:rPr>
              <a:t> </a:t>
            </a:r>
            <a:r>
              <a:rPr b="1" dirty="0">
                <a:latin typeface="Times New Roman" panose="02020603050405020304" pitchFamily="18" charset="0"/>
                <a:cs typeface="Times New Roman" panose="02020603050405020304" pitchFamily="18" charset="0"/>
              </a:rPr>
              <a:t>THMs</a:t>
            </a:r>
            <a:endParaRPr dirty="0">
              <a:latin typeface="Times New Roman" panose="02020603050405020304" pitchFamily="18" charset="0"/>
              <a:cs typeface="Times New Roman" panose="02020603050405020304" pitchFamily="18" charset="0"/>
            </a:endParaRPr>
          </a:p>
          <a:p>
            <a:pPr marL="355600" marR="726440" indent="-342900">
              <a:lnSpc>
                <a:spcPct val="117800"/>
              </a:lnSpc>
              <a:spcBef>
                <a:spcPts val="1110"/>
              </a:spcBef>
              <a:buFont typeface="Arial" panose="020B0604020202020204" pitchFamily="34" charset="0"/>
              <a:buChar char="•"/>
            </a:pPr>
            <a:r>
              <a:rPr b="1" dirty="0">
                <a:latin typeface="Times New Roman" panose="02020603050405020304" pitchFamily="18" charset="0"/>
                <a:cs typeface="Times New Roman" panose="02020603050405020304" pitchFamily="18" charset="0"/>
              </a:rPr>
              <a:t>Temperature – higher temperature means higher  THMs</a:t>
            </a:r>
            <a:endParaRPr dirty="0">
              <a:latin typeface="Times New Roman" panose="02020603050405020304" pitchFamily="18" charset="0"/>
              <a:cs typeface="Times New Roman" panose="02020603050405020304" pitchFamily="18" charset="0"/>
            </a:endParaRPr>
          </a:p>
          <a:p>
            <a:pPr marL="355600" marR="178435" indent="-342900">
              <a:lnSpc>
                <a:spcPts val="4290"/>
              </a:lnSpc>
              <a:spcBef>
                <a:spcPts val="405"/>
              </a:spcBef>
              <a:buFont typeface="Arial" panose="020B0604020202020204" pitchFamily="34" charset="0"/>
              <a:buChar char="•"/>
            </a:pPr>
            <a:r>
              <a:rPr b="1" dirty="0">
                <a:latin typeface="Times New Roman" panose="02020603050405020304" pitchFamily="18" charset="0"/>
                <a:cs typeface="Times New Roman" panose="02020603050405020304" pitchFamily="18" charset="0"/>
              </a:rPr>
              <a:t>Chlorine Residual – lower </a:t>
            </a:r>
            <a:r>
              <a:rPr b="1" spc="-5" dirty="0">
                <a:latin typeface="Times New Roman" panose="02020603050405020304" pitchFamily="18" charset="0"/>
                <a:cs typeface="Times New Roman" panose="02020603050405020304" pitchFamily="18" charset="0"/>
              </a:rPr>
              <a:t>residual </a:t>
            </a:r>
            <a:r>
              <a:rPr b="1" dirty="0">
                <a:latin typeface="Times New Roman" panose="02020603050405020304" pitchFamily="18" charset="0"/>
                <a:cs typeface="Times New Roman" panose="02020603050405020304" pitchFamily="18" charset="0"/>
              </a:rPr>
              <a:t>means </a:t>
            </a:r>
            <a:r>
              <a:rPr b="1" spc="-5" dirty="0">
                <a:latin typeface="Times New Roman" panose="02020603050405020304" pitchFamily="18" charset="0"/>
                <a:cs typeface="Times New Roman" panose="02020603050405020304" pitchFamily="18" charset="0"/>
              </a:rPr>
              <a:t>lower </a:t>
            </a:r>
            <a:r>
              <a:rPr b="1" dirty="0">
                <a:latin typeface="Times New Roman" panose="02020603050405020304" pitchFamily="18" charset="0"/>
                <a:cs typeface="Times New Roman" panose="02020603050405020304" pitchFamily="18" charset="0"/>
              </a:rPr>
              <a:t>THMs  Residual </a:t>
            </a:r>
            <a:r>
              <a:rPr b="1" spc="5" dirty="0">
                <a:latin typeface="Times New Roman" panose="02020603050405020304" pitchFamily="18" charset="0"/>
                <a:cs typeface="Times New Roman" panose="02020603050405020304" pitchFamily="18" charset="0"/>
              </a:rPr>
              <a:t>Type </a:t>
            </a:r>
            <a:r>
              <a:rPr b="1" dirty="0">
                <a:latin typeface="Times New Roman" panose="02020603050405020304" pitchFamily="18" charset="0"/>
                <a:cs typeface="Times New Roman" panose="02020603050405020304" pitchFamily="18" charset="0"/>
              </a:rPr>
              <a:t>– chloramines reduce</a:t>
            </a:r>
            <a:r>
              <a:rPr b="1" spc="-55" dirty="0">
                <a:latin typeface="Times New Roman" panose="02020603050405020304" pitchFamily="18" charset="0"/>
                <a:cs typeface="Times New Roman" panose="02020603050405020304" pitchFamily="18" charset="0"/>
              </a:rPr>
              <a:t> </a:t>
            </a:r>
            <a:r>
              <a:rPr b="1" spc="-5" dirty="0">
                <a:latin typeface="Times New Roman" panose="02020603050405020304" pitchFamily="18" charset="0"/>
                <a:cs typeface="Times New Roman" panose="02020603050405020304" pitchFamily="18" charset="0"/>
              </a:rPr>
              <a:t>THMs</a:t>
            </a:r>
            <a:endParaRPr dirty="0">
              <a:latin typeface="Times New Roman" panose="02020603050405020304" pitchFamily="18" charset="0"/>
              <a:cs typeface="Times New Roman" panose="02020603050405020304" pitchFamily="18" charset="0"/>
            </a:endParaRPr>
          </a:p>
          <a:p>
            <a:pPr marL="355600" marR="5080" indent="-342900">
              <a:lnSpc>
                <a:spcPct val="117800"/>
              </a:lnSpc>
              <a:spcBef>
                <a:spcPts val="685"/>
              </a:spcBef>
              <a:buFont typeface="Arial" panose="020B0604020202020204" pitchFamily="34" charset="0"/>
              <a:buChar char="•"/>
            </a:pPr>
            <a:r>
              <a:rPr b="1" dirty="0">
                <a:latin typeface="Times New Roman" panose="02020603050405020304" pitchFamily="18" charset="0"/>
                <a:cs typeface="Times New Roman" panose="02020603050405020304" pitchFamily="18" charset="0"/>
              </a:rPr>
              <a:t>Bromide </a:t>
            </a:r>
            <a:r>
              <a:rPr b="1" spc="-5" dirty="0">
                <a:latin typeface="Times New Roman" panose="02020603050405020304" pitchFamily="18" charset="0"/>
                <a:cs typeface="Times New Roman" panose="02020603050405020304" pitchFamily="18" charset="0"/>
              </a:rPr>
              <a:t>Concentration </a:t>
            </a:r>
            <a:r>
              <a:rPr b="1" dirty="0">
                <a:latin typeface="Times New Roman" panose="02020603050405020304" pitchFamily="18" charset="0"/>
                <a:cs typeface="Times New Roman" panose="02020603050405020304" pitchFamily="18" charset="0"/>
              </a:rPr>
              <a:t>– higher Bromine means higher  THMs</a:t>
            </a:r>
            <a:endParaRPr dirty="0">
              <a:latin typeface="Times New Roman" panose="02020603050405020304" pitchFamily="18" charset="0"/>
              <a:cs typeface="Times New Roman" panose="02020603050405020304" pitchFamily="18" charset="0"/>
            </a:endParaRPr>
          </a:p>
          <a:p>
            <a:pPr marL="355600" marR="511809" indent="-342900">
              <a:lnSpc>
                <a:spcPct val="117800"/>
              </a:lnSpc>
              <a:spcBef>
                <a:spcPts val="1110"/>
              </a:spcBef>
              <a:buFont typeface="Arial" panose="020B0604020202020204" pitchFamily="34" charset="0"/>
              <a:buChar char="•"/>
              <a:tabLst>
                <a:tab pos="1287780" algn="l"/>
              </a:tabLst>
            </a:pPr>
            <a:r>
              <a:rPr b="1" dirty="0">
                <a:latin typeface="Times New Roman" panose="02020603050405020304" pitchFamily="18" charset="0"/>
                <a:cs typeface="Times New Roman" panose="02020603050405020304" pitchFamily="18" charset="0"/>
              </a:rPr>
              <a:t>Precursor	</a:t>
            </a:r>
            <a:r>
              <a:rPr b="1" spc="-5" dirty="0">
                <a:latin typeface="Times New Roman" panose="02020603050405020304" pitchFamily="18" charset="0"/>
                <a:cs typeface="Times New Roman" panose="02020603050405020304" pitchFamily="18" charset="0"/>
              </a:rPr>
              <a:t>Concentration </a:t>
            </a:r>
            <a:r>
              <a:rPr b="1" dirty="0">
                <a:latin typeface="Times New Roman" panose="02020603050405020304" pitchFamily="18" charset="0"/>
                <a:cs typeface="Times New Roman" panose="02020603050405020304" pitchFamily="18" charset="0"/>
              </a:rPr>
              <a:t>– higher precursor means  higher</a:t>
            </a:r>
            <a:r>
              <a:rPr b="1" spc="-20" dirty="0">
                <a:latin typeface="Times New Roman" panose="02020603050405020304" pitchFamily="18" charset="0"/>
                <a:cs typeface="Times New Roman" panose="02020603050405020304" pitchFamily="18" charset="0"/>
              </a:rPr>
              <a:t> </a:t>
            </a:r>
            <a:r>
              <a:rPr b="1" dirty="0">
                <a:latin typeface="Times New Roman" panose="02020603050405020304" pitchFamily="18" charset="0"/>
                <a:cs typeface="Times New Roman" panose="02020603050405020304" pitchFamily="18" charset="0"/>
              </a:rPr>
              <a:t>THMs</a:t>
            </a:r>
            <a:endParaRPr dirty="0">
              <a:latin typeface="Times New Roman" panose="02020603050405020304" pitchFamily="18" charset="0"/>
              <a:cs typeface="Times New Roman" panose="02020603050405020304" pitchFamily="18" charset="0"/>
            </a:endParaRPr>
          </a:p>
        </p:txBody>
      </p:sp>
      <p:sp>
        <p:nvSpPr>
          <p:cNvPr id="9" name="Footer Placeholder 8"/>
          <p:cNvSpPr>
            <a:spLocks noGrp="1"/>
          </p:cNvSpPr>
          <p:nvPr>
            <p:ph type="ftr" sz="quarter" idx="5"/>
          </p:nvPr>
        </p:nvSpPr>
        <p:spPr/>
        <p:txBody>
          <a:bodyPr/>
          <a:lstStyle/>
          <a:p>
            <a:pPr marL="12700">
              <a:lnSpc>
                <a:spcPts val="1625"/>
              </a:lnSpc>
            </a:pPr>
            <a:r>
              <a:rPr lang="en-US" spc="-5" smtClean="0"/>
              <a:t>2025 Va Tech Water Treatment Short Course</a:t>
            </a:r>
            <a:endParaRPr lang="en-US" spc="-5"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25602" y="182118"/>
            <a:ext cx="7933943" cy="1228343"/>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3547110" y="852677"/>
            <a:ext cx="1935479" cy="1228343"/>
          </a:xfrm>
          <a:prstGeom prst="rect">
            <a:avLst/>
          </a:prstGeom>
          <a:blipFill>
            <a:blip r:embed="rId3" cstate="print"/>
            <a:stretch>
              <a:fillRect/>
            </a:stretch>
          </a:blipFill>
        </p:spPr>
        <p:txBody>
          <a:bodyPr wrap="square" lIns="0" tIns="0" rIns="0" bIns="0" rtlCol="0"/>
          <a:lstStyle/>
          <a:p>
            <a:endParaRPr/>
          </a:p>
        </p:txBody>
      </p:sp>
      <p:sp>
        <p:nvSpPr>
          <p:cNvPr id="4" name="object 4"/>
          <p:cNvSpPr txBox="1">
            <a:spLocks noGrp="1"/>
          </p:cNvSpPr>
          <p:nvPr>
            <p:ph type="title"/>
          </p:nvPr>
        </p:nvSpPr>
        <p:spPr>
          <a:xfrm>
            <a:off x="956468" y="330200"/>
            <a:ext cx="7080884" cy="1366520"/>
          </a:xfrm>
          <a:prstGeom prst="rect">
            <a:avLst/>
          </a:prstGeom>
        </p:spPr>
        <p:txBody>
          <a:bodyPr vert="horz" wrap="square" lIns="0" tIns="12065" rIns="0" bIns="0" rtlCol="0">
            <a:spAutoFit/>
          </a:bodyPr>
          <a:lstStyle/>
          <a:p>
            <a:pPr marL="2933700" marR="5080" indent="-2921635">
              <a:lnSpc>
                <a:spcPct val="100000"/>
              </a:lnSpc>
              <a:spcBef>
                <a:spcPts val="95"/>
              </a:spcBef>
            </a:pPr>
            <a:r>
              <a:rPr spc="-5" dirty="0"/>
              <a:t>Aeration Removes THM and  VOC</a:t>
            </a:r>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38100">
              <a:lnSpc>
                <a:spcPts val="1645"/>
              </a:lnSpc>
            </a:pPr>
            <a:fld id="{81D60167-4931-47E6-BA6A-407CBD079E47}" type="slidenum">
              <a:rPr spc="-5" dirty="0"/>
              <a:t>44</a:t>
            </a:fld>
            <a:endParaRPr spc="-5" dirty="0"/>
          </a:p>
        </p:txBody>
      </p:sp>
      <p:sp>
        <p:nvSpPr>
          <p:cNvPr id="7" name="object 7"/>
          <p:cNvSpPr txBox="1">
            <a:spLocks noGrp="1"/>
          </p:cNvSpPr>
          <p:nvPr>
            <p:ph type="ftr" sz="quarter" idx="5"/>
          </p:nvPr>
        </p:nvSpPr>
        <p:spPr>
          <a:xfrm>
            <a:off x="762000" y="6488331"/>
            <a:ext cx="3199765" cy="205184"/>
          </a:xfrm>
          <a:prstGeom prst="rect">
            <a:avLst/>
          </a:prstGeom>
        </p:spPr>
        <p:txBody>
          <a:bodyPr vert="horz" wrap="square" lIns="0" tIns="0" rIns="0" bIns="0" rtlCol="0">
            <a:spAutoFit/>
          </a:bodyPr>
          <a:lstStyle/>
          <a:p>
            <a:pPr marL="12700">
              <a:lnSpc>
                <a:spcPts val="1625"/>
              </a:lnSpc>
            </a:pPr>
            <a:r>
              <a:rPr lang="en-US" spc="-5" smtClean="0"/>
              <a:t>2025 Va Tech Water Treatment Short Course</a:t>
            </a:r>
            <a:endParaRPr spc="-5" dirty="0"/>
          </a:p>
        </p:txBody>
      </p:sp>
      <p:sp>
        <p:nvSpPr>
          <p:cNvPr id="5" name="object 5"/>
          <p:cNvSpPr txBox="1"/>
          <p:nvPr/>
        </p:nvSpPr>
        <p:spPr>
          <a:xfrm>
            <a:off x="852487" y="1943671"/>
            <a:ext cx="8062913" cy="1075294"/>
          </a:xfrm>
          <a:prstGeom prst="rect">
            <a:avLst/>
          </a:prstGeom>
        </p:spPr>
        <p:txBody>
          <a:bodyPr vert="horz" wrap="square" lIns="0" tIns="74295" rIns="0" bIns="0" rtlCol="0">
            <a:spAutoFit/>
          </a:bodyPr>
          <a:lstStyle/>
          <a:p>
            <a:pPr marL="355600" marR="5080" indent="-342900">
              <a:lnSpc>
                <a:spcPts val="3890"/>
              </a:lnSpc>
              <a:spcBef>
                <a:spcPts val="585"/>
              </a:spcBef>
            </a:pPr>
            <a:r>
              <a:rPr sz="3600" spc="-5" dirty="0">
                <a:solidFill>
                  <a:srgbClr val="FFFFFF"/>
                </a:solidFill>
                <a:latin typeface="Times New Roman"/>
                <a:cs typeface="Times New Roman"/>
              </a:rPr>
              <a:t>Transfer VOC </a:t>
            </a:r>
            <a:r>
              <a:rPr sz="3600" dirty="0">
                <a:solidFill>
                  <a:srgbClr val="FFFFFF"/>
                </a:solidFill>
                <a:latin typeface="Times New Roman"/>
                <a:cs typeface="Times New Roman"/>
              </a:rPr>
              <a:t>&amp; </a:t>
            </a:r>
            <a:r>
              <a:rPr sz="3600" spc="-5" dirty="0">
                <a:solidFill>
                  <a:srgbClr val="FFFFFF"/>
                </a:solidFill>
                <a:latin typeface="Times New Roman"/>
                <a:cs typeface="Times New Roman"/>
              </a:rPr>
              <a:t>THM </a:t>
            </a:r>
            <a:r>
              <a:rPr sz="3600" dirty="0">
                <a:solidFill>
                  <a:srgbClr val="FFFFFF"/>
                </a:solidFill>
                <a:latin typeface="Times New Roman"/>
                <a:cs typeface="Times New Roman"/>
              </a:rPr>
              <a:t>from</a:t>
            </a:r>
            <a:r>
              <a:rPr sz="3600" spc="-30" dirty="0">
                <a:solidFill>
                  <a:srgbClr val="FFFFFF"/>
                </a:solidFill>
                <a:latin typeface="Times New Roman"/>
                <a:cs typeface="Times New Roman"/>
              </a:rPr>
              <a:t> </a:t>
            </a:r>
            <a:r>
              <a:rPr sz="3600" dirty="0">
                <a:solidFill>
                  <a:srgbClr val="FFFFFF"/>
                </a:solidFill>
                <a:latin typeface="Times New Roman"/>
                <a:cs typeface="Times New Roman"/>
              </a:rPr>
              <a:t>liquid  </a:t>
            </a:r>
            <a:r>
              <a:rPr sz="3600" spc="-5" dirty="0">
                <a:solidFill>
                  <a:srgbClr val="FFFFFF"/>
                </a:solidFill>
                <a:latin typeface="Times New Roman"/>
                <a:cs typeface="Times New Roman"/>
              </a:rPr>
              <a:t>phase (water) </a:t>
            </a:r>
            <a:r>
              <a:rPr sz="3600" dirty="0">
                <a:solidFill>
                  <a:srgbClr val="FFFFFF"/>
                </a:solidFill>
                <a:latin typeface="Times New Roman"/>
                <a:cs typeface="Times New Roman"/>
              </a:rPr>
              <a:t>to </a:t>
            </a:r>
            <a:r>
              <a:rPr sz="3600" spc="-5" dirty="0">
                <a:solidFill>
                  <a:srgbClr val="FFFFFF"/>
                </a:solidFill>
                <a:latin typeface="Times New Roman"/>
                <a:cs typeface="Times New Roman"/>
              </a:rPr>
              <a:t>gas phase</a:t>
            </a:r>
            <a:r>
              <a:rPr sz="3600" spc="20" dirty="0">
                <a:solidFill>
                  <a:srgbClr val="FFFFFF"/>
                </a:solidFill>
                <a:latin typeface="Times New Roman"/>
                <a:cs typeface="Times New Roman"/>
              </a:rPr>
              <a:t> </a:t>
            </a:r>
            <a:r>
              <a:rPr sz="3600" spc="-5" dirty="0">
                <a:solidFill>
                  <a:srgbClr val="FFFFFF"/>
                </a:solidFill>
                <a:latin typeface="Times New Roman"/>
                <a:cs typeface="Times New Roman"/>
              </a:rPr>
              <a:t>(air</a:t>
            </a:r>
            <a:r>
              <a:rPr sz="3600" spc="-5" dirty="0" smtClean="0">
                <a:solidFill>
                  <a:srgbClr val="FFFFFF"/>
                </a:solidFill>
                <a:latin typeface="Times New Roman"/>
                <a:cs typeface="Times New Roman"/>
              </a:rPr>
              <a:t>)</a:t>
            </a:r>
            <a:endParaRPr sz="3600" dirty="0">
              <a:latin typeface="Times New Roman"/>
              <a:cs typeface="Times New Roman"/>
            </a:endParaRPr>
          </a:p>
        </p:txBody>
      </p:sp>
      <p:sp>
        <p:nvSpPr>
          <p:cNvPr id="8" name="TextBox 7"/>
          <p:cNvSpPr txBox="1"/>
          <p:nvPr/>
        </p:nvSpPr>
        <p:spPr>
          <a:xfrm>
            <a:off x="956468" y="3505200"/>
            <a:ext cx="6358732" cy="1487587"/>
          </a:xfrm>
          <a:prstGeom prst="rect">
            <a:avLst/>
          </a:prstGeom>
          <a:noFill/>
        </p:spPr>
        <p:txBody>
          <a:bodyPr wrap="square" rtlCol="0">
            <a:spAutoFit/>
          </a:bodyPr>
          <a:lstStyle/>
          <a:p>
            <a:pPr marL="355600" indent="-342900">
              <a:lnSpc>
                <a:spcPct val="100000"/>
              </a:lnSpc>
              <a:spcBef>
                <a:spcPts val="340"/>
              </a:spcBef>
              <a:buClr>
                <a:srgbClr val="FFCC66"/>
              </a:buClr>
              <a:buSzPct val="75000"/>
              <a:buFont typeface="Wingdings"/>
              <a:buChar char=""/>
              <a:tabLst>
                <a:tab pos="355600" algn="l"/>
              </a:tabLst>
            </a:pPr>
            <a:r>
              <a:rPr lang="en-US" sz="2800" spc="-5" dirty="0">
                <a:solidFill>
                  <a:srgbClr val="FFFFFF"/>
                </a:solidFill>
                <a:latin typeface="Times New Roman"/>
                <a:cs typeface="Times New Roman"/>
              </a:rPr>
              <a:t>Diffused compressed</a:t>
            </a:r>
            <a:r>
              <a:rPr lang="en-US" sz="2800" spc="25" dirty="0">
                <a:solidFill>
                  <a:srgbClr val="FFFFFF"/>
                </a:solidFill>
                <a:latin typeface="Times New Roman"/>
                <a:cs typeface="Times New Roman"/>
              </a:rPr>
              <a:t> </a:t>
            </a:r>
            <a:r>
              <a:rPr lang="en-US" sz="2800" spc="-5" dirty="0">
                <a:solidFill>
                  <a:srgbClr val="FFFFFF"/>
                </a:solidFill>
                <a:latin typeface="Times New Roman"/>
                <a:cs typeface="Times New Roman"/>
              </a:rPr>
              <a:t>air</a:t>
            </a:r>
            <a:endParaRPr lang="en-US" sz="2800" dirty="0">
              <a:latin typeface="Times New Roman"/>
              <a:cs typeface="Times New Roman"/>
            </a:endParaRPr>
          </a:p>
          <a:p>
            <a:pPr marL="355600" indent="-342900">
              <a:lnSpc>
                <a:spcPct val="100000"/>
              </a:lnSpc>
              <a:spcBef>
                <a:spcPts val="385"/>
              </a:spcBef>
              <a:buClr>
                <a:srgbClr val="FFCC66"/>
              </a:buClr>
              <a:buSzPct val="75000"/>
              <a:buFont typeface="Wingdings"/>
              <a:buChar char=""/>
              <a:tabLst>
                <a:tab pos="355600" algn="l"/>
              </a:tabLst>
            </a:pPr>
            <a:r>
              <a:rPr lang="en-US" sz="2800" spc="-5" dirty="0">
                <a:solidFill>
                  <a:srgbClr val="FFFFFF"/>
                </a:solidFill>
                <a:latin typeface="Times New Roman"/>
                <a:cs typeface="Times New Roman"/>
              </a:rPr>
              <a:t>Mechanical</a:t>
            </a:r>
            <a:r>
              <a:rPr lang="en-US" sz="2800" spc="5" dirty="0">
                <a:solidFill>
                  <a:srgbClr val="FFFFFF"/>
                </a:solidFill>
                <a:latin typeface="Times New Roman"/>
                <a:cs typeface="Times New Roman"/>
              </a:rPr>
              <a:t> </a:t>
            </a:r>
            <a:r>
              <a:rPr lang="en-US" sz="2800" spc="-5" dirty="0">
                <a:solidFill>
                  <a:srgbClr val="FFFFFF"/>
                </a:solidFill>
                <a:latin typeface="Times New Roman"/>
                <a:cs typeface="Times New Roman"/>
              </a:rPr>
              <a:t>aerators</a:t>
            </a:r>
            <a:endParaRPr lang="en-US" sz="2800" dirty="0">
              <a:latin typeface="Times New Roman"/>
              <a:cs typeface="Times New Roman"/>
            </a:endParaRPr>
          </a:p>
          <a:p>
            <a:pPr marL="355600" indent="-342900">
              <a:lnSpc>
                <a:spcPct val="100000"/>
              </a:lnSpc>
              <a:spcBef>
                <a:spcPts val="385"/>
              </a:spcBef>
              <a:buClr>
                <a:srgbClr val="FFCC66"/>
              </a:buClr>
              <a:buSzPct val="75000"/>
              <a:buFont typeface="Wingdings"/>
              <a:buChar char=""/>
              <a:tabLst>
                <a:tab pos="355600" algn="l"/>
              </a:tabLst>
            </a:pPr>
            <a:r>
              <a:rPr lang="en-US" sz="2800" spc="-5" dirty="0">
                <a:solidFill>
                  <a:srgbClr val="FFFFFF"/>
                </a:solidFill>
                <a:latin typeface="Times New Roman"/>
                <a:cs typeface="Times New Roman"/>
              </a:rPr>
              <a:t>Packed</a:t>
            </a:r>
            <a:r>
              <a:rPr lang="en-US" sz="2800" dirty="0">
                <a:solidFill>
                  <a:srgbClr val="FFFFFF"/>
                </a:solidFill>
                <a:latin typeface="Times New Roman"/>
                <a:cs typeface="Times New Roman"/>
              </a:rPr>
              <a:t> </a:t>
            </a:r>
            <a:r>
              <a:rPr lang="en-US" sz="2800" spc="-5" dirty="0">
                <a:solidFill>
                  <a:srgbClr val="FFFFFF"/>
                </a:solidFill>
                <a:latin typeface="Times New Roman"/>
                <a:cs typeface="Times New Roman"/>
              </a:rPr>
              <a:t>tower</a:t>
            </a:r>
            <a:endParaRPr lang="en-US" sz="2800" dirty="0">
              <a:latin typeface="Times New Roman"/>
              <a:cs typeface="Times New Roman"/>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215961" y="165415"/>
            <a:ext cx="2719070" cy="686435"/>
          </a:xfrm>
          <a:prstGeom prst="rect">
            <a:avLst/>
          </a:prstGeom>
          <a:solidFill>
            <a:srgbClr val="E8EEF7"/>
          </a:solidFill>
          <a:ln w="3442">
            <a:solidFill>
              <a:srgbClr val="000000"/>
            </a:solidFill>
          </a:ln>
        </p:spPr>
        <p:txBody>
          <a:bodyPr vert="horz" wrap="square" lIns="0" tIns="120014" rIns="0" bIns="0" rtlCol="0">
            <a:spAutoFit/>
          </a:bodyPr>
          <a:lstStyle/>
          <a:p>
            <a:pPr marL="401955" marR="394335" indent="528955">
              <a:lnSpc>
                <a:spcPct val="100000"/>
              </a:lnSpc>
              <a:spcBef>
                <a:spcPts val="944"/>
              </a:spcBef>
            </a:pPr>
            <a:r>
              <a:rPr sz="1350" spc="1045" dirty="0">
                <a:latin typeface="Arial"/>
                <a:cs typeface="Arial"/>
              </a:rPr>
              <a:t>Pre-  </a:t>
            </a:r>
            <a:r>
              <a:rPr sz="1350" spc="1040" dirty="0">
                <a:latin typeface="Arial"/>
                <a:cs typeface="Arial"/>
              </a:rPr>
              <a:t>treatment</a:t>
            </a:r>
            <a:endParaRPr sz="1350">
              <a:latin typeface="Arial"/>
              <a:cs typeface="Arial"/>
            </a:endParaRPr>
          </a:p>
        </p:txBody>
      </p:sp>
      <p:sp>
        <p:nvSpPr>
          <p:cNvPr id="3" name="object 3"/>
          <p:cNvSpPr/>
          <p:nvPr/>
        </p:nvSpPr>
        <p:spPr>
          <a:xfrm>
            <a:off x="5215962" y="1400804"/>
            <a:ext cx="2719070" cy="686435"/>
          </a:xfrm>
          <a:custGeom>
            <a:avLst/>
            <a:gdLst/>
            <a:ahLst/>
            <a:cxnLst/>
            <a:rect l="l" t="t" r="r" b="b"/>
            <a:pathLst>
              <a:path w="2719070" h="686435">
                <a:moveTo>
                  <a:pt x="0" y="0"/>
                </a:moveTo>
                <a:lnTo>
                  <a:pt x="2718877" y="0"/>
                </a:lnTo>
                <a:lnTo>
                  <a:pt x="2718877" y="686328"/>
                </a:lnTo>
                <a:lnTo>
                  <a:pt x="0" y="686328"/>
                </a:lnTo>
                <a:lnTo>
                  <a:pt x="0" y="0"/>
                </a:lnTo>
                <a:close/>
              </a:path>
            </a:pathLst>
          </a:custGeom>
          <a:solidFill>
            <a:srgbClr val="E8EEF7"/>
          </a:solidFill>
        </p:spPr>
        <p:txBody>
          <a:bodyPr wrap="square" lIns="0" tIns="0" rIns="0" bIns="0" rtlCol="0"/>
          <a:lstStyle/>
          <a:p>
            <a:endParaRPr/>
          </a:p>
        </p:txBody>
      </p:sp>
      <p:sp>
        <p:nvSpPr>
          <p:cNvPr id="4" name="object 4"/>
          <p:cNvSpPr txBox="1"/>
          <p:nvPr/>
        </p:nvSpPr>
        <p:spPr>
          <a:xfrm>
            <a:off x="5215962" y="1400804"/>
            <a:ext cx="2719070" cy="686435"/>
          </a:xfrm>
          <a:prstGeom prst="rect">
            <a:avLst/>
          </a:prstGeom>
          <a:ln w="3442">
            <a:solidFill>
              <a:srgbClr val="000000"/>
            </a:solidFill>
          </a:ln>
        </p:spPr>
        <p:txBody>
          <a:bodyPr vert="horz" wrap="square" lIns="0" tIns="89535" rIns="0" bIns="0" rtlCol="0">
            <a:spAutoFit/>
          </a:bodyPr>
          <a:lstStyle/>
          <a:p>
            <a:pPr marL="232410" marR="225425" algn="ctr">
              <a:lnSpc>
                <a:spcPct val="100000"/>
              </a:lnSpc>
              <a:spcBef>
                <a:spcPts val="705"/>
              </a:spcBef>
            </a:pPr>
            <a:r>
              <a:rPr sz="1050" spc="835" dirty="0">
                <a:latin typeface="Arial"/>
                <a:cs typeface="Arial"/>
              </a:rPr>
              <a:t>Coagulation  </a:t>
            </a:r>
            <a:r>
              <a:rPr sz="1050" spc="765" dirty="0">
                <a:latin typeface="Arial"/>
                <a:cs typeface="Arial"/>
              </a:rPr>
              <a:t>Flocculation  </a:t>
            </a:r>
            <a:r>
              <a:rPr sz="1050" spc="844" dirty="0">
                <a:latin typeface="Arial"/>
                <a:cs typeface="Arial"/>
              </a:rPr>
              <a:t>Sedimentation</a:t>
            </a:r>
            <a:endParaRPr sz="1050">
              <a:latin typeface="Arial"/>
              <a:cs typeface="Arial"/>
            </a:endParaRPr>
          </a:p>
        </p:txBody>
      </p:sp>
      <p:sp>
        <p:nvSpPr>
          <p:cNvPr id="5" name="object 5"/>
          <p:cNvSpPr/>
          <p:nvPr/>
        </p:nvSpPr>
        <p:spPr>
          <a:xfrm>
            <a:off x="5215964" y="2567554"/>
            <a:ext cx="2719070" cy="686435"/>
          </a:xfrm>
          <a:custGeom>
            <a:avLst/>
            <a:gdLst/>
            <a:ahLst/>
            <a:cxnLst/>
            <a:rect l="l" t="t" r="r" b="b"/>
            <a:pathLst>
              <a:path w="2719070" h="686435">
                <a:moveTo>
                  <a:pt x="0" y="0"/>
                </a:moveTo>
                <a:lnTo>
                  <a:pt x="2718877" y="0"/>
                </a:lnTo>
                <a:lnTo>
                  <a:pt x="2718877" y="686328"/>
                </a:lnTo>
                <a:lnTo>
                  <a:pt x="0" y="686328"/>
                </a:lnTo>
                <a:lnTo>
                  <a:pt x="0" y="0"/>
                </a:lnTo>
                <a:close/>
              </a:path>
            </a:pathLst>
          </a:custGeom>
          <a:solidFill>
            <a:srgbClr val="E8EEF7"/>
          </a:solidFill>
        </p:spPr>
        <p:txBody>
          <a:bodyPr wrap="square" lIns="0" tIns="0" rIns="0" bIns="0" rtlCol="0"/>
          <a:lstStyle/>
          <a:p>
            <a:endParaRPr/>
          </a:p>
        </p:txBody>
      </p:sp>
      <p:sp>
        <p:nvSpPr>
          <p:cNvPr id="6" name="object 6"/>
          <p:cNvSpPr txBox="1"/>
          <p:nvPr/>
        </p:nvSpPr>
        <p:spPr>
          <a:xfrm>
            <a:off x="5215964" y="2567561"/>
            <a:ext cx="2719070" cy="686435"/>
          </a:xfrm>
          <a:prstGeom prst="rect">
            <a:avLst/>
          </a:prstGeom>
          <a:ln w="3442">
            <a:solidFill>
              <a:srgbClr val="000000"/>
            </a:solidFill>
          </a:ln>
        </p:spPr>
        <p:txBody>
          <a:bodyPr vert="horz" wrap="square" lIns="0" tIns="3810" rIns="0" bIns="0" rtlCol="0">
            <a:spAutoFit/>
          </a:bodyPr>
          <a:lstStyle/>
          <a:p>
            <a:pPr>
              <a:lnSpc>
                <a:spcPct val="100000"/>
              </a:lnSpc>
              <a:spcBef>
                <a:spcPts val="30"/>
              </a:spcBef>
            </a:pPr>
            <a:endParaRPr sz="1500">
              <a:latin typeface="Times New Roman"/>
              <a:cs typeface="Times New Roman"/>
            </a:endParaRPr>
          </a:p>
          <a:p>
            <a:pPr marL="490220">
              <a:lnSpc>
                <a:spcPct val="100000"/>
              </a:lnSpc>
            </a:pPr>
            <a:r>
              <a:rPr sz="1350" spc="850" dirty="0">
                <a:latin typeface="Arial"/>
                <a:cs typeface="Arial"/>
              </a:rPr>
              <a:t>Filtration</a:t>
            </a:r>
            <a:endParaRPr sz="1350">
              <a:latin typeface="Arial"/>
              <a:cs typeface="Arial"/>
            </a:endParaRPr>
          </a:p>
        </p:txBody>
      </p:sp>
      <p:sp>
        <p:nvSpPr>
          <p:cNvPr id="7" name="object 7"/>
          <p:cNvSpPr txBox="1"/>
          <p:nvPr/>
        </p:nvSpPr>
        <p:spPr>
          <a:xfrm>
            <a:off x="5215966" y="3734320"/>
            <a:ext cx="2719070" cy="686435"/>
          </a:xfrm>
          <a:prstGeom prst="rect">
            <a:avLst/>
          </a:prstGeom>
          <a:solidFill>
            <a:srgbClr val="E8EEF7"/>
          </a:solidFill>
          <a:ln w="3442">
            <a:solidFill>
              <a:srgbClr val="000000"/>
            </a:solidFill>
          </a:ln>
        </p:spPr>
        <p:txBody>
          <a:bodyPr vert="horz" wrap="square" lIns="0" tIns="3810" rIns="0" bIns="0" rtlCol="0">
            <a:spAutoFit/>
          </a:bodyPr>
          <a:lstStyle/>
          <a:p>
            <a:pPr>
              <a:lnSpc>
                <a:spcPct val="100000"/>
              </a:lnSpc>
              <a:spcBef>
                <a:spcPts val="30"/>
              </a:spcBef>
            </a:pPr>
            <a:endParaRPr sz="1500">
              <a:latin typeface="Times New Roman"/>
              <a:cs typeface="Times New Roman"/>
            </a:endParaRPr>
          </a:p>
          <a:p>
            <a:pPr marL="187960">
              <a:lnSpc>
                <a:spcPct val="100000"/>
              </a:lnSpc>
            </a:pPr>
            <a:r>
              <a:rPr sz="1350" spc="955" dirty="0">
                <a:latin typeface="Arial"/>
                <a:cs typeface="Arial"/>
              </a:rPr>
              <a:t>Disinfection</a:t>
            </a:r>
            <a:endParaRPr sz="1350">
              <a:latin typeface="Arial"/>
              <a:cs typeface="Arial"/>
            </a:endParaRPr>
          </a:p>
        </p:txBody>
      </p:sp>
      <p:sp>
        <p:nvSpPr>
          <p:cNvPr id="8" name="object 8"/>
          <p:cNvSpPr txBox="1"/>
          <p:nvPr/>
        </p:nvSpPr>
        <p:spPr>
          <a:xfrm>
            <a:off x="5215968" y="4832446"/>
            <a:ext cx="2719070" cy="686435"/>
          </a:xfrm>
          <a:prstGeom prst="rect">
            <a:avLst/>
          </a:prstGeom>
          <a:solidFill>
            <a:srgbClr val="E8EEF7"/>
          </a:solidFill>
          <a:ln w="3442">
            <a:solidFill>
              <a:srgbClr val="000000"/>
            </a:solidFill>
          </a:ln>
        </p:spPr>
        <p:txBody>
          <a:bodyPr vert="horz" wrap="square" lIns="0" tIns="120014" rIns="0" bIns="0" rtlCol="0">
            <a:spAutoFit/>
          </a:bodyPr>
          <a:lstStyle/>
          <a:p>
            <a:pPr marL="401955" marR="394335" indent="427990">
              <a:lnSpc>
                <a:spcPct val="100000"/>
              </a:lnSpc>
              <a:spcBef>
                <a:spcPts val="944"/>
              </a:spcBef>
            </a:pPr>
            <a:r>
              <a:rPr sz="1350" spc="1035" dirty="0">
                <a:latin typeface="Arial"/>
                <a:cs typeface="Arial"/>
              </a:rPr>
              <a:t>Post-  </a:t>
            </a:r>
            <a:r>
              <a:rPr sz="1350" spc="1040" dirty="0">
                <a:latin typeface="Arial"/>
                <a:cs typeface="Arial"/>
              </a:rPr>
              <a:t>treatment</a:t>
            </a:r>
            <a:endParaRPr sz="1350">
              <a:latin typeface="Arial"/>
              <a:cs typeface="Arial"/>
            </a:endParaRPr>
          </a:p>
        </p:txBody>
      </p:sp>
      <p:sp>
        <p:nvSpPr>
          <p:cNvPr id="9" name="object 9"/>
          <p:cNvSpPr txBox="1"/>
          <p:nvPr/>
        </p:nvSpPr>
        <p:spPr>
          <a:xfrm>
            <a:off x="5215969" y="5999205"/>
            <a:ext cx="2719070" cy="686435"/>
          </a:xfrm>
          <a:prstGeom prst="rect">
            <a:avLst/>
          </a:prstGeom>
          <a:solidFill>
            <a:srgbClr val="E8EEF7"/>
          </a:solidFill>
          <a:ln w="3442">
            <a:solidFill>
              <a:srgbClr val="000000"/>
            </a:solidFill>
          </a:ln>
        </p:spPr>
        <p:txBody>
          <a:bodyPr vert="horz" wrap="square" lIns="0" tIns="120014" rIns="0" bIns="0" rtlCol="0">
            <a:spAutoFit/>
          </a:bodyPr>
          <a:lstStyle/>
          <a:p>
            <a:pPr marL="226060">
              <a:lnSpc>
                <a:spcPct val="100000"/>
              </a:lnSpc>
              <a:spcBef>
                <a:spcPts val="944"/>
              </a:spcBef>
            </a:pPr>
            <a:r>
              <a:rPr sz="1350" spc="919" dirty="0">
                <a:latin typeface="Arial"/>
                <a:cs typeface="Arial"/>
              </a:rPr>
              <a:t>Distribution</a:t>
            </a:r>
            <a:endParaRPr sz="1350">
              <a:latin typeface="Arial"/>
              <a:cs typeface="Arial"/>
            </a:endParaRPr>
          </a:p>
        </p:txBody>
      </p:sp>
      <p:sp>
        <p:nvSpPr>
          <p:cNvPr id="10" name="object 10"/>
          <p:cNvSpPr/>
          <p:nvPr/>
        </p:nvSpPr>
        <p:spPr>
          <a:xfrm>
            <a:off x="6122261" y="2087130"/>
            <a:ext cx="906780" cy="480695"/>
          </a:xfrm>
          <a:custGeom>
            <a:avLst/>
            <a:gdLst/>
            <a:ahLst/>
            <a:cxnLst/>
            <a:rect l="l" t="t" r="r" b="b"/>
            <a:pathLst>
              <a:path w="906779" h="480694">
                <a:moveTo>
                  <a:pt x="607234" y="308847"/>
                </a:moveTo>
                <a:lnTo>
                  <a:pt x="299076" y="308847"/>
                </a:lnTo>
                <a:lnTo>
                  <a:pt x="299076" y="0"/>
                </a:lnTo>
                <a:lnTo>
                  <a:pt x="607234" y="0"/>
                </a:lnTo>
                <a:lnTo>
                  <a:pt x="607234" y="308847"/>
                </a:lnTo>
                <a:close/>
              </a:path>
              <a:path w="906779" h="480694">
                <a:moveTo>
                  <a:pt x="453146" y="480422"/>
                </a:moveTo>
                <a:lnTo>
                  <a:pt x="0" y="308847"/>
                </a:lnTo>
                <a:lnTo>
                  <a:pt x="906311" y="308847"/>
                </a:lnTo>
                <a:lnTo>
                  <a:pt x="453146" y="480422"/>
                </a:lnTo>
                <a:close/>
              </a:path>
            </a:pathLst>
          </a:custGeom>
          <a:solidFill>
            <a:srgbClr val="E8EEF7"/>
          </a:solidFill>
        </p:spPr>
        <p:txBody>
          <a:bodyPr wrap="square" lIns="0" tIns="0" rIns="0" bIns="0" rtlCol="0"/>
          <a:lstStyle/>
          <a:p>
            <a:endParaRPr/>
          </a:p>
        </p:txBody>
      </p:sp>
      <p:sp>
        <p:nvSpPr>
          <p:cNvPr id="11" name="object 11"/>
          <p:cNvSpPr/>
          <p:nvPr/>
        </p:nvSpPr>
        <p:spPr>
          <a:xfrm>
            <a:off x="6122267" y="2087128"/>
            <a:ext cx="906780" cy="480695"/>
          </a:xfrm>
          <a:custGeom>
            <a:avLst/>
            <a:gdLst/>
            <a:ahLst/>
            <a:cxnLst/>
            <a:rect l="l" t="t" r="r" b="b"/>
            <a:pathLst>
              <a:path w="906779" h="480694">
                <a:moveTo>
                  <a:pt x="453146" y="480430"/>
                </a:moveTo>
                <a:lnTo>
                  <a:pt x="906292" y="308847"/>
                </a:lnTo>
                <a:lnTo>
                  <a:pt x="607216" y="308847"/>
                </a:lnTo>
                <a:lnTo>
                  <a:pt x="607216" y="0"/>
                </a:lnTo>
                <a:lnTo>
                  <a:pt x="299076" y="0"/>
                </a:lnTo>
                <a:lnTo>
                  <a:pt x="299076" y="308847"/>
                </a:lnTo>
                <a:lnTo>
                  <a:pt x="0" y="308847"/>
                </a:lnTo>
                <a:lnTo>
                  <a:pt x="453146" y="480430"/>
                </a:lnTo>
                <a:close/>
              </a:path>
            </a:pathLst>
          </a:custGeom>
          <a:ln w="3175">
            <a:solidFill>
              <a:srgbClr val="000000"/>
            </a:solidFill>
          </a:ln>
        </p:spPr>
        <p:txBody>
          <a:bodyPr wrap="square" lIns="0" tIns="0" rIns="0" bIns="0" rtlCol="0"/>
          <a:lstStyle/>
          <a:p>
            <a:endParaRPr/>
          </a:p>
        </p:txBody>
      </p:sp>
      <p:sp>
        <p:nvSpPr>
          <p:cNvPr id="12" name="object 12"/>
          <p:cNvSpPr/>
          <p:nvPr/>
        </p:nvSpPr>
        <p:spPr>
          <a:xfrm>
            <a:off x="6122263" y="4420641"/>
            <a:ext cx="906780" cy="412115"/>
          </a:xfrm>
          <a:custGeom>
            <a:avLst/>
            <a:gdLst/>
            <a:ahLst/>
            <a:cxnLst/>
            <a:rect l="l" t="t" r="r" b="b"/>
            <a:pathLst>
              <a:path w="906779" h="412114">
                <a:moveTo>
                  <a:pt x="607234" y="240222"/>
                </a:moveTo>
                <a:lnTo>
                  <a:pt x="299076" y="240222"/>
                </a:lnTo>
                <a:lnTo>
                  <a:pt x="299076" y="0"/>
                </a:lnTo>
                <a:lnTo>
                  <a:pt x="607234" y="0"/>
                </a:lnTo>
                <a:lnTo>
                  <a:pt x="607234" y="240222"/>
                </a:lnTo>
                <a:close/>
              </a:path>
              <a:path w="906779" h="412114">
                <a:moveTo>
                  <a:pt x="453146" y="411797"/>
                </a:moveTo>
                <a:lnTo>
                  <a:pt x="0" y="240222"/>
                </a:lnTo>
                <a:lnTo>
                  <a:pt x="906311" y="240222"/>
                </a:lnTo>
                <a:lnTo>
                  <a:pt x="453146" y="411797"/>
                </a:lnTo>
                <a:close/>
              </a:path>
            </a:pathLst>
          </a:custGeom>
          <a:solidFill>
            <a:srgbClr val="E8EEF7"/>
          </a:solidFill>
        </p:spPr>
        <p:txBody>
          <a:bodyPr wrap="square" lIns="0" tIns="0" rIns="0" bIns="0" rtlCol="0"/>
          <a:lstStyle/>
          <a:p>
            <a:endParaRPr/>
          </a:p>
        </p:txBody>
      </p:sp>
      <p:sp>
        <p:nvSpPr>
          <p:cNvPr id="13" name="object 13"/>
          <p:cNvSpPr/>
          <p:nvPr/>
        </p:nvSpPr>
        <p:spPr>
          <a:xfrm>
            <a:off x="6122269" y="4420646"/>
            <a:ext cx="906780" cy="412115"/>
          </a:xfrm>
          <a:custGeom>
            <a:avLst/>
            <a:gdLst/>
            <a:ahLst/>
            <a:cxnLst/>
            <a:rect l="l" t="t" r="r" b="b"/>
            <a:pathLst>
              <a:path w="906779" h="412114">
                <a:moveTo>
                  <a:pt x="453146" y="411797"/>
                </a:moveTo>
                <a:lnTo>
                  <a:pt x="906292" y="240215"/>
                </a:lnTo>
                <a:lnTo>
                  <a:pt x="607216" y="240215"/>
                </a:lnTo>
                <a:lnTo>
                  <a:pt x="607216" y="0"/>
                </a:lnTo>
                <a:lnTo>
                  <a:pt x="299076" y="0"/>
                </a:lnTo>
                <a:lnTo>
                  <a:pt x="299076" y="240215"/>
                </a:lnTo>
                <a:lnTo>
                  <a:pt x="0" y="240215"/>
                </a:lnTo>
                <a:lnTo>
                  <a:pt x="453146" y="411797"/>
                </a:lnTo>
                <a:close/>
              </a:path>
            </a:pathLst>
          </a:custGeom>
          <a:ln w="3175">
            <a:solidFill>
              <a:srgbClr val="000000"/>
            </a:solidFill>
          </a:ln>
        </p:spPr>
        <p:txBody>
          <a:bodyPr wrap="square" lIns="0" tIns="0" rIns="0" bIns="0" rtlCol="0"/>
          <a:lstStyle/>
          <a:p>
            <a:endParaRPr/>
          </a:p>
        </p:txBody>
      </p:sp>
      <p:sp>
        <p:nvSpPr>
          <p:cNvPr id="14" name="object 14"/>
          <p:cNvSpPr/>
          <p:nvPr/>
        </p:nvSpPr>
        <p:spPr>
          <a:xfrm>
            <a:off x="6122264" y="3253887"/>
            <a:ext cx="906780" cy="480695"/>
          </a:xfrm>
          <a:custGeom>
            <a:avLst/>
            <a:gdLst/>
            <a:ahLst/>
            <a:cxnLst/>
            <a:rect l="l" t="t" r="r" b="b"/>
            <a:pathLst>
              <a:path w="906779" h="480695">
                <a:moveTo>
                  <a:pt x="607234" y="308847"/>
                </a:moveTo>
                <a:lnTo>
                  <a:pt x="299076" y="308847"/>
                </a:lnTo>
                <a:lnTo>
                  <a:pt x="299076" y="0"/>
                </a:lnTo>
                <a:lnTo>
                  <a:pt x="607234" y="0"/>
                </a:lnTo>
                <a:lnTo>
                  <a:pt x="607234" y="308847"/>
                </a:lnTo>
                <a:close/>
              </a:path>
              <a:path w="906779" h="480695">
                <a:moveTo>
                  <a:pt x="453146" y="480430"/>
                </a:moveTo>
                <a:lnTo>
                  <a:pt x="0" y="308847"/>
                </a:lnTo>
                <a:lnTo>
                  <a:pt x="906311" y="308847"/>
                </a:lnTo>
                <a:lnTo>
                  <a:pt x="453146" y="480430"/>
                </a:lnTo>
                <a:close/>
              </a:path>
            </a:pathLst>
          </a:custGeom>
          <a:solidFill>
            <a:srgbClr val="E8EEF7"/>
          </a:solidFill>
        </p:spPr>
        <p:txBody>
          <a:bodyPr wrap="square" lIns="0" tIns="0" rIns="0" bIns="0" rtlCol="0"/>
          <a:lstStyle/>
          <a:p>
            <a:endParaRPr/>
          </a:p>
        </p:txBody>
      </p:sp>
      <p:sp>
        <p:nvSpPr>
          <p:cNvPr id="15" name="object 15"/>
          <p:cNvSpPr/>
          <p:nvPr/>
        </p:nvSpPr>
        <p:spPr>
          <a:xfrm>
            <a:off x="6122270" y="3253887"/>
            <a:ext cx="906780" cy="480695"/>
          </a:xfrm>
          <a:custGeom>
            <a:avLst/>
            <a:gdLst/>
            <a:ahLst/>
            <a:cxnLst/>
            <a:rect l="l" t="t" r="r" b="b"/>
            <a:pathLst>
              <a:path w="906779" h="480695">
                <a:moveTo>
                  <a:pt x="453146" y="480430"/>
                </a:moveTo>
                <a:lnTo>
                  <a:pt x="906292" y="308847"/>
                </a:lnTo>
                <a:lnTo>
                  <a:pt x="607216" y="308847"/>
                </a:lnTo>
                <a:lnTo>
                  <a:pt x="607216" y="0"/>
                </a:lnTo>
                <a:lnTo>
                  <a:pt x="299076" y="0"/>
                </a:lnTo>
                <a:lnTo>
                  <a:pt x="299076" y="308847"/>
                </a:lnTo>
                <a:lnTo>
                  <a:pt x="0" y="308847"/>
                </a:lnTo>
                <a:lnTo>
                  <a:pt x="453146" y="480430"/>
                </a:lnTo>
                <a:close/>
              </a:path>
            </a:pathLst>
          </a:custGeom>
          <a:ln w="3175">
            <a:solidFill>
              <a:srgbClr val="000000"/>
            </a:solidFill>
          </a:ln>
        </p:spPr>
        <p:txBody>
          <a:bodyPr wrap="square" lIns="0" tIns="0" rIns="0" bIns="0" rtlCol="0"/>
          <a:lstStyle/>
          <a:p>
            <a:endParaRPr/>
          </a:p>
        </p:txBody>
      </p:sp>
      <p:sp>
        <p:nvSpPr>
          <p:cNvPr id="16" name="object 16"/>
          <p:cNvSpPr/>
          <p:nvPr/>
        </p:nvSpPr>
        <p:spPr>
          <a:xfrm>
            <a:off x="6122266" y="5518772"/>
            <a:ext cx="906780" cy="480695"/>
          </a:xfrm>
          <a:custGeom>
            <a:avLst/>
            <a:gdLst/>
            <a:ahLst/>
            <a:cxnLst/>
            <a:rect l="l" t="t" r="r" b="b"/>
            <a:pathLst>
              <a:path w="906779" h="480695">
                <a:moveTo>
                  <a:pt x="607234" y="308847"/>
                </a:moveTo>
                <a:lnTo>
                  <a:pt x="299076" y="308847"/>
                </a:lnTo>
                <a:lnTo>
                  <a:pt x="299076" y="0"/>
                </a:lnTo>
                <a:lnTo>
                  <a:pt x="607234" y="0"/>
                </a:lnTo>
                <a:lnTo>
                  <a:pt x="607234" y="308847"/>
                </a:lnTo>
                <a:close/>
              </a:path>
              <a:path w="906779" h="480695">
                <a:moveTo>
                  <a:pt x="453146" y="480430"/>
                </a:moveTo>
                <a:lnTo>
                  <a:pt x="0" y="308847"/>
                </a:lnTo>
                <a:lnTo>
                  <a:pt x="906311" y="308847"/>
                </a:lnTo>
                <a:lnTo>
                  <a:pt x="453146" y="480430"/>
                </a:lnTo>
                <a:close/>
              </a:path>
            </a:pathLst>
          </a:custGeom>
          <a:solidFill>
            <a:srgbClr val="E8EEF7"/>
          </a:solidFill>
        </p:spPr>
        <p:txBody>
          <a:bodyPr wrap="square" lIns="0" tIns="0" rIns="0" bIns="0" rtlCol="0"/>
          <a:lstStyle/>
          <a:p>
            <a:endParaRPr/>
          </a:p>
        </p:txBody>
      </p:sp>
      <p:sp>
        <p:nvSpPr>
          <p:cNvPr id="17" name="object 17"/>
          <p:cNvSpPr/>
          <p:nvPr/>
        </p:nvSpPr>
        <p:spPr>
          <a:xfrm>
            <a:off x="6122272" y="5518772"/>
            <a:ext cx="906780" cy="480695"/>
          </a:xfrm>
          <a:custGeom>
            <a:avLst/>
            <a:gdLst/>
            <a:ahLst/>
            <a:cxnLst/>
            <a:rect l="l" t="t" r="r" b="b"/>
            <a:pathLst>
              <a:path w="906779" h="480695">
                <a:moveTo>
                  <a:pt x="453146" y="480430"/>
                </a:moveTo>
                <a:lnTo>
                  <a:pt x="906292" y="308847"/>
                </a:lnTo>
                <a:lnTo>
                  <a:pt x="607216" y="308847"/>
                </a:lnTo>
                <a:lnTo>
                  <a:pt x="607216" y="0"/>
                </a:lnTo>
                <a:lnTo>
                  <a:pt x="299076" y="0"/>
                </a:lnTo>
                <a:lnTo>
                  <a:pt x="299076" y="308847"/>
                </a:lnTo>
                <a:lnTo>
                  <a:pt x="0" y="308847"/>
                </a:lnTo>
                <a:lnTo>
                  <a:pt x="453146" y="480430"/>
                </a:lnTo>
                <a:close/>
              </a:path>
            </a:pathLst>
          </a:custGeom>
          <a:ln w="3175">
            <a:solidFill>
              <a:srgbClr val="000000"/>
            </a:solidFill>
          </a:ln>
        </p:spPr>
        <p:txBody>
          <a:bodyPr wrap="square" lIns="0" tIns="0" rIns="0" bIns="0" rtlCol="0"/>
          <a:lstStyle/>
          <a:p>
            <a:endParaRPr/>
          </a:p>
        </p:txBody>
      </p:sp>
      <p:sp>
        <p:nvSpPr>
          <p:cNvPr id="18" name="object 18"/>
          <p:cNvSpPr/>
          <p:nvPr/>
        </p:nvSpPr>
        <p:spPr>
          <a:xfrm>
            <a:off x="6122267" y="851741"/>
            <a:ext cx="906780" cy="549275"/>
          </a:xfrm>
          <a:custGeom>
            <a:avLst/>
            <a:gdLst/>
            <a:ahLst/>
            <a:cxnLst/>
            <a:rect l="l" t="t" r="r" b="b"/>
            <a:pathLst>
              <a:path w="906779" h="549275">
                <a:moveTo>
                  <a:pt x="607234" y="377473"/>
                </a:moveTo>
                <a:lnTo>
                  <a:pt x="299076" y="377473"/>
                </a:lnTo>
                <a:lnTo>
                  <a:pt x="299076" y="0"/>
                </a:lnTo>
                <a:lnTo>
                  <a:pt x="607234" y="0"/>
                </a:lnTo>
                <a:lnTo>
                  <a:pt x="607234" y="377473"/>
                </a:lnTo>
                <a:close/>
              </a:path>
              <a:path w="906779" h="549275">
                <a:moveTo>
                  <a:pt x="453146" y="549055"/>
                </a:moveTo>
                <a:lnTo>
                  <a:pt x="0" y="377473"/>
                </a:lnTo>
                <a:lnTo>
                  <a:pt x="906311" y="377473"/>
                </a:lnTo>
                <a:lnTo>
                  <a:pt x="453146" y="549055"/>
                </a:lnTo>
                <a:close/>
              </a:path>
            </a:pathLst>
          </a:custGeom>
          <a:solidFill>
            <a:srgbClr val="E8EEF7"/>
          </a:solidFill>
        </p:spPr>
        <p:txBody>
          <a:bodyPr wrap="square" lIns="0" tIns="0" rIns="0" bIns="0" rtlCol="0"/>
          <a:lstStyle/>
          <a:p>
            <a:endParaRPr/>
          </a:p>
        </p:txBody>
      </p:sp>
      <p:sp>
        <p:nvSpPr>
          <p:cNvPr id="19" name="object 19"/>
          <p:cNvSpPr/>
          <p:nvPr/>
        </p:nvSpPr>
        <p:spPr>
          <a:xfrm>
            <a:off x="6122273" y="851736"/>
            <a:ext cx="906780" cy="549275"/>
          </a:xfrm>
          <a:custGeom>
            <a:avLst/>
            <a:gdLst/>
            <a:ahLst/>
            <a:cxnLst/>
            <a:rect l="l" t="t" r="r" b="b"/>
            <a:pathLst>
              <a:path w="906779" h="549275">
                <a:moveTo>
                  <a:pt x="453146" y="549062"/>
                </a:moveTo>
                <a:lnTo>
                  <a:pt x="906292" y="377480"/>
                </a:lnTo>
                <a:lnTo>
                  <a:pt x="607216" y="377480"/>
                </a:lnTo>
                <a:lnTo>
                  <a:pt x="607216" y="0"/>
                </a:lnTo>
                <a:lnTo>
                  <a:pt x="299076" y="0"/>
                </a:lnTo>
                <a:lnTo>
                  <a:pt x="299076" y="377480"/>
                </a:lnTo>
                <a:lnTo>
                  <a:pt x="0" y="377480"/>
                </a:lnTo>
                <a:lnTo>
                  <a:pt x="453146" y="549062"/>
                </a:lnTo>
                <a:close/>
              </a:path>
            </a:pathLst>
          </a:custGeom>
          <a:ln w="3295">
            <a:solidFill>
              <a:srgbClr val="000000"/>
            </a:solidFill>
          </a:ln>
        </p:spPr>
        <p:txBody>
          <a:bodyPr wrap="square" lIns="0" tIns="0" rIns="0" bIns="0" rtlCol="0"/>
          <a:lstStyle/>
          <a:p>
            <a:endParaRPr/>
          </a:p>
        </p:txBody>
      </p:sp>
      <p:sp>
        <p:nvSpPr>
          <p:cNvPr id="20" name="object 20"/>
          <p:cNvSpPr/>
          <p:nvPr/>
        </p:nvSpPr>
        <p:spPr>
          <a:xfrm>
            <a:off x="6095" y="1654301"/>
            <a:ext cx="609599" cy="636269"/>
          </a:xfrm>
          <a:prstGeom prst="rect">
            <a:avLst/>
          </a:prstGeom>
          <a:blipFill>
            <a:blip r:embed="rId3" cstate="print"/>
            <a:stretch>
              <a:fillRect/>
            </a:stretch>
          </a:blipFill>
        </p:spPr>
        <p:txBody>
          <a:bodyPr wrap="square" lIns="0" tIns="0" rIns="0" bIns="0" rtlCol="0"/>
          <a:lstStyle/>
          <a:p>
            <a:endParaRPr/>
          </a:p>
        </p:txBody>
      </p:sp>
      <p:sp>
        <p:nvSpPr>
          <p:cNvPr id="22" name="object 22"/>
          <p:cNvSpPr txBox="1"/>
          <p:nvPr/>
        </p:nvSpPr>
        <p:spPr>
          <a:xfrm>
            <a:off x="169862" y="1601533"/>
            <a:ext cx="4652010" cy="443070"/>
          </a:xfrm>
          <a:prstGeom prst="rect">
            <a:avLst/>
          </a:prstGeom>
        </p:spPr>
        <p:txBody>
          <a:bodyPr vert="horz" wrap="square" lIns="0" tIns="12065" rIns="0" bIns="0" rtlCol="0">
            <a:spAutoFit/>
          </a:bodyPr>
          <a:lstStyle/>
          <a:p>
            <a:pPr marL="355600" indent="-342900">
              <a:lnSpc>
                <a:spcPct val="100000"/>
              </a:lnSpc>
              <a:spcBef>
                <a:spcPts val="95"/>
              </a:spcBef>
              <a:buSzPct val="75000"/>
              <a:buFont typeface="Wingdings"/>
              <a:buChar char=""/>
              <a:tabLst>
                <a:tab pos="355600" algn="l"/>
              </a:tabLst>
            </a:pPr>
            <a:r>
              <a:rPr sz="2800" spc="-5" dirty="0">
                <a:solidFill>
                  <a:srgbClr val="FFCC66"/>
                </a:solidFill>
                <a:latin typeface="Arial"/>
                <a:cs typeface="Arial"/>
              </a:rPr>
              <a:t>Aeration can be used</a:t>
            </a:r>
            <a:r>
              <a:rPr sz="2800" spc="-100" dirty="0">
                <a:solidFill>
                  <a:srgbClr val="FFCC66"/>
                </a:solidFill>
                <a:latin typeface="Arial"/>
                <a:cs typeface="Arial"/>
              </a:rPr>
              <a:t> </a:t>
            </a:r>
            <a:r>
              <a:rPr sz="2800" spc="-5" dirty="0">
                <a:solidFill>
                  <a:srgbClr val="FFCC66"/>
                </a:solidFill>
                <a:latin typeface="Arial"/>
                <a:cs typeface="Arial"/>
              </a:rPr>
              <a:t>to</a:t>
            </a:r>
            <a:endParaRPr sz="2800" dirty="0">
              <a:latin typeface="Arial"/>
              <a:cs typeface="Arial"/>
            </a:endParaRPr>
          </a:p>
        </p:txBody>
      </p:sp>
      <p:sp>
        <p:nvSpPr>
          <p:cNvPr id="24" name="object 24"/>
          <p:cNvSpPr txBox="1"/>
          <p:nvPr/>
        </p:nvSpPr>
        <p:spPr>
          <a:xfrm>
            <a:off x="512762" y="1991677"/>
            <a:ext cx="4827905" cy="443070"/>
          </a:xfrm>
          <a:prstGeom prst="rect">
            <a:avLst/>
          </a:prstGeom>
        </p:spPr>
        <p:txBody>
          <a:bodyPr vert="horz" wrap="square" lIns="0" tIns="12065" rIns="0" bIns="0" rtlCol="0">
            <a:spAutoFit/>
          </a:bodyPr>
          <a:lstStyle/>
          <a:p>
            <a:pPr marL="12700">
              <a:lnSpc>
                <a:spcPct val="100000"/>
              </a:lnSpc>
              <a:spcBef>
                <a:spcPts val="95"/>
              </a:spcBef>
            </a:pPr>
            <a:r>
              <a:rPr sz="2800" spc="-5" dirty="0">
                <a:solidFill>
                  <a:srgbClr val="FFCC66"/>
                </a:solidFill>
                <a:latin typeface="Arial"/>
                <a:cs typeface="Arial"/>
              </a:rPr>
              <a:t>remove VOC precursors</a:t>
            </a:r>
            <a:r>
              <a:rPr sz="2800" spc="-75" dirty="0">
                <a:solidFill>
                  <a:srgbClr val="FFCC66"/>
                </a:solidFill>
                <a:latin typeface="Arial"/>
                <a:cs typeface="Arial"/>
              </a:rPr>
              <a:t> </a:t>
            </a:r>
            <a:r>
              <a:rPr sz="2800" spc="-10" dirty="0">
                <a:solidFill>
                  <a:srgbClr val="FFCC66"/>
                </a:solidFill>
                <a:latin typeface="Arial"/>
                <a:cs typeface="Arial"/>
              </a:rPr>
              <a:t>in</a:t>
            </a:r>
            <a:endParaRPr sz="2800" dirty="0">
              <a:latin typeface="Arial"/>
              <a:cs typeface="Arial"/>
            </a:endParaRPr>
          </a:p>
        </p:txBody>
      </p:sp>
      <p:sp>
        <p:nvSpPr>
          <p:cNvPr id="27" name="object 27"/>
          <p:cNvSpPr txBox="1"/>
          <p:nvPr/>
        </p:nvSpPr>
        <p:spPr>
          <a:xfrm>
            <a:off x="512762" y="2381821"/>
            <a:ext cx="2370455" cy="902969"/>
          </a:xfrm>
          <a:prstGeom prst="rect">
            <a:avLst/>
          </a:prstGeom>
        </p:spPr>
        <p:txBody>
          <a:bodyPr vert="horz" wrap="square" lIns="0" tIns="106680" rIns="0" bIns="0" rtlCol="0">
            <a:spAutoFit/>
          </a:bodyPr>
          <a:lstStyle/>
          <a:p>
            <a:pPr marL="12700" marR="5080">
              <a:lnSpc>
                <a:spcPts val="3070"/>
              </a:lnSpc>
              <a:spcBef>
                <a:spcPts val="840"/>
              </a:spcBef>
            </a:pPr>
            <a:r>
              <a:rPr sz="2800" spc="-5" dirty="0">
                <a:solidFill>
                  <a:srgbClr val="FFCC66"/>
                </a:solidFill>
                <a:latin typeface="Arial"/>
                <a:cs typeface="Arial"/>
              </a:rPr>
              <a:t>P</a:t>
            </a:r>
            <a:r>
              <a:rPr sz="2800" spc="-10" dirty="0">
                <a:solidFill>
                  <a:srgbClr val="FFCC66"/>
                </a:solidFill>
                <a:latin typeface="Arial"/>
                <a:cs typeface="Arial"/>
              </a:rPr>
              <a:t>retreat</a:t>
            </a:r>
            <a:r>
              <a:rPr sz="2800" spc="-5" dirty="0">
                <a:solidFill>
                  <a:srgbClr val="FFCC66"/>
                </a:solidFill>
                <a:latin typeface="Arial"/>
                <a:cs typeface="Arial"/>
              </a:rPr>
              <a:t>m</a:t>
            </a:r>
            <a:r>
              <a:rPr sz="2800" spc="-10" dirty="0">
                <a:solidFill>
                  <a:srgbClr val="FFCC66"/>
                </a:solidFill>
                <a:latin typeface="Arial"/>
                <a:cs typeface="Arial"/>
              </a:rPr>
              <a:t>ent  </a:t>
            </a:r>
            <a:r>
              <a:rPr sz="2800" spc="-5" dirty="0">
                <a:solidFill>
                  <a:srgbClr val="FFCC66"/>
                </a:solidFill>
                <a:latin typeface="Arial"/>
                <a:cs typeface="Arial"/>
              </a:rPr>
              <a:t>OR</a:t>
            </a:r>
            <a:endParaRPr sz="2800" dirty="0">
              <a:latin typeface="Arial"/>
              <a:cs typeface="Arial"/>
            </a:endParaRPr>
          </a:p>
        </p:txBody>
      </p:sp>
      <p:sp>
        <p:nvSpPr>
          <p:cNvPr id="28" name="object 28"/>
          <p:cNvSpPr/>
          <p:nvPr/>
        </p:nvSpPr>
        <p:spPr>
          <a:xfrm>
            <a:off x="6095" y="3702558"/>
            <a:ext cx="609599" cy="636269"/>
          </a:xfrm>
          <a:prstGeom prst="rect">
            <a:avLst/>
          </a:prstGeom>
          <a:blipFill>
            <a:blip r:embed="rId3" cstate="print"/>
            <a:stretch>
              <a:fillRect/>
            </a:stretch>
          </a:blipFill>
        </p:spPr>
        <p:txBody>
          <a:bodyPr wrap="square" lIns="0" tIns="0" rIns="0" bIns="0" rtlCol="0"/>
          <a:lstStyle/>
          <a:p>
            <a:endParaRPr/>
          </a:p>
        </p:txBody>
      </p:sp>
      <p:sp>
        <p:nvSpPr>
          <p:cNvPr id="33" name="object 33"/>
          <p:cNvSpPr txBox="1"/>
          <p:nvPr/>
        </p:nvSpPr>
        <p:spPr>
          <a:xfrm>
            <a:off x="169862" y="3649790"/>
            <a:ext cx="4587240" cy="1293495"/>
          </a:xfrm>
          <a:prstGeom prst="rect">
            <a:avLst/>
          </a:prstGeom>
        </p:spPr>
        <p:txBody>
          <a:bodyPr vert="horz" wrap="square" lIns="0" tIns="106680" rIns="0" bIns="0" rtlCol="0">
            <a:spAutoFit/>
          </a:bodyPr>
          <a:lstStyle/>
          <a:p>
            <a:pPr marL="355600" marR="5080" indent="-342900">
              <a:lnSpc>
                <a:spcPts val="3070"/>
              </a:lnSpc>
              <a:spcBef>
                <a:spcPts val="840"/>
              </a:spcBef>
              <a:buSzPct val="75000"/>
              <a:buFont typeface="Wingdings"/>
              <a:buChar char=""/>
              <a:tabLst>
                <a:tab pos="355600" algn="l"/>
              </a:tabLst>
            </a:pPr>
            <a:r>
              <a:rPr sz="2800" spc="-5" dirty="0">
                <a:solidFill>
                  <a:srgbClr val="FFCC66"/>
                </a:solidFill>
                <a:latin typeface="Arial"/>
                <a:cs typeface="Arial"/>
              </a:rPr>
              <a:t>Remove volatile THMs  </a:t>
            </a:r>
            <a:r>
              <a:rPr sz="2800" spc="-5" dirty="0" smtClean="0">
                <a:solidFill>
                  <a:srgbClr val="FFCC66"/>
                </a:solidFill>
                <a:latin typeface="Arial"/>
                <a:cs typeface="Arial"/>
              </a:rPr>
              <a:t>after </a:t>
            </a:r>
            <a:r>
              <a:rPr sz="2800" spc="-5" dirty="0">
                <a:solidFill>
                  <a:srgbClr val="FFCC66"/>
                </a:solidFill>
                <a:latin typeface="Arial"/>
                <a:cs typeface="Arial"/>
              </a:rPr>
              <a:t>Disinfection</a:t>
            </a:r>
            <a:r>
              <a:rPr sz="2800" spc="-75" dirty="0">
                <a:solidFill>
                  <a:srgbClr val="FFCC66"/>
                </a:solidFill>
                <a:latin typeface="Arial"/>
                <a:cs typeface="Arial"/>
              </a:rPr>
              <a:t> </a:t>
            </a:r>
            <a:r>
              <a:rPr sz="2800" spc="-5" dirty="0">
                <a:solidFill>
                  <a:srgbClr val="FFCC66"/>
                </a:solidFill>
                <a:latin typeface="Arial"/>
                <a:cs typeface="Arial"/>
              </a:rPr>
              <a:t>(Post-  treatment)</a:t>
            </a:r>
            <a:endParaRPr sz="2800" dirty="0">
              <a:latin typeface="Arial"/>
              <a:cs typeface="Arial"/>
            </a:endParaRPr>
          </a:p>
        </p:txBody>
      </p:sp>
      <p:sp>
        <p:nvSpPr>
          <p:cNvPr id="34" name="object 34"/>
          <p:cNvSpPr txBox="1">
            <a:spLocks noGrp="1"/>
          </p:cNvSpPr>
          <p:nvPr>
            <p:ph type="sldNum" sz="quarter" idx="7"/>
          </p:nvPr>
        </p:nvSpPr>
        <p:spPr>
          <a:prstGeom prst="rect">
            <a:avLst/>
          </a:prstGeom>
        </p:spPr>
        <p:txBody>
          <a:bodyPr vert="horz" wrap="square" lIns="0" tIns="0" rIns="0" bIns="0" rtlCol="0">
            <a:spAutoFit/>
          </a:bodyPr>
          <a:lstStyle/>
          <a:p>
            <a:pPr marL="38100">
              <a:lnSpc>
                <a:spcPts val="1645"/>
              </a:lnSpc>
            </a:pPr>
            <a:fld id="{81D60167-4931-47E6-BA6A-407CBD079E47}" type="slidenum">
              <a:rPr spc="-5" dirty="0"/>
              <a:t>45</a:t>
            </a:fld>
            <a:endParaRPr spc="-5" dirty="0"/>
          </a:p>
        </p:txBody>
      </p:sp>
      <p:sp>
        <p:nvSpPr>
          <p:cNvPr id="35" name="object 35"/>
          <p:cNvSpPr txBox="1"/>
          <p:nvPr/>
        </p:nvSpPr>
        <p:spPr>
          <a:xfrm>
            <a:off x="5807328" y="6328761"/>
            <a:ext cx="1536700" cy="217170"/>
          </a:xfrm>
          <a:prstGeom prst="rect">
            <a:avLst/>
          </a:prstGeom>
        </p:spPr>
        <p:txBody>
          <a:bodyPr vert="horz" wrap="square" lIns="0" tIns="0" rIns="0" bIns="0" rtlCol="0">
            <a:spAutoFit/>
          </a:bodyPr>
          <a:lstStyle/>
          <a:p>
            <a:pPr marL="12700">
              <a:lnSpc>
                <a:spcPts val="1595"/>
              </a:lnSpc>
            </a:pPr>
            <a:r>
              <a:rPr sz="1350" spc="1230" dirty="0">
                <a:latin typeface="Arial"/>
                <a:cs typeface="Arial"/>
              </a:rPr>
              <a:t>System</a:t>
            </a:r>
            <a:endParaRPr sz="1350">
              <a:latin typeface="Arial"/>
              <a:cs typeface="Arial"/>
            </a:endParaRPr>
          </a:p>
        </p:txBody>
      </p:sp>
      <p:sp>
        <p:nvSpPr>
          <p:cNvPr id="36" name="object 36"/>
          <p:cNvSpPr txBox="1">
            <a:spLocks noGrp="1"/>
          </p:cNvSpPr>
          <p:nvPr>
            <p:ph type="ftr" sz="quarter" idx="5"/>
          </p:nvPr>
        </p:nvSpPr>
        <p:spPr>
          <a:xfrm>
            <a:off x="762000" y="6488331"/>
            <a:ext cx="3199765" cy="205184"/>
          </a:xfrm>
          <a:prstGeom prst="rect">
            <a:avLst/>
          </a:prstGeom>
        </p:spPr>
        <p:txBody>
          <a:bodyPr vert="horz" wrap="square" lIns="0" tIns="0" rIns="0" bIns="0" rtlCol="0">
            <a:spAutoFit/>
          </a:bodyPr>
          <a:lstStyle/>
          <a:p>
            <a:pPr marL="12700">
              <a:lnSpc>
                <a:spcPts val="1625"/>
              </a:lnSpc>
            </a:pPr>
            <a:r>
              <a:rPr lang="en-US" spc="-5" smtClean="0"/>
              <a:t>2025 Va Tech Water Treatment Short Course</a:t>
            </a:r>
            <a:endParaRPr spc="-5"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526541" y="0"/>
            <a:ext cx="7201661" cy="837438"/>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526541" y="427482"/>
            <a:ext cx="2538221" cy="897635"/>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2532888" y="427481"/>
            <a:ext cx="666749" cy="897635"/>
          </a:xfrm>
          <a:prstGeom prst="rect">
            <a:avLst/>
          </a:prstGeom>
          <a:blipFill>
            <a:blip r:embed="rId4" cstate="print"/>
            <a:stretch>
              <a:fillRect/>
            </a:stretch>
          </a:blipFill>
        </p:spPr>
        <p:txBody>
          <a:bodyPr wrap="square" lIns="0" tIns="0" rIns="0" bIns="0" rtlCol="0"/>
          <a:lstStyle/>
          <a:p>
            <a:endParaRPr/>
          </a:p>
        </p:txBody>
      </p:sp>
      <p:sp>
        <p:nvSpPr>
          <p:cNvPr id="5" name="object 5"/>
          <p:cNvSpPr/>
          <p:nvPr/>
        </p:nvSpPr>
        <p:spPr>
          <a:xfrm>
            <a:off x="2780538" y="427481"/>
            <a:ext cx="5434583" cy="897635"/>
          </a:xfrm>
          <a:prstGeom prst="rect">
            <a:avLst/>
          </a:prstGeom>
          <a:blipFill>
            <a:blip r:embed="rId5" cstate="print"/>
            <a:stretch>
              <a:fillRect/>
            </a:stretch>
          </a:blipFill>
        </p:spPr>
        <p:txBody>
          <a:bodyPr wrap="square" lIns="0" tIns="0" rIns="0" bIns="0" rtlCol="0"/>
          <a:lstStyle/>
          <a:p>
            <a:endParaRPr/>
          </a:p>
        </p:txBody>
      </p:sp>
      <p:sp>
        <p:nvSpPr>
          <p:cNvPr id="6" name="object 6"/>
          <p:cNvSpPr/>
          <p:nvPr/>
        </p:nvSpPr>
        <p:spPr>
          <a:xfrm>
            <a:off x="526541" y="915161"/>
            <a:ext cx="1749551" cy="897635"/>
          </a:xfrm>
          <a:prstGeom prst="rect">
            <a:avLst/>
          </a:prstGeom>
          <a:blipFill>
            <a:blip r:embed="rId6" cstate="print"/>
            <a:stretch>
              <a:fillRect/>
            </a:stretch>
          </a:blipFill>
        </p:spPr>
        <p:txBody>
          <a:bodyPr wrap="square" lIns="0" tIns="0" rIns="0" bIns="0" rtlCol="0"/>
          <a:lstStyle/>
          <a:p>
            <a:endParaRPr/>
          </a:p>
        </p:txBody>
      </p:sp>
      <p:sp>
        <p:nvSpPr>
          <p:cNvPr id="7" name="object 7"/>
          <p:cNvSpPr txBox="1">
            <a:spLocks noGrp="1"/>
          </p:cNvSpPr>
          <p:nvPr>
            <p:ph type="title"/>
          </p:nvPr>
        </p:nvSpPr>
        <p:spPr>
          <a:xfrm>
            <a:off x="764540" y="45212"/>
            <a:ext cx="7068184" cy="1488440"/>
          </a:xfrm>
          <a:prstGeom prst="rect">
            <a:avLst/>
          </a:prstGeom>
        </p:spPr>
        <p:txBody>
          <a:bodyPr vert="horz" wrap="square" lIns="0" tIns="12065" rIns="0" bIns="0" rtlCol="0">
            <a:spAutoFit/>
          </a:bodyPr>
          <a:lstStyle/>
          <a:p>
            <a:pPr marL="12700" marR="5080">
              <a:lnSpc>
                <a:spcPct val="100000"/>
              </a:lnSpc>
              <a:spcBef>
                <a:spcPts val="95"/>
              </a:spcBef>
            </a:pPr>
            <a:r>
              <a:rPr sz="3200" spc="-5" dirty="0">
                <a:solidFill>
                  <a:srgbClr val="FFCC00"/>
                </a:solidFill>
              </a:rPr>
              <a:t>VOC &amp; THM removal by air </a:t>
            </a:r>
            <a:r>
              <a:rPr sz="3200" spc="-10" dirty="0">
                <a:solidFill>
                  <a:srgbClr val="FFCC00"/>
                </a:solidFill>
              </a:rPr>
              <a:t>stripping  equipment </a:t>
            </a:r>
            <a:r>
              <a:rPr sz="3200" spc="-5" dirty="0">
                <a:solidFill>
                  <a:srgbClr val="FFCC00"/>
                </a:solidFill>
              </a:rPr>
              <a:t>- </a:t>
            </a:r>
            <a:r>
              <a:rPr sz="3200" spc="-20" dirty="0">
                <a:solidFill>
                  <a:srgbClr val="FFCC00"/>
                </a:solidFill>
              </a:rPr>
              <a:t>Waterfall </a:t>
            </a:r>
            <a:r>
              <a:rPr sz="3200" spc="-5" dirty="0">
                <a:solidFill>
                  <a:srgbClr val="FFCC00"/>
                </a:solidFill>
              </a:rPr>
              <a:t>Aeration</a:t>
            </a:r>
            <a:r>
              <a:rPr sz="3200" spc="-185" dirty="0">
                <a:solidFill>
                  <a:srgbClr val="FFCC00"/>
                </a:solidFill>
              </a:rPr>
              <a:t> </a:t>
            </a:r>
            <a:r>
              <a:rPr sz="3200" spc="-5" dirty="0">
                <a:solidFill>
                  <a:srgbClr val="FFCC00"/>
                </a:solidFill>
              </a:rPr>
              <a:t>(Packed  </a:t>
            </a:r>
            <a:r>
              <a:rPr sz="3200" spc="-65" dirty="0">
                <a:solidFill>
                  <a:srgbClr val="FFCC00"/>
                </a:solidFill>
              </a:rPr>
              <a:t>Tower)</a:t>
            </a:r>
            <a:endParaRPr sz="3200"/>
          </a:p>
        </p:txBody>
      </p:sp>
      <p:sp>
        <p:nvSpPr>
          <p:cNvPr id="8" name="object 8"/>
          <p:cNvSpPr/>
          <p:nvPr/>
        </p:nvSpPr>
        <p:spPr>
          <a:xfrm>
            <a:off x="2624327" y="1327403"/>
            <a:ext cx="3816095" cy="5073395"/>
          </a:xfrm>
          <a:prstGeom prst="rect">
            <a:avLst/>
          </a:prstGeom>
          <a:blipFill>
            <a:blip r:embed="rId7" cstate="print"/>
            <a:stretch>
              <a:fillRect/>
            </a:stretch>
          </a:blipFill>
        </p:spPr>
        <p:txBody>
          <a:bodyPr wrap="square" lIns="0" tIns="0" rIns="0" bIns="0" rtlCol="0"/>
          <a:lstStyle/>
          <a:p>
            <a:endParaRPr/>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38100">
              <a:lnSpc>
                <a:spcPts val="1645"/>
              </a:lnSpc>
            </a:pPr>
            <a:fld id="{81D60167-4931-47E6-BA6A-407CBD079E47}" type="slidenum">
              <a:rPr spc="-5" dirty="0"/>
              <a:t>46</a:t>
            </a:fld>
            <a:endParaRPr spc="-5" dirty="0"/>
          </a:p>
        </p:txBody>
      </p:sp>
      <p:sp>
        <p:nvSpPr>
          <p:cNvPr id="10" name="object 10"/>
          <p:cNvSpPr txBox="1">
            <a:spLocks noGrp="1"/>
          </p:cNvSpPr>
          <p:nvPr>
            <p:ph type="ftr" sz="quarter" idx="5"/>
          </p:nvPr>
        </p:nvSpPr>
        <p:spPr>
          <a:xfrm>
            <a:off x="762000" y="6488331"/>
            <a:ext cx="3199765" cy="205184"/>
          </a:xfrm>
          <a:prstGeom prst="rect">
            <a:avLst/>
          </a:prstGeom>
        </p:spPr>
        <p:txBody>
          <a:bodyPr vert="horz" wrap="square" lIns="0" tIns="0" rIns="0" bIns="0" rtlCol="0">
            <a:spAutoFit/>
          </a:bodyPr>
          <a:lstStyle/>
          <a:p>
            <a:pPr marL="12700">
              <a:lnSpc>
                <a:spcPts val="1625"/>
              </a:lnSpc>
            </a:pPr>
            <a:r>
              <a:rPr lang="en-US" spc="-5" smtClean="0"/>
              <a:t>2025 Va Tech Water Treatment Short Course</a:t>
            </a:r>
            <a:endParaRPr spc="-5"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30530" y="0"/>
            <a:ext cx="7686294" cy="1227581"/>
          </a:xfrm>
          <a:prstGeom prst="rect">
            <a:avLst/>
          </a:prstGeom>
          <a:blipFill>
            <a:blip r:embed="rId3" cstate="print"/>
            <a:stretch>
              <a:fillRect/>
            </a:stretch>
          </a:blipFill>
        </p:spPr>
        <p:txBody>
          <a:bodyPr wrap="square" lIns="0" tIns="0" rIns="0" bIns="0" rtlCol="0"/>
          <a:lstStyle/>
          <a:p>
            <a:endParaRPr/>
          </a:p>
        </p:txBody>
      </p:sp>
      <p:sp>
        <p:nvSpPr>
          <p:cNvPr id="3" name="object 3"/>
          <p:cNvSpPr/>
          <p:nvPr/>
        </p:nvSpPr>
        <p:spPr>
          <a:xfrm>
            <a:off x="430530" y="662940"/>
            <a:ext cx="7687055" cy="1228343"/>
          </a:xfrm>
          <a:prstGeom prst="rect">
            <a:avLst/>
          </a:prstGeom>
          <a:blipFill>
            <a:blip r:embed="rId4" cstate="print"/>
            <a:stretch>
              <a:fillRect/>
            </a:stretch>
          </a:blipFill>
        </p:spPr>
        <p:txBody>
          <a:bodyPr wrap="square" lIns="0" tIns="0" rIns="0" bIns="0" rtlCol="0"/>
          <a:lstStyle/>
          <a:p>
            <a:endParaRPr/>
          </a:p>
        </p:txBody>
      </p:sp>
      <p:sp>
        <p:nvSpPr>
          <p:cNvPr id="4" name="object 4"/>
          <p:cNvSpPr txBox="1">
            <a:spLocks noGrp="1"/>
          </p:cNvSpPr>
          <p:nvPr>
            <p:ph type="title"/>
          </p:nvPr>
        </p:nvSpPr>
        <p:spPr>
          <a:xfrm>
            <a:off x="762000" y="147319"/>
            <a:ext cx="6990080" cy="1360170"/>
          </a:xfrm>
          <a:prstGeom prst="rect">
            <a:avLst/>
          </a:prstGeom>
        </p:spPr>
        <p:txBody>
          <a:bodyPr vert="horz" wrap="square" lIns="0" tIns="39370" rIns="0" bIns="0" rtlCol="0">
            <a:spAutoFit/>
          </a:bodyPr>
          <a:lstStyle/>
          <a:p>
            <a:pPr marL="12700" marR="5080">
              <a:lnSpc>
                <a:spcPts val="5230"/>
              </a:lnSpc>
              <a:spcBef>
                <a:spcPts val="310"/>
              </a:spcBef>
            </a:pPr>
            <a:r>
              <a:rPr spc="-5" dirty="0">
                <a:solidFill>
                  <a:srgbClr val="FFCC00"/>
                </a:solidFill>
              </a:rPr>
              <a:t>Adsorption with Granular or  Powdered Activated</a:t>
            </a:r>
            <a:r>
              <a:rPr spc="-10" dirty="0">
                <a:solidFill>
                  <a:srgbClr val="FFCC00"/>
                </a:solidFill>
              </a:rPr>
              <a:t> </a:t>
            </a:r>
            <a:r>
              <a:rPr spc="-5" dirty="0">
                <a:solidFill>
                  <a:srgbClr val="FFCC00"/>
                </a:solidFill>
              </a:rPr>
              <a:t>Carbon</a:t>
            </a:r>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38100">
              <a:lnSpc>
                <a:spcPts val="1645"/>
              </a:lnSpc>
            </a:pPr>
            <a:fld id="{81D60167-4931-47E6-BA6A-407CBD079E47}" type="slidenum">
              <a:rPr spc="-5" dirty="0"/>
              <a:t>47</a:t>
            </a:fld>
            <a:endParaRPr spc="-5" dirty="0"/>
          </a:p>
        </p:txBody>
      </p:sp>
      <p:sp>
        <p:nvSpPr>
          <p:cNvPr id="7" name="object 7"/>
          <p:cNvSpPr txBox="1">
            <a:spLocks noGrp="1"/>
          </p:cNvSpPr>
          <p:nvPr>
            <p:ph type="ftr" sz="quarter" idx="5"/>
          </p:nvPr>
        </p:nvSpPr>
        <p:spPr>
          <a:xfrm>
            <a:off x="762000" y="6488331"/>
            <a:ext cx="3199765" cy="205184"/>
          </a:xfrm>
          <a:prstGeom prst="rect">
            <a:avLst/>
          </a:prstGeom>
        </p:spPr>
        <p:txBody>
          <a:bodyPr vert="horz" wrap="square" lIns="0" tIns="0" rIns="0" bIns="0" rtlCol="0">
            <a:spAutoFit/>
          </a:bodyPr>
          <a:lstStyle/>
          <a:p>
            <a:pPr marL="12700">
              <a:lnSpc>
                <a:spcPts val="1625"/>
              </a:lnSpc>
            </a:pPr>
            <a:r>
              <a:rPr lang="en-US" spc="-5" smtClean="0"/>
              <a:t>2025 Va Tech Water Treatment Short Course</a:t>
            </a:r>
            <a:endParaRPr spc="-5" dirty="0"/>
          </a:p>
        </p:txBody>
      </p:sp>
      <p:sp>
        <p:nvSpPr>
          <p:cNvPr id="5" name="object 5"/>
          <p:cNvSpPr txBox="1"/>
          <p:nvPr/>
        </p:nvSpPr>
        <p:spPr>
          <a:xfrm>
            <a:off x="852487" y="1952053"/>
            <a:ext cx="8198172" cy="3517630"/>
          </a:xfrm>
          <a:prstGeom prst="rect">
            <a:avLst/>
          </a:prstGeom>
        </p:spPr>
        <p:txBody>
          <a:bodyPr vert="horz" wrap="square" lIns="0" tIns="67310" rIns="0" bIns="0" rtlCol="0">
            <a:spAutoFit/>
          </a:bodyPr>
          <a:lstStyle/>
          <a:p>
            <a:pPr marL="355600" marR="320040" indent="-342900">
              <a:lnSpc>
                <a:spcPts val="3460"/>
              </a:lnSpc>
              <a:spcBef>
                <a:spcPts val="530"/>
              </a:spcBef>
              <a:buClr>
                <a:srgbClr val="FFCC66"/>
              </a:buClr>
              <a:buSzPct val="75000"/>
              <a:buFont typeface="Wingdings"/>
              <a:buChar char=""/>
              <a:tabLst>
                <a:tab pos="355600" algn="l"/>
              </a:tabLst>
            </a:pPr>
            <a:r>
              <a:rPr sz="2800" spc="-5" dirty="0">
                <a:solidFill>
                  <a:srgbClr val="FFFFFF"/>
                </a:solidFill>
                <a:latin typeface="Times New Roman"/>
                <a:cs typeface="Times New Roman"/>
              </a:rPr>
              <a:t>SOC, VOC &amp; THM diffuse into the pore  space of the carbon</a:t>
            </a:r>
            <a:r>
              <a:rPr sz="2800" spc="15" dirty="0">
                <a:solidFill>
                  <a:srgbClr val="FFFFFF"/>
                </a:solidFill>
                <a:latin typeface="Times New Roman"/>
                <a:cs typeface="Times New Roman"/>
              </a:rPr>
              <a:t> </a:t>
            </a:r>
            <a:r>
              <a:rPr sz="2800" spc="-5" dirty="0">
                <a:solidFill>
                  <a:srgbClr val="FFFFFF"/>
                </a:solidFill>
                <a:latin typeface="Times New Roman"/>
                <a:cs typeface="Times New Roman"/>
              </a:rPr>
              <a:t>grain</a:t>
            </a:r>
            <a:endParaRPr sz="2800" dirty="0">
              <a:latin typeface="Times New Roman"/>
              <a:cs typeface="Times New Roman"/>
            </a:endParaRPr>
          </a:p>
          <a:p>
            <a:pPr marL="355600" marR="295275" indent="-342900">
              <a:lnSpc>
                <a:spcPts val="3460"/>
              </a:lnSpc>
              <a:spcBef>
                <a:spcPts val="760"/>
              </a:spcBef>
              <a:buClr>
                <a:srgbClr val="FFCC66"/>
              </a:buClr>
              <a:buSzPct val="75000"/>
              <a:buFont typeface="Wingdings"/>
              <a:buChar char=""/>
              <a:tabLst>
                <a:tab pos="355600" algn="l"/>
              </a:tabLst>
            </a:pPr>
            <a:r>
              <a:rPr sz="2800" spc="-5" dirty="0">
                <a:solidFill>
                  <a:srgbClr val="FFFFFF"/>
                </a:solidFill>
                <a:latin typeface="Times New Roman"/>
                <a:cs typeface="Times New Roman"/>
              </a:rPr>
              <a:t>There are different carbon sizes (GAC or  PAC)</a:t>
            </a:r>
            <a:endParaRPr sz="2800" dirty="0">
              <a:latin typeface="Times New Roman"/>
              <a:cs typeface="Times New Roman"/>
            </a:endParaRPr>
          </a:p>
          <a:p>
            <a:pPr marL="355600" marR="511809" indent="-342900">
              <a:lnSpc>
                <a:spcPts val="3460"/>
              </a:lnSpc>
              <a:spcBef>
                <a:spcPts val="760"/>
              </a:spcBef>
              <a:buClr>
                <a:srgbClr val="FFCC66"/>
              </a:buClr>
              <a:buSzPct val="75000"/>
              <a:buFont typeface="Wingdings"/>
              <a:buChar char=""/>
              <a:tabLst>
                <a:tab pos="355600" algn="l"/>
              </a:tabLst>
            </a:pPr>
            <a:r>
              <a:rPr sz="2800" spc="-5" dirty="0">
                <a:solidFill>
                  <a:srgbClr val="FFFFFF"/>
                </a:solidFill>
                <a:latin typeface="Times New Roman"/>
                <a:cs typeface="Times New Roman"/>
              </a:rPr>
              <a:t>There are different carbon sources from  peanut shells, coconut shells to</a:t>
            </a:r>
            <a:r>
              <a:rPr sz="2800" spc="25" dirty="0">
                <a:solidFill>
                  <a:srgbClr val="FFFFFF"/>
                </a:solidFill>
                <a:latin typeface="Times New Roman"/>
                <a:cs typeface="Times New Roman"/>
              </a:rPr>
              <a:t> </a:t>
            </a:r>
            <a:r>
              <a:rPr sz="2800" spc="-5" dirty="0">
                <a:solidFill>
                  <a:srgbClr val="FFFFFF"/>
                </a:solidFill>
                <a:latin typeface="Times New Roman"/>
                <a:cs typeface="Times New Roman"/>
              </a:rPr>
              <a:t>oak</a:t>
            </a:r>
            <a:endParaRPr sz="2800" dirty="0">
              <a:latin typeface="Times New Roman"/>
              <a:cs typeface="Times New Roman"/>
            </a:endParaRPr>
          </a:p>
          <a:p>
            <a:pPr marL="355600" marR="5080" indent="-342900">
              <a:lnSpc>
                <a:spcPts val="3460"/>
              </a:lnSpc>
              <a:spcBef>
                <a:spcPts val="760"/>
              </a:spcBef>
              <a:buClr>
                <a:srgbClr val="FFCC66"/>
              </a:buClr>
              <a:buSzPct val="75000"/>
              <a:buFont typeface="Wingdings"/>
              <a:buChar char=""/>
              <a:tabLst>
                <a:tab pos="355600" algn="l"/>
              </a:tabLst>
            </a:pPr>
            <a:r>
              <a:rPr sz="2800" spc="-5" dirty="0">
                <a:solidFill>
                  <a:srgbClr val="FFFFFF"/>
                </a:solidFill>
                <a:latin typeface="Times New Roman"/>
                <a:cs typeface="Times New Roman"/>
              </a:rPr>
              <a:t>Contact time is function of application rate  or loading and depth of</a:t>
            </a:r>
            <a:r>
              <a:rPr sz="2800" dirty="0">
                <a:solidFill>
                  <a:srgbClr val="FFFFFF"/>
                </a:solidFill>
                <a:latin typeface="Times New Roman"/>
                <a:cs typeface="Times New Roman"/>
              </a:rPr>
              <a:t> </a:t>
            </a:r>
            <a:r>
              <a:rPr sz="2800" spc="-5" dirty="0">
                <a:solidFill>
                  <a:srgbClr val="FFFFFF"/>
                </a:solidFill>
                <a:latin typeface="Times New Roman"/>
                <a:cs typeface="Times New Roman"/>
              </a:rPr>
              <a:t>media</a:t>
            </a:r>
            <a:endParaRPr sz="2800" dirty="0">
              <a:latin typeface="Times New Roman"/>
              <a:cs typeface="Times New Roman"/>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962400" y="838200"/>
            <a:ext cx="3557777" cy="4343399"/>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235458" y="86106"/>
            <a:ext cx="3091433" cy="1118615"/>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2665476" y="86107"/>
            <a:ext cx="830579" cy="1118614"/>
          </a:xfrm>
          <a:prstGeom prst="rect">
            <a:avLst/>
          </a:prstGeom>
          <a:blipFill>
            <a:blip r:embed="rId4" cstate="print"/>
            <a:stretch>
              <a:fillRect/>
            </a:stretch>
          </a:blipFill>
        </p:spPr>
        <p:txBody>
          <a:bodyPr wrap="square" lIns="0" tIns="0" rIns="0" bIns="0" rtlCol="0"/>
          <a:lstStyle/>
          <a:p>
            <a:endParaRPr/>
          </a:p>
        </p:txBody>
      </p:sp>
      <p:sp>
        <p:nvSpPr>
          <p:cNvPr id="5" name="object 5"/>
          <p:cNvSpPr/>
          <p:nvPr/>
        </p:nvSpPr>
        <p:spPr>
          <a:xfrm>
            <a:off x="2975610" y="86107"/>
            <a:ext cx="5465063" cy="1118614"/>
          </a:xfrm>
          <a:prstGeom prst="rect">
            <a:avLst/>
          </a:prstGeom>
          <a:blipFill>
            <a:blip r:embed="rId5" cstate="print"/>
            <a:stretch>
              <a:fillRect/>
            </a:stretch>
          </a:blipFill>
        </p:spPr>
        <p:txBody>
          <a:bodyPr wrap="square" lIns="0" tIns="0" rIns="0" bIns="0" rtlCol="0"/>
          <a:lstStyle/>
          <a:p>
            <a:endParaRPr/>
          </a:p>
        </p:txBody>
      </p:sp>
      <p:sp>
        <p:nvSpPr>
          <p:cNvPr id="6" name="object 6"/>
          <p:cNvSpPr/>
          <p:nvPr/>
        </p:nvSpPr>
        <p:spPr>
          <a:xfrm>
            <a:off x="235458" y="695705"/>
            <a:ext cx="3685031" cy="1118615"/>
          </a:xfrm>
          <a:prstGeom prst="rect">
            <a:avLst/>
          </a:prstGeom>
          <a:blipFill>
            <a:blip r:embed="rId6" cstate="print"/>
            <a:stretch>
              <a:fillRect/>
            </a:stretch>
          </a:blipFill>
        </p:spPr>
        <p:txBody>
          <a:bodyPr wrap="square" lIns="0" tIns="0" rIns="0" bIns="0" rtlCol="0"/>
          <a:lstStyle/>
          <a:p>
            <a:endParaRPr/>
          </a:p>
        </p:txBody>
      </p:sp>
      <p:sp>
        <p:nvSpPr>
          <p:cNvPr id="7" name="object 7"/>
          <p:cNvSpPr txBox="1">
            <a:spLocks noGrp="1"/>
          </p:cNvSpPr>
          <p:nvPr>
            <p:ph type="title"/>
          </p:nvPr>
        </p:nvSpPr>
        <p:spPr>
          <a:xfrm>
            <a:off x="535940" y="220472"/>
            <a:ext cx="7427595" cy="1245235"/>
          </a:xfrm>
          <a:prstGeom prst="rect">
            <a:avLst/>
          </a:prstGeom>
        </p:spPr>
        <p:txBody>
          <a:bodyPr vert="horz" wrap="square" lIns="0" tIns="12700" rIns="0" bIns="0" rtlCol="0">
            <a:spAutoFit/>
          </a:bodyPr>
          <a:lstStyle/>
          <a:p>
            <a:pPr marL="12700" marR="5080">
              <a:lnSpc>
                <a:spcPct val="100000"/>
              </a:lnSpc>
              <a:spcBef>
                <a:spcPts val="100"/>
              </a:spcBef>
            </a:pPr>
            <a:r>
              <a:rPr sz="4000" dirty="0">
                <a:solidFill>
                  <a:srgbClr val="FFCC00"/>
                </a:solidFill>
              </a:rPr>
              <a:t>Adsorption- carbon pores</a:t>
            </a:r>
            <a:r>
              <a:rPr sz="4000" spc="-100" dirty="0">
                <a:solidFill>
                  <a:srgbClr val="FFCC00"/>
                </a:solidFill>
              </a:rPr>
              <a:t> </a:t>
            </a:r>
            <a:r>
              <a:rPr sz="4000" dirty="0">
                <a:solidFill>
                  <a:srgbClr val="FFCC00"/>
                </a:solidFill>
              </a:rPr>
              <a:t>adsorb  contaminants</a:t>
            </a:r>
            <a:endParaRPr sz="4000"/>
          </a:p>
        </p:txBody>
      </p:sp>
      <p:sp>
        <p:nvSpPr>
          <p:cNvPr id="8" name="object 8"/>
          <p:cNvSpPr/>
          <p:nvPr/>
        </p:nvSpPr>
        <p:spPr>
          <a:xfrm>
            <a:off x="512063" y="5251703"/>
            <a:ext cx="7982711" cy="676655"/>
          </a:xfrm>
          <a:prstGeom prst="rect">
            <a:avLst/>
          </a:prstGeom>
          <a:blipFill>
            <a:blip r:embed="rId7" cstate="print"/>
            <a:stretch>
              <a:fillRect/>
            </a:stretch>
          </a:blipFill>
        </p:spPr>
        <p:txBody>
          <a:bodyPr wrap="square" lIns="0" tIns="0" rIns="0" bIns="0" rtlCol="0"/>
          <a:lstStyle/>
          <a:p>
            <a:endParaRPr/>
          </a:p>
        </p:txBody>
      </p:sp>
      <p:sp>
        <p:nvSpPr>
          <p:cNvPr id="9" name="object 9"/>
          <p:cNvSpPr/>
          <p:nvPr/>
        </p:nvSpPr>
        <p:spPr>
          <a:xfrm>
            <a:off x="512063" y="5617464"/>
            <a:ext cx="6889242" cy="676655"/>
          </a:xfrm>
          <a:prstGeom prst="rect">
            <a:avLst/>
          </a:prstGeom>
          <a:blipFill>
            <a:blip r:embed="rId8" cstate="print"/>
            <a:stretch>
              <a:fillRect/>
            </a:stretch>
          </a:blipFill>
        </p:spPr>
        <p:txBody>
          <a:bodyPr wrap="square" lIns="0" tIns="0" rIns="0" bIns="0" rtlCol="0"/>
          <a:lstStyle/>
          <a:p>
            <a:endParaRPr/>
          </a:p>
        </p:txBody>
      </p:sp>
      <p:sp>
        <p:nvSpPr>
          <p:cNvPr id="10" name="object 10"/>
          <p:cNvSpPr txBox="1"/>
          <p:nvPr/>
        </p:nvSpPr>
        <p:spPr>
          <a:xfrm>
            <a:off x="688340" y="5328158"/>
            <a:ext cx="7517765" cy="756920"/>
          </a:xfrm>
          <a:prstGeom prst="rect">
            <a:avLst/>
          </a:prstGeom>
        </p:spPr>
        <p:txBody>
          <a:bodyPr vert="horz" wrap="square" lIns="0" tIns="12700" rIns="0" bIns="0" rtlCol="0">
            <a:spAutoFit/>
          </a:bodyPr>
          <a:lstStyle/>
          <a:p>
            <a:pPr marL="12700" marR="5080">
              <a:lnSpc>
                <a:spcPct val="100000"/>
              </a:lnSpc>
              <a:spcBef>
                <a:spcPts val="100"/>
              </a:spcBef>
            </a:pPr>
            <a:r>
              <a:rPr sz="2400" spc="-5" dirty="0">
                <a:solidFill>
                  <a:srgbClr val="FFFFFF"/>
                </a:solidFill>
                <a:latin typeface="Arial"/>
                <a:cs typeface="Arial"/>
              </a:rPr>
              <a:t>Carbon structure showing the small and large adsorbed  chemical molecules </a:t>
            </a:r>
            <a:r>
              <a:rPr sz="2400" spc="-10" dirty="0">
                <a:solidFill>
                  <a:srgbClr val="FFFFFF"/>
                </a:solidFill>
                <a:latin typeface="Arial"/>
                <a:cs typeface="Arial"/>
              </a:rPr>
              <a:t>diffused </a:t>
            </a:r>
            <a:r>
              <a:rPr sz="2400" spc="-5" dirty="0">
                <a:solidFill>
                  <a:srgbClr val="FFFFFF"/>
                </a:solidFill>
                <a:latin typeface="Arial"/>
                <a:cs typeface="Arial"/>
              </a:rPr>
              <a:t>into the pore</a:t>
            </a:r>
            <a:r>
              <a:rPr sz="2400" spc="75" dirty="0">
                <a:solidFill>
                  <a:srgbClr val="FFFFFF"/>
                </a:solidFill>
                <a:latin typeface="Arial"/>
                <a:cs typeface="Arial"/>
              </a:rPr>
              <a:t> </a:t>
            </a:r>
            <a:r>
              <a:rPr sz="2400" spc="-5" dirty="0">
                <a:solidFill>
                  <a:srgbClr val="FFFFFF"/>
                </a:solidFill>
                <a:latin typeface="Arial"/>
                <a:cs typeface="Arial"/>
              </a:rPr>
              <a:t>space</a:t>
            </a:r>
            <a:endParaRPr sz="2400" dirty="0">
              <a:latin typeface="Arial"/>
              <a:cs typeface="Arial"/>
            </a:endParaRPr>
          </a:p>
        </p:txBody>
      </p:sp>
      <p:sp>
        <p:nvSpPr>
          <p:cNvPr id="11" name="object 11"/>
          <p:cNvSpPr txBox="1">
            <a:spLocks noGrp="1"/>
          </p:cNvSpPr>
          <p:nvPr>
            <p:ph type="sldNum" sz="quarter" idx="7"/>
          </p:nvPr>
        </p:nvSpPr>
        <p:spPr>
          <a:prstGeom prst="rect">
            <a:avLst/>
          </a:prstGeom>
        </p:spPr>
        <p:txBody>
          <a:bodyPr vert="horz" wrap="square" lIns="0" tIns="0" rIns="0" bIns="0" rtlCol="0">
            <a:spAutoFit/>
          </a:bodyPr>
          <a:lstStyle/>
          <a:p>
            <a:pPr marL="38100">
              <a:lnSpc>
                <a:spcPts val="1645"/>
              </a:lnSpc>
            </a:pPr>
            <a:fld id="{81D60167-4931-47E6-BA6A-407CBD079E47}" type="slidenum">
              <a:rPr spc="-5" dirty="0"/>
              <a:t>48</a:t>
            </a:fld>
            <a:endParaRPr spc="-5" dirty="0"/>
          </a:p>
        </p:txBody>
      </p:sp>
      <p:sp>
        <p:nvSpPr>
          <p:cNvPr id="12" name="object 12"/>
          <p:cNvSpPr txBox="1">
            <a:spLocks noGrp="1"/>
          </p:cNvSpPr>
          <p:nvPr>
            <p:ph type="ftr" sz="quarter" idx="5"/>
          </p:nvPr>
        </p:nvSpPr>
        <p:spPr>
          <a:xfrm>
            <a:off x="762000" y="6488331"/>
            <a:ext cx="3199765" cy="205184"/>
          </a:xfrm>
          <a:prstGeom prst="rect">
            <a:avLst/>
          </a:prstGeom>
        </p:spPr>
        <p:txBody>
          <a:bodyPr vert="horz" wrap="square" lIns="0" tIns="0" rIns="0" bIns="0" rtlCol="0">
            <a:spAutoFit/>
          </a:bodyPr>
          <a:lstStyle/>
          <a:p>
            <a:pPr marL="12700">
              <a:lnSpc>
                <a:spcPts val="1625"/>
              </a:lnSpc>
            </a:pPr>
            <a:r>
              <a:rPr lang="en-US" spc="-5" smtClean="0"/>
              <a:t>2025 Va Tech Water Treatment Short Course</a:t>
            </a:r>
            <a:endParaRPr spc="-5"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376678" y="2181605"/>
            <a:ext cx="4428743" cy="3600449"/>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723137" y="455676"/>
            <a:ext cx="8091677" cy="1008887"/>
          </a:xfrm>
          <a:prstGeom prst="rect">
            <a:avLst/>
          </a:prstGeom>
          <a:blipFill>
            <a:blip r:embed="rId3" cstate="print"/>
            <a:stretch>
              <a:fillRect/>
            </a:stretch>
          </a:blipFill>
        </p:spPr>
        <p:txBody>
          <a:bodyPr wrap="square" lIns="0" tIns="0" rIns="0" bIns="0" rtlCol="0"/>
          <a:lstStyle/>
          <a:p>
            <a:endParaRPr/>
          </a:p>
        </p:txBody>
      </p:sp>
      <p:sp>
        <p:nvSpPr>
          <p:cNvPr id="4" name="object 4"/>
          <p:cNvSpPr txBox="1">
            <a:spLocks noGrp="1"/>
          </p:cNvSpPr>
          <p:nvPr>
            <p:ph type="title"/>
          </p:nvPr>
        </p:nvSpPr>
        <p:spPr>
          <a:xfrm>
            <a:off x="993139" y="576326"/>
            <a:ext cx="7522845" cy="574040"/>
          </a:xfrm>
          <a:prstGeom prst="rect">
            <a:avLst/>
          </a:prstGeom>
        </p:spPr>
        <p:txBody>
          <a:bodyPr vert="horz" wrap="square" lIns="0" tIns="12700" rIns="0" bIns="0" rtlCol="0">
            <a:spAutoFit/>
          </a:bodyPr>
          <a:lstStyle/>
          <a:p>
            <a:pPr marL="12700">
              <a:lnSpc>
                <a:spcPct val="100000"/>
              </a:lnSpc>
              <a:spcBef>
                <a:spcPts val="100"/>
              </a:spcBef>
            </a:pPr>
            <a:r>
              <a:rPr sz="3600" spc="-5" dirty="0">
                <a:solidFill>
                  <a:srgbClr val="FFCC00"/>
                </a:solidFill>
              </a:rPr>
              <a:t>Carbon Adsorber Operation in</a:t>
            </a:r>
            <a:r>
              <a:rPr sz="3600" spc="-225" dirty="0">
                <a:solidFill>
                  <a:srgbClr val="FFCC00"/>
                </a:solidFill>
              </a:rPr>
              <a:t> </a:t>
            </a:r>
            <a:r>
              <a:rPr sz="3600" spc="-5" dirty="0">
                <a:solidFill>
                  <a:srgbClr val="FFCC00"/>
                </a:solidFill>
              </a:rPr>
              <a:t>Series</a:t>
            </a:r>
            <a:endParaRPr sz="3600"/>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645"/>
              </a:lnSpc>
            </a:pPr>
            <a:fld id="{81D60167-4931-47E6-BA6A-407CBD079E47}" type="slidenum">
              <a:rPr spc="-5" dirty="0"/>
              <a:t>49</a:t>
            </a:fld>
            <a:endParaRPr spc="-5" dirty="0"/>
          </a:p>
        </p:txBody>
      </p:sp>
      <p:sp>
        <p:nvSpPr>
          <p:cNvPr id="6" name="object 6"/>
          <p:cNvSpPr txBox="1">
            <a:spLocks noGrp="1"/>
          </p:cNvSpPr>
          <p:nvPr>
            <p:ph type="ftr" sz="quarter" idx="5"/>
          </p:nvPr>
        </p:nvSpPr>
        <p:spPr>
          <a:xfrm>
            <a:off x="762000" y="6488331"/>
            <a:ext cx="3199765" cy="205184"/>
          </a:xfrm>
          <a:prstGeom prst="rect">
            <a:avLst/>
          </a:prstGeom>
        </p:spPr>
        <p:txBody>
          <a:bodyPr vert="horz" wrap="square" lIns="0" tIns="0" rIns="0" bIns="0" rtlCol="0">
            <a:spAutoFit/>
          </a:bodyPr>
          <a:lstStyle/>
          <a:p>
            <a:pPr marL="12700">
              <a:lnSpc>
                <a:spcPts val="1625"/>
              </a:lnSpc>
            </a:pPr>
            <a:r>
              <a:rPr lang="en-US" spc="-5" smtClean="0"/>
              <a:t>2025 Va Tech Water Treatment Short Course</a:t>
            </a:r>
            <a:endParaRPr spc="-5"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30530" y="334518"/>
            <a:ext cx="3521963" cy="1228343"/>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3227070" y="334518"/>
            <a:ext cx="911351" cy="1228343"/>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3569208" y="334518"/>
            <a:ext cx="3801617" cy="1228343"/>
          </a:xfrm>
          <a:prstGeom prst="rect">
            <a:avLst/>
          </a:prstGeom>
          <a:blipFill>
            <a:blip r:embed="rId4" cstate="print"/>
            <a:stretch>
              <a:fillRect/>
            </a:stretch>
          </a:blipFill>
        </p:spPr>
        <p:txBody>
          <a:bodyPr wrap="square" lIns="0" tIns="0" rIns="0" bIns="0" rtlCol="0"/>
          <a:lstStyle/>
          <a:p>
            <a:endParaRPr/>
          </a:p>
        </p:txBody>
      </p:sp>
      <p:sp>
        <p:nvSpPr>
          <p:cNvPr id="5" name="object 5"/>
          <p:cNvSpPr/>
          <p:nvPr/>
        </p:nvSpPr>
        <p:spPr>
          <a:xfrm>
            <a:off x="430530" y="1005078"/>
            <a:ext cx="3273551" cy="1228343"/>
          </a:xfrm>
          <a:prstGeom prst="rect">
            <a:avLst/>
          </a:prstGeom>
          <a:blipFill>
            <a:blip r:embed="rId5" cstate="print"/>
            <a:stretch>
              <a:fillRect/>
            </a:stretch>
          </a:blipFill>
        </p:spPr>
        <p:txBody>
          <a:bodyPr wrap="square" lIns="0" tIns="0" rIns="0" bIns="0" rtlCol="0"/>
          <a:lstStyle/>
          <a:p>
            <a:endParaRPr/>
          </a:p>
        </p:txBody>
      </p:sp>
      <p:sp>
        <p:nvSpPr>
          <p:cNvPr id="6" name="object 6"/>
          <p:cNvSpPr txBox="1">
            <a:spLocks noGrp="1"/>
          </p:cNvSpPr>
          <p:nvPr>
            <p:ph type="title"/>
          </p:nvPr>
        </p:nvSpPr>
        <p:spPr>
          <a:prstGeom prst="rect">
            <a:avLst/>
          </a:prstGeom>
        </p:spPr>
        <p:txBody>
          <a:bodyPr vert="horz" wrap="square" lIns="0" tIns="68453" rIns="0" bIns="0" rtlCol="0">
            <a:spAutoFit/>
          </a:bodyPr>
          <a:lstStyle/>
          <a:p>
            <a:pPr marL="390525" marR="5080">
              <a:lnSpc>
                <a:spcPct val="100000"/>
              </a:lnSpc>
              <a:spcBef>
                <a:spcPts val="95"/>
              </a:spcBef>
            </a:pPr>
            <a:r>
              <a:rPr spc="-5" dirty="0"/>
              <a:t>Vocabulary- Treatment &amp;  Standards</a:t>
            </a:r>
          </a:p>
        </p:txBody>
      </p:sp>
      <p:sp>
        <p:nvSpPr>
          <p:cNvPr id="8" name="object 8"/>
          <p:cNvSpPr txBox="1">
            <a:spLocks noGrp="1"/>
          </p:cNvSpPr>
          <p:nvPr>
            <p:ph type="sldNum" sz="quarter" idx="7"/>
          </p:nvPr>
        </p:nvSpPr>
        <p:spPr>
          <a:prstGeom prst="rect">
            <a:avLst/>
          </a:prstGeom>
        </p:spPr>
        <p:txBody>
          <a:bodyPr vert="horz" wrap="square" lIns="0" tIns="0" rIns="0" bIns="0" rtlCol="0">
            <a:spAutoFit/>
          </a:bodyPr>
          <a:lstStyle/>
          <a:p>
            <a:pPr marL="38100">
              <a:lnSpc>
                <a:spcPts val="1645"/>
              </a:lnSpc>
            </a:pPr>
            <a:fld id="{81D60167-4931-47E6-BA6A-407CBD079E47}" type="slidenum">
              <a:rPr spc="-5" dirty="0"/>
              <a:t>5</a:t>
            </a:fld>
            <a:endParaRPr spc="-5" dirty="0"/>
          </a:p>
        </p:txBody>
      </p:sp>
      <p:sp>
        <p:nvSpPr>
          <p:cNvPr id="9" name="object 9"/>
          <p:cNvSpPr txBox="1">
            <a:spLocks noGrp="1"/>
          </p:cNvSpPr>
          <p:nvPr>
            <p:ph type="ftr" sz="quarter" idx="5"/>
          </p:nvPr>
        </p:nvSpPr>
        <p:spPr>
          <a:xfrm>
            <a:off x="762000" y="6488331"/>
            <a:ext cx="3199765" cy="205184"/>
          </a:xfrm>
          <a:prstGeom prst="rect">
            <a:avLst/>
          </a:prstGeom>
        </p:spPr>
        <p:txBody>
          <a:bodyPr vert="horz" wrap="square" lIns="0" tIns="0" rIns="0" bIns="0" rtlCol="0">
            <a:spAutoFit/>
          </a:bodyPr>
          <a:lstStyle/>
          <a:p>
            <a:pPr marL="12700">
              <a:lnSpc>
                <a:spcPts val="1625"/>
              </a:lnSpc>
            </a:pPr>
            <a:r>
              <a:rPr lang="en-US" spc="-5" smtClean="0"/>
              <a:t>2025 Va Tech Water Treatment Short Course</a:t>
            </a:r>
            <a:endParaRPr spc="-5" dirty="0"/>
          </a:p>
        </p:txBody>
      </p:sp>
      <p:sp>
        <p:nvSpPr>
          <p:cNvPr id="7" name="object 7"/>
          <p:cNvSpPr txBox="1"/>
          <p:nvPr/>
        </p:nvSpPr>
        <p:spPr>
          <a:xfrm>
            <a:off x="852487" y="1952053"/>
            <a:ext cx="7383145" cy="3780790"/>
          </a:xfrm>
          <a:prstGeom prst="rect">
            <a:avLst/>
          </a:prstGeom>
        </p:spPr>
        <p:txBody>
          <a:bodyPr vert="horz" wrap="square" lIns="0" tIns="67310" rIns="0" bIns="0" rtlCol="0">
            <a:spAutoFit/>
          </a:bodyPr>
          <a:lstStyle/>
          <a:p>
            <a:pPr marL="355600" marR="5080" indent="-343535">
              <a:lnSpc>
                <a:spcPts val="3460"/>
              </a:lnSpc>
              <a:spcBef>
                <a:spcPts val="530"/>
              </a:spcBef>
              <a:buClr>
                <a:srgbClr val="FFCC66"/>
              </a:buClr>
              <a:buSzPct val="75000"/>
              <a:buFont typeface="Wingdings"/>
              <a:buChar char=""/>
              <a:tabLst>
                <a:tab pos="355600" algn="l"/>
              </a:tabLst>
            </a:pPr>
            <a:r>
              <a:rPr sz="3200" spc="-5" dirty="0">
                <a:solidFill>
                  <a:srgbClr val="FFFFFF"/>
                </a:solidFill>
                <a:latin typeface="Times New Roman"/>
                <a:cs typeface="Times New Roman"/>
              </a:rPr>
              <a:t>Treatment- take the supply source water  and remove those constituents which cause  negative health and aesthetic</a:t>
            </a:r>
            <a:r>
              <a:rPr sz="3200" spc="30" dirty="0">
                <a:solidFill>
                  <a:srgbClr val="FFFFFF"/>
                </a:solidFill>
                <a:latin typeface="Times New Roman"/>
                <a:cs typeface="Times New Roman"/>
              </a:rPr>
              <a:t> </a:t>
            </a:r>
            <a:r>
              <a:rPr sz="3200" spc="-5" dirty="0">
                <a:solidFill>
                  <a:srgbClr val="FFFFFF"/>
                </a:solidFill>
                <a:latin typeface="Times New Roman"/>
                <a:cs typeface="Times New Roman"/>
              </a:rPr>
              <a:t>effects</a:t>
            </a:r>
            <a:endParaRPr sz="3200">
              <a:latin typeface="Times New Roman"/>
              <a:cs typeface="Times New Roman"/>
            </a:endParaRPr>
          </a:p>
          <a:p>
            <a:pPr marL="355600" marR="1272540" indent="-342900">
              <a:lnSpc>
                <a:spcPts val="3460"/>
              </a:lnSpc>
              <a:spcBef>
                <a:spcPts val="755"/>
              </a:spcBef>
              <a:buClr>
                <a:srgbClr val="FFCC66"/>
              </a:buClr>
              <a:buSzPct val="75000"/>
              <a:buFont typeface="Wingdings"/>
              <a:buChar char=""/>
              <a:tabLst>
                <a:tab pos="355600" algn="l"/>
              </a:tabLst>
            </a:pPr>
            <a:r>
              <a:rPr sz="3200" spc="-5" dirty="0">
                <a:solidFill>
                  <a:srgbClr val="FFFFFF"/>
                </a:solidFill>
                <a:latin typeface="Times New Roman"/>
                <a:cs typeface="Times New Roman"/>
              </a:rPr>
              <a:t>Primary standards- health related  contaminants with numerical</a:t>
            </a:r>
            <a:r>
              <a:rPr sz="3200" spc="-20" dirty="0">
                <a:solidFill>
                  <a:srgbClr val="FFFFFF"/>
                </a:solidFill>
                <a:latin typeface="Times New Roman"/>
                <a:cs typeface="Times New Roman"/>
              </a:rPr>
              <a:t> </a:t>
            </a:r>
            <a:r>
              <a:rPr sz="3200" spc="-5" dirty="0">
                <a:solidFill>
                  <a:srgbClr val="FFFFFF"/>
                </a:solidFill>
                <a:latin typeface="Times New Roman"/>
                <a:cs typeface="Times New Roman"/>
              </a:rPr>
              <a:t>limits</a:t>
            </a:r>
            <a:endParaRPr sz="3200">
              <a:latin typeface="Times New Roman"/>
              <a:cs typeface="Times New Roman"/>
            </a:endParaRPr>
          </a:p>
          <a:p>
            <a:pPr marL="355600" marR="535940" indent="-342900">
              <a:lnSpc>
                <a:spcPts val="3460"/>
              </a:lnSpc>
              <a:spcBef>
                <a:spcPts val="760"/>
              </a:spcBef>
              <a:buClr>
                <a:srgbClr val="FFCC66"/>
              </a:buClr>
              <a:buSzPct val="75000"/>
              <a:buFont typeface="Wingdings"/>
              <a:buChar char=""/>
              <a:tabLst>
                <a:tab pos="355600" algn="l"/>
              </a:tabLst>
            </a:pPr>
            <a:r>
              <a:rPr sz="3200" spc="-5" dirty="0">
                <a:solidFill>
                  <a:srgbClr val="FFFFFF"/>
                </a:solidFill>
                <a:latin typeface="Times New Roman"/>
                <a:cs typeface="Times New Roman"/>
              </a:rPr>
              <a:t>Secondary standards- aesthetics related,  guidelines such as for iron, sodium,  manganese,</a:t>
            </a:r>
            <a:r>
              <a:rPr sz="3200" spc="5" dirty="0">
                <a:solidFill>
                  <a:srgbClr val="FFFFFF"/>
                </a:solidFill>
                <a:latin typeface="Times New Roman"/>
                <a:cs typeface="Times New Roman"/>
              </a:rPr>
              <a:t> </a:t>
            </a:r>
            <a:r>
              <a:rPr sz="3200" spc="-5" dirty="0">
                <a:solidFill>
                  <a:srgbClr val="FFFFFF"/>
                </a:solidFill>
                <a:latin typeface="Times New Roman"/>
                <a:cs typeface="Times New Roman"/>
              </a:rPr>
              <a:t>etc.</a:t>
            </a:r>
            <a:endParaRPr sz="3200">
              <a:latin typeface="Times New Roman"/>
              <a:cs typeface="Times New Roman"/>
            </a:endParaRPr>
          </a:p>
        </p:txBody>
      </p:sp>
    </p:spTree>
  </p:cSld>
  <p:clrMapOvr>
    <a:masterClrMapping/>
  </p:clrMapOvr>
  <p:transition>
    <p:blinds/>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30530" y="334518"/>
            <a:ext cx="4547615" cy="1228343"/>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762000" y="482600"/>
            <a:ext cx="3850004" cy="695960"/>
          </a:xfrm>
          <a:prstGeom prst="rect">
            <a:avLst/>
          </a:prstGeom>
        </p:spPr>
        <p:txBody>
          <a:bodyPr vert="horz" wrap="square" lIns="0" tIns="12065" rIns="0" bIns="0" rtlCol="0">
            <a:spAutoFit/>
          </a:bodyPr>
          <a:lstStyle/>
          <a:p>
            <a:pPr marL="12700">
              <a:lnSpc>
                <a:spcPct val="100000"/>
              </a:lnSpc>
              <a:spcBef>
                <a:spcPts val="95"/>
              </a:spcBef>
            </a:pPr>
            <a:r>
              <a:rPr spc="-5" dirty="0"/>
              <a:t>Post</a:t>
            </a:r>
            <a:r>
              <a:rPr spc="-40" dirty="0"/>
              <a:t> </a:t>
            </a:r>
            <a:r>
              <a:rPr spc="-5" dirty="0"/>
              <a:t>Treatment</a:t>
            </a:r>
          </a:p>
        </p:txBody>
      </p:sp>
      <p:sp>
        <p:nvSpPr>
          <p:cNvPr id="4" name="object 4"/>
          <p:cNvSpPr txBox="1"/>
          <p:nvPr/>
        </p:nvSpPr>
        <p:spPr>
          <a:xfrm>
            <a:off x="852487" y="1917306"/>
            <a:ext cx="2692400" cy="2771912"/>
          </a:xfrm>
          <a:prstGeom prst="rect">
            <a:avLst/>
          </a:prstGeom>
        </p:spPr>
        <p:txBody>
          <a:bodyPr vert="horz" wrap="square" lIns="0" tIns="55244" rIns="0" bIns="0" rtlCol="0">
            <a:spAutoFit/>
          </a:bodyPr>
          <a:lstStyle/>
          <a:p>
            <a:pPr marL="355600" indent="-342900">
              <a:lnSpc>
                <a:spcPct val="100000"/>
              </a:lnSpc>
              <a:spcBef>
                <a:spcPts val="434"/>
              </a:spcBef>
              <a:buClr>
                <a:srgbClr val="FFCC66"/>
              </a:buClr>
              <a:buSzPct val="75000"/>
              <a:buFont typeface="Wingdings"/>
              <a:buChar char=""/>
              <a:tabLst>
                <a:tab pos="354965" algn="l"/>
                <a:tab pos="355600" algn="l"/>
              </a:tabLst>
            </a:pPr>
            <a:r>
              <a:rPr sz="2800" spc="-5" dirty="0" smtClean="0">
                <a:solidFill>
                  <a:srgbClr val="FFFFFF"/>
                </a:solidFill>
                <a:latin typeface="Times New Roman"/>
                <a:cs typeface="Times New Roman"/>
              </a:rPr>
              <a:t>Fluoridation</a:t>
            </a:r>
            <a:endParaRPr lang="en-US" sz="2800" spc="-5" dirty="0" smtClean="0">
              <a:solidFill>
                <a:srgbClr val="FFFFFF"/>
              </a:solidFill>
              <a:latin typeface="Times New Roman"/>
              <a:cs typeface="Times New Roman"/>
            </a:endParaRPr>
          </a:p>
          <a:p>
            <a:pPr marL="355600" indent="-342900">
              <a:lnSpc>
                <a:spcPct val="100000"/>
              </a:lnSpc>
              <a:spcBef>
                <a:spcPts val="434"/>
              </a:spcBef>
              <a:buClr>
                <a:srgbClr val="FFCC66"/>
              </a:buClr>
              <a:buSzPct val="75000"/>
              <a:buFont typeface="Wingdings"/>
              <a:buChar char=""/>
              <a:tabLst>
                <a:tab pos="354965" algn="l"/>
                <a:tab pos="355600" algn="l"/>
              </a:tabLst>
            </a:pPr>
            <a:endParaRPr sz="2800" dirty="0">
              <a:latin typeface="Times New Roman"/>
              <a:cs typeface="Times New Roman"/>
            </a:endParaRPr>
          </a:p>
          <a:p>
            <a:pPr marL="355600" indent="-342900">
              <a:lnSpc>
                <a:spcPct val="100000"/>
              </a:lnSpc>
              <a:spcBef>
                <a:spcPts val="335"/>
              </a:spcBef>
              <a:buClr>
                <a:srgbClr val="FFCC66"/>
              </a:buClr>
              <a:buSzPct val="75000"/>
              <a:buFont typeface="Wingdings"/>
              <a:buChar char=""/>
              <a:tabLst>
                <a:tab pos="354965" algn="l"/>
                <a:tab pos="355600" algn="l"/>
              </a:tabLst>
            </a:pPr>
            <a:r>
              <a:rPr sz="2800" dirty="0">
                <a:solidFill>
                  <a:srgbClr val="FFFFFF"/>
                </a:solidFill>
                <a:latin typeface="Times New Roman"/>
                <a:cs typeface="Times New Roman"/>
              </a:rPr>
              <a:t>pH</a:t>
            </a:r>
            <a:r>
              <a:rPr sz="2800" spc="-20" dirty="0">
                <a:solidFill>
                  <a:srgbClr val="FFFFFF"/>
                </a:solidFill>
                <a:latin typeface="Times New Roman"/>
                <a:cs typeface="Times New Roman"/>
              </a:rPr>
              <a:t> </a:t>
            </a:r>
            <a:r>
              <a:rPr sz="2800" spc="-5" dirty="0">
                <a:solidFill>
                  <a:srgbClr val="FFFFFF"/>
                </a:solidFill>
                <a:latin typeface="Times New Roman"/>
                <a:cs typeface="Times New Roman"/>
              </a:rPr>
              <a:t>adjustment</a:t>
            </a:r>
            <a:endParaRPr sz="2800" dirty="0">
              <a:latin typeface="Times New Roman"/>
              <a:cs typeface="Times New Roman"/>
            </a:endParaRPr>
          </a:p>
          <a:p>
            <a:pPr marL="355600" marR="5080" indent="-342900">
              <a:lnSpc>
                <a:spcPts val="3020"/>
              </a:lnSpc>
              <a:spcBef>
                <a:spcPts val="720"/>
              </a:spcBef>
              <a:buClr>
                <a:srgbClr val="FFCC66"/>
              </a:buClr>
              <a:buSzPct val="75000"/>
              <a:buFont typeface="Wingdings"/>
              <a:buChar char=""/>
              <a:tabLst>
                <a:tab pos="354965" algn="l"/>
                <a:tab pos="355600" algn="l"/>
              </a:tabLst>
            </a:pPr>
            <a:endParaRPr lang="en-US" sz="2800" spc="-5" dirty="0" smtClean="0">
              <a:solidFill>
                <a:srgbClr val="FFFFFF"/>
              </a:solidFill>
              <a:latin typeface="Times New Roman"/>
              <a:cs typeface="Times New Roman"/>
            </a:endParaRPr>
          </a:p>
          <a:p>
            <a:pPr marL="355600" marR="5080" indent="-342900">
              <a:lnSpc>
                <a:spcPts val="3020"/>
              </a:lnSpc>
              <a:spcBef>
                <a:spcPts val="720"/>
              </a:spcBef>
              <a:buClr>
                <a:srgbClr val="FFCC66"/>
              </a:buClr>
              <a:buSzPct val="75000"/>
              <a:buFont typeface="Wingdings"/>
              <a:buChar char=""/>
              <a:tabLst>
                <a:tab pos="354965" algn="l"/>
                <a:tab pos="355600" algn="l"/>
              </a:tabLst>
            </a:pPr>
            <a:r>
              <a:rPr sz="2800" spc="-5" dirty="0" err="1" smtClean="0">
                <a:solidFill>
                  <a:srgbClr val="FFFFFF"/>
                </a:solidFill>
                <a:latin typeface="Times New Roman"/>
                <a:cs typeface="Times New Roman"/>
              </a:rPr>
              <a:t>Pb</a:t>
            </a:r>
            <a:r>
              <a:rPr sz="2800" spc="-5" dirty="0" smtClean="0">
                <a:solidFill>
                  <a:srgbClr val="FFFFFF"/>
                </a:solidFill>
                <a:latin typeface="Times New Roman"/>
                <a:cs typeface="Times New Roman"/>
              </a:rPr>
              <a:t>/Cu</a:t>
            </a:r>
            <a:r>
              <a:rPr sz="2800" spc="-85" dirty="0" smtClean="0">
                <a:solidFill>
                  <a:srgbClr val="FFFFFF"/>
                </a:solidFill>
                <a:latin typeface="Times New Roman"/>
                <a:cs typeface="Times New Roman"/>
              </a:rPr>
              <a:t> </a:t>
            </a:r>
            <a:r>
              <a:rPr sz="2800" dirty="0">
                <a:solidFill>
                  <a:srgbClr val="FFFFFF"/>
                </a:solidFill>
                <a:latin typeface="Times New Roman"/>
                <a:cs typeface="Times New Roman"/>
              </a:rPr>
              <a:t>corrosion  </a:t>
            </a:r>
            <a:r>
              <a:rPr sz="2800" spc="-5" dirty="0">
                <a:solidFill>
                  <a:srgbClr val="FFFFFF"/>
                </a:solidFill>
                <a:latin typeface="Times New Roman"/>
                <a:cs typeface="Times New Roman"/>
              </a:rPr>
              <a:t>inhibition</a:t>
            </a:r>
            <a:endParaRPr sz="2800" dirty="0">
              <a:latin typeface="Times New Roman"/>
              <a:cs typeface="Times New Roman"/>
            </a:endParaRPr>
          </a:p>
        </p:txBody>
      </p:sp>
      <p:sp>
        <p:nvSpPr>
          <p:cNvPr id="5" name="object 5"/>
          <p:cNvSpPr/>
          <p:nvPr/>
        </p:nvSpPr>
        <p:spPr>
          <a:xfrm>
            <a:off x="4742560" y="2417263"/>
            <a:ext cx="3593178" cy="3219277"/>
          </a:xfrm>
          <a:prstGeom prst="rect">
            <a:avLst/>
          </a:prstGeom>
          <a:blipFill>
            <a:blip r:embed="rId3" cstate="print"/>
            <a:stretch>
              <a:fillRect/>
            </a:stretch>
          </a:blipFill>
        </p:spPr>
        <p:txBody>
          <a:bodyPr wrap="square" lIns="0" tIns="0" rIns="0" bIns="0" rtlCol="0"/>
          <a:lstStyle/>
          <a:p>
            <a:endParaRPr/>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38100">
              <a:lnSpc>
                <a:spcPts val="1645"/>
              </a:lnSpc>
            </a:pPr>
            <a:fld id="{81D60167-4931-47E6-BA6A-407CBD079E47}" type="slidenum">
              <a:rPr spc="-5" dirty="0"/>
              <a:t>50</a:t>
            </a:fld>
            <a:endParaRPr spc="-5" dirty="0"/>
          </a:p>
        </p:txBody>
      </p:sp>
      <p:sp>
        <p:nvSpPr>
          <p:cNvPr id="7" name="object 7"/>
          <p:cNvSpPr txBox="1">
            <a:spLocks noGrp="1"/>
          </p:cNvSpPr>
          <p:nvPr>
            <p:ph type="ftr" sz="quarter" idx="5"/>
          </p:nvPr>
        </p:nvSpPr>
        <p:spPr>
          <a:xfrm>
            <a:off x="762000" y="6488331"/>
            <a:ext cx="3199765" cy="205184"/>
          </a:xfrm>
          <a:prstGeom prst="rect">
            <a:avLst/>
          </a:prstGeom>
        </p:spPr>
        <p:txBody>
          <a:bodyPr vert="horz" wrap="square" lIns="0" tIns="0" rIns="0" bIns="0" rtlCol="0">
            <a:spAutoFit/>
          </a:bodyPr>
          <a:lstStyle/>
          <a:p>
            <a:pPr marL="12700">
              <a:lnSpc>
                <a:spcPts val="1625"/>
              </a:lnSpc>
            </a:pPr>
            <a:r>
              <a:rPr lang="en-US" spc="-5" smtClean="0"/>
              <a:t>2025 Va Tech Water Treatment Short Course</a:t>
            </a:r>
            <a:endParaRPr spc="-5"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74700" y="6501031"/>
            <a:ext cx="2627630" cy="196850"/>
          </a:xfrm>
          <a:prstGeom prst="rect">
            <a:avLst/>
          </a:prstGeom>
        </p:spPr>
        <p:txBody>
          <a:bodyPr vert="horz" wrap="square" lIns="0" tIns="0" rIns="0" bIns="0" rtlCol="0">
            <a:spAutoFit/>
          </a:bodyPr>
          <a:lstStyle/>
          <a:p>
            <a:pPr>
              <a:lnSpc>
                <a:spcPts val="1525"/>
              </a:lnSpc>
            </a:pPr>
            <a:r>
              <a:rPr lang="en-US" sz="1400" spc="-5" dirty="0">
                <a:solidFill>
                  <a:srgbClr val="FFFFFF"/>
                </a:solidFill>
                <a:latin typeface="Times New Roman"/>
                <a:cs typeface="Times New Roman"/>
              </a:rPr>
              <a:t>2023</a:t>
            </a:r>
            <a:r>
              <a:rPr sz="1400" spc="-5" dirty="0">
                <a:solidFill>
                  <a:srgbClr val="FFFFFF"/>
                </a:solidFill>
                <a:latin typeface="Times New Roman"/>
                <a:cs typeface="Times New Roman"/>
              </a:rPr>
              <a:t> </a:t>
            </a:r>
            <a:r>
              <a:rPr sz="1400" spc="-85" dirty="0">
                <a:solidFill>
                  <a:srgbClr val="FFFFFF"/>
                </a:solidFill>
                <a:latin typeface="Times New Roman"/>
                <a:cs typeface="Times New Roman"/>
              </a:rPr>
              <a:t>Va </a:t>
            </a:r>
            <a:r>
              <a:rPr sz="1400" spc="-30" dirty="0">
                <a:solidFill>
                  <a:srgbClr val="FFFFFF"/>
                </a:solidFill>
                <a:latin typeface="Times New Roman"/>
                <a:cs typeface="Times New Roman"/>
              </a:rPr>
              <a:t>Tech Water </a:t>
            </a:r>
            <a:r>
              <a:rPr sz="1400" spc="-10" dirty="0">
                <a:solidFill>
                  <a:srgbClr val="FFFFFF"/>
                </a:solidFill>
                <a:latin typeface="Times New Roman"/>
                <a:cs typeface="Times New Roman"/>
              </a:rPr>
              <a:t>Treatment</a:t>
            </a:r>
            <a:r>
              <a:rPr sz="1400" spc="50" dirty="0">
                <a:solidFill>
                  <a:srgbClr val="FFFFFF"/>
                </a:solidFill>
                <a:latin typeface="Times New Roman"/>
                <a:cs typeface="Times New Roman"/>
              </a:rPr>
              <a:t> </a:t>
            </a:r>
            <a:r>
              <a:rPr sz="1400" spc="-5" dirty="0">
                <a:solidFill>
                  <a:srgbClr val="FFFFFF"/>
                </a:solidFill>
                <a:latin typeface="Times New Roman"/>
                <a:cs typeface="Times New Roman"/>
              </a:rPr>
              <a:t>Short</a:t>
            </a:r>
            <a:endParaRPr sz="1400" dirty="0">
              <a:latin typeface="Times New Roman"/>
              <a:cs typeface="Times New Roman"/>
            </a:endParaRPr>
          </a:p>
        </p:txBody>
      </p:sp>
      <p:sp>
        <p:nvSpPr>
          <p:cNvPr id="3" name="object 3"/>
          <p:cNvSpPr txBox="1"/>
          <p:nvPr/>
        </p:nvSpPr>
        <p:spPr>
          <a:xfrm>
            <a:off x="3444280" y="6501031"/>
            <a:ext cx="504825" cy="196850"/>
          </a:xfrm>
          <a:prstGeom prst="rect">
            <a:avLst/>
          </a:prstGeom>
        </p:spPr>
        <p:txBody>
          <a:bodyPr vert="horz" wrap="square" lIns="0" tIns="0" rIns="0" bIns="0" rtlCol="0">
            <a:spAutoFit/>
          </a:bodyPr>
          <a:lstStyle/>
          <a:p>
            <a:pPr>
              <a:lnSpc>
                <a:spcPts val="1525"/>
              </a:lnSpc>
            </a:pPr>
            <a:r>
              <a:rPr sz="1400" spc="-10" dirty="0">
                <a:solidFill>
                  <a:srgbClr val="FFFFFF"/>
                </a:solidFill>
                <a:latin typeface="Times New Roman"/>
                <a:cs typeface="Times New Roman"/>
              </a:rPr>
              <a:t>C</a:t>
            </a:r>
            <a:r>
              <a:rPr sz="1400" spc="-5" dirty="0">
                <a:solidFill>
                  <a:srgbClr val="FFFFFF"/>
                </a:solidFill>
                <a:latin typeface="Times New Roman"/>
                <a:cs typeface="Times New Roman"/>
              </a:rPr>
              <a:t>ourse</a:t>
            </a:r>
            <a:endParaRPr sz="1400">
              <a:latin typeface="Times New Roman"/>
              <a:cs typeface="Times New Roman"/>
            </a:endParaRPr>
          </a:p>
        </p:txBody>
      </p:sp>
      <p:sp>
        <p:nvSpPr>
          <p:cNvPr id="4" name="object 4"/>
          <p:cNvSpPr/>
          <p:nvPr/>
        </p:nvSpPr>
        <p:spPr>
          <a:xfrm>
            <a:off x="461772" y="0"/>
            <a:ext cx="5097017" cy="995171"/>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4897373" y="0"/>
            <a:ext cx="3655313" cy="995172"/>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461772" y="486156"/>
            <a:ext cx="5887211" cy="1118615"/>
          </a:xfrm>
          <a:prstGeom prst="rect">
            <a:avLst/>
          </a:prstGeom>
          <a:blipFill>
            <a:blip r:embed="rId4" cstate="print"/>
            <a:stretch>
              <a:fillRect/>
            </a:stretch>
          </a:blipFill>
        </p:spPr>
        <p:txBody>
          <a:bodyPr wrap="square" lIns="0" tIns="0" rIns="0" bIns="0" rtlCol="0"/>
          <a:lstStyle/>
          <a:p>
            <a:endParaRPr/>
          </a:p>
        </p:txBody>
      </p:sp>
      <p:sp>
        <p:nvSpPr>
          <p:cNvPr id="7" name="object 7"/>
          <p:cNvSpPr txBox="1">
            <a:spLocks noGrp="1"/>
          </p:cNvSpPr>
          <p:nvPr>
            <p:ph type="title"/>
          </p:nvPr>
        </p:nvSpPr>
        <p:spPr>
          <a:xfrm>
            <a:off x="762000" y="10922"/>
            <a:ext cx="7313930" cy="1245235"/>
          </a:xfrm>
          <a:prstGeom prst="rect">
            <a:avLst/>
          </a:prstGeom>
        </p:spPr>
        <p:txBody>
          <a:bodyPr vert="horz" wrap="square" lIns="0" tIns="12700" rIns="0" bIns="0" rtlCol="0">
            <a:spAutoFit/>
          </a:bodyPr>
          <a:lstStyle/>
          <a:p>
            <a:pPr marL="12700" marR="5080">
              <a:lnSpc>
                <a:spcPct val="100000"/>
              </a:lnSpc>
              <a:spcBef>
                <a:spcPts val="100"/>
              </a:spcBef>
            </a:pPr>
            <a:r>
              <a:rPr sz="4000" spc="-5" dirty="0"/>
              <a:t>Contaminants after Treatment </a:t>
            </a:r>
            <a:r>
              <a:rPr sz="4000" dirty="0"/>
              <a:t>in  </a:t>
            </a:r>
            <a:r>
              <a:rPr sz="4000" spc="-5" dirty="0"/>
              <a:t>the Distribution</a:t>
            </a:r>
            <a:r>
              <a:rPr sz="4000" spc="-10" dirty="0"/>
              <a:t> </a:t>
            </a:r>
            <a:r>
              <a:rPr sz="4000" dirty="0"/>
              <a:t>System</a:t>
            </a:r>
            <a:endParaRPr sz="4000"/>
          </a:p>
        </p:txBody>
      </p:sp>
      <p:sp>
        <p:nvSpPr>
          <p:cNvPr id="8" name="object 8"/>
          <p:cNvSpPr txBox="1">
            <a:spLocks noGrp="1"/>
          </p:cNvSpPr>
          <p:nvPr>
            <p:ph type="body" idx="1"/>
          </p:nvPr>
        </p:nvSpPr>
        <p:spPr>
          <a:xfrm>
            <a:off x="852487" y="1140980"/>
            <a:ext cx="4422140" cy="1939633"/>
          </a:xfrm>
          <a:prstGeom prst="rect">
            <a:avLst/>
          </a:prstGeom>
        </p:spPr>
        <p:txBody>
          <a:bodyPr vert="horz" wrap="square" lIns="0" tIns="61594" rIns="0" bIns="0" rtlCol="0">
            <a:spAutoFit/>
          </a:bodyPr>
          <a:lstStyle/>
          <a:p>
            <a:pPr marL="355600" indent="-342900">
              <a:lnSpc>
                <a:spcPct val="100000"/>
              </a:lnSpc>
              <a:spcBef>
                <a:spcPts val="484"/>
              </a:spcBef>
              <a:buClr>
                <a:srgbClr val="FFCC66"/>
              </a:buClr>
              <a:buSzPct val="75000"/>
              <a:buFont typeface="Wingdings"/>
              <a:buChar char=""/>
              <a:tabLst>
                <a:tab pos="355600" algn="l"/>
              </a:tabLst>
            </a:pPr>
            <a:r>
              <a:rPr sz="2800" spc="-5" dirty="0"/>
              <a:t>Disinfection</a:t>
            </a:r>
            <a:r>
              <a:rPr sz="2800" spc="-35" dirty="0"/>
              <a:t> </a:t>
            </a:r>
            <a:r>
              <a:rPr sz="2800" spc="-5" dirty="0"/>
              <a:t>by-products</a:t>
            </a:r>
          </a:p>
          <a:p>
            <a:pPr marL="355600" indent="-342900">
              <a:lnSpc>
                <a:spcPct val="100000"/>
              </a:lnSpc>
              <a:spcBef>
                <a:spcPts val="380"/>
              </a:spcBef>
              <a:buClr>
                <a:srgbClr val="FFCC66"/>
              </a:buClr>
              <a:buSzPct val="75000"/>
              <a:buFont typeface="Wingdings"/>
              <a:buChar char=""/>
              <a:tabLst>
                <a:tab pos="355600" algn="l"/>
              </a:tabLst>
            </a:pPr>
            <a:r>
              <a:rPr sz="2800" spc="-5" dirty="0"/>
              <a:t>Pb/Cu</a:t>
            </a:r>
          </a:p>
          <a:p>
            <a:pPr marL="355600" indent="-342900">
              <a:lnSpc>
                <a:spcPct val="100000"/>
              </a:lnSpc>
              <a:spcBef>
                <a:spcPts val="385"/>
              </a:spcBef>
              <a:buClr>
                <a:srgbClr val="FFCC66"/>
              </a:buClr>
              <a:buSzPct val="75000"/>
              <a:buFont typeface="Wingdings"/>
              <a:buChar char=""/>
              <a:tabLst>
                <a:tab pos="355600" algn="l"/>
              </a:tabLst>
            </a:pPr>
            <a:r>
              <a:rPr sz="2800" spc="-5" dirty="0"/>
              <a:t>Nitrification</a:t>
            </a:r>
          </a:p>
          <a:p>
            <a:pPr marL="355600" indent="-342900">
              <a:lnSpc>
                <a:spcPct val="100000"/>
              </a:lnSpc>
              <a:spcBef>
                <a:spcPts val="385"/>
              </a:spcBef>
              <a:buClr>
                <a:srgbClr val="FFCC66"/>
              </a:buClr>
              <a:buSzPct val="75000"/>
              <a:buFont typeface="Wingdings"/>
              <a:buChar char=""/>
              <a:tabLst>
                <a:tab pos="355600" algn="l"/>
              </a:tabLst>
            </a:pPr>
            <a:r>
              <a:rPr sz="2800" spc="-5" dirty="0"/>
              <a:t>Cross</a:t>
            </a:r>
            <a:r>
              <a:rPr sz="2800" spc="5" dirty="0"/>
              <a:t> </a:t>
            </a:r>
            <a:r>
              <a:rPr sz="2800" spc="-5" dirty="0"/>
              <a:t>connections</a:t>
            </a:r>
          </a:p>
        </p:txBody>
      </p:sp>
      <p:sp>
        <p:nvSpPr>
          <p:cNvPr id="9" name="object 9"/>
          <p:cNvSpPr/>
          <p:nvPr/>
        </p:nvSpPr>
        <p:spPr>
          <a:xfrm>
            <a:off x="533400" y="3429000"/>
            <a:ext cx="2514599" cy="3428999"/>
          </a:xfrm>
          <a:prstGeom prst="rect">
            <a:avLst/>
          </a:prstGeom>
          <a:blipFill>
            <a:blip r:embed="rId5" cstate="print"/>
            <a:stretch>
              <a:fillRect/>
            </a:stretch>
          </a:blipFill>
        </p:spPr>
        <p:txBody>
          <a:bodyPr wrap="square" lIns="0" tIns="0" rIns="0" bIns="0" rtlCol="0"/>
          <a:lstStyle/>
          <a:p>
            <a:endParaRPr/>
          </a:p>
        </p:txBody>
      </p:sp>
      <p:sp>
        <p:nvSpPr>
          <p:cNvPr id="10" name="object 10"/>
          <p:cNvSpPr/>
          <p:nvPr/>
        </p:nvSpPr>
        <p:spPr>
          <a:xfrm>
            <a:off x="523875" y="3419475"/>
            <a:ext cx="2533650" cy="3438525"/>
          </a:xfrm>
          <a:custGeom>
            <a:avLst/>
            <a:gdLst/>
            <a:ahLst/>
            <a:cxnLst/>
            <a:rect l="l" t="t" r="r" b="b"/>
            <a:pathLst>
              <a:path w="2533650" h="3438525">
                <a:moveTo>
                  <a:pt x="0" y="0"/>
                </a:moveTo>
                <a:lnTo>
                  <a:pt x="2533650" y="0"/>
                </a:lnTo>
                <a:lnTo>
                  <a:pt x="2533650" y="3438525"/>
                </a:lnTo>
              </a:path>
            </a:pathLst>
          </a:custGeom>
          <a:ln w="19050">
            <a:solidFill>
              <a:srgbClr val="FFFF00"/>
            </a:solidFill>
          </a:ln>
        </p:spPr>
        <p:txBody>
          <a:bodyPr wrap="square" lIns="0" tIns="0" rIns="0" bIns="0" rtlCol="0"/>
          <a:lstStyle/>
          <a:p>
            <a:endParaRPr/>
          </a:p>
        </p:txBody>
      </p:sp>
      <p:sp>
        <p:nvSpPr>
          <p:cNvPr id="11" name="object 11"/>
          <p:cNvSpPr/>
          <p:nvPr/>
        </p:nvSpPr>
        <p:spPr>
          <a:xfrm>
            <a:off x="523875" y="3419475"/>
            <a:ext cx="0" cy="3438525"/>
          </a:xfrm>
          <a:custGeom>
            <a:avLst/>
            <a:gdLst/>
            <a:ahLst/>
            <a:cxnLst/>
            <a:rect l="l" t="t" r="r" b="b"/>
            <a:pathLst>
              <a:path h="3438525">
                <a:moveTo>
                  <a:pt x="0" y="3438525"/>
                </a:moveTo>
                <a:lnTo>
                  <a:pt x="0" y="0"/>
                </a:lnTo>
              </a:path>
            </a:pathLst>
          </a:custGeom>
          <a:ln w="19050">
            <a:solidFill>
              <a:srgbClr val="FFFF00"/>
            </a:solidFill>
          </a:ln>
        </p:spPr>
        <p:txBody>
          <a:bodyPr wrap="square" lIns="0" tIns="0" rIns="0" bIns="0" rtlCol="0"/>
          <a:lstStyle/>
          <a:p>
            <a:endParaRPr/>
          </a:p>
        </p:txBody>
      </p:sp>
      <p:sp>
        <p:nvSpPr>
          <p:cNvPr id="12" name="object 12"/>
          <p:cNvSpPr/>
          <p:nvPr/>
        </p:nvSpPr>
        <p:spPr>
          <a:xfrm>
            <a:off x="3200400" y="3429000"/>
            <a:ext cx="2666999" cy="3428999"/>
          </a:xfrm>
          <a:prstGeom prst="rect">
            <a:avLst/>
          </a:prstGeom>
          <a:blipFill>
            <a:blip r:embed="rId6" cstate="print"/>
            <a:stretch>
              <a:fillRect/>
            </a:stretch>
          </a:blipFill>
        </p:spPr>
        <p:txBody>
          <a:bodyPr wrap="square" lIns="0" tIns="0" rIns="0" bIns="0" rtlCol="0"/>
          <a:lstStyle/>
          <a:p>
            <a:endParaRPr/>
          </a:p>
        </p:txBody>
      </p:sp>
      <p:sp>
        <p:nvSpPr>
          <p:cNvPr id="13" name="object 13"/>
          <p:cNvSpPr/>
          <p:nvPr/>
        </p:nvSpPr>
        <p:spPr>
          <a:xfrm>
            <a:off x="3190875" y="3419475"/>
            <a:ext cx="2686050" cy="3438525"/>
          </a:xfrm>
          <a:custGeom>
            <a:avLst/>
            <a:gdLst/>
            <a:ahLst/>
            <a:cxnLst/>
            <a:rect l="l" t="t" r="r" b="b"/>
            <a:pathLst>
              <a:path w="2686050" h="3438525">
                <a:moveTo>
                  <a:pt x="0" y="0"/>
                </a:moveTo>
                <a:lnTo>
                  <a:pt x="2686050" y="0"/>
                </a:lnTo>
                <a:lnTo>
                  <a:pt x="2686050" y="3438525"/>
                </a:lnTo>
              </a:path>
            </a:pathLst>
          </a:custGeom>
          <a:ln w="19050">
            <a:solidFill>
              <a:srgbClr val="FFFF00"/>
            </a:solidFill>
          </a:ln>
        </p:spPr>
        <p:txBody>
          <a:bodyPr wrap="square" lIns="0" tIns="0" rIns="0" bIns="0" rtlCol="0"/>
          <a:lstStyle/>
          <a:p>
            <a:endParaRPr/>
          </a:p>
        </p:txBody>
      </p:sp>
      <p:sp>
        <p:nvSpPr>
          <p:cNvPr id="14" name="object 14"/>
          <p:cNvSpPr/>
          <p:nvPr/>
        </p:nvSpPr>
        <p:spPr>
          <a:xfrm>
            <a:off x="3190875" y="3419475"/>
            <a:ext cx="0" cy="3438525"/>
          </a:xfrm>
          <a:custGeom>
            <a:avLst/>
            <a:gdLst/>
            <a:ahLst/>
            <a:cxnLst/>
            <a:rect l="l" t="t" r="r" b="b"/>
            <a:pathLst>
              <a:path h="3438525">
                <a:moveTo>
                  <a:pt x="0" y="3438525"/>
                </a:moveTo>
                <a:lnTo>
                  <a:pt x="0" y="0"/>
                </a:lnTo>
              </a:path>
            </a:pathLst>
          </a:custGeom>
          <a:ln w="19050">
            <a:solidFill>
              <a:srgbClr val="FFFF00"/>
            </a:solidFill>
          </a:ln>
        </p:spPr>
        <p:txBody>
          <a:bodyPr wrap="square" lIns="0" tIns="0" rIns="0" bIns="0" rtlCol="0"/>
          <a:lstStyle/>
          <a:p>
            <a:endParaRPr/>
          </a:p>
        </p:txBody>
      </p:sp>
      <p:sp>
        <p:nvSpPr>
          <p:cNvPr id="15" name="object 15"/>
          <p:cNvSpPr/>
          <p:nvPr/>
        </p:nvSpPr>
        <p:spPr>
          <a:xfrm>
            <a:off x="6019800" y="3429000"/>
            <a:ext cx="2621279" cy="3428999"/>
          </a:xfrm>
          <a:prstGeom prst="rect">
            <a:avLst/>
          </a:prstGeom>
          <a:blipFill>
            <a:blip r:embed="rId7" cstate="print"/>
            <a:stretch>
              <a:fillRect/>
            </a:stretch>
          </a:blipFill>
        </p:spPr>
        <p:txBody>
          <a:bodyPr wrap="square" lIns="0" tIns="0" rIns="0" bIns="0" rtlCol="0"/>
          <a:lstStyle/>
          <a:p>
            <a:endParaRPr/>
          </a:p>
        </p:txBody>
      </p:sp>
      <p:sp>
        <p:nvSpPr>
          <p:cNvPr id="16" name="object 16"/>
          <p:cNvSpPr/>
          <p:nvPr/>
        </p:nvSpPr>
        <p:spPr>
          <a:xfrm>
            <a:off x="6010275" y="3419475"/>
            <a:ext cx="2640330" cy="3438525"/>
          </a:xfrm>
          <a:custGeom>
            <a:avLst/>
            <a:gdLst/>
            <a:ahLst/>
            <a:cxnLst/>
            <a:rect l="l" t="t" r="r" b="b"/>
            <a:pathLst>
              <a:path w="2640329" h="3438525">
                <a:moveTo>
                  <a:pt x="0" y="0"/>
                </a:moveTo>
                <a:lnTo>
                  <a:pt x="2640329" y="0"/>
                </a:lnTo>
                <a:lnTo>
                  <a:pt x="2640329" y="3438525"/>
                </a:lnTo>
              </a:path>
            </a:pathLst>
          </a:custGeom>
          <a:ln w="19050">
            <a:solidFill>
              <a:srgbClr val="FFFF00"/>
            </a:solidFill>
          </a:ln>
        </p:spPr>
        <p:txBody>
          <a:bodyPr wrap="square" lIns="0" tIns="0" rIns="0" bIns="0" rtlCol="0"/>
          <a:lstStyle/>
          <a:p>
            <a:endParaRPr/>
          </a:p>
        </p:txBody>
      </p:sp>
      <p:sp>
        <p:nvSpPr>
          <p:cNvPr id="17" name="object 17"/>
          <p:cNvSpPr/>
          <p:nvPr/>
        </p:nvSpPr>
        <p:spPr>
          <a:xfrm>
            <a:off x="6010275" y="3419475"/>
            <a:ext cx="0" cy="3438525"/>
          </a:xfrm>
          <a:custGeom>
            <a:avLst/>
            <a:gdLst/>
            <a:ahLst/>
            <a:cxnLst/>
            <a:rect l="l" t="t" r="r" b="b"/>
            <a:pathLst>
              <a:path h="3438525">
                <a:moveTo>
                  <a:pt x="0" y="3438525"/>
                </a:moveTo>
                <a:lnTo>
                  <a:pt x="0" y="0"/>
                </a:lnTo>
              </a:path>
            </a:pathLst>
          </a:custGeom>
          <a:ln w="19050">
            <a:solidFill>
              <a:srgbClr val="FFFF00"/>
            </a:solidFill>
          </a:ln>
        </p:spPr>
        <p:txBody>
          <a:bodyPr wrap="square" lIns="0" tIns="0" rIns="0" bIns="0" rtlCol="0"/>
          <a:lstStyle/>
          <a:p>
            <a:endParaRPr/>
          </a:p>
        </p:txBody>
      </p:sp>
      <p:sp>
        <p:nvSpPr>
          <p:cNvPr id="18" name="object 18"/>
          <p:cNvSpPr txBox="1">
            <a:spLocks noGrp="1"/>
          </p:cNvSpPr>
          <p:nvPr>
            <p:ph type="sldNum" sz="quarter" idx="7"/>
          </p:nvPr>
        </p:nvSpPr>
        <p:spPr>
          <a:prstGeom prst="rect">
            <a:avLst/>
          </a:prstGeom>
        </p:spPr>
        <p:txBody>
          <a:bodyPr vert="horz" wrap="square" lIns="0" tIns="0" rIns="0" bIns="0" rtlCol="0">
            <a:spAutoFit/>
          </a:bodyPr>
          <a:lstStyle/>
          <a:p>
            <a:pPr marL="38100">
              <a:lnSpc>
                <a:spcPts val="1645"/>
              </a:lnSpc>
            </a:pPr>
            <a:fld id="{81D60167-4931-47E6-BA6A-407CBD079E47}" type="slidenum">
              <a:rPr spc="-5" dirty="0"/>
              <a:t>51</a:t>
            </a:fld>
            <a:endParaRPr spc="-5" dirty="0"/>
          </a:p>
        </p:txBody>
      </p:sp>
      <p:sp>
        <p:nvSpPr>
          <p:cNvPr id="19" name="Footer Placeholder 18"/>
          <p:cNvSpPr>
            <a:spLocks noGrp="1"/>
          </p:cNvSpPr>
          <p:nvPr>
            <p:ph type="ftr" sz="quarter" idx="5"/>
          </p:nvPr>
        </p:nvSpPr>
        <p:spPr/>
        <p:txBody>
          <a:bodyPr/>
          <a:lstStyle/>
          <a:p>
            <a:pPr marL="12700">
              <a:lnSpc>
                <a:spcPts val="1625"/>
              </a:lnSpc>
            </a:pPr>
            <a:r>
              <a:rPr lang="en-US" spc="-5" smtClean="0"/>
              <a:t>2025 Va Tech Water Treatment Short Course</a:t>
            </a:r>
            <a:endParaRPr lang="en-US" spc="-5"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30530" y="669798"/>
            <a:ext cx="3116579" cy="1228343"/>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762000" y="817880"/>
            <a:ext cx="2416810" cy="695960"/>
          </a:xfrm>
          <a:prstGeom prst="rect">
            <a:avLst/>
          </a:prstGeom>
        </p:spPr>
        <p:txBody>
          <a:bodyPr vert="horz" wrap="square" lIns="0" tIns="12065" rIns="0" bIns="0" rtlCol="0">
            <a:spAutoFit/>
          </a:bodyPr>
          <a:lstStyle/>
          <a:p>
            <a:pPr marL="12700">
              <a:lnSpc>
                <a:spcPct val="100000"/>
              </a:lnSpc>
              <a:spcBef>
                <a:spcPts val="95"/>
              </a:spcBef>
            </a:pPr>
            <a:r>
              <a:rPr spc="-5" dirty="0"/>
              <a:t>Summary</a:t>
            </a:r>
          </a:p>
        </p:txBody>
      </p:sp>
      <p:sp>
        <p:nvSpPr>
          <p:cNvPr id="4" name="object 4"/>
          <p:cNvSpPr txBox="1"/>
          <p:nvPr/>
        </p:nvSpPr>
        <p:spPr>
          <a:xfrm>
            <a:off x="852487" y="1959673"/>
            <a:ext cx="3458845" cy="2165335"/>
          </a:xfrm>
          <a:prstGeom prst="rect">
            <a:avLst/>
          </a:prstGeom>
        </p:spPr>
        <p:txBody>
          <a:bodyPr vert="horz" wrap="square" lIns="0" tIns="61594" rIns="0" bIns="0" rtlCol="0">
            <a:spAutoFit/>
          </a:bodyPr>
          <a:lstStyle/>
          <a:p>
            <a:pPr marL="355600" marR="680085" indent="-342900">
              <a:lnSpc>
                <a:spcPts val="3020"/>
              </a:lnSpc>
              <a:spcBef>
                <a:spcPts val="484"/>
              </a:spcBef>
              <a:buClr>
                <a:srgbClr val="FFCC66"/>
              </a:buClr>
              <a:buSzPct val="75000"/>
              <a:buFont typeface="Wingdings"/>
              <a:buChar char=""/>
              <a:tabLst>
                <a:tab pos="354965" algn="l"/>
                <a:tab pos="355600" algn="l"/>
              </a:tabLst>
            </a:pPr>
            <a:r>
              <a:rPr sz="2800" spc="-5" dirty="0">
                <a:solidFill>
                  <a:srgbClr val="FFFFFF"/>
                </a:solidFill>
                <a:latin typeface="Times New Roman"/>
                <a:cs typeface="Times New Roman"/>
              </a:rPr>
              <a:t>What </a:t>
            </a:r>
            <a:r>
              <a:rPr sz="2800" dirty="0">
                <a:solidFill>
                  <a:srgbClr val="FFFFFF"/>
                </a:solidFill>
                <a:latin typeface="Times New Roman"/>
                <a:cs typeface="Times New Roman"/>
              </a:rPr>
              <a:t>the  </a:t>
            </a:r>
            <a:r>
              <a:rPr sz="2800" spc="-5" dirty="0">
                <a:solidFill>
                  <a:srgbClr val="FFFFFF"/>
                </a:solidFill>
                <a:latin typeface="Times New Roman"/>
                <a:cs typeface="Times New Roman"/>
              </a:rPr>
              <a:t>contaminants</a:t>
            </a:r>
            <a:r>
              <a:rPr sz="2800" spc="-80" dirty="0">
                <a:solidFill>
                  <a:srgbClr val="FFFFFF"/>
                </a:solidFill>
                <a:latin typeface="Times New Roman"/>
                <a:cs typeface="Times New Roman"/>
              </a:rPr>
              <a:t> </a:t>
            </a:r>
            <a:r>
              <a:rPr sz="2800" spc="-5" dirty="0">
                <a:solidFill>
                  <a:srgbClr val="FFFFFF"/>
                </a:solidFill>
                <a:latin typeface="Times New Roman"/>
                <a:cs typeface="Times New Roman"/>
              </a:rPr>
              <a:t>are</a:t>
            </a:r>
            <a:endParaRPr sz="2800" dirty="0">
              <a:latin typeface="Times New Roman"/>
              <a:cs typeface="Times New Roman"/>
            </a:endParaRPr>
          </a:p>
          <a:p>
            <a:pPr marL="355600" marR="5080" indent="-342900">
              <a:lnSpc>
                <a:spcPts val="3020"/>
              </a:lnSpc>
              <a:spcBef>
                <a:spcPts val="680"/>
              </a:spcBef>
              <a:buClr>
                <a:srgbClr val="FFCC66"/>
              </a:buClr>
              <a:buSzPct val="75000"/>
              <a:buFont typeface="Wingdings"/>
              <a:buChar char=""/>
              <a:tabLst>
                <a:tab pos="354965" algn="l"/>
                <a:tab pos="355600" algn="l"/>
              </a:tabLst>
            </a:pPr>
            <a:endParaRPr lang="en-US" sz="2800" spc="-5" dirty="0" smtClean="0">
              <a:solidFill>
                <a:srgbClr val="FFFFFF"/>
              </a:solidFill>
              <a:latin typeface="Times New Roman"/>
              <a:cs typeface="Times New Roman"/>
            </a:endParaRPr>
          </a:p>
          <a:p>
            <a:pPr marL="355600" marR="5080" indent="-342900">
              <a:lnSpc>
                <a:spcPts val="3020"/>
              </a:lnSpc>
              <a:spcBef>
                <a:spcPts val="680"/>
              </a:spcBef>
              <a:buClr>
                <a:srgbClr val="FFCC66"/>
              </a:buClr>
              <a:buSzPct val="75000"/>
              <a:buFont typeface="Wingdings"/>
              <a:buChar char=""/>
              <a:tabLst>
                <a:tab pos="354965" algn="l"/>
                <a:tab pos="355600" algn="l"/>
              </a:tabLst>
            </a:pPr>
            <a:r>
              <a:rPr sz="2800" spc="-5" dirty="0" smtClean="0">
                <a:solidFill>
                  <a:srgbClr val="FFFFFF"/>
                </a:solidFill>
                <a:latin typeface="Times New Roman"/>
                <a:cs typeface="Times New Roman"/>
              </a:rPr>
              <a:t>How </a:t>
            </a:r>
            <a:r>
              <a:rPr sz="2800" dirty="0">
                <a:solidFill>
                  <a:srgbClr val="FFFFFF"/>
                </a:solidFill>
                <a:latin typeface="Times New Roman"/>
                <a:cs typeface="Times New Roman"/>
              </a:rPr>
              <a:t>to </a:t>
            </a:r>
            <a:r>
              <a:rPr sz="2800" spc="-5" dirty="0">
                <a:solidFill>
                  <a:srgbClr val="FFFFFF"/>
                </a:solidFill>
                <a:latin typeface="Times New Roman"/>
                <a:cs typeface="Times New Roman"/>
              </a:rPr>
              <a:t>remove</a:t>
            </a:r>
            <a:r>
              <a:rPr sz="2800" spc="-80" dirty="0">
                <a:solidFill>
                  <a:srgbClr val="FFFFFF"/>
                </a:solidFill>
                <a:latin typeface="Times New Roman"/>
                <a:cs typeface="Times New Roman"/>
              </a:rPr>
              <a:t> </a:t>
            </a:r>
            <a:r>
              <a:rPr sz="2800" spc="-5" dirty="0">
                <a:solidFill>
                  <a:srgbClr val="FFFFFF"/>
                </a:solidFill>
                <a:latin typeface="Times New Roman"/>
                <a:cs typeface="Times New Roman"/>
              </a:rPr>
              <a:t>THM  and</a:t>
            </a:r>
            <a:r>
              <a:rPr sz="2800" spc="-15" dirty="0">
                <a:solidFill>
                  <a:srgbClr val="FFFFFF"/>
                </a:solidFill>
                <a:latin typeface="Times New Roman"/>
                <a:cs typeface="Times New Roman"/>
              </a:rPr>
              <a:t> </a:t>
            </a:r>
            <a:r>
              <a:rPr sz="2800" dirty="0" smtClean="0">
                <a:solidFill>
                  <a:srgbClr val="FFFFFF"/>
                </a:solidFill>
                <a:latin typeface="Times New Roman"/>
                <a:cs typeface="Times New Roman"/>
              </a:rPr>
              <a:t>VOC</a:t>
            </a:r>
            <a:endParaRPr sz="2800" dirty="0">
              <a:latin typeface="Times New Roman"/>
              <a:cs typeface="Times New Roman"/>
            </a:endParaRPr>
          </a:p>
        </p:txBody>
      </p:sp>
      <p:sp>
        <p:nvSpPr>
          <p:cNvPr id="5" name="object 5"/>
          <p:cNvSpPr/>
          <p:nvPr/>
        </p:nvSpPr>
        <p:spPr>
          <a:xfrm>
            <a:off x="4694325" y="2542476"/>
            <a:ext cx="3715700" cy="2950124"/>
          </a:xfrm>
          <a:prstGeom prst="rect">
            <a:avLst/>
          </a:prstGeom>
          <a:blipFill>
            <a:blip r:embed="rId3" cstate="print"/>
            <a:stretch>
              <a:fillRect/>
            </a:stretch>
          </a:blipFill>
        </p:spPr>
        <p:txBody>
          <a:bodyPr wrap="square" lIns="0" tIns="0" rIns="0" bIns="0" rtlCol="0"/>
          <a:lstStyle/>
          <a:p>
            <a:endParaRPr/>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38100">
              <a:lnSpc>
                <a:spcPts val="1645"/>
              </a:lnSpc>
            </a:pPr>
            <a:fld id="{81D60167-4931-47E6-BA6A-407CBD079E47}" type="slidenum">
              <a:rPr spc="-5" dirty="0"/>
              <a:t>52</a:t>
            </a:fld>
            <a:endParaRPr spc="-5" dirty="0"/>
          </a:p>
        </p:txBody>
      </p:sp>
      <p:sp>
        <p:nvSpPr>
          <p:cNvPr id="7" name="object 7"/>
          <p:cNvSpPr txBox="1">
            <a:spLocks noGrp="1"/>
          </p:cNvSpPr>
          <p:nvPr>
            <p:ph type="ftr" sz="quarter" idx="5"/>
          </p:nvPr>
        </p:nvSpPr>
        <p:spPr>
          <a:xfrm>
            <a:off x="762000" y="6488331"/>
            <a:ext cx="3199765" cy="205184"/>
          </a:xfrm>
          <a:prstGeom prst="rect">
            <a:avLst/>
          </a:prstGeom>
        </p:spPr>
        <p:txBody>
          <a:bodyPr vert="horz" wrap="square" lIns="0" tIns="0" rIns="0" bIns="0" rtlCol="0">
            <a:spAutoFit/>
          </a:bodyPr>
          <a:lstStyle/>
          <a:p>
            <a:pPr marL="12700">
              <a:lnSpc>
                <a:spcPts val="1625"/>
              </a:lnSpc>
            </a:pPr>
            <a:r>
              <a:rPr lang="en-US" spc="-5" smtClean="0"/>
              <a:t>2025 Va Tech Water Treatment Short Course</a:t>
            </a:r>
            <a:endParaRPr spc="-5" dirty="0"/>
          </a:p>
        </p:txBody>
      </p:sp>
    </p:spTree>
  </p:cSld>
  <p:clrMapOvr>
    <a:masterClrMapping/>
  </p:clrMapOvr>
  <p:transition>
    <p:blinds/>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585977" y="288797"/>
            <a:ext cx="5416295" cy="1228343"/>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917447" y="436880"/>
            <a:ext cx="4718685" cy="695960"/>
          </a:xfrm>
          <a:prstGeom prst="rect">
            <a:avLst/>
          </a:prstGeom>
        </p:spPr>
        <p:txBody>
          <a:bodyPr vert="horz" wrap="square" lIns="0" tIns="12065" rIns="0" bIns="0" rtlCol="0">
            <a:spAutoFit/>
          </a:bodyPr>
          <a:lstStyle/>
          <a:p>
            <a:pPr marL="12700">
              <a:lnSpc>
                <a:spcPct val="100000"/>
              </a:lnSpc>
              <a:spcBef>
                <a:spcPts val="95"/>
              </a:spcBef>
            </a:pPr>
            <a:r>
              <a:rPr spc="-5" dirty="0"/>
              <a:t>High Quality</a:t>
            </a:r>
            <a:r>
              <a:rPr spc="-30" dirty="0"/>
              <a:t> </a:t>
            </a:r>
            <a:r>
              <a:rPr spc="-5" dirty="0"/>
              <a:t>Water</a:t>
            </a:r>
          </a:p>
        </p:txBody>
      </p:sp>
      <p:sp>
        <p:nvSpPr>
          <p:cNvPr id="4" name="object 4"/>
          <p:cNvSpPr txBox="1"/>
          <p:nvPr/>
        </p:nvSpPr>
        <p:spPr>
          <a:xfrm>
            <a:off x="627062" y="1625917"/>
            <a:ext cx="4480560" cy="4231640"/>
          </a:xfrm>
          <a:prstGeom prst="rect">
            <a:avLst/>
          </a:prstGeom>
        </p:spPr>
        <p:txBody>
          <a:bodyPr vert="horz" wrap="square" lIns="0" tIns="48895" rIns="0" bIns="0" rtlCol="0">
            <a:spAutoFit/>
          </a:bodyPr>
          <a:lstStyle/>
          <a:p>
            <a:pPr marL="355600" indent="-342900">
              <a:lnSpc>
                <a:spcPct val="100000"/>
              </a:lnSpc>
              <a:spcBef>
                <a:spcPts val="385"/>
              </a:spcBef>
              <a:buClr>
                <a:srgbClr val="FFCC66"/>
              </a:buClr>
              <a:buSzPct val="75000"/>
              <a:buFont typeface="Wingdings"/>
              <a:buChar char=""/>
              <a:tabLst>
                <a:tab pos="354965" algn="l"/>
                <a:tab pos="355600" algn="l"/>
              </a:tabLst>
            </a:pPr>
            <a:r>
              <a:rPr sz="2400" spc="-5" dirty="0">
                <a:solidFill>
                  <a:srgbClr val="FFFFFF"/>
                </a:solidFill>
                <a:latin typeface="Times New Roman"/>
                <a:cs typeface="Times New Roman"/>
              </a:rPr>
              <a:t>Turbidity less than </a:t>
            </a:r>
            <a:r>
              <a:rPr sz="2400" dirty="0">
                <a:solidFill>
                  <a:srgbClr val="FFFFFF"/>
                </a:solidFill>
                <a:latin typeface="Times New Roman"/>
                <a:cs typeface="Times New Roman"/>
              </a:rPr>
              <a:t>0.05</a:t>
            </a:r>
            <a:r>
              <a:rPr sz="2400" spc="-30" dirty="0">
                <a:solidFill>
                  <a:srgbClr val="FFFFFF"/>
                </a:solidFill>
                <a:latin typeface="Times New Roman"/>
                <a:cs typeface="Times New Roman"/>
              </a:rPr>
              <a:t> </a:t>
            </a:r>
            <a:r>
              <a:rPr sz="2400" spc="-5" dirty="0">
                <a:solidFill>
                  <a:srgbClr val="FFFFFF"/>
                </a:solidFill>
                <a:latin typeface="Times New Roman"/>
                <a:cs typeface="Times New Roman"/>
              </a:rPr>
              <a:t>NTU</a:t>
            </a:r>
            <a:endParaRPr sz="2400" dirty="0">
              <a:latin typeface="Times New Roman"/>
              <a:cs typeface="Times New Roman"/>
            </a:endParaRPr>
          </a:p>
          <a:p>
            <a:pPr marL="355600" marR="391795" indent="-342900">
              <a:lnSpc>
                <a:spcPts val="2590"/>
              </a:lnSpc>
              <a:spcBef>
                <a:spcPts val="615"/>
              </a:spcBef>
              <a:buClr>
                <a:srgbClr val="FFCC66"/>
              </a:buClr>
              <a:buSzPct val="75000"/>
              <a:buFont typeface="Wingdings"/>
              <a:buChar char=""/>
              <a:tabLst>
                <a:tab pos="354965" algn="l"/>
                <a:tab pos="355600" algn="l"/>
              </a:tabLst>
            </a:pPr>
            <a:r>
              <a:rPr sz="2400" spc="-5" dirty="0">
                <a:solidFill>
                  <a:srgbClr val="FFFFFF"/>
                </a:solidFill>
                <a:latin typeface="Times New Roman"/>
                <a:cs typeface="Times New Roman"/>
              </a:rPr>
              <a:t>Particulate matter smaller than  </a:t>
            </a:r>
            <a:r>
              <a:rPr sz="2400" dirty="0">
                <a:solidFill>
                  <a:srgbClr val="FFFFFF"/>
                </a:solidFill>
                <a:latin typeface="Times New Roman"/>
                <a:cs typeface="Times New Roman"/>
              </a:rPr>
              <a:t>2 um</a:t>
            </a:r>
            <a:r>
              <a:rPr sz="2400" spc="-25" dirty="0">
                <a:solidFill>
                  <a:srgbClr val="FFFFFF"/>
                </a:solidFill>
                <a:latin typeface="Times New Roman"/>
                <a:cs typeface="Times New Roman"/>
              </a:rPr>
              <a:t> </a:t>
            </a:r>
            <a:r>
              <a:rPr sz="2400" spc="-5" dirty="0">
                <a:solidFill>
                  <a:srgbClr val="FFFFFF"/>
                </a:solidFill>
                <a:latin typeface="Times New Roman"/>
                <a:cs typeface="Times New Roman"/>
              </a:rPr>
              <a:t>(micron=1/100mm)</a:t>
            </a:r>
            <a:endParaRPr sz="2400" dirty="0">
              <a:latin typeface="Times New Roman"/>
              <a:cs typeface="Times New Roman"/>
            </a:endParaRPr>
          </a:p>
          <a:p>
            <a:pPr marL="355600" indent="-342900">
              <a:lnSpc>
                <a:spcPct val="100000"/>
              </a:lnSpc>
              <a:spcBef>
                <a:spcPts val="254"/>
              </a:spcBef>
              <a:buClr>
                <a:srgbClr val="FFCC66"/>
              </a:buClr>
              <a:buSzPct val="75000"/>
              <a:buFont typeface="Wingdings"/>
              <a:buChar char=""/>
              <a:tabLst>
                <a:tab pos="354965" algn="l"/>
                <a:tab pos="355600" algn="l"/>
              </a:tabLst>
            </a:pPr>
            <a:r>
              <a:rPr sz="2400" spc="-5" dirty="0">
                <a:solidFill>
                  <a:srgbClr val="FFFFFF"/>
                </a:solidFill>
                <a:latin typeface="Times New Roman"/>
                <a:cs typeface="Times New Roman"/>
              </a:rPr>
              <a:t>Free </a:t>
            </a:r>
            <a:r>
              <a:rPr sz="2400" dirty="0">
                <a:solidFill>
                  <a:srgbClr val="FFFFFF"/>
                </a:solidFill>
                <a:latin typeface="Times New Roman"/>
                <a:cs typeface="Times New Roman"/>
              </a:rPr>
              <a:t>of</a:t>
            </a:r>
            <a:r>
              <a:rPr sz="2400" spc="-10" dirty="0">
                <a:solidFill>
                  <a:srgbClr val="FFFFFF"/>
                </a:solidFill>
                <a:latin typeface="Times New Roman"/>
                <a:cs typeface="Times New Roman"/>
              </a:rPr>
              <a:t> </a:t>
            </a:r>
            <a:r>
              <a:rPr sz="2400" spc="-5" dirty="0">
                <a:solidFill>
                  <a:srgbClr val="FFFFFF"/>
                </a:solidFill>
                <a:latin typeface="Times New Roman"/>
                <a:cs typeface="Times New Roman"/>
              </a:rPr>
              <a:t>microorganisms</a:t>
            </a:r>
            <a:endParaRPr sz="2400" dirty="0">
              <a:latin typeface="Times New Roman"/>
              <a:cs typeface="Times New Roman"/>
            </a:endParaRPr>
          </a:p>
          <a:p>
            <a:pPr marL="355600" marR="1671955" indent="-342900">
              <a:lnSpc>
                <a:spcPts val="2590"/>
              </a:lnSpc>
              <a:spcBef>
                <a:spcPts val="615"/>
              </a:spcBef>
              <a:buClr>
                <a:srgbClr val="FFCC66"/>
              </a:buClr>
              <a:buSzPct val="75000"/>
              <a:buFont typeface="Wingdings"/>
              <a:buChar char=""/>
              <a:tabLst>
                <a:tab pos="354965" algn="l"/>
                <a:tab pos="355600" algn="l"/>
              </a:tabLst>
            </a:pPr>
            <a:r>
              <a:rPr sz="2400" spc="-5" dirty="0">
                <a:solidFill>
                  <a:srgbClr val="FFFFFF"/>
                </a:solidFill>
                <a:latin typeface="Times New Roman"/>
                <a:cs typeface="Times New Roman"/>
              </a:rPr>
              <a:t>Very low in</a:t>
            </a:r>
            <a:r>
              <a:rPr sz="2400" spc="-45" dirty="0">
                <a:solidFill>
                  <a:srgbClr val="FFFFFF"/>
                </a:solidFill>
                <a:latin typeface="Times New Roman"/>
                <a:cs typeface="Times New Roman"/>
              </a:rPr>
              <a:t> </a:t>
            </a:r>
            <a:r>
              <a:rPr sz="2400" spc="-5" dirty="0">
                <a:solidFill>
                  <a:srgbClr val="FFFFFF"/>
                </a:solidFill>
                <a:latin typeface="Times New Roman"/>
                <a:cs typeface="Times New Roman"/>
              </a:rPr>
              <a:t>organic  carbon</a:t>
            </a:r>
            <a:endParaRPr sz="2400" dirty="0">
              <a:latin typeface="Times New Roman"/>
              <a:cs typeface="Times New Roman"/>
            </a:endParaRPr>
          </a:p>
          <a:p>
            <a:pPr marL="355600" indent="-342900">
              <a:lnSpc>
                <a:spcPct val="100000"/>
              </a:lnSpc>
              <a:spcBef>
                <a:spcPts val="250"/>
              </a:spcBef>
              <a:buClr>
                <a:srgbClr val="FFCC66"/>
              </a:buClr>
              <a:buSzPct val="75000"/>
              <a:buFont typeface="Wingdings"/>
              <a:buChar char=""/>
              <a:tabLst>
                <a:tab pos="354965" algn="l"/>
                <a:tab pos="355600" algn="l"/>
              </a:tabLst>
            </a:pPr>
            <a:r>
              <a:rPr sz="2400" spc="-5" dirty="0">
                <a:solidFill>
                  <a:srgbClr val="FFFFFF"/>
                </a:solidFill>
                <a:latin typeface="Times New Roman"/>
                <a:cs typeface="Times New Roman"/>
              </a:rPr>
              <a:t>Very low in disinfectant</a:t>
            </a:r>
            <a:r>
              <a:rPr sz="2400" spc="-30" dirty="0">
                <a:solidFill>
                  <a:srgbClr val="FFFFFF"/>
                </a:solidFill>
                <a:latin typeface="Times New Roman"/>
                <a:cs typeface="Times New Roman"/>
              </a:rPr>
              <a:t> </a:t>
            </a:r>
            <a:r>
              <a:rPr sz="2400" spc="-5" dirty="0">
                <a:solidFill>
                  <a:srgbClr val="FFFFFF"/>
                </a:solidFill>
                <a:latin typeface="Times New Roman"/>
                <a:cs typeface="Times New Roman"/>
              </a:rPr>
              <a:t>residual</a:t>
            </a:r>
            <a:endParaRPr sz="2400" dirty="0">
              <a:latin typeface="Times New Roman"/>
              <a:cs typeface="Times New Roman"/>
            </a:endParaRPr>
          </a:p>
          <a:p>
            <a:pPr marL="355600" indent="-342900">
              <a:lnSpc>
                <a:spcPct val="100000"/>
              </a:lnSpc>
              <a:spcBef>
                <a:spcPts val="290"/>
              </a:spcBef>
              <a:buClr>
                <a:srgbClr val="FFCC66"/>
              </a:buClr>
              <a:buSzPct val="75000"/>
              <a:buFont typeface="Wingdings"/>
              <a:buChar char=""/>
              <a:tabLst>
                <a:tab pos="354965" algn="l"/>
                <a:tab pos="355600" algn="l"/>
              </a:tabLst>
            </a:pPr>
            <a:r>
              <a:rPr sz="2400" spc="-5" dirty="0">
                <a:solidFill>
                  <a:srgbClr val="FFFFFF"/>
                </a:solidFill>
                <a:latin typeface="Times New Roman"/>
                <a:cs typeface="Times New Roman"/>
              </a:rPr>
              <a:t>Low Pb/Cu leaching</a:t>
            </a:r>
            <a:r>
              <a:rPr sz="2400" spc="-20" dirty="0">
                <a:solidFill>
                  <a:srgbClr val="FFFFFF"/>
                </a:solidFill>
                <a:latin typeface="Times New Roman"/>
                <a:cs typeface="Times New Roman"/>
              </a:rPr>
              <a:t> </a:t>
            </a:r>
            <a:r>
              <a:rPr sz="2400" spc="-5" dirty="0">
                <a:solidFill>
                  <a:srgbClr val="FFFFFF"/>
                </a:solidFill>
                <a:latin typeface="Times New Roman"/>
                <a:cs typeface="Times New Roman"/>
              </a:rPr>
              <a:t>potential</a:t>
            </a:r>
            <a:endParaRPr sz="2400" dirty="0">
              <a:latin typeface="Times New Roman"/>
              <a:cs typeface="Times New Roman"/>
            </a:endParaRPr>
          </a:p>
          <a:p>
            <a:pPr marL="355600" marR="666115" indent="-342900">
              <a:lnSpc>
                <a:spcPts val="2590"/>
              </a:lnSpc>
              <a:spcBef>
                <a:spcPts val="615"/>
              </a:spcBef>
              <a:buClr>
                <a:srgbClr val="FFCC66"/>
              </a:buClr>
              <a:buSzPct val="75000"/>
              <a:buFont typeface="Wingdings"/>
              <a:buChar char=""/>
              <a:tabLst>
                <a:tab pos="354965" algn="l"/>
                <a:tab pos="355600" algn="l"/>
              </a:tabLst>
            </a:pPr>
            <a:r>
              <a:rPr sz="2400" spc="-5" dirty="0">
                <a:solidFill>
                  <a:srgbClr val="FFFFFF"/>
                </a:solidFill>
                <a:latin typeface="Times New Roman"/>
                <a:cs typeface="Times New Roman"/>
              </a:rPr>
              <a:t>Very low in disinfection </a:t>
            </a:r>
            <a:r>
              <a:rPr sz="2400" dirty="0">
                <a:solidFill>
                  <a:srgbClr val="FFFFFF"/>
                </a:solidFill>
                <a:latin typeface="Times New Roman"/>
                <a:cs typeface="Times New Roman"/>
              </a:rPr>
              <a:t>by-  </a:t>
            </a:r>
            <a:r>
              <a:rPr sz="2400" spc="-5" dirty="0">
                <a:solidFill>
                  <a:srgbClr val="FFFFFF"/>
                </a:solidFill>
                <a:latin typeface="Times New Roman"/>
                <a:cs typeface="Times New Roman"/>
              </a:rPr>
              <a:t>products</a:t>
            </a:r>
            <a:endParaRPr sz="2400" dirty="0">
              <a:latin typeface="Times New Roman"/>
              <a:cs typeface="Times New Roman"/>
            </a:endParaRPr>
          </a:p>
          <a:p>
            <a:pPr marL="355600" indent="-342900">
              <a:lnSpc>
                <a:spcPct val="100000"/>
              </a:lnSpc>
              <a:spcBef>
                <a:spcPts val="254"/>
              </a:spcBef>
              <a:buClr>
                <a:srgbClr val="FFCC66"/>
              </a:buClr>
              <a:buSzPct val="75000"/>
              <a:buFont typeface="Wingdings"/>
              <a:buChar char=""/>
              <a:tabLst>
                <a:tab pos="354965" algn="l"/>
                <a:tab pos="355600" algn="l"/>
              </a:tabLst>
            </a:pPr>
            <a:r>
              <a:rPr sz="2400" spc="-5" dirty="0">
                <a:solidFill>
                  <a:srgbClr val="FFFFFF"/>
                </a:solidFill>
                <a:latin typeface="Times New Roman"/>
                <a:cs typeface="Times New Roman"/>
              </a:rPr>
              <a:t>Reliable </a:t>
            </a:r>
            <a:r>
              <a:rPr sz="2400" dirty="0">
                <a:solidFill>
                  <a:srgbClr val="FFFFFF"/>
                </a:solidFill>
                <a:latin typeface="Times New Roman"/>
                <a:cs typeface="Times New Roman"/>
              </a:rPr>
              <a:t>and </a:t>
            </a:r>
            <a:r>
              <a:rPr sz="2400" spc="-5" dirty="0">
                <a:solidFill>
                  <a:srgbClr val="FFFFFF"/>
                </a:solidFill>
                <a:latin typeface="Times New Roman"/>
                <a:cs typeface="Times New Roman"/>
              </a:rPr>
              <a:t>available </a:t>
            </a:r>
            <a:r>
              <a:rPr sz="2400" dirty="0">
                <a:solidFill>
                  <a:srgbClr val="FFFFFF"/>
                </a:solidFill>
                <a:latin typeface="Times New Roman"/>
                <a:cs typeface="Times New Roman"/>
              </a:rPr>
              <a:t>at </a:t>
            </a:r>
            <a:r>
              <a:rPr sz="2400" spc="-5" dirty="0">
                <a:solidFill>
                  <a:srgbClr val="FFFFFF"/>
                </a:solidFill>
                <a:latin typeface="Times New Roman"/>
                <a:cs typeface="Times New Roman"/>
              </a:rPr>
              <a:t>all</a:t>
            </a:r>
            <a:r>
              <a:rPr sz="2400" spc="-114" dirty="0">
                <a:solidFill>
                  <a:srgbClr val="FFFFFF"/>
                </a:solidFill>
                <a:latin typeface="Times New Roman"/>
                <a:cs typeface="Times New Roman"/>
              </a:rPr>
              <a:t> </a:t>
            </a:r>
            <a:r>
              <a:rPr sz="2400" spc="-5" dirty="0">
                <a:solidFill>
                  <a:srgbClr val="FFFFFF"/>
                </a:solidFill>
                <a:latin typeface="Times New Roman"/>
                <a:cs typeface="Times New Roman"/>
              </a:rPr>
              <a:t>times</a:t>
            </a:r>
            <a:endParaRPr sz="2400" dirty="0">
              <a:latin typeface="Times New Roman"/>
              <a:cs typeface="Times New Roman"/>
            </a:endParaRPr>
          </a:p>
        </p:txBody>
      </p:sp>
      <p:sp>
        <p:nvSpPr>
          <p:cNvPr id="5" name="object 5"/>
          <p:cNvSpPr/>
          <p:nvPr/>
        </p:nvSpPr>
        <p:spPr>
          <a:xfrm>
            <a:off x="5446831" y="1475699"/>
            <a:ext cx="3697604" cy="3883025"/>
          </a:xfrm>
          <a:custGeom>
            <a:avLst/>
            <a:gdLst/>
            <a:ahLst/>
            <a:cxnLst/>
            <a:rect l="l" t="t" r="r" b="b"/>
            <a:pathLst>
              <a:path w="3697604" h="3883025">
                <a:moveTo>
                  <a:pt x="633211" y="2788005"/>
                </a:moveTo>
                <a:lnTo>
                  <a:pt x="687289" y="2697338"/>
                </a:lnTo>
                <a:lnTo>
                  <a:pt x="872192" y="2491593"/>
                </a:lnTo>
                <a:lnTo>
                  <a:pt x="907080" y="2339902"/>
                </a:lnTo>
                <a:lnTo>
                  <a:pt x="982089" y="2299797"/>
                </a:lnTo>
                <a:lnTo>
                  <a:pt x="907080" y="2170771"/>
                </a:lnTo>
                <a:lnTo>
                  <a:pt x="614025" y="2170771"/>
                </a:lnTo>
                <a:lnTo>
                  <a:pt x="563436" y="2069643"/>
                </a:lnTo>
                <a:lnTo>
                  <a:pt x="434353" y="1792412"/>
                </a:lnTo>
                <a:lnTo>
                  <a:pt x="313989" y="1583180"/>
                </a:lnTo>
                <a:lnTo>
                  <a:pt x="284336" y="1476823"/>
                </a:lnTo>
                <a:lnTo>
                  <a:pt x="308757" y="1330359"/>
                </a:lnTo>
                <a:lnTo>
                  <a:pt x="238980" y="1196103"/>
                </a:lnTo>
                <a:lnTo>
                  <a:pt x="225027" y="1094974"/>
                </a:lnTo>
                <a:lnTo>
                  <a:pt x="259913" y="899692"/>
                </a:lnTo>
                <a:lnTo>
                  <a:pt x="184904" y="863076"/>
                </a:lnTo>
                <a:lnTo>
                  <a:pt x="125595" y="747999"/>
                </a:lnTo>
                <a:lnTo>
                  <a:pt x="130828" y="667794"/>
                </a:lnTo>
                <a:lnTo>
                  <a:pt x="190138" y="592819"/>
                </a:lnTo>
                <a:lnTo>
                  <a:pt x="61055" y="315588"/>
                </a:lnTo>
                <a:lnTo>
                  <a:pt x="0" y="125536"/>
                </a:lnTo>
                <a:lnTo>
                  <a:pt x="75008" y="40100"/>
                </a:lnTo>
                <a:lnTo>
                  <a:pt x="249447" y="0"/>
                </a:lnTo>
                <a:lnTo>
                  <a:pt x="444818" y="0"/>
                </a:lnTo>
                <a:lnTo>
                  <a:pt x="608790" y="69741"/>
                </a:lnTo>
                <a:lnTo>
                  <a:pt x="727408" y="176101"/>
                </a:lnTo>
                <a:lnTo>
                  <a:pt x="1454107" y="176101"/>
                </a:lnTo>
                <a:lnTo>
                  <a:pt x="1653677" y="280716"/>
                </a:lnTo>
                <a:lnTo>
                  <a:pt x="1763573" y="331280"/>
                </a:lnTo>
                <a:lnTo>
                  <a:pt x="2838463" y="331280"/>
                </a:lnTo>
                <a:lnTo>
                  <a:pt x="2874747" y="376614"/>
                </a:lnTo>
                <a:lnTo>
                  <a:pt x="2963711" y="376614"/>
                </a:lnTo>
                <a:lnTo>
                  <a:pt x="3197458" y="427178"/>
                </a:lnTo>
                <a:lnTo>
                  <a:pt x="3312588" y="512614"/>
                </a:lnTo>
                <a:lnTo>
                  <a:pt x="3436439" y="718358"/>
                </a:lnTo>
                <a:lnTo>
                  <a:pt x="3392830" y="868307"/>
                </a:lnTo>
                <a:lnTo>
                  <a:pt x="3417251" y="918871"/>
                </a:lnTo>
                <a:lnTo>
                  <a:pt x="3562035" y="1020000"/>
                </a:lnTo>
                <a:lnTo>
                  <a:pt x="3697165" y="1146628"/>
                </a:lnTo>
                <a:lnTo>
                  <a:pt x="3697165" y="1292510"/>
                </a:lnTo>
                <a:lnTo>
                  <a:pt x="3670187" y="1391385"/>
                </a:lnTo>
                <a:lnTo>
                  <a:pt x="3506215" y="1410565"/>
                </a:lnTo>
                <a:lnTo>
                  <a:pt x="3502726" y="1773232"/>
                </a:lnTo>
                <a:lnTo>
                  <a:pt x="3337009" y="2114976"/>
                </a:lnTo>
                <a:lnTo>
                  <a:pt x="3260531" y="2170771"/>
                </a:lnTo>
                <a:lnTo>
                  <a:pt x="907080" y="2170771"/>
                </a:lnTo>
                <a:lnTo>
                  <a:pt x="697754" y="2205645"/>
                </a:lnTo>
                <a:lnTo>
                  <a:pt x="3212730" y="2205645"/>
                </a:lnTo>
                <a:lnTo>
                  <a:pt x="3033486" y="2336413"/>
                </a:lnTo>
                <a:lnTo>
                  <a:pt x="3127683" y="2510774"/>
                </a:lnTo>
                <a:lnTo>
                  <a:pt x="3173037" y="2713031"/>
                </a:lnTo>
                <a:lnTo>
                  <a:pt x="3038719" y="2718260"/>
                </a:lnTo>
                <a:lnTo>
                  <a:pt x="3032289" y="2777542"/>
                </a:lnTo>
                <a:lnTo>
                  <a:pt x="772762" y="2777542"/>
                </a:lnTo>
                <a:lnTo>
                  <a:pt x="633211" y="2788005"/>
                </a:lnTo>
                <a:close/>
              </a:path>
              <a:path w="3697604" h="3883025">
                <a:moveTo>
                  <a:pt x="1454107" y="176101"/>
                </a:moveTo>
                <a:lnTo>
                  <a:pt x="727408" y="176101"/>
                </a:lnTo>
                <a:lnTo>
                  <a:pt x="837306" y="136000"/>
                </a:lnTo>
                <a:lnTo>
                  <a:pt x="1016978" y="34870"/>
                </a:lnTo>
                <a:lnTo>
                  <a:pt x="1135596" y="29641"/>
                </a:lnTo>
                <a:lnTo>
                  <a:pt x="1261192" y="74974"/>
                </a:lnTo>
                <a:lnTo>
                  <a:pt x="1454107" y="176101"/>
                </a:lnTo>
                <a:close/>
              </a:path>
              <a:path w="3697604" h="3883025">
                <a:moveTo>
                  <a:pt x="2838463" y="331280"/>
                </a:moveTo>
                <a:lnTo>
                  <a:pt x="1763573" y="331280"/>
                </a:lnTo>
                <a:lnTo>
                  <a:pt x="1913591" y="149949"/>
                </a:lnTo>
                <a:lnTo>
                  <a:pt x="2013020" y="149949"/>
                </a:lnTo>
                <a:lnTo>
                  <a:pt x="2182226" y="170870"/>
                </a:lnTo>
                <a:lnTo>
                  <a:pt x="2311310" y="221434"/>
                </a:lnTo>
                <a:lnTo>
                  <a:pt x="2720300" y="221434"/>
                </a:lnTo>
                <a:lnTo>
                  <a:pt x="2818927" y="306872"/>
                </a:lnTo>
                <a:lnTo>
                  <a:pt x="2838463" y="331280"/>
                </a:lnTo>
                <a:close/>
              </a:path>
              <a:path w="3697604" h="3883025">
                <a:moveTo>
                  <a:pt x="2720300" y="221434"/>
                </a:moveTo>
                <a:lnTo>
                  <a:pt x="2480516" y="221434"/>
                </a:lnTo>
                <a:lnTo>
                  <a:pt x="2714264" y="216205"/>
                </a:lnTo>
                <a:lnTo>
                  <a:pt x="2720300" y="221434"/>
                </a:lnTo>
                <a:close/>
              </a:path>
              <a:path w="3697604" h="3883025">
                <a:moveTo>
                  <a:pt x="1105942" y="3335492"/>
                </a:moveTo>
                <a:lnTo>
                  <a:pt x="961156" y="2838569"/>
                </a:lnTo>
                <a:lnTo>
                  <a:pt x="772762" y="2777542"/>
                </a:lnTo>
                <a:lnTo>
                  <a:pt x="3032289" y="2777542"/>
                </a:lnTo>
                <a:lnTo>
                  <a:pt x="3023022" y="2862980"/>
                </a:lnTo>
                <a:lnTo>
                  <a:pt x="3062007" y="2974570"/>
                </a:lnTo>
                <a:lnTo>
                  <a:pt x="1559482" y="2974570"/>
                </a:lnTo>
                <a:lnTo>
                  <a:pt x="1105942" y="3335492"/>
                </a:lnTo>
                <a:close/>
              </a:path>
              <a:path w="3697604" h="3883025">
                <a:moveTo>
                  <a:pt x="1379809" y="3818467"/>
                </a:moveTo>
                <a:lnTo>
                  <a:pt x="1336201" y="3813236"/>
                </a:lnTo>
                <a:lnTo>
                  <a:pt x="1280379" y="3776621"/>
                </a:lnTo>
                <a:lnTo>
                  <a:pt x="1379809" y="3565646"/>
                </a:lnTo>
                <a:lnTo>
                  <a:pt x="1559482" y="2974570"/>
                </a:lnTo>
                <a:lnTo>
                  <a:pt x="3062007" y="2974570"/>
                </a:lnTo>
                <a:lnTo>
                  <a:pt x="3072363" y="3004211"/>
                </a:lnTo>
                <a:lnTo>
                  <a:pt x="2276423" y="3004211"/>
                </a:lnTo>
                <a:lnTo>
                  <a:pt x="2187461" y="3351184"/>
                </a:lnTo>
                <a:lnTo>
                  <a:pt x="2185116" y="3530774"/>
                </a:lnTo>
                <a:lnTo>
                  <a:pt x="1833349" y="3530774"/>
                </a:lnTo>
                <a:lnTo>
                  <a:pt x="1379809" y="3818467"/>
                </a:lnTo>
                <a:close/>
              </a:path>
              <a:path w="3697604" h="3883025">
                <a:moveTo>
                  <a:pt x="2565991" y="3832418"/>
                </a:moveTo>
                <a:lnTo>
                  <a:pt x="2480516" y="3691185"/>
                </a:lnTo>
                <a:lnTo>
                  <a:pt x="2375853" y="3143696"/>
                </a:lnTo>
                <a:lnTo>
                  <a:pt x="2276423" y="3004211"/>
                </a:lnTo>
                <a:lnTo>
                  <a:pt x="3072363" y="3004211"/>
                </a:lnTo>
                <a:lnTo>
                  <a:pt x="3253280" y="3522056"/>
                </a:lnTo>
                <a:lnTo>
                  <a:pt x="3306725" y="3647595"/>
                </a:lnTo>
                <a:lnTo>
                  <a:pt x="2853814" y="3647595"/>
                </a:lnTo>
                <a:lnTo>
                  <a:pt x="2565991" y="3832418"/>
                </a:lnTo>
                <a:close/>
              </a:path>
              <a:path w="3697604" h="3883025">
                <a:moveTo>
                  <a:pt x="2103729" y="3813236"/>
                </a:moveTo>
                <a:lnTo>
                  <a:pt x="1833349" y="3530774"/>
                </a:lnTo>
                <a:lnTo>
                  <a:pt x="2185116" y="3530774"/>
                </a:lnTo>
                <a:lnTo>
                  <a:pt x="2182226" y="3752211"/>
                </a:lnTo>
                <a:lnTo>
                  <a:pt x="2103729" y="3813236"/>
                </a:lnTo>
                <a:close/>
              </a:path>
              <a:path w="3697604" h="3883025">
                <a:moveTo>
                  <a:pt x="3277700" y="3882982"/>
                </a:moveTo>
                <a:lnTo>
                  <a:pt x="2853814" y="3647595"/>
                </a:lnTo>
                <a:lnTo>
                  <a:pt x="3306725" y="3647595"/>
                </a:lnTo>
                <a:lnTo>
                  <a:pt x="3357944" y="3767903"/>
                </a:lnTo>
                <a:lnTo>
                  <a:pt x="3371897" y="3848108"/>
                </a:lnTo>
                <a:lnTo>
                  <a:pt x="3277700" y="3882982"/>
                </a:lnTo>
                <a:close/>
              </a:path>
            </a:pathLst>
          </a:custGeom>
          <a:solidFill>
            <a:srgbClr val="FFFFFF"/>
          </a:solidFill>
        </p:spPr>
        <p:txBody>
          <a:bodyPr wrap="square" lIns="0" tIns="0" rIns="0" bIns="0" rtlCol="0"/>
          <a:lstStyle/>
          <a:p>
            <a:endParaRPr/>
          </a:p>
        </p:txBody>
      </p:sp>
      <p:sp>
        <p:nvSpPr>
          <p:cNvPr id="6" name="object 6"/>
          <p:cNvSpPr/>
          <p:nvPr/>
        </p:nvSpPr>
        <p:spPr>
          <a:xfrm>
            <a:off x="6735932" y="2973445"/>
            <a:ext cx="407034" cy="574040"/>
          </a:xfrm>
          <a:custGeom>
            <a:avLst/>
            <a:gdLst/>
            <a:ahLst/>
            <a:cxnLst/>
            <a:rect l="l" t="t" r="r" b="b"/>
            <a:pathLst>
              <a:path w="407034" h="574039">
                <a:moveTo>
                  <a:pt x="312245" y="573642"/>
                </a:moveTo>
                <a:lnTo>
                  <a:pt x="104663" y="456821"/>
                </a:lnTo>
                <a:lnTo>
                  <a:pt x="17443" y="252819"/>
                </a:lnTo>
                <a:lnTo>
                  <a:pt x="0" y="0"/>
                </a:lnTo>
                <a:lnTo>
                  <a:pt x="92452" y="280716"/>
                </a:lnTo>
                <a:lnTo>
                  <a:pt x="184904" y="362665"/>
                </a:lnTo>
                <a:lnTo>
                  <a:pt x="324455" y="381846"/>
                </a:lnTo>
                <a:lnTo>
                  <a:pt x="406441" y="503896"/>
                </a:lnTo>
                <a:lnTo>
                  <a:pt x="312245" y="573642"/>
                </a:lnTo>
                <a:close/>
              </a:path>
            </a:pathLst>
          </a:custGeom>
          <a:solidFill>
            <a:srgbClr val="FFD9D9"/>
          </a:solidFill>
        </p:spPr>
        <p:txBody>
          <a:bodyPr wrap="square" lIns="0" tIns="0" rIns="0" bIns="0" rtlCol="0"/>
          <a:lstStyle/>
          <a:p>
            <a:endParaRPr/>
          </a:p>
        </p:txBody>
      </p:sp>
      <p:sp>
        <p:nvSpPr>
          <p:cNvPr id="7" name="object 7"/>
          <p:cNvSpPr/>
          <p:nvPr/>
        </p:nvSpPr>
        <p:spPr>
          <a:xfrm>
            <a:off x="7611614" y="3581957"/>
            <a:ext cx="1061085" cy="352425"/>
          </a:xfrm>
          <a:custGeom>
            <a:avLst/>
            <a:gdLst/>
            <a:ahLst/>
            <a:cxnLst/>
            <a:rect l="l" t="t" r="r" b="b"/>
            <a:pathLst>
              <a:path w="1061084" h="352425">
                <a:moveTo>
                  <a:pt x="732139" y="210974"/>
                </a:moveTo>
                <a:lnTo>
                  <a:pt x="556457" y="210974"/>
                </a:lnTo>
                <a:lnTo>
                  <a:pt x="673332" y="151694"/>
                </a:lnTo>
                <a:lnTo>
                  <a:pt x="771016" y="64512"/>
                </a:lnTo>
                <a:lnTo>
                  <a:pt x="783227" y="17437"/>
                </a:lnTo>
                <a:lnTo>
                  <a:pt x="898356" y="0"/>
                </a:lnTo>
                <a:lnTo>
                  <a:pt x="1060586" y="24410"/>
                </a:lnTo>
                <a:lnTo>
                  <a:pt x="783227" y="188309"/>
                </a:lnTo>
                <a:lnTo>
                  <a:pt x="732139" y="210974"/>
                </a:lnTo>
                <a:close/>
              </a:path>
              <a:path w="1061084" h="352425">
                <a:moveTo>
                  <a:pt x="641743" y="251079"/>
                </a:moveTo>
                <a:lnTo>
                  <a:pt x="451794" y="251079"/>
                </a:lnTo>
                <a:lnTo>
                  <a:pt x="406441" y="106359"/>
                </a:lnTo>
                <a:lnTo>
                  <a:pt x="556457" y="210974"/>
                </a:lnTo>
                <a:lnTo>
                  <a:pt x="732139" y="210974"/>
                </a:lnTo>
                <a:lnTo>
                  <a:pt x="641743" y="251079"/>
                </a:lnTo>
                <a:close/>
              </a:path>
              <a:path w="1061084" h="352425">
                <a:moveTo>
                  <a:pt x="87217" y="352205"/>
                </a:moveTo>
                <a:lnTo>
                  <a:pt x="0" y="280720"/>
                </a:lnTo>
                <a:lnTo>
                  <a:pt x="127338" y="245848"/>
                </a:lnTo>
                <a:lnTo>
                  <a:pt x="279101" y="111591"/>
                </a:lnTo>
                <a:lnTo>
                  <a:pt x="451794" y="251079"/>
                </a:lnTo>
                <a:lnTo>
                  <a:pt x="641743" y="251079"/>
                </a:lnTo>
                <a:lnTo>
                  <a:pt x="457027" y="333028"/>
                </a:lnTo>
                <a:lnTo>
                  <a:pt x="87217" y="352205"/>
                </a:lnTo>
                <a:close/>
              </a:path>
            </a:pathLst>
          </a:custGeom>
          <a:solidFill>
            <a:srgbClr val="FFD9D9"/>
          </a:solidFill>
        </p:spPr>
        <p:txBody>
          <a:bodyPr wrap="square" lIns="0" tIns="0" rIns="0" bIns="0" rtlCol="0"/>
          <a:lstStyle/>
          <a:p>
            <a:endParaRPr/>
          </a:p>
        </p:txBody>
      </p:sp>
      <p:sp>
        <p:nvSpPr>
          <p:cNvPr id="8" name="object 8"/>
          <p:cNvSpPr/>
          <p:nvPr/>
        </p:nvSpPr>
        <p:spPr>
          <a:xfrm>
            <a:off x="6863270" y="2148724"/>
            <a:ext cx="1589405" cy="1632585"/>
          </a:xfrm>
          <a:custGeom>
            <a:avLst/>
            <a:gdLst/>
            <a:ahLst/>
            <a:cxnLst/>
            <a:rect l="l" t="t" r="r" b="b"/>
            <a:pathLst>
              <a:path w="1589404" h="1632585">
                <a:moveTo>
                  <a:pt x="266892" y="1176927"/>
                </a:moveTo>
                <a:lnTo>
                  <a:pt x="127341" y="1100207"/>
                </a:lnTo>
                <a:lnTo>
                  <a:pt x="87221" y="1000822"/>
                </a:lnTo>
                <a:lnTo>
                  <a:pt x="0" y="802052"/>
                </a:lnTo>
                <a:lnTo>
                  <a:pt x="92452" y="678259"/>
                </a:lnTo>
                <a:lnTo>
                  <a:pt x="40120" y="444618"/>
                </a:lnTo>
                <a:lnTo>
                  <a:pt x="214561" y="287692"/>
                </a:lnTo>
                <a:lnTo>
                  <a:pt x="511104" y="0"/>
                </a:lnTo>
                <a:lnTo>
                  <a:pt x="596581" y="305128"/>
                </a:lnTo>
                <a:lnTo>
                  <a:pt x="1119803" y="305128"/>
                </a:lnTo>
                <a:lnTo>
                  <a:pt x="1532619" y="598054"/>
                </a:lnTo>
                <a:lnTo>
                  <a:pt x="922781" y="598054"/>
                </a:lnTo>
                <a:lnTo>
                  <a:pt x="545994" y="760206"/>
                </a:lnTo>
                <a:lnTo>
                  <a:pt x="266892" y="1176927"/>
                </a:lnTo>
                <a:close/>
              </a:path>
              <a:path w="1589404" h="1632585">
                <a:moveTo>
                  <a:pt x="1119803" y="305128"/>
                </a:moveTo>
                <a:lnTo>
                  <a:pt x="596581" y="305128"/>
                </a:lnTo>
                <a:lnTo>
                  <a:pt x="1078030" y="275487"/>
                </a:lnTo>
                <a:lnTo>
                  <a:pt x="1119803" y="305128"/>
                </a:lnTo>
                <a:close/>
              </a:path>
              <a:path w="1589404" h="1632585">
                <a:moveTo>
                  <a:pt x="301778" y="1410568"/>
                </a:moveTo>
                <a:lnTo>
                  <a:pt x="336668" y="1234464"/>
                </a:lnTo>
                <a:lnTo>
                  <a:pt x="551225" y="965952"/>
                </a:lnTo>
                <a:lnTo>
                  <a:pt x="922781" y="598054"/>
                </a:lnTo>
                <a:lnTo>
                  <a:pt x="1532619" y="598054"/>
                </a:lnTo>
                <a:lnTo>
                  <a:pt x="1589135" y="638156"/>
                </a:lnTo>
                <a:lnTo>
                  <a:pt x="1566460" y="983386"/>
                </a:lnTo>
                <a:lnTo>
                  <a:pt x="1373249" y="1187388"/>
                </a:lnTo>
                <a:lnTo>
                  <a:pt x="1090241" y="1187388"/>
                </a:lnTo>
                <a:lnTo>
                  <a:pt x="804101" y="1363489"/>
                </a:lnTo>
                <a:lnTo>
                  <a:pt x="556460" y="1363489"/>
                </a:lnTo>
                <a:lnTo>
                  <a:pt x="301778" y="1410568"/>
                </a:lnTo>
                <a:close/>
              </a:path>
              <a:path w="1589404" h="1632585">
                <a:moveTo>
                  <a:pt x="777997" y="1632005"/>
                </a:moveTo>
                <a:lnTo>
                  <a:pt x="765787" y="1539594"/>
                </a:lnTo>
                <a:lnTo>
                  <a:pt x="1090241" y="1187388"/>
                </a:lnTo>
                <a:lnTo>
                  <a:pt x="1373249" y="1187388"/>
                </a:lnTo>
                <a:lnTo>
                  <a:pt x="1194904" y="1375695"/>
                </a:lnTo>
                <a:lnTo>
                  <a:pt x="975113" y="1468105"/>
                </a:lnTo>
                <a:lnTo>
                  <a:pt x="777997" y="1632005"/>
                </a:lnTo>
                <a:close/>
              </a:path>
              <a:path w="1589404" h="1632585">
                <a:moveTo>
                  <a:pt x="690778" y="1433233"/>
                </a:moveTo>
                <a:lnTo>
                  <a:pt x="631467" y="1368722"/>
                </a:lnTo>
                <a:lnTo>
                  <a:pt x="556460" y="1363489"/>
                </a:lnTo>
                <a:lnTo>
                  <a:pt x="804101" y="1363489"/>
                </a:lnTo>
                <a:lnTo>
                  <a:pt x="690778" y="1433233"/>
                </a:lnTo>
                <a:close/>
              </a:path>
            </a:pathLst>
          </a:custGeom>
          <a:solidFill>
            <a:srgbClr val="FFD9D9"/>
          </a:solidFill>
        </p:spPr>
        <p:txBody>
          <a:bodyPr wrap="square" lIns="0" tIns="0" rIns="0" bIns="0" rtlCol="0"/>
          <a:lstStyle/>
          <a:p>
            <a:endParaRPr/>
          </a:p>
        </p:txBody>
      </p:sp>
      <p:sp>
        <p:nvSpPr>
          <p:cNvPr id="9" name="object 9"/>
          <p:cNvSpPr/>
          <p:nvPr/>
        </p:nvSpPr>
        <p:spPr>
          <a:xfrm>
            <a:off x="6784773" y="3316930"/>
            <a:ext cx="966469" cy="617855"/>
          </a:xfrm>
          <a:custGeom>
            <a:avLst/>
            <a:gdLst/>
            <a:ahLst/>
            <a:cxnLst/>
            <a:rect l="l" t="t" r="r" b="b"/>
            <a:pathLst>
              <a:path w="966470" h="617854">
                <a:moveTo>
                  <a:pt x="966387" y="617235"/>
                </a:moveTo>
                <a:lnTo>
                  <a:pt x="687286" y="557951"/>
                </a:lnTo>
                <a:lnTo>
                  <a:pt x="238979" y="308617"/>
                </a:lnTo>
                <a:lnTo>
                  <a:pt x="95939" y="158670"/>
                </a:lnTo>
                <a:lnTo>
                  <a:pt x="0" y="0"/>
                </a:lnTo>
                <a:lnTo>
                  <a:pt x="109894" y="73232"/>
                </a:lnTo>
                <a:lnTo>
                  <a:pt x="233747" y="158670"/>
                </a:lnTo>
                <a:lnTo>
                  <a:pt x="377842" y="158670"/>
                </a:lnTo>
                <a:lnTo>
                  <a:pt x="355852" y="270258"/>
                </a:lnTo>
                <a:lnTo>
                  <a:pt x="467493" y="322566"/>
                </a:lnTo>
                <a:lnTo>
                  <a:pt x="610533" y="348720"/>
                </a:lnTo>
                <a:lnTo>
                  <a:pt x="696268" y="348720"/>
                </a:lnTo>
                <a:lnTo>
                  <a:pt x="727407" y="439387"/>
                </a:lnTo>
                <a:lnTo>
                  <a:pt x="966387" y="617235"/>
                </a:lnTo>
                <a:close/>
              </a:path>
              <a:path w="966470" h="617854">
                <a:moveTo>
                  <a:pt x="377842" y="158670"/>
                </a:moveTo>
                <a:lnTo>
                  <a:pt x="233747" y="158670"/>
                </a:lnTo>
                <a:lnTo>
                  <a:pt x="343642" y="132516"/>
                </a:lnTo>
                <a:lnTo>
                  <a:pt x="401206" y="40106"/>
                </a:lnTo>
                <a:lnTo>
                  <a:pt x="377842" y="158670"/>
                </a:lnTo>
                <a:close/>
              </a:path>
              <a:path w="966470" h="617854">
                <a:moveTo>
                  <a:pt x="696268" y="348720"/>
                </a:moveTo>
                <a:lnTo>
                  <a:pt x="610533" y="348720"/>
                </a:lnTo>
                <a:lnTo>
                  <a:pt x="687286" y="322566"/>
                </a:lnTo>
                <a:lnTo>
                  <a:pt x="696268" y="348720"/>
                </a:lnTo>
                <a:close/>
              </a:path>
            </a:pathLst>
          </a:custGeom>
          <a:solidFill>
            <a:srgbClr val="FF9999"/>
          </a:solidFill>
        </p:spPr>
        <p:txBody>
          <a:bodyPr wrap="square" lIns="0" tIns="0" rIns="0" bIns="0" rtlCol="0"/>
          <a:lstStyle/>
          <a:p>
            <a:endParaRPr/>
          </a:p>
        </p:txBody>
      </p:sp>
      <p:sp>
        <p:nvSpPr>
          <p:cNvPr id="10" name="object 10"/>
          <p:cNvSpPr/>
          <p:nvPr/>
        </p:nvSpPr>
        <p:spPr>
          <a:xfrm>
            <a:off x="6763839" y="3840009"/>
            <a:ext cx="1826895" cy="1482090"/>
          </a:xfrm>
          <a:custGeom>
            <a:avLst/>
            <a:gdLst/>
            <a:ahLst/>
            <a:cxnLst/>
            <a:rect l="l" t="t" r="r" b="b"/>
            <a:pathLst>
              <a:path w="1826895" h="1482089">
                <a:moveTo>
                  <a:pt x="221536" y="251079"/>
                </a:moveTo>
                <a:lnTo>
                  <a:pt x="345388" y="139489"/>
                </a:lnTo>
                <a:lnTo>
                  <a:pt x="371554" y="0"/>
                </a:lnTo>
                <a:lnTo>
                  <a:pt x="708220" y="125540"/>
                </a:lnTo>
                <a:lnTo>
                  <a:pt x="1397252" y="198771"/>
                </a:lnTo>
                <a:lnTo>
                  <a:pt x="376787" y="198771"/>
                </a:lnTo>
                <a:lnTo>
                  <a:pt x="221536" y="251079"/>
                </a:lnTo>
                <a:close/>
              </a:path>
              <a:path w="1826895" h="1482089">
                <a:moveTo>
                  <a:pt x="214559" y="1128108"/>
                </a:moveTo>
                <a:lnTo>
                  <a:pt x="305267" y="892723"/>
                </a:lnTo>
                <a:lnTo>
                  <a:pt x="319222" y="571900"/>
                </a:lnTo>
                <a:lnTo>
                  <a:pt x="312245" y="434158"/>
                </a:lnTo>
                <a:lnTo>
                  <a:pt x="376787" y="198771"/>
                </a:lnTo>
                <a:lnTo>
                  <a:pt x="1397252" y="198771"/>
                </a:lnTo>
                <a:lnTo>
                  <a:pt x="1480983" y="146463"/>
                </a:lnTo>
                <a:lnTo>
                  <a:pt x="1721708" y="251079"/>
                </a:lnTo>
                <a:lnTo>
                  <a:pt x="1816874" y="251079"/>
                </a:lnTo>
                <a:lnTo>
                  <a:pt x="1826371" y="336515"/>
                </a:lnTo>
                <a:lnTo>
                  <a:pt x="1669377" y="348720"/>
                </a:lnTo>
                <a:lnTo>
                  <a:pt x="1676354" y="545746"/>
                </a:lnTo>
                <a:lnTo>
                  <a:pt x="1679159" y="557951"/>
                </a:lnTo>
                <a:lnTo>
                  <a:pt x="903591" y="557951"/>
                </a:lnTo>
                <a:lnTo>
                  <a:pt x="809937" y="768926"/>
                </a:lnTo>
                <a:lnTo>
                  <a:pt x="682054" y="768926"/>
                </a:lnTo>
                <a:lnTo>
                  <a:pt x="214559" y="1128108"/>
                </a:lnTo>
                <a:close/>
              </a:path>
              <a:path w="1826895" h="1482089">
                <a:moveTo>
                  <a:pt x="1816874" y="251079"/>
                </a:moveTo>
                <a:lnTo>
                  <a:pt x="1721708" y="251079"/>
                </a:lnTo>
                <a:lnTo>
                  <a:pt x="1812416" y="210978"/>
                </a:lnTo>
                <a:lnTo>
                  <a:pt x="1816874" y="251079"/>
                </a:lnTo>
                <a:close/>
              </a:path>
              <a:path w="1826895" h="1482089">
                <a:moveTo>
                  <a:pt x="1306543" y="1370466"/>
                </a:moveTo>
                <a:lnTo>
                  <a:pt x="1228045" y="964208"/>
                </a:lnTo>
                <a:lnTo>
                  <a:pt x="1058842" y="683492"/>
                </a:lnTo>
                <a:lnTo>
                  <a:pt x="903591" y="557951"/>
                </a:lnTo>
                <a:lnTo>
                  <a:pt x="1679159" y="557951"/>
                </a:lnTo>
                <a:lnTo>
                  <a:pt x="1771313" y="958979"/>
                </a:lnTo>
                <a:lnTo>
                  <a:pt x="1631000" y="958979"/>
                </a:lnTo>
                <a:lnTo>
                  <a:pt x="1675167" y="1049646"/>
                </a:lnTo>
                <a:lnTo>
                  <a:pt x="1475750" y="1049646"/>
                </a:lnTo>
                <a:lnTo>
                  <a:pt x="1306543" y="1370466"/>
                </a:lnTo>
                <a:close/>
              </a:path>
              <a:path w="1826895" h="1482089">
                <a:moveTo>
                  <a:pt x="150017" y="1422773"/>
                </a:moveTo>
                <a:lnTo>
                  <a:pt x="0" y="1403596"/>
                </a:lnTo>
                <a:lnTo>
                  <a:pt x="143039" y="1260621"/>
                </a:lnTo>
                <a:lnTo>
                  <a:pt x="514593" y="1004311"/>
                </a:lnTo>
                <a:lnTo>
                  <a:pt x="682054" y="768926"/>
                </a:lnTo>
                <a:lnTo>
                  <a:pt x="809937" y="768926"/>
                </a:lnTo>
                <a:lnTo>
                  <a:pt x="786717" y="821234"/>
                </a:lnTo>
                <a:lnTo>
                  <a:pt x="715196" y="1089749"/>
                </a:lnTo>
                <a:lnTo>
                  <a:pt x="805251" y="1175183"/>
                </a:lnTo>
                <a:lnTo>
                  <a:pt x="467495" y="1175183"/>
                </a:lnTo>
                <a:lnTo>
                  <a:pt x="150017" y="1422773"/>
                </a:lnTo>
                <a:close/>
              </a:path>
              <a:path w="1826895" h="1482089">
                <a:moveTo>
                  <a:pt x="1819394" y="1168210"/>
                </a:moveTo>
                <a:lnTo>
                  <a:pt x="1631000" y="958979"/>
                </a:lnTo>
                <a:lnTo>
                  <a:pt x="1771313" y="958979"/>
                </a:lnTo>
                <a:lnTo>
                  <a:pt x="1819394" y="1168210"/>
                </a:lnTo>
                <a:close/>
              </a:path>
              <a:path w="1826895" h="1482089">
                <a:moveTo>
                  <a:pt x="1793228" y="1292004"/>
                </a:moveTo>
                <a:lnTo>
                  <a:pt x="1475750" y="1049646"/>
                </a:lnTo>
                <a:lnTo>
                  <a:pt x="1675167" y="1049646"/>
                </a:lnTo>
                <a:lnTo>
                  <a:pt x="1793228" y="1292004"/>
                </a:lnTo>
                <a:close/>
              </a:path>
              <a:path w="1826895" h="1482089">
                <a:moveTo>
                  <a:pt x="779740" y="1482054"/>
                </a:moveTo>
                <a:lnTo>
                  <a:pt x="655888" y="1358260"/>
                </a:lnTo>
                <a:lnTo>
                  <a:pt x="572156" y="1175183"/>
                </a:lnTo>
                <a:lnTo>
                  <a:pt x="805251" y="1175183"/>
                </a:lnTo>
                <a:lnTo>
                  <a:pt x="818116" y="1187388"/>
                </a:lnTo>
                <a:lnTo>
                  <a:pt x="779740" y="1482054"/>
                </a:lnTo>
                <a:close/>
              </a:path>
            </a:pathLst>
          </a:custGeom>
          <a:solidFill>
            <a:srgbClr val="FF9999"/>
          </a:solidFill>
        </p:spPr>
        <p:txBody>
          <a:bodyPr wrap="square" lIns="0" tIns="0" rIns="0" bIns="0" rtlCol="0"/>
          <a:lstStyle/>
          <a:p>
            <a:endParaRPr/>
          </a:p>
        </p:txBody>
      </p:sp>
      <p:sp>
        <p:nvSpPr>
          <p:cNvPr id="11" name="object 11"/>
          <p:cNvSpPr/>
          <p:nvPr/>
        </p:nvSpPr>
        <p:spPr>
          <a:xfrm>
            <a:off x="6816169" y="2021442"/>
            <a:ext cx="2117725" cy="1984375"/>
          </a:xfrm>
          <a:custGeom>
            <a:avLst/>
            <a:gdLst/>
            <a:ahLst/>
            <a:cxnLst/>
            <a:rect l="l" t="t" r="r" b="b"/>
            <a:pathLst>
              <a:path w="2117725" h="1984375">
                <a:moveTo>
                  <a:pt x="90708" y="1119386"/>
                </a:moveTo>
                <a:lnTo>
                  <a:pt x="0" y="1014771"/>
                </a:lnTo>
                <a:lnTo>
                  <a:pt x="6977" y="877027"/>
                </a:lnTo>
                <a:lnTo>
                  <a:pt x="90708" y="824719"/>
                </a:lnTo>
                <a:lnTo>
                  <a:pt x="38376" y="706155"/>
                </a:lnTo>
                <a:lnTo>
                  <a:pt x="38376" y="542257"/>
                </a:lnTo>
                <a:lnTo>
                  <a:pt x="116873" y="432411"/>
                </a:lnTo>
                <a:lnTo>
                  <a:pt x="202348" y="411488"/>
                </a:lnTo>
                <a:lnTo>
                  <a:pt x="181414" y="268513"/>
                </a:lnTo>
                <a:lnTo>
                  <a:pt x="312243" y="136000"/>
                </a:lnTo>
                <a:lnTo>
                  <a:pt x="500638" y="0"/>
                </a:lnTo>
                <a:lnTo>
                  <a:pt x="675077" y="97641"/>
                </a:lnTo>
                <a:lnTo>
                  <a:pt x="1221069" y="195282"/>
                </a:lnTo>
                <a:lnTo>
                  <a:pt x="1747874" y="385334"/>
                </a:lnTo>
                <a:lnTo>
                  <a:pt x="2005081" y="385334"/>
                </a:lnTo>
                <a:lnTo>
                  <a:pt x="2035755" y="523077"/>
                </a:lnTo>
                <a:lnTo>
                  <a:pt x="1182693" y="523077"/>
                </a:lnTo>
                <a:lnTo>
                  <a:pt x="624490" y="575385"/>
                </a:lnTo>
                <a:lnTo>
                  <a:pt x="273866" y="791591"/>
                </a:lnTo>
                <a:lnTo>
                  <a:pt x="207580" y="857847"/>
                </a:lnTo>
                <a:lnTo>
                  <a:pt x="221536" y="1028720"/>
                </a:lnTo>
                <a:lnTo>
                  <a:pt x="90708" y="1119386"/>
                </a:lnTo>
                <a:close/>
              </a:path>
              <a:path w="2117725" h="1984375">
                <a:moveTo>
                  <a:pt x="2005081" y="385334"/>
                </a:moveTo>
                <a:lnTo>
                  <a:pt x="1747874" y="385334"/>
                </a:lnTo>
                <a:lnTo>
                  <a:pt x="2000810" y="366154"/>
                </a:lnTo>
                <a:lnTo>
                  <a:pt x="2005081" y="385334"/>
                </a:lnTo>
                <a:close/>
              </a:path>
              <a:path w="2117725" h="1984375">
                <a:moveTo>
                  <a:pt x="545992" y="1361748"/>
                </a:moveTo>
                <a:lnTo>
                  <a:pt x="675077" y="1159489"/>
                </a:lnTo>
                <a:lnTo>
                  <a:pt x="1235025" y="667796"/>
                </a:lnTo>
                <a:lnTo>
                  <a:pt x="1182693" y="523077"/>
                </a:lnTo>
                <a:lnTo>
                  <a:pt x="2035755" y="523077"/>
                </a:lnTo>
                <a:lnTo>
                  <a:pt x="2069536" y="674770"/>
                </a:lnTo>
                <a:lnTo>
                  <a:pt x="1993832" y="674770"/>
                </a:lnTo>
                <a:lnTo>
                  <a:pt x="1868236" y="833439"/>
                </a:lnTo>
                <a:lnTo>
                  <a:pt x="1927900" y="948514"/>
                </a:lnTo>
                <a:lnTo>
                  <a:pt x="1566458" y="948514"/>
                </a:lnTo>
                <a:lnTo>
                  <a:pt x="545992" y="1361748"/>
                </a:lnTo>
                <a:close/>
              </a:path>
              <a:path w="2117725" h="1984375">
                <a:moveTo>
                  <a:pt x="1672284" y="1879593"/>
                </a:moveTo>
                <a:lnTo>
                  <a:pt x="1228047" y="1879593"/>
                </a:lnTo>
                <a:lnTo>
                  <a:pt x="1397252" y="1834261"/>
                </a:lnTo>
                <a:lnTo>
                  <a:pt x="1494938" y="1734875"/>
                </a:lnTo>
                <a:lnTo>
                  <a:pt x="1631000" y="1604105"/>
                </a:lnTo>
                <a:lnTo>
                  <a:pt x="1812416" y="1584928"/>
                </a:lnTo>
                <a:lnTo>
                  <a:pt x="1890913" y="1414055"/>
                </a:lnTo>
                <a:lnTo>
                  <a:pt x="1883936" y="1283286"/>
                </a:lnTo>
                <a:lnTo>
                  <a:pt x="2039186" y="1126361"/>
                </a:lnTo>
                <a:lnTo>
                  <a:pt x="2039186" y="850873"/>
                </a:lnTo>
                <a:lnTo>
                  <a:pt x="1993832" y="674770"/>
                </a:lnTo>
                <a:lnTo>
                  <a:pt x="2069536" y="674770"/>
                </a:lnTo>
                <a:lnTo>
                  <a:pt x="2117684" y="890976"/>
                </a:lnTo>
                <a:lnTo>
                  <a:pt x="2105473" y="1302464"/>
                </a:lnTo>
                <a:lnTo>
                  <a:pt x="1948478" y="1644208"/>
                </a:lnTo>
                <a:lnTo>
                  <a:pt x="1695542" y="1781954"/>
                </a:lnTo>
                <a:lnTo>
                  <a:pt x="1672284" y="1879593"/>
                </a:lnTo>
                <a:close/>
              </a:path>
              <a:path w="2117725" h="1984375">
                <a:moveTo>
                  <a:pt x="975111" y="1618054"/>
                </a:moveTo>
                <a:lnTo>
                  <a:pt x="1566458" y="948514"/>
                </a:lnTo>
                <a:lnTo>
                  <a:pt x="1927900" y="948514"/>
                </a:lnTo>
                <a:lnTo>
                  <a:pt x="1992086" y="1072311"/>
                </a:lnTo>
                <a:lnTo>
                  <a:pt x="1767062" y="1243183"/>
                </a:lnTo>
                <a:lnTo>
                  <a:pt x="1812416" y="1454156"/>
                </a:lnTo>
                <a:lnTo>
                  <a:pt x="1559478" y="1492517"/>
                </a:lnTo>
                <a:lnTo>
                  <a:pt x="1515288" y="1558774"/>
                </a:lnTo>
                <a:lnTo>
                  <a:pt x="1091985" y="1558774"/>
                </a:lnTo>
                <a:lnTo>
                  <a:pt x="975111" y="1618054"/>
                </a:lnTo>
                <a:close/>
              </a:path>
              <a:path w="2117725" h="1984375">
                <a:moveTo>
                  <a:pt x="1371087" y="1774977"/>
                </a:moveTo>
                <a:lnTo>
                  <a:pt x="1187926" y="1637235"/>
                </a:lnTo>
                <a:lnTo>
                  <a:pt x="1091985" y="1558774"/>
                </a:lnTo>
                <a:lnTo>
                  <a:pt x="1515288" y="1558774"/>
                </a:lnTo>
                <a:lnTo>
                  <a:pt x="1371087" y="1774977"/>
                </a:lnTo>
                <a:close/>
              </a:path>
              <a:path w="2117725" h="1984375">
                <a:moveTo>
                  <a:pt x="1001277" y="1984209"/>
                </a:moveTo>
                <a:lnTo>
                  <a:pt x="696009" y="1879593"/>
                </a:lnTo>
                <a:lnTo>
                  <a:pt x="922779" y="1865644"/>
                </a:lnTo>
                <a:lnTo>
                  <a:pt x="1078030" y="1696516"/>
                </a:lnTo>
                <a:lnTo>
                  <a:pt x="1228047" y="1879593"/>
                </a:lnTo>
                <a:lnTo>
                  <a:pt x="1672284" y="1879593"/>
                </a:lnTo>
                <a:lnTo>
                  <a:pt x="1669377" y="1891798"/>
                </a:lnTo>
                <a:lnTo>
                  <a:pt x="1494938" y="1917952"/>
                </a:lnTo>
                <a:lnTo>
                  <a:pt x="1001277" y="1984209"/>
                </a:lnTo>
                <a:close/>
              </a:path>
            </a:pathLst>
          </a:custGeom>
          <a:solidFill>
            <a:srgbClr val="FF9999"/>
          </a:solidFill>
        </p:spPr>
        <p:txBody>
          <a:bodyPr wrap="square" lIns="0" tIns="0" rIns="0" bIns="0" rtlCol="0"/>
          <a:lstStyle/>
          <a:p>
            <a:endParaRPr/>
          </a:p>
        </p:txBody>
      </p:sp>
      <p:sp>
        <p:nvSpPr>
          <p:cNvPr id="12" name="object 12"/>
          <p:cNvSpPr/>
          <p:nvPr/>
        </p:nvSpPr>
        <p:spPr>
          <a:xfrm>
            <a:off x="6842335" y="1983082"/>
            <a:ext cx="1974850" cy="1224280"/>
          </a:xfrm>
          <a:custGeom>
            <a:avLst/>
            <a:gdLst/>
            <a:ahLst/>
            <a:cxnLst/>
            <a:rect l="l" t="t" r="r" b="b"/>
            <a:pathLst>
              <a:path w="1974850" h="1224280">
                <a:moveTo>
                  <a:pt x="123851" y="1224002"/>
                </a:moveTo>
                <a:lnTo>
                  <a:pt x="0" y="1119386"/>
                </a:lnTo>
                <a:lnTo>
                  <a:pt x="6977" y="1020003"/>
                </a:lnTo>
                <a:lnTo>
                  <a:pt x="109896" y="915388"/>
                </a:lnTo>
                <a:lnTo>
                  <a:pt x="116873" y="822977"/>
                </a:lnTo>
                <a:lnTo>
                  <a:pt x="52331" y="725334"/>
                </a:lnTo>
                <a:lnTo>
                  <a:pt x="64542" y="632924"/>
                </a:lnTo>
                <a:lnTo>
                  <a:pt x="136062" y="594565"/>
                </a:lnTo>
                <a:lnTo>
                  <a:pt x="298288" y="542257"/>
                </a:lnTo>
                <a:lnTo>
                  <a:pt x="259911" y="338258"/>
                </a:lnTo>
                <a:lnTo>
                  <a:pt x="338409" y="214461"/>
                </a:lnTo>
                <a:lnTo>
                  <a:pt x="460517" y="122051"/>
                </a:lnTo>
                <a:lnTo>
                  <a:pt x="402951" y="38359"/>
                </a:lnTo>
                <a:lnTo>
                  <a:pt x="502383" y="0"/>
                </a:lnTo>
                <a:lnTo>
                  <a:pt x="648909" y="136000"/>
                </a:lnTo>
                <a:lnTo>
                  <a:pt x="929755" y="142976"/>
                </a:lnTo>
                <a:lnTo>
                  <a:pt x="1115393" y="142976"/>
                </a:lnTo>
                <a:lnTo>
                  <a:pt x="1137337" y="188308"/>
                </a:lnTo>
                <a:lnTo>
                  <a:pt x="1364109" y="240615"/>
                </a:lnTo>
                <a:lnTo>
                  <a:pt x="1566581" y="240615"/>
                </a:lnTo>
                <a:lnTo>
                  <a:pt x="1581111" y="254564"/>
                </a:lnTo>
                <a:lnTo>
                  <a:pt x="617512" y="254564"/>
                </a:lnTo>
                <a:lnTo>
                  <a:pt x="429117" y="333026"/>
                </a:lnTo>
                <a:lnTo>
                  <a:pt x="350619" y="516103"/>
                </a:lnTo>
                <a:lnTo>
                  <a:pt x="357599" y="620719"/>
                </a:lnTo>
                <a:lnTo>
                  <a:pt x="226770" y="713129"/>
                </a:lnTo>
                <a:lnTo>
                  <a:pt x="181414" y="896206"/>
                </a:lnTo>
                <a:lnTo>
                  <a:pt x="226770" y="1053130"/>
                </a:lnTo>
                <a:lnTo>
                  <a:pt x="123851" y="1224002"/>
                </a:lnTo>
                <a:close/>
              </a:path>
              <a:path w="1974850" h="1224280">
                <a:moveTo>
                  <a:pt x="1115393" y="142976"/>
                </a:moveTo>
                <a:lnTo>
                  <a:pt x="929755" y="142976"/>
                </a:lnTo>
                <a:lnTo>
                  <a:pt x="1085006" y="80205"/>
                </a:lnTo>
                <a:lnTo>
                  <a:pt x="1115393" y="142976"/>
                </a:lnTo>
                <a:close/>
              </a:path>
              <a:path w="1974850" h="1224280">
                <a:moveTo>
                  <a:pt x="1566581" y="240615"/>
                </a:moveTo>
                <a:lnTo>
                  <a:pt x="1364109" y="240615"/>
                </a:lnTo>
                <a:lnTo>
                  <a:pt x="1519358" y="195284"/>
                </a:lnTo>
                <a:lnTo>
                  <a:pt x="1566581" y="240615"/>
                </a:lnTo>
                <a:close/>
              </a:path>
              <a:path w="1974850" h="1224280">
                <a:moveTo>
                  <a:pt x="786717" y="404515"/>
                </a:moveTo>
                <a:lnTo>
                  <a:pt x="617512" y="254564"/>
                </a:lnTo>
                <a:lnTo>
                  <a:pt x="1581111" y="254564"/>
                </a:lnTo>
                <a:lnTo>
                  <a:pt x="1608356" y="280718"/>
                </a:lnTo>
                <a:lnTo>
                  <a:pt x="1001277" y="280718"/>
                </a:lnTo>
                <a:lnTo>
                  <a:pt x="786717" y="404515"/>
                </a:lnTo>
                <a:close/>
              </a:path>
              <a:path w="1974850" h="1224280">
                <a:moveTo>
                  <a:pt x="1259446" y="502154"/>
                </a:moveTo>
                <a:lnTo>
                  <a:pt x="1156527" y="385334"/>
                </a:lnTo>
                <a:lnTo>
                  <a:pt x="1001277" y="280718"/>
                </a:lnTo>
                <a:lnTo>
                  <a:pt x="1608356" y="280718"/>
                </a:lnTo>
                <a:lnTo>
                  <a:pt x="1695542" y="364412"/>
                </a:lnTo>
                <a:lnTo>
                  <a:pt x="1974642" y="404515"/>
                </a:lnTo>
                <a:lnTo>
                  <a:pt x="1969718" y="411488"/>
                </a:lnTo>
                <a:lnTo>
                  <a:pt x="1507147" y="411488"/>
                </a:lnTo>
                <a:lnTo>
                  <a:pt x="1357130" y="489949"/>
                </a:lnTo>
                <a:lnTo>
                  <a:pt x="1259446" y="502154"/>
                </a:lnTo>
                <a:close/>
              </a:path>
              <a:path w="1974850" h="1224280">
                <a:moveTo>
                  <a:pt x="1793226" y="796823"/>
                </a:moveTo>
                <a:lnTo>
                  <a:pt x="1643211" y="732310"/>
                </a:lnTo>
                <a:lnTo>
                  <a:pt x="1533313" y="632924"/>
                </a:lnTo>
                <a:lnTo>
                  <a:pt x="1578668" y="444618"/>
                </a:lnTo>
                <a:lnTo>
                  <a:pt x="1507147" y="411488"/>
                </a:lnTo>
                <a:lnTo>
                  <a:pt x="1969718" y="411488"/>
                </a:lnTo>
                <a:lnTo>
                  <a:pt x="1890913" y="523079"/>
                </a:lnTo>
                <a:lnTo>
                  <a:pt x="1733919" y="613746"/>
                </a:lnTo>
                <a:lnTo>
                  <a:pt x="1929290" y="706157"/>
                </a:lnTo>
                <a:lnTo>
                  <a:pt x="1793226" y="796823"/>
                </a:lnTo>
                <a:close/>
              </a:path>
            </a:pathLst>
          </a:custGeom>
          <a:solidFill>
            <a:srgbClr val="C94D4D"/>
          </a:solidFill>
        </p:spPr>
        <p:txBody>
          <a:bodyPr wrap="square" lIns="0" tIns="0" rIns="0" bIns="0" rtlCol="0"/>
          <a:lstStyle/>
          <a:p>
            <a:endParaRPr/>
          </a:p>
        </p:txBody>
      </p:sp>
      <p:sp>
        <p:nvSpPr>
          <p:cNvPr id="13" name="object 13"/>
          <p:cNvSpPr/>
          <p:nvPr/>
        </p:nvSpPr>
        <p:spPr>
          <a:xfrm>
            <a:off x="6823145" y="3212317"/>
            <a:ext cx="2110740" cy="878840"/>
          </a:xfrm>
          <a:custGeom>
            <a:avLst/>
            <a:gdLst/>
            <a:ahLst/>
            <a:cxnLst/>
            <a:rect l="l" t="t" r="r" b="b"/>
            <a:pathLst>
              <a:path w="2110740" h="878839">
                <a:moveTo>
                  <a:pt x="1726377" y="734052"/>
                </a:moveTo>
                <a:lnTo>
                  <a:pt x="1130361" y="734052"/>
                </a:lnTo>
                <a:lnTo>
                  <a:pt x="1390275" y="643385"/>
                </a:lnTo>
                <a:lnTo>
                  <a:pt x="1688565" y="491691"/>
                </a:lnTo>
                <a:lnTo>
                  <a:pt x="1948478" y="282460"/>
                </a:lnTo>
                <a:lnTo>
                  <a:pt x="2110706" y="0"/>
                </a:lnTo>
                <a:lnTo>
                  <a:pt x="1960689" y="401024"/>
                </a:lnTo>
                <a:lnTo>
                  <a:pt x="1695542" y="622461"/>
                </a:lnTo>
                <a:lnTo>
                  <a:pt x="1726377" y="734052"/>
                </a:lnTo>
                <a:close/>
              </a:path>
              <a:path w="2110740" h="878839">
                <a:moveTo>
                  <a:pt x="1292589" y="878771"/>
                </a:moveTo>
                <a:lnTo>
                  <a:pt x="961156" y="878771"/>
                </a:lnTo>
                <a:lnTo>
                  <a:pt x="565180" y="812514"/>
                </a:lnTo>
                <a:lnTo>
                  <a:pt x="286080" y="662563"/>
                </a:lnTo>
                <a:lnTo>
                  <a:pt x="317478" y="531794"/>
                </a:lnTo>
                <a:lnTo>
                  <a:pt x="153507" y="423693"/>
                </a:lnTo>
                <a:lnTo>
                  <a:pt x="0" y="158666"/>
                </a:lnTo>
                <a:lnTo>
                  <a:pt x="259915" y="401024"/>
                </a:lnTo>
                <a:lnTo>
                  <a:pt x="539015" y="564924"/>
                </a:lnTo>
                <a:lnTo>
                  <a:pt x="882659" y="700922"/>
                </a:lnTo>
                <a:lnTo>
                  <a:pt x="1130361" y="734052"/>
                </a:lnTo>
                <a:lnTo>
                  <a:pt x="1726377" y="734052"/>
                </a:lnTo>
                <a:lnTo>
                  <a:pt x="1735530" y="767179"/>
                </a:lnTo>
                <a:lnTo>
                  <a:pt x="1610069" y="767179"/>
                </a:lnTo>
                <a:lnTo>
                  <a:pt x="1292589" y="878771"/>
                </a:lnTo>
                <a:close/>
              </a:path>
              <a:path w="2110740" h="878839">
                <a:moveTo>
                  <a:pt x="1746129" y="805540"/>
                </a:moveTo>
                <a:lnTo>
                  <a:pt x="1610069" y="767179"/>
                </a:lnTo>
                <a:lnTo>
                  <a:pt x="1735530" y="767179"/>
                </a:lnTo>
                <a:lnTo>
                  <a:pt x="1746129" y="805540"/>
                </a:lnTo>
                <a:close/>
              </a:path>
            </a:pathLst>
          </a:custGeom>
          <a:solidFill>
            <a:srgbClr val="C94D4D"/>
          </a:solidFill>
        </p:spPr>
        <p:txBody>
          <a:bodyPr wrap="square" lIns="0" tIns="0" rIns="0" bIns="0" rtlCol="0"/>
          <a:lstStyle/>
          <a:p>
            <a:endParaRPr/>
          </a:p>
        </p:txBody>
      </p:sp>
      <p:sp>
        <p:nvSpPr>
          <p:cNvPr id="14" name="object 14"/>
          <p:cNvSpPr/>
          <p:nvPr/>
        </p:nvSpPr>
        <p:spPr>
          <a:xfrm>
            <a:off x="5410196" y="1447805"/>
            <a:ext cx="3733804" cy="3973642"/>
          </a:xfrm>
          <a:prstGeom prst="rect">
            <a:avLst/>
          </a:prstGeom>
          <a:blipFill>
            <a:blip r:embed="rId3" cstate="print"/>
            <a:stretch>
              <a:fillRect/>
            </a:stretch>
          </a:blipFill>
        </p:spPr>
        <p:txBody>
          <a:bodyPr wrap="square" lIns="0" tIns="0" rIns="0" bIns="0" rtlCol="0"/>
          <a:lstStyle/>
          <a:p>
            <a:endParaRPr/>
          </a:p>
        </p:txBody>
      </p:sp>
      <p:sp>
        <p:nvSpPr>
          <p:cNvPr id="15" name="object 15"/>
          <p:cNvSpPr txBox="1">
            <a:spLocks noGrp="1"/>
          </p:cNvSpPr>
          <p:nvPr>
            <p:ph type="sldNum" sz="quarter" idx="7"/>
          </p:nvPr>
        </p:nvSpPr>
        <p:spPr>
          <a:prstGeom prst="rect">
            <a:avLst/>
          </a:prstGeom>
        </p:spPr>
        <p:txBody>
          <a:bodyPr vert="horz" wrap="square" lIns="0" tIns="0" rIns="0" bIns="0" rtlCol="0">
            <a:spAutoFit/>
          </a:bodyPr>
          <a:lstStyle/>
          <a:p>
            <a:pPr marL="38100">
              <a:lnSpc>
                <a:spcPts val="1645"/>
              </a:lnSpc>
            </a:pPr>
            <a:fld id="{81D60167-4931-47E6-BA6A-407CBD079E47}" type="slidenum">
              <a:rPr spc="-5" dirty="0"/>
              <a:t>6</a:t>
            </a:fld>
            <a:endParaRPr spc="-5" dirty="0"/>
          </a:p>
        </p:txBody>
      </p:sp>
      <p:sp>
        <p:nvSpPr>
          <p:cNvPr id="16" name="object 16"/>
          <p:cNvSpPr txBox="1">
            <a:spLocks noGrp="1"/>
          </p:cNvSpPr>
          <p:nvPr>
            <p:ph type="ftr" sz="quarter" idx="5"/>
          </p:nvPr>
        </p:nvSpPr>
        <p:spPr>
          <a:xfrm>
            <a:off x="762000" y="6488331"/>
            <a:ext cx="3199765" cy="205184"/>
          </a:xfrm>
          <a:prstGeom prst="rect">
            <a:avLst/>
          </a:prstGeom>
        </p:spPr>
        <p:txBody>
          <a:bodyPr vert="horz" wrap="square" lIns="0" tIns="0" rIns="0" bIns="0" rtlCol="0">
            <a:spAutoFit/>
          </a:bodyPr>
          <a:lstStyle/>
          <a:p>
            <a:pPr marL="12700">
              <a:lnSpc>
                <a:spcPts val="1625"/>
              </a:lnSpc>
            </a:pPr>
            <a:r>
              <a:rPr lang="en-US" spc="-5" smtClean="0"/>
              <a:t>2025 Va Tech Water Treatment Short Course</a:t>
            </a:r>
            <a:endParaRPr spc="-5"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30530" y="669798"/>
            <a:ext cx="4237481" cy="1228343"/>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762000" y="817880"/>
            <a:ext cx="3538854" cy="695960"/>
          </a:xfrm>
          <a:prstGeom prst="rect">
            <a:avLst/>
          </a:prstGeom>
        </p:spPr>
        <p:txBody>
          <a:bodyPr vert="horz" wrap="square" lIns="0" tIns="12065" rIns="0" bIns="0" rtlCol="0">
            <a:spAutoFit/>
          </a:bodyPr>
          <a:lstStyle/>
          <a:p>
            <a:pPr marL="12700">
              <a:lnSpc>
                <a:spcPct val="100000"/>
              </a:lnSpc>
              <a:spcBef>
                <a:spcPts val="95"/>
              </a:spcBef>
            </a:pPr>
            <a:r>
              <a:rPr spc="-5" dirty="0"/>
              <a:t>What Is</a:t>
            </a:r>
            <a:r>
              <a:rPr spc="-40" dirty="0"/>
              <a:t> </a:t>
            </a:r>
            <a:r>
              <a:rPr spc="-5" dirty="0"/>
              <a:t>Safe?</a:t>
            </a:r>
          </a:p>
        </p:txBody>
      </p:sp>
      <p:sp>
        <p:nvSpPr>
          <p:cNvPr id="4" name="object 4"/>
          <p:cNvSpPr txBox="1"/>
          <p:nvPr/>
        </p:nvSpPr>
        <p:spPr>
          <a:xfrm>
            <a:off x="4814886" y="1888807"/>
            <a:ext cx="3276600" cy="1726564"/>
          </a:xfrm>
          <a:prstGeom prst="rect">
            <a:avLst/>
          </a:prstGeom>
        </p:spPr>
        <p:txBody>
          <a:bodyPr vert="horz" wrap="square" lIns="0" tIns="67310" rIns="0" bIns="0" rtlCol="0">
            <a:spAutoFit/>
          </a:bodyPr>
          <a:lstStyle/>
          <a:p>
            <a:pPr marL="355600" indent="-342900">
              <a:lnSpc>
                <a:spcPct val="100000"/>
              </a:lnSpc>
              <a:spcBef>
                <a:spcPts val="530"/>
              </a:spcBef>
              <a:buClr>
                <a:srgbClr val="FFCC66"/>
              </a:buClr>
              <a:buSzPct val="75000"/>
              <a:buFont typeface="Wingdings"/>
              <a:buChar char=""/>
              <a:tabLst>
                <a:tab pos="355600" algn="l"/>
              </a:tabLst>
            </a:pPr>
            <a:r>
              <a:rPr sz="3600" spc="-5" dirty="0">
                <a:solidFill>
                  <a:srgbClr val="FFFFFF"/>
                </a:solidFill>
                <a:latin typeface="Times New Roman"/>
                <a:cs typeface="Times New Roman"/>
              </a:rPr>
              <a:t>Reasonable</a:t>
            </a:r>
            <a:r>
              <a:rPr sz="3600" spc="-35" dirty="0">
                <a:solidFill>
                  <a:srgbClr val="FFFFFF"/>
                </a:solidFill>
                <a:latin typeface="Times New Roman"/>
                <a:cs typeface="Times New Roman"/>
              </a:rPr>
              <a:t> </a:t>
            </a:r>
            <a:r>
              <a:rPr sz="3600" spc="-5" dirty="0">
                <a:solidFill>
                  <a:srgbClr val="FFFFFF"/>
                </a:solidFill>
                <a:latin typeface="Times New Roman"/>
                <a:cs typeface="Times New Roman"/>
              </a:rPr>
              <a:t>risk</a:t>
            </a:r>
            <a:endParaRPr sz="3600">
              <a:latin typeface="Times New Roman"/>
              <a:cs typeface="Times New Roman"/>
            </a:endParaRPr>
          </a:p>
          <a:p>
            <a:pPr marL="355600" marR="43180" indent="-342900">
              <a:lnSpc>
                <a:spcPts val="3890"/>
              </a:lnSpc>
              <a:spcBef>
                <a:spcPts val="919"/>
              </a:spcBef>
              <a:buClr>
                <a:srgbClr val="FFCC66"/>
              </a:buClr>
              <a:buSzPct val="75000"/>
              <a:buFont typeface="Wingdings"/>
              <a:buChar char=""/>
              <a:tabLst>
                <a:tab pos="355600" algn="l"/>
              </a:tabLst>
            </a:pPr>
            <a:r>
              <a:rPr sz="3600" dirty="0">
                <a:solidFill>
                  <a:srgbClr val="FFFFFF"/>
                </a:solidFill>
                <a:latin typeface="Times New Roman"/>
                <a:cs typeface="Times New Roman"/>
              </a:rPr>
              <a:t>Nothing </a:t>
            </a:r>
            <a:r>
              <a:rPr sz="3600" spc="-5" dirty="0">
                <a:solidFill>
                  <a:srgbClr val="FFFFFF"/>
                </a:solidFill>
                <a:latin typeface="Times New Roman"/>
                <a:cs typeface="Times New Roman"/>
              </a:rPr>
              <a:t>is</a:t>
            </a:r>
            <a:r>
              <a:rPr sz="3600" spc="-80" dirty="0">
                <a:solidFill>
                  <a:srgbClr val="FFFFFF"/>
                </a:solidFill>
                <a:latin typeface="Times New Roman"/>
                <a:cs typeface="Times New Roman"/>
              </a:rPr>
              <a:t> </a:t>
            </a:r>
            <a:r>
              <a:rPr sz="3600" spc="-5" dirty="0">
                <a:solidFill>
                  <a:srgbClr val="FFFFFF"/>
                </a:solidFill>
                <a:latin typeface="Times New Roman"/>
                <a:cs typeface="Times New Roman"/>
              </a:rPr>
              <a:t>risk-  free</a:t>
            </a:r>
            <a:endParaRPr sz="3600">
              <a:latin typeface="Times New Roman"/>
              <a:cs typeface="Times New Roman"/>
            </a:endParaRPr>
          </a:p>
        </p:txBody>
      </p:sp>
      <p:sp>
        <p:nvSpPr>
          <p:cNvPr id="5" name="object 5"/>
          <p:cNvSpPr/>
          <p:nvPr/>
        </p:nvSpPr>
        <p:spPr>
          <a:xfrm>
            <a:off x="682752" y="2754629"/>
            <a:ext cx="3809999" cy="2566415"/>
          </a:xfrm>
          <a:prstGeom prst="rect">
            <a:avLst/>
          </a:prstGeom>
          <a:blipFill>
            <a:blip r:embed="rId3" cstate="print"/>
            <a:stretch>
              <a:fillRect/>
            </a:stretch>
          </a:blipFill>
        </p:spPr>
        <p:txBody>
          <a:bodyPr wrap="square" lIns="0" tIns="0" rIns="0" bIns="0" rtlCol="0"/>
          <a:lstStyle/>
          <a:p>
            <a:endParaRPr/>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38100">
              <a:lnSpc>
                <a:spcPts val="1645"/>
              </a:lnSpc>
            </a:pPr>
            <a:fld id="{81D60167-4931-47E6-BA6A-407CBD079E47}" type="slidenum">
              <a:rPr spc="-5" dirty="0"/>
              <a:t>7</a:t>
            </a:fld>
            <a:endParaRPr spc="-5" dirty="0"/>
          </a:p>
        </p:txBody>
      </p:sp>
      <p:sp>
        <p:nvSpPr>
          <p:cNvPr id="7" name="object 7"/>
          <p:cNvSpPr txBox="1">
            <a:spLocks noGrp="1"/>
          </p:cNvSpPr>
          <p:nvPr>
            <p:ph type="ftr" sz="quarter" idx="5"/>
          </p:nvPr>
        </p:nvSpPr>
        <p:spPr>
          <a:xfrm>
            <a:off x="762000" y="6488331"/>
            <a:ext cx="3199765" cy="205184"/>
          </a:xfrm>
          <a:prstGeom prst="rect">
            <a:avLst/>
          </a:prstGeom>
        </p:spPr>
        <p:txBody>
          <a:bodyPr vert="horz" wrap="square" lIns="0" tIns="0" rIns="0" bIns="0" rtlCol="0">
            <a:spAutoFit/>
          </a:bodyPr>
          <a:lstStyle/>
          <a:p>
            <a:pPr marL="12700">
              <a:lnSpc>
                <a:spcPts val="1625"/>
              </a:lnSpc>
            </a:pPr>
            <a:r>
              <a:rPr lang="en-US" spc="-5" smtClean="0"/>
              <a:t>2025 Va Tech Water Treatment Short Course</a:t>
            </a:r>
            <a:endParaRPr spc="-5"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61772" y="714755"/>
            <a:ext cx="8372093" cy="1118615"/>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762000" y="849122"/>
            <a:ext cx="7734934" cy="635635"/>
          </a:xfrm>
          <a:prstGeom prst="rect">
            <a:avLst/>
          </a:prstGeom>
        </p:spPr>
        <p:txBody>
          <a:bodyPr vert="horz" wrap="square" lIns="0" tIns="12700" rIns="0" bIns="0" rtlCol="0">
            <a:spAutoFit/>
          </a:bodyPr>
          <a:lstStyle/>
          <a:p>
            <a:pPr marL="12700">
              <a:lnSpc>
                <a:spcPct val="100000"/>
              </a:lnSpc>
              <a:spcBef>
                <a:spcPts val="100"/>
              </a:spcBef>
            </a:pPr>
            <a:r>
              <a:rPr sz="4000" dirty="0"/>
              <a:t>Types of </a:t>
            </a:r>
            <a:r>
              <a:rPr sz="4000" spc="-5" dirty="0"/>
              <a:t>Contaminants </a:t>
            </a:r>
            <a:r>
              <a:rPr sz="4000" dirty="0"/>
              <a:t>in</a:t>
            </a:r>
            <a:r>
              <a:rPr sz="4000" spc="-55" dirty="0"/>
              <a:t> </a:t>
            </a:r>
            <a:r>
              <a:rPr sz="4000" dirty="0"/>
              <a:t>General</a:t>
            </a:r>
            <a:endParaRPr sz="4000"/>
          </a:p>
        </p:txBody>
      </p:sp>
      <p:sp>
        <p:nvSpPr>
          <p:cNvPr id="4" name="object 4"/>
          <p:cNvSpPr txBox="1"/>
          <p:nvPr/>
        </p:nvSpPr>
        <p:spPr>
          <a:xfrm>
            <a:off x="4814886" y="1959673"/>
            <a:ext cx="3853815" cy="2283316"/>
          </a:xfrm>
          <a:prstGeom prst="rect">
            <a:avLst/>
          </a:prstGeom>
        </p:spPr>
        <p:txBody>
          <a:bodyPr vert="horz" wrap="square" lIns="0" tIns="61594" rIns="0" bIns="0" rtlCol="0">
            <a:spAutoFit/>
          </a:bodyPr>
          <a:lstStyle/>
          <a:p>
            <a:pPr marL="355600" marR="423545" indent="-342900">
              <a:lnSpc>
                <a:spcPts val="3020"/>
              </a:lnSpc>
              <a:spcBef>
                <a:spcPts val="484"/>
              </a:spcBef>
              <a:buClr>
                <a:srgbClr val="FFCC66"/>
              </a:buClr>
              <a:buSzPct val="75000"/>
              <a:buFont typeface="Wingdings"/>
              <a:buChar char=""/>
              <a:tabLst>
                <a:tab pos="354965" algn="l"/>
                <a:tab pos="355600" algn="l"/>
              </a:tabLst>
            </a:pPr>
            <a:r>
              <a:rPr sz="2800" spc="-5" dirty="0" smtClean="0">
                <a:solidFill>
                  <a:srgbClr val="FFFFFF"/>
                </a:solidFill>
                <a:latin typeface="Times New Roman"/>
                <a:cs typeface="Times New Roman"/>
              </a:rPr>
              <a:t>Chemical-</a:t>
            </a:r>
            <a:endParaRPr lang="en-US" sz="2800" spc="-5" dirty="0" smtClean="0">
              <a:solidFill>
                <a:srgbClr val="FFFFFF"/>
              </a:solidFill>
              <a:latin typeface="Times New Roman"/>
              <a:cs typeface="Times New Roman"/>
            </a:endParaRPr>
          </a:p>
          <a:p>
            <a:pPr marL="812800" marR="423545" lvl="1" indent="-342900">
              <a:lnSpc>
                <a:spcPts val="3020"/>
              </a:lnSpc>
              <a:spcBef>
                <a:spcPts val="484"/>
              </a:spcBef>
              <a:buClr>
                <a:srgbClr val="FFCC66"/>
              </a:buClr>
              <a:buSzPct val="75000"/>
              <a:buFont typeface="Wingdings"/>
              <a:buChar char=""/>
              <a:tabLst>
                <a:tab pos="354965" algn="l"/>
                <a:tab pos="355600" algn="l"/>
              </a:tabLst>
            </a:pPr>
            <a:r>
              <a:rPr sz="2800" spc="-5" dirty="0" smtClean="0">
                <a:solidFill>
                  <a:srgbClr val="FFFFFF"/>
                </a:solidFill>
                <a:latin typeface="Times New Roman"/>
                <a:cs typeface="Times New Roman"/>
              </a:rPr>
              <a:t>natural</a:t>
            </a:r>
            <a:r>
              <a:rPr sz="2800" spc="-80" dirty="0" smtClean="0">
                <a:solidFill>
                  <a:srgbClr val="FFFFFF"/>
                </a:solidFill>
                <a:latin typeface="Times New Roman"/>
                <a:cs typeface="Times New Roman"/>
              </a:rPr>
              <a:t> </a:t>
            </a:r>
            <a:endParaRPr lang="en-US" sz="2800" spc="-80" dirty="0" smtClean="0">
              <a:solidFill>
                <a:srgbClr val="FFFFFF"/>
              </a:solidFill>
              <a:latin typeface="Times New Roman"/>
              <a:cs typeface="Times New Roman"/>
            </a:endParaRPr>
          </a:p>
          <a:p>
            <a:pPr marL="812800" marR="423545" lvl="1" indent="-342900">
              <a:lnSpc>
                <a:spcPts val="3020"/>
              </a:lnSpc>
              <a:spcBef>
                <a:spcPts val="484"/>
              </a:spcBef>
              <a:buClr>
                <a:srgbClr val="FFCC66"/>
              </a:buClr>
              <a:buSzPct val="75000"/>
              <a:buFont typeface="Wingdings"/>
              <a:buChar char=""/>
              <a:tabLst>
                <a:tab pos="354965" algn="l"/>
                <a:tab pos="355600" algn="l"/>
              </a:tabLst>
            </a:pPr>
            <a:r>
              <a:rPr sz="2800" spc="-5" dirty="0" smtClean="0">
                <a:solidFill>
                  <a:srgbClr val="FFFFFF"/>
                </a:solidFill>
                <a:latin typeface="Times New Roman"/>
                <a:cs typeface="Times New Roman"/>
              </a:rPr>
              <a:t>man-made</a:t>
            </a:r>
            <a:endParaRPr sz="2800" dirty="0">
              <a:latin typeface="Times New Roman"/>
              <a:cs typeface="Times New Roman"/>
            </a:endParaRPr>
          </a:p>
          <a:p>
            <a:pPr marL="355600" indent="-342900">
              <a:lnSpc>
                <a:spcPct val="100000"/>
              </a:lnSpc>
              <a:spcBef>
                <a:spcPts val="295"/>
              </a:spcBef>
              <a:buClr>
                <a:srgbClr val="FFCC66"/>
              </a:buClr>
              <a:buSzPct val="75000"/>
              <a:buFont typeface="Wingdings"/>
              <a:buChar char=""/>
              <a:tabLst>
                <a:tab pos="354965" algn="l"/>
                <a:tab pos="355600" algn="l"/>
              </a:tabLst>
            </a:pPr>
            <a:r>
              <a:rPr sz="2800" spc="-5" dirty="0">
                <a:solidFill>
                  <a:srgbClr val="FFFFFF"/>
                </a:solidFill>
                <a:latin typeface="Times New Roman"/>
                <a:cs typeface="Times New Roman"/>
              </a:rPr>
              <a:t>Microbiological</a:t>
            </a:r>
            <a:endParaRPr sz="2800" dirty="0">
              <a:latin typeface="Times New Roman"/>
              <a:cs typeface="Times New Roman"/>
            </a:endParaRPr>
          </a:p>
          <a:p>
            <a:pPr marL="355600" indent="-342900">
              <a:lnSpc>
                <a:spcPct val="100000"/>
              </a:lnSpc>
              <a:spcBef>
                <a:spcPts val="335"/>
              </a:spcBef>
              <a:buClr>
                <a:srgbClr val="FFCC66"/>
              </a:buClr>
              <a:buSzPct val="75000"/>
              <a:buFont typeface="Wingdings"/>
              <a:buChar char=""/>
              <a:tabLst>
                <a:tab pos="354965" algn="l"/>
                <a:tab pos="355600" algn="l"/>
              </a:tabLst>
            </a:pPr>
            <a:r>
              <a:rPr sz="2800" spc="-5" dirty="0">
                <a:solidFill>
                  <a:srgbClr val="FFFFFF"/>
                </a:solidFill>
                <a:latin typeface="Times New Roman"/>
                <a:cs typeface="Times New Roman"/>
              </a:rPr>
              <a:t>Disinfection</a:t>
            </a:r>
            <a:r>
              <a:rPr sz="2800" spc="-40" dirty="0">
                <a:solidFill>
                  <a:srgbClr val="FFFFFF"/>
                </a:solidFill>
                <a:latin typeface="Times New Roman"/>
                <a:cs typeface="Times New Roman"/>
              </a:rPr>
              <a:t> </a:t>
            </a:r>
            <a:r>
              <a:rPr sz="2800" spc="-5" dirty="0">
                <a:solidFill>
                  <a:srgbClr val="FFFFFF"/>
                </a:solidFill>
                <a:latin typeface="Times New Roman"/>
                <a:cs typeface="Times New Roman"/>
              </a:rPr>
              <a:t>Byproducts</a:t>
            </a:r>
            <a:endParaRPr sz="2800" dirty="0">
              <a:latin typeface="Times New Roman"/>
              <a:cs typeface="Times New Roman"/>
            </a:endParaRPr>
          </a:p>
        </p:txBody>
      </p:sp>
      <p:sp>
        <p:nvSpPr>
          <p:cNvPr id="5" name="object 5"/>
          <p:cNvSpPr/>
          <p:nvPr/>
        </p:nvSpPr>
        <p:spPr>
          <a:xfrm>
            <a:off x="827390" y="2028881"/>
            <a:ext cx="3488484" cy="4063999"/>
          </a:xfrm>
          <a:prstGeom prst="rect">
            <a:avLst/>
          </a:prstGeom>
          <a:blipFill>
            <a:blip r:embed="rId3" cstate="print"/>
            <a:stretch>
              <a:fillRect/>
            </a:stretch>
          </a:blipFill>
        </p:spPr>
        <p:txBody>
          <a:bodyPr wrap="square" lIns="0" tIns="0" rIns="0" bIns="0" rtlCol="0"/>
          <a:lstStyle/>
          <a:p>
            <a:endParaRPr/>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38100">
              <a:lnSpc>
                <a:spcPts val="1645"/>
              </a:lnSpc>
            </a:pPr>
            <a:fld id="{81D60167-4931-47E6-BA6A-407CBD079E47}" type="slidenum">
              <a:rPr spc="-5" dirty="0"/>
              <a:t>8</a:t>
            </a:fld>
            <a:endParaRPr spc="-5" dirty="0"/>
          </a:p>
        </p:txBody>
      </p:sp>
      <p:sp>
        <p:nvSpPr>
          <p:cNvPr id="7" name="object 7"/>
          <p:cNvSpPr txBox="1">
            <a:spLocks noGrp="1"/>
          </p:cNvSpPr>
          <p:nvPr>
            <p:ph type="ftr" sz="quarter" idx="5"/>
          </p:nvPr>
        </p:nvSpPr>
        <p:spPr>
          <a:xfrm>
            <a:off x="762000" y="6488331"/>
            <a:ext cx="3199765" cy="205184"/>
          </a:xfrm>
          <a:prstGeom prst="rect">
            <a:avLst/>
          </a:prstGeom>
        </p:spPr>
        <p:txBody>
          <a:bodyPr vert="horz" wrap="square" lIns="0" tIns="0" rIns="0" bIns="0" rtlCol="0">
            <a:spAutoFit/>
          </a:bodyPr>
          <a:lstStyle/>
          <a:p>
            <a:pPr marL="12700">
              <a:lnSpc>
                <a:spcPts val="1625"/>
              </a:lnSpc>
            </a:pPr>
            <a:r>
              <a:rPr lang="en-US" spc="-5" smtClean="0"/>
              <a:t>2025 Va Tech Water Treatment Short Course</a:t>
            </a:r>
            <a:endParaRPr spc="-5" dirty="0"/>
          </a:p>
        </p:txBody>
      </p:sp>
    </p:spTree>
  </p:cSld>
  <p:clrMapOvr>
    <a:masterClrMapping/>
  </p:clrMapOvr>
  <p:transition>
    <p:blinds/>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30530" y="669798"/>
            <a:ext cx="8122158" cy="1228343"/>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762000" y="817880"/>
            <a:ext cx="7425055" cy="695960"/>
          </a:xfrm>
          <a:prstGeom prst="rect">
            <a:avLst/>
          </a:prstGeom>
        </p:spPr>
        <p:txBody>
          <a:bodyPr vert="horz" wrap="square" lIns="0" tIns="12065" rIns="0" bIns="0" rtlCol="0">
            <a:spAutoFit/>
          </a:bodyPr>
          <a:lstStyle/>
          <a:p>
            <a:pPr marL="12700">
              <a:lnSpc>
                <a:spcPct val="100000"/>
              </a:lnSpc>
              <a:spcBef>
                <a:spcPts val="95"/>
              </a:spcBef>
            </a:pPr>
            <a:r>
              <a:rPr spc="-5" dirty="0"/>
              <a:t>EPA Regulates</a:t>
            </a:r>
            <a:r>
              <a:rPr dirty="0"/>
              <a:t> </a:t>
            </a:r>
            <a:r>
              <a:rPr spc="-5" dirty="0"/>
              <a:t>Contaminants</a:t>
            </a: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645"/>
              </a:lnSpc>
            </a:pPr>
            <a:fld id="{81D60167-4931-47E6-BA6A-407CBD079E47}" type="slidenum">
              <a:rPr spc="-5" dirty="0"/>
              <a:t>9</a:t>
            </a:fld>
            <a:endParaRPr spc="-5" dirty="0"/>
          </a:p>
        </p:txBody>
      </p:sp>
      <p:sp>
        <p:nvSpPr>
          <p:cNvPr id="6" name="object 6"/>
          <p:cNvSpPr txBox="1">
            <a:spLocks noGrp="1"/>
          </p:cNvSpPr>
          <p:nvPr>
            <p:ph type="ftr" sz="quarter" idx="5"/>
          </p:nvPr>
        </p:nvSpPr>
        <p:spPr>
          <a:xfrm>
            <a:off x="762000" y="6488331"/>
            <a:ext cx="3199765" cy="205184"/>
          </a:xfrm>
          <a:prstGeom prst="rect">
            <a:avLst/>
          </a:prstGeom>
        </p:spPr>
        <p:txBody>
          <a:bodyPr vert="horz" wrap="square" lIns="0" tIns="0" rIns="0" bIns="0" rtlCol="0">
            <a:spAutoFit/>
          </a:bodyPr>
          <a:lstStyle/>
          <a:p>
            <a:pPr marL="12700">
              <a:lnSpc>
                <a:spcPts val="1625"/>
              </a:lnSpc>
            </a:pPr>
            <a:r>
              <a:rPr lang="en-US" spc="-5" smtClean="0"/>
              <a:t>2025 Va Tech Water Treatment Short Course</a:t>
            </a:r>
            <a:endParaRPr spc="-5" dirty="0"/>
          </a:p>
        </p:txBody>
      </p:sp>
      <p:sp>
        <p:nvSpPr>
          <p:cNvPr id="4" name="object 4"/>
          <p:cNvSpPr txBox="1"/>
          <p:nvPr/>
        </p:nvSpPr>
        <p:spPr>
          <a:xfrm>
            <a:off x="794766" y="1828800"/>
            <a:ext cx="7413625" cy="3981859"/>
          </a:xfrm>
          <a:prstGeom prst="rect">
            <a:avLst/>
          </a:prstGeom>
        </p:spPr>
        <p:txBody>
          <a:bodyPr vert="horz" wrap="square" lIns="0" tIns="67310" rIns="0" bIns="0" rtlCol="0">
            <a:spAutoFit/>
          </a:bodyPr>
          <a:lstStyle/>
          <a:p>
            <a:pPr marL="355600" marR="119380" indent="-342900">
              <a:lnSpc>
                <a:spcPts val="3460"/>
              </a:lnSpc>
              <a:spcBef>
                <a:spcPts val="530"/>
              </a:spcBef>
              <a:buClr>
                <a:srgbClr val="FFCC66"/>
              </a:buClr>
              <a:buSzPct val="75000"/>
              <a:buFont typeface="Wingdings"/>
              <a:buChar char=""/>
              <a:tabLst>
                <a:tab pos="355600" algn="l"/>
              </a:tabLst>
            </a:pPr>
            <a:r>
              <a:rPr sz="2800" spc="-5" dirty="0">
                <a:solidFill>
                  <a:srgbClr val="FFFFFF"/>
                </a:solidFill>
                <a:latin typeface="Times New Roman"/>
                <a:cs typeface="Times New Roman"/>
              </a:rPr>
              <a:t>18 major drinking water regulations for 91  contaminants from</a:t>
            </a:r>
            <a:r>
              <a:rPr sz="2800" dirty="0">
                <a:solidFill>
                  <a:srgbClr val="FFFFFF"/>
                </a:solidFill>
                <a:latin typeface="Times New Roman"/>
                <a:cs typeface="Times New Roman"/>
              </a:rPr>
              <a:t> </a:t>
            </a:r>
            <a:r>
              <a:rPr sz="2800" spc="-5" dirty="0">
                <a:solidFill>
                  <a:srgbClr val="FFFFFF"/>
                </a:solidFill>
                <a:latin typeface="Times New Roman"/>
                <a:cs typeface="Times New Roman"/>
              </a:rPr>
              <a:t>1976-2006</a:t>
            </a:r>
            <a:endParaRPr sz="2800" dirty="0">
              <a:latin typeface="Times New Roman"/>
              <a:cs typeface="Times New Roman"/>
            </a:endParaRPr>
          </a:p>
          <a:p>
            <a:pPr>
              <a:lnSpc>
                <a:spcPct val="100000"/>
              </a:lnSpc>
              <a:spcBef>
                <a:spcPts val="35"/>
              </a:spcBef>
              <a:buClr>
                <a:srgbClr val="FFCC66"/>
              </a:buClr>
              <a:buFont typeface="Wingdings"/>
              <a:buChar char=""/>
            </a:pPr>
            <a:endParaRPr sz="2800" dirty="0">
              <a:latin typeface="Times New Roman"/>
              <a:cs typeface="Times New Roman"/>
            </a:endParaRPr>
          </a:p>
          <a:p>
            <a:pPr marL="355600" indent="-342900">
              <a:lnSpc>
                <a:spcPct val="100000"/>
              </a:lnSpc>
              <a:spcBef>
                <a:spcPts val="5"/>
              </a:spcBef>
              <a:buClr>
                <a:srgbClr val="FFCC66"/>
              </a:buClr>
              <a:buSzPct val="75000"/>
              <a:buFont typeface="Wingdings"/>
              <a:buChar char=""/>
              <a:tabLst>
                <a:tab pos="355600" algn="l"/>
              </a:tabLst>
            </a:pPr>
            <a:r>
              <a:rPr sz="2800" spc="-5" dirty="0" smtClean="0">
                <a:solidFill>
                  <a:srgbClr val="FFFFFF"/>
                </a:solidFill>
                <a:latin typeface="Times New Roman"/>
                <a:cs typeface="Times New Roman"/>
              </a:rPr>
              <a:t>In </a:t>
            </a:r>
            <a:r>
              <a:rPr sz="2800" spc="-5" dirty="0">
                <a:solidFill>
                  <a:srgbClr val="FFFFFF"/>
                </a:solidFill>
                <a:latin typeface="Times New Roman"/>
                <a:cs typeface="Times New Roman"/>
              </a:rPr>
              <a:t>2001, EPA lowered arsenic’s</a:t>
            </a:r>
            <a:r>
              <a:rPr sz="2800" spc="20" dirty="0">
                <a:solidFill>
                  <a:srgbClr val="FFFFFF"/>
                </a:solidFill>
                <a:latin typeface="Times New Roman"/>
                <a:cs typeface="Times New Roman"/>
              </a:rPr>
              <a:t> </a:t>
            </a:r>
            <a:r>
              <a:rPr sz="2800" spc="-5" dirty="0" smtClean="0">
                <a:solidFill>
                  <a:srgbClr val="FFFFFF"/>
                </a:solidFill>
                <a:latin typeface="Times New Roman"/>
                <a:cs typeface="Times New Roman"/>
              </a:rPr>
              <a:t>limits</a:t>
            </a:r>
            <a:endParaRPr lang="en-US" sz="2800" spc="-5" dirty="0" smtClean="0">
              <a:solidFill>
                <a:srgbClr val="FFFFFF"/>
              </a:solidFill>
              <a:latin typeface="Times New Roman"/>
              <a:cs typeface="Times New Roman"/>
            </a:endParaRPr>
          </a:p>
          <a:p>
            <a:pPr marL="355600" indent="-342900">
              <a:lnSpc>
                <a:spcPct val="100000"/>
              </a:lnSpc>
              <a:spcBef>
                <a:spcPts val="5"/>
              </a:spcBef>
              <a:buClr>
                <a:srgbClr val="FFCC66"/>
              </a:buClr>
              <a:buSzPct val="75000"/>
              <a:buFont typeface="Wingdings"/>
              <a:buChar char=""/>
              <a:tabLst>
                <a:tab pos="355600" algn="l"/>
              </a:tabLst>
            </a:pPr>
            <a:endParaRPr lang="en-US" sz="2800" spc="-5" dirty="0">
              <a:solidFill>
                <a:srgbClr val="FFFFFF"/>
              </a:solidFill>
              <a:latin typeface="Times New Roman"/>
              <a:cs typeface="Times New Roman"/>
            </a:endParaRPr>
          </a:p>
          <a:p>
            <a:pPr marL="355600" indent="-342900">
              <a:lnSpc>
                <a:spcPct val="100000"/>
              </a:lnSpc>
              <a:spcBef>
                <a:spcPts val="5"/>
              </a:spcBef>
              <a:buClr>
                <a:srgbClr val="FFCC66"/>
              </a:buClr>
              <a:buSzPct val="75000"/>
              <a:buFont typeface="Wingdings"/>
              <a:buChar char=""/>
              <a:tabLst>
                <a:tab pos="355600" algn="l"/>
              </a:tabLst>
            </a:pPr>
            <a:r>
              <a:rPr lang="en-US" sz="2800" spc="-5" dirty="0">
                <a:solidFill>
                  <a:srgbClr val="FFFFFF"/>
                </a:solidFill>
                <a:latin typeface="Times New Roman"/>
                <a:cs typeface="Times New Roman"/>
              </a:rPr>
              <a:t>The EPA has also </a:t>
            </a:r>
            <a:r>
              <a:rPr lang="en-US" sz="2800" spc="-5" dirty="0" smtClean="0">
                <a:solidFill>
                  <a:srgbClr val="FFFFFF"/>
                </a:solidFill>
                <a:latin typeface="Times New Roman"/>
                <a:cs typeface="Times New Roman"/>
              </a:rPr>
              <a:t>finalized </a:t>
            </a:r>
            <a:r>
              <a:rPr lang="en-US" sz="2800" spc="-5" dirty="0">
                <a:solidFill>
                  <a:srgbClr val="FFFFFF"/>
                </a:solidFill>
                <a:latin typeface="Times New Roman"/>
                <a:cs typeface="Times New Roman"/>
              </a:rPr>
              <a:t>new standards for certain PFAS </a:t>
            </a:r>
            <a:r>
              <a:rPr lang="en-US" sz="2800" spc="-5" dirty="0" smtClean="0">
                <a:solidFill>
                  <a:srgbClr val="FFFFFF"/>
                </a:solidFill>
                <a:latin typeface="Times New Roman"/>
                <a:cs typeface="Times New Roman"/>
              </a:rPr>
              <a:t>chemicals (2024)</a:t>
            </a:r>
            <a:endParaRPr lang="en-US" sz="2800" spc="-5" dirty="0" smtClean="0">
              <a:solidFill>
                <a:srgbClr val="FFFFFF"/>
              </a:solidFill>
              <a:latin typeface="Times New Roman"/>
              <a:cs typeface="Times New Roman"/>
            </a:endParaRPr>
          </a:p>
          <a:p>
            <a:pPr marL="355600" indent="-342900">
              <a:lnSpc>
                <a:spcPct val="100000"/>
              </a:lnSpc>
              <a:spcBef>
                <a:spcPts val="5"/>
              </a:spcBef>
              <a:buClr>
                <a:srgbClr val="FFCC66"/>
              </a:buClr>
              <a:buSzPct val="75000"/>
              <a:buFont typeface="Wingdings"/>
              <a:buChar char=""/>
              <a:tabLst>
                <a:tab pos="355600" algn="l"/>
              </a:tabLst>
            </a:pPr>
            <a:endParaRPr lang="en-US" sz="2800" spc="-5" dirty="0">
              <a:solidFill>
                <a:srgbClr val="FFFFFF"/>
              </a:solidFill>
              <a:latin typeface="Times New Roman"/>
              <a:cs typeface="Times New Roman"/>
            </a:endParaRPr>
          </a:p>
          <a:p>
            <a:pPr marL="12700">
              <a:lnSpc>
                <a:spcPct val="100000"/>
              </a:lnSpc>
              <a:spcBef>
                <a:spcPts val="5"/>
              </a:spcBef>
              <a:buClr>
                <a:srgbClr val="FFCC66"/>
              </a:buClr>
              <a:buSzPct val="75000"/>
              <a:tabLst>
                <a:tab pos="355600" algn="l"/>
              </a:tabLst>
            </a:pPr>
            <a:endParaRPr sz="2800" dirty="0">
              <a:latin typeface="Times New Roman"/>
              <a:cs typeface="Times New Roman"/>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0033"/>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ab89038a-5670-4929-91df-b40b9be998e7">
      <Terms xmlns="http://schemas.microsoft.com/office/infopath/2007/PartnerControls"/>
    </lcf76f155ced4ddcb4097134ff3c332f>
    <TaxCatchAll xmlns="0ba472ac-c3b3-4490-b84c-dfb22c11c92a" xsi:nil="true"/>
    <Team xmlns="ab89038a-5670-4929-91df-b40b9be998e7" xsi:nil="true"/>
    <Label xmlns="ab89038a-5670-4929-91df-b40b9be998e7"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D8BFC71547FCD42BCB99DD1BE11C631" ma:contentTypeVersion="22" ma:contentTypeDescription="Create a new document." ma:contentTypeScope="" ma:versionID="5bae7fe8f818bf56aaab95e10df4135e">
  <xsd:schema xmlns:xsd="http://www.w3.org/2001/XMLSchema" xmlns:xs="http://www.w3.org/2001/XMLSchema" xmlns:p="http://schemas.microsoft.com/office/2006/metadata/properties" xmlns:ns2="ab89038a-5670-4929-91df-b40b9be998e7" xmlns:ns3="0ba472ac-c3b3-4490-b84c-dfb22c11c92a" targetNamespace="http://schemas.microsoft.com/office/2006/metadata/properties" ma:root="true" ma:fieldsID="3e98a410be3ae058b5c7ece45946c1a2" ns2:_="" ns3:_="">
    <xsd:import namespace="ab89038a-5670-4929-91df-b40b9be998e7"/>
    <xsd:import namespace="0ba472ac-c3b3-4490-b84c-dfb22c11c92a"/>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Label" minOccurs="0"/>
                <xsd:element ref="ns2:Team"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b89038a-5670-4929-91df-b40b9be998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86477d7-ad29-47e7-b319-eaa6f1949674"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Label" ma:index="26" nillable="true" ma:displayName="Label" ma:format="Dropdown" ma:internalName="Label">
      <xsd:simpleType>
        <xsd:restriction base="dms:Text">
          <xsd:maxLength value="255"/>
        </xsd:restriction>
      </xsd:simpleType>
    </xsd:element>
    <xsd:element name="Team" ma:index="27" nillable="true" ma:displayName="Team" ma:format="Dropdown" ma:internalName="Team">
      <xsd:simpleType>
        <xsd:restriction base="dms:Text">
          <xsd:maxLength value="255"/>
        </xsd:restriction>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ba472ac-c3b3-4490-b84c-dfb22c11c92a"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31e248f-2e6f-40fd-84fa-95576aedc7c3}" ma:internalName="TaxCatchAll" ma:showField="CatchAllData" ma:web="0ba472ac-c3b3-4490-b84c-dfb22c11c92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6A18260-145D-42AB-9D64-65AC3E6207B5}">
  <ds:schemaRefs>
    <ds:schemaRef ds:uri="http://schemas.microsoft.com/sharepoint/v3/contenttype/forms"/>
  </ds:schemaRefs>
</ds:datastoreItem>
</file>

<file path=customXml/itemProps2.xml><?xml version="1.0" encoding="utf-8"?>
<ds:datastoreItem xmlns:ds="http://schemas.openxmlformats.org/officeDocument/2006/customXml" ds:itemID="{D1E71D1C-9572-4F3E-9131-4001FB5BA286}">
  <ds:schemaRefs>
    <ds:schemaRef ds:uri="http://schemas.microsoft.com/office/2006/metadata/properties"/>
    <ds:schemaRef ds:uri="http://schemas.microsoft.com/office/2006/documentManagement/types"/>
    <ds:schemaRef ds:uri="http://purl.org/dc/elements/1.1/"/>
    <ds:schemaRef ds:uri="http://schemas.microsoft.com/office/infopath/2007/PartnerControls"/>
    <ds:schemaRef ds:uri="http://schemas.openxmlformats.org/package/2006/metadata/core-properties"/>
    <ds:schemaRef ds:uri="4cbabf35-e31e-4545-aaea-771f885eb204"/>
    <ds:schemaRef ds:uri="http://www.w3.org/XML/1998/namespace"/>
    <ds:schemaRef ds:uri="6dbc1ebf-5ea3-4358-a181-d47d47014e71"/>
    <ds:schemaRef ds:uri="http://purl.org/dc/dcmitype/"/>
    <ds:schemaRef ds:uri="http://purl.org/dc/terms/"/>
  </ds:schemaRefs>
</ds:datastoreItem>
</file>

<file path=customXml/itemProps3.xml><?xml version="1.0" encoding="utf-8"?>
<ds:datastoreItem xmlns:ds="http://schemas.openxmlformats.org/officeDocument/2006/customXml" ds:itemID="{F26E25D6-5E1E-4A4F-A0DE-F908477C67A4}"/>
</file>

<file path=docProps/app.xml><?xml version="1.0" encoding="utf-8"?>
<Properties xmlns="http://schemas.openxmlformats.org/officeDocument/2006/extended-properties" xmlns:vt="http://schemas.openxmlformats.org/officeDocument/2006/docPropsVTypes">
  <Template/>
  <TotalTime>490</TotalTime>
  <Words>2539</Words>
  <Application>Microsoft Office PowerPoint</Application>
  <PresentationFormat>On-screen Show (4:3)</PresentationFormat>
  <Paragraphs>581</Paragraphs>
  <Slides>52</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52</vt:i4>
      </vt:variant>
    </vt:vector>
  </HeadingPairs>
  <TitlesOfParts>
    <vt:vector size="57" baseType="lpstr">
      <vt:lpstr>Arial</vt:lpstr>
      <vt:lpstr>Calibri</vt:lpstr>
      <vt:lpstr>Times New Roman</vt:lpstr>
      <vt:lpstr>Wingdings</vt:lpstr>
      <vt:lpstr>Office Theme</vt:lpstr>
      <vt:lpstr>Treatment Techniques</vt:lpstr>
      <vt:lpstr>Introduction</vt:lpstr>
      <vt:lpstr>Agenda/Housekeeping</vt:lpstr>
      <vt:lpstr>Overview</vt:lpstr>
      <vt:lpstr>Vocabulary- Treatment &amp;  Standards</vt:lpstr>
      <vt:lpstr>High Quality Water</vt:lpstr>
      <vt:lpstr>What Is Safe?</vt:lpstr>
      <vt:lpstr>Types of Contaminants in General</vt:lpstr>
      <vt:lpstr>EPA Regulates Contaminants</vt:lpstr>
      <vt:lpstr>EPA Regulations and  Contaminants</vt:lpstr>
      <vt:lpstr>EPA Contaminants</vt:lpstr>
      <vt:lpstr>The Number of EPA Regulated  Contaminants</vt:lpstr>
      <vt:lpstr>Primary Inorganic Contaminants (IOC)  Regulated by EPA</vt:lpstr>
      <vt:lpstr>VOC &amp; SOC Regulated by EPA</vt:lpstr>
      <vt:lpstr>VOCs</vt:lpstr>
      <vt:lpstr>Microbiological-Three Agents of  Waterborne Disease</vt:lpstr>
      <vt:lpstr>Microbes indicated by  Total Coliform</vt:lpstr>
      <vt:lpstr>What is Total Coliform?</vt:lpstr>
      <vt:lpstr>Why Don’t We Monitor  Pathogens Directly?</vt:lpstr>
      <vt:lpstr>Turbidity Measurements</vt:lpstr>
      <vt:lpstr>Total Trihalomethanes (TTHM)</vt:lpstr>
      <vt:lpstr>Haloacetic Acids (HAA)</vt:lpstr>
      <vt:lpstr>Secondary Contaminants by EPA are  considered guidelines. SMCL’s and not  enforced</vt:lpstr>
      <vt:lpstr>PowerPoint Presentation</vt:lpstr>
      <vt:lpstr>PowerPoint Presentation</vt:lpstr>
      <vt:lpstr>Emerging Contaminants</vt:lpstr>
      <vt:lpstr>Unregulated Contaminant  Monitoring Rule (UCMR)</vt:lpstr>
      <vt:lpstr>Treatment Techniques</vt:lpstr>
      <vt:lpstr>Treatment Techniques</vt:lpstr>
      <vt:lpstr>Treatment Technique Alternatives</vt:lpstr>
      <vt:lpstr>Typical Stages of  Water Treatment</vt:lpstr>
      <vt:lpstr>Pretreatment-pH Adjustment or  Oxidation</vt:lpstr>
      <vt:lpstr>Other Pre-treatment Techniques</vt:lpstr>
      <vt:lpstr>Conventional Treatment  Flocculation/Coagulation</vt:lpstr>
      <vt:lpstr>Bench Scale or Jar Test</vt:lpstr>
      <vt:lpstr>Physical Size Separation  Techniques</vt:lpstr>
      <vt:lpstr>PowerPoint Presentation</vt:lpstr>
      <vt:lpstr>Filtration</vt:lpstr>
      <vt:lpstr>Micro Filtration/Ultra Filtration</vt:lpstr>
      <vt:lpstr>MF/UF Issues</vt:lpstr>
      <vt:lpstr>Disinfection</vt:lpstr>
      <vt:lpstr>Techniques for controlling THM</vt:lpstr>
      <vt:lpstr>Factors Affecting THM formation</vt:lpstr>
      <vt:lpstr>Aeration Removes THM and  VOC</vt:lpstr>
      <vt:lpstr>PowerPoint Presentation</vt:lpstr>
      <vt:lpstr>VOC &amp; THM removal by air stripping  equipment - Waterfall Aeration (Packed  Tower)</vt:lpstr>
      <vt:lpstr>Adsorption with Granular or  Powdered Activated Carbon</vt:lpstr>
      <vt:lpstr>Adsorption- carbon pores adsorb  contaminants</vt:lpstr>
      <vt:lpstr>Carbon Adsorber Operation in Series</vt:lpstr>
      <vt:lpstr>Post Treatment</vt:lpstr>
      <vt:lpstr>Contaminants after Treatment in  the Distribution System</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Jamie Morris</cp:lastModifiedBy>
  <cp:revision>34</cp:revision>
  <dcterms:created xsi:type="dcterms:W3CDTF">2023-07-19T14:57:28Z</dcterms:created>
  <dcterms:modified xsi:type="dcterms:W3CDTF">2025-06-26T17:53:48Z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2020-08-01T00:00:00Z</vt:filetime>
  </property>
  <property fmtid="{D5CDD505-2E9C-101B-9397-08002B2CF9AE}" pid="3" name="Creator">
    <vt:lpwstr>Acrobat PDFMaker 17 for PowerPoint</vt:lpwstr>
  </property>
  <property fmtid="{D5CDD505-2E9C-101B-9397-08002B2CF9AE}" pid="4" name="LastSaved">
    <vt:filetime>2023-07-19T00:00:00Z</vt:filetime>
  </property>
  <property fmtid="{D5CDD505-2E9C-101B-9397-08002B2CF9AE}" pid="5" name="ContentTypeId">
    <vt:lpwstr>0x010100ED8BFC71547FCD42BCB99DD1BE11C631</vt:lpwstr>
  </property>
  <property fmtid="{D5CDD505-2E9C-101B-9397-08002B2CF9AE}" pid="6" name="MediaServiceImageTags">
    <vt:lpwstr/>
  </property>
</Properties>
</file>