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4"/>
  </p:notesMasterIdLst>
  <p:handoutMasterIdLst>
    <p:handoutMasterId r:id="rId35"/>
  </p:handoutMasterIdLst>
  <p:sldIdLst>
    <p:sldId id="256" r:id="rId2"/>
    <p:sldId id="346" r:id="rId3"/>
    <p:sldId id="422" r:id="rId4"/>
    <p:sldId id="455" r:id="rId5"/>
    <p:sldId id="423" r:id="rId6"/>
    <p:sldId id="430" r:id="rId7"/>
    <p:sldId id="429" r:id="rId8"/>
    <p:sldId id="424" r:id="rId9"/>
    <p:sldId id="431" r:id="rId10"/>
    <p:sldId id="432" r:id="rId11"/>
    <p:sldId id="434" r:id="rId12"/>
    <p:sldId id="456" r:id="rId13"/>
    <p:sldId id="433" r:id="rId14"/>
    <p:sldId id="435" r:id="rId15"/>
    <p:sldId id="436" r:id="rId16"/>
    <p:sldId id="437" r:id="rId17"/>
    <p:sldId id="438" r:id="rId18"/>
    <p:sldId id="439" r:id="rId19"/>
    <p:sldId id="440" r:id="rId20"/>
    <p:sldId id="441" r:id="rId21"/>
    <p:sldId id="451" r:id="rId22"/>
    <p:sldId id="443" r:id="rId23"/>
    <p:sldId id="444" r:id="rId24"/>
    <p:sldId id="445" r:id="rId25"/>
    <p:sldId id="452" r:id="rId26"/>
    <p:sldId id="457" r:id="rId27"/>
    <p:sldId id="446" r:id="rId28"/>
    <p:sldId id="447" r:id="rId29"/>
    <p:sldId id="458" r:id="rId30"/>
    <p:sldId id="449" r:id="rId31"/>
    <p:sldId id="448" r:id="rId32"/>
    <p:sldId id="450" r:id="rId33"/>
  </p:sldIdLst>
  <p:sldSz cx="9144000" cy="6858000" type="screen4x3"/>
  <p:notesSz cx="7023100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Benguiat Frisky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Benguiat Frisky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Benguiat Frisky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Benguiat Frisky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Benguiat Frisky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enguiat Frisky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enguiat Frisky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enguiat Frisky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enguiat Frisky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8">
          <p15:clr>
            <a:srgbClr val="A4A3A4"/>
          </p15:clr>
        </p15:guide>
        <p15:guide id="2" pos="49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D2"/>
    <a:srgbClr val="0033CC"/>
    <a:srgbClr val="6699FF"/>
    <a:srgbClr val="F6E970"/>
    <a:srgbClr val="CC9900"/>
    <a:srgbClr val="9A8E62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808" autoAdjust="0"/>
    <p:restoredTop sz="93155" autoAdjust="0"/>
  </p:normalViewPr>
  <p:slideViewPr>
    <p:cSldViewPr>
      <p:cViewPr varScale="1">
        <p:scale>
          <a:sx n="77" d="100"/>
          <a:sy n="77" d="100"/>
        </p:scale>
        <p:origin x="2083" y="58"/>
      </p:cViewPr>
      <p:guideLst>
        <p:guide orient="horz" pos="1728"/>
        <p:guide pos="494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6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pPr>
              <a:defRPr/>
            </a:pPr>
            <a:fld id="{635B117B-277F-4F81-9F72-ED3D5DD2DF25}" type="datetimeFigureOut">
              <a:rPr lang="en-US"/>
              <a:pPr>
                <a:defRPr/>
              </a:pPr>
              <a:t>7/31/2024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2AD0759-4DF2-455B-8644-304E6D1641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8786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pPr>
              <a:defRPr/>
            </a:pPr>
            <a:fld id="{791ED91E-45CC-4C3D-ACF8-476E8CCFCA4B}" type="datetimeFigureOut">
              <a:rPr lang="en-US"/>
              <a:pPr>
                <a:defRPr/>
              </a:pPr>
              <a:t>7/31/2024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21188"/>
            <a:ext cx="5619750" cy="4189412"/>
          </a:xfrm>
          <a:prstGeom prst="rect">
            <a:avLst/>
          </a:prstGeom>
        </p:spPr>
        <p:txBody>
          <a:bodyPr vert="horz" lIns="93324" tIns="46662" rIns="93324" bIns="46662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DC16EA6-84F2-4DDE-8D30-1FC12D7891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70942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Benguiat Frisky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enguiat Frisky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enguiat Frisky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enguiat Frisky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enguiat Frisky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enguiat Frisky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enguiat Frisky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enguiat Frisky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enguiat Frisky" pitchFamily="66" charset="0"/>
              </a:defRPr>
            </a:lvl9pPr>
          </a:lstStyle>
          <a:p>
            <a:fld id="{0D49CBA1-AC58-4145-A1F9-465D0983BB10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0256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Benguiat Frisky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enguiat Frisky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enguiat Frisky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enguiat Frisky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enguiat Frisky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enguiat Frisky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enguiat Frisky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enguiat Frisky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enguiat Frisky" pitchFamily="66" charset="0"/>
              </a:defRPr>
            </a:lvl9pPr>
          </a:lstStyle>
          <a:p>
            <a:fld id="{81AF3522-E377-46AC-8EBA-B76E3C52D449}" type="slidenum">
              <a:rPr lang="en-US" altLang="en-US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2998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248 w 5184"/>
                  <a:gd name="T3" fmla="*/ 3159 h 3159"/>
                  <a:gd name="T4" fmla="*/ 5248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64 w 556"/>
                  <a:gd name="T5" fmla="*/ 3159 h 3159"/>
                  <a:gd name="T6" fmla="*/ 564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5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5 w 251"/>
                <a:gd name="T7" fmla="*/ 12 h 12"/>
                <a:gd name="T8" fmla="*/ 255 w 251"/>
                <a:gd name="T9" fmla="*/ 0 h 12"/>
                <a:gd name="T10" fmla="*/ 255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961 w 251"/>
                <a:gd name="T5" fmla="*/ 12 h 12"/>
                <a:gd name="T6" fmla="*/ 96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8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84 w 4724"/>
                  <a:gd name="T7" fmla="*/ 12 h 12"/>
                  <a:gd name="T8" fmla="*/ 4784 w 4724"/>
                  <a:gd name="T9" fmla="*/ 0 h 12"/>
                  <a:gd name="T10" fmla="*/ 478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</p:grpSp>
      <p:sp>
        <p:nvSpPr>
          <p:cNvPr id="513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7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C909C-C141-4FFB-ACBC-042034DD48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8103805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4F5C0D-0A50-4D08-B707-946DC04B34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4427993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60619D-82A0-414B-A1D1-C37F33D5FA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4133406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9B1838-7364-4E4D-BDAE-A6D0E70C08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3485804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85CC0-5C04-4E22-B080-F13A299E58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8260807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543800" cy="1431925"/>
          </a:xfrm>
        </p:spPr>
        <p:txBody>
          <a:bodyPr/>
          <a:lstStyle>
            <a:lvl1pPr>
              <a:defRPr sz="4000" baseline="0">
                <a:latin typeface="Benguiat Frisky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07DEED-B814-408C-B15E-DF36B8B84E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2539212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BFBEF4-156E-4C34-AA7D-475F54CE35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115799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3CCDC-9253-4F00-A671-7EFB1A697D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2502969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77FA3D-77A6-4113-B9A7-7FFA4F2ECC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500751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EE1E88-9701-4FAC-A617-918A3041C1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4087830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D2CC29-52E6-4FC0-AADA-623C7CC01A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0599725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FA4546-1B48-4949-9B0B-53FB2FAB96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0178020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3A0DFB-5F27-484B-8A10-61418161E8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2865713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33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48 w 5184"/>
                <a:gd name="T3" fmla="*/ 3159 h 3159"/>
                <a:gd name="T4" fmla="*/ 5248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64 w 556"/>
                <a:gd name="T5" fmla="*/ 3159 h 3159"/>
                <a:gd name="T6" fmla="*/ 564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35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6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8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84 w 4724"/>
                  <a:gd name="T7" fmla="*/ 12 h 12"/>
                  <a:gd name="T8" fmla="*/ 4784 w 4724"/>
                  <a:gd name="T9" fmla="*/ 0 h 12"/>
                  <a:gd name="T10" fmla="*/ 478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7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1042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961 w 251"/>
                  <a:gd name="T5" fmla="*/ 12 h 12"/>
                  <a:gd name="T6" fmla="*/ 96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5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5 w 251"/>
                  <a:gd name="T7" fmla="*/ 12 h 12"/>
                  <a:gd name="T8" fmla="*/ 255 w 251"/>
                  <a:gd name="T9" fmla="*/ 0 h 12"/>
                  <a:gd name="T10" fmla="*/ 255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10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</p:grpSp>
      <p:sp>
        <p:nvSpPr>
          <p:cNvPr id="411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1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14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</a:lstStyle>
          <a:p>
            <a:fld id="{7B4B5E7A-2A94-4882-B0C5-A462B38528B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2" name="Line 20"/>
          <p:cNvSpPr>
            <a:spLocks noChangeShapeType="1"/>
          </p:cNvSpPr>
          <p:nvPr userDrawn="1"/>
        </p:nvSpPr>
        <p:spPr bwMode="auto">
          <a:xfrm>
            <a:off x="1143000" y="1752600"/>
            <a:ext cx="7467600" cy="0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2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</p:sldLayoutIdLst>
  <p:transition spd="slow">
    <p:rand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enguiat Frisky" pitchFamily="66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enguiat Frisky" pitchFamily="66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enguiat Frisky" pitchFamily="66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enguiat Frisky" pitchFamily="66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enguiat Frisky" pitchFamily="6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enguiat Frisky" pitchFamily="6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enguiat Frisky" pitchFamily="6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enguiat Frisky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cid:image001.png@01CC9B02.916188F0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104900" y="457200"/>
            <a:ext cx="7086600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000" dirty="0"/>
              <a:t>Designs for Better O&amp;M</a:t>
            </a:r>
            <a:br>
              <a:rPr lang="en-US" sz="4000" dirty="0"/>
            </a:br>
            <a:r>
              <a:rPr lang="en-US" sz="4000" dirty="0"/>
              <a:t>Year 3</a:t>
            </a:r>
            <a:endParaRPr lang="en-US" sz="4400" dirty="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600200" y="3276600"/>
            <a:ext cx="6019800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Presented</a:t>
            </a:r>
          </a:p>
          <a:p>
            <a:pPr algn="ctr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by </a:t>
            </a:r>
          </a:p>
          <a:p>
            <a:pPr algn="ctr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Doug Hudgins</a:t>
            </a:r>
          </a:p>
          <a:p>
            <a:pPr algn="ctr">
              <a:defRPr/>
            </a:pPr>
            <a:endParaRPr lang="en-US" sz="20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076" name="Picture 4" descr="cid:image001.png@01CC9B02.916188F0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5" y="4894263"/>
            <a:ext cx="177165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Have a plan for cleaning with hatches, etc. for easy access</a:t>
            </a:r>
          </a:p>
          <a:p>
            <a:pPr>
              <a:defRPr/>
            </a:pPr>
            <a:r>
              <a:rPr lang="en-US" dirty="0"/>
              <a:t>Submersible mixers</a:t>
            </a:r>
          </a:p>
          <a:p>
            <a:pPr>
              <a:defRPr/>
            </a:pPr>
            <a:r>
              <a:rPr lang="en-US" dirty="0"/>
              <a:t>Jet mixing (pump and nozzles)</a:t>
            </a:r>
          </a:p>
          <a:p>
            <a:pPr>
              <a:defRPr/>
            </a:pPr>
            <a:r>
              <a:rPr lang="en-US" dirty="0"/>
              <a:t>Water for hosing down</a:t>
            </a:r>
          </a:p>
          <a:p>
            <a:pPr>
              <a:defRPr/>
            </a:pPr>
            <a:r>
              <a:rPr lang="en-US" dirty="0"/>
              <a:t>Partition to take one side down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Pump Station – Wet Well </a:t>
            </a:r>
          </a:p>
        </p:txBody>
      </p:sp>
    </p:spTree>
    <p:extLst>
      <p:ext uri="{BB962C8B-B14F-4D97-AF65-F5344CB8AC3E}">
        <p14:creationId xmlns:p14="http://schemas.microsoft.com/office/powerpoint/2010/main" val="1652879554"/>
      </p:ext>
    </p:extLst>
  </p:cSld>
  <p:clrMapOvr>
    <a:masterClrMapping/>
  </p:clrMapOvr>
  <p:transition spd="slow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05000"/>
            <a:ext cx="7543800" cy="4114800"/>
          </a:xfrm>
        </p:spPr>
        <p:txBody>
          <a:bodyPr/>
          <a:lstStyle/>
          <a:p>
            <a:pPr>
              <a:defRPr/>
            </a:pPr>
            <a:r>
              <a:rPr lang="en-US" dirty="0"/>
              <a:t>Consider Static Mixers; many facilities have turned off rapid mixer</a:t>
            </a:r>
          </a:p>
          <a:p>
            <a:pPr>
              <a:defRPr/>
            </a:pPr>
            <a:r>
              <a:rPr lang="en-US" dirty="0"/>
              <a:t>Provide ability to add chemicals before rapid/static mixer: pre-oxidant and carbon</a:t>
            </a:r>
          </a:p>
          <a:p>
            <a:pPr lvl="1">
              <a:defRPr/>
            </a:pPr>
            <a:r>
              <a:rPr lang="en-US" dirty="0"/>
              <a:t>VDH requires carbon addition at raw water and on top of filters.</a:t>
            </a:r>
          </a:p>
          <a:p>
            <a:pPr lvl="1">
              <a:defRPr/>
            </a:pPr>
            <a:r>
              <a:rPr lang="en-US" dirty="0"/>
              <a:t>Consider different types of PAC</a:t>
            </a:r>
          </a:p>
          <a:p>
            <a:pPr>
              <a:defRPr/>
            </a:pPr>
            <a:r>
              <a:rPr lang="en-US" dirty="0"/>
              <a:t>Add coagulant, polymer, pH adjustment at rapid mix</a:t>
            </a:r>
          </a:p>
          <a:p>
            <a:pPr>
              <a:defRPr/>
            </a:pPr>
            <a:r>
              <a:rPr lang="en-US" dirty="0"/>
              <a:t>Add polymer and chlorine @ last stage of flocculation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Pre-Sedimentation/Flocculation </a:t>
            </a:r>
          </a:p>
        </p:txBody>
      </p:sp>
    </p:spTree>
    <p:extLst>
      <p:ext uri="{BB962C8B-B14F-4D97-AF65-F5344CB8AC3E}">
        <p14:creationId xmlns:p14="http://schemas.microsoft.com/office/powerpoint/2010/main" val="2567889294"/>
      </p:ext>
    </p:extLst>
  </p:cSld>
  <p:clrMapOvr>
    <a:masterClrMapping/>
  </p:clrMapOvr>
  <p:transition spd="slow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833" y="0"/>
            <a:ext cx="51223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783061"/>
      </p:ext>
    </p:extLst>
  </p:cSld>
  <p:clrMapOvr>
    <a:masterClrMapping/>
  </p:clrMapOvr>
  <p:transition spd="slow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Insist on balanced hydraulics to ensure even distribution to sedimentation basins</a:t>
            </a:r>
          </a:p>
          <a:p>
            <a:pPr>
              <a:defRPr/>
            </a:pPr>
            <a:r>
              <a:rPr lang="en-US" dirty="0"/>
              <a:t>Be able to isolate and drain all channels</a:t>
            </a:r>
          </a:p>
          <a:p>
            <a:pPr>
              <a:defRPr/>
            </a:pPr>
            <a:r>
              <a:rPr lang="en-US" dirty="0"/>
              <a:t>For turbine style mixers, plan for tapered flocculation with speed set from control room; tied to jar testing</a:t>
            </a:r>
          </a:p>
          <a:p>
            <a:pPr>
              <a:defRPr/>
            </a:pPr>
            <a:r>
              <a:rPr lang="en-US" dirty="0"/>
              <a:t>Parallel and series configuration</a:t>
            </a:r>
          </a:p>
          <a:p>
            <a:pPr>
              <a:defRPr/>
            </a:pPr>
            <a:r>
              <a:rPr lang="en-US" dirty="0"/>
              <a:t>Drains in all tanks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Pre-Sedimentation/Flocculation </a:t>
            </a:r>
          </a:p>
        </p:txBody>
      </p:sp>
    </p:spTree>
    <p:extLst>
      <p:ext uri="{BB962C8B-B14F-4D97-AF65-F5344CB8AC3E}">
        <p14:creationId xmlns:p14="http://schemas.microsoft.com/office/powerpoint/2010/main" val="3520845882"/>
      </p:ext>
    </p:extLst>
  </p:cSld>
  <p:clrMapOvr>
    <a:masterClrMapping/>
  </p:clrMapOvr>
  <p:transition spd="slow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Hydraulics into sedimentation basin are extremely important</a:t>
            </a:r>
          </a:p>
          <a:p>
            <a:pPr>
              <a:defRPr/>
            </a:pPr>
            <a:r>
              <a:rPr lang="en-US" dirty="0"/>
              <a:t>Expansion to sedimentation basins are usually the worst.  </a:t>
            </a:r>
          </a:p>
          <a:p>
            <a:pPr>
              <a:defRPr/>
            </a:pPr>
            <a:r>
              <a:rPr lang="en-US" dirty="0"/>
              <a:t>Unbalanced flows will be seen in filter run times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Sedimentation </a:t>
            </a:r>
          </a:p>
        </p:txBody>
      </p:sp>
    </p:spTree>
    <p:extLst>
      <p:ext uri="{BB962C8B-B14F-4D97-AF65-F5344CB8AC3E}">
        <p14:creationId xmlns:p14="http://schemas.microsoft.com/office/powerpoint/2010/main" val="836490626"/>
      </p:ext>
    </p:extLst>
  </p:cSld>
  <p:clrMapOvr>
    <a:masterClrMapping/>
  </p:clrMapOvr>
  <p:transition spd="slow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Sludge withdrawal should be carefully thought out</a:t>
            </a:r>
          </a:p>
          <a:p>
            <a:pPr lvl="1">
              <a:defRPr/>
            </a:pPr>
            <a:r>
              <a:rPr lang="en-US" dirty="0"/>
              <a:t>Sloped drainage in each way</a:t>
            </a:r>
          </a:p>
          <a:p>
            <a:pPr lvl="1">
              <a:defRPr/>
            </a:pPr>
            <a:r>
              <a:rPr lang="en-US" dirty="0"/>
              <a:t>Mechanical withdrawal systems</a:t>
            </a:r>
          </a:p>
          <a:p>
            <a:pPr lvl="1">
              <a:defRPr/>
            </a:pPr>
            <a:r>
              <a:rPr lang="en-US" dirty="0"/>
              <a:t>Manual removal; where is this water going?</a:t>
            </a:r>
          </a:p>
          <a:p>
            <a:pPr>
              <a:defRPr/>
            </a:pPr>
            <a:r>
              <a:rPr lang="en-US" dirty="0"/>
              <a:t>Consider tubes/plates in existing sedimentation basins to enhance settling</a:t>
            </a:r>
          </a:p>
          <a:p>
            <a:pPr>
              <a:defRPr/>
            </a:pPr>
            <a:r>
              <a:rPr lang="en-US" dirty="0"/>
              <a:t>High-rate processes work but must be monitored more closely due to high overflow rates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Sedimentation </a:t>
            </a:r>
          </a:p>
        </p:txBody>
      </p:sp>
    </p:spTree>
    <p:extLst>
      <p:ext uri="{BB962C8B-B14F-4D97-AF65-F5344CB8AC3E}">
        <p14:creationId xmlns:p14="http://schemas.microsoft.com/office/powerpoint/2010/main" val="2471208159"/>
      </p:ext>
    </p:extLst>
  </p:cSld>
  <p:clrMapOvr>
    <a:masterClrMapping/>
  </p:clrMapOvr>
  <p:transition spd="slow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Modern filter design enables 6 gpm/ft</a:t>
            </a:r>
            <a:r>
              <a:rPr lang="en-US" baseline="30000" dirty="0"/>
              <a:t>2</a:t>
            </a:r>
            <a:r>
              <a:rPr lang="en-US" dirty="0"/>
              <a:t>; VDH requires piloting above 4 gpm/ft</a:t>
            </a:r>
            <a:r>
              <a:rPr lang="en-US" baseline="30000" dirty="0"/>
              <a:t>2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Consider ability to manually &amp; automatically backwash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Combined air/water in underdrain increases the likelihood of operation troubles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Filtration </a:t>
            </a:r>
          </a:p>
        </p:txBody>
      </p:sp>
    </p:spTree>
    <p:extLst>
      <p:ext uri="{BB962C8B-B14F-4D97-AF65-F5344CB8AC3E}">
        <p14:creationId xmlns:p14="http://schemas.microsoft.com/office/powerpoint/2010/main" val="2120374160"/>
      </p:ext>
    </p:extLst>
  </p:cSld>
  <p:clrMapOvr>
    <a:masterClrMapping/>
  </p:clrMapOvr>
  <p:transition spd="slow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Properly sized &amp; located air release valves on backwash lines are important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Consider replacing surface wash with air scour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Run backwash pumps against closed valve briefly to remove air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Filtration </a:t>
            </a:r>
          </a:p>
        </p:txBody>
      </p:sp>
    </p:spTree>
    <p:extLst>
      <p:ext uri="{BB962C8B-B14F-4D97-AF65-F5344CB8AC3E}">
        <p14:creationId xmlns:p14="http://schemas.microsoft.com/office/powerpoint/2010/main" val="1885380501"/>
      </p:ext>
    </p:extLst>
  </p:cSld>
  <p:clrMapOvr>
    <a:masterClrMapping/>
  </p:clrMapOvr>
  <p:transition spd="slow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Redundant Filter?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Consider backwash recycle – green practice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Rate of flow controls – consider </a:t>
            </a:r>
            <a:r>
              <a:rPr lang="en-US" dirty="0" err="1"/>
              <a:t>magmeter</a:t>
            </a:r>
            <a:r>
              <a:rPr lang="en-US" dirty="0"/>
              <a:t> and modulating butterfly valve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If filtration rate is increased; </a:t>
            </a:r>
            <a:r>
              <a:rPr lang="en-US" dirty="0" err="1"/>
              <a:t>headloss</a:t>
            </a:r>
            <a:r>
              <a:rPr lang="en-US" dirty="0"/>
              <a:t> through filter and piping needs to be closely evaluated.</a:t>
            </a:r>
          </a:p>
          <a:p>
            <a:pPr>
              <a:spcBef>
                <a:spcPts val="1800"/>
              </a:spcBef>
              <a:defRPr/>
            </a:pP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Filtration </a:t>
            </a:r>
          </a:p>
        </p:txBody>
      </p:sp>
    </p:spTree>
    <p:extLst>
      <p:ext uri="{BB962C8B-B14F-4D97-AF65-F5344CB8AC3E}">
        <p14:creationId xmlns:p14="http://schemas.microsoft.com/office/powerpoint/2010/main" val="602363198"/>
      </p:ext>
    </p:extLst>
  </p:cSld>
  <p:clrMapOvr>
    <a:masterClrMapping/>
  </p:clrMapOvr>
  <p:transition spd="slow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Redundant clear wells for maintenance 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Design for minimum baffling factor of 0.7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Should use clear well for most of CT; minimal chlorine upstream for algae control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Finished water discharge header or other critical piping in clear well is not good practice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Provide for drains if practical or to a small pump station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CCT/Clear well </a:t>
            </a:r>
          </a:p>
        </p:txBody>
      </p:sp>
    </p:spTree>
    <p:extLst>
      <p:ext uri="{BB962C8B-B14F-4D97-AF65-F5344CB8AC3E}">
        <p14:creationId xmlns:p14="http://schemas.microsoft.com/office/powerpoint/2010/main" val="271238785"/>
      </p:ext>
    </p:extLst>
  </p:cSld>
  <p:clrMapOvr>
    <a:masterClrMapping/>
  </p:clrMapOvr>
  <p:transition spd="slow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Raw Water Intakes and Pumping</a:t>
            </a:r>
          </a:p>
          <a:p>
            <a:pPr eaLnBrk="1" hangingPunct="1">
              <a:defRPr/>
            </a:pPr>
            <a:r>
              <a:rPr lang="en-US" dirty="0"/>
              <a:t>Pre-Sedimentation/Flocculation</a:t>
            </a:r>
          </a:p>
          <a:p>
            <a:pPr eaLnBrk="1" hangingPunct="1">
              <a:defRPr/>
            </a:pPr>
            <a:r>
              <a:rPr lang="en-US" dirty="0"/>
              <a:t>Sedimentation</a:t>
            </a:r>
          </a:p>
          <a:p>
            <a:pPr eaLnBrk="1" hangingPunct="1">
              <a:defRPr/>
            </a:pPr>
            <a:r>
              <a:rPr lang="en-US" dirty="0"/>
              <a:t>Filtration</a:t>
            </a:r>
          </a:p>
          <a:p>
            <a:pPr eaLnBrk="1" hangingPunct="1">
              <a:defRPr/>
            </a:pPr>
            <a:r>
              <a:rPr lang="en-US" dirty="0"/>
              <a:t>Chlorine Contact Tank/Clear Well</a:t>
            </a:r>
          </a:p>
          <a:p>
            <a:pPr eaLnBrk="1" hangingPunct="1">
              <a:defRPr/>
            </a:pPr>
            <a:r>
              <a:rPr lang="en-US" dirty="0"/>
              <a:t>Finished Water</a:t>
            </a:r>
          </a:p>
          <a:p>
            <a:pPr eaLnBrk="1" hangingPunct="1">
              <a:defRPr/>
            </a:pPr>
            <a:r>
              <a:rPr lang="en-US" dirty="0"/>
              <a:t>SCADA</a:t>
            </a:r>
          </a:p>
          <a:p>
            <a:pPr eaLnBrk="1" hangingPunct="1">
              <a:defRPr/>
            </a:pPr>
            <a:r>
              <a:rPr lang="en-US" dirty="0"/>
              <a:t>General Thoughts</a:t>
            </a:r>
          </a:p>
          <a:p>
            <a:pPr eaLnBrk="1" hangingPunct="1">
              <a:defRPr/>
            </a:pPr>
            <a:r>
              <a:rPr lang="en-US" dirty="0"/>
              <a:t>Your Experience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 spd="slow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High pressure and flows can cause significant water hammer/pressure surges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Ensure designer considers water hammer/surges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Control valves and variable frequency drives will minimize water hammer but may not totally eliminate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Surge tanks provide extra protection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Finished Water </a:t>
            </a:r>
          </a:p>
        </p:txBody>
      </p:sp>
    </p:spTree>
    <p:extLst>
      <p:ext uri="{BB962C8B-B14F-4D97-AF65-F5344CB8AC3E}">
        <p14:creationId xmlns:p14="http://schemas.microsoft.com/office/powerpoint/2010/main" val="4104142242"/>
      </p:ext>
    </p:extLst>
  </p:cSld>
  <p:clrMapOvr>
    <a:masterClrMapping/>
  </p:clrMapOvr>
  <p:transition spd="slow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Engineering\Eng\WASHINGTON COUNTY SERVICE AUTHORITY\12367.11\Construction\Photos\Post Substantial Completion\IMG_26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86"/>
          <a:stretch/>
        </p:blipFill>
        <p:spPr bwMode="auto">
          <a:xfrm>
            <a:off x="381000" y="381000"/>
            <a:ext cx="6015468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3941233"/>
            <a:ext cx="3886200" cy="290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99429"/>
      </p:ext>
    </p:extLst>
  </p:cSld>
  <p:clrMapOvr>
    <a:masterClrMapping/>
  </p:clrMapOvr>
  <p:transition spd="slow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Add corrosion inhibitor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Corrosion test with lead coupons will help put customers at ease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Consider </a:t>
            </a:r>
            <a:r>
              <a:rPr lang="en-US" dirty="0" err="1"/>
              <a:t>magmeter</a:t>
            </a:r>
            <a:r>
              <a:rPr lang="en-US" dirty="0"/>
              <a:t> on discharge for flow measurement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How to control finished water pumps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Wet well level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Flow</a:t>
            </a:r>
          </a:p>
          <a:p>
            <a:pPr>
              <a:spcBef>
                <a:spcPts val="1800"/>
              </a:spcBef>
              <a:defRPr/>
            </a:pP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Finished Water </a:t>
            </a:r>
          </a:p>
        </p:txBody>
      </p:sp>
    </p:spTree>
    <p:extLst>
      <p:ext uri="{BB962C8B-B14F-4D97-AF65-F5344CB8AC3E}">
        <p14:creationId xmlns:p14="http://schemas.microsoft.com/office/powerpoint/2010/main" val="2790827313"/>
      </p:ext>
    </p:extLst>
  </p:cSld>
  <p:clrMapOvr>
    <a:masterClrMapping/>
  </p:clrMapOvr>
  <p:transition spd="slow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Peristaltic pumps that are slightly oversized have good turndown and hoses have good service life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Chemical compatibility is crucial for safety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Follow OSHA guidelines for safety showers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Latest code requires tempered water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Chemical Feed </a:t>
            </a:r>
          </a:p>
        </p:txBody>
      </p:sp>
    </p:spTree>
    <p:extLst>
      <p:ext uri="{BB962C8B-B14F-4D97-AF65-F5344CB8AC3E}">
        <p14:creationId xmlns:p14="http://schemas.microsoft.com/office/powerpoint/2010/main" val="1321087367"/>
      </p:ext>
    </p:extLst>
  </p:cSld>
  <p:clrMapOvr>
    <a:masterClrMapping/>
  </p:clrMapOvr>
  <p:transition spd="slow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Coriolis meters are accurate for verifying chemical flow; they require pulsation damper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Provide clear tubing at injection points to help visually verify flows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Containment is required for tanks and piping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Positive drainage is important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Chemical Feed </a:t>
            </a:r>
          </a:p>
        </p:txBody>
      </p:sp>
    </p:spTree>
    <p:extLst>
      <p:ext uri="{BB962C8B-B14F-4D97-AF65-F5344CB8AC3E}">
        <p14:creationId xmlns:p14="http://schemas.microsoft.com/office/powerpoint/2010/main" val="876050169"/>
      </p:ext>
    </p:extLst>
  </p:cSld>
  <p:clrMapOvr>
    <a:masterClrMapping/>
  </p:clrMapOvr>
  <p:transition spd="slow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"/>
            <a:ext cx="3562350" cy="474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50" y="381000"/>
            <a:ext cx="5080000" cy="381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77" y="3530600"/>
            <a:ext cx="42672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84819"/>
      </p:ext>
    </p:extLst>
  </p:cSld>
  <p:clrMapOvr>
    <a:masterClrMapping/>
  </p:clrMapOvr>
  <p:transition spd="slow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4343400" cy="581513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569" y="152400"/>
            <a:ext cx="38862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370912"/>
      </p:ext>
    </p:extLst>
  </p:cSld>
  <p:clrMapOvr>
    <a:masterClrMapping/>
  </p:clrMapOvr>
  <p:transition spd="slow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How will plant operate at startup: automatic or local start up of each equipment be required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SCADA/HMI screens:  green/red : on/off or opposite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SCADA can produce monthly reports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Export of all analog signals and daily report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Do you want this or do you want the operator to produce these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SCADA Design Concepts </a:t>
            </a:r>
          </a:p>
        </p:txBody>
      </p:sp>
    </p:spTree>
    <p:extLst>
      <p:ext uri="{BB962C8B-B14F-4D97-AF65-F5344CB8AC3E}">
        <p14:creationId xmlns:p14="http://schemas.microsoft.com/office/powerpoint/2010/main" val="2127468250"/>
      </p:ext>
    </p:extLst>
  </p:cSld>
  <p:clrMapOvr>
    <a:masterClrMapping/>
  </p:clrMapOvr>
  <p:transition spd="slow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Equipment/pump removal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Bridge crane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Monorail</a:t>
            </a:r>
          </a:p>
          <a:p>
            <a:pPr lvl="2">
              <a:spcBef>
                <a:spcPts val="1800"/>
              </a:spcBef>
              <a:defRPr/>
            </a:pPr>
            <a:r>
              <a:rPr lang="en-US" dirty="0"/>
              <a:t>Electric vs manual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Hoists</a:t>
            </a:r>
          </a:p>
          <a:p>
            <a:pPr lvl="2">
              <a:spcBef>
                <a:spcPts val="1800"/>
              </a:spcBef>
              <a:defRPr/>
            </a:pPr>
            <a:r>
              <a:rPr lang="en-US" dirty="0"/>
              <a:t>Electric vs manual</a:t>
            </a:r>
          </a:p>
          <a:p>
            <a:pPr lvl="1">
              <a:spcBef>
                <a:spcPts val="1800"/>
              </a:spcBef>
              <a:defRPr/>
            </a:pPr>
            <a:r>
              <a:rPr lang="en-US" dirty="0"/>
              <a:t>Rent Crane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General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3855165471"/>
      </p:ext>
    </p:extLst>
  </p:cSld>
  <p:clrMapOvr>
    <a:masterClrMapping/>
  </p:clrMapOvr>
  <p:transition spd="slow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57200"/>
            <a:ext cx="3073400" cy="4114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90498" y="876299"/>
            <a:ext cx="6553201" cy="510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371684"/>
      </p:ext>
    </p:extLst>
  </p:cSld>
  <p:clrMapOvr>
    <a:masterClrMapping/>
  </p:clrMapOvr>
  <p:transition spd="slow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Raw Water Intake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Grandfathered (no or limited screening)</a:t>
            </a:r>
          </a:p>
          <a:p>
            <a:pPr>
              <a:defRPr/>
            </a:pPr>
            <a:r>
              <a:rPr lang="en-US" dirty="0"/>
              <a:t>Screen</a:t>
            </a:r>
          </a:p>
          <a:p>
            <a:pPr lvl="1">
              <a:defRPr/>
            </a:pPr>
            <a:r>
              <a:rPr lang="en-US" dirty="0"/>
              <a:t>Traveling vs passive</a:t>
            </a:r>
          </a:p>
          <a:p>
            <a:pPr lvl="1">
              <a:defRPr/>
            </a:pPr>
            <a:r>
              <a:rPr lang="en-US" dirty="0"/>
              <a:t>Open size (newer permits require 1 mm)</a:t>
            </a:r>
          </a:p>
          <a:p>
            <a:pPr lvl="1">
              <a:defRPr/>
            </a:pPr>
            <a:r>
              <a:rPr lang="en-US" dirty="0"/>
              <a:t>Cleaning</a:t>
            </a:r>
          </a:p>
          <a:p>
            <a:pPr>
              <a:defRPr/>
            </a:pPr>
            <a:r>
              <a:rPr lang="en-US" dirty="0"/>
              <a:t>Location</a:t>
            </a:r>
          </a:p>
          <a:p>
            <a:pPr lvl="1">
              <a:defRPr/>
            </a:pPr>
            <a:r>
              <a:rPr lang="en-US" dirty="0"/>
              <a:t>Lake</a:t>
            </a:r>
          </a:p>
          <a:p>
            <a:pPr lvl="2">
              <a:defRPr/>
            </a:pPr>
            <a:r>
              <a:rPr lang="en-US" dirty="0"/>
              <a:t>Ability to draw from multiple levels</a:t>
            </a:r>
          </a:p>
          <a:p>
            <a:pPr lvl="1">
              <a:defRPr/>
            </a:pPr>
            <a:r>
              <a:rPr lang="en-US" dirty="0"/>
              <a:t>River</a:t>
            </a:r>
          </a:p>
          <a:p>
            <a:pPr marL="457200" lvl="1" indent="0">
              <a:buNone/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p:transition spd="slow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Current system that is causing you fits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How would you fix it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Past problems that have been corrected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Provide feedback and examples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Email to </a:t>
            </a:r>
            <a:r>
              <a:rPr lang="en-US" dirty="0" err="1"/>
              <a:t>dhudgins@</a:t>
            </a:r>
            <a:r>
              <a:rPr lang="en-US" err="1"/>
              <a:t>chacompanies</a:t>
            </a:r>
            <a:r>
              <a:rPr lang="en-US"/>
              <a:t>.com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What is your experience </a:t>
            </a:r>
          </a:p>
        </p:txBody>
      </p:sp>
    </p:spTree>
    <p:extLst>
      <p:ext uri="{BB962C8B-B14F-4D97-AF65-F5344CB8AC3E}">
        <p14:creationId xmlns:p14="http://schemas.microsoft.com/office/powerpoint/2010/main" val="1087048580"/>
      </p:ext>
    </p:extLst>
  </p:cSld>
  <p:clrMapOvr>
    <a:masterClrMapping/>
  </p:clrMapOvr>
  <p:transition spd="slow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defRPr/>
            </a:pPr>
            <a:r>
              <a:rPr lang="en-US" dirty="0"/>
              <a:t>Pump/equipment layout: provide minimum 3 foot of clearance; unless additional space is required for maintenance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Large VFDs – 100 HP or larger typically require a conditioned electrical room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Consider dehumidification of piping galleries if you can afford it</a:t>
            </a:r>
          </a:p>
          <a:p>
            <a:pPr>
              <a:spcBef>
                <a:spcPts val="1800"/>
              </a:spcBef>
              <a:defRPr/>
            </a:pPr>
            <a:r>
              <a:rPr lang="en-US" dirty="0"/>
              <a:t>Incorporate Arc Flash Study in any upgrade project.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General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558552289"/>
      </p:ext>
    </p:extLst>
  </p:cSld>
  <p:clrMapOvr>
    <a:masterClrMapping/>
  </p:clrMapOvr>
  <p:transition spd="slow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1431925"/>
          </a:xfrm>
        </p:spPr>
        <p:txBody>
          <a:bodyPr/>
          <a:lstStyle/>
          <a:p>
            <a:pPr>
              <a:defRPr/>
            </a:pPr>
            <a:r>
              <a:rPr lang="en-US" dirty="0"/>
              <a:t>Questions </a:t>
            </a:r>
          </a:p>
        </p:txBody>
      </p:sp>
    </p:spTree>
    <p:extLst>
      <p:ext uri="{BB962C8B-B14F-4D97-AF65-F5344CB8AC3E}">
        <p14:creationId xmlns:p14="http://schemas.microsoft.com/office/powerpoint/2010/main" val="3489087196"/>
      </p:ext>
    </p:extLst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57200"/>
            <a:ext cx="8343900" cy="6257925"/>
          </a:xfrm>
        </p:spPr>
      </p:pic>
    </p:spTree>
    <p:extLst>
      <p:ext uri="{BB962C8B-B14F-4D97-AF65-F5344CB8AC3E}">
        <p14:creationId xmlns:p14="http://schemas.microsoft.com/office/powerpoint/2010/main" val="2382554084"/>
      </p:ext>
    </p:extLst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New intakes in VA have a 1 mm opening requirement (approach velocity &lt; 0.25 </a:t>
            </a:r>
            <a:r>
              <a:rPr lang="en-US" dirty="0" err="1"/>
              <a:t>ft</a:t>
            </a:r>
            <a:r>
              <a:rPr lang="en-US" dirty="0"/>
              <a:t>/s</a:t>
            </a:r>
          </a:p>
          <a:p>
            <a:pPr lvl="1">
              <a:defRPr/>
            </a:pPr>
            <a:r>
              <a:rPr lang="en-US" dirty="0"/>
              <a:t>Bullet or Tee Screens</a:t>
            </a:r>
          </a:p>
          <a:p>
            <a:pPr lvl="1">
              <a:defRPr/>
            </a:pPr>
            <a:r>
              <a:rPr lang="en-US" dirty="0"/>
              <a:t>Prone to fouling</a:t>
            </a:r>
          </a:p>
          <a:p>
            <a:pPr lvl="2">
              <a:defRPr/>
            </a:pPr>
            <a:r>
              <a:rPr lang="en-US" dirty="0"/>
              <a:t>Algae in summer</a:t>
            </a:r>
          </a:p>
          <a:p>
            <a:pPr lvl="2">
              <a:defRPr/>
            </a:pPr>
            <a:r>
              <a:rPr lang="en-US" dirty="0"/>
              <a:t>Leaves in fall</a:t>
            </a:r>
          </a:p>
          <a:p>
            <a:pPr lvl="2">
              <a:defRPr/>
            </a:pPr>
            <a:r>
              <a:rPr lang="en-US" dirty="0"/>
              <a:t>Debris/turbidity during storms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dirty="0"/>
              <a:t>River Intake Design Considerations</a:t>
            </a:r>
          </a:p>
        </p:txBody>
      </p:sp>
    </p:spTree>
  </p:cSld>
  <p:clrMapOvr>
    <a:masterClrMapping/>
  </p:clrMapOvr>
  <p:transition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Oversize screens; assume minimum 30% blinding of the screen</a:t>
            </a:r>
          </a:p>
          <a:p>
            <a:pPr>
              <a:defRPr/>
            </a:pPr>
            <a:r>
              <a:rPr lang="en-US" dirty="0"/>
              <a:t>Consider removable screens </a:t>
            </a:r>
          </a:p>
          <a:p>
            <a:pPr>
              <a:defRPr/>
            </a:pPr>
            <a:r>
              <a:rPr lang="en-US" dirty="0"/>
              <a:t>Place in channel potentially with covers for algae control</a:t>
            </a:r>
          </a:p>
          <a:p>
            <a:pPr>
              <a:defRPr/>
            </a:pPr>
            <a:r>
              <a:rPr lang="en-US" dirty="0"/>
              <a:t>Robust air burst system with water backflush</a:t>
            </a:r>
          </a:p>
          <a:p>
            <a:pPr>
              <a:defRPr/>
            </a:pPr>
            <a:r>
              <a:rPr lang="en-US" dirty="0"/>
              <a:t>Air at screens to control frazil ice</a:t>
            </a:r>
          </a:p>
          <a:p>
            <a:pPr>
              <a:defRPr/>
            </a:pPr>
            <a:r>
              <a:rPr lang="en-US" dirty="0"/>
              <a:t>$$ is typically the issue; ability for periods of shut down aids in reducing cost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dirty="0"/>
              <a:t>Bullet or Tee Screen Design</a:t>
            </a:r>
          </a:p>
        </p:txBody>
      </p:sp>
    </p:spTree>
    <p:extLst>
      <p:ext uri="{BB962C8B-B14F-4D97-AF65-F5344CB8AC3E}">
        <p14:creationId xmlns:p14="http://schemas.microsoft.com/office/powerpoint/2010/main" val="4213578001"/>
      </p:ext>
    </p:extLst>
  </p:cSld>
  <p:clrMapOvr>
    <a:masterClrMapping/>
  </p:clrMapOvr>
  <p:transition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0"/>
            <a:ext cx="48768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3300"/>
            <a:ext cx="4380523" cy="3285392"/>
          </a:xfrm>
          <a:prstGeom prst="rect">
            <a:avLst/>
          </a:prstGeom>
        </p:spPr>
      </p:pic>
      <p:pic>
        <p:nvPicPr>
          <p:cNvPr id="3" name="Picture 2" descr="A picture containing water, person&#10;&#10;Description automatically generated">
            <a:extLst>
              <a:ext uri="{FF2B5EF4-FFF2-40B4-BE49-F238E27FC236}">
                <a16:creationId xmlns:a16="http://schemas.microsoft.com/office/drawing/2014/main" id="{F9D2DAA4-9F7C-4E86-ACAE-EA7F6AF0DD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8"/>
            <a:ext cx="4683524" cy="351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58315"/>
      </p:ext>
    </p:extLst>
  </p:cSld>
  <p:clrMapOvr>
    <a:masterClrMapping/>
  </p:clrMapOvr>
  <p:transition spd="slow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For Vertical Turbine pumps consider material upgrade from bronze due to sand/grit</a:t>
            </a:r>
          </a:p>
          <a:p>
            <a:pPr>
              <a:defRPr/>
            </a:pPr>
            <a:r>
              <a:rPr lang="en-US" dirty="0"/>
              <a:t>Enclosed line shaft</a:t>
            </a:r>
          </a:p>
          <a:p>
            <a:pPr>
              <a:defRPr/>
            </a:pPr>
            <a:r>
              <a:rPr lang="en-US" dirty="0"/>
              <a:t>“Standing” nickel test for vibration</a:t>
            </a:r>
            <a:endParaRPr lang="en-US" dirty="0">
              <a:solidFill>
                <a:srgbClr val="FFFF00"/>
              </a:solidFill>
            </a:endParaRPr>
          </a:p>
          <a:p>
            <a:pPr>
              <a:defRPr/>
            </a:pPr>
            <a:r>
              <a:rPr lang="en-US" dirty="0"/>
              <a:t>Consider river level and turbidity (in addition to raw water turbidity at WTP)</a:t>
            </a:r>
          </a:p>
          <a:p>
            <a:pPr>
              <a:defRPr/>
            </a:pPr>
            <a:r>
              <a:rPr lang="en-US" dirty="0"/>
              <a:t>Plan for pre-oxidant feed at raw water</a:t>
            </a:r>
          </a:p>
          <a:p>
            <a:pPr lvl="1">
              <a:defRPr/>
            </a:pPr>
            <a:r>
              <a:rPr lang="en-US" dirty="0"/>
              <a:t>Access for chemical delivery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Pump Station – Raw Water</a:t>
            </a:r>
          </a:p>
        </p:txBody>
      </p:sp>
    </p:spTree>
  </p:cSld>
  <p:clrMapOvr>
    <a:masterClrMapping/>
  </p:clrMapOvr>
  <p:transition spd="slow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Camera for viewing intake conditions/air burst</a:t>
            </a:r>
          </a:p>
          <a:p>
            <a:pPr>
              <a:defRPr/>
            </a:pPr>
            <a:r>
              <a:rPr lang="en-US" dirty="0"/>
              <a:t>Provide remote start/stop of pumps and provide flow meter on the discharge of  pumps at pump station.</a:t>
            </a:r>
          </a:p>
          <a:p>
            <a:pPr>
              <a:defRPr/>
            </a:pPr>
            <a:r>
              <a:rPr lang="en-US" dirty="0"/>
              <a:t>Consider check valve type due to sand/grit</a:t>
            </a:r>
          </a:p>
          <a:p>
            <a:pPr>
              <a:defRPr/>
            </a:pPr>
            <a:r>
              <a:rPr lang="en-US" dirty="0"/>
              <a:t>Pump control valves may need clean water</a:t>
            </a:r>
          </a:p>
          <a:p>
            <a:pPr>
              <a:defRPr/>
            </a:pPr>
            <a:r>
              <a:rPr lang="en-US" dirty="0"/>
              <a:t>Sample pump needs to handle solids.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Pump Station – Raw Water</a:t>
            </a:r>
          </a:p>
        </p:txBody>
      </p:sp>
    </p:spTree>
    <p:extLst>
      <p:ext uri="{BB962C8B-B14F-4D97-AF65-F5344CB8AC3E}">
        <p14:creationId xmlns:p14="http://schemas.microsoft.com/office/powerpoint/2010/main" val="261495316"/>
      </p:ext>
    </p:extLst>
  </p:cSld>
  <p:clrMapOvr>
    <a:masterClrMapping/>
  </p:clrMapOvr>
  <p:transition spd="slow">
    <p:random/>
  </p:transition>
</p:sld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Benguiat Frisky"/>
        <a:ea typeface=""/>
        <a:cs typeface=""/>
      </a:majorFont>
      <a:minorFont>
        <a:latin typeface="Benguiat Frisk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enguiat Frisky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enguiat Frisky" pitchFamily="66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8BFC71547FCD42BCB99DD1BE11C631" ma:contentTypeVersion="22" ma:contentTypeDescription="Create a new document." ma:contentTypeScope="" ma:versionID="5bae7fe8f818bf56aaab95e10df4135e">
  <xsd:schema xmlns:xsd="http://www.w3.org/2001/XMLSchema" xmlns:xs="http://www.w3.org/2001/XMLSchema" xmlns:p="http://schemas.microsoft.com/office/2006/metadata/properties" xmlns:ns2="ab89038a-5670-4929-91df-b40b9be998e7" xmlns:ns3="0ba472ac-c3b3-4490-b84c-dfb22c11c92a" targetNamespace="http://schemas.microsoft.com/office/2006/metadata/properties" ma:root="true" ma:fieldsID="3e98a410be3ae058b5c7ece45946c1a2" ns2:_="" ns3:_="">
    <xsd:import namespace="ab89038a-5670-4929-91df-b40b9be998e7"/>
    <xsd:import namespace="0ba472ac-c3b3-4490-b84c-dfb22c11c9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Label" minOccurs="0"/>
                <xsd:element ref="ns2:Team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89038a-5670-4929-91df-b40b9be998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6477d7-ad29-47e7-b319-eaa6f19496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abel" ma:index="26" nillable="true" ma:displayName="Label" ma:format="Dropdown" ma:internalName="Label">
      <xsd:simpleType>
        <xsd:restriction base="dms:Text">
          <xsd:maxLength value="255"/>
        </xsd:restriction>
      </xsd:simpleType>
    </xsd:element>
    <xsd:element name="Team" ma:index="27" nillable="true" ma:displayName="Team" ma:format="Dropdown" ma:internalName="Team">
      <xsd:simpleType>
        <xsd:restriction base="dms:Text">
          <xsd:maxLength value="255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a472ac-c3b3-4490-b84c-dfb22c11c92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31e248f-2e6f-40fd-84fa-95576aedc7c3}" ma:internalName="TaxCatchAll" ma:showField="CatchAllData" ma:web="0ba472ac-c3b3-4490-b84c-dfb22c11c9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b89038a-5670-4929-91df-b40b9be998e7">
      <Terms xmlns="http://schemas.microsoft.com/office/infopath/2007/PartnerControls"/>
    </lcf76f155ced4ddcb4097134ff3c332f>
    <TaxCatchAll xmlns="0ba472ac-c3b3-4490-b84c-dfb22c11c92a" xsi:nil="true"/>
    <Team xmlns="ab89038a-5670-4929-91df-b40b9be998e7" xsi:nil="true"/>
    <Label xmlns="ab89038a-5670-4929-91df-b40b9be998e7" xsi:nil="true"/>
  </documentManagement>
</p:properties>
</file>

<file path=customXml/itemProps1.xml><?xml version="1.0" encoding="utf-8"?>
<ds:datastoreItem xmlns:ds="http://schemas.openxmlformats.org/officeDocument/2006/customXml" ds:itemID="{938D1AC4-BC1A-4808-BD97-D13EF463D404}"/>
</file>

<file path=customXml/itemProps2.xml><?xml version="1.0" encoding="utf-8"?>
<ds:datastoreItem xmlns:ds="http://schemas.openxmlformats.org/officeDocument/2006/customXml" ds:itemID="{222463BB-39D9-48C7-9054-FBF604379294}"/>
</file>

<file path=customXml/itemProps3.xml><?xml version="1.0" encoding="utf-8"?>
<ds:datastoreItem xmlns:ds="http://schemas.openxmlformats.org/officeDocument/2006/customXml" ds:itemID="{03313F72-3E44-4CF8-A34F-29040C93FEC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2730</TotalTime>
  <Words>982</Words>
  <Application>Microsoft Office PowerPoint</Application>
  <PresentationFormat>On-screen Show (4:3)</PresentationFormat>
  <Paragraphs>150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Benguiat Frisky</vt:lpstr>
      <vt:lpstr>Calibri</vt:lpstr>
      <vt:lpstr>Tahoma</vt:lpstr>
      <vt:lpstr>Wingdings</vt:lpstr>
      <vt:lpstr>Shimmer</vt:lpstr>
      <vt:lpstr>Designs for Better O&amp;M Year 3</vt:lpstr>
      <vt:lpstr>Outline</vt:lpstr>
      <vt:lpstr>Raw Water Intake Design</vt:lpstr>
      <vt:lpstr>PowerPoint Presentation</vt:lpstr>
      <vt:lpstr>River Intake Design Considerations</vt:lpstr>
      <vt:lpstr>Bullet or Tee Screen Design</vt:lpstr>
      <vt:lpstr>PowerPoint Presentation</vt:lpstr>
      <vt:lpstr>Pump Station – Raw Water</vt:lpstr>
      <vt:lpstr>Pump Station – Raw Water</vt:lpstr>
      <vt:lpstr>Pump Station – Wet Well </vt:lpstr>
      <vt:lpstr>Pre-Sedimentation/Flocculation </vt:lpstr>
      <vt:lpstr>PowerPoint Presentation</vt:lpstr>
      <vt:lpstr>Pre-Sedimentation/Flocculation </vt:lpstr>
      <vt:lpstr>Sedimentation </vt:lpstr>
      <vt:lpstr>Sedimentation </vt:lpstr>
      <vt:lpstr>Filtration </vt:lpstr>
      <vt:lpstr>Filtration </vt:lpstr>
      <vt:lpstr>Filtration </vt:lpstr>
      <vt:lpstr>CCT/Clear well </vt:lpstr>
      <vt:lpstr>Finished Water </vt:lpstr>
      <vt:lpstr>PowerPoint Presentation</vt:lpstr>
      <vt:lpstr>Finished Water </vt:lpstr>
      <vt:lpstr>Chemical Feed </vt:lpstr>
      <vt:lpstr>Chemical Feed </vt:lpstr>
      <vt:lpstr>PowerPoint Presentation</vt:lpstr>
      <vt:lpstr>PowerPoint Presentation</vt:lpstr>
      <vt:lpstr>SCADA Design Concepts </vt:lpstr>
      <vt:lpstr>General Considerations </vt:lpstr>
      <vt:lpstr>PowerPoint Presentation</vt:lpstr>
      <vt:lpstr>What is your experience </vt:lpstr>
      <vt:lpstr>General Considerations </vt:lpstr>
      <vt:lpstr>Questions </vt:lpstr>
    </vt:vector>
  </TitlesOfParts>
  <Company>Olver Inc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Different Alternative Processes for Drinking Water Treatment</dc:title>
  <dc:creator>smorton</dc:creator>
  <cp:lastModifiedBy>Caleb Taylor</cp:lastModifiedBy>
  <cp:revision>154</cp:revision>
  <cp:lastPrinted>2013-08-06T20:42:29Z</cp:lastPrinted>
  <dcterms:created xsi:type="dcterms:W3CDTF">2005-03-15T18:22:22Z</dcterms:created>
  <dcterms:modified xsi:type="dcterms:W3CDTF">2024-07-31T15:26:18Z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0x010100ED8BFC71547FCD42BCB99DD1BE11C631</vt:lpwstr>
  </property>
  <property fmtid="{D5CDD505-2E9C-101B-9397-08002B2CF9AE}" pid="3" name="MediaServiceImageTags">
    <vt:lpwstr/>
  </property>
</Properties>
</file>