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93" r:id="rId2"/>
  </p:sldMasterIdLst>
  <p:notesMasterIdLst>
    <p:notesMasterId r:id="rId78"/>
  </p:notesMasterIdLst>
  <p:handoutMasterIdLst>
    <p:handoutMasterId r:id="rId79"/>
  </p:handoutMasterIdLst>
  <p:sldIdLst>
    <p:sldId id="257" r:id="rId3"/>
    <p:sldId id="466" r:id="rId4"/>
    <p:sldId id="299" r:id="rId5"/>
    <p:sldId id="328" r:id="rId6"/>
    <p:sldId id="502" r:id="rId7"/>
    <p:sldId id="505" r:id="rId8"/>
    <p:sldId id="316" r:id="rId9"/>
    <p:sldId id="259" r:id="rId10"/>
    <p:sldId id="276" r:id="rId11"/>
    <p:sldId id="335" r:id="rId12"/>
    <p:sldId id="508" r:id="rId13"/>
    <p:sldId id="318" r:id="rId14"/>
    <p:sldId id="336" r:id="rId15"/>
    <p:sldId id="283" r:id="rId16"/>
    <p:sldId id="497" r:id="rId17"/>
    <p:sldId id="500" r:id="rId18"/>
    <p:sldId id="334" r:id="rId19"/>
    <p:sldId id="472" r:id="rId20"/>
    <p:sldId id="509" r:id="rId21"/>
    <p:sldId id="516" r:id="rId22"/>
    <p:sldId id="510" r:id="rId23"/>
    <p:sldId id="317" r:id="rId24"/>
    <p:sldId id="338" r:id="rId25"/>
    <p:sldId id="469" r:id="rId26"/>
    <p:sldId id="470" r:id="rId27"/>
    <p:sldId id="344" r:id="rId28"/>
    <p:sldId id="331" r:id="rId29"/>
    <p:sldId id="517" r:id="rId30"/>
    <p:sldId id="471" r:id="rId31"/>
    <p:sldId id="504" r:id="rId32"/>
    <p:sldId id="437" r:id="rId33"/>
    <p:sldId id="349" r:id="rId34"/>
    <p:sldId id="511" r:id="rId35"/>
    <p:sldId id="513" r:id="rId36"/>
    <p:sldId id="348" r:id="rId37"/>
    <p:sldId id="475" r:id="rId38"/>
    <p:sldId id="514" r:id="rId39"/>
    <p:sldId id="353" r:id="rId40"/>
    <p:sldId id="351" r:id="rId41"/>
    <p:sldId id="352" r:id="rId42"/>
    <p:sldId id="354" r:id="rId43"/>
    <p:sldId id="355" r:id="rId44"/>
    <p:sldId id="356" r:id="rId45"/>
    <p:sldId id="357" r:id="rId46"/>
    <p:sldId id="350" r:id="rId47"/>
    <p:sldId id="361" r:id="rId48"/>
    <p:sldId id="364" r:id="rId49"/>
    <p:sldId id="501" r:id="rId50"/>
    <p:sldId id="376" r:id="rId51"/>
    <p:sldId id="373" r:id="rId52"/>
    <p:sldId id="374" r:id="rId53"/>
    <p:sldId id="372" r:id="rId54"/>
    <p:sldId id="366" r:id="rId55"/>
    <p:sldId id="369" r:id="rId56"/>
    <p:sldId id="370" r:id="rId57"/>
    <p:sldId id="371" r:id="rId58"/>
    <p:sldId id="460" r:id="rId59"/>
    <p:sldId id="518" r:id="rId60"/>
    <p:sldId id="446" r:id="rId61"/>
    <p:sldId id="455" r:id="rId62"/>
    <p:sldId id="453" r:id="rId63"/>
    <p:sldId id="515" r:id="rId64"/>
    <p:sldId id="429" r:id="rId65"/>
    <p:sldId id="494" r:id="rId66"/>
    <p:sldId id="264" r:id="rId67"/>
    <p:sldId id="277" r:id="rId68"/>
    <p:sldId id="496" r:id="rId69"/>
    <p:sldId id="457" r:id="rId70"/>
    <p:sldId id="493" r:id="rId71"/>
    <p:sldId id="482" r:id="rId72"/>
    <p:sldId id="426" r:id="rId73"/>
    <p:sldId id="480" r:id="rId74"/>
    <p:sldId id="427" r:id="rId75"/>
    <p:sldId id="479" r:id="rId76"/>
    <p:sldId id="485" r:id="rId7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E6A2"/>
    <a:srgbClr val="666699"/>
    <a:srgbClr val="009900"/>
    <a:srgbClr val="0033CC"/>
    <a:srgbClr val="996633"/>
    <a:srgbClr val="FF6600"/>
    <a:srgbClr val="6600CC"/>
    <a:srgbClr val="CC0099"/>
    <a:srgbClr val="FF9933"/>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6DB4D7-1534-4014-B90B-2097E5640BF7}" v="117" dt="2025-06-30T19:56:13.5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51" autoAdjust="0"/>
    <p:restoredTop sz="84320" autoAdjust="0"/>
  </p:normalViewPr>
  <p:slideViewPr>
    <p:cSldViewPr>
      <p:cViewPr varScale="1">
        <p:scale>
          <a:sx n="66" d="100"/>
          <a:sy n="66" d="100"/>
        </p:scale>
        <p:origin x="2150" y="38"/>
      </p:cViewPr>
      <p:guideLst>
        <p:guide orient="horz" pos="2160"/>
        <p:guide pos="2880"/>
      </p:guideLst>
    </p:cSldViewPr>
  </p:slideViewPr>
  <p:outlineViewPr>
    <p:cViewPr>
      <p:scale>
        <a:sx n="33" d="100"/>
        <a:sy n="33" d="100"/>
      </p:scale>
      <p:origin x="0" y="-432"/>
    </p:cViewPr>
  </p:outlineViewPr>
  <p:notesTextViewPr>
    <p:cViewPr>
      <p:scale>
        <a:sx n="75" d="100"/>
        <a:sy n="75" d="100"/>
      </p:scale>
      <p:origin x="0" y="0"/>
    </p:cViewPr>
  </p:notesTextViewPr>
  <p:sorterViewPr>
    <p:cViewPr>
      <p:scale>
        <a:sx n="80" d="100"/>
        <a:sy n="80" d="100"/>
      </p:scale>
      <p:origin x="0" y="-15267"/>
    </p:cViewPr>
  </p:sorterViewPr>
  <p:notesViewPr>
    <p:cSldViewPr>
      <p:cViewPr varScale="1">
        <p:scale>
          <a:sx n="37" d="100"/>
          <a:sy n="37" d="100"/>
        </p:scale>
        <p:origin x="2376" y="41"/>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microsoft.com/office/2016/11/relationships/changesInfo" Target="changesInfos/changesInfo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handoutMaster" Target="handoutMasters/handoutMaster1.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88"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notesMaster" Target="notesMasters/notesMaster1.xml"/><Relationship Id="rId81" Type="http://schemas.openxmlformats.org/officeDocument/2006/relationships/viewProps" Target="viewProps.xml"/><Relationship Id="rId86"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customXml" Target="../customXml/item2.xml"/><Relationship Id="rId61" Type="http://schemas.openxmlformats.org/officeDocument/2006/relationships/slide" Target="slides/slide59.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loyd, Julie (VDH)" userId="656dbbf0-6888-41f7-a8a5-473efecf7fb2" providerId="ADAL" clId="{246DB4D7-1534-4014-B90B-2097E5640BF7}"/>
    <pc:docChg chg="custSel delSld modSld sldOrd">
      <pc:chgData name="Floyd, Julie (VDH)" userId="656dbbf0-6888-41f7-a8a5-473efecf7fb2" providerId="ADAL" clId="{246DB4D7-1534-4014-B90B-2097E5640BF7}" dt="2025-06-30T19:56:39.253" v="341" actId="20577"/>
      <pc:docMkLst>
        <pc:docMk/>
      </pc:docMkLst>
      <pc:sldChg chg="del">
        <pc:chgData name="Floyd, Julie (VDH)" userId="656dbbf0-6888-41f7-a8a5-473efecf7fb2" providerId="ADAL" clId="{246DB4D7-1534-4014-B90B-2097E5640BF7}" dt="2025-06-30T19:22:34.411" v="2" actId="2696"/>
        <pc:sldMkLst>
          <pc:docMk/>
          <pc:sldMk cId="2802547582" sldId="280"/>
        </pc:sldMkLst>
      </pc:sldChg>
      <pc:sldChg chg="del">
        <pc:chgData name="Floyd, Julie (VDH)" userId="656dbbf0-6888-41f7-a8a5-473efecf7fb2" providerId="ADAL" clId="{246DB4D7-1534-4014-B90B-2097E5640BF7}" dt="2025-06-30T19:22:44.870" v="4" actId="2696"/>
        <pc:sldMkLst>
          <pc:docMk/>
          <pc:sldMk cId="1938876166" sldId="297"/>
        </pc:sldMkLst>
      </pc:sldChg>
      <pc:sldChg chg="del">
        <pc:chgData name="Floyd, Julie (VDH)" userId="656dbbf0-6888-41f7-a8a5-473efecf7fb2" providerId="ADAL" clId="{246DB4D7-1534-4014-B90B-2097E5640BF7}" dt="2025-06-30T19:32:15.312" v="139" actId="2696"/>
        <pc:sldMkLst>
          <pc:docMk/>
          <pc:sldMk cId="988506159" sldId="333"/>
        </pc:sldMkLst>
      </pc:sldChg>
      <pc:sldChg chg="ord">
        <pc:chgData name="Floyd, Julie (VDH)" userId="656dbbf0-6888-41f7-a8a5-473efecf7fb2" providerId="ADAL" clId="{246DB4D7-1534-4014-B90B-2097E5640BF7}" dt="2025-06-30T19:44:38.022" v="197"/>
        <pc:sldMkLst>
          <pc:docMk/>
          <pc:sldMk cId="2148889967" sldId="361"/>
        </pc:sldMkLst>
      </pc:sldChg>
      <pc:sldChg chg="del">
        <pc:chgData name="Floyd, Julie (VDH)" userId="656dbbf0-6888-41f7-a8a5-473efecf7fb2" providerId="ADAL" clId="{246DB4D7-1534-4014-B90B-2097E5640BF7}" dt="2025-06-30T19:54:53.176" v="286" actId="2696"/>
        <pc:sldMkLst>
          <pc:docMk/>
          <pc:sldMk cId="357571951" sldId="362"/>
        </pc:sldMkLst>
      </pc:sldChg>
      <pc:sldChg chg="ord">
        <pc:chgData name="Floyd, Julie (VDH)" userId="656dbbf0-6888-41f7-a8a5-473efecf7fb2" providerId="ADAL" clId="{246DB4D7-1534-4014-B90B-2097E5640BF7}" dt="2025-06-30T19:54:33.436" v="285"/>
        <pc:sldMkLst>
          <pc:docMk/>
          <pc:sldMk cId="4101497004" sldId="364"/>
        </pc:sldMkLst>
      </pc:sldChg>
      <pc:sldChg chg="ord">
        <pc:chgData name="Floyd, Julie (VDH)" userId="656dbbf0-6888-41f7-a8a5-473efecf7fb2" providerId="ADAL" clId="{246DB4D7-1534-4014-B90B-2097E5640BF7}" dt="2025-06-30T19:55:05.300" v="288"/>
        <pc:sldMkLst>
          <pc:docMk/>
          <pc:sldMk cId="3516995357" sldId="372"/>
        </pc:sldMkLst>
      </pc:sldChg>
      <pc:sldChg chg="del">
        <pc:chgData name="Floyd, Julie (VDH)" userId="656dbbf0-6888-41f7-a8a5-473efecf7fb2" providerId="ADAL" clId="{246DB4D7-1534-4014-B90B-2097E5640BF7}" dt="2025-06-30T19:22:41.804" v="3" actId="2696"/>
        <pc:sldMkLst>
          <pc:docMk/>
          <pc:sldMk cId="1665512178" sldId="423"/>
        </pc:sldMkLst>
      </pc:sldChg>
      <pc:sldChg chg="addSp delSp">
        <pc:chgData name="Floyd, Julie (VDH)" userId="656dbbf0-6888-41f7-a8a5-473efecf7fb2" providerId="ADAL" clId="{246DB4D7-1534-4014-B90B-2097E5640BF7}" dt="2025-06-30T19:56:13.547" v="292" actId="478"/>
        <pc:sldMkLst>
          <pc:docMk/>
          <pc:sldMk cId="3921046238" sldId="427"/>
        </pc:sldMkLst>
        <pc:picChg chg="add del">
          <ac:chgData name="Floyd, Julie (VDH)" userId="656dbbf0-6888-41f7-a8a5-473efecf7fb2" providerId="ADAL" clId="{246DB4D7-1534-4014-B90B-2097E5640BF7}" dt="2025-06-30T19:56:13.547" v="292" actId="478"/>
          <ac:picMkLst>
            <pc:docMk/>
            <pc:sldMk cId="3921046238" sldId="427"/>
            <ac:picMk id="3078" creationId="{00000000-0000-0000-0000-000000000000}"/>
          </ac:picMkLst>
        </pc:picChg>
      </pc:sldChg>
      <pc:sldChg chg="del">
        <pc:chgData name="Floyd, Julie (VDH)" userId="656dbbf0-6888-41f7-a8a5-473efecf7fb2" providerId="ADAL" clId="{246DB4D7-1534-4014-B90B-2097E5640BF7}" dt="2025-06-30T19:27:27.499" v="125" actId="2696"/>
        <pc:sldMkLst>
          <pc:docMk/>
          <pc:sldMk cId="3499465780" sldId="433"/>
        </pc:sldMkLst>
      </pc:sldChg>
      <pc:sldChg chg="addSp delSp modSp mod">
        <pc:chgData name="Floyd, Julie (VDH)" userId="656dbbf0-6888-41f7-a8a5-473efecf7fb2" providerId="ADAL" clId="{246DB4D7-1534-4014-B90B-2097E5640BF7}" dt="2025-06-30T19:38:05.069" v="147" actId="1076"/>
        <pc:sldMkLst>
          <pc:docMk/>
          <pc:sldMk cId="1374390316" sldId="437"/>
        </pc:sldMkLst>
        <pc:picChg chg="add mod">
          <ac:chgData name="Floyd, Julie (VDH)" userId="656dbbf0-6888-41f7-a8a5-473efecf7fb2" providerId="ADAL" clId="{246DB4D7-1534-4014-B90B-2097E5640BF7}" dt="2025-06-30T19:38:05.069" v="147" actId="1076"/>
          <ac:picMkLst>
            <pc:docMk/>
            <pc:sldMk cId="1374390316" sldId="437"/>
            <ac:picMk id="3" creationId="{2BB60790-F357-7A25-417C-87ECAD6E4F4E}"/>
          </ac:picMkLst>
        </pc:picChg>
        <pc:picChg chg="del">
          <ac:chgData name="Floyd, Julie (VDH)" userId="656dbbf0-6888-41f7-a8a5-473efecf7fb2" providerId="ADAL" clId="{246DB4D7-1534-4014-B90B-2097E5640BF7}" dt="2025-06-30T19:36:33.724" v="140" actId="478"/>
          <ac:picMkLst>
            <pc:docMk/>
            <pc:sldMk cId="1374390316" sldId="437"/>
            <ac:picMk id="5" creationId="{B9AE232A-B04E-BD9B-8A05-118FFEF15F82}"/>
          </ac:picMkLst>
        </pc:picChg>
      </pc:sldChg>
      <pc:sldChg chg="del">
        <pc:chgData name="Floyd, Julie (VDH)" userId="656dbbf0-6888-41f7-a8a5-473efecf7fb2" providerId="ADAL" clId="{246DB4D7-1534-4014-B90B-2097E5640BF7}" dt="2025-06-30T19:55:30.726" v="289" actId="2696"/>
        <pc:sldMkLst>
          <pc:docMk/>
          <pc:sldMk cId="1391838766" sldId="448"/>
        </pc:sldMkLst>
      </pc:sldChg>
      <pc:sldChg chg="del">
        <pc:chgData name="Floyd, Julie (VDH)" userId="656dbbf0-6888-41f7-a8a5-473efecf7fb2" providerId="ADAL" clId="{246DB4D7-1534-4014-B90B-2097E5640BF7}" dt="2025-06-30T19:55:34.919" v="290" actId="2696"/>
        <pc:sldMkLst>
          <pc:docMk/>
          <pc:sldMk cId="181984577" sldId="449"/>
        </pc:sldMkLst>
      </pc:sldChg>
      <pc:sldChg chg="modSp mod">
        <pc:chgData name="Floyd, Julie (VDH)" userId="656dbbf0-6888-41f7-a8a5-473efecf7fb2" providerId="ADAL" clId="{246DB4D7-1534-4014-B90B-2097E5640BF7}" dt="2025-06-30T19:27:55.329" v="134" actId="20577"/>
        <pc:sldMkLst>
          <pc:docMk/>
          <pc:sldMk cId="3786474843" sldId="471"/>
        </pc:sldMkLst>
        <pc:spChg chg="mod">
          <ac:chgData name="Floyd, Julie (VDH)" userId="656dbbf0-6888-41f7-a8a5-473efecf7fb2" providerId="ADAL" clId="{246DB4D7-1534-4014-B90B-2097E5640BF7}" dt="2025-06-30T19:27:55.329" v="134" actId="20577"/>
          <ac:spMkLst>
            <pc:docMk/>
            <pc:sldMk cId="3786474843" sldId="471"/>
            <ac:spMk id="2" creationId="{00000000-0000-0000-0000-000000000000}"/>
          </ac:spMkLst>
        </pc:spChg>
      </pc:sldChg>
      <pc:sldChg chg="ord">
        <pc:chgData name="Floyd, Julie (VDH)" userId="656dbbf0-6888-41f7-a8a5-473efecf7fb2" providerId="ADAL" clId="{246DB4D7-1534-4014-B90B-2097E5640BF7}" dt="2025-06-30T19:32:01.026" v="138"/>
        <pc:sldMkLst>
          <pc:docMk/>
          <pc:sldMk cId="3643536537" sldId="472"/>
        </pc:sldMkLst>
      </pc:sldChg>
      <pc:sldChg chg="modSp mod">
        <pc:chgData name="Floyd, Julie (VDH)" userId="656dbbf0-6888-41f7-a8a5-473efecf7fb2" providerId="ADAL" clId="{246DB4D7-1534-4014-B90B-2097E5640BF7}" dt="2025-06-30T19:56:39.253" v="341" actId="20577"/>
        <pc:sldMkLst>
          <pc:docMk/>
          <pc:sldMk cId="2850787744" sldId="485"/>
        </pc:sldMkLst>
        <pc:spChg chg="mod">
          <ac:chgData name="Floyd, Julie (VDH)" userId="656dbbf0-6888-41f7-a8a5-473efecf7fb2" providerId="ADAL" clId="{246DB4D7-1534-4014-B90B-2097E5640BF7}" dt="2025-06-30T19:56:39.253" v="341" actId="20577"/>
          <ac:spMkLst>
            <pc:docMk/>
            <pc:sldMk cId="2850787744" sldId="485"/>
            <ac:spMk id="3" creationId="{00000000-0000-0000-0000-000000000000}"/>
          </ac:spMkLst>
        </pc:spChg>
      </pc:sldChg>
      <pc:sldChg chg="modSp mod">
        <pc:chgData name="Floyd, Julie (VDH)" userId="656dbbf0-6888-41f7-a8a5-473efecf7fb2" providerId="ADAL" clId="{246DB4D7-1534-4014-B90B-2097E5640BF7}" dt="2025-06-30T19:25:50.131" v="43" actId="122"/>
        <pc:sldMkLst>
          <pc:docMk/>
          <pc:sldMk cId="3832285334" sldId="497"/>
        </pc:sldMkLst>
        <pc:spChg chg="mod">
          <ac:chgData name="Floyd, Julie (VDH)" userId="656dbbf0-6888-41f7-a8a5-473efecf7fb2" providerId="ADAL" clId="{246DB4D7-1534-4014-B90B-2097E5640BF7}" dt="2025-06-30T19:25:50.131" v="43" actId="122"/>
          <ac:spMkLst>
            <pc:docMk/>
            <pc:sldMk cId="3832285334" sldId="497"/>
            <ac:spMk id="4" creationId="{00000000-0000-0000-0000-000000000000}"/>
          </ac:spMkLst>
        </pc:spChg>
      </pc:sldChg>
      <pc:sldChg chg="del">
        <pc:chgData name="Floyd, Julie (VDH)" userId="656dbbf0-6888-41f7-a8a5-473efecf7fb2" providerId="ADAL" clId="{246DB4D7-1534-4014-B90B-2097E5640BF7}" dt="2025-06-30T19:24:53.127" v="5" actId="2696"/>
        <pc:sldMkLst>
          <pc:docMk/>
          <pc:sldMk cId="2761808875" sldId="498"/>
        </pc:sldMkLst>
      </pc:sldChg>
      <pc:sldChg chg="del">
        <pc:chgData name="Floyd, Julie (VDH)" userId="656dbbf0-6888-41f7-a8a5-473efecf7fb2" providerId="ADAL" clId="{246DB4D7-1534-4014-B90B-2097E5640BF7}" dt="2025-06-30T19:24:58.193" v="6" actId="2696"/>
        <pc:sldMkLst>
          <pc:docMk/>
          <pc:sldMk cId="2154804333" sldId="499"/>
        </pc:sldMkLst>
      </pc:sldChg>
      <pc:sldChg chg="modSp mod">
        <pc:chgData name="Floyd, Julie (VDH)" userId="656dbbf0-6888-41f7-a8a5-473efecf7fb2" providerId="ADAL" clId="{246DB4D7-1534-4014-B90B-2097E5640BF7}" dt="2025-06-30T19:26:38.839" v="124" actId="20577"/>
        <pc:sldMkLst>
          <pc:docMk/>
          <pc:sldMk cId="3715263253" sldId="500"/>
        </pc:sldMkLst>
        <pc:spChg chg="mod">
          <ac:chgData name="Floyd, Julie (VDH)" userId="656dbbf0-6888-41f7-a8a5-473efecf7fb2" providerId="ADAL" clId="{246DB4D7-1534-4014-B90B-2097E5640BF7}" dt="2025-06-30T19:26:38.839" v="124" actId="20577"/>
          <ac:spMkLst>
            <pc:docMk/>
            <pc:sldMk cId="3715263253" sldId="500"/>
            <ac:spMk id="4" creationId="{00000000-0000-0000-0000-000000000000}"/>
          </ac:spMkLst>
        </pc:spChg>
      </pc:sldChg>
      <pc:sldChg chg="addSp delSp modSp mod ord modClrScheme chgLayout modNotesTx">
        <pc:chgData name="Floyd, Julie (VDH)" userId="656dbbf0-6888-41f7-a8a5-473efecf7fb2" providerId="ADAL" clId="{246DB4D7-1534-4014-B90B-2097E5640BF7}" dt="2025-06-30T19:54:29.077" v="283"/>
        <pc:sldMkLst>
          <pc:docMk/>
          <pc:sldMk cId="2939593168" sldId="501"/>
        </pc:sldMkLst>
        <pc:spChg chg="mod">
          <ac:chgData name="Floyd, Julie (VDH)" userId="656dbbf0-6888-41f7-a8a5-473efecf7fb2" providerId="ADAL" clId="{246DB4D7-1534-4014-B90B-2097E5640BF7}" dt="2025-06-30T19:51:15.217" v="219" actId="26606"/>
          <ac:spMkLst>
            <pc:docMk/>
            <pc:sldMk cId="2939593168" sldId="501"/>
            <ac:spMk id="2" creationId="{00000000-0000-0000-0000-000000000000}"/>
          </ac:spMkLst>
        </pc:spChg>
        <pc:spChg chg="add mod">
          <ac:chgData name="Floyd, Julie (VDH)" userId="656dbbf0-6888-41f7-a8a5-473efecf7fb2" providerId="ADAL" clId="{246DB4D7-1534-4014-B90B-2097E5640BF7}" dt="2025-06-30T19:54:06.115" v="281" actId="1076"/>
          <ac:spMkLst>
            <pc:docMk/>
            <pc:sldMk cId="2939593168" sldId="501"/>
            <ac:spMk id="5" creationId="{7DE6F7B6-7E0D-FB15-93BD-C39724CADA89}"/>
          </ac:spMkLst>
        </pc:spChg>
        <pc:spChg chg="del mod">
          <ac:chgData name="Floyd, Julie (VDH)" userId="656dbbf0-6888-41f7-a8a5-473efecf7fb2" providerId="ADAL" clId="{246DB4D7-1534-4014-B90B-2097E5640BF7}" dt="2025-06-30T19:50:35.269" v="202" actId="478"/>
          <ac:spMkLst>
            <pc:docMk/>
            <pc:sldMk cId="2939593168" sldId="501"/>
            <ac:spMk id="7" creationId="{00000000-0000-0000-0000-000000000000}"/>
          </ac:spMkLst>
        </pc:spChg>
        <pc:spChg chg="add mod">
          <ac:chgData name="Floyd, Julie (VDH)" userId="656dbbf0-6888-41f7-a8a5-473efecf7fb2" providerId="ADAL" clId="{246DB4D7-1534-4014-B90B-2097E5640BF7}" dt="2025-06-30T19:53:08.092" v="273" actId="179"/>
          <ac:spMkLst>
            <pc:docMk/>
            <pc:sldMk cId="2939593168" sldId="501"/>
            <ac:spMk id="9" creationId="{3E855893-2903-8153-AEBD-08EBCB006E66}"/>
          </ac:spMkLst>
        </pc:spChg>
        <pc:picChg chg="add mod">
          <ac:chgData name="Floyd, Julie (VDH)" userId="656dbbf0-6888-41f7-a8a5-473efecf7fb2" providerId="ADAL" clId="{246DB4D7-1534-4014-B90B-2097E5640BF7}" dt="2025-06-30T19:52:48.875" v="269" actId="1036"/>
          <ac:picMkLst>
            <pc:docMk/>
            <pc:sldMk cId="2939593168" sldId="501"/>
            <ac:picMk id="4" creationId="{3280143D-8A49-C4C3-71A5-14B35AC659B4}"/>
          </ac:picMkLst>
        </pc:picChg>
        <pc:picChg chg="del">
          <ac:chgData name="Floyd, Julie (VDH)" userId="656dbbf0-6888-41f7-a8a5-473efecf7fb2" providerId="ADAL" clId="{246DB4D7-1534-4014-B90B-2097E5640BF7}" dt="2025-06-30T19:50:31.719" v="201" actId="478"/>
          <ac:picMkLst>
            <pc:docMk/>
            <pc:sldMk cId="2939593168" sldId="501"/>
            <ac:picMk id="6" creationId="{00000000-0000-0000-0000-000000000000}"/>
          </ac:picMkLst>
        </pc:picChg>
      </pc:sldChg>
      <pc:sldChg chg="del">
        <pc:chgData name="Floyd, Julie (VDH)" userId="656dbbf0-6888-41f7-a8a5-473efecf7fb2" providerId="ADAL" clId="{246DB4D7-1534-4014-B90B-2097E5640BF7}" dt="2025-06-30T19:22:04.085" v="0" actId="2696"/>
        <pc:sldMkLst>
          <pc:docMk/>
          <pc:sldMk cId="3850183683" sldId="503"/>
        </pc:sldMkLst>
      </pc:sldChg>
      <pc:sldChg chg="addSp delSp modSp mod">
        <pc:chgData name="Floyd, Julie (VDH)" userId="656dbbf0-6888-41f7-a8a5-473efecf7fb2" providerId="ADAL" clId="{246DB4D7-1534-4014-B90B-2097E5640BF7}" dt="2025-06-30T19:43:26.397" v="195" actId="20577"/>
        <pc:sldMkLst>
          <pc:docMk/>
          <pc:sldMk cId="3531236056" sldId="504"/>
        </pc:sldMkLst>
        <pc:spChg chg="mod">
          <ac:chgData name="Floyd, Julie (VDH)" userId="656dbbf0-6888-41f7-a8a5-473efecf7fb2" providerId="ADAL" clId="{246DB4D7-1534-4014-B90B-2097E5640BF7}" dt="2025-06-30T19:43:26.397" v="195" actId="20577"/>
          <ac:spMkLst>
            <pc:docMk/>
            <pc:sldMk cId="3531236056" sldId="504"/>
            <ac:spMk id="2" creationId="{62A9CB0E-12F2-F884-9632-ADEDDFFB917D}"/>
          </ac:spMkLst>
        </pc:spChg>
        <pc:picChg chg="add mod">
          <ac:chgData name="Floyd, Julie (VDH)" userId="656dbbf0-6888-41f7-a8a5-473efecf7fb2" providerId="ADAL" clId="{246DB4D7-1534-4014-B90B-2097E5640BF7}" dt="2025-06-30T19:43:19.450" v="193" actId="1036"/>
          <ac:picMkLst>
            <pc:docMk/>
            <pc:sldMk cId="3531236056" sldId="504"/>
            <ac:picMk id="4" creationId="{4D840AE9-C447-BF8A-8712-77CBD10ACD22}"/>
          </ac:picMkLst>
        </pc:picChg>
        <pc:picChg chg="del">
          <ac:chgData name="Floyd, Julie (VDH)" userId="656dbbf0-6888-41f7-a8a5-473efecf7fb2" providerId="ADAL" clId="{246DB4D7-1534-4014-B90B-2097E5640BF7}" dt="2025-06-30T19:39:24.287" v="150" actId="478"/>
          <ac:picMkLst>
            <pc:docMk/>
            <pc:sldMk cId="3531236056" sldId="504"/>
            <ac:picMk id="5" creationId="{F5BB23BE-AE84-FC5B-E59F-687084E5FB52}"/>
          </ac:picMkLst>
        </pc:picChg>
        <pc:picChg chg="del">
          <ac:chgData name="Floyd, Julie (VDH)" userId="656dbbf0-6888-41f7-a8a5-473efecf7fb2" providerId="ADAL" clId="{246DB4D7-1534-4014-B90B-2097E5640BF7}" dt="2025-06-30T19:39:20.197" v="148" actId="478"/>
          <ac:picMkLst>
            <pc:docMk/>
            <pc:sldMk cId="3531236056" sldId="504"/>
            <ac:picMk id="7" creationId="{47A42A8B-956B-178D-0833-E3DDDADF5CD1}"/>
          </ac:picMkLst>
        </pc:picChg>
        <pc:picChg chg="add mod">
          <ac:chgData name="Floyd, Julie (VDH)" userId="656dbbf0-6888-41f7-a8a5-473efecf7fb2" providerId="ADAL" clId="{246DB4D7-1534-4014-B90B-2097E5640BF7}" dt="2025-06-30T19:43:19.450" v="193" actId="1036"/>
          <ac:picMkLst>
            <pc:docMk/>
            <pc:sldMk cId="3531236056" sldId="504"/>
            <ac:picMk id="8" creationId="{870D3444-60C0-9894-B519-9E198E26A6D6}"/>
          </ac:picMkLst>
        </pc:picChg>
        <pc:picChg chg="del">
          <ac:chgData name="Floyd, Julie (VDH)" userId="656dbbf0-6888-41f7-a8a5-473efecf7fb2" providerId="ADAL" clId="{246DB4D7-1534-4014-B90B-2097E5640BF7}" dt="2025-06-30T19:39:20.966" v="149" actId="478"/>
          <ac:picMkLst>
            <pc:docMk/>
            <pc:sldMk cId="3531236056" sldId="504"/>
            <ac:picMk id="9" creationId="{5FCEA411-F82D-EF74-F00A-626027E3414D}"/>
          </ac:picMkLst>
        </pc:picChg>
        <pc:picChg chg="add mod">
          <ac:chgData name="Floyd, Julie (VDH)" userId="656dbbf0-6888-41f7-a8a5-473efecf7fb2" providerId="ADAL" clId="{246DB4D7-1534-4014-B90B-2097E5640BF7}" dt="2025-06-30T19:43:19.450" v="193" actId="1036"/>
          <ac:picMkLst>
            <pc:docMk/>
            <pc:sldMk cId="3531236056" sldId="504"/>
            <ac:picMk id="11" creationId="{AC444328-E7B5-CC34-82D3-4005A069D2DF}"/>
          </ac:picMkLst>
        </pc:picChg>
      </pc:sldChg>
      <pc:sldChg chg="del">
        <pc:chgData name="Floyd, Julie (VDH)" userId="656dbbf0-6888-41f7-a8a5-473efecf7fb2" providerId="ADAL" clId="{246DB4D7-1534-4014-B90B-2097E5640BF7}" dt="2025-06-30T19:22:22.889" v="1" actId="2696"/>
        <pc:sldMkLst>
          <pc:docMk/>
          <pc:sldMk cId="2334450757" sldId="506"/>
        </pc:sldMkLst>
      </pc:sldChg>
      <pc:sldChg chg="ord">
        <pc:chgData name="Floyd, Julie (VDH)" userId="656dbbf0-6888-41f7-a8a5-473efecf7fb2" providerId="ADAL" clId="{246DB4D7-1534-4014-B90B-2097E5640BF7}" dt="2025-06-30T19:31:57.949" v="136"/>
        <pc:sldMkLst>
          <pc:docMk/>
          <pc:sldMk cId="65081909" sldId="510"/>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2.718646106736658E-2"/>
          <c:y val="0.13514843977836105"/>
          <c:w val="0.54449967191601045"/>
          <c:h val="0.72599956255468068"/>
        </c:manualLayout>
      </c:layout>
      <c:pieChart>
        <c:varyColors val="1"/>
        <c:ser>
          <c:idx val="0"/>
          <c:order val="0"/>
          <c:spPr>
            <a:ln w="9525">
              <a:solidFill>
                <a:sysClr val="windowText" lastClr="000000"/>
              </a:solidFill>
            </a:ln>
            <a:scene3d>
              <a:camera prst="orthographicFront"/>
              <a:lightRig rig="threePt" dir="t"/>
            </a:scene3d>
            <a:sp3d>
              <a:bevelT w="190500" h="38100"/>
            </a:sp3d>
          </c:spPr>
          <c:cat>
            <c:strRef>
              <c:f>Sheet1!$A$1:$A$8</c:f>
              <c:strCache>
                <c:ptCount val="8"/>
                <c:pt idx="0">
                  <c:v>Salaries &amp; Wages - 18%</c:v>
                </c:pt>
                <c:pt idx="1">
                  <c:v>Fringe Benefits - 9%</c:v>
                </c:pt>
                <c:pt idx="2">
                  <c:v>Contractual Services - 22%</c:v>
                </c:pt>
                <c:pt idx="3">
                  <c:v>Utilities - 6%</c:v>
                </c:pt>
                <c:pt idx="4">
                  <c:v>Existing Debt Service - 29%</c:v>
                </c:pt>
                <c:pt idx="5">
                  <c:v>Materials and Supplies - 8%</c:v>
                </c:pt>
                <c:pt idx="6">
                  <c:v>Capital Outlay - 5%</c:v>
                </c:pt>
                <c:pt idx="7">
                  <c:v>Miscellaneous - 2%</c:v>
                </c:pt>
              </c:strCache>
            </c:strRef>
          </c:cat>
          <c:val>
            <c:numRef>
              <c:f>Sheet1!$B$1:$B$8</c:f>
              <c:numCache>
                <c:formatCode>_("$"* #,##0_);_("$"* \(#,##0\);_("$"* "-"??_);_(@_)</c:formatCode>
                <c:ptCount val="8"/>
                <c:pt idx="0">
                  <c:v>1096890.5580090089</c:v>
                </c:pt>
                <c:pt idx="1">
                  <c:v>578278.09091555886</c:v>
                </c:pt>
                <c:pt idx="2">
                  <c:v>1357249.3849225589</c:v>
                </c:pt>
                <c:pt idx="3">
                  <c:v>347099.54395662312</c:v>
                </c:pt>
                <c:pt idx="4">
                  <c:v>1785831.4247750861</c:v>
                </c:pt>
                <c:pt idx="5">
                  <c:v>509117.29663202795</c:v>
                </c:pt>
                <c:pt idx="6">
                  <c:v>308469.65213536372</c:v>
                </c:pt>
                <c:pt idx="7">
                  <c:v>140291.04865377222</c:v>
                </c:pt>
              </c:numCache>
            </c:numRef>
          </c:val>
          <c:extLst>
            <c:ext xmlns:c16="http://schemas.microsoft.com/office/drawing/2014/chart" uri="{C3380CC4-5D6E-409C-BE32-E72D297353CC}">
              <c16:uniqueId val="{00000008-B4D8-49CE-9532-357071E650D5}"/>
            </c:ext>
          </c:extLst>
        </c:ser>
        <c:ser>
          <c:idx val="1"/>
          <c:order val="1"/>
          <c:cat>
            <c:strRef>
              <c:f>Sheet1!$A$1:$A$8</c:f>
              <c:strCache>
                <c:ptCount val="8"/>
                <c:pt idx="0">
                  <c:v>Salaries &amp; Wages - 18%</c:v>
                </c:pt>
                <c:pt idx="1">
                  <c:v>Fringe Benefits - 9%</c:v>
                </c:pt>
                <c:pt idx="2">
                  <c:v>Contractual Services - 22%</c:v>
                </c:pt>
                <c:pt idx="3">
                  <c:v>Utilities - 6%</c:v>
                </c:pt>
                <c:pt idx="4">
                  <c:v>Existing Debt Service - 29%</c:v>
                </c:pt>
                <c:pt idx="5">
                  <c:v>Materials and Supplies - 8%</c:v>
                </c:pt>
                <c:pt idx="6">
                  <c:v>Capital Outlay - 5%</c:v>
                </c:pt>
                <c:pt idx="7">
                  <c:v>Miscellaneous - 2%</c:v>
                </c:pt>
              </c:strCache>
            </c:strRef>
          </c:cat>
          <c:val>
            <c:numRef>
              <c:f>Sheet1!$C$1:$C$8</c:f>
              <c:numCache>
                <c:formatCode>0%</c:formatCode>
                <c:ptCount val="8"/>
                <c:pt idx="0">
                  <c:v>0.17913602713226356</c:v>
                </c:pt>
                <c:pt idx="1">
                  <c:v>9.4440087051412408E-2</c:v>
                </c:pt>
                <c:pt idx="2">
                  <c:v>0.2216558989112373</c:v>
                </c:pt>
                <c:pt idx="3">
                  <c:v>5.6685722080305555E-2</c:v>
                </c:pt>
                <c:pt idx="4">
                  <c:v>0.29164873763051513</c:v>
                </c:pt>
                <c:pt idx="5">
                  <c:v>8.3145259294164331E-2</c:v>
                </c:pt>
                <c:pt idx="6">
                  <c:v>5.0376974777411279E-2</c:v>
                </c:pt>
                <c:pt idx="7">
                  <c:v>2.2911293122690409E-2</c:v>
                </c:pt>
              </c:numCache>
            </c:numRef>
          </c:val>
          <c:extLst>
            <c:ext xmlns:c16="http://schemas.microsoft.com/office/drawing/2014/chart" uri="{C3380CC4-5D6E-409C-BE32-E72D297353CC}">
              <c16:uniqueId val="{00000009-B4D8-49CE-9532-357071E650D5}"/>
            </c:ext>
          </c:extLst>
        </c:ser>
        <c:dLbls>
          <c:showLegendKey val="0"/>
          <c:showVal val="0"/>
          <c:showCatName val="0"/>
          <c:showSerName val="0"/>
          <c:showPercent val="0"/>
          <c:showBubbleSize val="0"/>
          <c:showLeaderLines val="1"/>
        </c:dLbls>
        <c:firstSliceAng val="0"/>
      </c:pieChart>
    </c:plotArea>
    <c:legend>
      <c:legendPos val="r"/>
      <c:layout>
        <c:manualLayout>
          <c:xMode val="edge"/>
          <c:yMode val="edge"/>
          <c:x val="0.56672583114610675"/>
          <c:y val="2.2325233539355966E-2"/>
          <c:w val="0.43327416885389325"/>
          <c:h val="0.977674766460644"/>
        </c:manualLayout>
      </c:layout>
      <c:overlay val="0"/>
      <c:spPr>
        <a:effectLst>
          <a:glow rad="127000">
            <a:sysClr val="window" lastClr="FFFFFF">
              <a:alpha val="73000"/>
            </a:sysClr>
          </a:glow>
        </a:effectLst>
      </c:spPr>
      <c:txPr>
        <a:bodyPr/>
        <a:lstStyle/>
        <a:p>
          <a:pPr>
            <a:defRPr sz="2400" b="1">
              <a:solidFill>
                <a:schemeClr val="tx1"/>
              </a:solidFill>
            </a:defRPr>
          </a:pPr>
          <a:endParaRPr lang="en-US"/>
        </a:p>
      </c:txPr>
    </c:legend>
    <c:plotVisOnly val="1"/>
    <c:dispBlanksAs val="gap"/>
    <c:showDLblsOverMax val="0"/>
  </c:chart>
  <c:spPr>
    <a:ln w="76200">
      <a:solidFill>
        <a:sysClr val="windowText" lastClr="000000"/>
      </a:solidFill>
    </a:ln>
  </c:spPr>
  <c:externalData r:id="rId2">
    <c:autoUpdate val="0"/>
  </c:externalData>
  <c:userShapes r:id="rId3"/>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BB4469-AFF7-4D2A-87DD-0DA3B4896B8E}" type="doc">
      <dgm:prSet loTypeId="urn:microsoft.com/office/officeart/2005/8/layout/rings+Icon" loCatId="relationship" qsTypeId="urn:microsoft.com/office/officeart/2005/8/quickstyle/simple5" qsCatId="simple" csTypeId="urn:microsoft.com/office/officeart/2005/8/colors/accent1_2" csCatId="accent1" phldr="1"/>
      <dgm:spPr/>
      <dgm:t>
        <a:bodyPr/>
        <a:lstStyle/>
        <a:p>
          <a:endParaRPr lang="en-US"/>
        </a:p>
      </dgm:t>
    </dgm:pt>
    <dgm:pt modelId="{B1AB0580-8999-4CBF-BCEC-4CD8BD07143C}">
      <dgm:prSet custT="1"/>
      <dgm:spPr>
        <a:gradFill rotWithShape="0">
          <a:gsLst>
            <a:gs pos="0">
              <a:schemeClr val="accent1">
                <a:lumMod val="5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2400" b="1" dirty="0"/>
            <a:t>purchase price</a:t>
          </a:r>
        </a:p>
      </dgm:t>
    </dgm:pt>
    <dgm:pt modelId="{366E6054-34B8-4ED3-BC25-F4AD12310B33}" type="parTrans" cxnId="{BBCB0080-31BE-4808-B3AC-43A6CD51EB56}">
      <dgm:prSet/>
      <dgm:spPr/>
      <dgm:t>
        <a:bodyPr/>
        <a:lstStyle/>
        <a:p>
          <a:endParaRPr lang="en-US"/>
        </a:p>
      </dgm:t>
    </dgm:pt>
    <dgm:pt modelId="{FDCBE2AA-7188-4BCA-BD93-6EA739DF9E02}" type="sibTrans" cxnId="{BBCB0080-31BE-4808-B3AC-43A6CD51EB56}">
      <dgm:prSet/>
      <dgm:spPr/>
      <dgm:t>
        <a:bodyPr/>
        <a:lstStyle/>
        <a:p>
          <a:endParaRPr lang="en-US"/>
        </a:p>
      </dgm:t>
    </dgm:pt>
    <dgm:pt modelId="{9EC410F1-CF30-4BC6-AC69-1A10DD0C2381}">
      <dgm:prSet custT="1"/>
      <dgm:spPr>
        <a:gradFill rotWithShape="0">
          <a:gsLst>
            <a:gs pos="0">
              <a:srgbClr val="00B05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2150" b="1" dirty="0"/>
            <a:t>installation cost</a:t>
          </a:r>
        </a:p>
      </dgm:t>
    </dgm:pt>
    <dgm:pt modelId="{750D7773-6569-4AF5-9C07-67422E43CE1C}" type="parTrans" cxnId="{78FC1869-DF2A-430B-B3B1-DAEA11EB86BB}">
      <dgm:prSet/>
      <dgm:spPr/>
      <dgm:t>
        <a:bodyPr/>
        <a:lstStyle/>
        <a:p>
          <a:endParaRPr lang="en-US"/>
        </a:p>
      </dgm:t>
    </dgm:pt>
    <dgm:pt modelId="{CB673A49-261A-4AA7-B6CA-0460114DFF91}" type="sibTrans" cxnId="{78FC1869-DF2A-430B-B3B1-DAEA11EB86BB}">
      <dgm:prSet/>
      <dgm:spPr/>
      <dgm:t>
        <a:bodyPr/>
        <a:lstStyle/>
        <a:p>
          <a:endParaRPr lang="en-US"/>
        </a:p>
      </dgm:t>
    </dgm:pt>
    <dgm:pt modelId="{1D6858C1-3377-4C0A-B333-9B1598692946}">
      <dgm:prSet custT="1"/>
      <dgm:spPr>
        <a:gradFill rotWithShape="0">
          <a:gsLst>
            <a:gs pos="0">
              <a:schemeClr val="accent6">
                <a:lumMod val="60000"/>
                <a:lumOff val="4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2400" b="1" dirty="0"/>
            <a:t>operating costs</a:t>
          </a:r>
        </a:p>
      </dgm:t>
    </dgm:pt>
    <dgm:pt modelId="{2B8F74CE-AFEF-41EE-9241-3C59D7EE1936}" type="parTrans" cxnId="{462A7F81-3D88-41FB-A8B3-CA8669286767}">
      <dgm:prSet/>
      <dgm:spPr/>
      <dgm:t>
        <a:bodyPr/>
        <a:lstStyle/>
        <a:p>
          <a:endParaRPr lang="en-US"/>
        </a:p>
      </dgm:t>
    </dgm:pt>
    <dgm:pt modelId="{9345E14F-7341-4C17-BB3B-CAB72A6E1E44}" type="sibTrans" cxnId="{462A7F81-3D88-41FB-A8B3-CA8669286767}">
      <dgm:prSet/>
      <dgm:spPr/>
      <dgm:t>
        <a:bodyPr/>
        <a:lstStyle/>
        <a:p>
          <a:endParaRPr lang="en-US"/>
        </a:p>
      </dgm:t>
    </dgm:pt>
    <dgm:pt modelId="{A2802025-0716-4D45-952C-8E9278A150DA}">
      <dgm:prSet custT="1"/>
      <dgm:spPr>
        <a:gradFill rotWithShape="0">
          <a:gsLst>
            <a:gs pos="0">
              <a:srgbClr val="7030A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1900" b="1" dirty="0"/>
            <a:t>maintenance and upgrade costs</a:t>
          </a:r>
        </a:p>
      </dgm:t>
    </dgm:pt>
    <dgm:pt modelId="{47A4FEF6-CC53-46FE-B265-6952740B5F41}" type="parTrans" cxnId="{5732F547-2ABA-446F-99EA-85D8C22DE973}">
      <dgm:prSet/>
      <dgm:spPr/>
      <dgm:t>
        <a:bodyPr/>
        <a:lstStyle/>
        <a:p>
          <a:endParaRPr lang="en-US"/>
        </a:p>
      </dgm:t>
    </dgm:pt>
    <dgm:pt modelId="{E5D5C1A6-3F0D-46AB-812B-4F5C007D99F3}" type="sibTrans" cxnId="{5732F547-2ABA-446F-99EA-85D8C22DE973}">
      <dgm:prSet/>
      <dgm:spPr/>
      <dgm:t>
        <a:bodyPr/>
        <a:lstStyle/>
        <a:p>
          <a:endParaRPr lang="en-US"/>
        </a:p>
      </dgm:t>
    </dgm:pt>
    <dgm:pt modelId="{0379E366-FA95-4E8B-8180-A7D653CB48D0}">
      <dgm:prSet custT="1"/>
      <dgm:spPr>
        <a:gradFill rotWithShape="0">
          <a:gsLst>
            <a:gs pos="0">
              <a:srgbClr val="FF9933"/>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2300" b="1" dirty="0"/>
            <a:t>remaining value at the end of its useful life</a:t>
          </a:r>
        </a:p>
      </dgm:t>
    </dgm:pt>
    <dgm:pt modelId="{D2859748-3A55-455D-8D6B-9BE652FF41CD}" type="parTrans" cxnId="{BE4785DD-94FC-41C4-9C45-3E6EB500F800}">
      <dgm:prSet/>
      <dgm:spPr/>
      <dgm:t>
        <a:bodyPr/>
        <a:lstStyle/>
        <a:p>
          <a:endParaRPr lang="en-US"/>
        </a:p>
      </dgm:t>
    </dgm:pt>
    <dgm:pt modelId="{AD4EBAB0-9B64-4E84-8E8F-7216679F10B9}" type="sibTrans" cxnId="{BE4785DD-94FC-41C4-9C45-3E6EB500F800}">
      <dgm:prSet/>
      <dgm:spPr/>
      <dgm:t>
        <a:bodyPr/>
        <a:lstStyle/>
        <a:p>
          <a:endParaRPr lang="en-US"/>
        </a:p>
      </dgm:t>
    </dgm:pt>
    <dgm:pt modelId="{25D919BA-9FD9-4ABC-83A3-294CEEB1F5C0}">
      <dgm:prSet custT="1"/>
      <dgm:spPr>
        <a:gradFill rotWithShape="0">
          <a:gsLst>
            <a:gs pos="0">
              <a:srgbClr val="FFFF0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gradFill>
      </dgm:spPr>
      <dgm:t>
        <a:bodyPr/>
        <a:lstStyle/>
        <a:p>
          <a:pPr rtl="0"/>
          <a:r>
            <a:rPr lang="en-US" sz="2500" b="1" dirty="0"/>
            <a:t>disposal costs</a:t>
          </a:r>
        </a:p>
      </dgm:t>
    </dgm:pt>
    <dgm:pt modelId="{3AE587E0-E08E-4E8C-BB86-9C30092D2F77}" type="parTrans" cxnId="{B7291426-CBCF-46E9-B49C-4947850B2A9A}">
      <dgm:prSet/>
      <dgm:spPr/>
      <dgm:t>
        <a:bodyPr/>
        <a:lstStyle/>
        <a:p>
          <a:endParaRPr lang="en-US"/>
        </a:p>
      </dgm:t>
    </dgm:pt>
    <dgm:pt modelId="{65698DF0-5316-4DD3-A398-929284017805}" type="sibTrans" cxnId="{B7291426-CBCF-46E9-B49C-4947850B2A9A}">
      <dgm:prSet/>
      <dgm:spPr/>
      <dgm:t>
        <a:bodyPr/>
        <a:lstStyle/>
        <a:p>
          <a:endParaRPr lang="en-US"/>
        </a:p>
      </dgm:t>
    </dgm:pt>
    <dgm:pt modelId="{87DB31EC-416C-4E91-82CB-4A2B46F1CA2E}" type="pres">
      <dgm:prSet presAssocID="{4ABB4469-AFF7-4D2A-87DD-0DA3B4896B8E}" presName="Name0" presStyleCnt="0">
        <dgm:presLayoutVars>
          <dgm:chMax val="7"/>
          <dgm:dir/>
          <dgm:resizeHandles val="exact"/>
        </dgm:presLayoutVars>
      </dgm:prSet>
      <dgm:spPr/>
    </dgm:pt>
    <dgm:pt modelId="{0BCE6C90-8892-4742-B2CD-14EA05041B6A}" type="pres">
      <dgm:prSet presAssocID="{4ABB4469-AFF7-4D2A-87DD-0DA3B4896B8E}" presName="ellipse1" presStyleLbl="vennNode1" presStyleIdx="0" presStyleCnt="6" custLinFactNeighborX="9992" custLinFactNeighborY="-19357">
        <dgm:presLayoutVars>
          <dgm:bulletEnabled val="1"/>
        </dgm:presLayoutVars>
      </dgm:prSet>
      <dgm:spPr/>
    </dgm:pt>
    <dgm:pt modelId="{33524B09-E858-43EE-A163-9D30D86F7956}" type="pres">
      <dgm:prSet presAssocID="{4ABB4469-AFF7-4D2A-87DD-0DA3B4896B8E}" presName="ellipse2" presStyleLbl="vennNode1" presStyleIdx="1" presStyleCnt="6" custLinFactNeighborX="81284" custLinFactNeighborY="-90465">
        <dgm:presLayoutVars>
          <dgm:bulletEnabled val="1"/>
        </dgm:presLayoutVars>
      </dgm:prSet>
      <dgm:spPr/>
    </dgm:pt>
    <dgm:pt modelId="{3E49DDFD-9250-415F-9B0B-6EE0E07E7F5C}" type="pres">
      <dgm:prSet presAssocID="{4ABB4469-AFF7-4D2A-87DD-0DA3B4896B8E}" presName="ellipse3" presStyleLbl="vennNode1" presStyleIdx="2" presStyleCnt="6" custLinFactX="39254" custLinFactNeighborX="100000" custLinFactNeighborY="-29880">
        <dgm:presLayoutVars>
          <dgm:bulletEnabled val="1"/>
        </dgm:presLayoutVars>
      </dgm:prSet>
      <dgm:spPr/>
    </dgm:pt>
    <dgm:pt modelId="{549BCB6A-9A54-4EE9-A3C1-C82219486A1D}" type="pres">
      <dgm:prSet presAssocID="{4ABB4469-AFF7-4D2A-87DD-0DA3B4896B8E}" presName="ellipse4" presStyleLbl="vennNode1" presStyleIdx="3" presStyleCnt="6" custLinFactX="-45835" custLinFactNeighborX="-100000" custLinFactNeighborY="19442">
        <dgm:presLayoutVars>
          <dgm:bulletEnabled val="1"/>
        </dgm:presLayoutVars>
      </dgm:prSet>
      <dgm:spPr/>
    </dgm:pt>
    <dgm:pt modelId="{F4227EB3-43EF-4A17-902B-06DC57E54ECF}" type="pres">
      <dgm:prSet presAssocID="{4ABB4469-AFF7-4D2A-87DD-0DA3B4896B8E}" presName="ellipse5" presStyleLbl="vennNode1" presStyleIdx="4" presStyleCnt="6" custLinFactNeighborX="-77914" custLinFactNeighborY="86687">
        <dgm:presLayoutVars>
          <dgm:bulletEnabled val="1"/>
        </dgm:presLayoutVars>
      </dgm:prSet>
      <dgm:spPr/>
    </dgm:pt>
    <dgm:pt modelId="{8C258947-BEC3-4969-B207-A86A96EBC017}" type="pres">
      <dgm:prSet presAssocID="{4ABB4469-AFF7-4D2A-87DD-0DA3B4896B8E}" presName="ellipse6" presStyleLbl="vennNode1" presStyleIdx="5" presStyleCnt="6" custLinFactNeighborX="-16573" custLinFactNeighborY="18910">
        <dgm:presLayoutVars>
          <dgm:bulletEnabled val="1"/>
        </dgm:presLayoutVars>
      </dgm:prSet>
      <dgm:spPr/>
    </dgm:pt>
  </dgm:ptLst>
  <dgm:cxnLst>
    <dgm:cxn modelId="{9CD06205-69FC-422A-BCF3-41A7F9C94CF5}" type="presOf" srcId="{9EC410F1-CF30-4BC6-AC69-1A10DD0C2381}" destId="{33524B09-E858-43EE-A163-9D30D86F7956}" srcOrd="0" destOrd="0" presId="urn:microsoft.com/office/officeart/2005/8/layout/rings+Icon"/>
    <dgm:cxn modelId="{E57AC619-7B57-414C-82C0-212B70748B6E}" type="presOf" srcId="{1D6858C1-3377-4C0A-B333-9B1598692946}" destId="{3E49DDFD-9250-415F-9B0B-6EE0E07E7F5C}" srcOrd="0" destOrd="0" presId="urn:microsoft.com/office/officeart/2005/8/layout/rings+Icon"/>
    <dgm:cxn modelId="{B7291426-CBCF-46E9-B49C-4947850B2A9A}" srcId="{4ABB4469-AFF7-4D2A-87DD-0DA3B4896B8E}" destId="{25D919BA-9FD9-4ABC-83A3-294CEEB1F5C0}" srcOrd="5" destOrd="0" parTransId="{3AE587E0-E08E-4E8C-BB86-9C30092D2F77}" sibTransId="{65698DF0-5316-4DD3-A398-929284017805}"/>
    <dgm:cxn modelId="{5732F547-2ABA-446F-99EA-85D8C22DE973}" srcId="{4ABB4469-AFF7-4D2A-87DD-0DA3B4896B8E}" destId="{A2802025-0716-4D45-952C-8E9278A150DA}" srcOrd="3" destOrd="0" parTransId="{47A4FEF6-CC53-46FE-B265-6952740B5F41}" sibTransId="{E5D5C1A6-3F0D-46AB-812B-4F5C007D99F3}"/>
    <dgm:cxn modelId="{78FC1869-DF2A-430B-B3B1-DAEA11EB86BB}" srcId="{4ABB4469-AFF7-4D2A-87DD-0DA3B4896B8E}" destId="{9EC410F1-CF30-4BC6-AC69-1A10DD0C2381}" srcOrd="1" destOrd="0" parTransId="{750D7773-6569-4AF5-9C07-67422E43CE1C}" sibTransId="{CB673A49-261A-4AA7-B6CA-0460114DFF91}"/>
    <dgm:cxn modelId="{85A9FD4D-7841-4550-8C7B-64DC1DA4052F}" type="presOf" srcId="{0379E366-FA95-4E8B-8180-A7D653CB48D0}" destId="{F4227EB3-43EF-4A17-902B-06DC57E54ECF}" srcOrd="0" destOrd="0" presId="urn:microsoft.com/office/officeart/2005/8/layout/rings+Icon"/>
    <dgm:cxn modelId="{BBCB0080-31BE-4808-B3AC-43A6CD51EB56}" srcId="{4ABB4469-AFF7-4D2A-87DD-0DA3B4896B8E}" destId="{B1AB0580-8999-4CBF-BCEC-4CD8BD07143C}" srcOrd="0" destOrd="0" parTransId="{366E6054-34B8-4ED3-BC25-F4AD12310B33}" sibTransId="{FDCBE2AA-7188-4BCA-BD93-6EA739DF9E02}"/>
    <dgm:cxn modelId="{462A7F81-3D88-41FB-A8B3-CA8669286767}" srcId="{4ABB4469-AFF7-4D2A-87DD-0DA3B4896B8E}" destId="{1D6858C1-3377-4C0A-B333-9B1598692946}" srcOrd="2" destOrd="0" parTransId="{2B8F74CE-AFEF-41EE-9241-3C59D7EE1936}" sibTransId="{9345E14F-7341-4C17-BB3B-CAB72A6E1E44}"/>
    <dgm:cxn modelId="{90837589-C5A4-4064-A689-E761ABECB4A6}" type="presOf" srcId="{B1AB0580-8999-4CBF-BCEC-4CD8BD07143C}" destId="{0BCE6C90-8892-4742-B2CD-14EA05041B6A}" srcOrd="0" destOrd="0" presId="urn:microsoft.com/office/officeart/2005/8/layout/rings+Icon"/>
    <dgm:cxn modelId="{1E55EB9D-CD2C-4CCB-A2A3-22E3CC1AF9E2}" type="presOf" srcId="{25D919BA-9FD9-4ABC-83A3-294CEEB1F5C0}" destId="{8C258947-BEC3-4969-B207-A86A96EBC017}" srcOrd="0" destOrd="0" presId="urn:microsoft.com/office/officeart/2005/8/layout/rings+Icon"/>
    <dgm:cxn modelId="{CAA3FFA7-813A-4A1C-9283-66EFC196FE64}" type="presOf" srcId="{A2802025-0716-4D45-952C-8E9278A150DA}" destId="{549BCB6A-9A54-4EE9-A3C1-C82219486A1D}" srcOrd="0" destOrd="0" presId="urn:microsoft.com/office/officeart/2005/8/layout/rings+Icon"/>
    <dgm:cxn modelId="{42F5A1D7-1717-4B4B-B216-B944FFA4F560}" type="presOf" srcId="{4ABB4469-AFF7-4D2A-87DD-0DA3B4896B8E}" destId="{87DB31EC-416C-4E91-82CB-4A2B46F1CA2E}" srcOrd="0" destOrd="0" presId="urn:microsoft.com/office/officeart/2005/8/layout/rings+Icon"/>
    <dgm:cxn modelId="{BE4785DD-94FC-41C4-9C45-3E6EB500F800}" srcId="{4ABB4469-AFF7-4D2A-87DD-0DA3B4896B8E}" destId="{0379E366-FA95-4E8B-8180-A7D653CB48D0}" srcOrd="4" destOrd="0" parTransId="{D2859748-3A55-455D-8D6B-9BE652FF41CD}" sibTransId="{AD4EBAB0-9B64-4E84-8E8F-7216679F10B9}"/>
    <dgm:cxn modelId="{A15A4C17-79ED-4905-8258-92B09DE95E06}" type="presParOf" srcId="{87DB31EC-416C-4E91-82CB-4A2B46F1CA2E}" destId="{0BCE6C90-8892-4742-B2CD-14EA05041B6A}" srcOrd="0" destOrd="0" presId="urn:microsoft.com/office/officeart/2005/8/layout/rings+Icon"/>
    <dgm:cxn modelId="{A07EE224-9FDF-4727-8470-96DC9A2CDFFD}" type="presParOf" srcId="{87DB31EC-416C-4E91-82CB-4A2B46F1CA2E}" destId="{33524B09-E858-43EE-A163-9D30D86F7956}" srcOrd="1" destOrd="0" presId="urn:microsoft.com/office/officeart/2005/8/layout/rings+Icon"/>
    <dgm:cxn modelId="{01C4EC67-F008-4AF3-8997-57C5685AE993}" type="presParOf" srcId="{87DB31EC-416C-4E91-82CB-4A2B46F1CA2E}" destId="{3E49DDFD-9250-415F-9B0B-6EE0E07E7F5C}" srcOrd="2" destOrd="0" presId="urn:microsoft.com/office/officeart/2005/8/layout/rings+Icon"/>
    <dgm:cxn modelId="{F01B7BED-4EE5-4AEC-9099-09DE0FC52703}" type="presParOf" srcId="{87DB31EC-416C-4E91-82CB-4A2B46F1CA2E}" destId="{549BCB6A-9A54-4EE9-A3C1-C82219486A1D}" srcOrd="3" destOrd="0" presId="urn:microsoft.com/office/officeart/2005/8/layout/rings+Icon"/>
    <dgm:cxn modelId="{98E5A4B7-4EA2-4D2A-AA37-61C8D9C2369D}" type="presParOf" srcId="{87DB31EC-416C-4E91-82CB-4A2B46F1CA2E}" destId="{F4227EB3-43EF-4A17-902B-06DC57E54ECF}" srcOrd="4" destOrd="0" presId="urn:microsoft.com/office/officeart/2005/8/layout/rings+Icon"/>
    <dgm:cxn modelId="{51F453A2-8F23-4411-BA2E-9B71256335EB}" type="presParOf" srcId="{87DB31EC-416C-4E91-82CB-4A2B46F1CA2E}" destId="{8C258947-BEC3-4969-B207-A86A96EBC017}" srcOrd="5"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2F3B2D-F94C-4EAA-B659-758D3847BD62}" type="doc">
      <dgm:prSet loTypeId="urn:microsoft.com/office/officeart/2005/8/layout/cycle3" loCatId="cycle" qsTypeId="urn:microsoft.com/office/officeart/2005/8/quickstyle/simple5" qsCatId="simple" csTypeId="urn:microsoft.com/office/officeart/2005/8/colors/accent2_2" csCatId="accent2" phldr="1"/>
      <dgm:spPr/>
      <dgm:t>
        <a:bodyPr/>
        <a:lstStyle/>
        <a:p>
          <a:endParaRPr lang="en-US"/>
        </a:p>
      </dgm:t>
    </dgm:pt>
    <dgm:pt modelId="{1287CB11-283A-4026-B7B7-022BBB96110D}">
      <dgm:prSet/>
      <dgm:spPr/>
      <dgm:t>
        <a:bodyPr/>
        <a:lstStyle/>
        <a:p>
          <a:pPr rtl="0"/>
          <a:r>
            <a:rPr lang="en-US" b="1" dirty="0">
              <a:latin typeface="Arial" pitchFamily="34" charset="0"/>
              <a:cs typeface="Arial" pitchFamily="34" charset="0"/>
            </a:rPr>
            <a:t>Plan / Design</a:t>
          </a:r>
        </a:p>
      </dgm:t>
    </dgm:pt>
    <dgm:pt modelId="{8CF42D68-4F38-4005-9EC5-88F99DDE394B}" type="parTrans" cxnId="{543BC23C-176C-42CE-B324-695D7077A76B}">
      <dgm:prSet/>
      <dgm:spPr/>
      <dgm:t>
        <a:bodyPr/>
        <a:lstStyle/>
        <a:p>
          <a:endParaRPr lang="en-US">
            <a:solidFill>
              <a:schemeClr val="bg1"/>
            </a:solidFill>
          </a:endParaRPr>
        </a:p>
      </dgm:t>
    </dgm:pt>
    <dgm:pt modelId="{1F1C5EFA-CDAB-4369-B3A3-1D8007C81AC1}" type="sibTrans" cxnId="{543BC23C-176C-42CE-B324-695D7077A76B}">
      <dgm:prSet/>
      <dgm:spPr/>
      <dgm:t>
        <a:bodyPr/>
        <a:lstStyle/>
        <a:p>
          <a:endParaRPr lang="en-US">
            <a:solidFill>
              <a:schemeClr val="bg1"/>
            </a:solidFill>
          </a:endParaRPr>
        </a:p>
      </dgm:t>
    </dgm:pt>
    <dgm:pt modelId="{E0A7119D-9FC7-4662-9057-AA8B65B25FE1}">
      <dgm:prSet/>
      <dgm:spPr/>
      <dgm:t>
        <a:bodyPr/>
        <a:lstStyle/>
        <a:p>
          <a:pPr rtl="0"/>
          <a:r>
            <a:rPr lang="en-US" b="1" dirty="0">
              <a:latin typeface="Arial" pitchFamily="34" charset="0"/>
              <a:cs typeface="Arial" pitchFamily="34" charset="0"/>
            </a:rPr>
            <a:t>Demolish / Dispose</a:t>
          </a:r>
        </a:p>
      </dgm:t>
    </dgm:pt>
    <dgm:pt modelId="{EF08578B-5316-46C5-8ABF-13DF7C78E3FA}" type="parTrans" cxnId="{4D6E463E-D463-4E9C-B552-3828D358C4B1}">
      <dgm:prSet/>
      <dgm:spPr/>
      <dgm:t>
        <a:bodyPr/>
        <a:lstStyle/>
        <a:p>
          <a:endParaRPr lang="en-US">
            <a:solidFill>
              <a:schemeClr val="bg1"/>
            </a:solidFill>
          </a:endParaRPr>
        </a:p>
      </dgm:t>
    </dgm:pt>
    <dgm:pt modelId="{434567CB-362B-48F7-ADBF-8A58B6C1060D}" type="sibTrans" cxnId="{4D6E463E-D463-4E9C-B552-3828D358C4B1}">
      <dgm:prSet/>
      <dgm:spPr/>
      <dgm:t>
        <a:bodyPr/>
        <a:lstStyle/>
        <a:p>
          <a:endParaRPr lang="en-US">
            <a:solidFill>
              <a:schemeClr val="bg1"/>
            </a:solidFill>
          </a:endParaRPr>
        </a:p>
      </dgm:t>
    </dgm:pt>
    <dgm:pt modelId="{6009BBBE-9331-4D6E-8E92-7FC1CD744D99}">
      <dgm:prSet/>
      <dgm:spPr/>
      <dgm:t>
        <a:bodyPr/>
        <a:lstStyle/>
        <a:p>
          <a:pPr rtl="0"/>
          <a:r>
            <a:rPr lang="en-US" b="1" dirty="0">
              <a:latin typeface="Arial" pitchFamily="34" charset="0"/>
              <a:cs typeface="Arial" pitchFamily="34" charset="0"/>
            </a:rPr>
            <a:t>Bid / Construct</a:t>
          </a:r>
        </a:p>
      </dgm:t>
    </dgm:pt>
    <dgm:pt modelId="{6335C82C-81A7-4991-B305-803E8F10CDFA}" type="parTrans" cxnId="{BAAA654E-EE9A-4AFB-881E-760A21AC5D77}">
      <dgm:prSet/>
      <dgm:spPr/>
      <dgm:t>
        <a:bodyPr/>
        <a:lstStyle/>
        <a:p>
          <a:endParaRPr lang="en-US">
            <a:solidFill>
              <a:schemeClr val="bg1"/>
            </a:solidFill>
          </a:endParaRPr>
        </a:p>
      </dgm:t>
    </dgm:pt>
    <dgm:pt modelId="{D9578E95-21A5-4D88-949B-AAFB544CF711}" type="sibTrans" cxnId="{BAAA654E-EE9A-4AFB-881E-760A21AC5D77}">
      <dgm:prSet/>
      <dgm:spPr/>
      <dgm:t>
        <a:bodyPr/>
        <a:lstStyle/>
        <a:p>
          <a:endParaRPr lang="en-US">
            <a:solidFill>
              <a:schemeClr val="bg1"/>
            </a:solidFill>
          </a:endParaRPr>
        </a:p>
      </dgm:t>
    </dgm:pt>
    <dgm:pt modelId="{63218C07-CA4E-40DA-B71E-1CC88EE5BAB6}">
      <dgm:prSet/>
      <dgm:spPr/>
      <dgm:t>
        <a:bodyPr/>
        <a:lstStyle/>
        <a:p>
          <a:pPr rtl="0"/>
          <a:r>
            <a:rPr lang="en-US" b="1" dirty="0">
              <a:latin typeface="Arial" pitchFamily="34" charset="0"/>
              <a:cs typeface="Arial" pitchFamily="34" charset="0"/>
            </a:rPr>
            <a:t>Operate / Maintain</a:t>
          </a:r>
        </a:p>
      </dgm:t>
    </dgm:pt>
    <dgm:pt modelId="{62F44E50-464D-4BC5-A685-E1F7FC428B61}" type="parTrans" cxnId="{8A3BDF61-BC86-4E2A-BF61-3770AFA13192}">
      <dgm:prSet/>
      <dgm:spPr/>
      <dgm:t>
        <a:bodyPr/>
        <a:lstStyle/>
        <a:p>
          <a:endParaRPr lang="en-US">
            <a:solidFill>
              <a:schemeClr val="bg1"/>
            </a:solidFill>
          </a:endParaRPr>
        </a:p>
      </dgm:t>
    </dgm:pt>
    <dgm:pt modelId="{64407ED3-64D4-4CB8-9ABA-58260A540543}" type="sibTrans" cxnId="{8A3BDF61-BC86-4E2A-BF61-3770AFA13192}">
      <dgm:prSet/>
      <dgm:spPr/>
      <dgm:t>
        <a:bodyPr/>
        <a:lstStyle/>
        <a:p>
          <a:endParaRPr lang="en-US">
            <a:solidFill>
              <a:schemeClr val="bg1"/>
            </a:solidFill>
          </a:endParaRPr>
        </a:p>
      </dgm:t>
    </dgm:pt>
    <dgm:pt modelId="{B06E59B7-50C0-4C18-995D-6F2B4D81E946}">
      <dgm:prSet/>
      <dgm:spPr/>
      <dgm:t>
        <a:bodyPr/>
        <a:lstStyle/>
        <a:p>
          <a:pPr rtl="0"/>
          <a:r>
            <a:rPr lang="en-US" b="1" dirty="0">
              <a:latin typeface="Arial" pitchFamily="34" charset="0"/>
              <a:cs typeface="Arial" pitchFamily="34" charset="0"/>
            </a:rPr>
            <a:t>Repair / Rehabilitate</a:t>
          </a:r>
        </a:p>
      </dgm:t>
    </dgm:pt>
    <dgm:pt modelId="{0770979B-E543-4ED9-9524-F40280588C0D}" type="parTrans" cxnId="{D02D84EC-4525-40D2-939C-6229A16A14A5}">
      <dgm:prSet/>
      <dgm:spPr/>
      <dgm:t>
        <a:bodyPr/>
        <a:lstStyle/>
        <a:p>
          <a:endParaRPr lang="en-US">
            <a:solidFill>
              <a:schemeClr val="bg1"/>
            </a:solidFill>
          </a:endParaRPr>
        </a:p>
      </dgm:t>
    </dgm:pt>
    <dgm:pt modelId="{4110B1E4-8274-45E3-926B-E967BB25C891}" type="sibTrans" cxnId="{D02D84EC-4525-40D2-939C-6229A16A14A5}">
      <dgm:prSet/>
      <dgm:spPr/>
      <dgm:t>
        <a:bodyPr/>
        <a:lstStyle/>
        <a:p>
          <a:endParaRPr lang="en-US">
            <a:solidFill>
              <a:schemeClr val="bg1"/>
            </a:solidFill>
          </a:endParaRPr>
        </a:p>
      </dgm:t>
    </dgm:pt>
    <dgm:pt modelId="{6D4028AA-78AB-445A-AB2D-C96F1D2F5EBA}">
      <dgm:prSet/>
      <dgm:spPr/>
      <dgm:t>
        <a:bodyPr/>
        <a:lstStyle/>
        <a:p>
          <a:pPr rtl="0"/>
          <a:r>
            <a:rPr lang="en-US" b="1" dirty="0">
              <a:latin typeface="Arial" pitchFamily="34" charset="0"/>
              <a:cs typeface="Arial" pitchFamily="34" charset="0"/>
            </a:rPr>
            <a:t>Decommission / Replace</a:t>
          </a:r>
        </a:p>
      </dgm:t>
    </dgm:pt>
    <dgm:pt modelId="{1F231708-2EE6-4F69-8041-D1916D9FBF02}" type="parTrans" cxnId="{AAACC2AA-AC9A-4793-9634-2F869E645938}">
      <dgm:prSet/>
      <dgm:spPr/>
      <dgm:t>
        <a:bodyPr/>
        <a:lstStyle/>
        <a:p>
          <a:endParaRPr lang="en-US">
            <a:solidFill>
              <a:schemeClr val="bg1"/>
            </a:solidFill>
          </a:endParaRPr>
        </a:p>
      </dgm:t>
    </dgm:pt>
    <dgm:pt modelId="{17612D08-9D12-43C0-8B0A-3CA2B03D6615}" type="sibTrans" cxnId="{AAACC2AA-AC9A-4793-9634-2F869E645938}">
      <dgm:prSet/>
      <dgm:spPr/>
      <dgm:t>
        <a:bodyPr/>
        <a:lstStyle/>
        <a:p>
          <a:endParaRPr lang="en-US">
            <a:solidFill>
              <a:schemeClr val="bg1"/>
            </a:solidFill>
          </a:endParaRPr>
        </a:p>
      </dgm:t>
    </dgm:pt>
    <dgm:pt modelId="{CD3237E0-B10B-4317-8A67-7ED672D0757E}" type="pres">
      <dgm:prSet presAssocID="{2F2F3B2D-F94C-4EAA-B659-758D3847BD62}" presName="Name0" presStyleCnt="0">
        <dgm:presLayoutVars>
          <dgm:dir/>
          <dgm:resizeHandles val="exact"/>
        </dgm:presLayoutVars>
      </dgm:prSet>
      <dgm:spPr/>
    </dgm:pt>
    <dgm:pt modelId="{4F23EDA6-2D79-48FA-A819-6134B47CC60F}" type="pres">
      <dgm:prSet presAssocID="{2F2F3B2D-F94C-4EAA-B659-758D3847BD62}" presName="cycle" presStyleCnt="0"/>
      <dgm:spPr/>
    </dgm:pt>
    <dgm:pt modelId="{056A5F4C-CCA1-4999-B26A-A8FB81A971C6}" type="pres">
      <dgm:prSet presAssocID="{1287CB11-283A-4026-B7B7-022BBB96110D}" presName="nodeFirstNode" presStyleLbl="node1" presStyleIdx="0" presStyleCnt="6">
        <dgm:presLayoutVars>
          <dgm:bulletEnabled val="1"/>
        </dgm:presLayoutVars>
      </dgm:prSet>
      <dgm:spPr/>
    </dgm:pt>
    <dgm:pt modelId="{7A99547F-59DB-4C4E-BB47-B5F3E41BD936}" type="pres">
      <dgm:prSet presAssocID="{1F1C5EFA-CDAB-4369-B3A3-1D8007C81AC1}" presName="sibTransFirstNode" presStyleLbl="bgShp" presStyleIdx="0" presStyleCnt="1"/>
      <dgm:spPr/>
    </dgm:pt>
    <dgm:pt modelId="{72822DE4-4223-48FD-BA7F-8E5FF6930723}" type="pres">
      <dgm:prSet presAssocID="{6009BBBE-9331-4D6E-8E92-7FC1CD744D99}" presName="nodeFollowingNodes" presStyleLbl="node1" presStyleIdx="1" presStyleCnt="6" custRadScaleRad="112928" custRadScaleInc="19936">
        <dgm:presLayoutVars>
          <dgm:bulletEnabled val="1"/>
        </dgm:presLayoutVars>
      </dgm:prSet>
      <dgm:spPr/>
    </dgm:pt>
    <dgm:pt modelId="{64626E21-A1EF-4559-B5D5-7C1AB3F046BF}" type="pres">
      <dgm:prSet presAssocID="{63218C07-CA4E-40DA-B71E-1CC88EE5BAB6}" presName="nodeFollowingNodes" presStyleLbl="node1" presStyleIdx="2" presStyleCnt="6" custRadScaleRad="119354" custRadScaleInc="-10177">
        <dgm:presLayoutVars>
          <dgm:bulletEnabled val="1"/>
        </dgm:presLayoutVars>
      </dgm:prSet>
      <dgm:spPr/>
    </dgm:pt>
    <dgm:pt modelId="{742822A5-7850-4C04-BF38-4745601B3708}" type="pres">
      <dgm:prSet presAssocID="{B06E59B7-50C0-4C18-995D-6F2B4D81E946}" presName="nodeFollowingNodes" presStyleLbl="node1" presStyleIdx="3" presStyleCnt="6">
        <dgm:presLayoutVars>
          <dgm:bulletEnabled val="1"/>
        </dgm:presLayoutVars>
      </dgm:prSet>
      <dgm:spPr/>
    </dgm:pt>
    <dgm:pt modelId="{5300ACE1-BE0D-4CC1-9B9D-675A1A067E34}" type="pres">
      <dgm:prSet presAssocID="{6D4028AA-78AB-445A-AB2D-C96F1D2F5EBA}" presName="nodeFollowingNodes" presStyleLbl="node1" presStyleIdx="4" presStyleCnt="6" custRadScaleRad="112686" custRadScaleInc="7115">
        <dgm:presLayoutVars>
          <dgm:bulletEnabled val="1"/>
        </dgm:presLayoutVars>
      </dgm:prSet>
      <dgm:spPr/>
    </dgm:pt>
    <dgm:pt modelId="{F80DEFC9-D018-42A7-80DA-7C830FEC0289}" type="pres">
      <dgm:prSet presAssocID="{E0A7119D-9FC7-4662-9057-AA8B65B25FE1}" presName="nodeFollowingNodes" presStyleLbl="node1" presStyleIdx="5" presStyleCnt="6" custRadScaleRad="108296" custRadScaleInc="-18221">
        <dgm:presLayoutVars>
          <dgm:bulletEnabled val="1"/>
        </dgm:presLayoutVars>
      </dgm:prSet>
      <dgm:spPr/>
    </dgm:pt>
  </dgm:ptLst>
  <dgm:cxnLst>
    <dgm:cxn modelId="{9F7D6803-A42E-44D8-9ADD-526CFE9FF7C8}" type="presOf" srcId="{B06E59B7-50C0-4C18-995D-6F2B4D81E946}" destId="{742822A5-7850-4C04-BF38-4745601B3708}" srcOrd="0" destOrd="0" presId="urn:microsoft.com/office/officeart/2005/8/layout/cycle3"/>
    <dgm:cxn modelId="{57F2840D-DBCD-4548-B199-DBEC0372D2C3}" type="presOf" srcId="{63218C07-CA4E-40DA-B71E-1CC88EE5BAB6}" destId="{64626E21-A1EF-4559-B5D5-7C1AB3F046BF}" srcOrd="0" destOrd="0" presId="urn:microsoft.com/office/officeart/2005/8/layout/cycle3"/>
    <dgm:cxn modelId="{6394FE11-C6CD-4A47-922A-7CB59BDFE17E}" type="presOf" srcId="{1F1C5EFA-CDAB-4369-B3A3-1D8007C81AC1}" destId="{7A99547F-59DB-4C4E-BB47-B5F3E41BD936}" srcOrd="0" destOrd="0" presId="urn:microsoft.com/office/officeart/2005/8/layout/cycle3"/>
    <dgm:cxn modelId="{543BC23C-176C-42CE-B324-695D7077A76B}" srcId="{2F2F3B2D-F94C-4EAA-B659-758D3847BD62}" destId="{1287CB11-283A-4026-B7B7-022BBB96110D}" srcOrd="0" destOrd="0" parTransId="{8CF42D68-4F38-4005-9EC5-88F99DDE394B}" sibTransId="{1F1C5EFA-CDAB-4369-B3A3-1D8007C81AC1}"/>
    <dgm:cxn modelId="{4D6E463E-D463-4E9C-B552-3828D358C4B1}" srcId="{2F2F3B2D-F94C-4EAA-B659-758D3847BD62}" destId="{E0A7119D-9FC7-4662-9057-AA8B65B25FE1}" srcOrd="5" destOrd="0" parTransId="{EF08578B-5316-46C5-8ABF-13DF7C78E3FA}" sibTransId="{434567CB-362B-48F7-ADBF-8A58B6C1060D}"/>
    <dgm:cxn modelId="{8A3BDF61-BC86-4E2A-BF61-3770AFA13192}" srcId="{2F2F3B2D-F94C-4EAA-B659-758D3847BD62}" destId="{63218C07-CA4E-40DA-B71E-1CC88EE5BAB6}" srcOrd="2" destOrd="0" parTransId="{62F44E50-464D-4BC5-A685-E1F7FC428B61}" sibTransId="{64407ED3-64D4-4CB8-9ABA-58260A540543}"/>
    <dgm:cxn modelId="{BAAA654E-EE9A-4AFB-881E-760A21AC5D77}" srcId="{2F2F3B2D-F94C-4EAA-B659-758D3847BD62}" destId="{6009BBBE-9331-4D6E-8E92-7FC1CD744D99}" srcOrd="1" destOrd="0" parTransId="{6335C82C-81A7-4991-B305-803E8F10CDFA}" sibTransId="{D9578E95-21A5-4D88-949B-AAFB544CF711}"/>
    <dgm:cxn modelId="{E0AC527E-59DE-4E45-825E-7E0AFB6402E4}" type="presOf" srcId="{1287CB11-283A-4026-B7B7-022BBB96110D}" destId="{056A5F4C-CCA1-4999-B26A-A8FB81A971C6}" srcOrd="0" destOrd="0" presId="urn:microsoft.com/office/officeart/2005/8/layout/cycle3"/>
    <dgm:cxn modelId="{66D13C8A-F58B-42E5-82F9-E09619AC0E0F}" type="presOf" srcId="{2F2F3B2D-F94C-4EAA-B659-758D3847BD62}" destId="{CD3237E0-B10B-4317-8A67-7ED672D0757E}" srcOrd="0" destOrd="0" presId="urn:microsoft.com/office/officeart/2005/8/layout/cycle3"/>
    <dgm:cxn modelId="{B338FFA6-6D80-49E6-9DE7-45CF94811B65}" type="presOf" srcId="{6D4028AA-78AB-445A-AB2D-C96F1D2F5EBA}" destId="{5300ACE1-BE0D-4CC1-9B9D-675A1A067E34}" srcOrd="0" destOrd="0" presId="urn:microsoft.com/office/officeart/2005/8/layout/cycle3"/>
    <dgm:cxn modelId="{AAACC2AA-AC9A-4793-9634-2F869E645938}" srcId="{2F2F3B2D-F94C-4EAA-B659-758D3847BD62}" destId="{6D4028AA-78AB-445A-AB2D-C96F1D2F5EBA}" srcOrd="4" destOrd="0" parTransId="{1F231708-2EE6-4F69-8041-D1916D9FBF02}" sibTransId="{17612D08-9D12-43C0-8B0A-3CA2B03D6615}"/>
    <dgm:cxn modelId="{C33523D1-2F82-4C9B-9582-B6296B13435B}" type="presOf" srcId="{6009BBBE-9331-4D6E-8E92-7FC1CD744D99}" destId="{72822DE4-4223-48FD-BA7F-8E5FF6930723}" srcOrd="0" destOrd="0" presId="urn:microsoft.com/office/officeart/2005/8/layout/cycle3"/>
    <dgm:cxn modelId="{D02D84EC-4525-40D2-939C-6229A16A14A5}" srcId="{2F2F3B2D-F94C-4EAA-B659-758D3847BD62}" destId="{B06E59B7-50C0-4C18-995D-6F2B4D81E946}" srcOrd="3" destOrd="0" parTransId="{0770979B-E543-4ED9-9524-F40280588C0D}" sibTransId="{4110B1E4-8274-45E3-926B-E967BB25C891}"/>
    <dgm:cxn modelId="{4C788DF4-C17A-4D35-9C2F-C0A84C3E55A7}" type="presOf" srcId="{E0A7119D-9FC7-4662-9057-AA8B65B25FE1}" destId="{F80DEFC9-D018-42A7-80DA-7C830FEC0289}" srcOrd="0" destOrd="0" presId="urn:microsoft.com/office/officeart/2005/8/layout/cycle3"/>
    <dgm:cxn modelId="{F6D7BBF6-82B7-4AB4-B772-110155ACBF5A}" type="presParOf" srcId="{CD3237E0-B10B-4317-8A67-7ED672D0757E}" destId="{4F23EDA6-2D79-48FA-A819-6134B47CC60F}" srcOrd="0" destOrd="0" presId="urn:microsoft.com/office/officeart/2005/8/layout/cycle3"/>
    <dgm:cxn modelId="{F94E2971-19AB-47D8-9C68-C848B19A9BD6}" type="presParOf" srcId="{4F23EDA6-2D79-48FA-A819-6134B47CC60F}" destId="{056A5F4C-CCA1-4999-B26A-A8FB81A971C6}" srcOrd="0" destOrd="0" presId="urn:microsoft.com/office/officeart/2005/8/layout/cycle3"/>
    <dgm:cxn modelId="{E5E1DB7B-F549-41D3-9B1B-F8FF4E68BAC6}" type="presParOf" srcId="{4F23EDA6-2D79-48FA-A819-6134B47CC60F}" destId="{7A99547F-59DB-4C4E-BB47-B5F3E41BD936}" srcOrd="1" destOrd="0" presId="urn:microsoft.com/office/officeart/2005/8/layout/cycle3"/>
    <dgm:cxn modelId="{EC072314-0F91-4BEC-8BBE-72F97A4A5154}" type="presParOf" srcId="{4F23EDA6-2D79-48FA-A819-6134B47CC60F}" destId="{72822DE4-4223-48FD-BA7F-8E5FF6930723}" srcOrd="2" destOrd="0" presId="urn:microsoft.com/office/officeart/2005/8/layout/cycle3"/>
    <dgm:cxn modelId="{98217FB9-CFCA-42F6-876C-29EF697A4EED}" type="presParOf" srcId="{4F23EDA6-2D79-48FA-A819-6134B47CC60F}" destId="{64626E21-A1EF-4559-B5D5-7C1AB3F046BF}" srcOrd="3" destOrd="0" presId="urn:microsoft.com/office/officeart/2005/8/layout/cycle3"/>
    <dgm:cxn modelId="{E420D977-E207-4274-81F7-2C9C3CFDE5BF}" type="presParOf" srcId="{4F23EDA6-2D79-48FA-A819-6134B47CC60F}" destId="{742822A5-7850-4C04-BF38-4745601B3708}" srcOrd="4" destOrd="0" presId="urn:microsoft.com/office/officeart/2005/8/layout/cycle3"/>
    <dgm:cxn modelId="{F498BCA4-36BC-47FC-9498-3974E692953C}" type="presParOf" srcId="{4F23EDA6-2D79-48FA-A819-6134B47CC60F}" destId="{5300ACE1-BE0D-4CC1-9B9D-675A1A067E34}" srcOrd="5" destOrd="0" presId="urn:microsoft.com/office/officeart/2005/8/layout/cycle3"/>
    <dgm:cxn modelId="{4EE03398-79CA-4B75-9162-D0948B0D9E5C}" type="presParOf" srcId="{4F23EDA6-2D79-48FA-A819-6134B47CC60F}" destId="{F80DEFC9-D018-42A7-80DA-7C830FEC0289}"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333EEDA3-39F6-4237-9FEF-3D980514DEE1}" type="doc">
      <dgm:prSet loTypeId="urn:microsoft.com/office/officeart/2005/8/layout/venn2" loCatId="relationship" qsTypeId="urn:microsoft.com/office/officeart/2005/8/quickstyle/simple5" qsCatId="simple" csTypeId="urn:microsoft.com/office/officeart/2005/8/colors/accent3_4" csCatId="accent3" phldr="1"/>
      <dgm:spPr/>
      <dgm:t>
        <a:bodyPr/>
        <a:lstStyle/>
        <a:p>
          <a:endParaRPr lang="en-US"/>
        </a:p>
      </dgm:t>
    </dgm:pt>
    <dgm:pt modelId="{CA192786-0FB6-4E79-B973-B9C0D30DDF70}">
      <dgm:prSet phldrT="[Text]" custT="1"/>
      <dgm:spPr/>
      <dgm:t>
        <a:bodyPr/>
        <a:lstStyle/>
        <a:p>
          <a:r>
            <a:rPr lang="en-US" sz="2000" b="1" dirty="0">
              <a:solidFill>
                <a:schemeClr val="bg1"/>
              </a:solidFill>
              <a:latin typeface="Calibri" panose="020F0502020204030204" pitchFamily="34" charset="0"/>
              <a:cs typeface="Calibri" panose="020F0502020204030204" pitchFamily="34" charset="0"/>
            </a:rPr>
            <a:t>Capital Investment Plan</a:t>
          </a:r>
        </a:p>
      </dgm:t>
    </dgm:pt>
    <dgm:pt modelId="{4D84D2EC-3780-4799-B58E-E1AE7972CAC0}" type="parTrans" cxnId="{6522750C-3235-4F25-B322-B1D3E7AD45C4}">
      <dgm:prSet/>
      <dgm:spPr/>
      <dgm:t>
        <a:bodyPr/>
        <a:lstStyle/>
        <a:p>
          <a:endParaRPr lang="en-US" b="1">
            <a:latin typeface="Arial" pitchFamily="34" charset="0"/>
            <a:cs typeface="Arial" pitchFamily="34" charset="0"/>
          </a:endParaRPr>
        </a:p>
      </dgm:t>
    </dgm:pt>
    <dgm:pt modelId="{632D1BC1-EB32-417C-8C5F-8F49E83A52FC}" type="sibTrans" cxnId="{6522750C-3235-4F25-B322-B1D3E7AD45C4}">
      <dgm:prSet/>
      <dgm:spPr/>
      <dgm:t>
        <a:bodyPr/>
        <a:lstStyle/>
        <a:p>
          <a:endParaRPr lang="en-US" b="1">
            <a:latin typeface="Arial" pitchFamily="34" charset="0"/>
            <a:cs typeface="Arial" pitchFamily="34" charset="0"/>
          </a:endParaRPr>
        </a:p>
      </dgm:t>
    </dgm:pt>
    <dgm:pt modelId="{8484B98A-A327-492A-B8D5-9AF32173E22D}">
      <dgm:prSet phldrT="[Text]" custT="1"/>
      <dgm:spPr/>
      <dgm:t>
        <a:bodyPr/>
        <a:lstStyle/>
        <a:p>
          <a:endParaRPr lang="en-US" sz="2000" b="1" dirty="0">
            <a:latin typeface="Arial" pitchFamily="34" charset="0"/>
            <a:cs typeface="Arial" pitchFamily="34" charset="0"/>
          </a:endParaRPr>
        </a:p>
      </dgm:t>
    </dgm:pt>
    <dgm:pt modelId="{470F8FCB-54A2-4DBE-9B83-19C005E19753}" type="parTrans" cxnId="{EFCA0602-C58B-4683-8B1D-55B023707D33}">
      <dgm:prSet/>
      <dgm:spPr/>
      <dgm:t>
        <a:bodyPr/>
        <a:lstStyle/>
        <a:p>
          <a:endParaRPr lang="en-US" b="1">
            <a:latin typeface="Arial" pitchFamily="34" charset="0"/>
            <a:cs typeface="Arial" pitchFamily="34" charset="0"/>
          </a:endParaRPr>
        </a:p>
      </dgm:t>
    </dgm:pt>
    <dgm:pt modelId="{1E41D1DA-ABDA-4D73-A2D5-D1BDE07E4CBB}" type="sibTrans" cxnId="{EFCA0602-C58B-4683-8B1D-55B023707D33}">
      <dgm:prSet/>
      <dgm:spPr/>
      <dgm:t>
        <a:bodyPr/>
        <a:lstStyle/>
        <a:p>
          <a:endParaRPr lang="en-US" b="1">
            <a:latin typeface="Arial" pitchFamily="34" charset="0"/>
            <a:cs typeface="Arial" pitchFamily="34" charset="0"/>
          </a:endParaRPr>
        </a:p>
      </dgm:t>
    </dgm:pt>
    <dgm:pt modelId="{880A641D-BB04-45E3-BE0E-26430E1A70A3}">
      <dgm:prSet phldrT="[Text]" custT="1"/>
      <dgm:spPr/>
      <dgm:t>
        <a:bodyPr/>
        <a:lstStyle/>
        <a:p>
          <a:pPr>
            <a:spcAft>
              <a:spcPts val="0"/>
            </a:spcAft>
          </a:pPr>
          <a:endParaRPr lang="en-US" sz="2000" b="1" dirty="0">
            <a:solidFill>
              <a:schemeClr val="bg1"/>
            </a:solidFill>
            <a:latin typeface="Arial" pitchFamily="34" charset="0"/>
            <a:cs typeface="Arial" pitchFamily="34" charset="0"/>
          </a:endParaRPr>
        </a:p>
      </dgm:t>
    </dgm:pt>
    <dgm:pt modelId="{E3096C57-5DA4-4BD4-80F8-E01491417B97}" type="parTrans" cxnId="{9FFC784E-142B-4FE9-A3CC-C176224AF593}">
      <dgm:prSet/>
      <dgm:spPr/>
      <dgm:t>
        <a:bodyPr/>
        <a:lstStyle/>
        <a:p>
          <a:endParaRPr lang="en-US" b="1">
            <a:latin typeface="Arial" pitchFamily="34" charset="0"/>
            <a:cs typeface="Arial" pitchFamily="34" charset="0"/>
          </a:endParaRPr>
        </a:p>
      </dgm:t>
    </dgm:pt>
    <dgm:pt modelId="{AA2B3422-9055-4003-9352-7E60FC6B4A1C}" type="sibTrans" cxnId="{9FFC784E-142B-4FE9-A3CC-C176224AF593}">
      <dgm:prSet/>
      <dgm:spPr/>
      <dgm:t>
        <a:bodyPr/>
        <a:lstStyle/>
        <a:p>
          <a:endParaRPr lang="en-US" b="1">
            <a:latin typeface="Arial" pitchFamily="34" charset="0"/>
            <a:cs typeface="Arial" pitchFamily="34" charset="0"/>
          </a:endParaRPr>
        </a:p>
      </dgm:t>
    </dgm:pt>
    <dgm:pt modelId="{30E85531-9904-4311-8EA7-9EBD42907034}">
      <dgm:prSet phldrT="[Text]" custT="1"/>
      <dgm:spPr/>
      <dgm:t>
        <a:bodyPr/>
        <a:lstStyle/>
        <a:p>
          <a:r>
            <a:rPr lang="en-US" sz="2000" b="1" dirty="0">
              <a:solidFill>
                <a:schemeClr val="bg1"/>
              </a:solidFill>
              <a:latin typeface="Calibri" panose="020F0502020204030204" pitchFamily="34" charset="0"/>
              <a:cs typeface="Calibri" panose="020F0502020204030204" pitchFamily="34" charset="0"/>
            </a:rPr>
            <a:t>Annual Operating Budget</a:t>
          </a:r>
        </a:p>
      </dgm:t>
    </dgm:pt>
    <dgm:pt modelId="{0DFE3FB6-B6EA-4593-B6E2-B99BFC75FAD3}" type="parTrans" cxnId="{A41B3016-66A8-4D68-8530-59C6EF36B837}">
      <dgm:prSet/>
      <dgm:spPr/>
      <dgm:t>
        <a:bodyPr/>
        <a:lstStyle/>
        <a:p>
          <a:endParaRPr lang="en-US" b="1">
            <a:latin typeface="Arial" pitchFamily="34" charset="0"/>
            <a:cs typeface="Arial" pitchFamily="34" charset="0"/>
          </a:endParaRPr>
        </a:p>
      </dgm:t>
    </dgm:pt>
    <dgm:pt modelId="{96A58B7B-D2F8-437A-A6B1-C56A4F681F15}" type="sibTrans" cxnId="{A41B3016-66A8-4D68-8530-59C6EF36B837}">
      <dgm:prSet/>
      <dgm:spPr/>
      <dgm:t>
        <a:bodyPr/>
        <a:lstStyle/>
        <a:p>
          <a:endParaRPr lang="en-US" b="1">
            <a:latin typeface="Arial" pitchFamily="34" charset="0"/>
            <a:cs typeface="Arial" pitchFamily="34" charset="0"/>
          </a:endParaRPr>
        </a:p>
      </dgm:t>
    </dgm:pt>
    <dgm:pt modelId="{7D393C31-33E5-4315-94E1-3531B578BDB0}" type="pres">
      <dgm:prSet presAssocID="{333EEDA3-39F6-4237-9FEF-3D980514DEE1}" presName="Name0" presStyleCnt="0">
        <dgm:presLayoutVars>
          <dgm:chMax val="7"/>
          <dgm:resizeHandles val="exact"/>
        </dgm:presLayoutVars>
      </dgm:prSet>
      <dgm:spPr/>
    </dgm:pt>
    <dgm:pt modelId="{6A616AEC-99B4-4BC3-93CD-0205D0B690B0}" type="pres">
      <dgm:prSet presAssocID="{333EEDA3-39F6-4237-9FEF-3D980514DEE1}" presName="comp1" presStyleCnt="0"/>
      <dgm:spPr/>
    </dgm:pt>
    <dgm:pt modelId="{9D286C54-3962-476D-93F1-995135303F95}" type="pres">
      <dgm:prSet presAssocID="{333EEDA3-39F6-4237-9FEF-3D980514DEE1}" presName="circle1" presStyleLbl="node1" presStyleIdx="0" presStyleCnt="4" custScaleX="89691" custScaleY="89691"/>
      <dgm:spPr/>
    </dgm:pt>
    <dgm:pt modelId="{F528F0B0-B1FC-4FB5-84CB-C44D0F66C244}" type="pres">
      <dgm:prSet presAssocID="{333EEDA3-39F6-4237-9FEF-3D980514DEE1}" presName="c1text" presStyleLbl="node1" presStyleIdx="0" presStyleCnt="4">
        <dgm:presLayoutVars>
          <dgm:bulletEnabled val="1"/>
        </dgm:presLayoutVars>
      </dgm:prSet>
      <dgm:spPr/>
    </dgm:pt>
    <dgm:pt modelId="{3E48164B-6C08-4273-8501-C13C6D2E38A8}" type="pres">
      <dgm:prSet presAssocID="{333EEDA3-39F6-4237-9FEF-3D980514DEE1}" presName="comp2" presStyleCnt="0"/>
      <dgm:spPr/>
    </dgm:pt>
    <dgm:pt modelId="{1146918B-224C-4B5B-9379-6CEF9F9C3C15}" type="pres">
      <dgm:prSet presAssocID="{333EEDA3-39F6-4237-9FEF-3D980514DEE1}" presName="circle2" presStyleLbl="node1" presStyleIdx="1" presStyleCnt="4" custScaleX="91495" custScaleY="85567" custLinFactNeighborY="623"/>
      <dgm:spPr/>
    </dgm:pt>
    <dgm:pt modelId="{8851B86A-4379-48E2-80B1-6D9109164C6A}" type="pres">
      <dgm:prSet presAssocID="{333EEDA3-39F6-4237-9FEF-3D980514DEE1}" presName="c2text" presStyleLbl="node1" presStyleIdx="1" presStyleCnt="4">
        <dgm:presLayoutVars>
          <dgm:bulletEnabled val="1"/>
        </dgm:presLayoutVars>
      </dgm:prSet>
      <dgm:spPr/>
    </dgm:pt>
    <dgm:pt modelId="{C94EA22A-2D3A-470B-92EE-7BF1410F132B}" type="pres">
      <dgm:prSet presAssocID="{333EEDA3-39F6-4237-9FEF-3D980514DEE1}" presName="comp3" presStyleCnt="0"/>
      <dgm:spPr/>
    </dgm:pt>
    <dgm:pt modelId="{B2F42685-9E38-48BB-B99F-B68567023655}" type="pres">
      <dgm:prSet presAssocID="{333EEDA3-39F6-4237-9FEF-3D980514DEE1}" presName="circle3" presStyleLbl="node1" presStyleIdx="2" presStyleCnt="4" custScaleX="91065" custScaleY="87418" custLinFactNeighborY="-2040"/>
      <dgm:spPr/>
    </dgm:pt>
    <dgm:pt modelId="{411051E9-4A3B-4C51-9447-E1500A5809E7}" type="pres">
      <dgm:prSet presAssocID="{333EEDA3-39F6-4237-9FEF-3D980514DEE1}" presName="c3text" presStyleLbl="node1" presStyleIdx="2" presStyleCnt="4">
        <dgm:presLayoutVars>
          <dgm:bulletEnabled val="1"/>
        </dgm:presLayoutVars>
      </dgm:prSet>
      <dgm:spPr/>
    </dgm:pt>
    <dgm:pt modelId="{C0E68254-B52D-4B49-A32F-FCA389D64C63}" type="pres">
      <dgm:prSet presAssocID="{333EEDA3-39F6-4237-9FEF-3D980514DEE1}" presName="comp4" presStyleCnt="0"/>
      <dgm:spPr/>
    </dgm:pt>
    <dgm:pt modelId="{6493EF3C-39E2-4CC5-9579-05B4F5B93F57}" type="pres">
      <dgm:prSet presAssocID="{333EEDA3-39F6-4237-9FEF-3D980514DEE1}" presName="circle4" presStyleLbl="node1" presStyleIdx="3" presStyleCnt="4" custScaleX="85596" custScaleY="80412" custLinFactNeighborX="-272" custLinFactNeighborY="-3999"/>
      <dgm:spPr/>
    </dgm:pt>
    <dgm:pt modelId="{500E1DAF-352E-4A05-A060-C930ABDD5150}" type="pres">
      <dgm:prSet presAssocID="{333EEDA3-39F6-4237-9FEF-3D980514DEE1}" presName="c4text" presStyleLbl="node1" presStyleIdx="3" presStyleCnt="4">
        <dgm:presLayoutVars>
          <dgm:bulletEnabled val="1"/>
        </dgm:presLayoutVars>
      </dgm:prSet>
      <dgm:spPr/>
    </dgm:pt>
  </dgm:ptLst>
  <dgm:cxnLst>
    <dgm:cxn modelId="{EFCA0602-C58B-4683-8B1D-55B023707D33}" srcId="{333EEDA3-39F6-4237-9FEF-3D980514DEE1}" destId="{8484B98A-A327-492A-B8D5-9AF32173E22D}" srcOrd="1" destOrd="0" parTransId="{470F8FCB-54A2-4DBE-9B83-19C005E19753}" sibTransId="{1E41D1DA-ABDA-4D73-A2D5-D1BDE07E4CBB}"/>
    <dgm:cxn modelId="{6F926903-C892-4957-A0F2-560A5809150E}" type="presOf" srcId="{CA192786-0FB6-4E79-B973-B9C0D30DDF70}" destId="{9D286C54-3962-476D-93F1-995135303F95}" srcOrd="0" destOrd="0" presId="urn:microsoft.com/office/officeart/2005/8/layout/venn2"/>
    <dgm:cxn modelId="{EC041308-921F-4B8D-92BF-6372B3AC4785}" type="presOf" srcId="{CA192786-0FB6-4E79-B973-B9C0D30DDF70}" destId="{F528F0B0-B1FC-4FB5-84CB-C44D0F66C244}" srcOrd="1" destOrd="0" presId="urn:microsoft.com/office/officeart/2005/8/layout/venn2"/>
    <dgm:cxn modelId="{6522750C-3235-4F25-B322-B1D3E7AD45C4}" srcId="{333EEDA3-39F6-4237-9FEF-3D980514DEE1}" destId="{CA192786-0FB6-4E79-B973-B9C0D30DDF70}" srcOrd="0" destOrd="0" parTransId="{4D84D2EC-3780-4799-B58E-E1AE7972CAC0}" sibTransId="{632D1BC1-EB32-417C-8C5F-8F49E83A52FC}"/>
    <dgm:cxn modelId="{A41B3016-66A8-4D68-8530-59C6EF36B837}" srcId="{333EEDA3-39F6-4237-9FEF-3D980514DEE1}" destId="{30E85531-9904-4311-8EA7-9EBD42907034}" srcOrd="3" destOrd="0" parTransId="{0DFE3FB6-B6EA-4593-B6E2-B99BFC75FAD3}" sibTransId="{96A58B7B-D2F8-437A-A6B1-C56A4F681F15}"/>
    <dgm:cxn modelId="{9FFC784E-142B-4FE9-A3CC-C176224AF593}" srcId="{333EEDA3-39F6-4237-9FEF-3D980514DEE1}" destId="{880A641D-BB04-45E3-BE0E-26430E1A70A3}" srcOrd="2" destOrd="0" parTransId="{E3096C57-5DA4-4BD4-80F8-E01491417B97}" sibTransId="{AA2B3422-9055-4003-9352-7E60FC6B4A1C}"/>
    <dgm:cxn modelId="{350F5976-0110-4606-9B22-C1CBE0831968}" type="presOf" srcId="{30E85531-9904-4311-8EA7-9EBD42907034}" destId="{500E1DAF-352E-4A05-A060-C930ABDD5150}" srcOrd="1" destOrd="0" presId="urn:microsoft.com/office/officeart/2005/8/layout/venn2"/>
    <dgm:cxn modelId="{85CD4785-3551-4A27-8A45-38431A3CD63F}" type="presOf" srcId="{8484B98A-A327-492A-B8D5-9AF32173E22D}" destId="{8851B86A-4379-48E2-80B1-6D9109164C6A}" srcOrd="1" destOrd="0" presId="urn:microsoft.com/office/officeart/2005/8/layout/venn2"/>
    <dgm:cxn modelId="{3904B3AC-1836-4F48-B9B8-271A85C5ACFE}" type="presOf" srcId="{880A641D-BB04-45E3-BE0E-26430E1A70A3}" destId="{411051E9-4A3B-4C51-9447-E1500A5809E7}" srcOrd="1" destOrd="0" presId="urn:microsoft.com/office/officeart/2005/8/layout/venn2"/>
    <dgm:cxn modelId="{909501B0-0921-4C21-AABC-8F12390239DE}" type="presOf" srcId="{333EEDA3-39F6-4237-9FEF-3D980514DEE1}" destId="{7D393C31-33E5-4315-94E1-3531B578BDB0}" srcOrd="0" destOrd="0" presId="urn:microsoft.com/office/officeart/2005/8/layout/venn2"/>
    <dgm:cxn modelId="{4A3707C2-C359-49B2-B1BA-953293E11C34}" type="presOf" srcId="{30E85531-9904-4311-8EA7-9EBD42907034}" destId="{6493EF3C-39E2-4CC5-9579-05B4F5B93F57}" srcOrd="0" destOrd="0" presId="urn:microsoft.com/office/officeart/2005/8/layout/venn2"/>
    <dgm:cxn modelId="{496F3FC9-45DB-419D-AF44-96F41A253C01}" type="presOf" srcId="{880A641D-BB04-45E3-BE0E-26430E1A70A3}" destId="{B2F42685-9E38-48BB-B99F-B68567023655}" srcOrd="0" destOrd="0" presId="urn:microsoft.com/office/officeart/2005/8/layout/venn2"/>
    <dgm:cxn modelId="{065256E0-2A22-4FE5-986F-070BA315EE99}" type="presOf" srcId="{8484B98A-A327-492A-B8D5-9AF32173E22D}" destId="{1146918B-224C-4B5B-9379-6CEF9F9C3C15}" srcOrd="0" destOrd="0" presId="urn:microsoft.com/office/officeart/2005/8/layout/venn2"/>
    <dgm:cxn modelId="{8EF816C3-794C-4407-A20B-C0CF9EE52C49}" type="presParOf" srcId="{7D393C31-33E5-4315-94E1-3531B578BDB0}" destId="{6A616AEC-99B4-4BC3-93CD-0205D0B690B0}" srcOrd="0" destOrd="0" presId="urn:microsoft.com/office/officeart/2005/8/layout/venn2"/>
    <dgm:cxn modelId="{34C43778-30D9-4120-84D3-3789395ECC96}" type="presParOf" srcId="{6A616AEC-99B4-4BC3-93CD-0205D0B690B0}" destId="{9D286C54-3962-476D-93F1-995135303F95}" srcOrd="0" destOrd="0" presId="urn:microsoft.com/office/officeart/2005/8/layout/venn2"/>
    <dgm:cxn modelId="{43E07C59-2326-4754-8D90-D2EE9374C031}" type="presParOf" srcId="{6A616AEC-99B4-4BC3-93CD-0205D0B690B0}" destId="{F528F0B0-B1FC-4FB5-84CB-C44D0F66C244}" srcOrd="1" destOrd="0" presId="urn:microsoft.com/office/officeart/2005/8/layout/venn2"/>
    <dgm:cxn modelId="{25169666-D71A-4803-9BBA-65976F6DE4E3}" type="presParOf" srcId="{7D393C31-33E5-4315-94E1-3531B578BDB0}" destId="{3E48164B-6C08-4273-8501-C13C6D2E38A8}" srcOrd="1" destOrd="0" presId="urn:microsoft.com/office/officeart/2005/8/layout/venn2"/>
    <dgm:cxn modelId="{2480C34C-572D-4443-930A-21956F60C727}" type="presParOf" srcId="{3E48164B-6C08-4273-8501-C13C6D2E38A8}" destId="{1146918B-224C-4B5B-9379-6CEF9F9C3C15}" srcOrd="0" destOrd="0" presId="urn:microsoft.com/office/officeart/2005/8/layout/venn2"/>
    <dgm:cxn modelId="{297712DF-C479-4E6E-A5DB-4D05C01B06B7}" type="presParOf" srcId="{3E48164B-6C08-4273-8501-C13C6D2E38A8}" destId="{8851B86A-4379-48E2-80B1-6D9109164C6A}" srcOrd="1" destOrd="0" presId="urn:microsoft.com/office/officeart/2005/8/layout/venn2"/>
    <dgm:cxn modelId="{2FC91D96-36C0-45B7-8160-80AF224133D7}" type="presParOf" srcId="{7D393C31-33E5-4315-94E1-3531B578BDB0}" destId="{C94EA22A-2D3A-470B-92EE-7BF1410F132B}" srcOrd="2" destOrd="0" presId="urn:microsoft.com/office/officeart/2005/8/layout/venn2"/>
    <dgm:cxn modelId="{55786B3C-93D1-42F5-BE6F-47F2EE3E54D0}" type="presParOf" srcId="{C94EA22A-2D3A-470B-92EE-7BF1410F132B}" destId="{B2F42685-9E38-48BB-B99F-B68567023655}" srcOrd="0" destOrd="0" presId="urn:microsoft.com/office/officeart/2005/8/layout/venn2"/>
    <dgm:cxn modelId="{8AD69E74-D11C-4AB4-A904-1D06F46E2433}" type="presParOf" srcId="{C94EA22A-2D3A-470B-92EE-7BF1410F132B}" destId="{411051E9-4A3B-4C51-9447-E1500A5809E7}" srcOrd="1" destOrd="0" presId="urn:microsoft.com/office/officeart/2005/8/layout/venn2"/>
    <dgm:cxn modelId="{BEC2F49B-1269-4972-ADE8-DD96C8AC4653}" type="presParOf" srcId="{7D393C31-33E5-4315-94E1-3531B578BDB0}" destId="{C0E68254-B52D-4B49-A32F-FCA389D64C63}" srcOrd="3" destOrd="0" presId="urn:microsoft.com/office/officeart/2005/8/layout/venn2"/>
    <dgm:cxn modelId="{D6EFDC14-20DF-400C-9231-DC75C1D05790}" type="presParOf" srcId="{C0E68254-B52D-4B49-A32F-FCA389D64C63}" destId="{6493EF3C-39E2-4CC5-9579-05B4F5B93F57}" srcOrd="0" destOrd="0" presId="urn:microsoft.com/office/officeart/2005/8/layout/venn2"/>
    <dgm:cxn modelId="{8B189AF1-4833-40B2-9AC5-56FEC348C1D7}" type="presParOf" srcId="{C0E68254-B52D-4B49-A32F-FCA389D64C63}" destId="{500E1DAF-352E-4A05-A060-C930ABDD5150}" srcOrd="1" destOrd="0" presId="urn:microsoft.com/office/officeart/2005/8/layout/venn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CE6C90-8892-4742-B2CD-14EA05041B6A}">
      <dsp:nvSpPr>
        <dsp:cNvPr id="0" name=""/>
        <dsp:cNvSpPr/>
      </dsp:nvSpPr>
      <dsp:spPr>
        <a:xfrm>
          <a:off x="228599" y="76199"/>
          <a:ext cx="2287828" cy="2287943"/>
        </a:xfrm>
        <a:prstGeom prst="ellipse">
          <a:avLst/>
        </a:prstGeom>
        <a:gradFill rotWithShape="0">
          <a:gsLst>
            <a:gs pos="0">
              <a:schemeClr val="accent1">
                <a:lumMod val="5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kern="1200" dirty="0"/>
            <a:t>purchase price</a:t>
          </a:r>
        </a:p>
      </dsp:txBody>
      <dsp:txXfrm>
        <a:off x="563644" y="411260"/>
        <a:ext cx="1617738" cy="1617821"/>
      </dsp:txXfrm>
    </dsp:sp>
    <dsp:sp modelId="{33524B09-E858-43EE-A163-9D30D86F7956}">
      <dsp:nvSpPr>
        <dsp:cNvPr id="0" name=""/>
        <dsp:cNvSpPr/>
      </dsp:nvSpPr>
      <dsp:spPr>
        <a:xfrm>
          <a:off x="3047993" y="0"/>
          <a:ext cx="2287828" cy="2287943"/>
        </a:xfrm>
        <a:prstGeom prst="ellipse">
          <a:avLst/>
        </a:prstGeom>
        <a:gradFill rotWithShape="0">
          <a:gsLst>
            <a:gs pos="0">
              <a:srgbClr val="00B05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83820" tIns="83820" rIns="83820" bIns="83820" numCol="1" spcCol="1270" anchor="ctr" anchorCtr="0">
          <a:noAutofit/>
        </a:bodyPr>
        <a:lstStyle/>
        <a:p>
          <a:pPr marL="0" lvl="0" indent="0" algn="ctr" defTabSz="955675" rtl="0">
            <a:lnSpc>
              <a:spcPct val="90000"/>
            </a:lnSpc>
            <a:spcBef>
              <a:spcPct val="0"/>
            </a:spcBef>
            <a:spcAft>
              <a:spcPct val="35000"/>
            </a:spcAft>
            <a:buNone/>
          </a:pPr>
          <a:r>
            <a:rPr lang="en-US" sz="2150" b="1" kern="1200" dirty="0"/>
            <a:t>installation cost</a:t>
          </a:r>
        </a:p>
      </dsp:txBody>
      <dsp:txXfrm>
        <a:off x="3383038" y="335061"/>
        <a:ext cx="1617738" cy="1617821"/>
      </dsp:txXfrm>
    </dsp:sp>
    <dsp:sp modelId="{3E49DDFD-9250-415F-9B0B-6EE0E07E7F5C}">
      <dsp:nvSpPr>
        <dsp:cNvPr id="0" name=""/>
        <dsp:cNvSpPr/>
      </dsp:nvSpPr>
      <dsp:spPr>
        <a:xfrm>
          <a:off x="5562601" y="0"/>
          <a:ext cx="2287828" cy="2287943"/>
        </a:xfrm>
        <a:prstGeom prst="ellipse">
          <a:avLst/>
        </a:prstGeom>
        <a:gradFill rotWithShape="0">
          <a:gsLst>
            <a:gs pos="0">
              <a:schemeClr val="accent6">
                <a:lumMod val="60000"/>
                <a:lumOff val="4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kern="1200" dirty="0"/>
            <a:t>operating costs</a:t>
          </a:r>
        </a:p>
      </dsp:txBody>
      <dsp:txXfrm>
        <a:off x="5897646" y="335061"/>
        <a:ext cx="1617738" cy="1617821"/>
      </dsp:txXfrm>
    </dsp:sp>
    <dsp:sp modelId="{549BCB6A-9A54-4EE9-A3C1-C82219486A1D}">
      <dsp:nvSpPr>
        <dsp:cNvPr id="0" name=""/>
        <dsp:cNvSpPr/>
      </dsp:nvSpPr>
      <dsp:spPr>
        <a:xfrm>
          <a:off x="228607" y="2438401"/>
          <a:ext cx="2287828" cy="2287943"/>
        </a:xfrm>
        <a:prstGeom prst="ellipse">
          <a:avLst/>
        </a:prstGeom>
        <a:gradFill rotWithShape="0">
          <a:gsLst>
            <a:gs pos="0">
              <a:srgbClr val="7030A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72390" tIns="72390" rIns="72390" bIns="72390" numCol="1" spcCol="1270" anchor="ctr" anchorCtr="0">
          <a:noAutofit/>
        </a:bodyPr>
        <a:lstStyle/>
        <a:p>
          <a:pPr marL="0" lvl="0" indent="0" algn="ctr" defTabSz="844550" rtl="0">
            <a:lnSpc>
              <a:spcPct val="90000"/>
            </a:lnSpc>
            <a:spcBef>
              <a:spcPct val="0"/>
            </a:spcBef>
            <a:spcAft>
              <a:spcPct val="35000"/>
            </a:spcAft>
            <a:buNone/>
          </a:pPr>
          <a:r>
            <a:rPr lang="en-US" sz="1900" b="1" kern="1200" dirty="0"/>
            <a:t>maintenance and upgrade costs</a:t>
          </a:r>
        </a:p>
      </dsp:txBody>
      <dsp:txXfrm>
        <a:off x="563652" y="2773462"/>
        <a:ext cx="1617738" cy="1617821"/>
      </dsp:txXfrm>
    </dsp:sp>
    <dsp:sp modelId="{F4227EB3-43EF-4A17-902B-06DC57E54ECF}">
      <dsp:nvSpPr>
        <dsp:cNvPr id="0" name=""/>
        <dsp:cNvSpPr/>
      </dsp:nvSpPr>
      <dsp:spPr>
        <a:xfrm>
          <a:off x="2970878" y="2502426"/>
          <a:ext cx="2287828" cy="2287943"/>
        </a:xfrm>
        <a:prstGeom prst="ellipse">
          <a:avLst/>
        </a:prstGeom>
        <a:gradFill rotWithShape="0">
          <a:gsLst>
            <a:gs pos="0">
              <a:srgbClr val="FF9933"/>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87630" tIns="87630" rIns="87630" bIns="87630" numCol="1" spcCol="1270" anchor="ctr" anchorCtr="0">
          <a:noAutofit/>
        </a:bodyPr>
        <a:lstStyle/>
        <a:p>
          <a:pPr marL="0" lvl="0" indent="0" algn="ctr" defTabSz="1022350" rtl="0">
            <a:lnSpc>
              <a:spcPct val="90000"/>
            </a:lnSpc>
            <a:spcBef>
              <a:spcPct val="0"/>
            </a:spcBef>
            <a:spcAft>
              <a:spcPct val="35000"/>
            </a:spcAft>
            <a:buNone/>
          </a:pPr>
          <a:r>
            <a:rPr lang="en-US" sz="2300" b="1" kern="1200" dirty="0"/>
            <a:t>remaining value at the end of its useful life</a:t>
          </a:r>
        </a:p>
      </dsp:txBody>
      <dsp:txXfrm>
        <a:off x="3305923" y="2837487"/>
        <a:ext cx="1617738" cy="1617821"/>
      </dsp:txXfrm>
    </dsp:sp>
    <dsp:sp modelId="{8C258947-BEC3-4969-B207-A86A96EBC017}">
      <dsp:nvSpPr>
        <dsp:cNvPr id="0" name=""/>
        <dsp:cNvSpPr/>
      </dsp:nvSpPr>
      <dsp:spPr>
        <a:xfrm>
          <a:off x="5562609" y="2426229"/>
          <a:ext cx="2287828" cy="2287943"/>
        </a:xfrm>
        <a:prstGeom prst="ellipse">
          <a:avLst/>
        </a:prstGeom>
        <a:gradFill rotWithShape="0">
          <a:gsLst>
            <a:gs pos="0">
              <a:srgbClr val="FFFF00"/>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t>disposal costs</a:t>
          </a:r>
        </a:p>
      </dsp:txBody>
      <dsp:txXfrm>
        <a:off x="5897654" y="2761290"/>
        <a:ext cx="1617738" cy="16178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9547F-59DB-4C4E-BB47-B5F3E41BD936}">
      <dsp:nvSpPr>
        <dsp:cNvPr id="0" name=""/>
        <dsp:cNvSpPr/>
      </dsp:nvSpPr>
      <dsp:spPr>
        <a:xfrm>
          <a:off x="1551462" y="-4761"/>
          <a:ext cx="4974274" cy="4974274"/>
        </a:xfrm>
        <a:prstGeom prst="circularArrow">
          <a:avLst>
            <a:gd name="adj1" fmla="val 5274"/>
            <a:gd name="adj2" fmla="val 312630"/>
            <a:gd name="adj3" fmla="val 14230028"/>
            <a:gd name="adj4" fmla="val 17125909"/>
            <a:gd name="adj5" fmla="val 5477"/>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56A5F4C-CCA1-4999-B26A-A8FB81A971C6}">
      <dsp:nvSpPr>
        <dsp:cNvPr id="0" name=""/>
        <dsp:cNvSpPr/>
      </dsp:nvSpPr>
      <dsp:spPr>
        <a:xfrm>
          <a:off x="3094025" y="1332"/>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Plan / Design</a:t>
          </a:r>
        </a:p>
      </dsp:txBody>
      <dsp:txXfrm>
        <a:off x="3140135" y="47442"/>
        <a:ext cx="1796929" cy="852354"/>
      </dsp:txXfrm>
    </dsp:sp>
    <dsp:sp modelId="{72822DE4-4223-48FD-BA7F-8E5FF6930723}">
      <dsp:nvSpPr>
        <dsp:cNvPr id="0" name=""/>
        <dsp:cNvSpPr/>
      </dsp:nvSpPr>
      <dsp:spPr>
        <a:xfrm>
          <a:off x="5238855" y="1249339"/>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Bid / Construct</a:t>
          </a:r>
        </a:p>
      </dsp:txBody>
      <dsp:txXfrm>
        <a:off x="5284965" y="1295449"/>
        <a:ext cx="1796929" cy="852354"/>
      </dsp:txXfrm>
    </dsp:sp>
    <dsp:sp modelId="{64626E21-A1EF-4559-B5D5-7C1AB3F046BF}">
      <dsp:nvSpPr>
        <dsp:cNvPr id="0" name=""/>
        <dsp:cNvSpPr/>
      </dsp:nvSpPr>
      <dsp:spPr>
        <a:xfrm>
          <a:off x="5281020" y="3028258"/>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Operate / Maintain</a:t>
          </a:r>
        </a:p>
      </dsp:txBody>
      <dsp:txXfrm>
        <a:off x="5327130" y="3074368"/>
        <a:ext cx="1796929" cy="852354"/>
      </dsp:txXfrm>
    </dsp:sp>
    <dsp:sp modelId="{742822A5-7850-4C04-BF38-4745601B3708}">
      <dsp:nvSpPr>
        <dsp:cNvPr id="0" name=""/>
        <dsp:cNvSpPr/>
      </dsp:nvSpPr>
      <dsp:spPr>
        <a:xfrm>
          <a:off x="3094025" y="4037254"/>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Repair / Rehabilitate</a:t>
          </a:r>
        </a:p>
      </dsp:txBody>
      <dsp:txXfrm>
        <a:off x="3140135" y="4083364"/>
        <a:ext cx="1796929" cy="852354"/>
      </dsp:txXfrm>
    </dsp:sp>
    <dsp:sp modelId="{5300ACE1-BE0D-4CC1-9B9D-675A1A067E34}">
      <dsp:nvSpPr>
        <dsp:cNvPr id="0" name=""/>
        <dsp:cNvSpPr/>
      </dsp:nvSpPr>
      <dsp:spPr>
        <a:xfrm>
          <a:off x="1056169" y="3028273"/>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Decommission / Replace</a:t>
          </a:r>
        </a:p>
      </dsp:txBody>
      <dsp:txXfrm>
        <a:off x="1102279" y="3074383"/>
        <a:ext cx="1796929" cy="852354"/>
      </dsp:txXfrm>
    </dsp:sp>
    <dsp:sp modelId="{F80DEFC9-D018-42A7-80DA-7C830FEC0289}">
      <dsp:nvSpPr>
        <dsp:cNvPr id="0" name=""/>
        <dsp:cNvSpPr/>
      </dsp:nvSpPr>
      <dsp:spPr>
        <a:xfrm>
          <a:off x="1048779" y="1249346"/>
          <a:ext cx="1889149" cy="94457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latin typeface="Arial" pitchFamily="34" charset="0"/>
              <a:cs typeface="Arial" pitchFamily="34" charset="0"/>
            </a:rPr>
            <a:t>Demolish / Dispose</a:t>
          </a:r>
        </a:p>
      </dsp:txBody>
      <dsp:txXfrm>
        <a:off x="1094889" y="1295456"/>
        <a:ext cx="1796929" cy="8523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286C54-3962-476D-93F1-995135303F95}">
      <dsp:nvSpPr>
        <dsp:cNvPr id="0" name=""/>
        <dsp:cNvSpPr/>
      </dsp:nvSpPr>
      <dsp:spPr>
        <a:xfrm>
          <a:off x="1556984" y="292570"/>
          <a:ext cx="5877630" cy="5877630"/>
        </a:xfrm>
        <a:prstGeom prst="ellipse">
          <a:avLst/>
        </a:prstGeom>
        <a:gradFill rotWithShape="0">
          <a:gsLst>
            <a:gs pos="0">
              <a:schemeClr val="accent3">
                <a:shade val="50000"/>
                <a:hueOff val="0"/>
                <a:satOff val="0"/>
                <a:lumOff val="0"/>
                <a:alphaOff val="0"/>
                <a:satMod val="103000"/>
                <a:lumMod val="102000"/>
                <a:tint val="94000"/>
              </a:schemeClr>
            </a:gs>
            <a:gs pos="50000">
              <a:schemeClr val="accent3">
                <a:shade val="50000"/>
                <a:hueOff val="0"/>
                <a:satOff val="0"/>
                <a:lumOff val="0"/>
                <a:alphaOff val="0"/>
                <a:satMod val="110000"/>
                <a:lumMod val="100000"/>
                <a:shade val="100000"/>
              </a:schemeClr>
            </a:gs>
            <a:gs pos="100000">
              <a:schemeClr val="accent3">
                <a:shade val="5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latin typeface="Calibri" panose="020F0502020204030204" pitchFamily="34" charset="0"/>
              <a:cs typeface="Calibri" panose="020F0502020204030204" pitchFamily="34" charset="0"/>
            </a:rPr>
            <a:t>Capital Investment Plan</a:t>
          </a:r>
        </a:p>
      </dsp:txBody>
      <dsp:txXfrm>
        <a:off x="3674107" y="586452"/>
        <a:ext cx="1643385" cy="881644"/>
      </dsp:txXfrm>
    </dsp:sp>
    <dsp:sp modelId="{1146918B-224C-4B5B-9379-6CEF9F9C3C15}">
      <dsp:nvSpPr>
        <dsp:cNvPr id="0" name=""/>
        <dsp:cNvSpPr/>
      </dsp:nvSpPr>
      <dsp:spPr>
        <a:xfrm>
          <a:off x="2097459" y="1676416"/>
          <a:ext cx="4796680" cy="4485901"/>
        </a:xfrm>
        <a:prstGeom prst="ellipse">
          <a:avLst/>
        </a:prstGeom>
        <a:gradFill rotWithShape="0">
          <a:gsLst>
            <a:gs pos="0">
              <a:schemeClr val="accent3">
                <a:shade val="50000"/>
                <a:hueOff val="180974"/>
                <a:satOff val="-959"/>
                <a:lumOff val="20860"/>
                <a:alphaOff val="0"/>
                <a:satMod val="103000"/>
                <a:lumMod val="102000"/>
                <a:tint val="94000"/>
              </a:schemeClr>
            </a:gs>
            <a:gs pos="50000">
              <a:schemeClr val="accent3">
                <a:shade val="50000"/>
                <a:hueOff val="180974"/>
                <a:satOff val="-959"/>
                <a:lumOff val="20860"/>
                <a:alphaOff val="0"/>
                <a:satMod val="110000"/>
                <a:lumMod val="100000"/>
                <a:shade val="100000"/>
              </a:schemeClr>
            </a:gs>
            <a:gs pos="100000">
              <a:schemeClr val="accent3">
                <a:shade val="50000"/>
                <a:hueOff val="180974"/>
                <a:satOff val="-959"/>
                <a:lumOff val="2086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endParaRPr lang="en-US" sz="2000" b="1" kern="1200" dirty="0">
            <a:latin typeface="Arial" pitchFamily="34" charset="0"/>
            <a:cs typeface="Arial" pitchFamily="34" charset="0"/>
          </a:endParaRPr>
        </a:p>
      </dsp:txBody>
      <dsp:txXfrm>
        <a:off x="3657580" y="1945570"/>
        <a:ext cx="1676439" cy="807462"/>
      </dsp:txXfrm>
    </dsp:sp>
    <dsp:sp modelId="{B2F42685-9E38-48BB-B99F-B68567023655}">
      <dsp:nvSpPr>
        <dsp:cNvPr id="0" name=""/>
        <dsp:cNvSpPr/>
      </dsp:nvSpPr>
      <dsp:spPr>
        <a:xfrm>
          <a:off x="2705498" y="2743212"/>
          <a:ext cx="3580602" cy="3437205"/>
        </a:xfrm>
        <a:prstGeom prst="ellipse">
          <a:avLst/>
        </a:prstGeom>
        <a:gradFill rotWithShape="0">
          <a:gsLst>
            <a:gs pos="0">
              <a:schemeClr val="accent3">
                <a:shade val="50000"/>
                <a:hueOff val="361948"/>
                <a:satOff val="-1917"/>
                <a:lumOff val="41720"/>
                <a:alphaOff val="0"/>
                <a:satMod val="103000"/>
                <a:lumMod val="102000"/>
                <a:tint val="94000"/>
              </a:schemeClr>
            </a:gs>
            <a:gs pos="50000">
              <a:schemeClr val="accent3">
                <a:shade val="50000"/>
                <a:hueOff val="361948"/>
                <a:satOff val="-1917"/>
                <a:lumOff val="41720"/>
                <a:alphaOff val="0"/>
                <a:satMod val="110000"/>
                <a:lumMod val="100000"/>
                <a:shade val="100000"/>
              </a:schemeClr>
            </a:gs>
            <a:gs pos="100000">
              <a:schemeClr val="accent3">
                <a:shade val="50000"/>
                <a:hueOff val="361948"/>
                <a:satOff val="-1917"/>
                <a:lumOff val="4172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ts val="0"/>
            </a:spcAft>
            <a:buNone/>
          </a:pPr>
          <a:endParaRPr lang="en-US" sz="2000" b="1" kern="1200" dirty="0">
            <a:solidFill>
              <a:schemeClr val="bg1"/>
            </a:solidFill>
            <a:latin typeface="Arial" pitchFamily="34" charset="0"/>
            <a:cs typeface="Arial" pitchFamily="34" charset="0"/>
          </a:endParaRPr>
        </a:p>
      </dsp:txBody>
      <dsp:txXfrm>
        <a:off x="3661519" y="3001002"/>
        <a:ext cx="1668560" cy="773371"/>
      </dsp:txXfrm>
    </dsp:sp>
    <dsp:sp modelId="{6493EF3C-39E2-4CC5-9579-05B4F5B93F57}">
      <dsp:nvSpPr>
        <dsp:cNvPr id="0" name=""/>
        <dsp:cNvSpPr/>
      </dsp:nvSpPr>
      <dsp:spPr>
        <a:xfrm>
          <a:off x="3366814" y="4038609"/>
          <a:ext cx="2243710" cy="2107823"/>
        </a:xfrm>
        <a:prstGeom prst="ellipse">
          <a:avLst/>
        </a:prstGeom>
        <a:gradFill rotWithShape="0">
          <a:gsLst>
            <a:gs pos="0">
              <a:schemeClr val="accent3">
                <a:shade val="50000"/>
                <a:hueOff val="180974"/>
                <a:satOff val="-959"/>
                <a:lumOff val="20860"/>
                <a:alphaOff val="0"/>
                <a:satMod val="103000"/>
                <a:lumMod val="102000"/>
                <a:tint val="94000"/>
              </a:schemeClr>
            </a:gs>
            <a:gs pos="50000">
              <a:schemeClr val="accent3">
                <a:shade val="50000"/>
                <a:hueOff val="180974"/>
                <a:satOff val="-959"/>
                <a:lumOff val="20860"/>
                <a:alphaOff val="0"/>
                <a:satMod val="110000"/>
                <a:lumMod val="100000"/>
                <a:shade val="100000"/>
              </a:schemeClr>
            </a:gs>
            <a:gs pos="100000">
              <a:schemeClr val="accent3">
                <a:shade val="50000"/>
                <a:hueOff val="180974"/>
                <a:satOff val="-959"/>
                <a:lumOff val="2086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latin typeface="Calibri" panose="020F0502020204030204" pitchFamily="34" charset="0"/>
              <a:cs typeface="Calibri" panose="020F0502020204030204" pitchFamily="34" charset="0"/>
            </a:rPr>
            <a:t>Annual Operating Budget</a:t>
          </a:r>
        </a:p>
      </dsp:txBody>
      <dsp:txXfrm>
        <a:off x="3695398" y="4565565"/>
        <a:ext cx="1586543" cy="1053911"/>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cdr:x>
      <cdr:y>0</cdr:y>
    </cdr:from>
    <cdr:to>
      <cdr:x>1</cdr:x>
      <cdr:y>1</cdr:y>
    </cdr:to>
    <cdr:sp macro="" textlink="">
      <cdr:nvSpPr>
        <cdr:cNvPr id="2" name="TextBox 1"/>
        <cdr:cNvSpPr txBox="1"/>
      </cdr:nvSpPr>
      <cdr:spPr>
        <a:xfrm xmlns:a="http://schemas.openxmlformats.org/drawingml/2006/main">
          <a:off x="0" y="0"/>
          <a:ext cx="9144000" cy="6858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73D4A0A-FD36-EF79-28C5-7C79A45BB8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476F677-0399-EF82-6B3D-436536D6A9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552FCF-3527-483C-A3AD-4F99206D33FD}" type="datetimeFigureOut">
              <a:rPr lang="en-US" smtClean="0"/>
              <a:t>6/30/2025</a:t>
            </a:fld>
            <a:endParaRPr lang="en-US"/>
          </a:p>
        </p:txBody>
      </p:sp>
      <p:sp>
        <p:nvSpPr>
          <p:cNvPr id="4" name="Footer Placeholder 3">
            <a:extLst>
              <a:ext uri="{FF2B5EF4-FFF2-40B4-BE49-F238E27FC236}">
                <a16:creationId xmlns:a16="http://schemas.microsoft.com/office/drawing/2014/main" id="{51548B31-101B-679B-5EF8-F1C11B076AF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DBEACBE-1EDC-EEC4-AA3D-42054B8E67E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FC7E74-2E41-4492-9D0F-A033ABD7F55C}" type="slidenum">
              <a:rPr lang="en-US" smtClean="0"/>
              <a:t>‹#›</a:t>
            </a:fld>
            <a:endParaRPr lang="en-US"/>
          </a:p>
        </p:txBody>
      </p:sp>
    </p:spTree>
    <p:extLst>
      <p:ext uri="{BB962C8B-B14F-4D97-AF65-F5344CB8AC3E}">
        <p14:creationId xmlns:p14="http://schemas.microsoft.com/office/powerpoint/2010/main" val="22966501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867489-882F-47EA-B7B8-A6967650277E}" type="datetimeFigureOut">
              <a:rPr lang="en-US" smtClean="0"/>
              <a:t>6/30/2025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73D266-1314-4DF6-A61E-3ADEDBF5F42B}" type="slidenum">
              <a:rPr lang="en-US" smtClean="0"/>
              <a:t>‹#›</a:t>
            </a:fld>
            <a:endParaRPr lang="en-US"/>
          </a:p>
        </p:txBody>
      </p:sp>
    </p:spTree>
    <p:extLst>
      <p:ext uri="{BB962C8B-B14F-4D97-AF65-F5344CB8AC3E}">
        <p14:creationId xmlns:p14="http://schemas.microsoft.com/office/powerpoint/2010/main" val="2887085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sciencedirect.com/topics/engineering/localisation"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Brief speaker introduction = My length of time with VDH, previous</a:t>
            </a:r>
            <a:r>
              <a:rPr lang="en-US" altLang="en-US" baseline="0" dirty="0"/>
              <a:t> role as inspector</a:t>
            </a:r>
          </a:p>
          <a:p>
            <a:pPr eaLnBrk="1" hangingPunct="1">
              <a:spcBef>
                <a:spcPct val="0"/>
              </a:spcBef>
            </a:pPr>
            <a:r>
              <a:rPr lang="en-US" altLang="en-US" baseline="0" dirty="0"/>
              <a:t>Feel free to put questions and comments in the chat box, and I will try to address them at the end of each section.</a:t>
            </a:r>
          </a:p>
          <a:p>
            <a:pPr eaLnBrk="1" hangingPunct="1">
              <a:spcBef>
                <a:spcPct val="0"/>
              </a:spcBef>
            </a:pPr>
            <a:r>
              <a:rPr lang="en-US" altLang="en-US" baseline="0" dirty="0"/>
              <a:t>If we don’t get to all of the questions, or you wish to have additional information, my email address is at the end of the presentation.</a:t>
            </a:r>
            <a:endParaRPr lang="en-US" altLang="en-US" dirty="0"/>
          </a:p>
        </p:txBody>
      </p:sp>
      <p:sp>
        <p:nvSpPr>
          <p:cNvPr id="70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75BA2B-A427-42E5-89F9-E9C4622D8171}" type="slidenum">
              <a:rPr lang="en-US" smtClean="0"/>
              <a:pPr fontAlgn="base">
                <a:spcBef>
                  <a:spcPct val="0"/>
                </a:spcBef>
                <a:spcAft>
                  <a:spcPct val="0"/>
                </a:spcAft>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previous slide said that AM is “monitoring and maintaining” assets. That’s pretty much the</a:t>
            </a:r>
            <a:r>
              <a:rPr lang="en-US" baseline="0" dirty="0"/>
              <a:t> same as “managing”.</a:t>
            </a:r>
          </a:p>
          <a:p>
            <a:r>
              <a:rPr lang="en-US" baseline="0" dirty="0"/>
              <a:t>In everyday life, we are either reactive, proactive, or passive, depending upon the situation.</a:t>
            </a:r>
          </a:p>
          <a:p>
            <a:r>
              <a:rPr lang="en-US" baseline="0" dirty="0"/>
              <a:t>A reactive water system waits for something to happen and then responds accordingly.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For example 1) Proactive Water System A performs routine maintenance and has a spare pump in the maintenance department.</a:t>
            </a:r>
          </a:p>
          <a:p>
            <a:r>
              <a:rPr lang="en-US" baseline="0" dirty="0"/>
              <a:t>2) Passive Water System B would simply ignore any pump issues until it completely dies and they have no choice but to get a new one.</a:t>
            </a:r>
          </a:p>
          <a:p>
            <a:r>
              <a:rPr lang="en-US" baseline="0" dirty="0"/>
              <a:t>3) Reactive Water System C installed a new booster pump in 2005. Since that time, the Have not purchased a backup, have done no preventative maintenance, </a:t>
            </a:r>
          </a:p>
          <a:p>
            <a:r>
              <a:rPr lang="en-US" baseline="0" dirty="0"/>
              <a:t>and if there is a problem with the pump they do the bare minimum to get it working again. </a:t>
            </a:r>
          </a:p>
          <a:p>
            <a:endParaRPr lang="en-US" b="1" baseline="0" dirty="0"/>
          </a:p>
          <a:p>
            <a:r>
              <a:rPr lang="en-US" b="1" baseline="0" dirty="0"/>
              <a:t>POLL Question</a:t>
            </a:r>
            <a:r>
              <a:rPr lang="en-US" baseline="0" dirty="0"/>
              <a:t>: How would you best describe the current management of your water system? A) Proactive B) Passive C) Reactive D) Combination E) Not Sure</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11</a:t>
            </a:fld>
            <a:endParaRPr lang="en-US"/>
          </a:p>
        </p:txBody>
      </p:sp>
    </p:spTree>
    <p:extLst>
      <p:ext uri="{BB962C8B-B14F-4D97-AF65-F5344CB8AC3E}">
        <p14:creationId xmlns:p14="http://schemas.microsoft.com/office/powerpoint/2010/main" val="32741290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Sustainable performance means</a:t>
            </a:r>
            <a:r>
              <a:rPr lang="en-US" sz="1200" b="0" i="0" kern="1200" dirty="0">
                <a:solidFill>
                  <a:schemeClr val="tx1"/>
                </a:solidFill>
                <a:effectLst/>
                <a:latin typeface="+mn-lt"/>
                <a:ea typeface="+mn-ea"/>
                <a:cs typeface="+mn-cs"/>
              </a:rPr>
              <a:t> your organization efficiently and effectively provides quality products and services.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12</a:t>
            </a:fld>
            <a:endParaRPr lang="en-US"/>
          </a:p>
        </p:txBody>
      </p:sp>
    </p:spTree>
    <p:extLst>
      <p:ext uri="{BB962C8B-B14F-4D97-AF65-F5344CB8AC3E}">
        <p14:creationId xmlns:p14="http://schemas.microsoft.com/office/powerpoint/2010/main" val="1377050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Will often see the</a:t>
            </a:r>
            <a:r>
              <a:rPr lang="en-US" baseline="0" dirty="0"/>
              <a:t> term criticality when creating an AMP. These are some of the questions you should ask yourself.</a:t>
            </a:r>
          </a:p>
          <a:p>
            <a:r>
              <a:rPr lang="en-US" baseline="0" dirty="0"/>
              <a:t>Consequence means what is the result or effect of failure? </a:t>
            </a: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13</a:t>
            </a:fld>
            <a:endParaRPr lang="en-US"/>
          </a:p>
        </p:txBody>
      </p:sp>
    </p:spTree>
    <p:extLst>
      <p:ext uri="{BB962C8B-B14F-4D97-AF65-F5344CB8AC3E}">
        <p14:creationId xmlns:p14="http://schemas.microsoft.com/office/powerpoint/2010/main" val="4099976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baseline="0" dirty="0"/>
              <a:t> use this chart, start in the lower left-hand corner (on the low-low). Risk is along the vertical axis, Consequence on the horizontal. </a:t>
            </a:r>
          </a:p>
          <a:p>
            <a:r>
              <a:rPr lang="en-US" baseline="0" dirty="0"/>
              <a:t>As you go up, the amount of risk gets higher. </a:t>
            </a:r>
          </a:p>
          <a:p>
            <a:r>
              <a:rPr lang="en-US" baseline="0" dirty="0"/>
              <a:t>Risk means the </a:t>
            </a:r>
            <a:r>
              <a:rPr lang="en-US" sz="1200" b="0" i="0" kern="1200" dirty="0">
                <a:solidFill>
                  <a:schemeClr val="tx1"/>
                </a:solidFill>
                <a:effectLst/>
                <a:latin typeface="+mn-lt"/>
                <a:ea typeface="+mn-ea"/>
                <a:cs typeface="+mn-cs"/>
              </a:rPr>
              <a:t>probability that damage</a:t>
            </a:r>
            <a:r>
              <a:rPr lang="en-US" sz="1200" b="0" i="0" kern="1200" baseline="0" dirty="0">
                <a:solidFill>
                  <a:schemeClr val="tx1"/>
                </a:solidFill>
                <a:effectLst/>
                <a:latin typeface="+mn-lt"/>
                <a:ea typeface="+mn-ea"/>
                <a:cs typeface="+mn-cs"/>
              </a:rPr>
              <a:t> or </a:t>
            </a:r>
            <a:r>
              <a:rPr lang="en-US" sz="1200" b="0" i="0" kern="1200" dirty="0">
                <a:solidFill>
                  <a:schemeClr val="tx1"/>
                </a:solidFill>
                <a:effectLst/>
                <a:latin typeface="+mn-lt"/>
                <a:ea typeface="+mn-ea"/>
                <a:cs typeface="+mn-cs"/>
              </a:rPr>
              <a:t>loss caused by external or internal forces could occur (which</a:t>
            </a:r>
            <a:r>
              <a:rPr lang="en-US" sz="1200" b="0" i="0" kern="1200" baseline="0" dirty="0">
                <a:solidFill>
                  <a:schemeClr val="tx1"/>
                </a:solidFill>
                <a:effectLst/>
                <a:latin typeface="+mn-lt"/>
                <a:ea typeface="+mn-ea"/>
                <a:cs typeface="+mn-cs"/>
              </a:rPr>
              <a:t> ma</a:t>
            </a:r>
            <a:r>
              <a:rPr lang="en-US" sz="1200" b="0" i="0" kern="1200" dirty="0">
                <a:solidFill>
                  <a:schemeClr val="tx1"/>
                </a:solidFill>
                <a:effectLst/>
                <a:latin typeface="+mn-lt"/>
                <a:ea typeface="+mn-ea"/>
                <a:cs typeface="+mn-cs"/>
              </a:rPr>
              <a:t>y have</a:t>
            </a:r>
            <a:r>
              <a:rPr lang="en-US" sz="1200" b="0" i="0" kern="1200" baseline="0" dirty="0">
                <a:solidFill>
                  <a:schemeClr val="tx1"/>
                </a:solidFill>
                <a:effectLst/>
                <a:latin typeface="+mn-lt"/>
                <a:ea typeface="+mn-ea"/>
                <a:cs typeface="+mn-cs"/>
              </a:rPr>
              <a:t> been a</a:t>
            </a:r>
            <a:r>
              <a:rPr lang="en-US" sz="1200" b="0" i="0" kern="1200" dirty="0">
                <a:solidFill>
                  <a:schemeClr val="tx1"/>
                </a:solidFill>
                <a:effectLst/>
                <a:latin typeface="+mn-lt"/>
                <a:ea typeface="+mn-ea"/>
                <a:cs typeface="+mn-cs"/>
              </a:rPr>
              <a:t>voided through preemptive action).</a:t>
            </a:r>
            <a:br>
              <a:rPr lang="en-US" dirty="0"/>
            </a:br>
            <a:r>
              <a:rPr lang="en-US" baseline="0" dirty="0"/>
              <a:t>As you go right, consequence increases. </a:t>
            </a:r>
          </a:p>
          <a:p>
            <a:r>
              <a:rPr lang="en-US" baseline="0" dirty="0"/>
              <a:t>Consequence references the result or effect of if an asset fails. Now let’s pretend that sample points A through D represent various pipes in my imaginary water system I shall call The Shire.</a:t>
            </a:r>
          </a:p>
          <a:p>
            <a:r>
              <a:rPr lang="en-US" baseline="0" dirty="0"/>
              <a:t>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14</a:t>
            </a:fld>
            <a:endParaRPr lang="en-US"/>
          </a:p>
        </p:txBody>
      </p:sp>
    </p:spTree>
    <p:extLst>
      <p:ext uri="{BB962C8B-B14F-4D97-AF65-F5344CB8AC3E}">
        <p14:creationId xmlns:p14="http://schemas.microsoft.com/office/powerpoint/2010/main" val="26393376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ORIENT AUDIENCE TO SLIDE</a:t>
            </a:r>
          </a:p>
          <a:p>
            <a:r>
              <a:rPr lang="en-US" baseline="0" dirty="0"/>
              <a:t>Now let’s do a quick exercise to practice using the chart..</a:t>
            </a:r>
          </a:p>
          <a:p>
            <a:r>
              <a:rPr lang="en-US" baseline="0" dirty="0"/>
              <a:t>The Shire has numerous issues to contend with. First , is this rusted and busted. </a:t>
            </a:r>
          </a:p>
          <a:p>
            <a:r>
              <a:rPr lang="en-US" baseline="0" dirty="0"/>
              <a:t>LET THEM ANSWER, THEN EXPLAIN ANSWER.</a:t>
            </a:r>
          </a:p>
          <a:p>
            <a:endParaRPr lang="en-US" baseline="0" dirty="0"/>
          </a:p>
          <a:p>
            <a:r>
              <a:rPr lang="en-US" baseline="0" dirty="0"/>
              <a:t>Answer D, Immediate Work: High risk, high consequence. Pipe has totally failed. Needs immediate replacement. Cannot wait, no matter what the cost.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15</a:t>
            </a:fld>
            <a:endParaRPr lang="en-US"/>
          </a:p>
        </p:txBody>
      </p:sp>
    </p:spTree>
    <p:extLst>
      <p:ext uri="{BB962C8B-B14F-4D97-AF65-F5344CB8AC3E}">
        <p14:creationId xmlns:p14="http://schemas.microsoft.com/office/powerpoint/2010/main" val="3841473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While this is an old water tower in The Shire, there are no known leaks or issues. The tank is visually inspected every year. However, the consequences of tank failure are huge. Cost, water shortage.</a:t>
            </a:r>
          </a:p>
          <a:p>
            <a:r>
              <a:rPr lang="en-US" baseline="0" dirty="0"/>
              <a:t>Answer C: Aggressive Monitoring. Low Risk but High Consequence.</a:t>
            </a:r>
          </a:p>
        </p:txBody>
      </p:sp>
      <p:sp>
        <p:nvSpPr>
          <p:cNvPr id="4" name="Slide Number Placeholder 3"/>
          <p:cNvSpPr>
            <a:spLocks noGrp="1"/>
          </p:cNvSpPr>
          <p:nvPr>
            <p:ph type="sldNum" sz="quarter" idx="10"/>
          </p:nvPr>
        </p:nvSpPr>
        <p:spPr/>
        <p:txBody>
          <a:bodyPr/>
          <a:lstStyle/>
          <a:p>
            <a:fld id="{D373D266-1314-4DF6-A61E-3ADEDBF5F42B}" type="slidenum">
              <a:rPr lang="en-US" smtClean="0"/>
              <a:t>16</a:t>
            </a:fld>
            <a:endParaRPr lang="en-US"/>
          </a:p>
        </p:txBody>
      </p:sp>
    </p:spTree>
    <p:extLst>
      <p:ext uri="{BB962C8B-B14F-4D97-AF65-F5344CB8AC3E}">
        <p14:creationId xmlns:p14="http://schemas.microsoft.com/office/powerpoint/2010/main" val="13113727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7030A0"/>
                </a:solidFill>
              </a:rPr>
              <a:t>Levels of Service </a:t>
            </a:r>
            <a:r>
              <a:rPr lang="en-US" sz="1200" dirty="0"/>
              <a:t>relate to </a:t>
            </a:r>
            <a:r>
              <a:rPr lang="en-US" sz="1200" dirty="0">
                <a:solidFill>
                  <a:srgbClr val="7030A0"/>
                </a:solidFill>
              </a:rPr>
              <a:t>what</a:t>
            </a:r>
            <a:r>
              <a:rPr lang="en-US" sz="1200" dirty="0"/>
              <a:t> your customers, regulators, decision-makers and staff </a:t>
            </a:r>
            <a:r>
              <a:rPr lang="en-US" sz="1200" dirty="0">
                <a:solidFill>
                  <a:srgbClr val="7030A0"/>
                </a:solidFill>
              </a:rPr>
              <a:t>expect of your assets</a:t>
            </a:r>
            <a:r>
              <a:rPr lang="en-US" sz="1200" dirty="0"/>
              <a:t>.</a:t>
            </a: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17</a:t>
            </a:fld>
            <a:endParaRPr lang="en-US"/>
          </a:p>
        </p:txBody>
      </p:sp>
    </p:spTree>
    <p:extLst>
      <p:ext uri="{BB962C8B-B14F-4D97-AF65-F5344CB8AC3E}">
        <p14:creationId xmlns:p14="http://schemas.microsoft.com/office/powerpoint/2010/main" val="41160429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a balancing act. </a:t>
            </a:r>
          </a:p>
        </p:txBody>
      </p:sp>
      <p:sp>
        <p:nvSpPr>
          <p:cNvPr id="4" name="Slide Number Placeholder 3"/>
          <p:cNvSpPr>
            <a:spLocks noGrp="1"/>
          </p:cNvSpPr>
          <p:nvPr>
            <p:ph type="sldNum" sz="quarter" idx="10"/>
          </p:nvPr>
        </p:nvSpPr>
        <p:spPr/>
        <p:txBody>
          <a:bodyPr/>
          <a:lstStyle/>
          <a:p>
            <a:fld id="{D373D266-1314-4DF6-A61E-3ADEDBF5F42B}" type="slidenum">
              <a:rPr lang="en-US" smtClean="0"/>
              <a:t>18</a:t>
            </a:fld>
            <a:endParaRPr lang="en-US"/>
          </a:p>
        </p:txBody>
      </p:sp>
    </p:spTree>
    <p:extLst>
      <p:ext uri="{BB962C8B-B14F-4D97-AF65-F5344CB8AC3E}">
        <p14:creationId xmlns:p14="http://schemas.microsoft.com/office/powerpoint/2010/main" val="2184932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19</a:t>
            </a:fld>
            <a:endParaRPr lang="en-US"/>
          </a:p>
        </p:txBody>
      </p:sp>
    </p:spTree>
    <p:extLst>
      <p:ext uri="{BB962C8B-B14F-4D97-AF65-F5344CB8AC3E}">
        <p14:creationId xmlns:p14="http://schemas.microsoft.com/office/powerpoint/2010/main" val="29584672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20</a:t>
            </a:fld>
            <a:endParaRPr lang="en-US"/>
          </a:p>
        </p:txBody>
      </p:sp>
    </p:spTree>
    <p:extLst>
      <p:ext uri="{BB962C8B-B14F-4D97-AF65-F5344CB8AC3E}">
        <p14:creationId xmlns:p14="http://schemas.microsoft.com/office/powerpoint/2010/main" val="1752262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start with a review</a:t>
            </a:r>
            <a:r>
              <a:rPr lang="en-US" baseline="0" dirty="0"/>
              <a:t> of basic asset management concepts, including asset state and assigning criticality. Afterwards we will discuss various levels of service,</a:t>
            </a:r>
          </a:p>
          <a:p>
            <a:r>
              <a:rPr lang="en-US" baseline="0" dirty="0"/>
              <a:t>And what it takes to achieve service goals set by a utility. </a:t>
            </a:r>
          </a:p>
          <a:p>
            <a:r>
              <a:rPr lang="en-US" baseline="0" dirty="0"/>
              <a:t>Following the 15 minute break, we will discuss life cycle cost strategies, funding, and staffing. Throughout the presentation there will be numerous resources options available,</a:t>
            </a:r>
          </a:p>
          <a:p>
            <a:r>
              <a:rPr lang="en-US" baseline="0" dirty="0"/>
              <a:t>Such as templates for Asset Management Plans, links to external sources, charts, etc. If you want me to send you anything in particular, just drop your email address into the chat</a:t>
            </a:r>
          </a:p>
          <a:p>
            <a:r>
              <a:rPr lang="en-US" baseline="0" dirty="0"/>
              <a:t> box along with what a quick description of what you are looking for.</a:t>
            </a:r>
          </a:p>
        </p:txBody>
      </p:sp>
      <p:sp>
        <p:nvSpPr>
          <p:cNvPr id="4" name="Slide Number Placeholder 3"/>
          <p:cNvSpPr>
            <a:spLocks noGrp="1"/>
          </p:cNvSpPr>
          <p:nvPr>
            <p:ph type="sldNum" sz="quarter" idx="10"/>
          </p:nvPr>
        </p:nvSpPr>
        <p:spPr/>
        <p:txBody>
          <a:bodyPr/>
          <a:lstStyle/>
          <a:p>
            <a:fld id="{D373D266-1314-4DF6-A61E-3ADEDBF5F42B}" type="slidenum">
              <a:rPr lang="en-US" smtClean="0"/>
              <a:t>2</a:t>
            </a:fld>
            <a:endParaRPr lang="en-US"/>
          </a:p>
        </p:txBody>
      </p:sp>
    </p:spTree>
    <p:extLst>
      <p:ext uri="{BB962C8B-B14F-4D97-AF65-F5344CB8AC3E}">
        <p14:creationId xmlns:p14="http://schemas.microsoft.com/office/powerpoint/2010/main" val="21981077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every aspect of the</a:t>
            </a:r>
            <a:r>
              <a:rPr lang="en-US" baseline="0" dirty="0"/>
              <a:t> water system is important, you need to select a starting point for prioritization. </a:t>
            </a:r>
          </a:p>
          <a:p>
            <a:r>
              <a:rPr lang="en-US" dirty="0"/>
              <a:t>Because so</a:t>
            </a:r>
            <a:r>
              <a:rPr lang="en-US" baseline="0" dirty="0"/>
              <a:t> many people have a lot to say about LOS, it is important to get them together to discuss what it will mean for the waterworks. </a:t>
            </a:r>
          </a:p>
          <a:p>
            <a:r>
              <a:rPr lang="en-US" baseline="0" dirty="0"/>
              <a:t>Not only can you get alternate perspectives, you can also educate those external folks. </a:t>
            </a:r>
          </a:p>
          <a:p>
            <a:r>
              <a:rPr lang="en-US" baseline="0" dirty="0"/>
              <a:t>It’s easier in person to explain the increased cost of responding to a customer complaint within 2 hours versus 6 hours to everyone</a:t>
            </a:r>
          </a:p>
          <a:p>
            <a:r>
              <a:rPr lang="en-US" baseline="0" dirty="0"/>
              <a:t>At the same times vs each interested party individually.</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22</a:t>
            </a:fld>
            <a:endParaRPr lang="en-US"/>
          </a:p>
        </p:txBody>
      </p:sp>
    </p:spTree>
    <p:extLst>
      <p:ext uri="{BB962C8B-B14F-4D97-AF65-F5344CB8AC3E}">
        <p14:creationId xmlns:p14="http://schemas.microsoft.com/office/powerpoint/2010/main" val="2625452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a:t>
            </a:r>
            <a:r>
              <a:rPr lang="en-US" baseline="0" dirty="0"/>
              <a:t> Is</a:t>
            </a:r>
            <a:r>
              <a:rPr lang="en-US" dirty="0"/>
              <a:t> this</a:t>
            </a:r>
            <a:r>
              <a:rPr lang="en-US" baseline="0" dirty="0"/>
              <a:t> a reasonable level of service? If keeping him safe means having to wait 2 hours, then that would be logical decision.</a:t>
            </a:r>
          </a:p>
          <a:p>
            <a:r>
              <a:rPr lang="en-US" baseline="0" dirty="0"/>
              <a:t>Disparity between the customer wants and what makes sense for the water utility definitely exists.</a:t>
            </a:r>
          </a:p>
          <a:p>
            <a:endParaRPr lang="en-US" dirty="0"/>
          </a:p>
          <a:p>
            <a:r>
              <a:rPr lang="en-US" dirty="0"/>
              <a:t>Utility mission</a:t>
            </a:r>
            <a:r>
              <a:rPr lang="en-US" baseline="0" dirty="0"/>
              <a:t> statement, established core principles or goals, baseline measurements of performance</a:t>
            </a:r>
          </a:p>
          <a:p>
            <a:pPr marL="711380" lvl="1" indent="-237127">
              <a:buFont typeface="Arial" pitchFamily="34" charset="0"/>
              <a:buChar char="•"/>
            </a:pPr>
            <a:r>
              <a:rPr lang="en-US" sz="3200" dirty="0"/>
              <a:t>How do you know if you are accomplishing your objectives?</a:t>
            </a:r>
          </a:p>
          <a:p>
            <a:pPr marL="711380" lvl="1" indent="-237127">
              <a:buFont typeface="Arial" pitchFamily="34" charset="0"/>
              <a:buChar char="•"/>
            </a:pPr>
            <a:r>
              <a:rPr lang="en-US" sz="3200" dirty="0"/>
              <a:t>What is the demand for my services by my stakeholders?</a:t>
            </a:r>
          </a:p>
          <a:p>
            <a:pPr marL="711380" lvl="1" indent="-237127">
              <a:buFont typeface="Arial" pitchFamily="34" charset="0"/>
              <a:buChar char="•"/>
            </a:pPr>
            <a:r>
              <a:rPr lang="en-US" sz="3200" dirty="0"/>
              <a:t>What do regulators require?</a:t>
            </a:r>
          </a:p>
          <a:p>
            <a:pPr marL="711380" lvl="1" indent="-237127">
              <a:buFont typeface="Arial" pitchFamily="34" charset="0"/>
              <a:buChar char="•"/>
            </a:pPr>
            <a:r>
              <a:rPr lang="en-US" sz="3200" dirty="0"/>
              <a:t>What is my actual performance?</a:t>
            </a: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23</a:t>
            </a:fld>
            <a:endParaRPr lang="en-US"/>
          </a:p>
        </p:txBody>
      </p:sp>
    </p:spTree>
    <p:extLst>
      <p:ext uri="{BB962C8B-B14F-4D97-AF65-F5344CB8AC3E}">
        <p14:creationId xmlns:p14="http://schemas.microsoft.com/office/powerpoint/2010/main" val="37061660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Regulatory parameters will be cost that is then passed on to the customers.</a:t>
            </a:r>
          </a:p>
          <a:p>
            <a:r>
              <a:rPr lang="en-US" baseline="0" dirty="0"/>
              <a:t>If LOS is to have an extremely low level of contaminants, even lower than State and Fed requirements/PMCLs, then more cost will be involved.</a:t>
            </a:r>
          </a:p>
          <a:p>
            <a:r>
              <a:rPr lang="en-US" baseline="0" dirty="0"/>
              <a:t>Water loss – calibrate meters, read regularly, monitor fire flow, monitor tanks, to get to 0% vs 12%. IS 0% REASONABLE? CAN ANYBODY ACTUALLY GET TO THAT POINT?</a:t>
            </a:r>
          </a:p>
          <a:p>
            <a:r>
              <a:rPr lang="en-US" baseline="0" dirty="0"/>
              <a:t>WHEN YOU SET YOUR LOS GOALS, THEY HAVE TO MEET THE REASONABILITY TEST. GO WITH SURVIVABLE AND REASONABLE options, perhaps just a few percent versus 0%.  OTHERWISE</a:t>
            </a:r>
          </a:p>
          <a:p>
            <a:r>
              <a:rPr lang="en-US" baseline="0" dirty="0"/>
              <a:t>YOU COULD SPEND MILLIONS.</a:t>
            </a:r>
          </a:p>
          <a:p>
            <a:r>
              <a:rPr lang="en-US" baseline="0" dirty="0"/>
              <a:t>Repair records are key to respond to outages, rent equipment, etc. Discover average is 15 hours, which customers say is unacceptable. They want to change to 10. Will need contracts,</a:t>
            </a:r>
          </a:p>
          <a:p>
            <a:r>
              <a:rPr lang="en-US" baseline="0" dirty="0"/>
              <a:t>Purchase own equipment, pay over time to staff, increased communication with internal and external partners.</a:t>
            </a:r>
          </a:p>
        </p:txBody>
      </p:sp>
      <p:sp>
        <p:nvSpPr>
          <p:cNvPr id="4" name="Slide Number Placeholder 3"/>
          <p:cNvSpPr>
            <a:spLocks noGrp="1"/>
          </p:cNvSpPr>
          <p:nvPr>
            <p:ph type="sldNum" sz="quarter" idx="10"/>
          </p:nvPr>
        </p:nvSpPr>
        <p:spPr/>
        <p:txBody>
          <a:bodyPr/>
          <a:lstStyle/>
          <a:p>
            <a:fld id="{D373D266-1314-4DF6-A61E-3ADEDBF5F42B}" type="slidenum">
              <a:rPr lang="en-US" smtClean="0"/>
              <a:t>24</a:t>
            </a:fld>
            <a:endParaRPr lang="en-US"/>
          </a:p>
        </p:txBody>
      </p:sp>
    </p:spTree>
    <p:extLst>
      <p:ext uri="{BB962C8B-B14F-4D97-AF65-F5344CB8AC3E}">
        <p14:creationId xmlns:p14="http://schemas.microsoft.com/office/powerpoint/2010/main" val="3530258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a:t>
            </a:r>
            <a:r>
              <a:rPr lang="en-US" baseline="0" dirty="0"/>
              <a:t> of pipe breaks per mile. Length of time from report to repair.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25</a:t>
            </a:fld>
            <a:endParaRPr lang="en-US"/>
          </a:p>
        </p:txBody>
      </p:sp>
    </p:spTree>
    <p:extLst>
      <p:ext uri="{BB962C8B-B14F-4D97-AF65-F5344CB8AC3E}">
        <p14:creationId xmlns:p14="http://schemas.microsoft.com/office/powerpoint/2010/main" val="13971966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b="0" u="sng" dirty="0"/>
              <a:t>Specific</a:t>
            </a:r>
            <a:r>
              <a:rPr lang="en-US" b="0" u="sng" baseline="0" dirty="0"/>
              <a:t> </a:t>
            </a:r>
            <a:r>
              <a:rPr lang="en-US" b="0" dirty="0"/>
              <a:t> </a:t>
            </a:r>
          </a:p>
          <a:p>
            <a:pPr>
              <a:lnSpc>
                <a:spcPct val="90000"/>
              </a:lnSpc>
              <a:buFont typeface="Arial" pitchFamily="34" charset="0"/>
              <a:buChar char="•"/>
            </a:pPr>
            <a:r>
              <a:rPr lang="en-US" b="0" dirty="0"/>
              <a:t> Well defined goals are achievable goals.</a:t>
            </a:r>
            <a:r>
              <a:rPr lang="en-US" b="0" baseline="0" dirty="0"/>
              <a:t> </a:t>
            </a:r>
            <a:endParaRPr lang="en-US" b="0" dirty="0"/>
          </a:p>
          <a:p>
            <a:pPr>
              <a:lnSpc>
                <a:spcPct val="90000"/>
              </a:lnSpc>
              <a:buFont typeface="Arial" pitchFamily="34" charset="0"/>
              <a:buChar char="•"/>
            </a:pPr>
            <a:r>
              <a:rPr lang="en-US" b="0" dirty="0"/>
              <a:t> Is it clear to those with a  basic knowledge of the utility?                BELOW</a:t>
            </a:r>
            <a:r>
              <a:rPr lang="en-US" b="0" baseline="0" dirty="0"/>
              <a:t> 20 PSI REQUIRES A BOIL WATER NOTICE.</a:t>
            </a:r>
            <a:endParaRPr lang="en-US" b="0" dirty="0"/>
          </a:p>
          <a:p>
            <a:pPr>
              <a:lnSpc>
                <a:spcPct val="90000"/>
              </a:lnSpc>
            </a:pPr>
            <a:endParaRPr lang="en-US" b="0" dirty="0"/>
          </a:p>
          <a:p>
            <a:pPr>
              <a:lnSpc>
                <a:spcPct val="90000"/>
              </a:lnSpc>
            </a:pPr>
            <a:r>
              <a:rPr lang="en-US" b="0" u="sng" dirty="0"/>
              <a:t>Measurable</a:t>
            </a:r>
          </a:p>
          <a:p>
            <a:pPr>
              <a:lnSpc>
                <a:spcPct val="90000"/>
              </a:lnSpc>
              <a:buFont typeface="Arial" pitchFamily="34" charset="0"/>
              <a:buChar char="•"/>
            </a:pPr>
            <a:r>
              <a:rPr lang="en-US" dirty="0"/>
              <a:t> Know if the goal is obtainable and how far away completion is</a:t>
            </a:r>
          </a:p>
          <a:p>
            <a:pPr>
              <a:lnSpc>
                <a:spcPct val="90000"/>
              </a:lnSpc>
              <a:buFont typeface="Arial" pitchFamily="34" charset="0"/>
              <a:buChar char="•"/>
            </a:pPr>
            <a:r>
              <a:rPr lang="en-US" dirty="0"/>
              <a:t> Know when it has been achieved</a:t>
            </a:r>
          </a:p>
          <a:p>
            <a:pPr>
              <a:lnSpc>
                <a:spcPct val="90000"/>
              </a:lnSpc>
            </a:pPr>
            <a:endParaRPr lang="en-US" dirty="0"/>
          </a:p>
          <a:p>
            <a:pPr>
              <a:lnSpc>
                <a:spcPct val="90000"/>
              </a:lnSpc>
            </a:pPr>
            <a:r>
              <a:rPr lang="en-US" b="0" u="sng" dirty="0"/>
              <a:t>A</a:t>
            </a:r>
            <a:r>
              <a:rPr lang="en-US" u="sng" dirty="0"/>
              <a:t>ttainable </a:t>
            </a:r>
          </a:p>
          <a:p>
            <a:pPr>
              <a:lnSpc>
                <a:spcPct val="90000"/>
              </a:lnSpc>
              <a:buFont typeface="Arial" pitchFamily="34" charset="0"/>
              <a:buChar char="•"/>
            </a:pPr>
            <a:r>
              <a:rPr lang="en-US" dirty="0"/>
              <a:t> Capable of being reached </a:t>
            </a:r>
          </a:p>
          <a:p>
            <a:pPr>
              <a:lnSpc>
                <a:spcPct val="90000"/>
              </a:lnSpc>
            </a:pPr>
            <a:endParaRPr lang="en-US" dirty="0"/>
          </a:p>
          <a:p>
            <a:pPr>
              <a:lnSpc>
                <a:spcPct val="90000"/>
              </a:lnSpc>
              <a:buFont typeface="Arial" pitchFamily="34" charset="0"/>
              <a:buNone/>
            </a:pPr>
            <a:r>
              <a:rPr lang="en-US" b="0" u="sng" dirty="0"/>
              <a:t>R</a:t>
            </a:r>
            <a:r>
              <a:rPr lang="en-US" u="sng" dirty="0"/>
              <a:t>ealistic</a:t>
            </a:r>
            <a:r>
              <a:rPr lang="en-US" dirty="0"/>
              <a:t> </a:t>
            </a:r>
          </a:p>
          <a:p>
            <a:pPr>
              <a:lnSpc>
                <a:spcPct val="90000"/>
              </a:lnSpc>
              <a:buFont typeface="Arial" pitchFamily="34" charset="0"/>
              <a:buChar char="•"/>
            </a:pPr>
            <a:r>
              <a:rPr lang="en-US" dirty="0"/>
              <a:t> Within the availability of resources, knowledge, and time</a:t>
            </a:r>
          </a:p>
          <a:p>
            <a:pPr>
              <a:lnSpc>
                <a:spcPct val="90000"/>
              </a:lnSpc>
            </a:pPr>
            <a:endParaRPr lang="en-US" dirty="0"/>
          </a:p>
          <a:p>
            <a:pPr>
              <a:lnSpc>
                <a:spcPct val="90000"/>
              </a:lnSpc>
            </a:pPr>
            <a:r>
              <a:rPr lang="en-US" b="0" u="sng" dirty="0"/>
              <a:t>T</a:t>
            </a:r>
            <a:r>
              <a:rPr lang="en-US" u="sng" dirty="0"/>
              <a:t>ime-based </a:t>
            </a:r>
          </a:p>
          <a:p>
            <a:pPr>
              <a:lnSpc>
                <a:spcPct val="90000"/>
              </a:lnSpc>
              <a:buFont typeface="Arial" pitchFamily="34" charset="0"/>
              <a:buChar char="•"/>
            </a:pPr>
            <a:r>
              <a:rPr lang="en-US" dirty="0"/>
              <a:t> Enough time to achieve the goal</a:t>
            </a:r>
          </a:p>
          <a:p>
            <a:pPr>
              <a:lnSpc>
                <a:spcPct val="90000"/>
              </a:lnSpc>
              <a:buFont typeface="Arial" pitchFamily="34" charset="0"/>
              <a:buChar char="•"/>
            </a:pPr>
            <a:r>
              <a:rPr lang="en-US" dirty="0"/>
              <a:t> Not too much time, which can affect utility performance</a:t>
            </a:r>
          </a:p>
          <a:p>
            <a:endParaRPr lang="en-US" dirty="0"/>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27</a:t>
            </a:fld>
            <a:endParaRPr lang="en-US"/>
          </a:p>
        </p:txBody>
      </p:sp>
    </p:spTree>
    <p:extLst>
      <p:ext uri="{BB962C8B-B14F-4D97-AF65-F5344CB8AC3E}">
        <p14:creationId xmlns:p14="http://schemas.microsoft.com/office/powerpoint/2010/main" val="41436307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28</a:t>
            </a:fld>
            <a:endParaRPr lang="en-US"/>
          </a:p>
        </p:txBody>
      </p:sp>
    </p:spTree>
    <p:extLst>
      <p:ext uri="{BB962C8B-B14F-4D97-AF65-F5344CB8AC3E}">
        <p14:creationId xmlns:p14="http://schemas.microsoft.com/office/powerpoint/2010/main" val="32562618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34" charset="0"/>
                <a:cs typeface="Arial" pitchFamily="34" charset="0"/>
              </a:rPr>
              <a:t>World’s Need for Water continues to Increase at an alarming rate.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chemeClr val="tx1"/>
                </a:solidFill>
              </a:rPr>
              <a:t>“</a:t>
            </a:r>
            <a:r>
              <a:rPr lang="en-US" dirty="0"/>
              <a:t>Three out of every 10 people on Earth lack access to a reliable supply of clean drinking water. Six out of 10 lack safe sanitation. And human demand for water is expected to grow 20% to 30% between now and 2050.</a:t>
            </a:r>
            <a:r>
              <a:rPr lang="en-US" sz="1800" i="1" dirty="0">
                <a:solidFill>
                  <a:schemeClr val="tx1"/>
                </a:solidFill>
              </a:rPr>
              <a:t>”</a:t>
            </a:r>
          </a:p>
          <a:p>
            <a:r>
              <a:rPr lang="en-US" dirty="0"/>
              <a:t>QUESTIONS?</a:t>
            </a:r>
          </a:p>
        </p:txBody>
      </p:sp>
      <p:sp>
        <p:nvSpPr>
          <p:cNvPr id="4" name="Slide Number Placeholder 3"/>
          <p:cNvSpPr>
            <a:spLocks noGrp="1"/>
          </p:cNvSpPr>
          <p:nvPr>
            <p:ph type="sldNum" sz="quarter" idx="10"/>
          </p:nvPr>
        </p:nvSpPr>
        <p:spPr/>
        <p:txBody>
          <a:bodyPr/>
          <a:lstStyle/>
          <a:p>
            <a:fld id="{2E61351F-DBB1-4664-ADA9-83BC7CB8848D}" type="slidenum">
              <a:rPr lang="en-US" smtClean="0"/>
              <a:t>31</a:t>
            </a:fld>
            <a:endParaRPr lang="en-US"/>
          </a:p>
        </p:txBody>
      </p:sp>
    </p:spTree>
    <p:extLst>
      <p:ext uri="{BB962C8B-B14F-4D97-AF65-F5344CB8AC3E}">
        <p14:creationId xmlns:p14="http://schemas.microsoft.com/office/powerpoint/2010/main" val="7913842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Life Cycle costing is an important economic analysis used in the selection of alternatives that impact both pending and future </a:t>
            </a:r>
            <a:r>
              <a:rPr lang="en-US" sz="1200" b="1" i="0" kern="1200" dirty="0">
                <a:solidFill>
                  <a:schemeClr val="tx1"/>
                </a:solidFill>
                <a:effectLst/>
                <a:latin typeface="+mn-lt"/>
                <a:ea typeface="+mn-ea"/>
                <a:cs typeface="+mn-cs"/>
              </a:rPr>
              <a:t>costs</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It compares initial investment options, and identifies least </a:t>
            </a:r>
            <a:r>
              <a:rPr lang="en-US" sz="1200" b="1" i="0" kern="1200" dirty="0">
                <a:solidFill>
                  <a:schemeClr val="tx1"/>
                </a:solidFill>
                <a:effectLst/>
                <a:latin typeface="+mn-lt"/>
                <a:ea typeface="+mn-ea"/>
                <a:cs typeface="+mn-cs"/>
              </a:rPr>
              <a:t>cost</a:t>
            </a:r>
            <a:r>
              <a:rPr lang="en-US" sz="1200" b="0" i="0" kern="1200" dirty="0">
                <a:solidFill>
                  <a:schemeClr val="tx1"/>
                </a:solidFill>
                <a:effectLst/>
                <a:latin typeface="+mn-lt"/>
                <a:ea typeface="+mn-ea"/>
                <a:cs typeface="+mn-cs"/>
              </a:rPr>
              <a:t> alternatives over a period of time.</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32</a:t>
            </a:fld>
            <a:endParaRPr lang="en-US"/>
          </a:p>
        </p:txBody>
      </p:sp>
    </p:spTree>
    <p:extLst>
      <p:ext uri="{BB962C8B-B14F-4D97-AF65-F5344CB8AC3E}">
        <p14:creationId xmlns:p14="http://schemas.microsoft.com/office/powerpoint/2010/main" val="31679652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b="0" i="0" kern="1200" dirty="0">
                <a:solidFill>
                  <a:schemeClr val="tx1"/>
                </a:solidFill>
                <a:effectLst/>
                <a:latin typeface="+mn-lt"/>
                <a:ea typeface="+mn-ea"/>
                <a:cs typeface="+mn-cs"/>
              </a:rPr>
              <a:t>The </a:t>
            </a:r>
            <a:r>
              <a:rPr lang="en-US" sz="1200" b="1" i="0" kern="1200" dirty="0">
                <a:solidFill>
                  <a:schemeClr val="tx1"/>
                </a:solidFill>
                <a:effectLst/>
                <a:latin typeface="+mn-lt"/>
                <a:ea typeface="+mn-ea"/>
                <a:cs typeface="+mn-cs"/>
              </a:rPr>
              <a:t>purchase price</a:t>
            </a:r>
            <a:r>
              <a:rPr lang="en-US" sz="1200" b="0" i="0" kern="1200" dirty="0">
                <a:solidFill>
                  <a:schemeClr val="tx1"/>
                </a:solidFill>
                <a:effectLst/>
                <a:latin typeface="+mn-lt"/>
                <a:ea typeface="+mn-ea"/>
                <a:cs typeface="+mn-cs"/>
              </a:rPr>
              <a:t> is the </a:t>
            </a:r>
            <a:r>
              <a:rPr lang="en-US" sz="1200" b="1" i="0" kern="1200" dirty="0">
                <a:solidFill>
                  <a:schemeClr val="tx1"/>
                </a:solidFill>
                <a:effectLst/>
                <a:latin typeface="+mn-lt"/>
                <a:ea typeface="+mn-ea"/>
                <a:cs typeface="+mn-cs"/>
              </a:rPr>
              <a:t>price</a:t>
            </a:r>
            <a:r>
              <a:rPr lang="en-US" sz="1200" b="0" i="0" kern="1200" dirty="0">
                <a:solidFill>
                  <a:schemeClr val="tx1"/>
                </a:solidFill>
                <a:effectLst/>
                <a:latin typeface="+mn-lt"/>
                <a:ea typeface="+mn-ea"/>
                <a:cs typeface="+mn-cs"/>
              </a:rPr>
              <a:t> an you pay for your investment, and the </a:t>
            </a:r>
            <a:r>
              <a:rPr lang="en-US" sz="1200" b="1" i="0" kern="1200" dirty="0">
                <a:solidFill>
                  <a:schemeClr val="tx1"/>
                </a:solidFill>
                <a:effectLst/>
                <a:latin typeface="+mn-lt"/>
                <a:ea typeface="+mn-ea"/>
                <a:cs typeface="+mn-cs"/>
              </a:rPr>
              <a:t>price</a:t>
            </a:r>
            <a:r>
              <a:rPr lang="en-US" sz="1200" b="0" i="0" kern="1200" dirty="0">
                <a:solidFill>
                  <a:schemeClr val="tx1"/>
                </a:solidFill>
                <a:effectLst/>
                <a:latin typeface="+mn-lt"/>
                <a:ea typeface="+mn-ea"/>
                <a:cs typeface="+mn-cs"/>
              </a:rPr>
              <a:t> becomes the investor's </a:t>
            </a:r>
            <a:r>
              <a:rPr lang="en-US" sz="1200" b="1" i="0" kern="1200" dirty="0">
                <a:solidFill>
                  <a:schemeClr val="tx1"/>
                </a:solidFill>
                <a:effectLst/>
                <a:latin typeface="+mn-lt"/>
                <a:ea typeface="+mn-ea"/>
                <a:cs typeface="+mn-cs"/>
              </a:rPr>
              <a:t>cost</a:t>
            </a:r>
            <a:r>
              <a:rPr lang="en-US" sz="1200" b="0" i="0" kern="1200" dirty="0">
                <a:solidFill>
                  <a:schemeClr val="tx1"/>
                </a:solidFill>
                <a:effectLst/>
                <a:latin typeface="+mn-lt"/>
                <a:ea typeface="+mn-ea"/>
                <a:cs typeface="+mn-cs"/>
              </a:rPr>
              <a:t> basis for the AMP.</a:t>
            </a:r>
          </a:p>
          <a:p>
            <a:pPr marL="228600" indent="-228600">
              <a:buAutoNum type="arabicParenR"/>
            </a:pPr>
            <a:r>
              <a:rPr lang="en-US" sz="1200" b="1" i="0" kern="1200" dirty="0">
                <a:solidFill>
                  <a:schemeClr val="tx1"/>
                </a:solidFill>
                <a:effectLst/>
                <a:latin typeface="+mn-lt"/>
                <a:ea typeface="+mn-ea"/>
                <a:cs typeface="+mn-cs"/>
              </a:rPr>
              <a:t>Installation Costs</a:t>
            </a:r>
            <a:r>
              <a:rPr lang="en-US" sz="1200" b="0" i="0" kern="1200" dirty="0">
                <a:solidFill>
                  <a:schemeClr val="tx1"/>
                </a:solidFill>
                <a:effectLst/>
                <a:latin typeface="+mn-lt"/>
                <a:ea typeface="+mn-ea"/>
                <a:cs typeface="+mn-cs"/>
              </a:rPr>
              <a:t> means all </a:t>
            </a:r>
            <a:r>
              <a:rPr lang="en-US" sz="1200" b="1" i="0" kern="1200" dirty="0">
                <a:solidFill>
                  <a:schemeClr val="tx1"/>
                </a:solidFill>
                <a:effectLst/>
                <a:latin typeface="+mn-lt"/>
                <a:ea typeface="+mn-ea"/>
                <a:cs typeface="+mn-cs"/>
              </a:rPr>
              <a:t>costs</a:t>
            </a:r>
            <a:r>
              <a:rPr lang="en-US" sz="1200" b="0" i="0" kern="1200" dirty="0">
                <a:solidFill>
                  <a:schemeClr val="tx1"/>
                </a:solidFill>
                <a:effectLst/>
                <a:latin typeface="+mn-lt"/>
                <a:ea typeface="+mn-ea"/>
                <a:cs typeface="+mn-cs"/>
              </a:rPr>
              <a:t> actually incurred and paid for work performed for the </a:t>
            </a:r>
            <a:r>
              <a:rPr lang="en-US" sz="1200" b="1" i="0" kern="1200" dirty="0">
                <a:solidFill>
                  <a:schemeClr val="tx1"/>
                </a:solidFill>
                <a:effectLst/>
                <a:latin typeface="+mn-lt"/>
                <a:ea typeface="+mn-ea"/>
                <a:cs typeface="+mn-cs"/>
              </a:rPr>
              <a:t>Installation</a:t>
            </a:r>
            <a:r>
              <a:rPr lang="en-US" sz="1200" b="0" i="0" kern="1200" dirty="0">
                <a:solidFill>
                  <a:schemeClr val="tx1"/>
                </a:solidFill>
                <a:effectLst/>
                <a:latin typeface="+mn-lt"/>
                <a:ea typeface="+mn-ea"/>
                <a:cs typeface="+mn-cs"/>
              </a:rPr>
              <a:t> of</a:t>
            </a:r>
            <a:r>
              <a:rPr lang="en-US" sz="1200" b="0" i="0" kern="1200" baseline="0" dirty="0">
                <a:solidFill>
                  <a:schemeClr val="tx1"/>
                </a:solidFill>
                <a:effectLst/>
                <a:latin typeface="+mn-lt"/>
                <a:ea typeface="+mn-ea"/>
                <a:cs typeface="+mn-cs"/>
              </a:rPr>
              <a:t> the asset</a:t>
            </a:r>
            <a:r>
              <a:rPr lang="en-US" sz="1200" b="0" i="0" kern="1200" dirty="0">
                <a:solidFill>
                  <a:schemeClr val="tx1"/>
                </a:solidFill>
                <a:effectLst/>
                <a:latin typeface="+mn-lt"/>
                <a:ea typeface="+mn-ea"/>
                <a:cs typeface="+mn-cs"/>
              </a:rPr>
              <a:t>, as evidenced by invoices, receipts, etc.</a:t>
            </a:r>
          </a:p>
          <a:p>
            <a:pPr marL="228600" indent="-228600">
              <a:buAutoNum type="arabicParenR"/>
            </a:pPr>
            <a:r>
              <a:rPr lang="en-US" sz="1200" b="1" i="0" kern="1200" dirty="0">
                <a:solidFill>
                  <a:schemeClr val="tx1"/>
                </a:solidFill>
                <a:effectLst/>
                <a:latin typeface="+mn-lt"/>
                <a:ea typeface="+mn-ea"/>
                <a:cs typeface="+mn-cs"/>
              </a:rPr>
              <a:t>Operating costs </a:t>
            </a:r>
            <a:r>
              <a:rPr lang="en-US" sz="1200" b="0" i="0" kern="1200" dirty="0">
                <a:solidFill>
                  <a:schemeClr val="tx1"/>
                </a:solidFill>
                <a:effectLst/>
                <a:latin typeface="+mn-lt"/>
                <a:ea typeface="+mn-ea"/>
                <a:cs typeface="+mn-cs"/>
              </a:rPr>
              <a:t>are the expenses which relate to the operation of the water system, or the operation of a component or piece of equipment at facility. Operating costs are the cost of resources used by an organization just to maintain existence.</a:t>
            </a:r>
          </a:p>
          <a:p>
            <a:pPr marL="228600" indent="-228600">
              <a:buAutoNum type="arabicParenR"/>
            </a:pPr>
            <a:r>
              <a:rPr lang="en-US" sz="1200" b="0" i="0" kern="1200" dirty="0">
                <a:solidFill>
                  <a:schemeClr val="tx1"/>
                </a:solidFill>
                <a:effectLst/>
                <a:latin typeface="+mn-lt"/>
                <a:ea typeface="+mn-ea"/>
                <a:cs typeface="+mn-cs"/>
              </a:rPr>
              <a:t>Total </a:t>
            </a:r>
            <a:r>
              <a:rPr lang="en-US" sz="1200" b="1" i="0" kern="1200" dirty="0">
                <a:solidFill>
                  <a:schemeClr val="tx1"/>
                </a:solidFill>
                <a:effectLst/>
                <a:latin typeface="+mn-lt"/>
                <a:ea typeface="+mn-ea"/>
                <a:cs typeface="+mn-cs"/>
              </a:rPr>
              <a:t>maintenance cost</a:t>
            </a:r>
            <a:r>
              <a:rPr lang="en-US" sz="1200" b="0" i="0" kern="1200" dirty="0">
                <a:solidFill>
                  <a:schemeClr val="tx1"/>
                </a:solidFill>
                <a:effectLst/>
                <a:latin typeface="+mn-lt"/>
                <a:ea typeface="+mn-ea"/>
                <a:cs typeface="+mn-cs"/>
              </a:rPr>
              <a:t> includes total costed </a:t>
            </a:r>
            <a:r>
              <a:rPr lang="en-US" sz="1200" b="1" i="0" kern="1200" dirty="0">
                <a:solidFill>
                  <a:schemeClr val="tx1"/>
                </a:solidFill>
                <a:effectLst/>
                <a:latin typeface="+mn-lt"/>
                <a:ea typeface="+mn-ea"/>
                <a:cs typeface="+mn-cs"/>
              </a:rPr>
              <a:t>maintenance</a:t>
            </a:r>
            <a:r>
              <a:rPr lang="en-US" sz="1200" b="0" i="0" kern="1200" dirty="0">
                <a:solidFill>
                  <a:schemeClr val="tx1"/>
                </a:solidFill>
                <a:effectLst/>
                <a:latin typeface="+mn-lt"/>
                <a:ea typeface="+mn-ea"/>
                <a:cs typeface="+mn-cs"/>
              </a:rPr>
              <a:t> man hours, parts and any other </a:t>
            </a:r>
            <a:r>
              <a:rPr lang="en-US" sz="1200" b="1" i="0" kern="1200" dirty="0">
                <a:solidFill>
                  <a:schemeClr val="tx1"/>
                </a:solidFill>
                <a:effectLst/>
                <a:latin typeface="+mn-lt"/>
                <a:ea typeface="+mn-ea"/>
                <a:cs typeface="+mn-cs"/>
              </a:rPr>
              <a:t>costs</a:t>
            </a:r>
            <a:r>
              <a:rPr lang="en-US" sz="1200" b="0" i="0" kern="1200" dirty="0">
                <a:solidFill>
                  <a:schemeClr val="tx1"/>
                </a:solidFill>
                <a:effectLst/>
                <a:latin typeface="+mn-lt"/>
                <a:ea typeface="+mn-ea"/>
                <a:cs typeface="+mn-cs"/>
              </a:rPr>
              <a:t> associated with the </a:t>
            </a:r>
            <a:r>
              <a:rPr lang="en-US" sz="1200" b="1" i="0" kern="1200" dirty="0">
                <a:solidFill>
                  <a:schemeClr val="tx1"/>
                </a:solidFill>
                <a:effectLst/>
                <a:latin typeface="+mn-lt"/>
                <a:ea typeface="+mn-ea"/>
                <a:cs typeface="+mn-cs"/>
              </a:rPr>
              <a:t>maintenance</a:t>
            </a:r>
            <a:r>
              <a:rPr lang="en-US" sz="1200" b="0" i="0" kern="1200" dirty="0">
                <a:solidFill>
                  <a:schemeClr val="tx1"/>
                </a:solidFill>
                <a:effectLst/>
                <a:latin typeface="+mn-lt"/>
                <a:ea typeface="+mn-ea"/>
                <a:cs typeface="+mn-cs"/>
              </a:rPr>
              <a:t> effort (preventive and corrective). </a:t>
            </a:r>
            <a:r>
              <a:rPr lang="en-US" sz="1200" b="1" i="0" kern="1200" dirty="0">
                <a:solidFill>
                  <a:schemeClr val="tx1"/>
                </a:solidFill>
                <a:effectLst/>
                <a:latin typeface="+mn-lt"/>
                <a:ea typeface="+mn-ea"/>
                <a:cs typeface="+mn-cs"/>
              </a:rPr>
              <a:t>Upgrading</a:t>
            </a:r>
            <a:r>
              <a:rPr lang="en-US" sz="1200" b="0" i="0" kern="1200" dirty="0">
                <a:solidFill>
                  <a:schemeClr val="tx1"/>
                </a:solidFill>
                <a:effectLst/>
                <a:latin typeface="+mn-lt"/>
                <a:ea typeface="+mn-ea"/>
                <a:cs typeface="+mn-cs"/>
              </a:rPr>
              <a:t> is the process of replacing a product with a newer version of the same</a:t>
            </a:r>
            <a:r>
              <a:rPr lang="en-US" sz="1200" b="0" i="0" kern="1200" baseline="0" dirty="0">
                <a:solidFill>
                  <a:schemeClr val="tx1"/>
                </a:solidFill>
                <a:effectLst/>
                <a:latin typeface="+mn-lt"/>
                <a:ea typeface="+mn-ea"/>
                <a:cs typeface="+mn-cs"/>
              </a:rPr>
              <a:t> type of</a:t>
            </a:r>
            <a:r>
              <a:rPr lang="en-US" sz="1200" b="0" i="0" kern="1200" dirty="0">
                <a:solidFill>
                  <a:schemeClr val="tx1"/>
                </a:solidFill>
                <a:effectLst/>
                <a:latin typeface="+mn-lt"/>
                <a:ea typeface="+mn-ea"/>
                <a:cs typeface="+mn-cs"/>
              </a:rPr>
              <a:t> product.</a:t>
            </a:r>
          </a:p>
          <a:p>
            <a:pPr marL="228600" indent="-228600">
              <a:buAutoNum type="arabicParenR"/>
            </a:pPr>
            <a:r>
              <a:rPr lang="en-US" sz="1200" b="1" i="0" kern="1200" dirty="0">
                <a:solidFill>
                  <a:schemeClr val="tx1"/>
                </a:solidFill>
                <a:effectLst/>
                <a:latin typeface="+mn-lt"/>
                <a:ea typeface="+mn-ea"/>
                <a:cs typeface="+mn-cs"/>
              </a:rPr>
              <a:t>Remaining value</a:t>
            </a:r>
            <a:r>
              <a:rPr lang="en-US" sz="1200" b="0" i="0" kern="1200" dirty="0">
                <a:solidFill>
                  <a:schemeClr val="tx1"/>
                </a:solidFill>
                <a:effectLst/>
                <a:latin typeface="+mn-lt"/>
                <a:ea typeface="+mn-ea"/>
                <a:cs typeface="+mn-cs"/>
              </a:rPr>
              <a:t> is the estimated value of a fixed asset at the end of its lease term or useful life. Just because you</a:t>
            </a:r>
            <a:r>
              <a:rPr lang="en-US" sz="1200" b="0" i="0" kern="1200" baseline="0" dirty="0">
                <a:solidFill>
                  <a:schemeClr val="tx1"/>
                </a:solidFill>
                <a:effectLst/>
                <a:latin typeface="+mn-lt"/>
                <a:ea typeface="+mn-ea"/>
                <a:cs typeface="+mn-cs"/>
              </a:rPr>
              <a:t> spent $5,000 for a 3hp well pump five years ago doesn’t mean that is what it’s worth. If the manufacturer estimated a life span of approximately 10 years, that means only 5 years of operation potentially remain for the pump. Therefore, you could start with a base remaining value of $2,500. Then take into account how much the pump has ran. If it ran 24/7, the remaining value will drop.</a:t>
            </a:r>
          </a:p>
          <a:p>
            <a:pPr marL="228600" indent="-228600">
              <a:buAutoNum type="arabicParenR"/>
            </a:pPr>
            <a:r>
              <a:rPr lang="en-US" sz="1200" b="0" i="0" kern="1200" dirty="0">
                <a:solidFill>
                  <a:schemeClr val="tx1"/>
                </a:solidFill>
                <a:effectLst/>
                <a:latin typeface="+mn-lt"/>
                <a:ea typeface="+mn-ea"/>
                <a:cs typeface="+mn-cs"/>
              </a:rPr>
              <a:t>The term </a:t>
            </a:r>
            <a:r>
              <a:rPr lang="en-US" sz="1200" b="1" i="0" kern="1200" dirty="0">
                <a:solidFill>
                  <a:schemeClr val="tx1"/>
                </a:solidFill>
                <a:effectLst/>
                <a:latin typeface="+mn-lt"/>
                <a:ea typeface="+mn-ea"/>
                <a:cs typeface="+mn-cs"/>
              </a:rPr>
              <a:t>cost</a:t>
            </a:r>
            <a:r>
              <a:rPr lang="en-US" sz="1200" b="0" i="0" kern="1200" dirty="0">
                <a:solidFill>
                  <a:schemeClr val="tx1"/>
                </a:solidFill>
                <a:effectLst/>
                <a:latin typeface="+mn-lt"/>
                <a:ea typeface="+mn-ea"/>
                <a:cs typeface="+mn-cs"/>
              </a:rPr>
              <a:t> of </a:t>
            </a:r>
            <a:r>
              <a:rPr lang="en-US" sz="1200" b="1" i="0" kern="1200" dirty="0">
                <a:solidFill>
                  <a:schemeClr val="tx1"/>
                </a:solidFill>
                <a:effectLst/>
                <a:latin typeface="+mn-lt"/>
                <a:ea typeface="+mn-ea"/>
                <a:cs typeface="+mn-cs"/>
              </a:rPr>
              <a:t>disposal</a:t>
            </a:r>
            <a:r>
              <a:rPr lang="en-US" sz="1200" b="0" i="0" kern="1200" dirty="0">
                <a:solidFill>
                  <a:schemeClr val="tx1"/>
                </a:solidFill>
                <a:effectLst/>
                <a:latin typeface="+mn-lt"/>
                <a:ea typeface="+mn-ea"/>
                <a:cs typeface="+mn-cs"/>
              </a:rPr>
              <a:t> is used to describe the incremental expense directly attributed to the </a:t>
            </a:r>
            <a:r>
              <a:rPr lang="en-US" sz="1200" b="1" i="0" kern="1200" dirty="0">
                <a:solidFill>
                  <a:schemeClr val="tx1"/>
                </a:solidFill>
                <a:effectLst/>
                <a:latin typeface="+mn-lt"/>
                <a:ea typeface="+mn-ea"/>
                <a:cs typeface="+mn-cs"/>
              </a:rPr>
              <a:t>disposal</a:t>
            </a:r>
            <a:r>
              <a:rPr lang="en-US" sz="1200" b="0" i="0" kern="1200" dirty="0">
                <a:solidFill>
                  <a:schemeClr val="tx1"/>
                </a:solidFill>
                <a:effectLst/>
                <a:latin typeface="+mn-lt"/>
                <a:ea typeface="+mn-ea"/>
                <a:cs typeface="+mn-cs"/>
              </a:rPr>
              <a:t> of an asset. </a:t>
            </a:r>
            <a:r>
              <a:rPr lang="en-US" sz="1200" b="1" i="0" kern="1200" dirty="0">
                <a:solidFill>
                  <a:schemeClr val="tx1"/>
                </a:solidFill>
                <a:effectLst/>
                <a:latin typeface="+mn-lt"/>
                <a:ea typeface="+mn-ea"/>
                <a:cs typeface="+mn-cs"/>
              </a:rPr>
              <a:t>Cost</a:t>
            </a:r>
            <a:r>
              <a:rPr lang="en-US" sz="1200" b="0" i="0" kern="1200" dirty="0">
                <a:solidFill>
                  <a:schemeClr val="tx1"/>
                </a:solidFill>
                <a:effectLst/>
                <a:latin typeface="+mn-lt"/>
                <a:ea typeface="+mn-ea"/>
                <a:cs typeface="+mn-cs"/>
              </a:rPr>
              <a:t> of </a:t>
            </a:r>
            <a:r>
              <a:rPr lang="en-US" sz="1200" b="1" i="0" kern="1200" dirty="0">
                <a:solidFill>
                  <a:schemeClr val="tx1"/>
                </a:solidFill>
                <a:effectLst/>
                <a:latin typeface="+mn-lt"/>
                <a:ea typeface="+mn-ea"/>
                <a:cs typeface="+mn-cs"/>
              </a:rPr>
              <a:t>disposal</a:t>
            </a:r>
            <a:r>
              <a:rPr lang="en-US" sz="1200" b="0" i="0" kern="1200" dirty="0">
                <a:solidFill>
                  <a:schemeClr val="tx1"/>
                </a:solidFill>
                <a:effectLst/>
                <a:latin typeface="+mn-lt"/>
                <a:ea typeface="+mn-ea"/>
                <a:cs typeface="+mn-cs"/>
              </a:rPr>
              <a:t> is oftentimes a future liability that flows as an expense to the income statement as it is incurred.</a:t>
            </a:r>
            <a:r>
              <a:rPr lang="en-US" sz="1200" b="0" i="0" kern="1200" baseline="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34</a:t>
            </a:fld>
            <a:endParaRPr lang="en-US"/>
          </a:p>
        </p:txBody>
      </p:sp>
    </p:spTree>
    <p:extLst>
      <p:ext uri="{BB962C8B-B14F-4D97-AF65-F5344CB8AC3E}">
        <p14:creationId xmlns:p14="http://schemas.microsoft.com/office/powerpoint/2010/main" val="2633281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sz="1200" dirty="0"/>
              <a:t>Life cycle costing is a cyclical process</a:t>
            </a:r>
            <a:r>
              <a:rPr lang="en-US" sz="1200" baseline="0" dirty="0"/>
              <a:t> which requires identifying options and strategies for your assets, From the Plan/Design Phase all the way through the Demolish/Dispose Phase.</a:t>
            </a:r>
          </a:p>
          <a:p>
            <a:pPr marL="0" lvl="0" indent="0">
              <a:buFont typeface="+mj-lt"/>
              <a:buNone/>
            </a:pPr>
            <a:r>
              <a:rPr lang="en-US" sz="1200" baseline="0" dirty="0"/>
              <a:t>1) Plan/Design Phase, you need to examine the effectiveness of your existing Operating and Maintenance protocols, or procedures.</a:t>
            </a:r>
          </a:p>
          <a:p>
            <a:pPr marL="0" lvl="0" indent="0">
              <a:buFont typeface="+mj-lt"/>
              <a:buNone/>
            </a:pPr>
            <a:r>
              <a:rPr lang="en-US" sz="1200" baseline="0" dirty="0"/>
              <a:t>2) Bid/Construct – Has the original estimated cost of your asset changed? Keep in mind that construction costs can change over 20% within a fiscal year.</a:t>
            </a:r>
          </a:p>
          <a:p>
            <a:pPr marL="0" lvl="0" indent="0">
              <a:buFont typeface="+mj-lt"/>
              <a:buNone/>
            </a:pPr>
            <a:r>
              <a:rPr lang="en-US" sz="1200" baseline="0" dirty="0"/>
              <a:t>3) Operate/Maintain – </a:t>
            </a:r>
            <a:r>
              <a:rPr lang="en-US" sz="1200" dirty="0">
                <a:solidFill>
                  <a:srgbClr val="6600CC"/>
                </a:solidFill>
              </a:rPr>
              <a:t>Review </a:t>
            </a:r>
            <a:r>
              <a:rPr lang="en-US" sz="1200" dirty="0"/>
              <a:t>existing O&amp;M </a:t>
            </a:r>
            <a:r>
              <a:rPr lang="en-US" sz="1200" dirty="0">
                <a:solidFill>
                  <a:srgbClr val="00B050"/>
                </a:solidFill>
              </a:rPr>
              <a:t>costs</a:t>
            </a:r>
            <a:r>
              <a:rPr lang="en-US" sz="1200" dirty="0"/>
              <a:t> and capital </a:t>
            </a:r>
            <a:r>
              <a:rPr lang="en-US" sz="1200" dirty="0">
                <a:solidFill>
                  <a:srgbClr val="00B050"/>
                </a:solidFill>
              </a:rPr>
              <a:t>budgets. </a:t>
            </a:r>
            <a:r>
              <a:rPr lang="en-US" sz="1200" dirty="0"/>
              <a:t>Develop an operational </a:t>
            </a:r>
            <a:r>
              <a:rPr lang="en-US" sz="1200" dirty="0">
                <a:solidFill>
                  <a:srgbClr val="FF6600"/>
                </a:solidFill>
              </a:rPr>
              <a:t>improvement</a:t>
            </a:r>
            <a:r>
              <a:rPr lang="en-US" sz="1200" dirty="0"/>
              <a:t> plan, and prepare standard </a:t>
            </a:r>
            <a:r>
              <a:rPr lang="en-US" sz="1200" dirty="0">
                <a:solidFill>
                  <a:srgbClr val="996633"/>
                </a:solidFill>
              </a:rPr>
              <a:t>procedures</a:t>
            </a:r>
            <a:r>
              <a:rPr lang="en-US" sz="1200" dirty="0"/>
              <a:t> for O&amp;M of the</a:t>
            </a:r>
            <a:r>
              <a:rPr lang="en-US" sz="1200" baseline="0" dirty="0"/>
              <a:t> asset.</a:t>
            </a:r>
            <a:endParaRPr lang="en-US" sz="1200" dirty="0"/>
          </a:p>
          <a:p>
            <a:pPr marL="0" lvl="0" indent="0">
              <a:buFont typeface="+mj-lt"/>
              <a:buNone/>
            </a:pPr>
            <a:r>
              <a:rPr lang="en-US" sz="1200" dirty="0"/>
              <a:t>4)</a:t>
            </a:r>
            <a:r>
              <a:rPr lang="en-US" sz="1200" baseline="0" dirty="0"/>
              <a:t> Repair/Rehabilitate - </a:t>
            </a:r>
            <a:r>
              <a:rPr lang="en-US" sz="1200" dirty="0"/>
              <a:t>Establish basic replacement / repair / rehabilitation </a:t>
            </a:r>
            <a:r>
              <a:rPr lang="en-US" sz="1200" dirty="0">
                <a:solidFill>
                  <a:srgbClr val="0033CC"/>
                </a:solidFill>
              </a:rPr>
              <a:t>guideline.</a:t>
            </a:r>
            <a:r>
              <a:rPr lang="en-US" sz="1200" baseline="0" dirty="0">
                <a:solidFill>
                  <a:srgbClr val="0033CC"/>
                </a:solidFill>
              </a:rPr>
              <a:t> </a:t>
            </a:r>
            <a:r>
              <a:rPr lang="en-US" sz="1200" dirty="0"/>
              <a:t>Developing </a:t>
            </a:r>
            <a:r>
              <a:rPr lang="en-US" sz="1200" dirty="0">
                <a:solidFill>
                  <a:srgbClr val="009900"/>
                </a:solidFill>
              </a:rPr>
              <a:t>cost / benefit analysis </a:t>
            </a:r>
            <a:r>
              <a:rPr lang="en-US" sz="1200" dirty="0"/>
              <a:t>procedures</a:t>
            </a:r>
          </a:p>
          <a:p>
            <a:pPr marL="0" lvl="0" indent="0">
              <a:buFont typeface="+mj-lt"/>
              <a:buNone/>
            </a:pPr>
            <a:r>
              <a:rPr lang="en-US" sz="1200" dirty="0"/>
              <a:t>5) Decommission/Replace - </a:t>
            </a:r>
            <a:r>
              <a:rPr lang="en-US" sz="1200" b="0" i="0" kern="1200" dirty="0">
                <a:solidFill>
                  <a:schemeClr val="tx1"/>
                </a:solidFill>
                <a:effectLst/>
                <a:latin typeface="+mn-lt"/>
                <a:ea typeface="+mn-ea"/>
                <a:cs typeface="+mn-cs"/>
              </a:rPr>
              <a:t>also known as asset retirement,</a:t>
            </a:r>
            <a:r>
              <a:rPr lang="en-US" sz="1200" b="0" i="0" kern="1200" baseline="0" dirty="0">
                <a:solidFill>
                  <a:schemeClr val="tx1"/>
                </a:solidFill>
                <a:effectLst/>
                <a:latin typeface="+mn-lt"/>
                <a:ea typeface="+mn-ea"/>
                <a:cs typeface="+mn-cs"/>
              </a:rPr>
              <a:t> this</a:t>
            </a:r>
            <a:r>
              <a:rPr lang="en-US" sz="1200" b="0" i="0" kern="1200" dirty="0">
                <a:solidFill>
                  <a:schemeClr val="tx1"/>
                </a:solidFill>
                <a:effectLst/>
                <a:latin typeface="+mn-lt"/>
                <a:ea typeface="+mn-ea"/>
                <a:cs typeface="+mn-cs"/>
              </a:rPr>
              <a:t> is the </a:t>
            </a:r>
            <a:r>
              <a:rPr lang="en-US" sz="1200" b="1" i="0" kern="1200" dirty="0">
                <a:solidFill>
                  <a:schemeClr val="tx1"/>
                </a:solidFill>
                <a:effectLst/>
                <a:latin typeface="+mn-lt"/>
                <a:ea typeface="+mn-ea"/>
                <a:cs typeface="+mn-cs"/>
              </a:rPr>
              <a:t>cost</a:t>
            </a:r>
            <a:r>
              <a:rPr lang="en-US" sz="1200" b="0" i="0" kern="1200" dirty="0">
                <a:solidFill>
                  <a:schemeClr val="tx1"/>
                </a:solidFill>
                <a:effectLst/>
                <a:latin typeface="+mn-lt"/>
                <a:ea typeface="+mn-ea"/>
                <a:cs typeface="+mn-cs"/>
              </a:rPr>
              <a:t> incurred by</a:t>
            </a:r>
            <a:r>
              <a:rPr lang="en-US" sz="1200" b="0" i="0" kern="1200" baseline="0" dirty="0">
                <a:solidFill>
                  <a:schemeClr val="tx1"/>
                </a:solidFill>
                <a:effectLst/>
                <a:latin typeface="+mn-lt"/>
                <a:ea typeface="+mn-ea"/>
                <a:cs typeface="+mn-cs"/>
              </a:rPr>
              <a:t> a</a:t>
            </a:r>
            <a:r>
              <a:rPr lang="en-US" sz="1200" b="0" i="0" kern="1200" dirty="0">
                <a:solidFill>
                  <a:schemeClr val="tx1"/>
                </a:solidFill>
                <a:effectLst/>
                <a:latin typeface="+mn-lt"/>
                <a:ea typeface="+mn-ea"/>
                <a:cs typeface="+mn-cs"/>
              </a:rPr>
              <a:t> company when a fixed asset is used up. Decommissioning is the future dismantlement and removal of production equipment and facilities.</a:t>
            </a:r>
            <a:endParaRPr lang="en-US" sz="1200" dirty="0"/>
          </a:p>
          <a:p>
            <a:r>
              <a:rPr lang="en-US" sz="1200" dirty="0"/>
              <a:t>6) Demolish/Dispose</a:t>
            </a:r>
            <a:r>
              <a:rPr lang="en-US" sz="1200" baseline="0" dirty="0"/>
              <a:t> - </a:t>
            </a:r>
            <a:r>
              <a:rPr lang="en-US" sz="1200" b="0" i="0" u="none" strike="noStrike" kern="1200" dirty="0">
                <a:solidFill>
                  <a:schemeClr val="tx1"/>
                </a:solidFill>
                <a:effectLst/>
                <a:latin typeface="+mn-lt"/>
                <a:ea typeface="+mn-ea"/>
                <a:cs typeface="+mn-cs"/>
              </a:rPr>
              <a:t>Disposal Cost consists of the expenses associated with disposal at the end of an assets useful life. Typically costs could include: Collection/storage/disposal of chemicals, disassembly, safety precautions, transportation to and from the disposal site.</a:t>
            </a:r>
          </a:p>
          <a:p>
            <a:pPr marL="0" lvl="0" indent="0">
              <a:buFont typeface="+mj-lt"/>
              <a:buNone/>
            </a:pPr>
            <a:endParaRPr lang="en-US" sz="1200" dirty="0"/>
          </a:p>
        </p:txBody>
      </p:sp>
      <p:sp>
        <p:nvSpPr>
          <p:cNvPr id="4" name="Slide Number Placeholder 3"/>
          <p:cNvSpPr>
            <a:spLocks noGrp="1"/>
          </p:cNvSpPr>
          <p:nvPr>
            <p:ph type="sldNum" sz="quarter" idx="10"/>
          </p:nvPr>
        </p:nvSpPr>
        <p:spPr/>
        <p:txBody>
          <a:bodyPr/>
          <a:lstStyle/>
          <a:p>
            <a:fld id="{D373D266-1314-4DF6-A61E-3ADEDBF5F42B}" type="slidenum">
              <a:rPr lang="en-US" smtClean="0"/>
              <a:t>35</a:t>
            </a:fld>
            <a:endParaRPr lang="en-US"/>
          </a:p>
        </p:txBody>
      </p:sp>
    </p:spTree>
    <p:extLst>
      <p:ext uri="{BB962C8B-B14F-4D97-AF65-F5344CB8AC3E}">
        <p14:creationId xmlns:p14="http://schemas.microsoft.com/office/powerpoint/2010/main" val="3924501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 all are using the same definition of asset</a:t>
            </a:r>
            <a:r>
              <a:rPr lang="en-US" baseline="0" dirty="0"/>
              <a:t> management, here is a compact way of stating what AM is:</a:t>
            </a:r>
          </a:p>
          <a:p>
            <a:r>
              <a:rPr lang="en-US" baseline="0" dirty="0"/>
              <a:t>The key terms here are “desired level of service” and “best approximate cost.” Most of the time, what is desired by </a:t>
            </a:r>
          </a:p>
          <a:p>
            <a:r>
              <a:rPr lang="en-US" baseline="0" dirty="0"/>
              <a:t>The stakeholders Is not cheapest option. An AMP is a tool to you can use to find a common ground between the two. </a:t>
            </a:r>
          </a:p>
        </p:txBody>
      </p:sp>
      <p:sp>
        <p:nvSpPr>
          <p:cNvPr id="4" name="Slide Number Placeholder 3"/>
          <p:cNvSpPr>
            <a:spLocks noGrp="1"/>
          </p:cNvSpPr>
          <p:nvPr>
            <p:ph type="sldNum" sz="quarter" idx="10"/>
          </p:nvPr>
        </p:nvSpPr>
        <p:spPr/>
        <p:txBody>
          <a:bodyPr/>
          <a:lstStyle/>
          <a:p>
            <a:fld id="{D373D266-1314-4DF6-A61E-3ADEDBF5F42B}" type="slidenum">
              <a:rPr lang="en-US" smtClean="0"/>
              <a:t>3</a:t>
            </a:fld>
            <a:endParaRPr lang="en-US" dirty="0"/>
          </a:p>
        </p:txBody>
      </p:sp>
    </p:spTree>
    <p:extLst>
      <p:ext uri="{BB962C8B-B14F-4D97-AF65-F5344CB8AC3E}">
        <p14:creationId xmlns:p14="http://schemas.microsoft.com/office/powerpoint/2010/main" val="31981985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36</a:t>
            </a:fld>
            <a:endParaRPr lang="en-US"/>
          </a:p>
        </p:txBody>
      </p:sp>
    </p:spTree>
    <p:extLst>
      <p:ext uri="{BB962C8B-B14F-4D97-AF65-F5344CB8AC3E}">
        <p14:creationId xmlns:p14="http://schemas.microsoft.com/office/powerpoint/2010/main" val="2551000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a:ln/>
        </p:spPr>
      </p:sp>
      <p:sp>
        <p:nvSpPr>
          <p:cNvPr id="2" name="Notes Placeholder 1"/>
          <p:cNvSpPr>
            <a:spLocks noGrp="1"/>
          </p:cNvSpPr>
          <p:nvPr>
            <p:ph type="body" idx="1"/>
          </p:nvPr>
        </p:nvSpPr>
        <p:spPr/>
        <p:txBody>
          <a:bodyPr/>
          <a:lstStyle/>
          <a:p>
            <a:r>
              <a:rPr lang="en-US" dirty="0"/>
              <a:t>This</a:t>
            </a:r>
            <a:r>
              <a:rPr lang="en-US" baseline="0" dirty="0"/>
              <a:t> slide emphasizes four phases of life cycle costing in relation to quality and time if you do nothing in terms of asset management.</a:t>
            </a:r>
          </a:p>
          <a:p>
            <a:r>
              <a:rPr lang="en-US" baseline="0" dirty="0"/>
              <a:t>An asset in good shape typically requires no work, just occasional observation. Once the asset is in fair condition, you will probably find yourself investing some time into maintaining it</a:t>
            </a:r>
          </a:p>
          <a:p>
            <a:r>
              <a:rPr lang="en-US" baseline="0" dirty="0"/>
              <a:t>In order to keep things running smoothly. A very poor condition asset, such as an old booster pump, will probably have to be rebuilt. The rebuild will only last for so long. Eventually it will fail</a:t>
            </a:r>
          </a:p>
          <a:p>
            <a:r>
              <a:rPr lang="en-US" baseline="0" dirty="0"/>
              <a:t>And the asset will have to be placed.</a:t>
            </a:r>
          </a:p>
          <a:p>
            <a:endParaRPr lang="en-US" dirty="0"/>
          </a:p>
        </p:txBody>
      </p:sp>
      <p:sp>
        <p:nvSpPr>
          <p:cNvPr id="4" name="Slide Number Placeholder 4"/>
          <p:cNvSpPr>
            <a:spLocks noGrp="1"/>
          </p:cNvSpPr>
          <p:nvPr>
            <p:ph type="sldNum" sz="quarter" idx="5"/>
          </p:nvPr>
        </p:nvSpPr>
        <p:spPr>
          <a:xfrm>
            <a:off x="3970938" y="8831265"/>
            <a:ext cx="3037840" cy="463550"/>
          </a:xfrm>
          <a:prstGeom prst="rect">
            <a:avLst/>
          </a:prstGeom>
        </p:spPr>
        <p:txBody>
          <a:bodyPr lIns="92291" tIns="46145" rIns="92291" bIns="46145"/>
          <a:lstStyle/>
          <a:p>
            <a:pPr>
              <a:buNone/>
              <a:defRPr/>
            </a:pPr>
            <a:endParaRPr lang="en-US" dirty="0"/>
          </a:p>
        </p:txBody>
      </p:sp>
    </p:spTree>
    <p:extLst>
      <p:ext uri="{BB962C8B-B14F-4D97-AF65-F5344CB8AC3E}">
        <p14:creationId xmlns:p14="http://schemas.microsoft.com/office/powerpoint/2010/main" val="12856837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a:ln/>
        </p:spPr>
      </p:sp>
      <p:sp>
        <p:nvSpPr>
          <p:cNvPr id="2" name="Notes Placeholder 1"/>
          <p:cNvSpPr>
            <a:spLocks noGrp="1"/>
          </p:cNvSpPr>
          <p:nvPr>
            <p:ph type="body" idx="1"/>
          </p:nvPr>
        </p:nvSpPr>
        <p:spPr/>
        <p:txBody>
          <a:bodyPr/>
          <a:lstStyle/>
          <a:p>
            <a:r>
              <a:rPr lang="en-US" dirty="0"/>
              <a:t>When the asset is in excellent shape and</a:t>
            </a:r>
            <a:r>
              <a:rPr lang="en-US" baseline="0" dirty="0"/>
              <a:t> newly installed, asset quality is at it’s highest. As quality deteriorates over time, the cost to replace the asset increases. The best time to start investing is now!</a:t>
            </a:r>
          </a:p>
          <a:p>
            <a:r>
              <a:rPr lang="en-US" baseline="0" dirty="0"/>
              <a:t>Spend $1 to renew a booster pump early on makes the most sense financially. Once the asset reaches a fair condition, you will experience a 40% drop in quality</a:t>
            </a:r>
          </a:p>
          <a:p>
            <a:r>
              <a:rPr lang="en-US" baseline="0" dirty="0"/>
              <a:t>And the First 75% of useful life has passed. As this time, you will need to spend $1.25-$1.50 to renew the asset. Waiting until the asset is in very poor condition, or fails, will result in a $2.00 investment. </a:t>
            </a:r>
          </a:p>
          <a:p>
            <a:r>
              <a:rPr lang="en-US" baseline="0" dirty="0"/>
              <a:t>Basically your costs double.</a:t>
            </a:r>
            <a:endParaRPr lang="en-US" dirty="0"/>
          </a:p>
          <a:p>
            <a:endParaRPr lang="en-US" dirty="0"/>
          </a:p>
          <a:p>
            <a:r>
              <a:rPr lang="en-US" dirty="0"/>
              <a:t>Pay me now or pay</a:t>
            </a:r>
            <a:r>
              <a:rPr lang="en-US" baseline="0" dirty="0"/>
              <a:t> me later…. One way or another we have to pay.</a:t>
            </a:r>
            <a:endParaRPr lang="en-US" dirty="0"/>
          </a:p>
        </p:txBody>
      </p:sp>
      <p:sp>
        <p:nvSpPr>
          <p:cNvPr id="4" name="Slide Number Placeholder 4"/>
          <p:cNvSpPr>
            <a:spLocks noGrp="1"/>
          </p:cNvSpPr>
          <p:nvPr>
            <p:ph type="sldNum" sz="quarter" idx="5"/>
          </p:nvPr>
        </p:nvSpPr>
        <p:spPr>
          <a:xfrm>
            <a:off x="4059181" y="8978453"/>
            <a:ext cx="3105348" cy="471276"/>
          </a:xfrm>
          <a:prstGeom prst="rect">
            <a:avLst/>
          </a:prstGeom>
        </p:spPr>
        <p:txBody>
          <a:bodyPr lIns="94045" tIns="47022" rIns="94045" bIns="47022"/>
          <a:lstStyle/>
          <a:p>
            <a:pPr>
              <a:buNone/>
              <a:defRPr/>
            </a:pPr>
            <a:endParaRPr lang="en-US" dirty="0"/>
          </a:p>
        </p:txBody>
      </p:sp>
    </p:spTree>
    <p:extLst>
      <p:ext uri="{BB962C8B-B14F-4D97-AF65-F5344CB8AC3E}">
        <p14:creationId xmlns:p14="http://schemas.microsoft.com/office/powerpoint/2010/main" val="14518507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a:ln/>
        </p:spPr>
      </p:sp>
      <p:sp>
        <p:nvSpPr>
          <p:cNvPr id="66563" name="Rectangle 3"/>
          <p:cNvSpPr>
            <a:spLocks noGrp="1"/>
          </p:cNvSpPr>
          <p:nvPr>
            <p:ph type="body" idx="1"/>
          </p:nvPr>
        </p:nvSpPr>
        <p:spPr bwMode="auto">
          <a:noFill/>
        </p:spPr>
        <p:txBody>
          <a:bodyPr/>
          <a:lstStyle/>
          <a:p>
            <a:r>
              <a:rPr lang="en-US" dirty="0"/>
              <a:t>The chart is just like the last slide,</a:t>
            </a:r>
            <a:r>
              <a:rPr lang="en-US" baseline="0" dirty="0"/>
              <a:t> with asset quality and time being accounted for. As you can see, there is a sharp increase over time in operational costs.</a:t>
            </a:r>
          </a:p>
          <a:p>
            <a:r>
              <a:rPr lang="en-US" sz="1200" b="0" i="0" kern="1200" dirty="0">
                <a:solidFill>
                  <a:schemeClr val="tx1"/>
                </a:solidFill>
                <a:effectLst/>
                <a:latin typeface="+mn-lt"/>
                <a:ea typeface="+mn-ea"/>
                <a:cs typeface="+mn-cs"/>
              </a:rPr>
              <a:t>An </a:t>
            </a:r>
            <a:r>
              <a:rPr lang="en-US" sz="1200" b="1" i="0" kern="1200" dirty="0">
                <a:solidFill>
                  <a:schemeClr val="tx1"/>
                </a:solidFill>
                <a:effectLst/>
                <a:latin typeface="+mn-lt"/>
                <a:ea typeface="+mn-ea"/>
                <a:cs typeface="+mn-cs"/>
              </a:rPr>
              <a:t>increase</a:t>
            </a:r>
            <a:r>
              <a:rPr lang="en-US" sz="1200" b="0" i="0" kern="1200" dirty="0">
                <a:solidFill>
                  <a:schemeClr val="tx1"/>
                </a:solidFill>
                <a:effectLst/>
                <a:latin typeface="+mn-lt"/>
                <a:ea typeface="+mn-ea"/>
                <a:cs typeface="+mn-cs"/>
              </a:rPr>
              <a:t> in operating </a:t>
            </a:r>
            <a:r>
              <a:rPr lang="en-US" sz="1200" b="1" i="0" kern="1200" dirty="0">
                <a:solidFill>
                  <a:schemeClr val="tx1"/>
                </a:solidFill>
                <a:effectLst/>
                <a:latin typeface="+mn-lt"/>
                <a:ea typeface="+mn-ea"/>
                <a:cs typeface="+mn-cs"/>
              </a:rPr>
              <a:t>expenses</a:t>
            </a:r>
            <a:r>
              <a:rPr lang="en-US" sz="1200" b="0" i="0" kern="1200" dirty="0">
                <a:solidFill>
                  <a:schemeClr val="tx1"/>
                </a:solidFill>
                <a:effectLst/>
                <a:latin typeface="+mn-lt"/>
                <a:ea typeface="+mn-ea"/>
                <a:cs typeface="+mn-cs"/>
              </a:rPr>
              <a:t> means less profit for the water</a:t>
            </a:r>
            <a:r>
              <a:rPr lang="en-US" sz="1200" b="0" i="0" kern="1200" baseline="0" dirty="0">
                <a:solidFill>
                  <a:schemeClr val="tx1"/>
                </a:solidFill>
                <a:effectLst/>
                <a:latin typeface="+mn-lt"/>
                <a:ea typeface="+mn-ea"/>
                <a:cs typeface="+mn-cs"/>
              </a:rPr>
              <a:t> utility</a:t>
            </a:r>
            <a:r>
              <a:rPr lang="en-US" sz="1200" b="0" i="0" kern="1200" dirty="0">
                <a:solidFill>
                  <a:schemeClr val="tx1"/>
                </a:solidFill>
                <a:effectLst/>
                <a:latin typeface="+mn-lt"/>
                <a:ea typeface="+mn-ea"/>
                <a:cs typeface="+mn-cs"/>
              </a:rPr>
              <a:t>. </a:t>
            </a:r>
          </a:p>
          <a:p>
            <a:r>
              <a:rPr lang="en-US" sz="1200" b="0" i="0" kern="1200" dirty="0">
                <a:solidFill>
                  <a:schemeClr val="tx1"/>
                </a:solidFill>
                <a:effectLst/>
                <a:latin typeface="+mn-lt"/>
                <a:ea typeface="+mn-ea"/>
                <a:cs typeface="+mn-cs"/>
              </a:rPr>
              <a:t>Often operating </a:t>
            </a:r>
            <a:r>
              <a:rPr lang="en-US" sz="1200" b="1" i="0" kern="1200" dirty="0">
                <a:solidFill>
                  <a:schemeClr val="tx1"/>
                </a:solidFill>
                <a:effectLst/>
                <a:latin typeface="+mn-lt"/>
                <a:ea typeface="+mn-ea"/>
                <a:cs typeface="+mn-cs"/>
              </a:rPr>
              <a:t>expenses</a:t>
            </a:r>
            <a:r>
              <a:rPr lang="en-US" sz="1200" b="0" i="0" kern="1200" dirty="0">
                <a:solidFill>
                  <a:schemeClr val="tx1"/>
                </a:solidFill>
                <a:effectLst/>
                <a:latin typeface="+mn-lt"/>
                <a:ea typeface="+mn-ea"/>
                <a:cs typeface="+mn-cs"/>
              </a:rPr>
              <a:t> receive the most scrutiny, as these types of </a:t>
            </a:r>
            <a:r>
              <a:rPr lang="en-US" sz="1200" b="1" i="0" kern="1200" dirty="0">
                <a:solidFill>
                  <a:schemeClr val="tx1"/>
                </a:solidFill>
                <a:effectLst/>
                <a:latin typeface="+mn-lt"/>
                <a:ea typeface="+mn-ea"/>
                <a:cs typeface="+mn-cs"/>
              </a:rPr>
              <a:t>costs</a:t>
            </a:r>
            <a:r>
              <a:rPr lang="en-US" sz="1200" b="0" i="0" kern="1200" dirty="0">
                <a:solidFill>
                  <a:schemeClr val="tx1"/>
                </a:solidFill>
                <a:effectLst/>
                <a:latin typeface="+mn-lt"/>
                <a:ea typeface="+mn-ea"/>
                <a:cs typeface="+mn-cs"/>
              </a:rPr>
              <a:t> may be less fixed than non-operating </a:t>
            </a:r>
            <a:r>
              <a:rPr lang="en-US" sz="1200" b="1" i="0" kern="1200" dirty="0">
                <a:solidFill>
                  <a:schemeClr val="tx1"/>
                </a:solidFill>
                <a:effectLst/>
                <a:latin typeface="+mn-lt"/>
                <a:ea typeface="+mn-ea"/>
                <a:cs typeface="+mn-cs"/>
              </a:rPr>
              <a:t>expenses</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and capital expenditures.</a:t>
            </a:r>
            <a:endParaRPr lang="en-US" dirty="0"/>
          </a:p>
        </p:txBody>
      </p:sp>
      <p:sp>
        <p:nvSpPr>
          <p:cNvPr id="4" name="Rectangle 2"/>
          <p:cNvSpPr>
            <a:spLocks noGrp="1" noChangeArrowheads="1"/>
          </p:cNvSpPr>
          <p:nvPr>
            <p:ph type="hdr" sz="quarter"/>
          </p:nvPr>
        </p:nvSpPr>
        <p:spPr>
          <a:xfrm>
            <a:off x="1970701" y="1"/>
            <a:ext cx="3105348" cy="600085"/>
          </a:xfrm>
          <a:prstGeom prst="rect">
            <a:avLst/>
          </a:prstGeom>
          <a:noFill/>
        </p:spPr>
        <p:txBody>
          <a:bodyPr lIns="94045" tIns="47022" rIns="94045" bIns="47022"/>
          <a:lstStyle/>
          <a:p>
            <a:pPr algn="ctr"/>
            <a:r>
              <a:rPr lang="en-US" dirty="0"/>
              <a:t>Virginia Municipal League</a:t>
            </a:r>
          </a:p>
          <a:p>
            <a:pPr algn="ctr"/>
            <a:r>
              <a:rPr lang="en-US" dirty="0"/>
              <a:t>October 20, 2009</a:t>
            </a:r>
          </a:p>
          <a:p>
            <a:pPr algn="ctr"/>
            <a:r>
              <a:rPr lang="en-US" dirty="0"/>
              <a:t>Roanoke, VA</a:t>
            </a:r>
          </a:p>
        </p:txBody>
      </p:sp>
      <p:sp>
        <p:nvSpPr>
          <p:cNvPr id="5" name="Rectangle 7"/>
          <p:cNvSpPr>
            <a:spLocks noGrp="1" noChangeArrowheads="1"/>
          </p:cNvSpPr>
          <p:nvPr>
            <p:ph type="sldNum" sz="quarter" idx="5"/>
          </p:nvPr>
        </p:nvSpPr>
        <p:spPr>
          <a:xfrm>
            <a:off x="4059181" y="8978451"/>
            <a:ext cx="3105348" cy="471276"/>
          </a:xfrm>
          <a:prstGeom prst="rect">
            <a:avLst/>
          </a:prstGeom>
          <a:noFill/>
        </p:spPr>
        <p:txBody>
          <a:bodyPr lIns="94045" tIns="47022" rIns="94045" bIns="47022"/>
          <a:lstStyle/>
          <a:p>
            <a:fld id="{DEB6A398-E475-417C-85A2-43FA9B5E99A8}" type="slidenum">
              <a:rPr lang="en-US" smtClean="0"/>
              <a:pPr/>
              <a:t>40</a:t>
            </a:fld>
            <a:endParaRPr lang="en-US" dirty="0"/>
          </a:p>
        </p:txBody>
      </p:sp>
    </p:spTree>
    <p:extLst>
      <p:ext uri="{BB962C8B-B14F-4D97-AF65-F5344CB8AC3E}">
        <p14:creationId xmlns:p14="http://schemas.microsoft.com/office/powerpoint/2010/main" val="20315308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a:ln/>
        </p:spPr>
      </p:sp>
      <p:sp>
        <p:nvSpPr>
          <p:cNvPr id="2" name="Notes Placeholder 1"/>
          <p:cNvSpPr>
            <a:spLocks noGrp="1"/>
          </p:cNvSpPr>
          <p:nvPr>
            <p:ph type="body" idx="1"/>
          </p:nvPr>
        </p:nvSpPr>
        <p:spPr/>
        <p:txBody>
          <a:bodyPr/>
          <a:lstStyle/>
          <a:p>
            <a:r>
              <a:rPr lang="en-US" dirty="0"/>
              <a:t>Here is the same slide again, but this time showing what happens if you invest money proactively into the management of your asset. A new bar is shown here called Minimum Service Standard. </a:t>
            </a:r>
          </a:p>
          <a:p>
            <a:r>
              <a:rPr lang="en-US" dirty="0"/>
              <a:t>This</a:t>
            </a:r>
            <a:r>
              <a:rPr lang="en-US" baseline="0" dirty="0"/>
              <a:t> line represents meeting the minimum costs of maintaining an asset over the cost of its life in order to provide the minimum level of service to your customer (inspections, upkeep, </a:t>
            </a:r>
            <a:r>
              <a:rPr lang="en-US" baseline="0" dirty="0" err="1"/>
              <a:t>etc</a:t>
            </a:r>
            <a:r>
              <a:rPr lang="en-US" baseline="0" dirty="0"/>
              <a:t>).</a:t>
            </a:r>
          </a:p>
          <a:p>
            <a:r>
              <a:rPr lang="en-US" baseline="0" dirty="0"/>
              <a:t>Following the Normal Deterioration Curve down to the point of the asset being in Good condition, we see the Proactive Management pink dotted line intersect and then go upwards. </a:t>
            </a:r>
          </a:p>
          <a:p>
            <a:r>
              <a:rPr lang="en-US" baseline="0" dirty="0"/>
              <a:t>This jump reflects a $1.00 investment into the asset in order to pump it back up to Excellent condition. Over time, investing a $1 a couple of times will continue to keep the asset in tip-top shape.</a:t>
            </a:r>
          </a:p>
          <a:p>
            <a:r>
              <a:rPr lang="en-US" baseline="0" dirty="0"/>
              <a:t>By doing this, you will stay about the Minimum Service Standard over a greater length of time.</a:t>
            </a:r>
            <a:endParaRPr lang="en-US" dirty="0"/>
          </a:p>
          <a:p>
            <a:endParaRPr lang="en-US" dirty="0"/>
          </a:p>
        </p:txBody>
      </p:sp>
      <p:sp>
        <p:nvSpPr>
          <p:cNvPr id="4" name="Slide Number Placeholder 4"/>
          <p:cNvSpPr>
            <a:spLocks noGrp="1"/>
          </p:cNvSpPr>
          <p:nvPr>
            <p:ph type="sldNum" sz="quarter" idx="5"/>
          </p:nvPr>
        </p:nvSpPr>
        <p:spPr>
          <a:xfrm>
            <a:off x="3970938" y="8831265"/>
            <a:ext cx="3037840" cy="463550"/>
          </a:xfrm>
          <a:prstGeom prst="rect">
            <a:avLst/>
          </a:prstGeom>
        </p:spPr>
        <p:txBody>
          <a:bodyPr lIns="92291" tIns="46145" rIns="92291" bIns="46145"/>
          <a:lstStyle/>
          <a:p>
            <a:pPr>
              <a:buNone/>
              <a:defRPr/>
            </a:pPr>
            <a:endParaRPr lang="en-US" dirty="0"/>
          </a:p>
        </p:txBody>
      </p:sp>
    </p:spTree>
    <p:extLst>
      <p:ext uri="{BB962C8B-B14F-4D97-AF65-F5344CB8AC3E}">
        <p14:creationId xmlns:p14="http://schemas.microsoft.com/office/powerpoint/2010/main" val="9014678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a:ln/>
        </p:spPr>
      </p:sp>
      <p:sp>
        <p:nvSpPr>
          <p:cNvPr id="2" name="Notes Placeholder 1"/>
          <p:cNvSpPr>
            <a:spLocks noGrp="1"/>
          </p:cNvSpPr>
          <p:nvPr>
            <p:ph type="body" idx="1"/>
          </p:nvPr>
        </p:nvSpPr>
        <p:spPr/>
        <p:txBody>
          <a:bodyPr/>
          <a:lstStyle/>
          <a:p>
            <a:r>
              <a:rPr lang="en-US" dirty="0"/>
              <a:t>By waiting until the asset is in Poor condition, you</a:t>
            </a:r>
            <a:r>
              <a:rPr lang="en-US" baseline="0" dirty="0"/>
              <a:t> have dipped below the Minimum Service Standard. You will need to invest 25-50% more money just to bring the asset up to a Good level.</a:t>
            </a:r>
          </a:p>
          <a:p>
            <a:r>
              <a:rPr lang="en-US" baseline="0" dirty="0"/>
              <a:t>You have also reduced the amount of time you will stay above the Minimum Service level.</a:t>
            </a:r>
            <a:endParaRPr lang="en-US" dirty="0"/>
          </a:p>
        </p:txBody>
      </p:sp>
      <p:sp>
        <p:nvSpPr>
          <p:cNvPr id="4" name="Slide Number Placeholder 4"/>
          <p:cNvSpPr>
            <a:spLocks noGrp="1"/>
          </p:cNvSpPr>
          <p:nvPr>
            <p:ph type="sldNum" sz="quarter" idx="5"/>
          </p:nvPr>
        </p:nvSpPr>
        <p:spPr>
          <a:xfrm>
            <a:off x="3970938" y="8831265"/>
            <a:ext cx="3037840" cy="463550"/>
          </a:xfrm>
          <a:prstGeom prst="rect">
            <a:avLst/>
          </a:prstGeom>
        </p:spPr>
        <p:txBody>
          <a:bodyPr lIns="92291" tIns="46145" rIns="92291" bIns="46145"/>
          <a:lstStyle/>
          <a:p>
            <a:pPr>
              <a:buNone/>
              <a:defRPr/>
            </a:pPr>
            <a:endParaRPr lang="en-US" dirty="0"/>
          </a:p>
        </p:txBody>
      </p:sp>
    </p:spTree>
    <p:extLst>
      <p:ext uri="{BB962C8B-B14F-4D97-AF65-F5344CB8AC3E}">
        <p14:creationId xmlns:p14="http://schemas.microsoft.com/office/powerpoint/2010/main" val="23177253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6488" y="698500"/>
            <a:ext cx="46482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Standard Operating Procedures (SOPs) = S</a:t>
            </a:r>
            <a:r>
              <a:rPr lang="en-US" sz="1200" b="0" i="0" kern="1200" dirty="0">
                <a:solidFill>
                  <a:schemeClr val="tx1"/>
                </a:solidFill>
                <a:effectLst/>
                <a:latin typeface="+mn-lt"/>
                <a:ea typeface="+mn-ea"/>
                <a:cs typeface="+mn-cs"/>
              </a:rPr>
              <a:t>tep-by-step instructions compiled to help workers carry out complex routine </a:t>
            </a:r>
            <a:r>
              <a:rPr lang="en-US" sz="1200" b="1" i="0" kern="1200" dirty="0">
                <a:solidFill>
                  <a:schemeClr val="tx1"/>
                </a:solidFill>
                <a:effectLst/>
                <a:latin typeface="+mn-lt"/>
                <a:ea typeface="+mn-ea"/>
                <a:cs typeface="+mn-cs"/>
              </a:rPr>
              <a:t>operations</a:t>
            </a:r>
            <a:r>
              <a:rPr lang="en-US" sz="1200" b="0" i="0" kern="1200" dirty="0">
                <a:solidFill>
                  <a:schemeClr val="tx1"/>
                </a:solidFill>
                <a:effectLst/>
                <a:latin typeface="+mn-lt"/>
                <a:ea typeface="+mn-ea"/>
                <a:cs typeface="+mn-cs"/>
              </a:rPr>
              <a:t>. SOPs aim to achieve efficiency, quality output and uniformity of performance, while reducing miscommunication and failure to comply with industry regulations. Example: Collecting </a:t>
            </a:r>
            <a:r>
              <a:rPr lang="en-US" sz="1200" b="0" i="0" kern="1200" dirty="0" err="1">
                <a:solidFill>
                  <a:schemeClr val="tx1"/>
                </a:solidFill>
                <a:effectLst/>
                <a:latin typeface="+mn-lt"/>
                <a:ea typeface="+mn-ea"/>
                <a:cs typeface="+mn-cs"/>
              </a:rPr>
              <a:t>bacti</a:t>
            </a:r>
            <a:r>
              <a:rPr lang="en-US" sz="1200" b="0" i="0" kern="1200" dirty="0">
                <a:solidFill>
                  <a:schemeClr val="tx1"/>
                </a:solidFill>
                <a:effectLst/>
                <a:latin typeface="+mn-lt"/>
                <a:ea typeface="+mn-ea"/>
                <a:cs typeface="+mn-cs"/>
              </a:rPr>
              <a:t> water samples from a distribution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effectLst/>
              </a:rPr>
              <a:t>Preventative Maintenance Procedures (PMPs) = </a:t>
            </a:r>
            <a:r>
              <a:rPr lang="en-US" dirty="0">
                <a:effectLst/>
              </a:rPr>
              <a:t>Unlike corrective or reactive maintenance (which involves generating a work order request in response to an existing failure), preventive maintenance helps prevent failures from happening in the first place. </a:t>
            </a:r>
            <a:r>
              <a:rPr lang="en-US" sz="1200" dirty="0"/>
              <a:t>Examples:</a:t>
            </a:r>
            <a:r>
              <a:rPr lang="en-US" sz="1200" baseline="0" dirty="0"/>
              <a:t> </a:t>
            </a:r>
            <a:r>
              <a:rPr lang="en-US" sz="1200" dirty="0"/>
              <a:t>Valve Exercising Program</a:t>
            </a:r>
            <a:r>
              <a:rPr lang="en-US" sz="1200" baseline="0" dirty="0"/>
              <a:t> and a </a:t>
            </a:r>
            <a:r>
              <a:rPr lang="en-US" sz="1200" dirty="0"/>
              <a:t>Unidirectional Flushing Program. </a:t>
            </a:r>
          </a:p>
          <a:p>
            <a:endParaRPr lang="en-US" dirty="0"/>
          </a:p>
          <a:p>
            <a:r>
              <a:rPr lang="en-US" b="1" dirty="0"/>
              <a:t>POLL Question</a:t>
            </a:r>
            <a:r>
              <a:rPr lang="en-US" dirty="0"/>
              <a:t>: How many of</a:t>
            </a:r>
            <a:r>
              <a:rPr lang="en-US" baseline="0" dirty="0"/>
              <a:t> you have written Standard Operating Procedures in place that are actively being practiced? Yes or No</a:t>
            </a:r>
            <a:endParaRPr lang="en-US" dirty="0"/>
          </a:p>
        </p:txBody>
      </p:sp>
    </p:spTree>
    <p:extLst>
      <p:ext uri="{BB962C8B-B14F-4D97-AF65-F5344CB8AC3E}">
        <p14:creationId xmlns:p14="http://schemas.microsoft.com/office/powerpoint/2010/main" val="26153792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6488" y="698500"/>
            <a:ext cx="4648200" cy="3486150"/>
          </a:xfrm>
        </p:spPr>
      </p:sp>
      <p:sp>
        <p:nvSpPr>
          <p:cNvPr id="3" name="Notes Placeholder 2"/>
          <p:cNvSpPr>
            <a:spLocks noGrp="1"/>
          </p:cNvSpPr>
          <p:nvPr>
            <p:ph type="body" idx="1"/>
          </p:nvPr>
        </p:nvSpPr>
        <p:spPr/>
        <p:txBody>
          <a:bodyPr/>
          <a:lstStyle/>
          <a:p>
            <a:r>
              <a:rPr lang="en-US" sz="3000" dirty="0">
                <a:solidFill>
                  <a:schemeClr val="tx1"/>
                </a:solidFill>
                <a:latin typeface="Arial" pitchFamily="34" charset="0"/>
                <a:cs typeface="Arial" pitchFamily="34" charset="0"/>
              </a:rPr>
              <a:t>Corrective Maintenance Procedures (CMPs)</a:t>
            </a:r>
            <a:r>
              <a:rPr lang="en-US" sz="3000" baseline="0" dirty="0">
                <a:solidFill>
                  <a:schemeClr val="tx1"/>
                </a:solidFill>
                <a:latin typeface="Arial" pitchFamily="34" charset="0"/>
                <a:cs typeface="Arial" pitchFamily="34" charset="0"/>
              </a:rPr>
              <a:t> = </a:t>
            </a:r>
            <a:r>
              <a:rPr lang="en-US" sz="1200" b="0" i="0" kern="1200" dirty="0">
                <a:solidFill>
                  <a:schemeClr val="tx1"/>
                </a:solidFill>
                <a:effectLst/>
                <a:latin typeface="+mn-lt"/>
                <a:ea typeface="+mn-ea"/>
                <a:cs typeface="+mn-cs"/>
              </a:rPr>
              <a:t>The chief disadvantage of this maintenance procedure is the inherent amount of uncertainty associated with it. Extremely reactive in nature, CM is capable of shutting down an entire operation because of a single failure. Steps</a:t>
            </a:r>
            <a:r>
              <a:rPr lang="en-US" sz="1200" b="0" i="0" kern="1200" baseline="0" dirty="0">
                <a:solidFill>
                  <a:schemeClr val="tx1"/>
                </a:solidFill>
                <a:effectLst/>
                <a:latin typeface="+mn-lt"/>
                <a:ea typeface="+mn-ea"/>
                <a:cs typeface="+mn-cs"/>
              </a:rPr>
              <a:t> to a CMP may  include:  </a:t>
            </a:r>
            <a:r>
              <a:rPr lang="en-US" sz="2800" dirty="0">
                <a:effectLst/>
              </a:rPr>
              <a:t>Once the failure has been detected, it must be confirmed. If the failure is not confirmed, the item generally is returned to service. This no-fault-found problem leads to a considerable waste of time at significant cost. It also entails carrying an unnecessarily large inventory all the time. If the failure is confirmed, the item is prepared for maintenance and the failure report is completed. </a:t>
            </a:r>
            <a:r>
              <a:rPr lang="en-US" sz="1200" u="none" strike="noStrike" kern="1200" dirty="0">
                <a:solidFill>
                  <a:schemeClr val="tx1"/>
                </a:solidFill>
                <a:effectLst/>
                <a:latin typeface="+mn-lt"/>
                <a:ea typeface="+mn-ea"/>
                <a:cs typeface="+mn-cs"/>
                <a:hlinkClick r:id="rId3" tooltip="Learn more about Localisation from ScienceDirect's AI-generated Topic Pages"/>
              </a:rPr>
              <a:t>Localization</a:t>
            </a:r>
            <a:r>
              <a:rPr lang="en-US" sz="2800" dirty="0">
                <a:effectLst/>
              </a:rPr>
              <a:t> and isolation of a failed part is the natural next step in corrective maintenance. The failed part is</a:t>
            </a:r>
            <a:r>
              <a:rPr lang="en-US" sz="2800" baseline="0" dirty="0">
                <a:effectLst/>
              </a:rPr>
              <a:t> then </a:t>
            </a:r>
            <a:r>
              <a:rPr lang="en-US" sz="2800" dirty="0">
                <a:effectLst/>
              </a:rPr>
              <a:t>removed for disposal or repair. If disposed of, a new part is installed in its place. The item may be reassembled, realigned, and adjusted after repair. It is checked before being put back to use.</a:t>
            </a:r>
          </a:p>
          <a:p>
            <a:pPr marL="0" indent="0">
              <a:lnSpc>
                <a:spcPct val="80000"/>
              </a:lnSpc>
              <a:buClr>
                <a:schemeClr val="tx2">
                  <a:lumMod val="75000"/>
                </a:schemeClr>
              </a:buClr>
              <a:buNone/>
            </a:pPr>
            <a:endParaRPr lang="en-US" sz="3000" dirty="0">
              <a:solidFill>
                <a:schemeClr val="tx1"/>
              </a:solidFill>
              <a:latin typeface="Arial" pitchFamily="34" charset="0"/>
              <a:cs typeface="Arial" pitchFamily="34" charset="0"/>
            </a:endParaRPr>
          </a:p>
          <a:p>
            <a:pPr marL="0" indent="0">
              <a:lnSpc>
                <a:spcPct val="80000"/>
              </a:lnSpc>
              <a:buClr>
                <a:schemeClr val="tx2">
                  <a:lumMod val="75000"/>
                </a:schemeClr>
              </a:buClr>
              <a:buNone/>
            </a:pPr>
            <a:r>
              <a:rPr lang="en-US" sz="3000" dirty="0">
                <a:solidFill>
                  <a:schemeClr val="tx1"/>
                </a:solidFill>
                <a:latin typeface="Arial" pitchFamily="34" charset="0"/>
                <a:cs typeface="Arial" pitchFamily="34" charset="0"/>
              </a:rPr>
              <a:t>Emergency Operating Procedures (EOPs) = A bit different</a:t>
            </a:r>
            <a:r>
              <a:rPr lang="en-US" sz="3000" baseline="0" dirty="0">
                <a:solidFill>
                  <a:schemeClr val="tx1"/>
                </a:solidFill>
                <a:latin typeface="Arial" pitchFamily="34" charset="0"/>
                <a:cs typeface="Arial" pitchFamily="34" charset="0"/>
              </a:rPr>
              <a:t> than CMP in that you can’t plan for the maintenance, it must happen immediately, such as the pump shown in this slide.</a:t>
            </a:r>
            <a:endParaRPr lang="en-US" sz="2800" dirty="0">
              <a:solidFill>
                <a:srgbClr val="0070C0"/>
              </a:solidFill>
              <a:latin typeface="Arial" pitchFamily="34" charset="0"/>
              <a:cs typeface="Arial" pitchFamily="34" charset="0"/>
            </a:endParaRPr>
          </a:p>
          <a:p>
            <a:endParaRPr lang="en-US" dirty="0"/>
          </a:p>
        </p:txBody>
      </p:sp>
    </p:spTree>
    <p:extLst>
      <p:ext uri="{BB962C8B-B14F-4D97-AF65-F5344CB8AC3E}">
        <p14:creationId xmlns:p14="http://schemas.microsoft.com/office/powerpoint/2010/main" val="5320516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Long</a:t>
            </a:r>
            <a:r>
              <a:rPr lang="en-US" sz="1200" b="0" i="0" kern="12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term</a:t>
            </a:r>
            <a:r>
              <a:rPr lang="en-US" sz="1200" b="0" i="0" kern="1200" dirty="0">
                <a:solidFill>
                  <a:schemeClr val="tx1"/>
                </a:solidFill>
                <a:effectLst/>
                <a:latin typeface="+mn-lt"/>
                <a:ea typeface="+mn-ea"/>
                <a:cs typeface="+mn-cs"/>
              </a:rPr>
              <a:t> planning</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includes the overall goals of the company set four or five years into the future, usually based upon reaching medium-</a:t>
            </a:r>
            <a:r>
              <a:rPr lang="en-US" sz="1200" b="1" i="0" kern="1200" dirty="0">
                <a:solidFill>
                  <a:schemeClr val="tx1"/>
                </a:solidFill>
                <a:effectLst/>
                <a:latin typeface="+mn-lt"/>
                <a:ea typeface="+mn-ea"/>
                <a:cs typeface="+mn-cs"/>
              </a:rPr>
              <a:t>term</a:t>
            </a:r>
            <a:r>
              <a:rPr lang="en-US" sz="1200" b="0" i="0" kern="1200" dirty="0">
                <a:solidFill>
                  <a:schemeClr val="tx1"/>
                </a:solidFill>
                <a:effectLst/>
                <a:latin typeface="+mn-lt"/>
                <a:ea typeface="+mn-ea"/>
                <a:cs typeface="+mn-cs"/>
              </a:rPr>
              <a:t> targets. </a:t>
            </a:r>
          </a:p>
          <a:p>
            <a:r>
              <a:rPr lang="en-US" sz="1200" b="0" i="0" kern="1200" dirty="0">
                <a:solidFill>
                  <a:schemeClr val="tx1"/>
                </a:solidFill>
                <a:effectLst/>
                <a:latin typeface="+mn-lt"/>
                <a:ea typeface="+mn-ea"/>
                <a:cs typeface="+mn-cs"/>
              </a:rPr>
              <a:t>Planning in this way helps you complete </a:t>
            </a:r>
            <a:r>
              <a:rPr lang="en-US" sz="1200" b="1" i="0" kern="1200" dirty="0">
                <a:solidFill>
                  <a:schemeClr val="tx1"/>
                </a:solidFill>
                <a:effectLst/>
                <a:latin typeface="+mn-lt"/>
                <a:ea typeface="+mn-ea"/>
                <a:cs typeface="+mn-cs"/>
              </a:rPr>
              <a:t>short</a:t>
            </a:r>
            <a:r>
              <a:rPr lang="en-US" sz="1200" b="0" i="0" kern="12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term</a:t>
            </a:r>
            <a:r>
              <a:rPr lang="en-US" sz="1200" b="0" i="0" kern="1200" dirty="0">
                <a:solidFill>
                  <a:schemeClr val="tx1"/>
                </a:solidFill>
                <a:effectLst/>
                <a:latin typeface="+mn-lt"/>
                <a:ea typeface="+mn-ea"/>
                <a:cs typeface="+mn-cs"/>
              </a:rPr>
              <a:t> tasks while keeping longer-</a:t>
            </a:r>
            <a:r>
              <a:rPr lang="en-US" sz="1200" b="1" i="0" kern="1200" dirty="0">
                <a:solidFill>
                  <a:schemeClr val="tx1"/>
                </a:solidFill>
                <a:effectLst/>
                <a:latin typeface="+mn-lt"/>
                <a:ea typeface="+mn-ea"/>
                <a:cs typeface="+mn-cs"/>
              </a:rPr>
              <a:t>term</a:t>
            </a:r>
            <a:r>
              <a:rPr lang="en-US" sz="1200" b="0" i="0" kern="1200" dirty="0">
                <a:solidFill>
                  <a:schemeClr val="tx1"/>
                </a:solidFill>
                <a:effectLst/>
                <a:latin typeface="+mn-lt"/>
                <a:ea typeface="+mn-ea"/>
                <a:cs typeface="+mn-cs"/>
              </a:rPr>
              <a:t> goals in mind.</a:t>
            </a:r>
          </a:p>
          <a:p>
            <a:r>
              <a:rPr lang="en-US" sz="1200" b="0" i="0" kern="1200" dirty="0">
                <a:solidFill>
                  <a:schemeClr val="tx1"/>
                </a:solidFill>
                <a:effectLst/>
                <a:latin typeface="+mn-lt"/>
                <a:ea typeface="+mn-ea"/>
                <a:cs typeface="+mn-cs"/>
              </a:rPr>
              <a:t>LTFS</a:t>
            </a:r>
            <a:r>
              <a:rPr lang="en-US" sz="1200" b="0" i="0" kern="1200" baseline="0" dirty="0">
                <a:solidFill>
                  <a:schemeClr val="tx1"/>
                </a:solidFill>
                <a:effectLst/>
                <a:latin typeface="+mn-lt"/>
                <a:ea typeface="+mn-ea"/>
                <a:cs typeface="+mn-cs"/>
              </a:rPr>
              <a:t> is important because it allows you to b</a:t>
            </a:r>
            <a:r>
              <a:rPr lang="en-US" sz="1200" b="0" i="0" kern="1200" dirty="0">
                <a:solidFill>
                  <a:schemeClr val="tx1"/>
                </a:solidFill>
                <a:effectLst/>
                <a:latin typeface="+mn-lt"/>
                <a:ea typeface="+mn-ea"/>
                <a:cs typeface="+mn-cs"/>
              </a:rPr>
              <a:t>udget a portion of your revenues or profits over a period of several years. This allows you to properly fund new initiatives without weakening your current operations or financial position.</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45</a:t>
            </a:fld>
            <a:endParaRPr lang="en-US"/>
          </a:p>
        </p:txBody>
      </p:sp>
    </p:spTree>
    <p:extLst>
      <p:ext uri="{BB962C8B-B14F-4D97-AF65-F5344CB8AC3E}">
        <p14:creationId xmlns:p14="http://schemas.microsoft.com/office/powerpoint/2010/main" val="13644394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charset="0"/>
                <a:ea typeface="ＭＳ Ｐゴシック" pitchFamily="-32" charset="-128"/>
                <a:cs typeface="+mn-cs"/>
              </a:rPr>
              <a:t>Sound financial decisions and developing an effective long-term funding strategy are critical to the implementation of an asset management program. </a:t>
            </a:r>
          </a:p>
          <a:p>
            <a:r>
              <a:rPr lang="en-US" sz="1200" b="0" i="0" u="none" strike="noStrike" kern="1200" baseline="0" dirty="0">
                <a:solidFill>
                  <a:schemeClr val="tx1"/>
                </a:solidFill>
                <a:latin typeface="Arial" charset="0"/>
                <a:ea typeface="ＭＳ Ｐゴシック" pitchFamily="-32" charset="-128"/>
                <a:cs typeface="+mn-cs"/>
              </a:rPr>
              <a:t>Knowing the full economic costs and revenues generated by your water system will enable you to determine your system’s financial forecast. Your system’s financial forecast can then help you </a:t>
            </a:r>
          </a:p>
          <a:p>
            <a:r>
              <a:rPr lang="en-US" sz="1200" b="0" i="0" u="none" strike="noStrike" kern="1200" baseline="0" dirty="0">
                <a:solidFill>
                  <a:schemeClr val="tx1"/>
                </a:solidFill>
                <a:latin typeface="Arial" charset="0"/>
                <a:ea typeface="ＭＳ Ｐゴシック" pitchFamily="-32" charset="-128"/>
                <a:cs typeface="+mn-cs"/>
              </a:rPr>
              <a:t>decide what changes need to be made to your system’s long-term funding strategy. </a:t>
            </a:r>
          </a:p>
          <a:p>
            <a:r>
              <a:rPr lang="en-US" sz="1200" b="0" i="0" u="none" strike="noStrike" kern="1200" baseline="0" dirty="0">
                <a:solidFill>
                  <a:schemeClr val="tx1"/>
                </a:solidFill>
                <a:latin typeface="Arial" charset="0"/>
                <a:ea typeface="ＭＳ Ｐゴシック" pitchFamily="-32" charset="-128"/>
                <a:cs typeface="+mn-cs"/>
              </a:rPr>
              <a:t>Some strategies to consider include: • Revising rate structure. • Funding a dedicated reserve from current revenues and </a:t>
            </a:r>
          </a:p>
          <a:p>
            <a:r>
              <a:rPr lang="en-US" sz="1200" b="0" i="0" u="none" strike="noStrike" kern="1200" baseline="0" dirty="0">
                <a:solidFill>
                  <a:schemeClr val="tx1"/>
                </a:solidFill>
                <a:latin typeface="Arial" charset="0"/>
                <a:ea typeface="ＭＳ Ｐゴシック" pitchFamily="-32" charset="-128"/>
                <a:cs typeface="+mn-cs"/>
              </a:rPr>
              <a:t>• Financing asset rehabilitation, repair, and replacement through borrowing or other financial assistance.</a:t>
            </a:r>
          </a:p>
          <a:p>
            <a:endParaRPr lang="en-US" sz="1200" b="0" i="0" u="none" strike="noStrike" kern="1200" baseline="0" dirty="0">
              <a:solidFill>
                <a:schemeClr val="tx1"/>
              </a:solidFill>
              <a:latin typeface="Arial" charset="0"/>
              <a:ea typeface="ＭＳ Ｐゴシック" pitchFamily="-32" charset="-128"/>
              <a:cs typeface="+mn-cs"/>
            </a:endParaRPr>
          </a:p>
        </p:txBody>
      </p:sp>
    </p:spTree>
    <p:extLst>
      <p:ext uri="{BB962C8B-B14F-4D97-AF65-F5344CB8AC3E}">
        <p14:creationId xmlns:p14="http://schemas.microsoft.com/office/powerpoint/2010/main" val="529766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previous slide said that AM is “monitoring and maintaining” assets. That’s pretty much the</a:t>
            </a:r>
            <a:r>
              <a:rPr lang="en-US" baseline="0" dirty="0"/>
              <a:t> same as “managing”.</a:t>
            </a:r>
          </a:p>
          <a:p>
            <a:r>
              <a:rPr lang="en-US" baseline="0" dirty="0"/>
              <a:t>In everyday life, we are either reactive, proactive, or passive, depending upon the situation.</a:t>
            </a:r>
          </a:p>
          <a:p>
            <a:r>
              <a:rPr lang="en-US" baseline="0" dirty="0"/>
              <a:t>A reactive water system waits for something to happen and then responds accordingly.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For example 1) Proactive Water System A performs routine maintenance and has a spare pump in the maintenance department.</a:t>
            </a:r>
          </a:p>
          <a:p>
            <a:r>
              <a:rPr lang="en-US" baseline="0" dirty="0"/>
              <a:t>2) Passive Water System B would simply ignore any pump issues until it completely dies and they have no choice but to get a new one.</a:t>
            </a:r>
          </a:p>
          <a:p>
            <a:r>
              <a:rPr lang="en-US" baseline="0" dirty="0"/>
              <a:t>3) Reactive Water System C installed a new booster pump in 2005. Since that time, the Have not purchased a backup, have done no preventative maintenance, </a:t>
            </a:r>
          </a:p>
          <a:p>
            <a:r>
              <a:rPr lang="en-US" baseline="0" dirty="0"/>
              <a:t>and if there is a problem with the pump they do the bare minimum to get it working again. </a:t>
            </a:r>
          </a:p>
          <a:p>
            <a:endParaRPr lang="en-US" b="1" baseline="0" dirty="0"/>
          </a:p>
          <a:p>
            <a:r>
              <a:rPr lang="en-US" b="1" baseline="0" dirty="0"/>
              <a:t>POLL Question</a:t>
            </a:r>
            <a:r>
              <a:rPr lang="en-US" baseline="0" dirty="0"/>
              <a:t>: How would you best describe the current management of your water system? A) Proactive B) Passive C) Reactive D) Combination E) Not Sure</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4</a:t>
            </a:fld>
            <a:endParaRPr lang="en-US"/>
          </a:p>
        </p:txBody>
      </p:sp>
    </p:spTree>
    <p:extLst>
      <p:ext uri="{BB962C8B-B14F-4D97-AF65-F5344CB8AC3E}">
        <p14:creationId xmlns:p14="http://schemas.microsoft.com/office/powerpoint/2010/main" val="6685380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an example</a:t>
            </a:r>
            <a:r>
              <a:rPr lang="en-US" baseline="0" dirty="0"/>
              <a:t> of the general breakdown of expenses a water utility can incur. Each system is weighted differently. What most probably have in common, however,</a:t>
            </a:r>
          </a:p>
          <a:p>
            <a:r>
              <a:rPr lang="en-US" baseline="0" dirty="0"/>
              <a:t>Is that a majority of their expenses are existing debt service., which is </a:t>
            </a:r>
            <a:r>
              <a:rPr lang="en-US" sz="1200" b="0" i="0" kern="1200" dirty="0">
                <a:solidFill>
                  <a:schemeClr val="tx1"/>
                </a:solidFill>
                <a:effectLst/>
                <a:latin typeface="+mn-lt"/>
                <a:ea typeface="+mn-ea"/>
                <a:cs typeface="+mn-cs"/>
              </a:rPr>
              <a:t>simply the total amount of principal and interest payments made over a 12 month period.</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47</a:t>
            </a:fld>
            <a:endParaRPr lang="en-US"/>
          </a:p>
        </p:txBody>
      </p:sp>
    </p:spTree>
    <p:extLst>
      <p:ext uri="{BB962C8B-B14F-4D97-AF65-F5344CB8AC3E}">
        <p14:creationId xmlns:p14="http://schemas.microsoft.com/office/powerpoint/2010/main" val="1242523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61351F-DBB1-4664-ADA9-83BC7CB8848D}" type="slidenum">
              <a:rPr lang="en-US" smtClean="0"/>
              <a:t>48</a:t>
            </a:fld>
            <a:endParaRPr lang="en-US" dirty="0"/>
          </a:p>
        </p:txBody>
      </p:sp>
    </p:spTree>
    <p:extLst>
      <p:ext uri="{BB962C8B-B14F-4D97-AF65-F5344CB8AC3E}">
        <p14:creationId xmlns:p14="http://schemas.microsoft.com/office/powerpoint/2010/main" val="6131789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should begin operating publicly owned water and sewer utilities as businesses, not public services. Compared to other utilities, such as electric and communication utilities. which are primarily privately or corporately owned and operated, water and sewer utilities are typically owned / operated and maintained by communities. These utilities are run like local governments. We</a:t>
            </a:r>
            <a:r>
              <a:rPr lang="en-US" baseline="0" dirty="0"/>
              <a:t> want the public to be happy. But they need to understand that a higher water rate is required in order to </a:t>
            </a:r>
          </a:p>
          <a:p>
            <a:r>
              <a:rPr lang="en-US" baseline="0" dirty="0"/>
              <a:t>Have safe,  reliable drinking water.</a:t>
            </a:r>
            <a:endParaRPr lang="en-US" dirty="0"/>
          </a:p>
          <a:p>
            <a:endParaRPr lang="en-US" dirty="0"/>
          </a:p>
        </p:txBody>
      </p:sp>
    </p:spTree>
    <p:extLst>
      <p:ext uri="{BB962C8B-B14F-4D97-AF65-F5344CB8AC3E}">
        <p14:creationId xmlns:p14="http://schemas.microsoft.com/office/powerpoint/2010/main" val="31805672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Long term funding</a:t>
            </a:r>
            <a:r>
              <a:rPr lang="en-US" baseline="0" dirty="0"/>
              <a:t> strategy includes the analyzation of your rate design structure.</a:t>
            </a:r>
          </a:p>
          <a:p>
            <a:r>
              <a:rPr lang="en-US" dirty="0"/>
              <a:t>Before establishing an operational budget and, thus, setting rates,</a:t>
            </a:r>
            <a:r>
              <a:rPr lang="en-US" baseline="0" dirty="0"/>
              <a:t> a utility must remember both the mission statement and the goals of the community, which can be in conflict at times.</a:t>
            </a:r>
          </a:p>
          <a:p>
            <a:endParaRPr lang="en-US" baseline="0" dirty="0"/>
          </a:p>
          <a:p>
            <a:pPr marL="347663" indent="-347663"/>
            <a:r>
              <a:rPr lang="en-US" baseline="0" dirty="0"/>
              <a:t>Consider what the goals are for your community, then discuss how much revenue is needed to cover the costs. </a:t>
            </a:r>
          </a:p>
          <a:p>
            <a:pPr marL="347663" indent="-347663"/>
            <a:r>
              <a:rPr lang="en-US" baseline="0" dirty="0"/>
              <a:t>Additionally, the rate structure will need to change to accommodate growth, cost of living expenses, inflation, etc. A 2% increase this year may not be necessary</a:t>
            </a:r>
          </a:p>
          <a:p>
            <a:pPr marL="347663" indent="-347663"/>
            <a:r>
              <a:rPr lang="en-US" baseline="0" dirty="0"/>
              <a:t>Next year, or it may not be enough of an increase and 4% is required. </a:t>
            </a:r>
          </a:p>
          <a:p>
            <a:pPr marL="347663" indent="-347663"/>
            <a:endParaRPr lang="en-US" baseline="0" dirty="0"/>
          </a:p>
          <a:p>
            <a:pPr marL="347663" indent="-347663"/>
            <a:r>
              <a:rPr lang="en-US" baseline="0" dirty="0"/>
              <a:t>Even though it’s not always feasible, including the customer in the decision making process will provide transparency and trust. Not all surprises are good, especially when it comes to money.</a:t>
            </a:r>
          </a:p>
          <a:p>
            <a:pPr marL="347663" indent="-347663"/>
            <a:endParaRPr lang="en-US" sz="1200" dirty="0">
              <a:solidFill>
                <a:schemeClr val="tx1"/>
              </a:solidFill>
              <a:latin typeface="Myriad Pro"/>
            </a:endParaRPr>
          </a:p>
          <a:p>
            <a:endParaRPr lang="en-US" dirty="0"/>
          </a:p>
        </p:txBody>
      </p:sp>
      <p:sp>
        <p:nvSpPr>
          <p:cNvPr id="4" name="Slide Number Placeholder 3"/>
          <p:cNvSpPr>
            <a:spLocks noGrp="1"/>
          </p:cNvSpPr>
          <p:nvPr>
            <p:ph type="sldNum" sz="quarter" idx="10"/>
          </p:nvPr>
        </p:nvSpPr>
        <p:spPr/>
        <p:txBody>
          <a:bodyPr/>
          <a:lstStyle/>
          <a:p>
            <a:fld id="{2E61351F-DBB1-4664-ADA9-83BC7CB8848D}" type="slidenum">
              <a:rPr lang="en-US" smtClean="0"/>
              <a:t>50</a:t>
            </a:fld>
            <a:endParaRPr lang="en-US" dirty="0"/>
          </a:p>
        </p:txBody>
      </p:sp>
    </p:spTree>
    <p:extLst>
      <p:ext uri="{BB962C8B-B14F-4D97-AF65-F5344CB8AC3E}">
        <p14:creationId xmlns:p14="http://schemas.microsoft.com/office/powerpoint/2010/main" val="14571833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dirty="0"/>
              <a:t>Utility</a:t>
            </a:r>
            <a:r>
              <a:rPr lang="en-US" sz="1200" baseline="0" dirty="0"/>
              <a:t> pricing strategy is often used to help determine rates. It is a model or method used to establish the best price for the product/service. It helps a system choose </a:t>
            </a:r>
            <a:r>
              <a:rPr lang="en-US" sz="1200" b="1" baseline="0" dirty="0"/>
              <a:t>pr</a:t>
            </a:r>
            <a:r>
              <a:rPr lang="en-US" sz="1200" b="1" i="0" kern="1200" dirty="0">
                <a:solidFill>
                  <a:schemeClr val="tx1"/>
                </a:solidFill>
                <a:effectLst/>
                <a:latin typeface="+mn-lt"/>
                <a:ea typeface="+mn-ea"/>
                <a:cs typeface="+mn-cs"/>
              </a:rPr>
              <a:t>ices</a:t>
            </a:r>
            <a:r>
              <a:rPr lang="en-US" sz="1200" b="0" i="0" kern="1200" dirty="0">
                <a:solidFill>
                  <a:schemeClr val="tx1"/>
                </a:solidFill>
                <a:effectLst/>
                <a:latin typeface="+mn-lt"/>
                <a:ea typeface="+mn-ea"/>
                <a:cs typeface="+mn-cs"/>
              </a:rPr>
              <a:t> to maximize profits and shareholder value while considering consumer and market demand. The strategy</a:t>
            </a:r>
            <a:r>
              <a:rPr lang="en-US" sz="1200" b="0" i="0" kern="1200" baseline="0" dirty="0">
                <a:solidFill>
                  <a:schemeClr val="tx1"/>
                </a:solidFill>
                <a:effectLst/>
                <a:latin typeface="+mn-lt"/>
                <a:ea typeface="+mn-ea"/>
                <a:cs typeface="+mn-cs"/>
              </a:rPr>
              <a:t> may include for example:</a:t>
            </a:r>
          </a:p>
          <a:p>
            <a:r>
              <a:rPr lang="en-US" sz="1200" dirty="0"/>
              <a:t>Base Fees, which use and structure a minimum usage and dollar amount</a:t>
            </a:r>
            <a:r>
              <a:rPr lang="en-US" sz="1200" baseline="0" dirty="0"/>
              <a:t> (example $25.00 for first 2000 gallons of water)</a:t>
            </a:r>
            <a:r>
              <a:rPr lang="en-US" sz="1200" dirty="0"/>
              <a:t> </a:t>
            </a:r>
          </a:p>
          <a:p>
            <a:r>
              <a:rPr lang="en-US" sz="1200" dirty="0"/>
              <a:t>Locational Differentials,</a:t>
            </a:r>
            <a:r>
              <a:rPr lang="en-US" sz="1200" baseline="0" dirty="0"/>
              <a:t> such as lower in-rates and higher out-of-town r</a:t>
            </a:r>
            <a:r>
              <a:rPr lang="en-US" sz="1200" dirty="0"/>
              <a:t>ates</a:t>
            </a:r>
          </a:p>
          <a:p>
            <a:r>
              <a:rPr lang="en-US" sz="1200" baseline="0" dirty="0"/>
              <a:t>And Customer Differentials:  Is the water connection for a residential, commercial, or industrial location? Should the industrial user be charged more? Or less?</a:t>
            </a:r>
            <a:endParaRPr lang="en-US" sz="1200" dirty="0"/>
          </a:p>
          <a:p>
            <a:endParaRPr lang="en-US" sz="1200" dirty="0"/>
          </a:p>
          <a:p>
            <a:endParaRPr lang="en-US" dirty="0"/>
          </a:p>
        </p:txBody>
      </p:sp>
      <p:sp>
        <p:nvSpPr>
          <p:cNvPr id="4" name="Slide Number Placeholder 3"/>
          <p:cNvSpPr>
            <a:spLocks noGrp="1"/>
          </p:cNvSpPr>
          <p:nvPr>
            <p:ph type="sldNum" sz="quarter" idx="10"/>
          </p:nvPr>
        </p:nvSpPr>
        <p:spPr/>
        <p:txBody>
          <a:bodyPr/>
          <a:lstStyle/>
          <a:p>
            <a:fld id="{2E61351F-DBB1-4664-ADA9-83BC7CB8848D}" type="slidenum">
              <a:rPr lang="en-US" smtClean="0"/>
              <a:t>51</a:t>
            </a:fld>
            <a:endParaRPr lang="en-US" dirty="0"/>
          </a:p>
        </p:txBody>
      </p:sp>
    </p:spTree>
    <p:extLst>
      <p:ext uri="{BB962C8B-B14F-4D97-AF65-F5344CB8AC3E}">
        <p14:creationId xmlns:p14="http://schemas.microsoft.com/office/powerpoint/2010/main" val="11716543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a:t>
            </a:r>
            <a:r>
              <a:rPr lang="en-US" baseline="0" dirty="0"/>
              <a:t> decide to work on a CIP, one of the first questions you may ask is </a:t>
            </a:r>
            <a:r>
              <a:rPr lang="en-US" dirty="0"/>
              <a:t>How</a:t>
            </a:r>
            <a:r>
              <a:rPr lang="en-US" baseline="0" dirty="0"/>
              <a:t> far out should I plan?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Most small water systems only operate in the current fiscal year with their Annual Budget.</a:t>
            </a:r>
            <a:endParaRPr lang="en-US" dirty="0"/>
          </a:p>
          <a:p>
            <a:r>
              <a:rPr lang="en-US" baseline="0" dirty="0"/>
              <a:t>If you are able to plan a CIP, they typically are scheduled out to about 5 years, followed by a 10 year repair/replacement schedule. But what is a repair/replacement plan?</a:t>
            </a:r>
          </a:p>
          <a:p>
            <a:r>
              <a:rPr lang="en-US" baseline="0" dirty="0"/>
              <a:t>Think about the repair/replacement plan for a refrigerator. When you buy the refrigerator new, you have the option to buy the repair/replacement plan for an additional $20/month.</a:t>
            </a:r>
          </a:p>
          <a:p>
            <a:r>
              <a:rPr lang="en-US" baseline="0" dirty="0"/>
              <a:t>The plan works similarly for water utilities. Investing money on a regular basis into a plan or fund will help to offset labor costs and out-of-pocked expenses when issues arise with your system.</a:t>
            </a:r>
          </a:p>
          <a:p>
            <a:r>
              <a:rPr lang="en-US" baseline="0" dirty="0"/>
              <a:t>The last phase of planning is Capital Investment, scheduling 20-30 years out. </a:t>
            </a:r>
          </a:p>
          <a:p>
            <a:r>
              <a:rPr lang="en-US" sz="1200" b="0" i="0" kern="1200" dirty="0">
                <a:solidFill>
                  <a:schemeClr val="tx1"/>
                </a:solidFill>
                <a:effectLst/>
                <a:latin typeface="+mn-lt"/>
                <a:ea typeface="+mn-ea"/>
                <a:cs typeface="+mn-cs"/>
              </a:rPr>
              <a:t>A </a:t>
            </a:r>
            <a:r>
              <a:rPr lang="en-US" sz="1200" b="1" i="0" kern="1200" dirty="0">
                <a:solidFill>
                  <a:schemeClr val="tx1"/>
                </a:solidFill>
                <a:effectLst/>
                <a:latin typeface="+mn-lt"/>
                <a:ea typeface="+mn-ea"/>
                <a:cs typeface="+mn-cs"/>
              </a:rPr>
              <a:t>capital investment</a:t>
            </a:r>
            <a:r>
              <a:rPr lang="en-US" sz="1200" b="0" i="0" kern="1200" dirty="0">
                <a:solidFill>
                  <a:schemeClr val="tx1"/>
                </a:solidFill>
                <a:effectLst/>
                <a:latin typeface="+mn-lt"/>
                <a:ea typeface="+mn-ea"/>
                <a:cs typeface="+mn-cs"/>
              </a:rPr>
              <a:t> is a long-term growth strategy. A company </a:t>
            </a:r>
            <a:r>
              <a:rPr lang="en-US" sz="1200" b="1" i="0" kern="1200" dirty="0">
                <a:solidFill>
                  <a:schemeClr val="tx1"/>
                </a:solidFill>
                <a:effectLst/>
                <a:latin typeface="+mn-lt"/>
                <a:ea typeface="+mn-ea"/>
                <a:cs typeface="+mn-cs"/>
              </a:rPr>
              <a:t>plans</a:t>
            </a:r>
            <a:r>
              <a:rPr lang="en-US" sz="1200" b="0" i="0" kern="1200" dirty="0">
                <a:solidFill>
                  <a:schemeClr val="tx1"/>
                </a:solidFill>
                <a:effectLst/>
                <a:latin typeface="+mn-lt"/>
                <a:ea typeface="+mn-ea"/>
                <a:cs typeface="+mn-cs"/>
              </a:rPr>
              <a:t> and implements </a:t>
            </a:r>
            <a:r>
              <a:rPr lang="en-US" sz="1200" b="1" i="0" kern="1200" dirty="0">
                <a:solidFill>
                  <a:schemeClr val="tx1"/>
                </a:solidFill>
                <a:effectLst/>
                <a:latin typeface="+mn-lt"/>
                <a:ea typeface="+mn-ea"/>
                <a:cs typeface="+mn-cs"/>
              </a:rPr>
              <a:t>capital investments</a:t>
            </a:r>
            <a:r>
              <a:rPr lang="en-US" sz="1200" b="0" i="0" kern="1200" dirty="0">
                <a:solidFill>
                  <a:schemeClr val="tx1"/>
                </a:solidFill>
                <a:effectLst/>
                <a:latin typeface="+mn-lt"/>
                <a:ea typeface="+mn-ea"/>
                <a:cs typeface="+mn-cs"/>
              </a:rPr>
              <a:t> in order to ensure its growth in the future. </a:t>
            </a:r>
            <a:r>
              <a:rPr lang="en-US" sz="1200" b="1" i="0" kern="1200" dirty="0">
                <a:solidFill>
                  <a:schemeClr val="tx1"/>
                </a:solidFill>
                <a:effectLst/>
                <a:latin typeface="+mn-lt"/>
                <a:ea typeface="+mn-ea"/>
                <a:cs typeface="+mn-cs"/>
              </a:rPr>
              <a:t>Capital investments</a:t>
            </a:r>
            <a:r>
              <a:rPr lang="en-US" sz="1200" b="0" i="0" kern="1200" dirty="0">
                <a:solidFill>
                  <a:schemeClr val="tx1"/>
                </a:solidFill>
                <a:effectLst/>
                <a:latin typeface="+mn-lt"/>
                <a:ea typeface="+mn-ea"/>
                <a:cs typeface="+mn-cs"/>
              </a:rPr>
              <a:t> generally are made to increase</a:t>
            </a:r>
          </a:p>
          <a:p>
            <a:r>
              <a:rPr lang="en-US" sz="1200" b="0" i="0" kern="1200" dirty="0">
                <a:solidFill>
                  <a:schemeClr val="tx1"/>
                </a:solidFill>
                <a:effectLst/>
                <a:latin typeface="+mn-lt"/>
                <a:ea typeface="+mn-ea"/>
                <a:cs typeface="+mn-cs"/>
              </a:rPr>
              <a:t> operational capacity, capture a larger share of the market, and generate more revenue. If</a:t>
            </a:r>
            <a:r>
              <a:rPr lang="en-US" sz="1200" b="0" i="0" kern="1200" baseline="0" dirty="0">
                <a:solidFill>
                  <a:schemeClr val="tx1"/>
                </a:solidFill>
                <a:effectLst/>
                <a:latin typeface="+mn-lt"/>
                <a:ea typeface="+mn-ea"/>
                <a:cs typeface="+mn-cs"/>
              </a:rPr>
              <a:t> possible, </a:t>
            </a:r>
            <a:r>
              <a:rPr lang="en-US" baseline="0" dirty="0"/>
              <a:t>start planning now in order to allow for expansion. </a:t>
            </a:r>
          </a:p>
          <a:p>
            <a:endParaRPr lang="en-US" baseline="0" dirty="0"/>
          </a:p>
          <a:p>
            <a:r>
              <a:rPr lang="en-US" baseline="0" dirty="0"/>
              <a:t>Each year is a re-adjustment. </a:t>
            </a:r>
          </a:p>
        </p:txBody>
      </p:sp>
      <p:sp>
        <p:nvSpPr>
          <p:cNvPr id="4" name="Slide Number Placeholder 3"/>
          <p:cNvSpPr>
            <a:spLocks noGrp="1"/>
          </p:cNvSpPr>
          <p:nvPr>
            <p:ph type="sldNum" sz="quarter" idx="10"/>
          </p:nvPr>
        </p:nvSpPr>
        <p:spPr/>
        <p:txBody>
          <a:bodyPr/>
          <a:lstStyle/>
          <a:p>
            <a:fld id="{D373D266-1314-4DF6-A61E-3ADEDBF5F42B}" type="slidenum">
              <a:rPr lang="en-US" smtClean="0"/>
              <a:t>52</a:t>
            </a:fld>
            <a:endParaRPr lang="en-US" dirty="0"/>
          </a:p>
        </p:txBody>
      </p:sp>
    </p:spTree>
    <p:extLst>
      <p:ext uri="{BB962C8B-B14F-4D97-AF65-F5344CB8AC3E}">
        <p14:creationId xmlns:p14="http://schemas.microsoft.com/office/powerpoint/2010/main" val="18301353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9250" indent="-349250"/>
            <a:r>
              <a:rPr lang="en-US" sz="1200" dirty="0">
                <a:solidFill>
                  <a:schemeClr val="tx1"/>
                </a:solidFill>
                <a:latin typeface="Arial" pitchFamily="34" charset="0"/>
                <a:cs typeface="Arial" pitchFamily="34" charset="0"/>
              </a:rPr>
              <a:t>Once a good</a:t>
            </a:r>
            <a:r>
              <a:rPr lang="en-US" sz="1200" baseline="0" dirty="0">
                <a:solidFill>
                  <a:schemeClr val="tx1"/>
                </a:solidFill>
                <a:latin typeface="Arial" pitchFamily="34" charset="0"/>
                <a:cs typeface="Arial" pitchFamily="34" charset="0"/>
              </a:rPr>
              <a:t> AMP is established, the </a:t>
            </a:r>
            <a:r>
              <a:rPr lang="en-US" sz="1200" dirty="0">
                <a:solidFill>
                  <a:schemeClr val="tx1"/>
                </a:solidFill>
                <a:latin typeface="Arial" pitchFamily="34" charset="0"/>
                <a:cs typeface="Arial" pitchFamily="34" charset="0"/>
              </a:rPr>
              <a:t>groundwork for successful service delivery for future generations can be set.</a:t>
            </a:r>
          </a:p>
          <a:p>
            <a:pPr marL="349250" indent="-349250"/>
            <a:r>
              <a:rPr lang="en-US" sz="1200" dirty="0">
                <a:solidFill>
                  <a:schemeClr val="tx1"/>
                </a:solidFill>
                <a:latin typeface="Arial" pitchFamily="34" charset="0"/>
                <a:cs typeface="Arial" pitchFamily="34" charset="0"/>
              </a:rPr>
              <a:t>A CIP functions</a:t>
            </a:r>
            <a:r>
              <a:rPr lang="en-US" sz="1200" baseline="0" dirty="0">
                <a:solidFill>
                  <a:schemeClr val="tx1"/>
                </a:solidFill>
                <a:latin typeface="Arial" pitchFamily="34" charset="0"/>
                <a:cs typeface="Arial" pitchFamily="34" charset="0"/>
              </a:rPr>
              <a:t> as a </a:t>
            </a:r>
            <a:r>
              <a:rPr lang="en-US" sz="1200" dirty="0">
                <a:solidFill>
                  <a:schemeClr val="tx1"/>
                </a:solidFill>
                <a:latin typeface="Arial" pitchFamily="34" charset="0"/>
                <a:cs typeface="Arial" pitchFamily="34" charset="0"/>
              </a:rPr>
              <a:t>planning and funding mechanism for investment in long-term capital assets. </a:t>
            </a:r>
          </a:p>
          <a:p>
            <a:pPr marL="349250" indent="-349250"/>
            <a:r>
              <a:rPr lang="en-US" sz="1200" dirty="0">
                <a:solidFill>
                  <a:schemeClr val="tx1"/>
                </a:solidFill>
                <a:latin typeface="Arial" pitchFamily="34" charset="0"/>
                <a:cs typeface="Arial" pitchFamily="34" charset="0"/>
              </a:rPr>
              <a:t>It also establishes a basis and authority for the development of Capital Reserve Funds.</a:t>
            </a:r>
            <a:endParaRPr lang="en-US" sz="1200" b="0" i="0" u="none" strike="noStrike" kern="1200" baseline="0" dirty="0">
              <a:solidFill>
                <a:schemeClr val="tx1"/>
              </a:solidFill>
              <a:latin typeface="Arial" charset="0"/>
              <a:ea typeface="ＭＳ Ｐゴシック" pitchFamily="-32" charset="-128"/>
              <a:cs typeface="+mn-cs"/>
            </a:endParaRPr>
          </a:p>
          <a:p>
            <a:endParaRPr lang="en-US" sz="1200" b="0" i="0" u="none" strike="noStrike" kern="1200" baseline="0" dirty="0">
              <a:solidFill>
                <a:schemeClr val="tx1"/>
              </a:solidFill>
              <a:latin typeface="Arial" charset="0"/>
              <a:ea typeface="ＭＳ Ｐゴシック" pitchFamily="-32" charset="-128"/>
              <a:cs typeface="+mn-cs"/>
            </a:endParaRPr>
          </a:p>
          <a:p>
            <a:r>
              <a:rPr lang="en-US" sz="1200" b="0" i="0" u="none" strike="noStrike" kern="1200" baseline="0" dirty="0">
                <a:solidFill>
                  <a:schemeClr val="tx1"/>
                </a:solidFill>
                <a:latin typeface="Arial" charset="0"/>
                <a:ea typeface="ＭＳ Ｐゴシック" pitchFamily="-32" charset="-128"/>
                <a:cs typeface="+mn-cs"/>
              </a:rPr>
              <a:t>CIP development should be governed by a written policy to be adopted by an elected body, and communicated publicly.</a:t>
            </a:r>
            <a:endParaRPr lang="en-US" dirty="0"/>
          </a:p>
        </p:txBody>
      </p:sp>
    </p:spTree>
    <p:extLst>
      <p:ext uri="{BB962C8B-B14F-4D97-AF65-F5344CB8AC3E}">
        <p14:creationId xmlns:p14="http://schemas.microsoft.com/office/powerpoint/2010/main" val="19618971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charset="0"/>
                <a:ea typeface="ＭＳ Ｐゴシック" pitchFamily="-32" charset="-128"/>
                <a:cs typeface="+mn-cs"/>
              </a:rPr>
              <a:t>Here is a general list of what you should include when creating your CIP list.</a:t>
            </a:r>
          </a:p>
          <a:p>
            <a:r>
              <a:rPr lang="en-US" sz="1200" b="0" i="0" u="none" strike="noStrike" kern="1200" baseline="0" dirty="0">
                <a:solidFill>
                  <a:schemeClr val="tx1"/>
                </a:solidFill>
                <a:latin typeface="Arial" charset="0"/>
                <a:ea typeface="ＭＳ Ｐゴシック" pitchFamily="-32" charset="-128"/>
                <a:cs typeface="+mn-cs"/>
              </a:rPr>
              <a:t>Include a description of the project along with a brief statement regarding the need for the project.</a:t>
            </a:r>
          </a:p>
          <a:p>
            <a:r>
              <a:rPr lang="en-US" sz="1200" b="0" i="0" u="none" strike="noStrike" kern="1200" baseline="0" dirty="0">
                <a:solidFill>
                  <a:schemeClr val="tx1"/>
                </a:solidFill>
                <a:latin typeface="Arial" charset="0"/>
                <a:ea typeface="ＭＳ Ｐゴシック" pitchFamily="-32" charset="-128"/>
                <a:cs typeface="+mn-cs"/>
              </a:rPr>
              <a:t>Concerning the anticipated year of the project, state whether it is absolute or flexible. Some things just cannot wait, while others are no rush.</a:t>
            </a:r>
          </a:p>
          <a:p>
            <a:r>
              <a:rPr lang="en-US" sz="1200" b="0" i="0" u="none" strike="noStrike" kern="1200" baseline="0" dirty="0">
                <a:solidFill>
                  <a:schemeClr val="tx1"/>
                </a:solidFill>
                <a:latin typeface="Arial" charset="0"/>
                <a:ea typeface="ＭＳ Ｐゴシック" pitchFamily="-32" charset="-128"/>
                <a:cs typeface="+mn-cs"/>
              </a:rPr>
              <a:t>Estimate project cost along with data illustrating how the costs were determined.</a:t>
            </a:r>
          </a:p>
          <a:p>
            <a:r>
              <a:rPr lang="en-US" sz="1200" b="0" i="0" u="none" strike="noStrike" kern="1200" baseline="0" dirty="0">
                <a:solidFill>
                  <a:schemeClr val="tx1"/>
                </a:solidFill>
                <a:latin typeface="Arial" charset="0"/>
                <a:ea typeface="ＭＳ Ｐゴシック" pitchFamily="-32" charset="-128"/>
                <a:cs typeface="+mn-cs"/>
              </a:rPr>
              <a:t>Provide a list of the potential funding sources considered, or available, for the type of project you are creating. ODW? Bank Loan? USDA?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Arial" charset="0"/>
                <a:ea typeface="ＭＳ Ｐゴシック" pitchFamily="-32" charset="-128"/>
                <a:cs typeface="+mn-cs"/>
              </a:rPr>
              <a:t>And finally list the changes in overall operations that may occur as a result of the project, and how they may impact your LOS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Arial" charset="0"/>
                <a:ea typeface="ＭＳ Ｐゴシック" pitchFamily="-32" charset="-128"/>
                <a:cs typeface="+mn-cs"/>
              </a:rPr>
              <a:t>(including but not limited to operator requirements, additional O&amp;M costs, regulatory changes, etc.)</a:t>
            </a:r>
          </a:p>
          <a:p>
            <a:endParaRPr lang="en-US" sz="1200" b="1" i="0" u="none" strike="noStrike" kern="1200" baseline="0" dirty="0">
              <a:solidFill>
                <a:schemeClr val="tx1"/>
              </a:solidFill>
              <a:latin typeface="Arial" charset="0"/>
              <a:ea typeface="ＭＳ Ｐゴシック" pitchFamily="-32" charset="-128"/>
              <a:cs typeface="+mn-cs"/>
            </a:endParaRPr>
          </a:p>
          <a:p>
            <a:r>
              <a:rPr lang="en-US" sz="1200" b="1" i="0" u="none" strike="noStrike" kern="1200" baseline="0" dirty="0">
                <a:solidFill>
                  <a:schemeClr val="tx1"/>
                </a:solidFill>
                <a:latin typeface="Arial" charset="0"/>
                <a:ea typeface="ＭＳ Ｐゴシック" pitchFamily="-32" charset="-128"/>
                <a:cs typeface="+mn-cs"/>
              </a:rPr>
              <a:t>POLL Question</a:t>
            </a:r>
            <a:r>
              <a:rPr lang="en-US" sz="1200" b="0" i="0" u="none" strike="noStrike" kern="1200" baseline="0" dirty="0">
                <a:solidFill>
                  <a:schemeClr val="tx1"/>
                </a:solidFill>
                <a:latin typeface="Arial" charset="0"/>
                <a:ea typeface="ＭＳ Ｐゴシック" pitchFamily="-32" charset="-128"/>
                <a:cs typeface="+mn-cs"/>
              </a:rPr>
              <a:t>: Do you know which sources are available to get the funding you need? Yes or No</a:t>
            </a:r>
          </a:p>
          <a:p>
            <a:r>
              <a:rPr lang="en-US" sz="1200" b="0" i="0" u="none" strike="noStrike" kern="1200" baseline="0" dirty="0">
                <a:solidFill>
                  <a:schemeClr val="tx1"/>
                </a:solidFill>
                <a:latin typeface="Arial" charset="0"/>
                <a:ea typeface="ＭＳ Ｐゴシック" pitchFamily="-32" charset="-128"/>
                <a:cs typeface="+mn-cs"/>
              </a:rPr>
              <a:t>For those who answer No, email for a list.</a:t>
            </a:r>
          </a:p>
          <a:p>
            <a:endParaRPr lang="en-US" sz="1200" b="0" i="0" u="none" strike="noStrike" kern="1200" baseline="0" dirty="0">
              <a:solidFill>
                <a:schemeClr val="tx1"/>
              </a:solidFill>
              <a:latin typeface="Arial" charset="0"/>
              <a:ea typeface="ＭＳ Ｐゴシック" pitchFamily="-32" charset="-128"/>
              <a:cs typeface="+mn-cs"/>
            </a:endParaRPr>
          </a:p>
          <a:p>
            <a:endParaRPr lang="en-US" dirty="0"/>
          </a:p>
        </p:txBody>
      </p:sp>
    </p:spTree>
    <p:extLst>
      <p:ext uri="{BB962C8B-B14F-4D97-AF65-F5344CB8AC3E}">
        <p14:creationId xmlns:p14="http://schemas.microsoft.com/office/powerpoint/2010/main" val="7073931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i="0" kern="1200" dirty="0">
                <a:solidFill>
                  <a:schemeClr val="tx1"/>
                </a:solidFill>
                <a:effectLst/>
                <a:latin typeface="+mn-lt"/>
                <a:ea typeface="+mn-ea"/>
                <a:cs typeface="+mn-cs"/>
              </a:rPr>
              <a:t>The </a:t>
            </a:r>
            <a:r>
              <a:rPr lang="en-US" sz="1200" b="1" i="0" kern="1200" dirty="0">
                <a:solidFill>
                  <a:schemeClr val="tx1"/>
                </a:solidFill>
                <a:effectLst/>
                <a:latin typeface="+mn-lt"/>
                <a:ea typeface="+mn-ea"/>
                <a:cs typeface="+mn-cs"/>
              </a:rPr>
              <a:t>Capital Improvement</a:t>
            </a:r>
            <a:r>
              <a:rPr lang="en-US" sz="1200" b="0" i="0" kern="1200" dirty="0">
                <a:solidFill>
                  <a:schemeClr val="tx1"/>
                </a:solidFill>
                <a:effectLst/>
                <a:latin typeface="+mn-lt"/>
                <a:ea typeface="+mn-ea"/>
                <a:cs typeface="+mn-cs"/>
              </a:rPr>
              <a:t> program is based on an extensive prioritization process. </a:t>
            </a:r>
            <a:r>
              <a:rPr lang="en-US" sz="1200" b="1" i="0" kern="1200" dirty="0">
                <a:solidFill>
                  <a:schemeClr val="tx1"/>
                </a:solidFill>
                <a:effectLst/>
                <a:latin typeface="+mn-lt"/>
                <a:ea typeface="+mn-ea"/>
                <a:cs typeface="+mn-cs"/>
              </a:rPr>
              <a:t>Projects</a:t>
            </a:r>
            <a:r>
              <a:rPr lang="en-US" sz="1200" b="0" i="0" kern="1200" dirty="0">
                <a:solidFill>
                  <a:schemeClr val="tx1"/>
                </a:solidFill>
                <a:effectLst/>
                <a:latin typeface="+mn-lt"/>
                <a:ea typeface="+mn-ea"/>
                <a:cs typeface="+mn-cs"/>
              </a:rPr>
              <a:t> are prioritized based on critical objectives and strategies.</a:t>
            </a:r>
            <a:r>
              <a:rPr lang="en-US" sz="1200" b="0" i="0" kern="1200" baseline="0" dirty="0">
                <a:solidFill>
                  <a:schemeClr val="tx1"/>
                </a:solidFill>
                <a:effectLst/>
                <a:latin typeface="+mn-lt"/>
                <a:ea typeface="+mn-ea"/>
                <a:cs typeface="+mn-cs"/>
              </a:rPr>
              <a:t> </a:t>
            </a:r>
          </a:p>
          <a:p>
            <a:r>
              <a:rPr lang="en-US" dirty="0"/>
              <a:t>When it comes</a:t>
            </a:r>
            <a:r>
              <a:rPr lang="en-US" baseline="0" dirty="0"/>
              <a:t> to drinking water, a p</a:t>
            </a:r>
            <a:r>
              <a:rPr lang="en-US" dirty="0"/>
              <a:t>roject that improves public health and the safety of the community should be rated with the highest priority. </a:t>
            </a:r>
          </a:p>
          <a:p>
            <a:r>
              <a:rPr lang="en-US" dirty="0"/>
              <a:t>Projects should demonstrate the benefit provided to the community and possible risks from not completing the project. Compliance with state and federal mandates fall under this category.</a:t>
            </a:r>
          </a:p>
        </p:txBody>
      </p:sp>
      <p:sp>
        <p:nvSpPr>
          <p:cNvPr id="4" name="Slide Number Placeholder 3"/>
          <p:cNvSpPr>
            <a:spLocks noGrp="1"/>
          </p:cNvSpPr>
          <p:nvPr>
            <p:ph type="sldNum" sz="quarter" idx="10"/>
          </p:nvPr>
        </p:nvSpPr>
        <p:spPr/>
        <p:txBody>
          <a:bodyPr/>
          <a:lstStyle/>
          <a:p>
            <a:fld id="{D373D266-1314-4DF6-A61E-3ADEDBF5F42B}" type="slidenum">
              <a:rPr lang="en-US" smtClean="0"/>
              <a:t>55</a:t>
            </a:fld>
            <a:endParaRPr lang="en-US"/>
          </a:p>
        </p:txBody>
      </p:sp>
    </p:spTree>
    <p:extLst>
      <p:ext uri="{BB962C8B-B14F-4D97-AF65-F5344CB8AC3E}">
        <p14:creationId xmlns:p14="http://schemas.microsoft.com/office/powerpoint/2010/main" val="21364405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9250" indent="-349250"/>
            <a:r>
              <a:rPr lang="en-US" sz="1200" dirty="0">
                <a:solidFill>
                  <a:schemeClr val="tx1"/>
                </a:solidFill>
                <a:latin typeface="Arial" pitchFamily="34" charset="0"/>
                <a:cs typeface="Arial" pitchFamily="34" charset="0"/>
              </a:rPr>
              <a:t>A dedicated funding stream specifically earmarked for capital projects. The fund</a:t>
            </a:r>
            <a:r>
              <a:rPr lang="en-US" sz="1200" baseline="0" dirty="0">
                <a:solidFill>
                  <a:schemeClr val="tx1"/>
                </a:solidFill>
                <a:latin typeface="Arial" pitchFamily="34" charset="0"/>
                <a:cs typeface="Arial" pitchFamily="34" charset="0"/>
              </a:rPr>
              <a:t> should only be used for </a:t>
            </a:r>
            <a:r>
              <a:rPr lang="en-US" sz="1200" dirty="0">
                <a:solidFill>
                  <a:schemeClr val="tx1"/>
                </a:solidFill>
                <a:latin typeface="Arial" pitchFamily="34" charset="0"/>
                <a:cs typeface="Arial" pitchFamily="34" charset="0"/>
              </a:rPr>
              <a:t>approved and prioritized projects.</a:t>
            </a:r>
          </a:p>
          <a:p>
            <a:pPr marL="349250" indent="-349250"/>
            <a:r>
              <a:rPr lang="en-US" sz="1200" dirty="0">
                <a:solidFill>
                  <a:schemeClr val="tx1"/>
                </a:solidFill>
                <a:latin typeface="Arial" pitchFamily="34" charset="0"/>
                <a:cs typeface="Arial" pitchFamily="34" charset="0"/>
              </a:rPr>
              <a:t>This may be a percentage of annual revenue, a lump sum budget line item, or the dedication of interest earnings. The money should be designated for specific projects and/or a structured debt service.</a:t>
            </a:r>
          </a:p>
          <a:p>
            <a:pPr marL="349250" indent="-349250"/>
            <a:r>
              <a:rPr lang="en-US" sz="1200" dirty="0">
                <a:latin typeface="Arial" pitchFamily="34" charset="0"/>
                <a:cs typeface="Arial" pitchFamily="34" charset="0"/>
              </a:rPr>
              <a:t>This will requires fiscal discipline, basically protecting reserves from being used for non-utility</a:t>
            </a:r>
            <a:r>
              <a:rPr lang="en-US" sz="1200" baseline="0" dirty="0">
                <a:latin typeface="Arial" pitchFamily="34" charset="0"/>
                <a:cs typeface="Arial" pitchFamily="34" charset="0"/>
              </a:rPr>
              <a:t> needs.  </a:t>
            </a:r>
          </a:p>
          <a:p>
            <a:pPr marL="349250" indent="-349250"/>
            <a:endParaRPr lang="en-US" sz="1200" baseline="0" dirty="0">
              <a:latin typeface="Arial" pitchFamily="34" charset="0"/>
              <a:cs typeface="Arial" pitchFamily="34" charset="0"/>
            </a:endParaRPr>
          </a:p>
          <a:p>
            <a:pPr marL="349250" indent="-349250"/>
            <a:r>
              <a:rPr lang="en-US" sz="1200" baseline="0" dirty="0">
                <a:latin typeface="Arial" pitchFamily="34" charset="0"/>
                <a:cs typeface="Arial" pitchFamily="34" charset="0"/>
              </a:rPr>
              <a:t>For example: A County decides to dissolve the local Service Authority, and merge all assets with the County. At that point, reserves are in danger of being utilized for non-water related items.</a:t>
            </a:r>
            <a:endParaRPr lang="en-US" sz="1200" dirty="0">
              <a:latin typeface="Arial" pitchFamily="34" charset="0"/>
              <a:cs typeface="Arial" pitchFamily="34" charset="0"/>
            </a:endParaRPr>
          </a:p>
          <a:p>
            <a:endParaRPr lang="en-US" dirty="0"/>
          </a:p>
          <a:p>
            <a:endParaRPr lang="en-US" dirty="0"/>
          </a:p>
        </p:txBody>
      </p:sp>
    </p:spTree>
    <p:extLst>
      <p:ext uri="{BB962C8B-B14F-4D97-AF65-F5344CB8AC3E}">
        <p14:creationId xmlns:p14="http://schemas.microsoft.com/office/powerpoint/2010/main" val="3983457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dirty="0">
                <a:latin typeface="Arial" pitchFamily="34" charset="0"/>
                <a:cs typeface="Arial" pitchFamily="34" charset="0"/>
              </a:rPr>
              <a:t>1.  WHAT IS THE CURRENT STATE OF YOUR ASSETS?       Asset Inventory, Organize, Prioritize Into Asset Hierarchy</a:t>
            </a:r>
          </a:p>
          <a:p>
            <a:pPr lvl="0"/>
            <a:r>
              <a:rPr lang="en-US" sz="1200" b="1" dirty="0">
                <a:latin typeface="Arial" pitchFamily="34" charset="0"/>
                <a:cs typeface="Arial" pitchFamily="34" charset="0"/>
              </a:rPr>
              <a:t>2.  WHAT IS YOUR REQUIRED SUSTAINABLE LEVEL OF SERVICE?      Establish LOS, Policies &amp; Performance Measures</a:t>
            </a:r>
          </a:p>
          <a:p>
            <a:pPr lvl="0"/>
            <a:r>
              <a:rPr lang="en-US" sz="1200" b="1" dirty="0">
                <a:latin typeface="Arial" pitchFamily="34" charset="0"/>
                <a:cs typeface="Arial" pitchFamily="34" charset="0"/>
              </a:rPr>
              <a:t>3.  WHICH ASSETS ARE CRITICAL TO SUSTAINED PERFORMANCE?      Determine Asset Criticality, Conduct Asset Risk Assessments</a:t>
            </a:r>
          </a:p>
          <a:p>
            <a:pPr lvl="0"/>
            <a:r>
              <a:rPr lang="en-US" sz="1200" b="1" dirty="0">
                <a:latin typeface="Arial" pitchFamily="34" charset="0"/>
                <a:cs typeface="Arial" pitchFamily="34" charset="0"/>
              </a:rPr>
              <a:t>4.  WHAT ARE YOUR MINIMUM LIFE CYCLE COST STRATEGIES?      O&amp;M Procedures, Replacement / Repair / Rehabilitation Schedules</a:t>
            </a:r>
          </a:p>
          <a:p>
            <a:pPr lvl="0"/>
            <a:r>
              <a:rPr lang="en-US" sz="1200" b="1" dirty="0">
                <a:latin typeface="Arial" pitchFamily="34" charset="0"/>
                <a:cs typeface="Arial" pitchFamily="34" charset="0"/>
              </a:rPr>
              <a:t>5.  WHAT IS YOUR BEST LONG-TERM FUNDING STRATEGY?      Long-term Funding Plan, Communication Plan, Policy Statements</a:t>
            </a:r>
          </a:p>
          <a:p>
            <a:endParaRPr lang="en-US" dirty="0"/>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5</a:t>
            </a:fld>
            <a:endParaRPr lang="en-US"/>
          </a:p>
        </p:txBody>
      </p:sp>
    </p:spTree>
    <p:extLst>
      <p:ext uri="{BB962C8B-B14F-4D97-AF65-F5344CB8AC3E}">
        <p14:creationId xmlns:p14="http://schemas.microsoft.com/office/powerpoint/2010/main" val="18367859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talk about the most important</a:t>
            </a:r>
            <a:r>
              <a:rPr lang="en-US" baseline="0" dirty="0"/>
              <a:t> asset in any business – the people.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57</a:t>
            </a:fld>
            <a:endParaRPr lang="en-US"/>
          </a:p>
        </p:txBody>
      </p:sp>
    </p:spTree>
    <p:extLst>
      <p:ext uri="{BB962C8B-B14F-4D97-AF65-F5344CB8AC3E}">
        <p14:creationId xmlns:p14="http://schemas.microsoft.com/office/powerpoint/2010/main" val="23014507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58</a:t>
            </a:fld>
            <a:endParaRPr lang="en-US"/>
          </a:p>
        </p:txBody>
      </p:sp>
    </p:spTree>
    <p:extLst>
      <p:ext uri="{BB962C8B-B14F-4D97-AF65-F5344CB8AC3E}">
        <p14:creationId xmlns:p14="http://schemas.microsoft.com/office/powerpoint/2010/main" val="34934583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There was a time when employers could expect their staff to "stay put" until retirement. Those days, along with the guaranteed pension and loyalty to employees that came with them, are gone. </a:t>
            </a:r>
          </a:p>
          <a:p>
            <a:r>
              <a:rPr lang="en-US" sz="1200" b="0" i="0" kern="1200" dirty="0">
                <a:solidFill>
                  <a:schemeClr val="tx1"/>
                </a:solidFill>
                <a:effectLst/>
                <a:latin typeface="+mn-lt"/>
                <a:ea typeface="+mn-ea"/>
                <a:cs typeface="+mn-cs"/>
              </a:rPr>
              <a:t>Today's employers face higher turnover rates than at any other time in history</a:t>
            </a:r>
            <a:r>
              <a:rPr lang="en-US" sz="1200" b="0" i="0" kern="1200" baseline="0" dirty="0">
                <a:solidFill>
                  <a:schemeClr val="tx1"/>
                </a:solidFill>
                <a:effectLst/>
                <a:latin typeface="+mn-lt"/>
                <a:ea typeface="+mn-ea"/>
                <a:cs typeface="+mn-cs"/>
              </a:rPr>
              <a:t>, especially in the drinking water industry.</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Many organizations lack sufficient transfer programs to stem the loss. Plans must be in place to ensure continuity.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What would this type</a:t>
            </a:r>
            <a:r>
              <a:rPr lang="en-US" sz="1200" b="0" i="0" kern="1200" baseline="0" dirty="0">
                <a:solidFill>
                  <a:schemeClr val="tx1"/>
                </a:solidFill>
                <a:effectLst/>
                <a:latin typeface="+mn-lt"/>
                <a:ea typeface="+mn-ea"/>
                <a:cs typeface="+mn-cs"/>
              </a:rPr>
              <a:t> of plan look like? It may include strong em</a:t>
            </a:r>
            <a:r>
              <a:rPr lang="en-US" sz="1200" b="0" i="0" kern="1200" dirty="0">
                <a:solidFill>
                  <a:schemeClr val="tx1"/>
                </a:solidFill>
                <a:effectLst/>
                <a:latin typeface="+mn-lt"/>
                <a:ea typeface="+mn-ea"/>
                <a:cs typeface="+mn-cs"/>
              </a:rPr>
              <a:t>ployee/employer communications, reviews, work processes, finding alternative ways to get the work done, and adopting technology.</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59</a:t>
            </a:fld>
            <a:endParaRPr lang="en-US"/>
          </a:p>
        </p:txBody>
      </p:sp>
    </p:spTree>
    <p:extLst>
      <p:ext uri="{BB962C8B-B14F-4D97-AF65-F5344CB8AC3E}">
        <p14:creationId xmlns:p14="http://schemas.microsoft.com/office/powerpoint/2010/main" val="31861643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Lots of</a:t>
            </a:r>
            <a:r>
              <a:rPr lang="en-US" sz="1200" i="0" baseline="0" dirty="0"/>
              <a:t> responsibility is on your shoulders to provide customers a high level of service.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a:t>If a management strategy doesn’t work, you will be one of the first people to know. At that point you have to decide how to proceed.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a:t>Do you just go with it, or do you try and fix it? Based upon that strategy, you will have to decide which resources are needed to provide customers with clean, safe drinking water.</a:t>
            </a:r>
            <a:endParaRPr lang="en-US" sz="1200"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Managers please remember that without buy-in from</a:t>
            </a:r>
            <a:r>
              <a:rPr lang="en-US" sz="1200" i="1" baseline="0" dirty="0"/>
              <a:t> your </a:t>
            </a:r>
            <a:r>
              <a:rPr lang="en-US" sz="1200" i="1" dirty="0"/>
              <a:t>employees, a waterworks will not have an effective asset management model. </a:t>
            </a: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60</a:t>
            </a:fld>
            <a:endParaRPr lang="en-US"/>
          </a:p>
        </p:txBody>
      </p:sp>
    </p:spTree>
    <p:extLst>
      <p:ext uri="{BB962C8B-B14F-4D97-AF65-F5344CB8AC3E}">
        <p14:creationId xmlns:p14="http://schemas.microsoft.com/office/powerpoint/2010/main" val="35352256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Even though the old adage “The customer</a:t>
            </a:r>
            <a:r>
              <a:rPr lang="en-US" sz="1200" b="0" baseline="0" dirty="0"/>
              <a:t> is always right” isn’t entirely accurate, we still need to consider the public when working on our AMP.</a:t>
            </a:r>
            <a:r>
              <a:rPr lang="en-US" sz="1200" b="0" dirty="0"/>
              <a:t> </a:t>
            </a:r>
          </a:p>
          <a:p>
            <a:r>
              <a:rPr lang="en-US" dirty="0"/>
              <a:t>Two-</a:t>
            </a:r>
            <a:r>
              <a:rPr lang="en-US" baseline="0" dirty="0"/>
              <a:t>way open communication, LOS, and KPIs are important considerations to keep in mind. </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61</a:t>
            </a:fld>
            <a:endParaRPr lang="en-US"/>
          </a:p>
        </p:txBody>
      </p:sp>
    </p:spTree>
    <p:extLst>
      <p:ext uri="{BB962C8B-B14F-4D97-AF65-F5344CB8AC3E}">
        <p14:creationId xmlns:p14="http://schemas.microsoft.com/office/powerpoint/2010/main" val="30074348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previous slide said that AM is “monitoring and maintaining” assets. That’s pretty much the</a:t>
            </a:r>
            <a:r>
              <a:rPr lang="en-US" baseline="0" dirty="0"/>
              <a:t> same as “managing”.</a:t>
            </a:r>
          </a:p>
          <a:p>
            <a:r>
              <a:rPr lang="en-US" baseline="0" dirty="0"/>
              <a:t>In everyday life, we are either reactive, proactive, or passive, depending upon the situation.</a:t>
            </a:r>
          </a:p>
          <a:p>
            <a:r>
              <a:rPr lang="en-US" baseline="0" dirty="0"/>
              <a:t>A reactive water system waits for something to happen and then responds accordingly.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For example 1) Proactive Water System A performs routine maintenance and has a spare pump in the maintenance department.</a:t>
            </a:r>
          </a:p>
          <a:p>
            <a:r>
              <a:rPr lang="en-US" baseline="0" dirty="0"/>
              <a:t>2) Passive Water System B would simply ignore any pump issues until it completely dies and they have no choice but to get a new one.</a:t>
            </a:r>
          </a:p>
          <a:p>
            <a:r>
              <a:rPr lang="en-US" baseline="0" dirty="0"/>
              <a:t>3) Reactive Water System C installed a new booster pump in 2005. Since that time, the Have not purchased a backup, have done no preventative maintenance, </a:t>
            </a:r>
          </a:p>
          <a:p>
            <a:r>
              <a:rPr lang="en-US" baseline="0" dirty="0"/>
              <a:t>and if there is a problem with the pump they do the bare minimum to get it working again. </a:t>
            </a:r>
          </a:p>
          <a:p>
            <a:endParaRPr lang="en-US" b="1" baseline="0" dirty="0"/>
          </a:p>
          <a:p>
            <a:r>
              <a:rPr lang="en-US" b="1" baseline="0" dirty="0"/>
              <a:t>POLL Question</a:t>
            </a:r>
            <a:r>
              <a:rPr lang="en-US" baseline="0" dirty="0"/>
              <a:t>: How would you best describe the current management of your water system? A) Proactive B) Passive C) Reactive D) Combination E) Not Sure</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62</a:t>
            </a:fld>
            <a:endParaRPr lang="en-US"/>
          </a:p>
        </p:txBody>
      </p:sp>
    </p:spTree>
    <p:extLst>
      <p:ext uri="{BB962C8B-B14F-4D97-AF65-F5344CB8AC3E}">
        <p14:creationId xmlns:p14="http://schemas.microsoft.com/office/powerpoint/2010/main" val="16905660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WBOP incorporates everything we have discussed</a:t>
            </a:r>
            <a:r>
              <a:rPr lang="en-US" baseline="0" dirty="0"/>
              <a:t> in this presentation (AMP, CIP, procedures) into one location. It is a living document, used to effectively organize your waterworks system. While lengthy and often times painful,</a:t>
            </a:r>
          </a:p>
          <a:p>
            <a:r>
              <a:rPr lang="en-US" baseline="0" dirty="0"/>
              <a:t>It is a process well worth it. Especially if your water system is considering DWSRF funding from ODW (or any organization for that matter) in the near future. </a:t>
            </a:r>
            <a:endParaRPr lang="en-US" dirty="0"/>
          </a:p>
          <a:p>
            <a:r>
              <a:rPr lang="en-US" b="1" dirty="0"/>
              <a:t>POLL Question 1</a:t>
            </a:r>
            <a:r>
              <a:rPr lang="en-US" dirty="0"/>
              <a:t>:</a:t>
            </a:r>
            <a:r>
              <a:rPr lang="en-US" baseline="0" dirty="0"/>
              <a:t> How many of you have a WBOP? Yes or No</a:t>
            </a:r>
          </a:p>
          <a:p>
            <a:r>
              <a:rPr lang="en-US" b="1" baseline="0" dirty="0"/>
              <a:t>POLL Question 2</a:t>
            </a:r>
            <a:r>
              <a:rPr lang="en-US" baseline="0" dirty="0"/>
              <a:t>: How many of you actually use the WBOP? Yes or No</a:t>
            </a:r>
          </a:p>
        </p:txBody>
      </p:sp>
      <p:sp>
        <p:nvSpPr>
          <p:cNvPr id="4" name="Slide Number Placeholder 3"/>
          <p:cNvSpPr>
            <a:spLocks noGrp="1"/>
          </p:cNvSpPr>
          <p:nvPr>
            <p:ph type="sldNum" sz="quarter" idx="10"/>
          </p:nvPr>
        </p:nvSpPr>
        <p:spPr/>
        <p:txBody>
          <a:bodyPr/>
          <a:lstStyle/>
          <a:p>
            <a:fld id="{D373D266-1314-4DF6-A61E-3ADEDBF5F42B}" type="slidenum">
              <a:rPr lang="en-US" smtClean="0"/>
              <a:t>64</a:t>
            </a:fld>
            <a:endParaRPr lang="en-US"/>
          </a:p>
        </p:txBody>
      </p:sp>
    </p:spTree>
    <p:extLst>
      <p:ext uri="{BB962C8B-B14F-4D97-AF65-F5344CB8AC3E}">
        <p14:creationId xmlns:p14="http://schemas.microsoft.com/office/powerpoint/2010/main" val="26827422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Community</a:t>
            </a:r>
            <a:r>
              <a:rPr lang="en-US" baseline="0" dirty="0"/>
              <a:t> Excel spreadsheet we provide is a</a:t>
            </a:r>
            <a:r>
              <a:rPr lang="en-US" dirty="0"/>
              <a:t> tool to help you plan for reserves, adjust water rates, etc.</a:t>
            </a:r>
          </a:p>
          <a:p>
            <a:r>
              <a:rPr lang="en-US" dirty="0"/>
              <a:t>Again, don’t worry about perfection. At the</a:t>
            </a:r>
            <a:r>
              <a:rPr lang="en-US" baseline="0" dirty="0"/>
              <a:t> bottom of the spreadsheet, based upon the data you enter, the form predicts </a:t>
            </a:r>
          </a:p>
          <a:p>
            <a:r>
              <a:rPr lang="en-US" baseline="0" dirty="0"/>
              <a:t>If you are Sustainable or Not Sustainable over time. If you find numerous fields are listed as Not Sustainable, such as </a:t>
            </a:r>
          </a:p>
          <a:p>
            <a:r>
              <a:rPr lang="en-US" baseline="0" dirty="0"/>
              <a:t>Revenues greater than expenses, this is your chance to experiment with rate increases and see what it will take to improve.</a:t>
            </a:r>
            <a:endParaRPr lang="en-US" dirty="0"/>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67</a:t>
            </a:fld>
            <a:endParaRPr lang="en-US"/>
          </a:p>
        </p:txBody>
      </p:sp>
    </p:spTree>
    <p:extLst>
      <p:ext uri="{BB962C8B-B14F-4D97-AF65-F5344CB8AC3E}">
        <p14:creationId xmlns:p14="http://schemas.microsoft.com/office/powerpoint/2010/main" val="39692595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68</a:t>
            </a:fld>
            <a:endParaRPr lang="en-US"/>
          </a:p>
        </p:txBody>
      </p:sp>
    </p:spTree>
    <p:extLst>
      <p:ext uri="{BB962C8B-B14F-4D97-AF65-F5344CB8AC3E}">
        <p14:creationId xmlns:p14="http://schemas.microsoft.com/office/powerpoint/2010/main" val="16712567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a:t>
            </a:r>
            <a:r>
              <a:rPr lang="en-US" baseline="0" dirty="0"/>
              <a:t> you need help with setting rate structure, the </a:t>
            </a:r>
            <a:r>
              <a:rPr lang="en-US" dirty="0"/>
              <a:t>EFCN has tools and staff in place to help. All of their assistance and free and confidential.</a:t>
            </a:r>
          </a:p>
        </p:txBody>
      </p:sp>
      <p:sp>
        <p:nvSpPr>
          <p:cNvPr id="4" name="Slide Number Placeholder 3"/>
          <p:cNvSpPr>
            <a:spLocks noGrp="1"/>
          </p:cNvSpPr>
          <p:nvPr>
            <p:ph type="sldNum" sz="quarter" idx="10"/>
          </p:nvPr>
        </p:nvSpPr>
        <p:spPr/>
        <p:txBody>
          <a:bodyPr/>
          <a:lstStyle/>
          <a:p>
            <a:fld id="{D373D266-1314-4DF6-A61E-3ADEDBF5F42B}" type="slidenum">
              <a:rPr lang="en-US" smtClean="0"/>
              <a:t>69</a:t>
            </a:fld>
            <a:endParaRPr lang="en-US"/>
          </a:p>
        </p:txBody>
      </p:sp>
    </p:spTree>
    <p:extLst>
      <p:ext uri="{BB962C8B-B14F-4D97-AF65-F5344CB8AC3E}">
        <p14:creationId xmlns:p14="http://schemas.microsoft.com/office/powerpoint/2010/main" val="3754053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previous slide said that AM is “monitoring and maintaining” assets. That’s pretty much the</a:t>
            </a:r>
            <a:r>
              <a:rPr lang="en-US" baseline="0" dirty="0"/>
              <a:t> same as “managing”.</a:t>
            </a:r>
          </a:p>
          <a:p>
            <a:r>
              <a:rPr lang="en-US" baseline="0" dirty="0"/>
              <a:t>In everyday life, we are either reactive, proactive, or passive, depending upon the situation.</a:t>
            </a:r>
          </a:p>
          <a:p>
            <a:r>
              <a:rPr lang="en-US" baseline="0" dirty="0"/>
              <a:t>A reactive water system waits for something to happen and then responds accordingly.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For example 1) Proactive Water System A performs routine maintenance and has a spare pump in the maintenance department.</a:t>
            </a:r>
          </a:p>
          <a:p>
            <a:r>
              <a:rPr lang="en-US" baseline="0" dirty="0"/>
              <a:t>2) Passive Water System B would simply ignore any pump issues until it completely dies and they have no choice but to get a new one.</a:t>
            </a:r>
          </a:p>
          <a:p>
            <a:r>
              <a:rPr lang="en-US" baseline="0" dirty="0"/>
              <a:t>3) Reactive Water System C installed a new booster pump in 2005. Since that time, the Have not purchased a backup, have done no preventative maintenance, </a:t>
            </a:r>
          </a:p>
          <a:p>
            <a:r>
              <a:rPr lang="en-US" baseline="0" dirty="0"/>
              <a:t>and if there is a problem with the pump they do the bare minimum to get it working again. </a:t>
            </a:r>
          </a:p>
          <a:p>
            <a:endParaRPr lang="en-US" b="1" baseline="0" dirty="0"/>
          </a:p>
          <a:p>
            <a:r>
              <a:rPr lang="en-US" b="1" baseline="0" dirty="0"/>
              <a:t>POLL Question</a:t>
            </a:r>
            <a:r>
              <a:rPr lang="en-US" baseline="0" dirty="0"/>
              <a:t>: How would you best describe the current management of your water system? A) Proactive B) Passive C) Reactive D) Combination E) Not Sure</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6</a:t>
            </a:fld>
            <a:endParaRPr lang="en-US"/>
          </a:p>
        </p:txBody>
      </p:sp>
    </p:spTree>
    <p:extLst>
      <p:ext uri="{BB962C8B-B14F-4D97-AF65-F5344CB8AC3E}">
        <p14:creationId xmlns:p14="http://schemas.microsoft.com/office/powerpoint/2010/main" val="24058812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paper which</a:t>
            </a:r>
            <a:r>
              <a:rPr lang="en-US" baseline="0" dirty="0"/>
              <a:t> a</a:t>
            </a:r>
            <a:r>
              <a:rPr lang="en-US" dirty="0"/>
              <a:t>ligns</a:t>
            </a:r>
            <a:r>
              <a:rPr lang="en-US" baseline="0" dirty="0"/>
              <a:t> </a:t>
            </a:r>
            <a:r>
              <a:rPr lang="en-US" dirty="0"/>
              <a:t>asset management strategy with level of service. This</a:t>
            </a:r>
            <a:r>
              <a:rPr lang="en-US" baseline="0" dirty="0"/>
              <a:t> 5-page document discusses topics such as establishing levels of service, getting customers involved, and understanding </a:t>
            </a:r>
          </a:p>
          <a:p>
            <a:r>
              <a:rPr lang="en-US" baseline="0" dirty="0"/>
              <a:t>And balancing costs.</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70</a:t>
            </a:fld>
            <a:endParaRPr lang="en-US"/>
          </a:p>
        </p:txBody>
      </p:sp>
    </p:spTree>
    <p:extLst>
      <p:ext uri="{BB962C8B-B14F-4D97-AF65-F5344CB8AC3E}">
        <p14:creationId xmlns:p14="http://schemas.microsoft.com/office/powerpoint/2010/main" val="21105647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3200" dirty="0">
                <a:latin typeface="Calibri" panose="020F0502020204030204" pitchFamily="34" charset="0"/>
                <a:cs typeface="Calibri" panose="020F0502020204030204" pitchFamily="34" charset="0"/>
              </a:rPr>
              <a:t>80-90% of a utility is tied to locational data</a:t>
            </a:r>
          </a:p>
          <a:p>
            <a:pPr marL="742950" lvl="1" indent="-285750">
              <a:buFont typeface="Arial" panose="020B0604020202020204" pitchFamily="34" charset="0"/>
              <a:buChar char="•"/>
            </a:pPr>
            <a:r>
              <a:rPr lang="en-US" sz="3200" dirty="0">
                <a:latin typeface="Calibri" panose="020F0502020204030204" pitchFamily="34" charset="0"/>
                <a:cs typeface="Calibri" panose="020F0502020204030204" pitchFamily="34" charset="0"/>
              </a:rPr>
              <a:t>Pipes, valves, meters, etc.</a:t>
            </a:r>
          </a:p>
          <a:p>
            <a:pPr marL="285750" indent="-285750">
              <a:buFont typeface="Arial" panose="020B0604020202020204" pitchFamily="34" charset="0"/>
              <a:buChar char="•"/>
            </a:pPr>
            <a:r>
              <a:rPr lang="en-US" sz="3200" dirty="0">
                <a:latin typeface="Calibri" panose="020F0502020204030204" pitchFamily="34" charset="0"/>
                <a:cs typeface="Calibri" panose="020F0502020204030204" pitchFamily="34" charset="0"/>
              </a:rPr>
              <a:t>Where crews are working</a:t>
            </a:r>
          </a:p>
          <a:p>
            <a:pPr marL="285750" indent="-285750">
              <a:buFont typeface="Arial" panose="020B0604020202020204" pitchFamily="34" charset="0"/>
              <a:buChar char="•"/>
            </a:pPr>
            <a:r>
              <a:rPr lang="en-US" sz="3200" dirty="0">
                <a:latin typeface="Calibri" panose="020F0502020204030204" pitchFamily="34" charset="0"/>
                <a:cs typeface="Calibri" panose="020F0502020204030204" pitchFamily="34" charset="0"/>
              </a:rPr>
              <a:t>What facilities need to be repaired/replaced</a:t>
            </a:r>
          </a:p>
          <a:p>
            <a:pPr marL="285750" indent="-285750">
              <a:buFont typeface="Arial" panose="020B0604020202020204" pitchFamily="34" charset="0"/>
              <a:buChar char="•"/>
            </a:pPr>
            <a:r>
              <a:rPr lang="en-US" sz="1200" b="0" i="0" kern="1200" dirty="0">
                <a:solidFill>
                  <a:schemeClr val="tx1"/>
                </a:solidFill>
                <a:effectLst/>
                <a:latin typeface="+mn-lt"/>
                <a:ea typeface="+mn-ea"/>
                <a:cs typeface="+mn-cs"/>
              </a:rPr>
              <a:t> The digital representation of a water or wastewater utility’s network typically includes pipes, meters, valves, manholes, and other critical facilities referenced to some sort of land base background of streets, parcels, contours, and political boundaries. This as-built picture provides the what, where, and when of the utility’s history. However, the same data are extremely useful in looking forward - especially when integrating the GIS with other data sets and applications.</a:t>
            </a:r>
            <a:endParaRPr lang="en-US" sz="3200" dirty="0">
              <a:latin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71</a:t>
            </a:fld>
            <a:endParaRPr lang="en-US"/>
          </a:p>
        </p:txBody>
      </p:sp>
    </p:spTree>
    <p:extLst>
      <p:ext uri="{BB962C8B-B14F-4D97-AF65-F5344CB8AC3E}">
        <p14:creationId xmlns:p14="http://schemas.microsoft.com/office/powerpoint/2010/main" val="43353509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website has a user-friendly set of on-line process and practice guidelines, templates and decision support tools that will:</a:t>
            </a:r>
          </a:p>
          <a:p>
            <a:r>
              <a:rPr lang="en-US" sz="1200" b="0" i="0" kern="1200" dirty="0">
                <a:solidFill>
                  <a:schemeClr val="tx1"/>
                </a:solidFill>
                <a:effectLst/>
                <a:latin typeface="+mn-lt"/>
                <a:ea typeface="+mn-ea"/>
                <a:cs typeface="+mn-cs"/>
              </a:rPr>
              <a:t>Simplify AMP </a:t>
            </a:r>
            <a:r>
              <a:rPr lang="en-US" sz="1200" b="1" i="0" kern="1200" dirty="0">
                <a:solidFill>
                  <a:schemeClr val="tx1"/>
                </a:solidFill>
                <a:effectLst/>
                <a:latin typeface="+mn-lt"/>
                <a:ea typeface="+mn-ea"/>
                <a:cs typeface="+mn-cs"/>
              </a:rPr>
              <a:t>development, </a:t>
            </a:r>
            <a:r>
              <a:rPr lang="en-US" sz="1200" b="0" i="0" kern="1200" dirty="0">
                <a:solidFill>
                  <a:schemeClr val="tx1"/>
                </a:solidFill>
                <a:effectLst/>
                <a:latin typeface="+mn-lt"/>
                <a:ea typeface="+mn-ea"/>
                <a:cs typeface="+mn-cs"/>
              </a:rPr>
              <a:t>Provide effective </a:t>
            </a:r>
            <a:r>
              <a:rPr lang="en-US" sz="1200" b="1" i="0" kern="1200" dirty="0">
                <a:solidFill>
                  <a:schemeClr val="tx1"/>
                </a:solidFill>
                <a:effectLst/>
                <a:latin typeface="+mn-lt"/>
                <a:ea typeface="+mn-ea"/>
                <a:cs typeface="+mn-cs"/>
              </a:rPr>
              <a:t>Implementation Guidelines</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D</a:t>
            </a:r>
            <a:r>
              <a:rPr lang="en-US" sz="1200" b="0" i="0" kern="1200" dirty="0">
                <a:solidFill>
                  <a:schemeClr val="tx1"/>
                </a:solidFill>
                <a:effectLst/>
                <a:latin typeface="+mn-lt"/>
                <a:ea typeface="+mn-ea"/>
                <a:cs typeface="+mn-cs"/>
              </a:rPr>
              <a:t>rive </a:t>
            </a:r>
            <a:r>
              <a:rPr lang="en-US" sz="1200" b="1" i="0" kern="1200" dirty="0">
                <a:solidFill>
                  <a:schemeClr val="tx1"/>
                </a:solidFill>
                <a:effectLst/>
                <a:latin typeface="+mn-lt"/>
                <a:ea typeface="+mn-ea"/>
                <a:cs typeface="+mn-cs"/>
              </a:rPr>
              <a:t>meaningful improvements in asset management</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The users of this website will be: Asset managers and operators, Appointed and elected officials, Engineering consultants</a:t>
            </a: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72</a:t>
            </a:fld>
            <a:endParaRPr lang="en-US"/>
          </a:p>
        </p:txBody>
      </p:sp>
    </p:spTree>
    <p:extLst>
      <p:ext uri="{BB962C8B-B14F-4D97-AF65-F5344CB8AC3E}">
        <p14:creationId xmlns:p14="http://schemas.microsoft.com/office/powerpoint/2010/main" val="55108465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of software options. Lots of different price points.</a:t>
            </a:r>
          </a:p>
          <a:p>
            <a:pPr fontAlgn="base"/>
            <a:r>
              <a:rPr lang="en-US" sz="1200" b="0" i="0" kern="1200" dirty="0">
                <a:solidFill>
                  <a:schemeClr val="tx1"/>
                </a:solidFill>
                <a:effectLst/>
                <a:latin typeface="+mn-lt"/>
                <a:ea typeface="+mn-ea"/>
                <a:cs typeface="+mn-cs"/>
              </a:rPr>
              <a:t>The GIS Department of the Central Shenandoah Planning District Commission performs spatial analysis, GPS data collection, and map production for regional, local, comprehensive and strategic planning projects for our member jurisdictions and agency planners. </a:t>
            </a:r>
          </a:p>
          <a:p>
            <a:pPr fontAlgn="base"/>
            <a:r>
              <a:rPr lang="en-US" sz="1200" b="0" i="0" kern="1200" dirty="0">
                <a:solidFill>
                  <a:schemeClr val="tx1"/>
                </a:solidFill>
                <a:effectLst/>
                <a:latin typeface="+mn-lt"/>
                <a:ea typeface="+mn-ea"/>
                <a:cs typeface="+mn-cs"/>
              </a:rPr>
              <a:t>Boardroom Quality Maps, GIS Project Management, GIS Consulting Services, GIS Training &amp; Education, just to name a few. Less</a:t>
            </a:r>
            <a:r>
              <a:rPr lang="en-US" sz="1200" b="0" i="0" kern="1200" baseline="0" dirty="0">
                <a:solidFill>
                  <a:schemeClr val="tx1"/>
                </a:solidFill>
                <a:effectLst/>
                <a:latin typeface="+mn-lt"/>
                <a:ea typeface="+mn-ea"/>
                <a:cs typeface="+mn-cs"/>
              </a:rPr>
              <a:t> expensive than engineering firm, for example, but potential waiting list.</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73</a:t>
            </a:fld>
            <a:endParaRPr lang="en-US"/>
          </a:p>
        </p:txBody>
      </p:sp>
    </p:spTree>
    <p:extLst>
      <p:ext uri="{BB962C8B-B14F-4D97-AF65-F5344CB8AC3E}">
        <p14:creationId xmlns:p14="http://schemas.microsoft.com/office/powerpoint/2010/main" val="13449656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Life-cycle cost analysis (LCCA) tool is used assessing the total cost of facility ownership. It takes into account all costs of acquiring, owning, and disposing of a business. It is especially useful when there are various project alternatives that fulfill the same requirements, and you need to decide which option to go with.  With respect to initial costs and operating costs, comparisons need to be made in order to select the option that maximizes net savings.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For example, LCCA will help determine whether the incorporation of a</a:t>
            </a:r>
            <a:r>
              <a:rPr lang="en-US" sz="1200" b="0" i="0" kern="1200" baseline="0" dirty="0">
                <a:solidFill>
                  <a:schemeClr val="tx1"/>
                </a:solidFill>
                <a:effectLst/>
                <a:latin typeface="+mn-lt"/>
                <a:ea typeface="+mn-ea"/>
                <a:cs typeface="+mn-cs"/>
              </a:rPr>
              <a:t> VFD or conventional pump system is best. You may find that the VFD will</a:t>
            </a:r>
            <a:r>
              <a:rPr lang="en-US" sz="1200" b="0" i="0" kern="1200" dirty="0">
                <a:solidFill>
                  <a:schemeClr val="tx1"/>
                </a:solidFill>
                <a:effectLst/>
                <a:latin typeface="+mn-lt"/>
                <a:ea typeface="+mn-ea"/>
                <a:cs typeface="+mn-cs"/>
              </a:rPr>
              <a:t> increase initial cost, but result in dramatically reduced operating and maintenance costs. LCCA is not useful for budget allocation.</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ANY QUESTIONS?</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74</a:t>
            </a:fld>
            <a:endParaRPr lang="en-US"/>
          </a:p>
        </p:txBody>
      </p:sp>
    </p:spTree>
    <p:extLst>
      <p:ext uri="{BB962C8B-B14F-4D97-AF65-F5344CB8AC3E}">
        <p14:creationId xmlns:p14="http://schemas.microsoft.com/office/powerpoint/2010/main" val="263983086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75</a:t>
            </a:fld>
            <a:endParaRPr lang="en-US"/>
          </a:p>
        </p:txBody>
      </p:sp>
    </p:spTree>
    <p:extLst>
      <p:ext uri="{BB962C8B-B14F-4D97-AF65-F5344CB8AC3E}">
        <p14:creationId xmlns:p14="http://schemas.microsoft.com/office/powerpoint/2010/main" val="1084782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Calibri" panose="020F0502020204030204" pitchFamily="34" charset="0"/>
                <a:cs typeface="Calibri" panose="020F0502020204030204" pitchFamily="34" charset="0"/>
              </a:rPr>
              <a:t>This is a diagram created by the Suffolk County Water Authority</a:t>
            </a:r>
            <a:r>
              <a:rPr lang="en-US" sz="1200" baseline="0" dirty="0">
                <a:latin typeface="Calibri" panose="020F0502020204030204" pitchFamily="34" charset="0"/>
                <a:cs typeface="Calibri" panose="020F0502020204030204" pitchFamily="34" charset="0"/>
              </a:rPr>
              <a:t> in New York</a:t>
            </a:r>
            <a:r>
              <a:rPr lang="en-US" sz="1200" dirty="0">
                <a:latin typeface="Calibri" panose="020F0502020204030204" pitchFamily="34" charset="0"/>
                <a:cs typeface="Calibri" panose="020F0502020204030204" pitchFamily="34" charset="0"/>
              </a:rPr>
              <a:t>. </a:t>
            </a:r>
            <a:r>
              <a:rPr lang="en-US" sz="1200" dirty="0" err="1">
                <a:latin typeface="Calibri" panose="020F0502020204030204" pitchFamily="34" charset="0"/>
                <a:cs typeface="Calibri" panose="020F0502020204030204" pitchFamily="34" charset="0"/>
              </a:rPr>
              <a:t>Magothy</a:t>
            </a:r>
            <a:r>
              <a:rPr lang="en-US" sz="1200" dirty="0">
                <a:latin typeface="Calibri" panose="020F0502020204030204" pitchFamily="34" charset="0"/>
                <a:cs typeface="Calibri" panose="020F0502020204030204" pitchFamily="34" charset="0"/>
              </a:rPr>
              <a:t> Raritan and Lloyd refer to the Names of Aquifers with</a:t>
            </a:r>
            <a:r>
              <a:rPr lang="en-US" sz="1200" baseline="0" dirty="0">
                <a:latin typeface="Calibri" panose="020F0502020204030204" pitchFamily="34" charset="0"/>
                <a:cs typeface="Calibri" panose="020F0502020204030204" pitchFamily="34" charset="0"/>
              </a:rPr>
              <a:t> the Suffolk County Water Authority.</a:t>
            </a:r>
            <a:endParaRPr lang="en-US" sz="1200" dirty="0">
              <a:latin typeface="Calibri" panose="020F0502020204030204" pitchFamily="34" charset="0"/>
              <a:cs typeface="Calibri" panose="020F0502020204030204" pitchFamily="34" charset="0"/>
            </a:endParaRPr>
          </a:p>
          <a:p>
            <a:pPr marL="0" indent="0">
              <a:buFont typeface="Arial" panose="020B0604020202020204" pitchFamily="34" charset="0"/>
              <a:buNone/>
            </a:pPr>
            <a:r>
              <a:rPr lang="en-US" sz="1200" dirty="0">
                <a:latin typeface="Calibri" panose="020F0502020204030204" pitchFamily="34" charset="0"/>
                <a:cs typeface="Calibri" panose="020F0502020204030204" pitchFamily="34" charset="0"/>
              </a:rPr>
              <a:t>As</a:t>
            </a:r>
            <a:r>
              <a:rPr lang="en-US" sz="1200" baseline="0" dirty="0">
                <a:latin typeface="Calibri" panose="020F0502020204030204" pitchFamily="34" charset="0"/>
                <a:cs typeface="Calibri" panose="020F0502020204030204" pitchFamily="34" charset="0"/>
              </a:rPr>
              <a:t> we all know, delivering water to customers is far more complex than the average layman realizes. </a:t>
            </a:r>
          </a:p>
          <a:p>
            <a:pPr marL="0" indent="0">
              <a:buFont typeface="Arial" panose="020B0604020202020204" pitchFamily="34" charset="0"/>
              <a:buNone/>
            </a:pPr>
            <a:r>
              <a:rPr lang="en-US" sz="1200" baseline="0" dirty="0">
                <a:latin typeface="Calibri" panose="020F0502020204030204" pitchFamily="34" charset="0"/>
                <a:cs typeface="Calibri" panose="020F0502020204030204" pitchFamily="34" charset="0"/>
              </a:rPr>
              <a:t>The assets involved in the process include e</a:t>
            </a:r>
            <a:r>
              <a:rPr lang="en-US" sz="1200" dirty="0">
                <a:latin typeface="Calibri" panose="020F0502020204030204" pitchFamily="34" charset="0"/>
                <a:cs typeface="Calibri" panose="020F0502020204030204" pitchFamily="34" charset="0"/>
              </a:rPr>
              <a:t>quipment, buildings, land, people, information, all of the components needed to deliver safe drinking water. After the meter is the customers responsibility.</a:t>
            </a:r>
          </a:p>
          <a:p>
            <a:pPr marL="0" indent="0">
              <a:buFont typeface="Arial" panose="020B0604020202020204" pitchFamily="34" charset="0"/>
              <a:buNone/>
            </a:pPr>
            <a:r>
              <a:rPr lang="en-US" sz="1200" dirty="0">
                <a:latin typeface="Calibri" panose="020F0502020204030204" pitchFamily="34" charset="0"/>
                <a:cs typeface="Calibri" panose="020F0502020204030204" pitchFamily="34" charset="0"/>
              </a:rPr>
              <a:t>Large, expensive, long-lived and often buried.</a:t>
            </a:r>
          </a:p>
          <a:p>
            <a:pPr marL="0" indent="0">
              <a:buFont typeface="Arial" panose="020B0604020202020204" pitchFamily="34" charset="0"/>
              <a:buNone/>
            </a:pPr>
            <a:endParaRPr lang="en-US" sz="1200" dirty="0">
              <a:latin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8</a:t>
            </a:fld>
            <a:endParaRPr lang="en-US"/>
          </a:p>
        </p:txBody>
      </p:sp>
    </p:spTree>
    <p:extLst>
      <p:ext uri="{BB962C8B-B14F-4D97-AF65-F5344CB8AC3E}">
        <p14:creationId xmlns:p14="http://schemas.microsoft.com/office/powerpoint/2010/main" val="4127208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Does this slide look confusing to</a:t>
            </a:r>
            <a:r>
              <a:rPr lang="en-US" baseline="0" dirty="0"/>
              <a:t> you? Often times when someone is starting  to work on an AMP, this is how they feel.</a:t>
            </a:r>
          </a:p>
          <a:p>
            <a:r>
              <a:rPr lang="en-US" baseline="0" dirty="0"/>
              <a:t>It feels overwhelming to try a find a starting point for so daunting a task.</a:t>
            </a:r>
            <a:endParaRPr lang="en-US" dirty="0"/>
          </a:p>
        </p:txBody>
      </p:sp>
      <p:sp>
        <p:nvSpPr>
          <p:cNvPr id="4" name="Slide Number Placeholder 3"/>
          <p:cNvSpPr>
            <a:spLocks noGrp="1"/>
          </p:cNvSpPr>
          <p:nvPr>
            <p:ph type="sldNum" sz="quarter" idx="10"/>
          </p:nvPr>
        </p:nvSpPr>
        <p:spPr/>
        <p:txBody>
          <a:bodyPr/>
          <a:lstStyle/>
          <a:p>
            <a:fld id="{D373D266-1314-4DF6-A61E-3ADEDBF5F42B}" type="slidenum">
              <a:rPr lang="en-US" smtClean="0"/>
              <a:t>9</a:t>
            </a:fld>
            <a:endParaRPr lang="en-US"/>
          </a:p>
        </p:txBody>
      </p:sp>
    </p:spTree>
    <p:extLst>
      <p:ext uri="{BB962C8B-B14F-4D97-AF65-F5344CB8AC3E}">
        <p14:creationId xmlns:p14="http://schemas.microsoft.com/office/powerpoint/2010/main" val="597215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dirty="0"/>
              <a:t>Develop</a:t>
            </a:r>
            <a:r>
              <a:rPr lang="en-US" baseline="0" dirty="0"/>
              <a:t> an asset inventory, being as thorough as possible.  2) Locate and include detailed as-</a:t>
            </a:r>
            <a:r>
              <a:rPr lang="en-US" baseline="0" dirty="0" err="1"/>
              <a:t>builts</a:t>
            </a:r>
            <a:r>
              <a:rPr lang="en-US" baseline="0" dirty="0"/>
              <a:t> and system maps. Bear in mind that ODW may have copies on file in</a:t>
            </a:r>
          </a:p>
          <a:p>
            <a:pPr marL="0" indent="0">
              <a:buNone/>
            </a:pPr>
            <a:r>
              <a:rPr lang="en-US" baseline="0" dirty="0"/>
              <a:t>the designated field office if you cannot locate any. 3) Evaluate the condition of each asset utilizing a rating system.  </a:t>
            </a:r>
            <a:r>
              <a:rPr lang="en-US" sz="1200" b="0" i="0" kern="1200" dirty="0">
                <a:solidFill>
                  <a:schemeClr val="tx1"/>
                </a:solidFill>
                <a:effectLst/>
                <a:latin typeface="+mn-lt"/>
                <a:ea typeface="+mn-ea"/>
                <a:cs typeface="+mn-cs"/>
              </a:rPr>
              <a:t>4) A useful life</a:t>
            </a:r>
            <a:r>
              <a:rPr lang="en-US" sz="1200" b="0" i="0" kern="1200" baseline="0" dirty="0">
                <a:solidFill>
                  <a:schemeClr val="tx1"/>
                </a:solidFill>
                <a:effectLst/>
                <a:latin typeface="+mn-lt"/>
                <a:ea typeface="+mn-ea"/>
                <a:cs typeface="+mn-cs"/>
              </a:rPr>
              <a:t> assessment is not the same thing as remaining life.</a:t>
            </a:r>
            <a:r>
              <a:rPr lang="en-US" sz="1200" b="0" i="0" kern="1200" dirty="0">
                <a:solidFill>
                  <a:schemeClr val="tx1"/>
                </a:solidFill>
                <a:effectLst/>
                <a:latin typeface="+mn-lt"/>
                <a:ea typeface="+mn-ea"/>
                <a:cs typeface="+mn-cs"/>
              </a:rPr>
              <a:t> </a:t>
            </a:r>
            <a:endParaRPr lang="en-US" dirty="0"/>
          </a:p>
          <a:p>
            <a:endParaRPr lang="en-US" dirty="0"/>
          </a:p>
          <a:p>
            <a:r>
              <a:rPr lang="en-US" dirty="0"/>
              <a:t>ASK FOR QUESTIONS. </a:t>
            </a:r>
          </a:p>
          <a:p>
            <a:r>
              <a:rPr lang="en-US" dirty="0"/>
              <a:t>Now we are going to look at these a little more in detailed.  </a:t>
            </a:r>
          </a:p>
        </p:txBody>
      </p:sp>
      <p:sp>
        <p:nvSpPr>
          <p:cNvPr id="4" name="Slide Number Placeholder 3"/>
          <p:cNvSpPr>
            <a:spLocks noGrp="1"/>
          </p:cNvSpPr>
          <p:nvPr>
            <p:ph type="sldNum" sz="quarter" idx="10"/>
          </p:nvPr>
        </p:nvSpPr>
        <p:spPr/>
        <p:txBody>
          <a:bodyPr/>
          <a:lstStyle/>
          <a:p>
            <a:fld id="{D373D266-1314-4DF6-A61E-3ADEDBF5F42B}" type="slidenum">
              <a:rPr lang="en-US" smtClean="0"/>
              <a:t>10</a:t>
            </a:fld>
            <a:endParaRPr lang="en-US"/>
          </a:p>
        </p:txBody>
      </p:sp>
    </p:spTree>
    <p:extLst>
      <p:ext uri="{BB962C8B-B14F-4D97-AF65-F5344CB8AC3E}">
        <p14:creationId xmlns:p14="http://schemas.microsoft.com/office/powerpoint/2010/main" val="23507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3CD9712D-992A-4AB1-A5C2-575F75921AA2}" type="datetimeFigureOut">
              <a:rPr lang="en-US" smtClean="0"/>
              <a:t>6/30/2025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4011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CD9712D-992A-4AB1-A5C2-575F75921AA2}" type="datetimeFigureOut">
              <a:rPr lang="en-US" smtClean="0"/>
              <a:pPr/>
              <a:t>6/30/2025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pPr/>
              <a:t>‹#›</a:t>
            </a:fld>
            <a:endParaRPr lang="en-US"/>
          </a:p>
        </p:txBody>
      </p:sp>
    </p:spTree>
    <p:extLst>
      <p:ext uri="{BB962C8B-B14F-4D97-AF65-F5344CB8AC3E}">
        <p14:creationId xmlns:p14="http://schemas.microsoft.com/office/powerpoint/2010/main" val="1335777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CD9712D-992A-4AB1-A5C2-575F75921AA2}" type="datetimeFigureOut">
              <a:rPr lang="en-US" smtClean="0"/>
              <a:pPr/>
              <a:t>6/30/2025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pPr/>
              <a:t>‹#›</a:t>
            </a:fld>
            <a:endParaRPr lang="en-US"/>
          </a:p>
        </p:txBody>
      </p:sp>
    </p:spTree>
    <p:extLst>
      <p:ext uri="{BB962C8B-B14F-4D97-AF65-F5344CB8AC3E}">
        <p14:creationId xmlns:p14="http://schemas.microsoft.com/office/powerpoint/2010/main" val="3659918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CD9712D-992A-4AB1-A5C2-575F75921AA2}" type="datetimeFigureOut">
              <a:rPr lang="en-US" smtClean="0"/>
              <a:pPr/>
              <a:t>6/30/2025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pPr/>
              <a:t>‹#›</a:t>
            </a:fld>
            <a:endParaRPr lang="en-US"/>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39747629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CD9712D-992A-4AB1-A5C2-575F75921AA2}" type="datetimeFigureOut">
              <a:rPr lang="en-US" smtClean="0"/>
              <a:pPr/>
              <a:t>6/30/2025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pPr/>
              <a:t>‹#›</a:t>
            </a:fld>
            <a:endParaRPr lang="en-US"/>
          </a:p>
        </p:txBody>
      </p:sp>
    </p:spTree>
    <p:extLst>
      <p:ext uri="{BB962C8B-B14F-4D97-AF65-F5344CB8AC3E}">
        <p14:creationId xmlns:p14="http://schemas.microsoft.com/office/powerpoint/2010/main" val="624989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3CD9712D-992A-4AB1-A5C2-575F75921AA2}" type="datetimeFigureOut">
              <a:rPr lang="en-US" smtClean="0"/>
              <a:pPr/>
              <a:t>6/30/2025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FEFA0A-2F20-4B60-98C6-5FFDA469AA1C}" type="slidenum">
              <a:rPr lang="en-US" smtClean="0"/>
              <a:pPr/>
              <a:t>‹#›</a:t>
            </a:fld>
            <a:endParaRPr lang="en-US"/>
          </a:p>
        </p:txBody>
      </p:sp>
    </p:spTree>
    <p:extLst>
      <p:ext uri="{BB962C8B-B14F-4D97-AF65-F5344CB8AC3E}">
        <p14:creationId xmlns:p14="http://schemas.microsoft.com/office/powerpoint/2010/main" val="42612033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3CD9712D-992A-4AB1-A5C2-575F75921AA2}" type="datetimeFigureOut">
              <a:rPr lang="en-US" smtClean="0"/>
              <a:pPr/>
              <a:t>6/30/2025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FEFA0A-2F20-4B60-98C6-5FFDA469AA1C}" type="slidenum">
              <a:rPr lang="en-US" smtClean="0"/>
              <a:pPr/>
              <a:t>‹#›</a:t>
            </a:fld>
            <a:endParaRPr lang="en-US"/>
          </a:p>
        </p:txBody>
      </p:sp>
    </p:spTree>
    <p:extLst>
      <p:ext uri="{BB962C8B-B14F-4D97-AF65-F5344CB8AC3E}">
        <p14:creationId xmlns:p14="http://schemas.microsoft.com/office/powerpoint/2010/main" val="36042531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D9712D-992A-4AB1-A5C2-575F75921AA2}" type="datetimeFigureOut">
              <a:rPr lang="en-US" smtClean="0"/>
              <a:t>6/30/2025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293487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D9712D-992A-4AB1-A5C2-575F75921AA2}" type="datetimeFigureOut">
              <a:rPr lang="en-US" smtClean="0"/>
              <a:t>6/30/2025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3185467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1066800"/>
          </a:xfrm>
        </p:spPr>
        <p:txBody>
          <a:bodyPr/>
          <a:lstStyle/>
          <a:p>
            <a:r>
              <a:rPr lang="en-US"/>
              <a:t>Click to edit Master title style</a:t>
            </a:r>
          </a:p>
        </p:txBody>
      </p:sp>
      <p:sp>
        <p:nvSpPr>
          <p:cNvPr id="3" name="SmartArt Placeholder 2"/>
          <p:cNvSpPr>
            <a:spLocks noGrp="1"/>
          </p:cNvSpPr>
          <p:nvPr>
            <p:ph type="dgm" idx="1"/>
          </p:nvPr>
        </p:nvSpPr>
        <p:spPr>
          <a:xfrm>
            <a:off x="685800" y="1981200"/>
            <a:ext cx="7772400" cy="3810000"/>
          </a:xfrm>
        </p:spPr>
        <p:txBody>
          <a:bodyPr/>
          <a:lstStyle/>
          <a:p>
            <a:endParaRPr lang="en-US"/>
          </a:p>
        </p:txBody>
      </p:sp>
    </p:spTree>
    <p:extLst>
      <p:ext uri="{BB962C8B-B14F-4D97-AF65-F5344CB8AC3E}">
        <p14:creationId xmlns:p14="http://schemas.microsoft.com/office/powerpoint/2010/main" val="28237100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1581752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D9712D-992A-4AB1-A5C2-575F75921AA2}" type="datetimeFigureOut">
              <a:rPr lang="en-US" smtClean="0"/>
              <a:t>6/30/2025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315693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609294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Edit Master text styles</a:t>
            </a:r>
          </a:p>
        </p:txBody>
      </p:sp>
    </p:spTree>
    <p:extLst>
      <p:ext uri="{BB962C8B-B14F-4D97-AF65-F5344CB8AC3E}">
        <p14:creationId xmlns:p14="http://schemas.microsoft.com/office/powerpoint/2010/main" val="42265501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800600"/>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800600"/>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47058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85935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354945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8986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spTree>
    <p:extLst>
      <p:ext uri="{BB962C8B-B14F-4D97-AF65-F5344CB8AC3E}">
        <p14:creationId xmlns:p14="http://schemas.microsoft.com/office/powerpoint/2010/main" val="15696916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spTree>
    <p:extLst>
      <p:ext uri="{BB962C8B-B14F-4D97-AF65-F5344CB8AC3E}">
        <p14:creationId xmlns:p14="http://schemas.microsoft.com/office/powerpoint/2010/main" val="3359240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673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126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612616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61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CD9712D-992A-4AB1-A5C2-575F75921AA2}" type="datetimeFigureOut">
              <a:rPr lang="en-US" smtClean="0"/>
              <a:t>6/30/2025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2534371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6126162"/>
          </a:xfrm>
        </p:spPr>
        <p:txBody>
          <a:bodyPr/>
          <a:lstStyle>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12823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800600"/>
          </a:xfrm>
        </p:spPr>
        <p:txBody>
          <a:bodyPr/>
          <a:lstStyle/>
          <a:p>
            <a:pPr lvl="0"/>
            <a:r>
              <a:rPr lang="en-US" noProof="0"/>
              <a:t>Click icon to add table</a:t>
            </a:r>
            <a:endParaRPr lang="en-US" noProof="0" dirty="0"/>
          </a:p>
        </p:txBody>
      </p:sp>
    </p:spTree>
    <p:extLst>
      <p:ext uri="{BB962C8B-B14F-4D97-AF65-F5344CB8AC3E}">
        <p14:creationId xmlns:p14="http://schemas.microsoft.com/office/powerpoint/2010/main" val="1607138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CD9712D-992A-4AB1-A5C2-575F75921AA2}" type="datetimeFigureOut">
              <a:rPr lang="en-US" smtClean="0"/>
              <a:t>6/30/2025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1484185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CD9712D-992A-4AB1-A5C2-575F75921AA2}" type="datetimeFigureOut">
              <a:rPr lang="en-US" smtClean="0"/>
              <a:t>6/30/2025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2736039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CD9712D-992A-4AB1-A5C2-575F75921AA2}" type="datetimeFigureOut">
              <a:rPr lang="en-US" smtClean="0"/>
              <a:t>6/30/2025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3573078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D9712D-992A-4AB1-A5C2-575F75921AA2}" type="datetimeFigureOut">
              <a:rPr lang="en-US" smtClean="0"/>
              <a:t>6/30/2025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2304516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CD9712D-992A-4AB1-A5C2-575F75921AA2}" type="datetimeFigureOut">
              <a:rPr lang="en-US" smtClean="0"/>
              <a:t>6/30/2025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FEFA0A-2F20-4B60-98C6-5FFDA469AA1C}" type="slidenum">
              <a:rPr lang="en-US" smtClean="0"/>
              <a:t>‹#›</a:t>
            </a:fld>
            <a:endParaRPr lang="en-US"/>
          </a:p>
        </p:txBody>
      </p:sp>
    </p:spTree>
    <p:extLst>
      <p:ext uri="{BB962C8B-B14F-4D97-AF65-F5344CB8AC3E}">
        <p14:creationId xmlns:p14="http://schemas.microsoft.com/office/powerpoint/2010/main" val="1340664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471A834-4F3C-4AF9-9C74-05EC35A0F292}" type="datetimeFigureOut">
              <a:rPr lang="en-US" smtClean="0"/>
              <a:t>6/30/2025</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57237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2.emf"/><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3CD9712D-992A-4AB1-A5C2-575F75921AA2}" type="datetimeFigureOut">
              <a:rPr lang="en-US" smtClean="0"/>
              <a:pPr/>
              <a:t>6/30/2025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1100979559"/>
      </p:ext>
    </p:extLst>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descr="VDH_background"/>
          <p:cNvPicPr>
            <a:picLocks noChangeAspect="1" noChangeArrowheads="1"/>
          </p:cNvPicPr>
          <p:nvPr/>
        </p:nvPicPr>
        <p:blipFill>
          <a:blip r:embed="rId15" cstate="print"/>
          <a:srcRect/>
          <a:stretch>
            <a:fillRect/>
          </a:stretch>
        </p:blipFill>
        <p:spPr bwMode="auto">
          <a:xfrm>
            <a:off x="0" y="6083300"/>
            <a:ext cx="9144000" cy="774700"/>
          </a:xfrm>
          <a:prstGeom prst="rect">
            <a:avLst/>
          </a:prstGeom>
          <a:noFill/>
          <a:ln w="9525">
            <a:noFill/>
            <a:miter lim="800000"/>
            <a:headEnd/>
            <a:tailEnd/>
          </a:ln>
        </p:spPr>
      </p:pic>
      <p:sp>
        <p:nvSpPr>
          <p:cNvPr id="5123" name="Rectangle 3"/>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124" name="Rectangle 4"/>
          <p:cNvSpPr>
            <a:spLocks noGrp="1" noChangeArrowheads="1"/>
          </p:cNvSpPr>
          <p:nvPr>
            <p:ph type="body" idx="1"/>
          </p:nvPr>
        </p:nvSpPr>
        <p:spPr bwMode="auto">
          <a:xfrm>
            <a:off x="457200" y="1600200"/>
            <a:ext cx="82296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txBox="1">
            <a:spLocks noChangeArrowheads="1"/>
          </p:cNvSpPr>
          <p:nvPr/>
        </p:nvSpPr>
        <p:spPr>
          <a:xfrm>
            <a:off x="0" y="6553200"/>
            <a:ext cx="2133600" cy="228600"/>
          </a:xfrm>
          <a:prstGeom prst="rect">
            <a:avLst/>
          </a:prstGeom>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79815DCB-6524-455A-B70A-BCAEF8678CB5}" type="slidenum">
              <a:rPr kumimoji="0" lang="en-US" sz="14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sz="1400" b="0" i="0" u="none" strike="noStrike" kern="1200" cap="none" spc="0" normalizeH="0" baseline="0" noProof="0" dirty="0">
              <a:ln>
                <a:noFill/>
              </a:ln>
              <a:solidFill>
                <a:schemeClr val="tx1"/>
              </a:solidFill>
              <a:effectLst/>
              <a:uLnTx/>
              <a:uFillTx/>
              <a:latin typeface="Arial" charset="0"/>
              <a:ea typeface="+mn-ea"/>
              <a:cs typeface="+mn-cs"/>
            </a:endParaRPr>
          </a:p>
        </p:txBody>
      </p:sp>
    </p:spTree>
    <p:extLst>
      <p:ext uri="{BB962C8B-B14F-4D97-AF65-F5344CB8AC3E}">
        <p14:creationId xmlns:p14="http://schemas.microsoft.com/office/powerpoint/2010/main" val="344592454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txStyles>
    <p:titleStyle>
      <a:lvl1pPr algn="l" rtl="0" eaLnBrk="1" fontAlgn="base" hangingPunct="1">
        <a:spcBef>
          <a:spcPct val="0"/>
        </a:spcBef>
        <a:spcAft>
          <a:spcPct val="0"/>
        </a:spcAft>
        <a:defRPr sz="3600">
          <a:solidFill>
            <a:srgbClr val="003366"/>
          </a:solidFill>
          <a:latin typeface="+mj-lt"/>
          <a:ea typeface="+mj-ea"/>
          <a:cs typeface="+mj-cs"/>
        </a:defRPr>
      </a:lvl1pPr>
      <a:lvl2pPr algn="l" rtl="0" eaLnBrk="1" fontAlgn="base" hangingPunct="1">
        <a:spcBef>
          <a:spcPct val="0"/>
        </a:spcBef>
        <a:spcAft>
          <a:spcPct val="0"/>
        </a:spcAft>
        <a:defRPr sz="3600">
          <a:solidFill>
            <a:srgbClr val="003366"/>
          </a:solidFill>
          <a:latin typeface="Trebuchet MS" pitchFamily="34" charset="0"/>
        </a:defRPr>
      </a:lvl2pPr>
      <a:lvl3pPr algn="l" rtl="0" eaLnBrk="1" fontAlgn="base" hangingPunct="1">
        <a:spcBef>
          <a:spcPct val="0"/>
        </a:spcBef>
        <a:spcAft>
          <a:spcPct val="0"/>
        </a:spcAft>
        <a:defRPr sz="3600">
          <a:solidFill>
            <a:srgbClr val="003366"/>
          </a:solidFill>
          <a:latin typeface="Trebuchet MS" pitchFamily="34" charset="0"/>
        </a:defRPr>
      </a:lvl3pPr>
      <a:lvl4pPr algn="l" rtl="0" eaLnBrk="1" fontAlgn="base" hangingPunct="1">
        <a:spcBef>
          <a:spcPct val="0"/>
        </a:spcBef>
        <a:spcAft>
          <a:spcPct val="0"/>
        </a:spcAft>
        <a:defRPr sz="3600">
          <a:solidFill>
            <a:srgbClr val="003366"/>
          </a:solidFill>
          <a:latin typeface="Trebuchet MS" pitchFamily="34" charset="0"/>
        </a:defRPr>
      </a:lvl4pPr>
      <a:lvl5pPr algn="l" rtl="0" eaLnBrk="1" fontAlgn="base" hangingPunct="1">
        <a:spcBef>
          <a:spcPct val="0"/>
        </a:spcBef>
        <a:spcAft>
          <a:spcPct val="0"/>
        </a:spcAft>
        <a:defRPr sz="3600">
          <a:solidFill>
            <a:srgbClr val="003366"/>
          </a:solidFill>
          <a:latin typeface="Trebuchet MS" pitchFamily="34" charset="0"/>
        </a:defRPr>
      </a:lvl5pPr>
      <a:lvl6pPr marL="457200" algn="l" rtl="0" eaLnBrk="1" fontAlgn="base" hangingPunct="1">
        <a:spcBef>
          <a:spcPct val="0"/>
        </a:spcBef>
        <a:spcAft>
          <a:spcPct val="0"/>
        </a:spcAft>
        <a:defRPr sz="3600">
          <a:solidFill>
            <a:srgbClr val="003366"/>
          </a:solidFill>
          <a:latin typeface="Trebuchet MS" pitchFamily="34" charset="0"/>
        </a:defRPr>
      </a:lvl6pPr>
      <a:lvl7pPr marL="914400" algn="l" rtl="0" eaLnBrk="1" fontAlgn="base" hangingPunct="1">
        <a:spcBef>
          <a:spcPct val="0"/>
        </a:spcBef>
        <a:spcAft>
          <a:spcPct val="0"/>
        </a:spcAft>
        <a:defRPr sz="3600">
          <a:solidFill>
            <a:srgbClr val="003366"/>
          </a:solidFill>
          <a:latin typeface="Trebuchet MS" pitchFamily="34" charset="0"/>
        </a:defRPr>
      </a:lvl7pPr>
      <a:lvl8pPr marL="1371600" algn="l" rtl="0" eaLnBrk="1" fontAlgn="base" hangingPunct="1">
        <a:spcBef>
          <a:spcPct val="0"/>
        </a:spcBef>
        <a:spcAft>
          <a:spcPct val="0"/>
        </a:spcAft>
        <a:defRPr sz="3600">
          <a:solidFill>
            <a:srgbClr val="003366"/>
          </a:solidFill>
          <a:latin typeface="Trebuchet MS" pitchFamily="34" charset="0"/>
        </a:defRPr>
      </a:lvl8pPr>
      <a:lvl9pPr marL="1828800" algn="l" rtl="0" eaLnBrk="1" fontAlgn="base" hangingPunct="1">
        <a:spcBef>
          <a:spcPct val="0"/>
        </a:spcBef>
        <a:spcAft>
          <a:spcPct val="0"/>
        </a:spcAft>
        <a:defRPr sz="3600">
          <a:solidFill>
            <a:srgbClr val="003366"/>
          </a:solidFill>
          <a:latin typeface="Trebuchet MS" pitchFamily="34" charset="0"/>
        </a:defRPr>
      </a:lvl9pPr>
    </p:titleStyle>
    <p:bodyStyle>
      <a:lvl1pPr marL="342900" indent="-342900" algn="l" rtl="0" eaLnBrk="1" fontAlgn="base" hangingPunct="1">
        <a:spcBef>
          <a:spcPct val="20000"/>
        </a:spcBef>
        <a:spcAft>
          <a:spcPct val="0"/>
        </a:spcAft>
        <a:defRPr sz="2400">
          <a:solidFill>
            <a:srgbClr val="4D4D4D"/>
          </a:solidFill>
          <a:latin typeface="+mn-lt"/>
          <a:ea typeface="+mn-ea"/>
          <a:cs typeface="+mn-cs"/>
        </a:defRPr>
      </a:lvl1pPr>
      <a:lvl2pPr marL="742950" indent="-285750" algn="l" rtl="0" eaLnBrk="1" fontAlgn="base" hangingPunct="1">
        <a:spcBef>
          <a:spcPct val="20000"/>
        </a:spcBef>
        <a:spcAft>
          <a:spcPct val="0"/>
        </a:spcAft>
        <a:buChar char="•"/>
        <a:defRPr sz="2400">
          <a:solidFill>
            <a:srgbClr val="777777"/>
          </a:solidFill>
          <a:latin typeface="+mn-lt"/>
        </a:defRPr>
      </a:lvl2pPr>
      <a:lvl3pPr marL="1143000" indent="-228600" algn="l" rtl="0" eaLnBrk="1" fontAlgn="base" hangingPunct="1">
        <a:spcBef>
          <a:spcPct val="20000"/>
        </a:spcBef>
        <a:spcAft>
          <a:spcPct val="0"/>
        </a:spcAft>
        <a:buChar char="•"/>
        <a:defRPr sz="2400">
          <a:solidFill>
            <a:srgbClr val="777777"/>
          </a:solidFill>
          <a:latin typeface="+mn-lt"/>
        </a:defRPr>
      </a:lvl3pPr>
      <a:lvl4pPr marL="1600200" indent="-228600" algn="l" rtl="0" eaLnBrk="1" fontAlgn="base" hangingPunct="1">
        <a:spcBef>
          <a:spcPct val="20000"/>
        </a:spcBef>
        <a:spcAft>
          <a:spcPct val="0"/>
        </a:spcAft>
        <a:buChar char="•"/>
        <a:defRPr sz="2400">
          <a:solidFill>
            <a:srgbClr val="777777"/>
          </a:solidFill>
          <a:latin typeface="+mn-lt"/>
        </a:defRPr>
      </a:lvl4pPr>
      <a:lvl5pPr marL="2057400" indent="-228600" algn="l" rtl="0" eaLnBrk="1" fontAlgn="base" hangingPunct="1">
        <a:spcBef>
          <a:spcPct val="20000"/>
        </a:spcBef>
        <a:spcAft>
          <a:spcPct val="0"/>
        </a:spcAft>
        <a:buChar char="•"/>
        <a:defRPr sz="2400">
          <a:solidFill>
            <a:srgbClr val="777777"/>
          </a:solidFill>
          <a:latin typeface="+mn-lt"/>
        </a:defRPr>
      </a:lvl5pPr>
      <a:lvl6pPr marL="2514600" indent="-228600" algn="l" rtl="0" eaLnBrk="1" fontAlgn="base" hangingPunct="1">
        <a:spcBef>
          <a:spcPct val="20000"/>
        </a:spcBef>
        <a:spcAft>
          <a:spcPct val="0"/>
        </a:spcAft>
        <a:buChar char="•"/>
        <a:defRPr sz="2400">
          <a:solidFill>
            <a:srgbClr val="777777"/>
          </a:solidFill>
          <a:latin typeface="+mn-lt"/>
        </a:defRPr>
      </a:lvl6pPr>
      <a:lvl7pPr marL="2971800" indent="-228600" algn="l" rtl="0" eaLnBrk="1" fontAlgn="base" hangingPunct="1">
        <a:spcBef>
          <a:spcPct val="20000"/>
        </a:spcBef>
        <a:spcAft>
          <a:spcPct val="0"/>
        </a:spcAft>
        <a:buChar char="•"/>
        <a:defRPr sz="2400">
          <a:solidFill>
            <a:srgbClr val="777777"/>
          </a:solidFill>
          <a:latin typeface="+mn-lt"/>
        </a:defRPr>
      </a:lvl7pPr>
      <a:lvl8pPr marL="3429000" indent="-228600" algn="l" rtl="0" eaLnBrk="1" fontAlgn="base" hangingPunct="1">
        <a:spcBef>
          <a:spcPct val="20000"/>
        </a:spcBef>
        <a:spcAft>
          <a:spcPct val="0"/>
        </a:spcAft>
        <a:buChar char="•"/>
        <a:defRPr sz="2400">
          <a:solidFill>
            <a:srgbClr val="777777"/>
          </a:solidFill>
          <a:latin typeface="+mn-lt"/>
        </a:defRPr>
      </a:lvl8pPr>
      <a:lvl9pPr marL="3886200" indent="-228600" algn="l" rtl="0" eaLnBrk="1" fontAlgn="base" hangingPunct="1">
        <a:spcBef>
          <a:spcPct val="20000"/>
        </a:spcBef>
        <a:spcAft>
          <a:spcPct val="0"/>
        </a:spcAft>
        <a:buChar char="•"/>
        <a:defRPr sz="2400">
          <a:solidFill>
            <a:srgbClr val="777777"/>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0.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2.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0.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0.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8.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9.xml"/><Relationship Id="rId1" Type="http://schemas.openxmlformats.org/officeDocument/2006/relationships/slideLayout" Target="../slideLayouts/slideLayout2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20.xml"/><Relationship Id="rId5" Type="http://schemas.openxmlformats.org/officeDocument/2006/relationships/image" Target="../media/image47.png"/><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6.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7.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hyperlink" Target="https://www.vdh.virginia.gov/drinking-water/capacity-development/asset-management/" TargetMode="External"/><Relationship Id="rId2" Type="http://schemas.openxmlformats.org/officeDocument/2006/relationships/notesSlide" Target="../notesSlides/notesSlide58.xml"/><Relationship Id="rId1" Type="http://schemas.openxmlformats.org/officeDocument/2006/relationships/slideLayout" Target="../slideLayouts/slideLayout20.xml"/><Relationship Id="rId4" Type="http://schemas.openxmlformats.org/officeDocument/2006/relationships/hyperlink" Target="https://www.vdh.virginia.gov/drinking-water/capacity-development/waterworks-business-operations-plan/"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3.xml"/><Relationship Id="rId1" Type="http://schemas.openxmlformats.org/officeDocument/2006/relationships/slideLayout" Target="../slideLayouts/slideLayout20.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7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0.xml"/><Relationship Id="rId4" Type="http://schemas.openxmlformats.org/officeDocument/2006/relationships/hyperlink" Target="https://www.scwa.com/water-quality/water-education/your-drinking-water/"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image" Target="../media/image15.jpeg"/><Relationship Id="rId11" Type="http://schemas.openxmlformats.org/officeDocument/2006/relationships/image" Target="../media/image5.pn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914400"/>
            <a:ext cx="7772400" cy="1470025"/>
          </a:xfrm>
        </p:spPr>
        <p:txBody>
          <a:bodyPr/>
          <a:lstStyle/>
          <a:p>
            <a:pPr algn="ctr" eaLnBrk="1" hangingPunct="1"/>
            <a:r>
              <a:rPr lang="en-US" altLang="en-US" sz="4800" dirty="0">
                <a:latin typeface="Calibri" panose="020F0502020204030204" pitchFamily="34" charset="0"/>
                <a:cs typeface="Calibri" panose="020F0502020204030204" pitchFamily="34" charset="0"/>
              </a:rPr>
              <a:t>Asset Management </a:t>
            </a:r>
            <a:br>
              <a:rPr lang="en-US" altLang="en-US" sz="4800" dirty="0">
                <a:latin typeface="Calibri" panose="020F0502020204030204" pitchFamily="34" charset="0"/>
                <a:cs typeface="Calibri" panose="020F0502020204030204" pitchFamily="34" charset="0"/>
              </a:rPr>
            </a:br>
            <a:r>
              <a:rPr lang="en-US" altLang="en-US" sz="4800" i="1" dirty="0">
                <a:latin typeface="Calibri" panose="020F0502020204030204" pitchFamily="34" charset="0"/>
                <a:cs typeface="Calibri" panose="020F0502020204030204" pitchFamily="34" charset="0"/>
              </a:rPr>
              <a:t>Year 3</a:t>
            </a:r>
            <a:endParaRPr lang="en-US" altLang="en-US" sz="4800" i="1" dirty="0">
              <a:solidFill>
                <a:schemeClr val="tx1"/>
              </a:solidFill>
              <a:latin typeface="Calibri" panose="020F0502020204030204" pitchFamily="34" charset="0"/>
              <a:cs typeface="Calibri" panose="020F0502020204030204" pitchFamily="34" charset="0"/>
            </a:endParaRPr>
          </a:p>
        </p:txBody>
      </p:sp>
      <p:sp>
        <p:nvSpPr>
          <p:cNvPr id="2051" name="Subtitle 2"/>
          <p:cNvSpPr>
            <a:spLocks noGrp="1"/>
          </p:cNvSpPr>
          <p:nvPr>
            <p:ph type="subTitle" idx="1"/>
          </p:nvPr>
        </p:nvSpPr>
        <p:spPr>
          <a:xfrm>
            <a:off x="1371600" y="2575560"/>
            <a:ext cx="6400800" cy="1295400"/>
          </a:xfrm>
        </p:spPr>
        <p:txBody>
          <a:bodyPr/>
          <a:lstStyle/>
          <a:p>
            <a:pPr eaLnBrk="1" hangingPunct="1"/>
            <a:r>
              <a:rPr lang="en-US" altLang="en-US" sz="4000" dirty="0">
                <a:solidFill>
                  <a:srgbClr val="002060"/>
                </a:solidFill>
                <a:latin typeface="Calibri" panose="020F0502020204030204" pitchFamily="34" charset="0"/>
                <a:cs typeface="Calibri" panose="020F0502020204030204" pitchFamily="34" charset="0"/>
              </a:rPr>
              <a:t>Julie Floyd</a:t>
            </a:r>
          </a:p>
          <a:p>
            <a:pPr eaLnBrk="1" hangingPunct="1"/>
            <a:r>
              <a:rPr lang="en-US" altLang="en-US" dirty="0">
                <a:solidFill>
                  <a:schemeClr val="tx1"/>
                </a:solidFill>
                <a:latin typeface="+mj-lt"/>
                <a:cs typeface="Calibri" panose="020F0502020204030204" pitchFamily="34" charset="0"/>
              </a:rPr>
              <a:t>Capacity Development Supervisor</a:t>
            </a:r>
          </a:p>
          <a:p>
            <a:pPr eaLnBrk="1" hangingPunct="1"/>
            <a:endParaRPr lang="en-US" altLang="en-US" dirty="0">
              <a:solidFill>
                <a:schemeClr val="tx1"/>
              </a:solidFill>
            </a:endParaRPr>
          </a:p>
        </p:txBody>
      </p:sp>
      <p:pic>
        <p:nvPicPr>
          <p:cNvPr id="2052" name="Picture 2" descr="http://www.vdh.state.va.us/drinkingwater/images/logocmy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867400"/>
            <a:ext cx="14398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ubtitle 2"/>
          <p:cNvSpPr txBox="1">
            <a:spLocks/>
          </p:cNvSpPr>
          <p:nvPr/>
        </p:nvSpPr>
        <p:spPr>
          <a:xfrm>
            <a:off x="152400" y="4267200"/>
            <a:ext cx="8839200" cy="2209800"/>
          </a:xfrm>
          <a:prstGeom prst="rect">
            <a:avLst/>
          </a:prstGeom>
        </p:spPr>
        <p:txBody>
          <a:bodyPr>
            <a:normAutofit/>
          </a:bodyPr>
          <a:lstStyle/>
          <a:p>
            <a:pPr algn="ctr" fontAlgn="auto">
              <a:spcBef>
                <a:spcPct val="20000"/>
              </a:spcBef>
              <a:spcAft>
                <a:spcPts val="0"/>
              </a:spcAft>
              <a:buFont typeface="Arial" pitchFamily="34" charset="0"/>
              <a:buNone/>
              <a:defRPr/>
            </a:pPr>
            <a:r>
              <a:rPr lang="en-US" sz="2800" dirty="0">
                <a:latin typeface="Calibri" panose="020F0502020204030204" pitchFamily="34" charset="0"/>
                <a:cs typeface="Calibri" panose="020F0502020204030204" pitchFamily="34" charset="0"/>
              </a:rPr>
              <a:t>VDH – Office of Drinking Water</a:t>
            </a:r>
          </a:p>
          <a:p>
            <a:pPr algn="ctr" fontAlgn="auto">
              <a:spcBef>
                <a:spcPct val="20000"/>
              </a:spcBef>
              <a:spcAft>
                <a:spcPts val="0"/>
              </a:spcAft>
              <a:defRPr/>
            </a:pPr>
            <a:r>
              <a:rPr lang="en-US" altLang="en-US" sz="2400" i="1" dirty="0">
                <a:latin typeface="Calibri" panose="020F0502020204030204" pitchFamily="34" charset="0"/>
                <a:cs typeface="Calibri" panose="020F0502020204030204" pitchFamily="34" charset="0"/>
              </a:rPr>
              <a:t>Division of Training, Capacity Development and Outreach</a:t>
            </a:r>
          </a:p>
          <a:p>
            <a:pPr algn="ctr" fontAlgn="auto">
              <a:spcBef>
                <a:spcPct val="20000"/>
              </a:spcBef>
              <a:spcAft>
                <a:spcPts val="0"/>
              </a:spcAft>
              <a:buFont typeface="Arial" pitchFamily="34" charset="0"/>
              <a:buNone/>
              <a:defRPr/>
            </a:pPr>
            <a:endParaRPr lang="en-US" sz="1400" dirty="0">
              <a:latin typeface="Calibri" panose="020F0502020204030204" pitchFamily="34" charset="0"/>
              <a:cs typeface="Calibri" panose="020F0502020204030204" pitchFamily="34" charset="0"/>
            </a:endParaRPr>
          </a:p>
          <a:p>
            <a:pPr algn="ctr" fontAlgn="auto">
              <a:spcBef>
                <a:spcPct val="20000"/>
              </a:spcBef>
              <a:spcAft>
                <a:spcPts val="0"/>
              </a:spcAft>
              <a:defRPr/>
            </a:pPr>
            <a:r>
              <a:rPr lang="en-US" sz="1600" b="1" i="1" dirty="0">
                <a:solidFill>
                  <a:srgbClr val="0773BD"/>
                </a:solidFill>
                <a:latin typeface="Calibri" panose="020F0502020204030204" pitchFamily="34" charset="0"/>
                <a:cs typeface="Calibri" panose="020F0502020204030204" pitchFamily="34" charset="0"/>
              </a:rPr>
              <a:t>Collaborating across Virginia to Improve the Technical, </a:t>
            </a:r>
          </a:p>
          <a:p>
            <a:pPr algn="ctr" fontAlgn="auto">
              <a:spcBef>
                <a:spcPct val="20000"/>
              </a:spcBef>
              <a:spcAft>
                <a:spcPts val="0"/>
              </a:spcAft>
              <a:defRPr/>
            </a:pPr>
            <a:r>
              <a:rPr lang="en-US" sz="1600" b="1" i="1" dirty="0">
                <a:solidFill>
                  <a:srgbClr val="0773BD"/>
                </a:solidFill>
                <a:latin typeface="Calibri" panose="020F0502020204030204" pitchFamily="34" charset="0"/>
                <a:cs typeface="Calibri" panose="020F0502020204030204" pitchFamily="34" charset="0"/>
              </a:rPr>
              <a:t>Managerial and Financial Capacity of Waterworks</a:t>
            </a:r>
            <a:endParaRPr lang="en-US" sz="1600"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54828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533400"/>
            <a:ext cx="5562600" cy="1143000"/>
          </a:xfrm>
        </p:spPr>
        <p:txBody>
          <a:bodyPr/>
          <a:lstStyle/>
          <a:p>
            <a:r>
              <a:rPr lang="en-US" dirty="0">
                <a:latin typeface="Calibri" panose="020F0502020204030204" pitchFamily="34" charset="0"/>
                <a:cs typeface="Calibri" panose="020F0502020204030204" pitchFamily="34" charset="0"/>
              </a:rPr>
              <a:t>Evaluate Assets &amp; Condition</a:t>
            </a:r>
          </a:p>
        </p:txBody>
      </p:sp>
      <p:sp>
        <p:nvSpPr>
          <p:cNvPr id="4" name="AutoShape 3"/>
          <p:cNvSpPr>
            <a:spLocks noGrp="1" noChangeArrowheads="1"/>
          </p:cNvSpPr>
          <p:nvPr>
            <p:ph idx="1"/>
          </p:nvPr>
        </p:nvSpPr>
        <p:spPr>
          <a:xfrm>
            <a:off x="457200" y="2209800"/>
            <a:ext cx="8229600" cy="3048000"/>
          </a:xfrm>
        </p:spPr>
        <p:txBody>
          <a:bodyPr/>
          <a:lstStyle/>
          <a:p>
            <a:pPr marL="628650" indent="-628650">
              <a:spcAft>
                <a:spcPts val="1200"/>
              </a:spcAft>
              <a:buFont typeface="Wingdings" pitchFamily="2" charset="2"/>
              <a:buChar char="ü"/>
            </a:pPr>
            <a:r>
              <a:rPr lang="en-US" sz="3200" dirty="0">
                <a:solidFill>
                  <a:schemeClr val="tx1"/>
                </a:solidFill>
                <a:latin typeface="Calibri" panose="020F0502020204030204" pitchFamily="34" charset="0"/>
                <a:cs typeface="Calibri" panose="020F0502020204030204" pitchFamily="34" charset="0"/>
              </a:rPr>
              <a:t>Inventory </a:t>
            </a:r>
          </a:p>
          <a:p>
            <a:pPr marL="628650" indent="-628650">
              <a:spcAft>
                <a:spcPts val="1200"/>
              </a:spcAft>
              <a:buFont typeface="Wingdings" pitchFamily="2" charset="2"/>
              <a:buChar char="ü"/>
            </a:pPr>
            <a:r>
              <a:rPr lang="en-US" sz="3200" dirty="0">
                <a:solidFill>
                  <a:schemeClr val="tx1"/>
                </a:solidFill>
                <a:latin typeface="Calibri" panose="020F0502020204030204" pitchFamily="34" charset="0"/>
                <a:cs typeface="Calibri" panose="020F0502020204030204" pitchFamily="34" charset="0"/>
              </a:rPr>
              <a:t>As-built plans, specs, maps</a:t>
            </a:r>
          </a:p>
          <a:p>
            <a:pPr marL="628650" indent="-628650">
              <a:spcAft>
                <a:spcPts val="1200"/>
              </a:spcAft>
              <a:buFont typeface="Wingdings" pitchFamily="2" charset="2"/>
              <a:buChar char="ü"/>
            </a:pPr>
            <a:r>
              <a:rPr lang="en-US" sz="3200" dirty="0">
                <a:solidFill>
                  <a:schemeClr val="tx1"/>
                </a:solidFill>
                <a:latin typeface="Calibri" panose="020F0502020204030204" pitchFamily="34" charset="0"/>
                <a:cs typeface="Calibri" panose="020F0502020204030204" pitchFamily="34" charset="0"/>
              </a:rPr>
              <a:t>Condition of assets</a:t>
            </a:r>
          </a:p>
          <a:p>
            <a:pPr marL="628650" indent="-628650">
              <a:spcAft>
                <a:spcPts val="1200"/>
              </a:spcAft>
              <a:buFont typeface="Wingdings" pitchFamily="2" charset="2"/>
              <a:buChar char="ü"/>
            </a:pPr>
            <a:r>
              <a:rPr lang="en-US" sz="3200" dirty="0">
                <a:solidFill>
                  <a:schemeClr val="tx1"/>
                </a:solidFill>
                <a:latin typeface="Calibri" panose="020F0502020204030204" pitchFamily="34" charset="0"/>
                <a:cs typeface="Calibri" panose="020F0502020204030204" pitchFamily="34" charset="0"/>
              </a:rPr>
              <a:t>Useful life of assets</a:t>
            </a:r>
          </a:p>
        </p:txBody>
      </p:sp>
      <p:pic>
        <p:nvPicPr>
          <p:cNvPr id="3" name="Picture 2"/>
          <p:cNvPicPr>
            <a:picLocks noChangeAspect="1"/>
          </p:cNvPicPr>
          <p:nvPr/>
        </p:nvPicPr>
        <p:blipFill>
          <a:blip r:embed="rId3"/>
          <a:stretch>
            <a:fillRect/>
          </a:stretch>
        </p:blipFill>
        <p:spPr>
          <a:xfrm>
            <a:off x="5943600" y="1905000"/>
            <a:ext cx="2343149" cy="3124200"/>
          </a:xfrm>
          <a:prstGeom prst="rect">
            <a:avLst/>
          </a:prstGeom>
        </p:spPr>
      </p:pic>
    </p:spTree>
    <p:extLst>
      <p:ext uri="{BB962C8B-B14F-4D97-AF65-F5344CB8AC3E}">
        <p14:creationId xmlns:p14="http://schemas.microsoft.com/office/powerpoint/2010/main" val="2420676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47800" y="1600200"/>
            <a:ext cx="6705600" cy="4343400"/>
          </a:xfrm>
        </p:spPr>
        <p:txBody>
          <a:bodyPr numCol="1"/>
          <a:lstStyle/>
          <a:p>
            <a:pPr algn="ctr"/>
            <a:r>
              <a:rPr lang="en-US" sz="4400" dirty="0">
                <a:latin typeface="Calibri" panose="020F0502020204030204" pitchFamily="34" charset="0"/>
                <a:cs typeface="Calibri" panose="020F0502020204030204" pitchFamily="34" charset="0"/>
              </a:rPr>
              <a:t>Asset Inventory:</a:t>
            </a:r>
          </a:p>
          <a:p>
            <a:pPr algn="ctr"/>
            <a:r>
              <a:rPr lang="en-US" sz="4400" dirty="0">
                <a:latin typeface="Calibri" panose="020F0502020204030204" pitchFamily="34" charset="0"/>
                <a:cs typeface="Calibri" panose="020F0502020204030204" pitchFamily="34" charset="0"/>
              </a:rPr>
              <a:t>How does your waterworks handle it?</a:t>
            </a:r>
          </a:p>
          <a:p>
            <a:pPr algn="ctr"/>
            <a:endParaRPr lang="en-US" sz="4400" dirty="0">
              <a:latin typeface="Calibri" panose="020F0502020204030204" pitchFamily="34" charset="0"/>
              <a:cs typeface="Calibri" panose="020F0502020204030204" pitchFamily="34" charset="0"/>
            </a:endParaRPr>
          </a:p>
          <a:p>
            <a:pPr algn="ctr"/>
            <a:r>
              <a:rPr lang="en-US" sz="4400" dirty="0">
                <a:latin typeface="Calibri" panose="020F0502020204030204" pitchFamily="34" charset="0"/>
                <a:cs typeface="Calibri" panose="020F0502020204030204" pitchFamily="34" charset="0"/>
              </a:rPr>
              <a:t>Strengths / Weaknesses?</a:t>
            </a:r>
          </a:p>
          <a:p>
            <a:pPr algn="ctr"/>
            <a:endParaRPr lang="en-US" sz="4400" dirty="0">
              <a:latin typeface="Calibri" panose="020F0502020204030204" pitchFamily="34" charset="0"/>
              <a:cs typeface="Calibri" panose="020F0502020204030204" pitchFamily="34" charset="0"/>
            </a:endParaRPr>
          </a:p>
          <a:p>
            <a:endParaRPr lang="en-US" dirty="0">
              <a:cs typeface="Segoe UI Semilight" panose="020B0402040204020203" pitchFamily="34" charset="0"/>
            </a:endParaRPr>
          </a:p>
        </p:txBody>
      </p:sp>
      <p:sp>
        <p:nvSpPr>
          <p:cNvPr id="2" name="TextBox 1">
            <a:extLst>
              <a:ext uri="{FF2B5EF4-FFF2-40B4-BE49-F238E27FC236}">
                <a16:creationId xmlns:a16="http://schemas.microsoft.com/office/drawing/2014/main" id="{E7A50B4A-F4C7-A0ED-965F-E9337915DC44}"/>
              </a:ext>
            </a:extLst>
          </p:cNvPr>
          <p:cNvSpPr txBox="1"/>
          <p:nvPr/>
        </p:nvSpPr>
        <p:spPr>
          <a:xfrm>
            <a:off x="0" y="-38100"/>
            <a:ext cx="800219" cy="6591300"/>
          </a:xfrm>
          <a:prstGeom prst="rect">
            <a:avLst/>
          </a:prstGeom>
          <a:solidFill>
            <a:srgbClr val="C6E6A2"/>
          </a:solidFill>
          <a:ln w="66675">
            <a:solidFill>
              <a:srgbClr val="FFFF00"/>
            </a:solidFill>
          </a:ln>
          <a:scene3d>
            <a:camera prst="orthographicFront"/>
            <a:lightRig rig="threePt" dir="t"/>
          </a:scene3d>
          <a:sp3d>
            <a:bevelT prst="relaxedInset"/>
          </a:sp3d>
        </p:spPr>
        <p:txBody>
          <a:bodyPr vert="vert270" wrap="square" rtlCol="0">
            <a:spAutoFit/>
          </a:bodyPr>
          <a:lstStyle/>
          <a:p>
            <a:pPr algn="ctr"/>
            <a:r>
              <a:rPr lang="en-US" sz="4000" dirty="0"/>
              <a:t>Group Discussion</a:t>
            </a:r>
          </a:p>
        </p:txBody>
      </p:sp>
    </p:spTree>
    <p:extLst>
      <p:ext uri="{BB962C8B-B14F-4D97-AF65-F5344CB8AC3E}">
        <p14:creationId xmlns:p14="http://schemas.microsoft.com/office/powerpoint/2010/main" val="2150273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993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209800"/>
            <a:ext cx="8001000" cy="1600200"/>
          </a:xfrm>
        </p:spPr>
        <p:txBody>
          <a:bodyPr/>
          <a:lstStyle/>
          <a:p>
            <a:r>
              <a:rPr lang="en-US" sz="4800" b="1" dirty="0">
                <a:solidFill>
                  <a:schemeClr val="bg1"/>
                </a:solidFill>
                <a:latin typeface="Calibri" panose="020F0502020204030204" pitchFamily="34" charset="0"/>
                <a:cs typeface="Calibri" panose="020F0502020204030204" pitchFamily="34" charset="0"/>
              </a:rPr>
              <a:t>2. Which Assets are Critical</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to Sustained Performance?</a:t>
            </a:r>
          </a:p>
        </p:txBody>
      </p:sp>
    </p:spTree>
    <p:extLst>
      <p:ext uri="{BB962C8B-B14F-4D97-AF65-F5344CB8AC3E}">
        <p14:creationId xmlns:p14="http://schemas.microsoft.com/office/powerpoint/2010/main" val="545243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2300" y="287986"/>
            <a:ext cx="2819400" cy="1143000"/>
          </a:xfrm>
        </p:spPr>
        <p:txBody>
          <a:bodyPr/>
          <a:lstStyle/>
          <a:p>
            <a:r>
              <a:rPr lang="en-US" dirty="0">
                <a:latin typeface="Calibri" panose="020F0502020204030204" pitchFamily="34" charset="0"/>
                <a:cs typeface="Calibri" panose="020F0502020204030204" pitchFamily="34" charset="0"/>
              </a:rPr>
              <a:t>Critical Assets</a:t>
            </a:r>
          </a:p>
        </p:txBody>
      </p:sp>
      <p:sp>
        <p:nvSpPr>
          <p:cNvPr id="4" name="AutoShape 3"/>
          <p:cNvSpPr>
            <a:spLocks noGrp="1" noChangeArrowheads="1"/>
          </p:cNvSpPr>
          <p:nvPr>
            <p:ph idx="1"/>
          </p:nvPr>
        </p:nvSpPr>
        <p:spPr>
          <a:xfrm>
            <a:off x="457200" y="1438420"/>
            <a:ext cx="4851608" cy="4800600"/>
          </a:xfrm>
        </p:spPr>
        <p:txBody>
          <a:bodyPr>
            <a:noAutofit/>
          </a:bodyPr>
          <a:lstStyle/>
          <a:p>
            <a:pPr>
              <a:spcAft>
                <a:spcPts val="1200"/>
              </a:spcAft>
              <a:buFont typeface="Arial" pitchFamily="34" charset="0"/>
              <a:buChar char="•"/>
            </a:pPr>
            <a:r>
              <a:rPr lang="en-US" sz="2800" u="sng" dirty="0">
                <a:solidFill>
                  <a:schemeClr val="tx1"/>
                </a:solidFill>
                <a:latin typeface="Trebuchet MS" panose="020B0603020202020204" pitchFamily="34" charset="0"/>
                <a:cs typeface="Tahoma" pitchFamily="34" charset="0"/>
              </a:rPr>
              <a:t>Which</a:t>
            </a:r>
            <a:r>
              <a:rPr lang="en-US" sz="2800" dirty="0">
                <a:solidFill>
                  <a:schemeClr val="tx1"/>
                </a:solidFill>
                <a:latin typeface="Trebuchet MS" panose="020B0603020202020204" pitchFamily="34" charset="0"/>
                <a:cs typeface="Tahoma" pitchFamily="34" charset="0"/>
              </a:rPr>
              <a:t> assets can fail?</a:t>
            </a:r>
          </a:p>
          <a:p>
            <a:pPr>
              <a:spcAft>
                <a:spcPts val="1200"/>
              </a:spcAft>
              <a:buFont typeface="Arial" pitchFamily="34" charset="0"/>
              <a:buChar char="•"/>
            </a:pPr>
            <a:r>
              <a:rPr lang="en-US" sz="2800" u="sng" dirty="0">
                <a:solidFill>
                  <a:schemeClr val="tx1"/>
                </a:solidFill>
                <a:latin typeface="Trebuchet MS" panose="020B0603020202020204" pitchFamily="34" charset="0"/>
                <a:cs typeface="Tahoma" pitchFamily="34" charset="0"/>
              </a:rPr>
              <a:t>How</a:t>
            </a:r>
            <a:r>
              <a:rPr lang="en-US" sz="2800" dirty="0">
                <a:solidFill>
                  <a:schemeClr val="tx1"/>
                </a:solidFill>
                <a:latin typeface="Trebuchet MS" panose="020B0603020202020204" pitchFamily="34" charset="0"/>
                <a:cs typeface="Tahoma" pitchFamily="34" charset="0"/>
              </a:rPr>
              <a:t> will they fail?</a:t>
            </a:r>
          </a:p>
          <a:p>
            <a:pPr>
              <a:spcAft>
                <a:spcPts val="1200"/>
              </a:spcAft>
              <a:buFont typeface="Arial" pitchFamily="34" charset="0"/>
              <a:buChar char="•"/>
            </a:pPr>
            <a:r>
              <a:rPr lang="en-US" sz="2800" dirty="0">
                <a:solidFill>
                  <a:schemeClr val="tx1"/>
                </a:solidFill>
                <a:latin typeface="Trebuchet MS" panose="020B0603020202020204" pitchFamily="34" charset="0"/>
                <a:cs typeface="Tahoma" pitchFamily="34" charset="0"/>
              </a:rPr>
              <a:t>What is the </a:t>
            </a:r>
            <a:r>
              <a:rPr lang="en-US" sz="2800" u="sng" dirty="0">
                <a:solidFill>
                  <a:schemeClr val="tx1"/>
                </a:solidFill>
                <a:latin typeface="Trebuchet MS" panose="020B0603020202020204" pitchFamily="34" charset="0"/>
                <a:cs typeface="Tahoma" pitchFamily="34" charset="0"/>
              </a:rPr>
              <a:t>likelihood</a:t>
            </a:r>
            <a:r>
              <a:rPr lang="en-US" sz="2800" dirty="0">
                <a:solidFill>
                  <a:schemeClr val="tx1"/>
                </a:solidFill>
                <a:latin typeface="Trebuchet MS" panose="020B0603020202020204" pitchFamily="34" charset="0"/>
                <a:cs typeface="Tahoma" pitchFamily="34" charset="0"/>
              </a:rPr>
              <a:t> of failure?</a:t>
            </a:r>
          </a:p>
          <a:p>
            <a:pPr>
              <a:spcAft>
                <a:spcPts val="1200"/>
              </a:spcAft>
              <a:buFont typeface="Arial" pitchFamily="34" charset="0"/>
              <a:buChar char="•"/>
            </a:pPr>
            <a:r>
              <a:rPr lang="en-US" sz="2800" dirty="0">
                <a:solidFill>
                  <a:schemeClr val="tx1"/>
                </a:solidFill>
                <a:latin typeface="Trebuchet MS" panose="020B0603020202020204" pitchFamily="34" charset="0"/>
                <a:cs typeface="Tahoma" pitchFamily="34" charset="0"/>
              </a:rPr>
              <a:t>What is the </a:t>
            </a:r>
            <a:r>
              <a:rPr lang="en-US" sz="2800" u="sng" dirty="0">
                <a:solidFill>
                  <a:schemeClr val="tx1"/>
                </a:solidFill>
                <a:latin typeface="Trebuchet MS" panose="020B0603020202020204" pitchFamily="34" charset="0"/>
                <a:cs typeface="Tahoma" pitchFamily="34" charset="0"/>
              </a:rPr>
              <a:t>consequence</a:t>
            </a:r>
            <a:r>
              <a:rPr lang="en-US" sz="2800" dirty="0">
                <a:solidFill>
                  <a:schemeClr val="tx1"/>
                </a:solidFill>
                <a:latin typeface="Trebuchet MS" panose="020B0603020202020204" pitchFamily="34" charset="0"/>
                <a:cs typeface="Tahoma" pitchFamily="34" charset="0"/>
              </a:rPr>
              <a:t> of failure? </a:t>
            </a:r>
          </a:p>
          <a:p>
            <a:pPr>
              <a:spcAft>
                <a:spcPts val="1200"/>
              </a:spcAft>
              <a:buFont typeface="Arial" pitchFamily="34" charset="0"/>
              <a:buChar char="•"/>
            </a:pPr>
            <a:r>
              <a:rPr lang="en-US" sz="2800" dirty="0">
                <a:solidFill>
                  <a:schemeClr val="tx1"/>
                </a:solidFill>
                <a:latin typeface="Trebuchet MS" panose="020B0603020202020204" pitchFamily="34" charset="0"/>
                <a:cs typeface="Tahoma" pitchFamily="34" charset="0"/>
              </a:rPr>
              <a:t>What will it </a:t>
            </a:r>
            <a:r>
              <a:rPr lang="en-US" sz="2800" u="sng" dirty="0">
                <a:solidFill>
                  <a:schemeClr val="tx1"/>
                </a:solidFill>
                <a:latin typeface="Trebuchet MS" panose="020B0603020202020204" pitchFamily="34" charset="0"/>
                <a:cs typeface="Tahoma" pitchFamily="34" charset="0"/>
              </a:rPr>
              <a:t>cost</a:t>
            </a:r>
            <a:r>
              <a:rPr lang="en-US" sz="2800" dirty="0">
                <a:solidFill>
                  <a:schemeClr val="tx1"/>
                </a:solidFill>
                <a:latin typeface="Trebuchet MS" panose="020B0603020202020204" pitchFamily="34" charset="0"/>
                <a:cs typeface="Tahoma" pitchFamily="34" charset="0"/>
              </a:rPr>
              <a:t> to repair the asset?</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7041" r="7128" b="19076"/>
          <a:stretch/>
        </p:blipFill>
        <p:spPr>
          <a:xfrm>
            <a:off x="5308808" y="1600200"/>
            <a:ext cx="3560264" cy="3459162"/>
          </a:xfrm>
          <a:prstGeom prst="rect">
            <a:avLst/>
          </a:prstGeom>
        </p:spPr>
      </p:pic>
    </p:spTree>
    <p:extLst>
      <p:ext uri="{BB962C8B-B14F-4D97-AF65-F5344CB8AC3E}">
        <p14:creationId xmlns:p14="http://schemas.microsoft.com/office/powerpoint/2010/main" val="11239400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423333"/>
            <a:ext cx="3962400" cy="1143000"/>
          </a:xfrm>
        </p:spPr>
        <p:txBody>
          <a:bodyPr/>
          <a:lstStyle/>
          <a:p>
            <a:r>
              <a:rPr lang="en-US" dirty="0">
                <a:latin typeface="Calibri" panose="020F0502020204030204" pitchFamily="34" charset="0"/>
                <a:cs typeface="Calibri" panose="020F0502020204030204" pitchFamily="34" charset="0"/>
              </a:rPr>
              <a:t>Prioritize Response</a:t>
            </a:r>
          </a:p>
        </p:txBody>
      </p:sp>
      <p:pic>
        <p:nvPicPr>
          <p:cNvPr id="307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2814" t="31623" r="30235" b="21171"/>
          <a:stretch/>
        </p:blipFill>
        <p:spPr bwMode="auto">
          <a:xfrm>
            <a:off x="0" y="1219200"/>
            <a:ext cx="7848600" cy="443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2946645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23332"/>
            <a:ext cx="5867400" cy="1143000"/>
          </a:xfrm>
        </p:spPr>
        <p:txBody>
          <a:bodyPr/>
          <a:lstStyle/>
          <a:p>
            <a:r>
              <a:rPr lang="en-US" dirty="0">
                <a:latin typeface="Calibri" panose="020F0502020204030204" pitchFamily="34" charset="0"/>
                <a:cs typeface="Calibri" panose="020F0502020204030204" pitchFamily="34" charset="0"/>
              </a:rPr>
              <a:t>Practice Prioritizing Response</a:t>
            </a:r>
          </a:p>
        </p:txBody>
      </p:sp>
      <p:pic>
        <p:nvPicPr>
          <p:cNvPr id="307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2814" t="31623" r="30235" b="21171"/>
          <a:stretch/>
        </p:blipFill>
        <p:spPr bwMode="auto">
          <a:xfrm>
            <a:off x="3505200" y="1430866"/>
            <a:ext cx="525937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961109" y="1957234"/>
            <a:ext cx="3090940" cy="2054530"/>
          </a:xfrm>
          <a:prstGeom prst="rect">
            <a:avLst/>
          </a:prstGeom>
        </p:spPr>
      </p:pic>
      <p:sp>
        <p:nvSpPr>
          <p:cNvPr id="4" name="TextBox 3"/>
          <p:cNvSpPr txBox="1"/>
          <p:nvPr/>
        </p:nvSpPr>
        <p:spPr>
          <a:xfrm>
            <a:off x="1447800" y="5117812"/>
            <a:ext cx="5715000" cy="1077218"/>
          </a:xfrm>
          <a:prstGeom prst="rect">
            <a:avLst/>
          </a:prstGeom>
          <a:noFill/>
        </p:spPr>
        <p:txBody>
          <a:bodyPr wrap="square" rtlCol="0">
            <a:spAutoFit/>
          </a:bodyPr>
          <a:lstStyle/>
          <a:p>
            <a:pPr algn="ctr"/>
            <a:r>
              <a:rPr lang="en-US" sz="3200" dirty="0">
                <a:latin typeface="Calibri" panose="020F0502020204030204" pitchFamily="34" charset="0"/>
                <a:cs typeface="Calibri" panose="020F0502020204030204" pitchFamily="34" charset="0"/>
              </a:rPr>
              <a:t>ANSWER: D</a:t>
            </a:r>
          </a:p>
          <a:p>
            <a:r>
              <a:rPr lang="en-US" sz="3200" dirty="0">
                <a:latin typeface="Calibri" panose="020F0502020204030204" pitchFamily="34" charset="0"/>
                <a:cs typeface="Calibri" panose="020F0502020204030204" pitchFamily="34" charset="0"/>
              </a:rPr>
              <a:t>Cannot wait, no matter the cost</a:t>
            </a:r>
          </a:p>
        </p:txBody>
      </p:sp>
    </p:spTree>
    <p:extLst>
      <p:ext uri="{BB962C8B-B14F-4D97-AF65-F5344CB8AC3E}">
        <p14:creationId xmlns:p14="http://schemas.microsoft.com/office/powerpoint/2010/main" val="383228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23332"/>
            <a:ext cx="5867400" cy="1143000"/>
          </a:xfrm>
        </p:spPr>
        <p:txBody>
          <a:bodyPr/>
          <a:lstStyle/>
          <a:p>
            <a:r>
              <a:rPr lang="en-US" dirty="0">
                <a:latin typeface="Calibri" panose="020F0502020204030204" pitchFamily="34" charset="0"/>
                <a:cs typeface="Calibri" panose="020F0502020204030204" pitchFamily="34" charset="0"/>
              </a:rPr>
              <a:t>Practice Prioritizing Response</a:t>
            </a:r>
          </a:p>
        </p:txBody>
      </p:sp>
      <p:pic>
        <p:nvPicPr>
          <p:cNvPr id="307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2814" t="31623" r="30235" b="21171"/>
          <a:stretch/>
        </p:blipFill>
        <p:spPr bwMode="auto">
          <a:xfrm>
            <a:off x="3469105" y="1566332"/>
            <a:ext cx="525937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 name="TextBox 3"/>
          <p:cNvSpPr txBox="1"/>
          <p:nvPr/>
        </p:nvSpPr>
        <p:spPr>
          <a:xfrm>
            <a:off x="228600" y="5117812"/>
            <a:ext cx="8915400" cy="1569660"/>
          </a:xfrm>
          <a:prstGeom prst="rect">
            <a:avLst/>
          </a:prstGeom>
          <a:noFill/>
        </p:spPr>
        <p:txBody>
          <a:bodyPr wrap="square" rtlCol="0">
            <a:spAutoFit/>
          </a:bodyPr>
          <a:lstStyle/>
          <a:p>
            <a:pPr algn="ctr"/>
            <a:r>
              <a:rPr lang="en-US" sz="3200" dirty="0">
                <a:latin typeface="Calibri" panose="020F0502020204030204" pitchFamily="34" charset="0"/>
                <a:cs typeface="Calibri" panose="020F0502020204030204" pitchFamily="34" charset="0"/>
              </a:rPr>
              <a:t>ANSWER: C</a:t>
            </a:r>
          </a:p>
          <a:p>
            <a:pPr algn="ctr"/>
            <a:r>
              <a:rPr lang="en-US" sz="3200" dirty="0">
                <a:latin typeface="Calibri" panose="020F0502020204030204" pitchFamily="34" charset="0"/>
                <a:cs typeface="Calibri" panose="020F0502020204030204" pitchFamily="34" charset="0"/>
              </a:rPr>
              <a:t>Low risk (nothing wrong right now) </a:t>
            </a:r>
          </a:p>
          <a:p>
            <a:pPr algn="ctr"/>
            <a:r>
              <a:rPr lang="en-US" sz="3200" dirty="0">
                <a:latin typeface="Calibri" panose="020F0502020204030204" pitchFamily="34" charset="0"/>
                <a:cs typeface="Calibri" panose="020F0502020204030204" pitchFamily="34" charset="0"/>
              </a:rPr>
              <a:t>but high consequence</a:t>
            </a:r>
          </a:p>
        </p:txBody>
      </p:sp>
      <p:pic>
        <p:nvPicPr>
          <p:cNvPr id="6" name="Picture 5"/>
          <p:cNvPicPr>
            <a:picLocks noChangeAspect="1"/>
          </p:cNvPicPr>
          <p:nvPr/>
        </p:nvPicPr>
        <p:blipFill>
          <a:blip r:embed="rId4"/>
          <a:stretch>
            <a:fillRect/>
          </a:stretch>
        </p:blipFill>
        <p:spPr>
          <a:xfrm>
            <a:off x="685800" y="1828800"/>
            <a:ext cx="3424058" cy="2786328"/>
          </a:xfrm>
          <a:prstGeom prst="rect">
            <a:avLst/>
          </a:prstGeom>
        </p:spPr>
      </p:pic>
    </p:spTree>
    <p:extLst>
      <p:ext uri="{BB962C8B-B14F-4D97-AF65-F5344CB8AC3E}">
        <p14:creationId xmlns:p14="http://schemas.microsoft.com/office/powerpoint/2010/main" val="3715263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99663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057400"/>
            <a:ext cx="7010400" cy="2133600"/>
          </a:xfrm>
        </p:spPr>
        <p:txBody>
          <a:bodyPr/>
          <a:lstStyle/>
          <a:p>
            <a:r>
              <a:rPr lang="en-US" sz="4800" b="1" dirty="0">
                <a:solidFill>
                  <a:schemeClr val="bg1"/>
                </a:solidFill>
                <a:latin typeface="Calibri" panose="020F0502020204030204" pitchFamily="34" charset="0"/>
                <a:cs typeface="Calibri" panose="020F0502020204030204" pitchFamily="34" charset="0"/>
              </a:rPr>
              <a:t>3. What is Your Required, </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Sustainable Level of</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Service (LOS)?</a:t>
            </a:r>
          </a:p>
        </p:txBody>
      </p:sp>
    </p:spTree>
    <p:extLst>
      <p:ext uri="{BB962C8B-B14F-4D97-AF65-F5344CB8AC3E}">
        <p14:creationId xmlns:p14="http://schemas.microsoft.com/office/powerpoint/2010/main" val="29341417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124326"/>
            <a:ext cx="4572000" cy="1143000"/>
          </a:xfrm>
        </p:spPr>
        <p:txBody>
          <a:bodyPr/>
          <a:lstStyle/>
          <a:p>
            <a:r>
              <a:rPr lang="en-US" dirty="0">
                <a:latin typeface="Calibri" panose="020F0502020204030204" pitchFamily="34" charset="0"/>
                <a:cs typeface="Calibri" panose="020F0502020204030204" pitchFamily="34" charset="0"/>
              </a:rPr>
              <a:t>Managing Expectations</a:t>
            </a: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1295400"/>
            <a:ext cx="9144000" cy="6091085"/>
          </a:xfrm>
        </p:spPr>
      </p:pic>
    </p:spTree>
    <p:extLst>
      <p:ext uri="{BB962C8B-B14F-4D97-AF65-F5344CB8AC3E}">
        <p14:creationId xmlns:p14="http://schemas.microsoft.com/office/powerpoint/2010/main" val="3643536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47800" y="914400"/>
            <a:ext cx="6705600" cy="5029200"/>
          </a:xfrm>
        </p:spPr>
        <p:txBody>
          <a:bodyPr numCol="1"/>
          <a:lstStyle/>
          <a:p>
            <a:pPr algn="ctr"/>
            <a:r>
              <a:rPr lang="en-US" sz="4400" dirty="0">
                <a:latin typeface="Calibri" panose="020F0502020204030204" pitchFamily="34" charset="0"/>
                <a:cs typeface="Calibri" panose="020F0502020204030204" pitchFamily="34" charset="0"/>
              </a:rPr>
              <a:t>Level of Service:</a:t>
            </a:r>
          </a:p>
          <a:p>
            <a:pPr algn="ctr"/>
            <a:endParaRPr lang="en-US" sz="4400" dirty="0">
              <a:latin typeface="Calibri" panose="020F0502020204030204" pitchFamily="34" charset="0"/>
              <a:cs typeface="Calibri" panose="020F0502020204030204" pitchFamily="34" charset="0"/>
            </a:endParaRPr>
          </a:p>
          <a:p>
            <a:pPr algn="ctr"/>
            <a:r>
              <a:rPr lang="en-US" sz="4400" dirty="0">
                <a:latin typeface="Calibri" panose="020F0502020204030204" pitchFamily="34" charset="0"/>
                <a:cs typeface="Calibri" panose="020F0502020204030204" pitchFamily="34" charset="0"/>
              </a:rPr>
              <a:t>How does your waterworks determine the </a:t>
            </a:r>
          </a:p>
          <a:p>
            <a:pPr algn="ctr"/>
            <a:r>
              <a:rPr lang="en-US" sz="4400" dirty="0">
                <a:latin typeface="Calibri" panose="020F0502020204030204" pitchFamily="34" charset="0"/>
                <a:cs typeface="Calibri" panose="020F0502020204030204" pitchFamily="34" charset="0"/>
              </a:rPr>
              <a:t>Level of Service it will provide?</a:t>
            </a:r>
          </a:p>
          <a:p>
            <a:pPr algn="ctr"/>
            <a:endParaRPr lang="en-US" sz="4400" dirty="0">
              <a:latin typeface="Calibri" panose="020F0502020204030204" pitchFamily="34" charset="0"/>
              <a:cs typeface="Calibri" panose="020F0502020204030204" pitchFamily="34" charset="0"/>
            </a:endParaRPr>
          </a:p>
          <a:p>
            <a:pPr algn="ctr"/>
            <a:endParaRPr lang="en-US" sz="4400" dirty="0">
              <a:latin typeface="Calibri" panose="020F0502020204030204" pitchFamily="34" charset="0"/>
              <a:cs typeface="Calibri" panose="020F0502020204030204" pitchFamily="34" charset="0"/>
            </a:endParaRPr>
          </a:p>
          <a:p>
            <a:endParaRPr lang="en-US" dirty="0">
              <a:cs typeface="Segoe UI Semilight" panose="020B0402040204020203" pitchFamily="34" charset="0"/>
            </a:endParaRPr>
          </a:p>
        </p:txBody>
      </p:sp>
      <p:sp>
        <p:nvSpPr>
          <p:cNvPr id="2" name="TextBox 1">
            <a:extLst>
              <a:ext uri="{FF2B5EF4-FFF2-40B4-BE49-F238E27FC236}">
                <a16:creationId xmlns:a16="http://schemas.microsoft.com/office/drawing/2014/main" id="{E7A50B4A-F4C7-A0ED-965F-E9337915DC44}"/>
              </a:ext>
            </a:extLst>
          </p:cNvPr>
          <p:cNvSpPr txBox="1"/>
          <p:nvPr/>
        </p:nvSpPr>
        <p:spPr>
          <a:xfrm>
            <a:off x="0" y="-38100"/>
            <a:ext cx="800219" cy="6591300"/>
          </a:xfrm>
          <a:prstGeom prst="rect">
            <a:avLst/>
          </a:prstGeom>
          <a:solidFill>
            <a:srgbClr val="C6E6A2"/>
          </a:solidFill>
          <a:ln w="66675">
            <a:solidFill>
              <a:srgbClr val="FFFF00"/>
            </a:solidFill>
          </a:ln>
          <a:scene3d>
            <a:camera prst="orthographicFront"/>
            <a:lightRig rig="threePt" dir="t"/>
          </a:scene3d>
          <a:sp3d>
            <a:bevelT prst="relaxedInset"/>
          </a:sp3d>
        </p:spPr>
        <p:txBody>
          <a:bodyPr vert="vert270" wrap="square" rtlCol="0">
            <a:spAutoFit/>
          </a:bodyPr>
          <a:lstStyle/>
          <a:p>
            <a:pPr algn="ctr"/>
            <a:r>
              <a:rPr lang="en-US" sz="4000" dirty="0"/>
              <a:t>Group Discussion</a:t>
            </a:r>
          </a:p>
        </p:txBody>
      </p:sp>
    </p:spTree>
    <p:extLst>
      <p:ext uri="{BB962C8B-B14F-4D97-AF65-F5344CB8AC3E}">
        <p14:creationId xmlns:p14="http://schemas.microsoft.com/office/powerpoint/2010/main" val="1464886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186267"/>
            <a:ext cx="3200400" cy="1143000"/>
          </a:xfrm>
        </p:spPr>
        <p:txBody>
          <a:bodyPr/>
          <a:lstStyle/>
          <a:p>
            <a:r>
              <a:rPr lang="en-US" dirty="0">
                <a:latin typeface="Calibri" panose="020F0502020204030204" pitchFamily="34" charset="0"/>
                <a:cs typeface="Calibri" panose="020F0502020204030204" pitchFamily="34" charset="0"/>
              </a:rPr>
              <a:t>Class Overview</a:t>
            </a:r>
          </a:p>
        </p:txBody>
      </p:sp>
      <p:sp>
        <p:nvSpPr>
          <p:cNvPr id="3" name="Content Placeholder 2"/>
          <p:cNvSpPr>
            <a:spLocks noGrp="1"/>
          </p:cNvSpPr>
          <p:nvPr>
            <p:ph idx="1"/>
          </p:nvPr>
        </p:nvSpPr>
        <p:spPr>
          <a:xfrm>
            <a:off x="952500" y="1143000"/>
            <a:ext cx="7391400" cy="4800600"/>
          </a:xfrm>
        </p:spPr>
        <p:txBody>
          <a:bodyPr/>
          <a:lstStyle/>
          <a:p>
            <a:pPr>
              <a:buFont typeface="Wingdings" panose="05000000000000000000" pitchFamily="2" charset="2"/>
              <a:buChar char="Ø"/>
            </a:pPr>
            <a:r>
              <a:rPr lang="en-US" dirty="0">
                <a:latin typeface="Calibri" panose="020F0502020204030204" pitchFamily="34" charset="0"/>
                <a:cs typeface="Calibri" panose="020F0502020204030204" pitchFamily="34" charset="0"/>
              </a:rPr>
              <a:t>Brief recap of Asset Management Concepts</a:t>
            </a:r>
          </a:p>
          <a:p>
            <a:pPr lvl="1">
              <a:buFont typeface="Wingdings" panose="05000000000000000000" pitchFamily="2" charset="2"/>
              <a:buChar char="Ø"/>
            </a:pPr>
            <a:r>
              <a:rPr lang="en-US" dirty="0">
                <a:latin typeface="Calibri" panose="020F0502020204030204" pitchFamily="34" charset="0"/>
                <a:cs typeface="Calibri" panose="020F0502020204030204" pitchFamily="34" charset="0"/>
              </a:rPr>
              <a:t>State of Your Assets</a:t>
            </a:r>
          </a:p>
          <a:p>
            <a:pPr lvl="1">
              <a:buFont typeface="Wingdings" panose="05000000000000000000" pitchFamily="2" charset="2"/>
              <a:buChar char="Ø"/>
            </a:pPr>
            <a:r>
              <a:rPr lang="en-US" dirty="0">
                <a:latin typeface="Calibri" panose="020F0502020204030204" pitchFamily="34" charset="0"/>
                <a:cs typeface="Calibri" panose="020F0502020204030204" pitchFamily="34" charset="0"/>
              </a:rPr>
              <a:t>Assigning Criticality</a:t>
            </a:r>
          </a:p>
          <a:p>
            <a:pPr lvl="1">
              <a:buFont typeface="Wingdings" panose="05000000000000000000" pitchFamily="2" charset="2"/>
              <a:buChar char="Ø"/>
            </a:pPr>
            <a:r>
              <a:rPr lang="en-US" dirty="0">
                <a:latin typeface="Calibri" panose="020F0502020204030204" pitchFamily="34" charset="0"/>
                <a:cs typeface="Calibri" panose="020F0502020204030204" pitchFamily="34" charset="0"/>
              </a:rPr>
              <a:t>Level of Service Goals</a:t>
            </a:r>
          </a:p>
          <a:p>
            <a:pPr marL="285750" indent="-285750">
              <a:buFont typeface="Wingdings" panose="05000000000000000000" pitchFamily="2" charset="2"/>
              <a:buChar char="Ø"/>
            </a:pPr>
            <a:endParaRPr lang="en-US" sz="1600" dirty="0">
              <a:latin typeface="Calibri" panose="020F0502020204030204" pitchFamily="34" charset="0"/>
              <a:cs typeface="Calibri" panose="020F0502020204030204" pitchFamily="34" charset="0"/>
            </a:endParaRPr>
          </a:p>
          <a:p>
            <a:pPr marL="0" indent="0" algn="ctr"/>
            <a:r>
              <a:rPr lang="en-US" dirty="0">
                <a:latin typeface="Calibri" panose="020F0502020204030204" pitchFamily="34" charset="0"/>
                <a:cs typeface="Calibri" panose="020F0502020204030204" pitchFamily="34" charset="0"/>
              </a:rPr>
              <a:t>       </a:t>
            </a:r>
            <a:r>
              <a:rPr lang="az-Cyrl-AZ" b="1" dirty="0">
                <a:solidFill>
                  <a:srgbClr val="FF0000"/>
                </a:solidFill>
                <a:latin typeface="Calibri" panose="020F0502020204030204" pitchFamily="34" charset="0"/>
                <a:cs typeface="Calibri" panose="020F0502020204030204" pitchFamily="34" charset="0"/>
              </a:rPr>
              <a:t>҉</a:t>
            </a:r>
            <a:r>
              <a:rPr lang="en-US" dirty="0">
                <a:latin typeface="Calibri" panose="020F0502020204030204" pitchFamily="34" charset="0"/>
                <a:cs typeface="Calibri" panose="020F0502020204030204" pitchFamily="34" charset="0"/>
              </a:rPr>
              <a:t>  </a:t>
            </a:r>
            <a:r>
              <a:rPr lang="en-US" sz="2800" b="1" dirty="0">
                <a:latin typeface="Calibri" panose="020F0502020204030204" pitchFamily="34" charset="0"/>
                <a:cs typeface="Calibri" panose="020F0502020204030204" pitchFamily="34" charset="0"/>
              </a:rPr>
              <a:t>10 minute break  </a:t>
            </a:r>
            <a:r>
              <a:rPr lang="az-Cyrl-AZ" sz="2800" b="1" dirty="0">
                <a:solidFill>
                  <a:srgbClr val="FF0000"/>
                </a:solidFill>
                <a:latin typeface="Calibri" panose="020F0502020204030204" pitchFamily="34" charset="0"/>
                <a:cs typeface="Calibri" panose="020F0502020204030204" pitchFamily="34" charset="0"/>
              </a:rPr>
              <a:t>҉</a:t>
            </a:r>
            <a:endParaRPr lang="en-US" sz="2800" b="1" dirty="0">
              <a:solidFill>
                <a:srgbClr val="FF0000"/>
              </a:solidFill>
              <a:latin typeface="Calibri" panose="020F0502020204030204" pitchFamily="34" charset="0"/>
              <a:cs typeface="Calibri" panose="020F0502020204030204" pitchFamily="34" charset="0"/>
            </a:endParaRPr>
          </a:p>
          <a:p>
            <a:pPr marL="285750" indent="-285750">
              <a:buFont typeface="Wingdings" panose="05000000000000000000" pitchFamily="2" charset="2"/>
              <a:buChar char="Ø"/>
            </a:pPr>
            <a:endParaRPr lang="en-US" sz="1600" b="1" dirty="0">
              <a:latin typeface="Calibri" panose="020F0502020204030204" pitchFamily="34" charset="0"/>
              <a:cs typeface="Calibri" panose="020F0502020204030204" pitchFamily="34" charset="0"/>
            </a:endParaRPr>
          </a:p>
          <a:p>
            <a:pPr>
              <a:buFont typeface="Wingdings" panose="05000000000000000000" pitchFamily="2" charset="2"/>
              <a:buChar char="Ø"/>
            </a:pPr>
            <a:r>
              <a:rPr lang="en-US" dirty="0">
                <a:latin typeface="Calibri" panose="020F0502020204030204" pitchFamily="34" charset="0"/>
                <a:cs typeface="Calibri" panose="020F0502020204030204" pitchFamily="34" charset="0"/>
              </a:rPr>
              <a:t>Life Cycle Cost Strategies</a:t>
            </a:r>
          </a:p>
          <a:p>
            <a:pPr>
              <a:buFont typeface="Wingdings" panose="05000000000000000000" pitchFamily="2" charset="2"/>
              <a:buChar char="Ø"/>
            </a:pPr>
            <a:r>
              <a:rPr lang="en-US" dirty="0">
                <a:latin typeface="Calibri" panose="020F0502020204030204" pitchFamily="34" charset="0"/>
                <a:cs typeface="Calibri" panose="020F0502020204030204" pitchFamily="34" charset="0"/>
              </a:rPr>
              <a:t>Funding</a:t>
            </a:r>
          </a:p>
          <a:p>
            <a:pPr>
              <a:buFont typeface="Wingdings" panose="05000000000000000000" pitchFamily="2" charset="2"/>
              <a:buChar char="Ø"/>
            </a:pPr>
            <a:r>
              <a:rPr lang="en-US" dirty="0">
                <a:latin typeface="Calibri" panose="020F0502020204030204" pitchFamily="34" charset="0"/>
                <a:cs typeface="Calibri" panose="020F0502020204030204" pitchFamily="34" charset="0"/>
              </a:rPr>
              <a:t>Staffing</a:t>
            </a:r>
          </a:p>
        </p:txBody>
      </p:sp>
    </p:spTree>
    <p:extLst>
      <p:ext uri="{BB962C8B-B14F-4D97-AF65-F5344CB8AC3E}">
        <p14:creationId xmlns:p14="http://schemas.microsoft.com/office/powerpoint/2010/main" val="16249354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9068" y="914400"/>
            <a:ext cx="8229600" cy="5029200"/>
          </a:xfrm>
        </p:spPr>
        <p:txBody>
          <a:bodyPr numCol="1"/>
          <a:lstStyle/>
          <a:p>
            <a:pPr algn="ctr"/>
            <a:endParaRPr lang="en-US" sz="4400" b="1" i="1" dirty="0">
              <a:latin typeface="Calibri" panose="020F0502020204030204" pitchFamily="34" charset="0"/>
              <a:cs typeface="Calibri" panose="020F0502020204030204" pitchFamily="34" charset="0"/>
            </a:endParaRPr>
          </a:p>
          <a:p>
            <a:pPr algn="ctr"/>
            <a:r>
              <a:rPr lang="en-US" sz="4400" b="1" i="1" dirty="0">
                <a:latin typeface="Calibri" panose="020F0502020204030204" pitchFamily="34" charset="0"/>
                <a:cs typeface="Calibri" panose="020F0502020204030204" pitchFamily="34" charset="0"/>
              </a:rPr>
              <a:t>Does your waterworks have a Mission Statement? </a:t>
            </a:r>
            <a:endParaRPr lang="en-US" b="1" i="1" dirty="0">
              <a:latin typeface="Calibri" panose="020F0502020204030204" pitchFamily="34" charset="0"/>
              <a:cs typeface="Calibri" panose="020F0502020204030204" pitchFamily="34" charset="0"/>
            </a:endParaRPr>
          </a:p>
          <a:p>
            <a:endParaRPr lang="en-US" dirty="0">
              <a:cs typeface="Segoe UI Semilight" panose="020B0402040204020203" pitchFamily="34" charset="0"/>
            </a:endParaRPr>
          </a:p>
        </p:txBody>
      </p:sp>
      <p:sp>
        <p:nvSpPr>
          <p:cNvPr id="2" name="TextBox 1">
            <a:extLst>
              <a:ext uri="{FF2B5EF4-FFF2-40B4-BE49-F238E27FC236}">
                <a16:creationId xmlns:a16="http://schemas.microsoft.com/office/drawing/2014/main" id="{E7A50B4A-F4C7-A0ED-965F-E9337915DC44}"/>
              </a:ext>
            </a:extLst>
          </p:cNvPr>
          <p:cNvSpPr txBox="1"/>
          <p:nvPr/>
        </p:nvSpPr>
        <p:spPr>
          <a:xfrm>
            <a:off x="0" y="-38100"/>
            <a:ext cx="800219" cy="6591300"/>
          </a:xfrm>
          <a:prstGeom prst="rect">
            <a:avLst/>
          </a:prstGeom>
          <a:solidFill>
            <a:srgbClr val="C6E6A2"/>
          </a:solidFill>
          <a:ln w="66675">
            <a:solidFill>
              <a:srgbClr val="FFFF00"/>
            </a:solidFill>
          </a:ln>
          <a:scene3d>
            <a:camera prst="orthographicFront"/>
            <a:lightRig rig="threePt" dir="t"/>
          </a:scene3d>
          <a:sp3d>
            <a:bevelT prst="relaxedInset"/>
          </a:sp3d>
        </p:spPr>
        <p:txBody>
          <a:bodyPr vert="vert270" wrap="square" rtlCol="0">
            <a:spAutoFit/>
          </a:bodyPr>
          <a:lstStyle/>
          <a:p>
            <a:pPr algn="ctr"/>
            <a:r>
              <a:rPr lang="en-US" sz="4000" dirty="0"/>
              <a:t>Discussion</a:t>
            </a:r>
          </a:p>
        </p:txBody>
      </p:sp>
    </p:spTree>
    <p:extLst>
      <p:ext uri="{BB962C8B-B14F-4D97-AF65-F5344CB8AC3E}">
        <p14:creationId xmlns:p14="http://schemas.microsoft.com/office/powerpoint/2010/main" val="29534066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311AC-EF96-20C3-73AE-DFF5BCCBAE00}"/>
              </a:ext>
            </a:extLst>
          </p:cNvPr>
          <p:cNvSpPr>
            <a:spLocks noGrp="1"/>
          </p:cNvSpPr>
          <p:nvPr>
            <p:ph type="title"/>
          </p:nvPr>
        </p:nvSpPr>
        <p:spPr/>
        <p:txBody>
          <a:bodyPr/>
          <a:lstStyle/>
          <a:p>
            <a:r>
              <a:rPr lang="en-US" dirty="0"/>
              <a:t>Determining Level of Service Goals</a:t>
            </a:r>
          </a:p>
        </p:txBody>
      </p:sp>
      <p:sp>
        <p:nvSpPr>
          <p:cNvPr id="3" name="Content Placeholder 2">
            <a:extLst>
              <a:ext uri="{FF2B5EF4-FFF2-40B4-BE49-F238E27FC236}">
                <a16:creationId xmlns:a16="http://schemas.microsoft.com/office/drawing/2014/main" id="{CA8C36CF-3714-0833-2E76-20ABAAC0F925}"/>
              </a:ext>
            </a:extLst>
          </p:cNvPr>
          <p:cNvSpPr>
            <a:spLocks noGrp="1"/>
          </p:cNvSpPr>
          <p:nvPr>
            <p:ph idx="1"/>
          </p:nvPr>
        </p:nvSpPr>
        <p:spPr>
          <a:xfrm>
            <a:off x="457200" y="1417638"/>
            <a:ext cx="8229600" cy="4983162"/>
          </a:xfrm>
        </p:spPr>
        <p:txBody>
          <a:bodyPr/>
          <a:lstStyle/>
          <a:p>
            <a:pPr algn="ctr"/>
            <a:r>
              <a:rPr lang="en-US" dirty="0"/>
              <a:t>Start with a Mission Statement</a:t>
            </a:r>
          </a:p>
          <a:p>
            <a:pPr algn="ctr"/>
            <a:endParaRPr lang="en-US" dirty="0"/>
          </a:p>
          <a:p>
            <a:pPr marL="2743200" lvl="6" indent="0">
              <a:buNone/>
            </a:pPr>
            <a:r>
              <a:rPr lang="en-US" b="0" i="0" dirty="0">
                <a:solidFill>
                  <a:srgbClr val="333333"/>
                </a:solidFill>
                <a:effectLst/>
                <a:latin typeface="Arial" panose="020B0604020202020204" pitchFamily="34" charset="0"/>
              </a:rPr>
              <a:t>The NRV </a:t>
            </a:r>
            <a:r>
              <a:rPr lang="en-US" sz="1800" b="0" i="0" dirty="0">
                <a:solidFill>
                  <a:srgbClr val="333333"/>
                </a:solidFill>
                <a:effectLst/>
                <a:latin typeface="Arial" panose="020B0604020202020204" pitchFamily="34" charset="0"/>
              </a:rPr>
              <a:t>Regional Water Authority’s mission is to provide a reliable source of water and safe drinking water to member water systems that include: The Town of Blacksburg, The Town of Christiansburg, Virginia Polytechnic Institute and State University (Virginia Tech), Areas of Montgomery County served by the Montgomery County PSA</a:t>
            </a:r>
          </a:p>
          <a:p>
            <a:pPr marL="2743200" lvl="6" indent="0">
              <a:buNone/>
            </a:pPr>
            <a:endParaRPr lang="en-US" sz="1800" dirty="0">
              <a:solidFill>
                <a:srgbClr val="333333"/>
              </a:solidFill>
              <a:latin typeface="Arial" panose="020B0604020202020204" pitchFamily="34" charset="0"/>
            </a:endParaRPr>
          </a:p>
          <a:p>
            <a:pPr marL="114300" indent="0"/>
            <a:r>
              <a:rPr lang="en-US" sz="1800" dirty="0">
                <a:solidFill>
                  <a:schemeClr val="tx1"/>
                </a:solidFill>
                <a:effectLst/>
                <a:latin typeface="Arial" panose="020B0604020202020204" pitchFamily="34" charset="0"/>
                <a:cs typeface="Arial" panose="020B0604020202020204" pitchFamily="34" charset="0"/>
              </a:rPr>
              <a:t>Fairfax Water provides its customers </a:t>
            </a:r>
          </a:p>
          <a:p>
            <a:pPr marL="114300" indent="0"/>
            <a:r>
              <a:rPr lang="en-US" sz="1800" dirty="0">
                <a:solidFill>
                  <a:schemeClr val="tx1"/>
                </a:solidFill>
                <a:effectLst/>
                <a:latin typeface="Arial" panose="020B0604020202020204" pitchFamily="34" charset="0"/>
                <a:cs typeface="Arial" panose="020B0604020202020204" pitchFamily="34" charset="0"/>
              </a:rPr>
              <a:t>with reliable and abundant water </a:t>
            </a:r>
          </a:p>
          <a:p>
            <a:pPr marL="114300" indent="0"/>
            <a:r>
              <a:rPr lang="en-US" sz="1800" dirty="0">
                <a:solidFill>
                  <a:schemeClr val="tx1"/>
                </a:solidFill>
                <a:effectLst/>
                <a:latin typeface="Arial" panose="020B0604020202020204" pitchFamily="34" charset="0"/>
                <a:cs typeface="Arial" panose="020B0604020202020204" pitchFamily="34" charset="0"/>
              </a:rPr>
              <a:t>of exceptional quality at a reasonable</a:t>
            </a:r>
          </a:p>
          <a:p>
            <a:pPr marL="114300" indent="0"/>
            <a:r>
              <a:rPr lang="en-US" sz="1800" dirty="0">
                <a:solidFill>
                  <a:schemeClr val="tx1"/>
                </a:solidFill>
                <a:effectLst/>
                <a:latin typeface="Arial" panose="020B0604020202020204" pitchFamily="34" charset="0"/>
                <a:cs typeface="Arial" panose="020B0604020202020204" pitchFamily="34" charset="0"/>
              </a:rPr>
              <a:t>price.</a:t>
            </a:r>
          </a:p>
          <a:p>
            <a:endParaRPr lang="en-US" dirty="0"/>
          </a:p>
        </p:txBody>
      </p:sp>
      <p:pic>
        <p:nvPicPr>
          <p:cNvPr id="5" name="Picture 4">
            <a:extLst>
              <a:ext uri="{FF2B5EF4-FFF2-40B4-BE49-F238E27FC236}">
                <a16:creationId xmlns:a16="http://schemas.microsoft.com/office/drawing/2014/main" id="{CB22D950-ED42-F917-F19F-40C1E5EA1C2A}"/>
              </a:ext>
            </a:extLst>
          </p:cNvPr>
          <p:cNvPicPr>
            <a:picLocks noChangeAspect="1"/>
          </p:cNvPicPr>
          <p:nvPr/>
        </p:nvPicPr>
        <p:blipFill>
          <a:blip r:embed="rId2"/>
          <a:stretch>
            <a:fillRect/>
          </a:stretch>
        </p:blipFill>
        <p:spPr>
          <a:xfrm>
            <a:off x="609600" y="2438400"/>
            <a:ext cx="2171700" cy="1981200"/>
          </a:xfrm>
          <a:prstGeom prst="rect">
            <a:avLst/>
          </a:prstGeom>
        </p:spPr>
      </p:pic>
      <p:pic>
        <p:nvPicPr>
          <p:cNvPr id="7" name="Picture 6">
            <a:extLst>
              <a:ext uri="{FF2B5EF4-FFF2-40B4-BE49-F238E27FC236}">
                <a16:creationId xmlns:a16="http://schemas.microsoft.com/office/drawing/2014/main" id="{11D6DBD1-F06A-66E8-E7FA-99BF2BDD618F}"/>
              </a:ext>
            </a:extLst>
          </p:cNvPr>
          <p:cNvPicPr>
            <a:picLocks noChangeAspect="1"/>
          </p:cNvPicPr>
          <p:nvPr/>
        </p:nvPicPr>
        <p:blipFill>
          <a:blip r:embed="rId3"/>
          <a:stretch>
            <a:fillRect/>
          </a:stretch>
        </p:blipFill>
        <p:spPr>
          <a:xfrm>
            <a:off x="4724400" y="4953000"/>
            <a:ext cx="3843454" cy="964462"/>
          </a:xfrm>
          <a:prstGeom prst="rect">
            <a:avLst/>
          </a:prstGeom>
        </p:spPr>
      </p:pic>
    </p:spTree>
    <p:extLst>
      <p:ext uri="{BB962C8B-B14F-4D97-AF65-F5344CB8AC3E}">
        <p14:creationId xmlns:p14="http://schemas.microsoft.com/office/powerpoint/2010/main" val="65081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0"/>
            <a:ext cx="8229600" cy="1143000"/>
          </a:xfrm>
        </p:spPr>
        <p:txBody>
          <a:bodyPr/>
          <a:lstStyle/>
          <a:p>
            <a:r>
              <a:rPr lang="en-US" dirty="0">
                <a:latin typeface="Calibri" panose="020F0502020204030204" pitchFamily="34" charset="0"/>
                <a:cs typeface="Calibri" panose="020F0502020204030204" pitchFamily="34" charset="0"/>
              </a:rPr>
              <a:t>Level of Service Starts with a Conversation</a:t>
            </a:r>
          </a:p>
        </p:txBody>
      </p:sp>
      <p:pic>
        <p:nvPicPr>
          <p:cNvPr id="4" name="Picture 3" descr="Illustration gratuite: L'Équipe, Travail, Travail D'Équipe ..."/>
          <p:cNvPicPr>
            <a:picLocks noChangeAspect="1"/>
          </p:cNvPicPr>
          <p:nvPr/>
        </p:nvPicPr>
        <p:blipFill rotWithShape="1">
          <a:blip r:embed="rId3" cstate="print">
            <a:extLst>
              <a:ext uri="{28A0092B-C50C-407E-A947-70E740481C1C}">
                <a14:useLocalDpi xmlns:a14="http://schemas.microsoft.com/office/drawing/2010/main" val="0"/>
              </a:ext>
            </a:extLst>
          </a:blip>
          <a:srcRect b="25097"/>
          <a:stretch/>
        </p:blipFill>
        <p:spPr>
          <a:xfrm>
            <a:off x="-194542" y="3276600"/>
            <a:ext cx="9533083" cy="3763645"/>
          </a:xfrm>
          <a:prstGeom prst="rect">
            <a:avLst/>
          </a:prstGeom>
        </p:spPr>
      </p:pic>
      <p:sp>
        <p:nvSpPr>
          <p:cNvPr id="5" name="TextBox 4"/>
          <p:cNvSpPr txBox="1"/>
          <p:nvPr/>
        </p:nvSpPr>
        <p:spPr>
          <a:xfrm>
            <a:off x="152400" y="4953000"/>
            <a:ext cx="8991600" cy="1754326"/>
          </a:xfrm>
          <a:prstGeom prst="rect">
            <a:avLst/>
          </a:prstGeom>
          <a:noFill/>
        </p:spPr>
        <p:txBody>
          <a:bodyPr wrap="square" rtlCol="0">
            <a:spAutoFit/>
          </a:bodyPr>
          <a:lstStyle/>
          <a:p>
            <a:r>
              <a:rPr lang="en-US" sz="3600" b="1" dirty="0">
                <a:solidFill>
                  <a:srgbClr val="FFFF00"/>
                </a:solidFill>
              </a:rPr>
              <a:t>   </a:t>
            </a:r>
            <a:r>
              <a:rPr lang="en-US" sz="3200" b="1" dirty="0">
                <a:solidFill>
                  <a:srgbClr val="FFFF00"/>
                </a:solidFill>
                <a:latin typeface="Calibri" panose="020F0502020204030204" pitchFamily="34" charset="0"/>
                <a:cs typeface="Calibri" panose="020F0502020204030204" pitchFamily="34" charset="0"/>
              </a:rPr>
              <a:t>Staff                 Customers             Governing Boards                                    </a:t>
            </a:r>
          </a:p>
          <a:p>
            <a:r>
              <a:rPr lang="en-US" sz="3600" b="1" dirty="0">
                <a:solidFill>
                  <a:srgbClr val="FFFF00"/>
                </a:solidFill>
              </a:rPr>
              <a:t>               </a:t>
            </a:r>
          </a:p>
          <a:p>
            <a:pPr algn="ctr"/>
            <a:r>
              <a:rPr lang="en-US" sz="3200" b="1" dirty="0">
                <a:solidFill>
                  <a:srgbClr val="FFFF00"/>
                </a:solidFill>
                <a:latin typeface="Calibri" panose="020F0502020204030204" pitchFamily="34" charset="0"/>
                <a:cs typeface="Calibri" panose="020F0502020204030204" pitchFamily="34" charset="0"/>
              </a:rPr>
              <a:t>Other Interested Parties</a:t>
            </a:r>
            <a:r>
              <a:rPr lang="en-US" sz="3600" b="1" dirty="0">
                <a:solidFill>
                  <a:srgbClr val="FFFF00"/>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565375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304800"/>
            <a:ext cx="5562600" cy="1143000"/>
          </a:xfrm>
        </p:spPr>
        <p:txBody>
          <a:bodyPr/>
          <a:lstStyle/>
          <a:p>
            <a:r>
              <a:rPr lang="en-US" dirty="0"/>
              <a:t>Begin with what you know</a:t>
            </a:r>
          </a:p>
        </p:txBody>
      </p:sp>
      <p:sp>
        <p:nvSpPr>
          <p:cNvPr id="3" name="Content Placeholder 2"/>
          <p:cNvSpPr>
            <a:spLocks noGrp="1"/>
          </p:cNvSpPr>
          <p:nvPr>
            <p:ph idx="1"/>
          </p:nvPr>
        </p:nvSpPr>
        <p:spPr>
          <a:xfrm>
            <a:off x="2239879" y="1447800"/>
            <a:ext cx="4648200" cy="762000"/>
          </a:xfrm>
        </p:spPr>
        <p:txBody>
          <a:bodyPr/>
          <a:lstStyle/>
          <a:p>
            <a:r>
              <a:rPr lang="en-US" sz="3200" dirty="0"/>
              <a:t>Review the existing LOS</a:t>
            </a:r>
          </a:p>
          <a:p>
            <a:endParaRPr lang="en-US" sz="3200" dirty="0"/>
          </a:p>
          <a:p>
            <a:endParaRPr lang="en-US" sz="3200" dirty="0"/>
          </a:p>
          <a:p>
            <a:endParaRPr lang="en-US" sz="3200" dirty="0"/>
          </a:p>
        </p:txBody>
      </p:sp>
      <p:pic>
        <p:nvPicPr>
          <p:cNvPr id="4" name="Picture 3"/>
          <p:cNvPicPr>
            <a:picLocks noChangeAspect="1"/>
          </p:cNvPicPr>
          <p:nvPr/>
        </p:nvPicPr>
        <p:blipFill>
          <a:blip r:embed="rId3"/>
          <a:stretch>
            <a:fillRect/>
          </a:stretch>
        </p:blipFill>
        <p:spPr>
          <a:xfrm>
            <a:off x="2247900" y="2530642"/>
            <a:ext cx="4648200" cy="3486150"/>
          </a:xfrm>
          <a:prstGeom prst="rect">
            <a:avLst/>
          </a:prstGeom>
        </p:spPr>
      </p:pic>
    </p:spTree>
    <p:extLst>
      <p:ext uri="{BB962C8B-B14F-4D97-AF65-F5344CB8AC3E}">
        <p14:creationId xmlns:p14="http://schemas.microsoft.com/office/powerpoint/2010/main" val="11352111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066800"/>
          </a:xfrm>
        </p:spPr>
        <p:txBody>
          <a:bodyPr/>
          <a:lstStyle/>
          <a:p>
            <a:pPr algn="ctr"/>
            <a:r>
              <a:rPr lang="en-US" dirty="0">
                <a:latin typeface="Calibri" panose="020F0502020204030204" pitchFamily="34" charset="0"/>
                <a:cs typeface="Calibri" panose="020F0502020204030204" pitchFamily="34" charset="0"/>
              </a:rPr>
              <a:t>Ideas of Things to Include</a:t>
            </a:r>
          </a:p>
        </p:txBody>
      </p:sp>
      <p:sp>
        <p:nvSpPr>
          <p:cNvPr id="3" name="Content Placeholder 2"/>
          <p:cNvSpPr>
            <a:spLocks noGrp="1"/>
          </p:cNvSpPr>
          <p:nvPr>
            <p:ph idx="4294967295"/>
          </p:nvPr>
        </p:nvSpPr>
        <p:spPr>
          <a:xfrm>
            <a:off x="1138989" y="1466850"/>
            <a:ext cx="6585045" cy="1981200"/>
          </a:xfrm>
          <a:prstGeom prst="rect">
            <a:avLst/>
          </a:prstGeom>
        </p:spPr>
        <p:txBody>
          <a:bodyPr>
            <a:noAutofit/>
          </a:bodyPr>
          <a:lstStyle/>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Contaminant detection parameters</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Water Loss</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Length of water outages</a:t>
            </a:r>
          </a:p>
          <a:p>
            <a:pPr marL="0" indent="0">
              <a:buNone/>
            </a:pPr>
            <a:endParaRPr lang="en-US" sz="2800" dirty="0">
              <a:latin typeface="Arial" pitchFamily="34" charset="0"/>
              <a:cs typeface="Arial" pitchFamily="34" charset="0"/>
            </a:endParaRPr>
          </a:p>
        </p:txBody>
      </p:sp>
      <p:pic>
        <p:nvPicPr>
          <p:cNvPr id="5" name="Picture 4"/>
          <p:cNvPicPr>
            <a:picLocks noChangeAspect="1"/>
          </p:cNvPicPr>
          <p:nvPr/>
        </p:nvPicPr>
        <p:blipFill>
          <a:blip r:embed="rId3"/>
          <a:stretch>
            <a:fillRect/>
          </a:stretch>
        </p:blipFill>
        <p:spPr>
          <a:xfrm>
            <a:off x="2629770" y="3448050"/>
            <a:ext cx="3603481" cy="2209800"/>
          </a:xfrm>
          <a:prstGeom prst="rect">
            <a:avLst/>
          </a:prstGeom>
        </p:spPr>
      </p:pic>
    </p:spTree>
    <p:extLst>
      <p:ext uri="{BB962C8B-B14F-4D97-AF65-F5344CB8AC3E}">
        <p14:creationId xmlns:p14="http://schemas.microsoft.com/office/powerpoint/2010/main" val="160973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66800" y="1399674"/>
            <a:ext cx="7010400" cy="2133600"/>
          </a:xfrm>
          <a:prstGeom prst="rect">
            <a:avLst/>
          </a:prstGeom>
        </p:spPr>
        <p:txBody>
          <a:bodyPr vert="horz" lIns="91440" tIns="45720" rIns="91440" bIns="45720" rtlCol="0">
            <a:noAutofit/>
          </a:bodyPr>
          <a:lstStyle/>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Quantity of planned vs. unplanned service interruptions </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Percentage of non-revenue water</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System flow / pressure parameters</a:t>
            </a:r>
          </a:p>
          <a:p>
            <a:pPr marL="395288" indent="-395288"/>
            <a:endParaRPr lang="en-US" sz="2800" dirty="0">
              <a:latin typeface="Arial" pitchFamily="34" charset="0"/>
              <a:cs typeface="Arial" pitchFamily="34" charset="0"/>
            </a:endParaRPr>
          </a:p>
        </p:txBody>
      </p:sp>
      <p:sp>
        <p:nvSpPr>
          <p:cNvPr id="5" name="Title 1"/>
          <p:cNvSpPr>
            <a:spLocks noGrp="1"/>
          </p:cNvSpPr>
          <p:nvPr>
            <p:ph type="title"/>
          </p:nvPr>
        </p:nvSpPr>
        <p:spPr>
          <a:xfrm>
            <a:off x="0" y="304800"/>
            <a:ext cx="9144000" cy="1066800"/>
          </a:xfrm>
        </p:spPr>
        <p:txBody>
          <a:bodyPr/>
          <a:lstStyle/>
          <a:p>
            <a:pPr algn="ctr"/>
            <a:r>
              <a:rPr lang="en-US" dirty="0">
                <a:latin typeface="Calibri" panose="020F0502020204030204" pitchFamily="34" charset="0"/>
                <a:cs typeface="Calibri" panose="020F0502020204030204" pitchFamily="34" charset="0"/>
              </a:rPr>
              <a:t>Ideas of Things to Include</a:t>
            </a:r>
          </a:p>
        </p:txBody>
      </p:sp>
      <p:pic>
        <p:nvPicPr>
          <p:cNvPr id="2" name="Picture 1"/>
          <p:cNvPicPr>
            <a:picLocks noChangeAspect="1"/>
          </p:cNvPicPr>
          <p:nvPr/>
        </p:nvPicPr>
        <p:blipFill>
          <a:blip r:embed="rId3"/>
          <a:stretch>
            <a:fillRect/>
          </a:stretch>
        </p:blipFill>
        <p:spPr>
          <a:xfrm>
            <a:off x="3200400" y="3561348"/>
            <a:ext cx="2162175" cy="2114550"/>
          </a:xfrm>
          <a:prstGeom prst="rect">
            <a:avLst/>
          </a:prstGeom>
        </p:spPr>
      </p:pic>
    </p:spTree>
    <p:extLst>
      <p:ext uri="{BB962C8B-B14F-4D97-AF65-F5344CB8AC3E}">
        <p14:creationId xmlns:p14="http://schemas.microsoft.com/office/powerpoint/2010/main" val="2948964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90500"/>
            <a:ext cx="8686799" cy="1143000"/>
          </a:xfrm>
        </p:spPr>
        <p:txBody>
          <a:bodyPr/>
          <a:lstStyle/>
          <a:p>
            <a:pPr algn="ctr"/>
            <a:r>
              <a:rPr lang="en-US" dirty="0">
                <a:latin typeface="Calibri" panose="020F0502020204030204" pitchFamily="34" charset="0"/>
                <a:cs typeface="Calibri" panose="020F0502020204030204" pitchFamily="34" charset="0"/>
              </a:rPr>
              <a:t>Level of Service- What’s the deliverable?</a:t>
            </a:r>
          </a:p>
        </p:txBody>
      </p:sp>
      <p:pic>
        <p:nvPicPr>
          <p:cNvPr id="5" name="Content Placeholder 4"/>
          <p:cNvPicPr>
            <a:picLocks noGrp="1" noChangeAspect="1"/>
          </p:cNvPicPr>
          <p:nvPr>
            <p:ph idx="1"/>
          </p:nvPr>
        </p:nvPicPr>
        <p:blipFill>
          <a:blip r:embed="rId2"/>
          <a:stretch>
            <a:fillRect/>
          </a:stretch>
        </p:blipFill>
        <p:spPr>
          <a:xfrm>
            <a:off x="3048000" y="1481137"/>
            <a:ext cx="2705100" cy="1685925"/>
          </a:xfrm>
          <a:prstGeom prst="rect">
            <a:avLst/>
          </a:prstGeom>
        </p:spPr>
      </p:pic>
      <p:pic>
        <p:nvPicPr>
          <p:cNvPr id="4" name="Picture 3" descr="Illustration gratuite: L'Équipe, Travail, Travail D'Équipe ..."/>
          <p:cNvPicPr>
            <a:picLocks noChangeAspect="1"/>
          </p:cNvPicPr>
          <p:nvPr/>
        </p:nvPicPr>
        <p:blipFill rotWithShape="1">
          <a:blip r:embed="rId3" cstate="print">
            <a:extLst>
              <a:ext uri="{28A0092B-C50C-407E-A947-70E740481C1C}">
                <a14:useLocalDpi xmlns:a14="http://schemas.microsoft.com/office/drawing/2010/main" val="0"/>
              </a:ext>
            </a:extLst>
          </a:blip>
          <a:srcRect b="25097"/>
          <a:stretch/>
        </p:blipFill>
        <p:spPr>
          <a:xfrm>
            <a:off x="-194543" y="3528377"/>
            <a:ext cx="9533083" cy="3763645"/>
          </a:xfrm>
          <a:prstGeom prst="rect">
            <a:avLst/>
          </a:prstGeom>
        </p:spPr>
      </p:pic>
      <p:sp>
        <p:nvSpPr>
          <p:cNvPr id="6" name="TextBox 5"/>
          <p:cNvSpPr txBox="1"/>
          <p:nvPr/>
        </p:nvSpPr>
        <p:spPr>
          <a:xfrm>
            <a:off x="1790698" y="5430252"/>
            <a:ext cx="5562599" cy="584775"/>
          </a:xfrm>
          <a:prstGeom prst="rect">
            <a:avLst/>
          </a:prstGeom>
          <a:noFill/>
        </p:spPr>
        <p:txBody>
          <a:bodyPr wrap="square" rtlCol="0">
            <a:spAutoFit/>
          </a:bodyPr>
          <a:lstStyle/>
          <a:p>
            <a:r>
              <a:rPr lang="en-US" sz="3200" dirty="0">
                <a:solidFill>
                  <a:srgbClr val="FFFF00"/>
                </a:solidFill>
              </a:rPr>
              <a:t>A formalized LOS Agreement</a:t>
            </a:r>
          </a:p>
        </p:txBody>
      </p:sp>
    </p:spTree>
    <p:extLst>
      <p:ext uri="{BB962C8B-B14F-4D97-AF65-F5344CB8AC3E}">
        <p14:creationId xmlns:p14="http://schemas.microsoft.com/office/powerpoint/2010/main" val="4656104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152400"/>
            <a:ext cx="4876800" cy="1143000"/>
          </a:xfrm>
        </p:spPr>
        <p:txBody>
          <a:bodyPr/>
          <a:lstStyle/>
          <a:p>
            <a:r>
              <a:rPr lang="en-US" dirty="0">
                <a:latin typeface="Calibri" panose="020F0502020204030204" pitchFamily="34" charset="0"/>
                <a:cs typeface="Calibri" panose="020F0502020204030204" pitchFamily="34" charset="0"/>
              </a:rPr>
              <a:t>What it May Look Like</a:t>
            </a:r>
          </a:p>
        </p:txBody>
      </p:sp>
      <p:pic>
        <p:nvPicPr>
          <p:cNvPr id="4" name="Content Placeholder 3"/>
          <p:cNvPicPr>
            <a:picLocks noGrp="1" noChangeAspect="1"/>
          </p:cNvPicPr>
          <p:nvPr>
            <p:ph idx="1"/>
          </p:nvPr>
        </p:nvPicPr>
        <p:blipFill>
          <a:blip r:embed="rId3"/>
          <a:stretch>
            <a:fillRect/>
          </a:stretch>
        </p:blipFill>
        <p:spPr>
          <a:xfrm>
            <a:off x="1104900" y="1066800"/>
            <a:ext cx="6934200" cy="3528704"/>
          </a:xfrm>
          <a:prstGeom prst="rect">
            <a:avLst/>
          </a:prstGeom>
        </p:spPr>
      </p:pic>
      <p:pic>
        <p:nvPicPr>
          <p:cNvPr id="3" name="Picture 2"/>
          <p:cNvPicPr>
            <a:picLocks noChangeAspect="1"/>
          </p:cNvPicPr>
          <p:nvPr/>
        </p:nvPicPr>
        <p:blipFill>
          <a:blip r:embed="rId4"/>
          <a:stretch>
            <a:fillRect/>
          </a:stretch>
        </p:blipFill>
        <p:spPr>
          <a:xfrm>
            <a:off x="3124200" y="4638366"/>
            <a:ext cx="2619375" cy="1743075"/>
          </a:xfrm>
          <a:prstGeom prst="rect">
            <a:avLst/>
          </a:prstGeom>
        </p:spPr>
      </p:pic>
    </p:spTree>
    <p:extLst>
      <p:ext uri="{BB962C8B-B14F-4D97-AF65-F5344CB8AC3E}">
        <p14:creationId xmlns:p14="http://schemas.microsoft.com/office/powerpoint/2010/main" val="21206836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9068" y="914400"/>
            <a:ext cx="8229600" cy="5029200"/>
          </a:xfrm>
        </p:spPr>
        <p:txBody>
          <a:bodyPr numCol="1"/>
          <a:lstStyle/>
          <a:p>
            <a:pPr algn="ctr"/>
            <a:r>
              <a:rPr lang="en-US" sz="4400" b="1" i="1" dirty="0">
                <a:latin typeface="Calibri" panose="020F0502020204030204" pitchFamily="34" charset="0"/>
                <a:cs typeface="Calibri" panose="020F0502020204030204" pitchFamily="34" charset="0"/>
              </a:rPr>
              <a:t>What are some Level of Service Goals you would like to see implemented at your waterworks?</a:t>
            </a:r>
          </a:p>
          <a:p>
            <a:pPr algn="ctr"/>
            <a:endParaRPr lang="en-US" sz="4400" b="1" i="1" dirty="0">
              <a:latin typeface="Calibri" panose="020F0502020204030204" pitchFamily="34" charset="0"/>
              <a:cs typeface="Calibri" panose="020F0502020204030204" pitchFamily="34" charset="0"/>
            </a:endParaRPr>
          </a:p>
          <a:p>
            <a:pPr algn="ctr"/>
            <a:r>
              <a:rPr lang="en-US" sz="4400" b="1" i="1" dirty="0">
                <a:latin typeface="Calibri" panose="020F0502020204030204" pitchFamily="34" charset="0"/>
                <a:cs typeface="Calibri" panose="020F0502020204030204" pitchFamily="34" charset="0"/>
              </a:rPr>
              <a:t>What could keep them from happening? </a:t>
            </a:r>
            <a:endParaRPr lang="en-US" b="1" i="1" dirty="0">
              <a:latin typeface="Calibri" panose="020F0502020204030204" pitchFamily="34" charset="0"/>
              <a:cs typeface="Calibri" panose="020F0502020204030204" pitchFamily="34" charset="0"/>
            </a:endParaRPr>
          </a:p>
          <a:p>
            <a:endParaRPr lang="en-US" dirty="0">
              <a:cs typeface="Segoe UI Semilight" panose="020B0402040204020203" pitchFamily="34" charset="0"/>
            </a:endParaRPr>
          </a:p>
        </p:txBody>
      </p:sp>
      <p:sp>
        <p:nvSpPr>
          <p:cNvPr id="2" name="TextBox 1">
            <a:extLst>
              <a:ext uri="{FF2B5EF4-FFF2-40B4-BE49-F238E27FC236}">
                <a16:creationId xmlns:a16="http://schemas.microsoft.com/office/drawing/2014/main" id="{E7A50B4A-F4C7-A0ED-965F-E9337915DC44}"/>
              </a:ext>
            </a:extLst>
          </p:cNvPr>
          <p:cNvSpPr txBox="1"/>
          <p:nvPr/>
        </p:nvSpPr>
        <p:spPr>
          <a:xfrm>
            <a:off x="0" y="-38100"/>
            <a:ext cx="800219" cy="6591300"/>
          </a:xfrm>
          <a:prstGeom prst="rect">
            <a:avLst/>
          </a:prstGeom>
          <a:solidFill>
            <a:srgbClr val="C6E6A2"/>
          </a:solidFill>
          <a:ln w="66675">
            <a:solidFill>
              <a:srgbClr val="FFFF00"/>
            </a:solidFill>
          </a:ln>
          <a:scene3d>
            <a:camera prst="orthographicFront"/>
            <a:lightRig rig="threePt" dir="t"/>
          </a:scene3d>
          <a:sp3d>
            <a:bevelT prst="relaxedInset"/>
          </a:sp3d>
        </p:spPr>
        <p:txBody>
          <a:bodyPr vert="vert270" wrap="square" rtlCol="0">
            <a:spAutoFit/>
          </a:bodyPr>
          <a:lstStyle/>
          <a:p>
            <a:pPr algn="ctr"/>
            <a:r>
              <a:rPr lang="en-US" sz="4000" dirty="0"/>
              <a:t>Group Discussion</a:t>
            </a:r>
          </a:p>
        </p:txBody>
      </p:sp>
    </p:spTree>
    <p:extLst>
      <p:ext uri="{BB962C8B-B14F-4D97-AF65-F5344CB8AC3E}">
        <p14:creationId xmlns:p14="http://schemas.microsoft.com/office/powerpoint/2010/main" val="20161885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667000"/>
            <a:ext cx="5562600" cy="1143000"/>
          </a:xfrm>
        </p:spPr>
        <p:txBody>
          <a:bodyPr/>
          <a:lstStyle/>
          <a:p>
            <a:pPr algn="ctr"/>
            <a:r>
              <a:rPr lang="en-US" dirty="0">
                <a:latin typeface="Calibri" panose="020F0502020204030204" pitchFamily="34" charset="0"/>
                <a:cs typeface="Calibri" panose="020F0502020204030204" pitchFamily="34" charset="0"/>
              </a:rPr>
              <a:t>Stretch Break</a:t>
            </a:r>
          </a:p>
        </p:txBody>
      </p:sp>
    </p:spTree>
    <p:extLst>
      <p:ext uri="{BB962C8B-B14F-4D97-AF65-F5344CB8AC3E}">
        <p14:creationId xmlns:p14="http://schemas.microsoft.com/office/powerpoint/2010/main" val="3786474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74638"/>
            <a:ext cx="5638800" cy="1143000"/>
          </a:xfrm>
        </p:spPr>
        <p:txBody>
          <a:bodyPr/>
          <a:lstStyle/>
          <a:p>
            <a:pPr algn="ctr"/>
            <a:r>
              <a:rPr lang="en-US" dirty="0">
                <a:latin typeface="Calibri" panose="020F0502020204030204" pitchFamily="34" charset="0"/>
                <a:cs typeface="Calibri" panose="020F0502020204030204" pitchFamily="34" charset="0"/>
              </a:rPr>
              <a:t>What is Asset Management?</a:t>
            </a:r>
          </a:p>
        </p:txBody>
      </p:sp>
      <p:sp>
        <p:nvSpPr>
          <p:cNvPr id="4" name="Content Placeholder 2"/>
          <p:cNvSpPr txBox="1">
            <a:spLocks/>
          </p:cNvSpPr>
          <p:nvPr/>
        </p:nvSpPr>
        <p:spPr bwMode="auto">
          <a:xfrm>
            <a:off x="3225132" y="1417638"/>
            <a:ext cx="5309268"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400">
                <a:solidFill>
                  <a:schemeClr val="tx1"/>
                </a:solidFill>
                <a:latin typeface="+mn-lt"/>
              </a:defRPr>
            </a:lvl4pPr>
            <a:lvl5pPr marL="2057400" indent="-228600" algn="l" rtl="0" eaLnBrk="1" fontAlgn="base" hangingPunct="1">
              <a:spcBef>
                <a:spcPct val="20000"/>
              </a:spcBef>
              <a:spcAft>
                <a:spcPct val="0"/>
              </a:spcAft>
              <a:buChar char="•"/>
              <a:defRPr sz="2400">
                <a:solidFill>
                  <a:schemeClr val="tx1"/>
                </a:solidFill>
                <a:latin typeface="+mn-lt"/>
              </a:defRPr>
            </a:lvl5pPr>
            <a:lvl6pPr marL="2514600" indent="-228600" algn="l" rtl="0" eaLnBrk="1" fontAlgn="base" hangingPunct="1">
              <a:spcBef>
                <a:spcPct val="20000"/>
              </a:spcBef>
              <a:spcAft>
                <a:spcPct val="0"/>
              </a:spcAft>
              <a:buChar char="•"/>
              <a:defRPr sz="2400">
                <a:solidFill>
                  <a:srgbClr val="777777"/>
                </a:solidFill>
                <a:latin typeface="+mn-lt"/>
              </a:defRPr>
            </a:lvl6pPr>
            <a:lvl7pPr marL="2971800" indent="-228600" algn="l" rtl="0" eaLnBrk="1" fontAlgn="base" hangingPunct="1">
              <a:spcBef>
                <a:spcPct val="20000"/>
              </a:spcBef>
              <a:spcAft>
                <a:spcPct val="0"/>
              </a:spcAft>
              <a:buChar char="•"/>
              <a:defRPr sz="2400">
                <a:solidFill>
                  <a:srgbClr val="777777"/>
                </a:solidFill>
                <a:latin typeface="+mn-lt"/>
              </a:defRPr>
            </a:lvl7pPr>
            <a:lvl8pPr marL="3429000" indent="-228600" algn="l" rtl="0" eaLnBrk="1" fontAlgn="base" hangingPunct="1">
              <a:spcBef>
                <a:spcPct val="20000"/>
              </a:spcBef>
              <a:spcAft>
                <a:spcPct val="0"/>
              </a:spcAft>
              <a:buChar char="•"/>
              <a:defRPr sz="2400">
                <a:solidFill>
                  <a:srgbClr val="777777"/>
                </a:solidFill>
                <a:latin typeface="+mn-lt"/>
              </a:defRPr>
            </a:lvl8pPr>
            <a:lvl9pPr marL="3886200" indent="-228600" algn="l" rtl="0" eaLnBrk="1" fontAlgn="base" hangingPunct="1">
              <a:spcBef>
                <a:spcPct val="20000"/>
              </a:spcBef>
              <a:spcAft>
                <a:spcPct val="0"/>
              </a:spcAft>
              <a:buChar char="•"/>
              <a:defRPr sz="2400">
                <a:solidFill>
                  <a:srgbClr val="777777"/>
                </a:solidFill>
                <a:latin typeface="+mn-lt"/>
              </a:defRPr>
            </a:lvl9pPr>
          </a:lstStyle>
          <a:p>
            <a:pPr algn="ctr"/>
            <a:r>
              <a:rPr lang="en-US" sz="4000" kern="0" dirty="0"/>
              <a:t>	</a:t>
            </a:r>
            <a:r>
              <a:rPr lang="en-US" sz="4000" kern="0" dirty="0">
                <a:latin typeface="Calibri" panose="020F0502020204030204" pitchFamily="34" charset="0"/>
                <a:cs typeface="Calibri" panose="020F0502020204030204" pitchFamily="34" charset="0"/>
              </a:rPr>
              <a:t>A system for monitoring and maintaining things of value (assets) to achieve a desired level of service at the best appropriate cost.</a:t>
            </a:r>
            <a:endParaRPr lang="en-US" sz="4000" kern="0" dirty="0">
              <a:solidFill>
                <a:srgbClr val="6600CC"/>
              </a:solidFill>
              <a:latin typeface="Calibri" panose="020F0502020204030204" pitchFamily="34" charset="0"/>
              <a:cs typeface="Calibri" panose="020F0502020204030204" pitchFamily="34" charset="0"/>
            </a:endParaRPr>
          </a:p>
          <a:p>
            <a:endParaRPr lang="en-US" kern="0" dirty="0"/>
          </a:p>
          <a:p>
            <a:endParaRPr lang="en-US" kern="0" dirty="0"/>
          </a:p>
        </p:txBody>
      </p:sp>
      <p:pic>
        <p:nvPicPr>
          <p:cNvPr id="1026" name="Picture 2" descr="The Power of Finding Common Ground - Articulate Persuas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594505"/>
            <a:ext cx="2828925" cy="1619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045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9CB0E-12F2-F884-9632-ADEDDFFB917D}"/>
              </a:ext>
            </a:extLst>
          </p:cNvPr>
          <p:cNvSpPr>
            <a:spLocks noGrp="1"/>
          </p:cNvSpPr>
          <p:nvPr>
            <p:ph type="title"/>
          </p:nvPr>
        </p:nvSpPr>
        <p:spPr/>
        <p:txBody>
          <a:bodyPr/>
          <a:lstStyle/>
          <a:p>
            <a:r>
              <a:rPr lang="en-US" dirty="0"/>
              <a:t>Weather in the news…2024 Drought &amp; 2025 Heat Wave</a:t>
            </a:r>
          </a:p>
        </p:txBody>
      </p:sp>
      <p:pic>
        <p:nvPicPr>
          <p:cNvPr id="4" name="Picture 3">
            <a:extLst>
              <a:ext uri="{FF2B5EF4-FFF2-40B4-BE49-F238E27FC236}">
                <a16:creationId xmlns:a16="http://schemas.microsoft.com/office/drawing/2014/main" id="{4D840AE9-C447-BF8A-8712-77CBD10ACD22}"/>
              </a:ext>
            </a:extLst>
          </p:cNvPr>
          <p:cNvPicPr>
            <a:picLocks noChangeAspect="1"/>
          </p:cNvPicPr>
          <p:nvPr/>
        </p:nvPicPr>
        <p:blipFill>
          <a:blip r:embed="rId2"/>
          <a:stretch>
            <a:fillRect/>
          </a:stretch>
        </p:blipFill>
        <p:spPr>
          <a:xfrm>
            <a:off x="304800" y="1621760"/>
            <a:ext cx="4713299" cy="2557567"/>
          </a:xfrm>
          <a:prstGeom prst="rect">
            <a:avLst/>
          </a:prstGeom>
        </p:spPr>
      </p:pic>
      <p:pic>
        <p:nvPicPr>
          <p:cNvPr id="8" name="Picture 7">
            <a:extLst>
              <a:ext uri="{FF2B5EF4-FFF2-40B4-BE49-F238E27FC236}">
                <a16:creationId xmlns:a16="http://schemas.microsoft.com/office/drawing/2014/main" id="{870D3444-60C0-9894-B519-9E198E26A6D6}"/>
              </a:ext>
            </a:extLst>
          </p:cNvPr>
          <p:cNvPicPr>
            <a:picLocks noChangeAspect="1"/>
          </p:cNvPicPr>
          <p:nvPr/>
        </p:nvPicPr>
        <p:blipFill>
          <a:blip r:embed="rId3"/>
          <a:stretch>
            <a:fillRect/>
          </a:stretch>
        </p:blipFill>
        <p:spPr>
          <a:xfrm>
            <a:off x="152400" y="4248469"/>
            <a:ext cx="6781800" cy="2380931"/>
          </a:xfrm>
          <a:prstGeom prst="rect">
            <a:avLst/>
          </a:prstGeom>
        </p:spPr>
      </p:pic>
      <p:pic>
        <p:nvPicPr>
          <p:cNvPr id="11" name="Picture 10">
            <a:extLst>
              <a:ext uri="{FF2B5EF4-FFF2-40B4-BE49-F238E27FC236}">
                <a16:creationId xmlns:a16="http://schemas.microsoft.com/office/drawing/2014/main" id="{AC444328-E7B5-CC34-82D3-4005A069D2DF}"/>
              </a:ext>
            </a:extLst>
          </p:cNvPr>
          <p:cNvPicPr>
            <a:picLocks noChangeAspect="1"/>
          </p:cNvPicPr>
          <p:nvPr/>
        </p:nvPicPr>
        <p:blipFill>
          <a:blip r:embed="rId4"/>
          <a:stretch>
            <a:fillRect/>
          </a:stretch>
        </p:blipFill>
        <p:spPr>
          <a:xfrm>
            <a:off x="5050331" y="1581238"/>
            <a:ext cx="3631245" cy="2667231"/>
          </a:xfrm>
          <a:prstGeom prst="rect">
            <a:avLst/>
          </a:prstGeom>
        </p:spPr>
      </p:pic>
    </p:spTree>
    <p:extLst>
      <p:ext uri="{BB962C8B-B14F-4D97-AF65-F5344CB8AC3E}">
        <p14:creationId xmlns:p14="http://schemas.microsoft.com/office/powerpoint/2010/main" val="35312360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AI-generated content may be incorrect.">
            <a:extLst>
              <a:ext uri="{FF2B5EF4-FFF2-40B4-BE49-F238E27FC236}">
                <a16:creationId xmlns:a16="http://schemas.microsoft.com/office/drawing/2014/main" id="{2BB60790-F357-7A25-417C-87ECAD6E4F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917" y="-24114"/>
            <a:ext cx="8086165" cy="6248400"/>
          </a:xfrm>
          <a:prstGeom prst="rect">
            <a:avLst/>
          </a:prstGeom>
        </p:spPr>
      </p:pic>
    </p:spTree>
    <p:extLst>
      <p:ext uri="{BB962C8B-B14F-4D97-AF65-F5344CB8AC3E}">
        <p14:creationId xmlns:p14="http://schemas.microsoft.com/office/powerpoint/2010/main" val="137439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99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2362200"/>
            <a:ext cx="7620000" cy="1524000"/>
          </a:xfrm>
        </p:spPr>
        <p:txBody>
          <a:bodyPr/>
          <a:lstStyle/>
          <a:p>
            <a:r>
              <a:rPr lang="en-US" sz="4800" b="1" dirty="0">
                <a:solidFill>
                  <a:schemeClr val="bg1"/>
                </a:solidFill>
                <a:latin typeface="Calibri" panose="020F0502020204030204" pitchFamily="34" charset="0"/>
                <a:cs typeface="Calibri" panose="020F0502020204030204" pitchFamily="34" charset="0"/>
              </a:rPr>
              <a:t>4. What are Your Minimum </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Life Cycle Cost Strategies?</a:t>
            </a:r>
          </a:p>
        </p:txBody>
      </p:sp>
    </p:spTree>
    <p:extLst>
      <p:ext uri="{BB962C8B-B14F-4D97-AF65-F5344CB8AC3E}">
        <p14:creationId xmlns:p14="http://schemas.microsoft.com/office/powerpoint/2010/main" val="26684694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48BFC-94DB-3881-6B00-82139D1A3E96}"/>
              </a:ext>
            </a:extLst>
          </p:cNvPr>
          <p:cNvSpPr>
            <a:spLocks noGrp="1"/>
          </p:cNvSpPr>
          <p:nvPr>
            <p:ph type="title"/>
          </p:nvPr>
        </p:nvSpPr>
        <p:spPr>
          <a:xfrm>
            <a:off x="4800600" y="2694578"/>
            <a:ext cx="4114800" cy="1143000"/>
          </a:xfrm>
        </p:spPr>
        <p:txBody>
          <a:bodyPr/>
          <a:lstStyle/>
          <a:p>
            <a:pPr algn="ctr"/>
            <a:r>
              <a:rPr lang="en-US" dirty="0"/>
              <a:t>Life Cycle Costs</a:t>
            </a:r>
          </a:p>
        </p:txBody>
      </p:sp>
      <p:pic>
        <p:nvPicPr>
          <p:cNvPr id="5" name="Picture 4">
            <a:extLst>
              <a:ext uri="{FF2B5EF4-FFF2-40B4-BE49-F238E27FC236}">
                <a16:creationId xmlns:a16="http://schemas.microsoft.com/office/drawing/2014/main" id="{ED2E7F1D-F045-CAD5-61F4-D388890AA143}"/>
              </a:ext>
            </a:extLst>
          </p:cNvPr>
          <p:cNvPicPr>
            <a:picLocks noChangeAspect="1"/>
          </p:cNvPicPr>
          <p:nvPr/>
        </p:nvPicPr>
        <p:blipFill>
          <a:blip r:embed="rId2"/>
          <a:stretch>
            <a:fillRect/>
          </a:stretch>
        </p:blipFill>
        <p:spPr>
          <a:xfrm>
            <a:off x="404106" y="24161"/>
            <a:ext cx="4114801" cy="6344655"/>
          </a:xfrm>
          <a:prstGeom prst="rect">
            <a:avLst/>
          </a:prstGeom>
        </p:spPr>
      </p:pic>
      <p:sp>
        <p:nvSpPr>
          <p:cNvPr id="9" name="TextBox 8">
            <a:extLst>
              <a:ext uri="{FF2B5EF4-FFF2-40B4-BE49-F238E27FC236}">
                <a16:creationId xmlns:a16="http://schemas.microsoft.com/office/drawing/2014/main" id="{4BCC9BD2-925A-5979-26F8-189DF94BAE9A}"/>
              </a:ext>
            </a:extLst>
          </p:cNvPr>
          <p:cNvSpPr txBox="1"/>
          <p:nvPr/>
        </p:nvSpPr>
        <p:spPr>
          <a:xfrm>
            <a:off x="404106" y="6368816"/>
            <a:ext cx="4583150" cy="307777"/>
          </a:xfrm>
          <a:prstGeom prst="rect">
            <a:avLst/>
          </a:prstGeom>
          <a:noFill/>
        </p:spPr>
        <p:txBody>
          <a:bodyPr wrap="square">
            <a:spAutoFit/>
          </a:bodyPr>
          <a:lstStyle/>
          <a:p>
            <a:r>
              <a:rPr lang="en-US" sz="1400" dirty="0"/>
              <a:t>https://swefc.unm.edu/iamf/life-cycle-costing/</a:t>
            </a:r>
          </a:p>
        </p:txBody>
      </p:sp>
    </p:spTree>
    <p:extLst>
      <p:ext uri="{BB962C8B-B14F-4D97-AF65-F5344CB8AC3E}">
        <p14:creationId xmlns:p14="http://schemas.microsoft.com/office/powerpoint/2010/main" val="42038926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Which of these can you control:</a:t>
            </a:r>
          </a:p>
        </p:txBody>
      </p:sp>
      <p:graphicFrame>
        <p:nvGraphicFramePr>
          <p:cNvPr id="4" name="Content Placeholder 3"/>
          <p:cNvGraphicFramePr>
            <a:graphicFrameLocks noGrp="1"/>
          </p:cNvGraphicFramePr>
          <p:nvPr>
            <p:ph idx="1"/>
          </p:nvPr>
        </p:nvGraphicFramePr>
        <p:xfrm>
          <a:off x="457200" y="1383771"/>
          <a:ext cx="82296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587387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274638"/>
            <a:ext cx="3505200" cy="792162"/>
          </a:xfrm>
        </p:spPr>
        <p:txBody>
          <a:bodyPr/>
          <a:lstStyle/>
          <a:p>
            <a:r>
              <a:rPr lang="en-US" dirty="0"/>
              <a:t>Life Cycle Costs</a:t>
            </a:r>
          </a:p>
        </p:txBody>
      </p:sp>
      <p:graphicFrame>
        <p:nvGraphicFramePr>
          <p:cNvPr id="4" name="Content Placeholder 8"/>
          <p:cNvGraphicFramePr>
            <a:graphicFrameLocks/>
          </p:cNvGraphicFramePr>
          <p:nvPr>
            <p:extLst>
              <p:ext uri="{D42A27DB-BD31-4B8C-83A1-F6EECF244321}">
                <p14:modId xmlns:p14="http://schemas.microsoft.com/office/powerpoint/2010/main" val="3491694797"/>
              </p:ext>
            </p:extLst>
          </p:nvPr>
        </p:nvGraphicFramePr>
        <p:xfrm>
          <a:off x="457200" y="1219200"/>
          <a:ext cx="8077200" cy="49831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073399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1905000"/>
            <a:ext cx="6324600" cy="2590800"/>
          </a:xfrm>
        </p:spPr>
        <p:txBody>
          <a:bodyPr/>
          <a:lstStyle/>
          <a:p>
            <a:r>
              <a:rPr lang="en-US" dirty="0"/>
              <a:t>How can you minimize the impact of the life cycle costs you can’t control?</a:t>
            </a:r>
          </a:p>
        </p:txBody>
      </p:sp>
      <p:sp>
        <p:nvSpPr>
          <p:cNvPr id="3" name="TextBox 2">
            <a:extLst>
              <a:ext uri="{FF2B5EF4-FFF2-40B4-BE49-F238E27FC236}">
                <a16:creationId xmlns:a16="http://schemas.microsoft.com/office/drawing/2014/main" id="{633D2B9E-A536-4DD0-1E18-D2D3EFC5238B}"/>
              </a:ext>
            </a:extLst>
          </p:cNvPr>
          <p:cNvSpPr txBox="1"/>
          <p:nvPr/>
        </p:nvSpPr>
        <p:spPr>
          <a:xfrm>
            <a:off x="0" y="-38100"/>
            <a:ext cx="800219" cy="6591300"/>
          </a:xfrm>
          <a:prstGeom prst="rect">
            <a:avLst/>
          </a:prstGeom>
          <a:solidFill>
            <a:srgbClr val="C6E6A2"/>
          </a:solidFill>
          <a:ln w="66675">
            <a:solidFill>
              <a:srgbClr val="FFFF00"/>
            </a:solidFill>
          </a:ln>
          <a:scene3d>
            <a:camera prst="orthographicFront"/>
            <a:lightRig rig="threePt" dir="t"/>
          </a:scene3d>
          <a:sp3d>
            <a:bevelT prst="relaxedInset"/>
          </a:sp3d>
        </p:spPr>
        <p:txBody>
          <a:bodyPr vert="vert270" wrap="square" rtlCol="0">
            <a:spAutoFit/>
          </a:bodyPr>
          <a:lstStyle/>
          <a:p>
            <a:pPr algn="ctr"/>
            <a:r>
              <a:rPr lang="en-US" sz="4000" dirty="0"/>
              <a:t>Group Discussion</a:t>
            </a:r>
          </a:p>
        </p:txBody>
      </p:sp>
    </p:spTree>
    <p:extLst>
      <p:ext uri="{BB962C8B-B14F-4D97-AF65-F5344CB8AC3E}">
        <p14:creationId xmlns:p14="http://schemas.microsoft.com/office/powerpoint/2010/main" val="374758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F8760F-6551-16DF-A386-941531D85465}"/>
              </a:ext>
            </a:extLst>
          </p:cNvPr>
          <p:cNvPicPr>
            <a:picLocks noChangeAspect="1"/>
          </p:cNvPicPr>
          <p:nvPr/>
        </p:nvPicPr>
        <p:blipFill>
          <a:blip r:embed="rId2"/>
          <a:stretch>
            <a:fillRect/>
          </a:stretch>
        </p:blipFill>
        <p:spPr>
          <a:xfrm>
            <a:off x="762000" y="685800"/>
            <a:ext cx="7620000" cy="4610100"/>
          </a:xfrm>
          <a:prstGeom prst="rect">
            <a:avLst/>
          </a:prstGeom>
        </p:spPr>
      </p:pic>
      <p:sp>
        <p:nvSpPr>
          <p:cNvPr id="7" name="TextBox 6">
            <a:extLst>
              <a:ext uri="{FF2B5EF4-FFF2-40B4-BE49-F238E27FC236}">
                <a16:creationId xmlns:a16="http://schemas.microsoft.com/office/drawing/2014/main" id="{8FB7A294-250E-DFB2-068E-65B0CBA81C87}"/>
              </a:ext>
            </a:extLst>
          </p:cNvPr>
          <p:cNvSpPr txBox="1"/>
          <p:nvPr/>
        </p:nvSpPr>
        <p:spPr>
          <a:xfrm>
            <a:off x="457200" y="5486400"/>
            <a:ext cx="6629400" cy="461665"/>
          </a:xfrm>
          <a:prstGeom prst="rect">
            <a:avLst/>
          </a:prstGeom>
          <a:noFill/>
        </p:spPr>
        <p:txBody>
          <a:bodyPr wrap="square">
            <a:spAutoFit/>
          </a:bodyPr>
          <a:lstStyle/>
          <a:p>
            <a:r>
              <a:rPr lang="en-US" sz="1200" dirty="0"/>
              <a:t>Adapted from: Gibson and Hamilton (1994) Analysis of pre-project planning effort and success variables for capital facility projects. Construction Industry Institute Source Document 105.</a:t>
            </a:r>
          </a:p>
        </p:txBody>
      </p:sp>
      <p:sp>
        <p:nvSpPr>
          <p:cNvPr id="11" name="TextBox 10">
            <a:extLst>
              <a:ext uri="{FF2B5EF4-FFF2-40B4-BE49-F238E27FC236}">
                <a16:creationId xmlns:a16="http://schemas.microsoft.com/office/drawing/2014/main" id="{F703B536-94EA-C1D7-E435-EA8F1899011F}"/>
              </a:ext>
            </a:extLst>
          </p:cNvPr>
          <p:cNvSpPr txBox="1"/>
          <p:nvPr/>
        </p:nvSpPr>
        <p:spPr>
          <a:xfrm>
            <a:off x="455341" y="6248400"/>
            <a:ext cx="6629400" cy="276999"/>
          </a:xfrm>
          <a:prstGeom prst="rect">
            <a:avLst/>
          </a:prstGeom>
          <a:noFill/>
        </p:spPr>
        <p:txBody>
          <a:bodyPr wrap="square">
            <a:spAutoFit/>
          </a:bodyPr>
          <a:lstStyle/>
          <a:p>
            <a:r>
              <a:rPr lang="en-US" sz="1200" dirty="0"/>
              <a:t>https://swefc.unm.edu/iamf/life-cycle-costing-life-cycle-phases-planning/</a:t>
            </a:r>
          </a:p>
        </p:txBody>
      </p:sp>
    </p:spTree>
    <p:extLst>
      <p:ext uri="{BB962C8B-B14F-4D97-AF65-F5344CB8AC3E}">
        <p14:creationId xmlns:p14="http://schemas.microsoft.com/office/powerpoint/2010/main" val="3632826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1143000"/>
          </a:xfrm>
          <a:prstGeom prst="rect">
            <a:avLst/>
          </a:prstGeom>
          <a:noFill/>
          <a:ln w="9525">
            <a:noFill/>
            <a:miter lim="800000"/>
            <a:headEnd/>
            <a:tailEnd/>
          </a:ln>
          <a:effectLst/>
        </p:spPr>
        <p:txBody>
          <a:bodyPr anchor="ctr"/>
          <a:lstStyle/>
          <a:p>
            <a:pPr algn="ctr">
              <a:spcBef>
                <a:spcPct val="0"/>
              </a:spcBef>
              <a:buClrTx/>
              <a:buNone/>
              <a:defRPr/>
            </a:pPr>
            <a:r>
              <a:rPr lang="en-US" sz="4000" dirty="0">
                <a:latin typeface="Calibri" panose="020F0502020204030204" pitchFamily="34" charset="0"/>
                <a:cs typeface="Calibri" panose="020F0502020204030204" pitchFamily="34" charset="0"/>
              </a:rPr>
              <a:t>Life Cycle Costs</a:t>
            </a:r>
          </a:p>
          <a:p>
            <a:pPr algn="ctr">
              <a:spcBef>
                <a:spcPct val="0"/>
              </a:spcBef>
              <a:buClrTx/>
              <a:buNone/>
              <a:defRPr/>
            </a:pPr>
            <a:r>
              <a:rPr lang="en-US" sz="4000" kern="0" dirty="0">
                <a:latin typeface="Calibri" panose="020F0502020204030204" pitchFamily="34" charset="0"/>
                <a:ea typeface="+mj-ea"/>
                <a:cs typeface="Calibri" panose="020F0502020204030204" pitchFamily="34" charset="0"/>
              </a:rPr>
              <a:t>Without proactive asset management</a:t>
            </a:r>
            <a:endParaRPr lang="en-US" sz="3800" kern="0" dirty="0">
              <a:latin typeface="Calibri" panose="020F0502020204030204" pitchFamily="34" charset="0"/>
              <a:ea typeface="+mj-ea"/>
              <a:cs typeface="Calibri" panose="020F0502020204030204" pitchFamily="34" charset="0"/>
            </a:endParaRPr>
          </a:p>
        </p:txBody>
      </p:sp>
      <p:sp>
        <p:nvSpPr>
          <p:cNvPr id="49156" name="Text Box 4"/>
          <p:cNvSpPr txBox="1">
            <a:spLocks noChangeArrowheads="1"/>
          </p:cNvSpPr>
          <p:nvPr/>
        </p:nvSpPr>
        <p:spPr bwMode="auto">
          <a:xfrm>
            <a:off x="289970" y="1828800"/>
            <a:ext cx="1197187" cy="3939540"/>
          </a:xfrm>
          <a:prstGeom prst="rect">
            <a:avLst/>
          </a:prstGeom>
          <a:noFill/>
          <a:ln w="9525">
            <a:noFill/>
            <a:miter lim="800000"/>
            <a:headEnd/>
            <a:tailEnd/>
          </a:ln>
          <a:effectLst/>
        </p:spPr>
        <p:txBody>
          <a:bodyPr wrap="none">
            <a:spAutoFit/>
          </a:bodyPr>
          <a:lstStyle/>
          <a:p>
            <a:pPr eaLnBrk="0" hangingPunct="0">
              <a:spcBef>
                <a:spcPct val="15000"/>
              </a:spcBef>
              <a:buNone/>
            </a:pPr>
            <a:r>
              <a:rPr kumimoji="1" lang="en-US" sz="2000" dirty="0">
                <a:latin typeface="Calibri" panose="020F0502020204030204" pitchFamily="34" charset="0"/>
                <a:cs typeface="Calibri" panose="020F0502020204030204" pitchFamily="34" charset="0"/>
              </a:rPr>
              <a:t>Excellent</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Good</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Very 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Failed</a:t>
            </a:r>
          </a:p>
        </p:txBody>
      </p:sp>
      <p:sp>
        <p:nvSpPr>
          <p:cNvPr id="49157" name="Text Box 5"/>
          <p:cNvSpPr txBox="1">
            <a:spLocks noChangeArrowheads="1"/>
          </p:cNvSpPr>
          <p:nvPr/>
        </p:nvSpPr>
        <p:spPr bwMode="auto">
          <a:xfrm>
            <a:off x="4365837" y="5703136"/>
            <a:ext cx="805029"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Time</a:t>
            </a:r>
          </a:p>
        </p:txBody>
      </p:sp>
      <p:sp>
        <p:nvSpPr>
          <p:cNvPr id="49164" name="Line 12"/>
          <p:cNvSpPr>
            <a:spLocks noChangeShapeType="1"/>
          </p:cNvSpPr>
          <p:nvPr/>
        </p:nvSpPr>
        <p:spPr bwMode="auto">
          <a:xfrm>
            <a:off x="1524000" y="5562600"/>
            <a:ext cx="381000" cy="0"/>
          </a:xfrm>
          <a:prstGeom prst="line">
            <a:avLst/>
          </a:prstGeom>
          <a:noFill/>
          <a:ln w="9525">
            <a:noFill/>
            <a:round/>
            <a:headEnd/>
            <a:tailEnd/>
          </a:ln>
          <a:effectLst/>
        </p:spPr>
        <p:txBody>
          <a:bodyPr wrap="none" anchor="ctr"/>
          <a:lstStyle/>
          <a:p>
            <a:endParaRPr lang="en-US" dirty="0">
              <a:latin typeface="Arial" pitchFamily="34" charset="0"/>
              <a:cs typeface="Arial" pitchFamily="34" charset="0"/>
            </a:endParaRPr>
          </a:p>
        </p:txBody>
      </p:sp>
      <p:sp>
        <p:nvSpPr>
          <p:cNvPr id="49166" name="Line 14"/>
          <p:cNvSpPr>
            <a:spLocks noChangeShapeType="1"/>
          </p:cNvSpPr>
          <p:nvPr/>
        </p:nvSpPr>
        <p:spPr bwMode="auto">
          <a:xfrm>
            <a:off x="1704779" y="2590800"/>
            <a:ext cx="6982021" cy="0"/>
          </a:xfrm>
          <a:prstGeom prst="line">
            <a:avLst/>
          </a:prstGeom>
          <a:noFill/>
          <a:ln w="38100">
            <a:solidFill>
              <a:srgbClr val="009900"/>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49168" name="Text Box 16"/>
          <p:cNvSpPr txBox="1">
            <a:spLocks noChangeArrowheads="1"/>
          </p:cNvSpPr>
          <p:nvPr/>
        </p:nvSpPr>
        <p:spPr bwMode="auto">
          <a:xfrm>
            <a:off x="5179751" y="2140999"/>
            <a:ext cx="3259547" cy="461665"/>
          </a:xfrm>
          <a:prstGeom prst="rect">
            <a:avLst/>
          </a:prstGeom>
          <a:noFill/>
          <a:ln w="9525">
            <a:noFill/>
            <a:miter lim="800000"/>
            <a:headEnd/>
            <a:tailEnd/>
          </a:ln>
          <a:effectLst/>
        </p:spPr>
        <p:txBody>
          <a:bodyPr wrap="none">
            <a:spAutoFit/>
          </a:bodyPr>
          <a:lstStyle/>
          <a:p>
            <a:pPr algn="r" eaLnBrk="0" hangingPunct="0">
              <a:spcBef>
                <a:spcPts val="0"/>
              </a:spcBef>
              <a:buNone/>
            </a:pPr>
            <a:r>
              <a:rPr kumimoji="1" lang="en-US" sz="2400" dirty="0">
                <a:latin typeface="Calibri" panose="020F0502020204030204" pitchFamily="34" charset="0"/>
                <a:cs typeface="Calibri" panose="020F0502020204030204" pitchFamily="34" charset="0"/>
              </a:rPr>
              <a:t>DO NOTHING / OBSERVE</a:t>
            </a:r>
          </a:p>
        </p:txBody>
      </p:sp>
      <p:sp>
        <p:nvSpPr>
          <p:cNvPr id="49177" name="Freeform 25"/>
          <p:cNvSpPr>
            <a:spLocks/>
          </p:cNvSpPr>
          <p:nvPr/>
        </p:nvSpPr>
        <p:spPr bwMode="auto">
          <a:xfrm>
            <a:off x="1676400" y="1905000"/>
            <a:ext cx="5943600" cy="38100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chemeClr val="tx1"/>
            </a:solidFill>
            <a:round/>
            <a:headEnd/>
            <a:tailEnd/>
          </a:ln>
          <a:effectLst/>
        </p:spPr>
        <p:txBody>
          <a:bodyPr wrap="none" anchor="ctr"/>
          <a:lstStyle/>
          <a:p>
            <a:endParaRPr lang="en-US" dirty="0">
              <a:latin typeface="Arial" pitchFamily="34" charset="0"/>
              <a:cs typeface="Arial" pitchFamily="34" charset="0"/>
            </a:endParaRPr>
          </a:p>
        </p:txBody>
      </p:sp>
      <p:sp>
        <p:nvSpPr>
          <p:cNvPr id="28" name="Line 14"/>
          <p:cNvSpPr>
            <a:spLocks noChangeShapeType="1"/>
          </p:cNvSpPr>
          <p:nvPr/>
        </p:nvSpPr>
        <p:spPr bwMode="auto">
          <a:xfrm>
            <a:off x="1676400" y="5715000"/>
            <a:ext cx="6950832" cy="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5" name="Line 14"/>
          <p:cNvSpPr>
            <a:spLocks noChangeShapeType="1"/>
          </p:cNvSpPr>
          <p:nvPr/>
        </p:nvSpPr>
        <p:spPr bwMode="auto">
          <a:xfrm flipV="1">
            <a:off x="1676400" y="1676400"/>
            <a:ext cx="0" cy="403860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cxnSp>
        <p:nvCxnSpPr>
          <p:cNvPr id="26" name="Straight Connector 25"/>
          <p:cNvCxnSpPr/>
          <p:nvPr/>
        </p:nvCxnSpPr>
        <p:spPr bwMode="auto">
          <a:xfrm>
            <a:off x="1981200" y="3429000"/>
            <a:ext cx="914400" cy="914400"/>
          </a:xfrm>
          <a:prstGeom prst="line">
            <a:avLst/>
          </a:prstGeom>
          <a:noFill/>
          <a:ln w="9525" cap="flat" cmpd="sng" algn="ctr">
            <a:noFill/>
            <a:prstDash val="solid"/>
            <a:round/>
            <a:headEnd type="none" w="med" len="med"/>
            <a:tailEnd type="none" w="med" len="med"/>
          </a:ln>
          <a:effectLst/>
        </p:spPr>
      </p:cxnSp>
      <p:sp>
        <p:nvSpPr>
          <p:cNvPr id="29" name="Text Box 16"/>
          <p:cNvSpPr txBox="1">
            <a:spLocks noChangeArrowheads="1"/>
          </p:cNvSpPr>
          <p:nvPr/>
        </p:nvSpPr>
        <p:spPr bwMode="auto">
          <a:xfrm>
            <a:off x="2904067" y="3081635"/>
            <a:ext cx="1979352" cy="461665"/>
          </a:xfrm>
          <a:prstGeom prst="rect">
            <a:avLst/>
          </a:prstGeom>
          <a:noFill/>
          <a:ln w="9525">
            <a:noFill/>
            <a:miter lim="800000"/>
            <a:headEnd/>
            <a:tailEnd/>
          </a:ln>
          <a:effectLst/>
        </p:spPr>
        <p:txBody>
          <a:bodyPr wrap="square">
            <a:spAutoFit/>
          </a:bodyPr>
          <a:lstStyle/>
          <a:p>
            <a:pPr algn="ctr" eaLnBrk="0" hangingPunct="0">
              <a:spcBef>
                <a:spcPts val="0"/>
              </a:spcBef>
              <a:buNone/>
            </a:pPr>
            <a:r>
              <a:rPr kumimoji="1" lang="en-US" sz="2400" dirty="0">
                <a:latin typeface="Arial" pitchFamily="34" charset="0"/>
                <a:cs typeface="Arial" pitchFamily="34" charset="0"/>
              </a:rPr>
              <a:t>     </a:t>
            </a:r>
            <a:r>
              <a:rPr kumimoji="1" lang="en-US" sz="2400" dirty="0">
                <a:latin typeface="Calibri" panose="020F0502020204030204" pitchFamily="34" charset="0"/>
                <a:cs typeface="Calibri" panose="020F0502020204030204" pitchFamily="34" charset="0"/>
              </a:rPr>
              <a:t>MAINTAIN</a:t>
            </a:r>
          </a:p>
        </p:txBody>
      </p:sp>
      <p:sp>
        <p:nvSpPr>
          <p:cNvPr id="31" name="Line 14"/>
          <p:cNvSpPr>
            <a:spLocks noChangeShapeType="1"/>
          </p:cNvSpPr>
          <p:nvPr/>
        </p:nvSpPr>
        <p:spPr bwMode="auto">
          <a:xfrm>
            <a:off x="1714500" y="3657600"/>
            <a:ext cx="6912732" cy="0"/>
          </a:xfrm>
          <a:prstGeom prst="line">
            <a:avLst/>
          </a:prstGeom>
          <a:noFill/>
          <a:ln w="38100">
            <a:solidFill>
              <a:srgbClr val="009900"/>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32" name="Line 14"/>
          <p:cNvSpPr>
            <a:spLocks noChangeShapeType="1"/>
          </p:cNvSpPr>
          <p:nvPr/>
        </p:nvSpPr>
        <p:spPr bwMode="auto">
          <a:xfrm>
            <a:off x="1714500" y="4800600"/>
            <a:ext cx="6912732" cy="0"/>
          </a:xfrm>
          <a:prstGeom prst="line">
            <a:avLst/>
          </a:prstGeom>
          <a:noFill/>
          <a:ln w="38100">
            <a:solidFill>
              <a:srgbClr val="009900"/>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34" name="Text Box 16"/>
          <p:cNvSpPr txBox="1">
            <a:spLocks noChangeArrowheads="1"/>
          </p:cNvSpPr>
          <p:nvPr/>
        </p:nvSpPr>
        <p:spPr bwMode="auto">
          <a:xfrm>
            <a:off x="3346665" y="4188768"/>
            <a:ext cx="2411599" cy="461665"/>
          </a:xfrm>
          <a:prstGeom prst="rect">
            <a:avLst/>
          </a:prstGeom>
          <a:noFill/>
          <a:ln w="9525">
            <a:noFill/>
            <a:miter lim="800000"/>
            <a:headEnd/>
            <a:tailEnd/>
          </a:ln>
          <a:effectLst/>
        </p:spPr>
        <p:txBody>
          <a:bodyPr wrap="square">
            <a:spAutoFit/>
          </a:bodyPr>
          <a:lstStyle>
            <a:defPPr>
              <a:defRPr lang="en-US"/>
            </a:defPPr>
            <a:lvl1pPr eaLnBrk="0" hangingPunct="0">
              <a:spcBef>
                <a:spcPts val="0"/>
              </a:spcBef>
              <a:buNone/>
              <a:defRPr kumimoji="1" sz="2400">
                <a:latin typeface="Arial" pitchFamily="34" charset="0"/>
                <a:cs typeface="Arial" pitchFamily="34" charset="0"/>
              </a:defRPr>
            </a:lvl1pPr>
          </a:lstStyle>
          <a:p>
            <a:pPr algn="r"/>
            <a:r>
              <a:rPr lang="en-US" dirty="0">
                <a:latin typeface="Calibri" panose="020F0502020204030204" pitchFamily="34" charset="0"/>
                <a:cs typeface="Calibri" panose="020F0502020204030204" pitchFamily="34" charset="0"/>
              </a:rPr>
              <a:t>REHAB / REBUILD</a:t>
            </a:r>
          </a:p>
        </p:txBody>
      </p:sp>
      <p:sp>
        <p:nvSpPr>
          <p:cNvPr id="35" name="Text Box 16"/>
          <p:cNvSpPr txBox="1">
            <a:spLocks noChangeArrowheads="1"/>
          </p:cNvSpPr>
          <p:nvPr/>
        </p:nvSpPr>
        <p:spPr bwMode="auto">
          <a:xfrm>
            <a:off x="3346665" y="5097586"/>
            <a:ext cx="1317468" cy="461665"/>
          </a:xfrm>
          <a:prstGeom prst="rect">
            <a:avLst/>
          </a:prstGeom>
          <a:noFill/>
          <a:ln w="9525">
            <a:noFill/>
            <a:miter lim="800000"/>
            <a:headEnd/>
            <a:tailEnd/>
          </a:ln>
          <a:effectLst/>
        </p:spPr>
        <p:txBody>
          <a:bodyPr wrap="square">
            <a:spAutoFit/>
          </a:bodyPr>
          <a:lstStyle>
            <a:defPPr>
              <a:defRPr lang="en-US"/>
            </a:defPPr>
            <a:lvl1pPr eaLnBrk="0" hangingPunct="0">
              <a:spcBef>
                <a:spcPts val="0"/>
              </a:spcBef>
              <a:buNone/>
              <a:defRPr kumimoji="1" sz="2400">
                <a:latin typeface="Arial" pitchFamily="34" charset="0"/>
                <a:cs typeface="Arial" pitchFamily="34" charset="0"/>
              </a:defRPr>
            </a:lvl1pPr>
          </a:lstStyle>
          <a:p>
            <a:pPr algn="r"/>
            <a:r>
              <a:rPr lang="en-US" dirty="0">
                <a:latin typeface="Calibri" panose="020F0502020204030204" pitchFamily="34" charset="0"/>
                <a:cs typeface="Calibri" panose="020F0502020204030204" pitchFamily="34" charset="0"/>
              </a:rPr>
              <a:t>REPLACE</a:t>
            </a:r>
          </a:p>
        </p:txBody>
      </p:sp>
      <p:sp>
        <p:nvSpPr>
          <p:cNvPr id="17" name="Line 14"/>
          <p:cNvSpPr>
            <a:spLocks noChangeShapeType="1"/>
          </p:cNvSpPr>
          <p:nvPr/>
        </p:nvSpPr>
        <p:spPr bwMode="auto">
          <a:xfrm>
            <a:off x="1676400" y="5715000"/>
            <a:ext cx="6912732" cy="0"/>
          </a:xfrm>
          <a:prstGeom prst="line">
            <a:avLst/>
          </a:prstGeom>
          <a:noFill/>
          <a:ln w="38100">
            <a:solidFill>
              <a:srgbClr val="009900"/>
            </a:solidFill>
            <a:round/>
            <a:headEnd/>
            <a:tailEnd type="none" w="med" len="med"/>
          </a:ln>
          <a:effectLst/>
        </p:spPr>
        <p:txBody>
          <a:bodyPr wrap="none" anchor="ctr"/>
          <a:lstStyle/>
          <a:p>
            <a:endParaRPr lang="en-US" dirty="0">
              <a:latin typeface="Arial" pitchFamily="34" charset="0"/>
              <a:cs typeface="Arial" pitchFamily="34" charset="0"/>
            </a:endParaRPr>
          </a:p>
        </p:txBody>
      </p:sp>
    </p:spTree>
    <p:extLst>
      <p:ext uri="{BB962C8B-B14F-4D97-AF65-F5344CB8AC3E}">
        <p14:creationId xmlns:p14="http://schemas.microsoft.com/office/powerpoint/2010/main" val="302008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9166"/>
                                        </p:tgtEl>
                                        <p:attrNameLst>
                                          <p:attrName>style.visibility</p:attrName>
                                        </p:attrNameLst>
                                      </p:cBhvr>
                                      <p:to>
                                        <p:strVal val="visible"/>
                                      </p:to>
                                    </p:set>
                                    <p:animEffect transition="in" filter="wipe(left)">
                                      <p:cBhvr>
                                        <p:cTn id="7" dur="500"/>
                                        <p:tgtEl>
                                          <p:spTgt spid="49166"/>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9168"/>
                                        </p:tgtEl>
                                        <p:attrNameLst>
                                          <p:attrName>style.visibility</p:attrName>
                                        </p:attrNameLst>
                                      </p:cBhvr>
                                      <p:to>
                                        <p:strVal val="visible"/>
                                      </p:to>
                                    </p:set>
                                    <p:anim calcmode="lin" valueType="num">
                                      <p:cBhvr additive="base">
                                        <p:cTn id="11" dur="500" fill="hold"/>
                                        <p:tgtEl>
                                          <p:spTgt spid="49168"/>
                                        </p:tgtEl>
                                        <p:attrNameLst>
                                          <p:attrName>ppt_x</p:attrName>
                                        </p:attrNameLst>
                                      </p:cBhvr>
                                      <p:tavLst>
                                        <p:tav tm="0">
                                          <p:val>
                                            <p:strVal val="1+#ppt_w/2"/>
                                          </p:val>
                                        </p:tav>
                                        <p:tav tm="100000">
                                          <p:val>
                                            <p:strVal val="#ppt_x"/>
                                          </p:val>
                                        </p:tav>
                                      </p:tavLst>
                                    </p:anim>
                                    <p:anim calcmode="lin" valueType="num">
                                      <p:cBhvr additive="base">
                                        <p:cTn id="12" dur="500" fill="hold"/>
                                        <p:tgtEl>
                                          <p:spTgt spid="4916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500"/>
                            </p:stCondLst>
                            <p:childTnLst>
                              <p:par>
                                <p:cTn id="29" presetID="2" presetClass="entr" presetSubtype="2"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1+#ppt_w/2"/>
                                          </p:val>
                                        </p:tav>
                                        <p:tav tm="100000">
                                          <p:val>
                                            <p:strVal val="#ppt_x"/>
                                          </p:val>
                                        </p:tav>
                                      </p:tavLst>
                                    </p:anim>
                                    <p:anim calcmode="lin" valueType="num">
                                      <p:cBhvr additive="base">
                                        <p:cTn id="32"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500"/>
                            </p:stCondLst>
                            <p:childTnLst>
                              <p:par>
                                <p:cTn id="39" presetID="2" presetClass="entr" presetSubtype="2"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1+#ppt_w/2"/>
                                          </p:val>
                                        </p:tav>
                                        <p:tav tm="100000">
                                          <p:val>
                                            <p:strVal val="#ppt_x"/>
                                          </p:val>
                                        </p:tav>
                                      </p:tavLst>
                                    </p:anim>
                                    <p:anim calcmode="lin" valueType="num">
                                      <p:cBhvr additive="base">
                                        <p:cTn id="42"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6" grpId="0" animBg="1"/>
      <p:bldP spid="49168" grpId="0"/>
      <p:bldP spid="29" grpId="0"/>
      <p:bldP spid="31" grpId="0" animBg="1"/>
      <p:bldP spid="32" grpId="0" animBg="1"/>
      <p:bldP spid="34" grpId="0"/>
      <p:bldP spid="35" grpId="0"/>
      <p:bldP spid="1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1143000"/>
          </a:xfrm>
          <a:prstGeom prst="rect">
            <a:avLst/>
          </a:prstGeom>
          <a:noFill/>
          <a:ln w="9525">
            <a:noFill/>
            <a:miter lim="800000"/>
            <a:headEnd/>
            <a:tailEnd/>
          </a:ln>
          <a:effectLst/>
        </p:spPr>
        <p:txBody>
          <a:bodyPr anchor="ctr"/>
          <a:lstStyle/>
          <a:p>
            <a:pPr algn="ctr">
              <a:spcBef>
                <a:spcPct val="0"/>
              </a:spcBef>
              <a:buClrTx/>
              <a:buNone/>
              <a:defRPr/>
            </a:pPr>
            <a:r>
              <a:rPr lang="en-US" sz="4000" dirty="0">
                <a:solidFill>
                  <a:srgbClr val="666699"/>
                </a:solidFill>
                <a:latin typeface="Calibri" panose="020F0502020204030204" pitchFamily="34" charset="0"/>
                <a:cs typeface="Calibri" panose="020F0502020204030204" pitchFamily="34" charset="0"/>
              </a:rPr>
              <a:t>Life Cycle Costs</a:t>
            </a:r>
            <a:endParaRPr lang="en-US" sz="3800" kern="0" dirty="0">
              <a:solidFill>
                <a:srgbClr val="666699"/>
              </a:solidFill>
              <a:latin typeface="Calibri" panose="020F0502020204030204" pitchFamily="34" charset="0"/>
              <a:ea typeface="+mj-ea"/>
              <a:cs typeface="Calibri" panose="020F0502020204030204" pitchFamily="34" charset="0"/>
            </a:endParaRPr>
          </a:p>
        </p:txBody>
      </p:sp>
      <p:sp>
        <p:nvSpPr>
          <p:cNvPr id="49156" name="Text Box 4"/>
          <p:cNvSpPr txBox="1">
            <a:spLocks noChangeArrowheads="1"/>
          </p:cNvSpPr>
          <p:nvPr/>
        </p:nvSpPr>
        <p:spPr bwMode="auto">
          <a:xfrm>
            <a:off x="289970" y="1828800"/>
            <a:ext cx="1197187" cy="3939540"/>
          </a:xfrm>
          <a:prstGeom prst="rect">
            <a:avLst/>
          </a:prstGeom>
          <a:noFill/>
          <a:ln w="9525">
            <a:noFill/>
            <a:miter lim="800000"/>
            <a:headEnd/>
            <a:tailEnd/>
          </a:ln>
          <a:effectLst/>
        </p:spPr>
        <p:txBody>
          <a:bodyPr wrap="none">
            <a:spAutoFit/>
          </a:bodyPr>
          <a:lstStyle/>
          <a:p>
            <a:pPr eaLnBrk="0" hangingPunct="0">
              <a:spcBef>
                <a:spcPct val="15000"/>
              </a:spcBef>
              <a:buNone/>
            </a:pPr>
            <a:r>
              <a:rPr kumimoji="1" lang="en-US" sz="2000" dirty="0">
                <a:latin typeface="Calibri" panose="020F0502020204030204" pitchFamily="34" charset="0"/>
                <a:cs typeface="Calibri" panose="020F0502020204030204" pitchFamily="34" charset="0"/>
              </a:rPr>
              <a:t>Excellent</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Good</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Very 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Failed</a:t>
            </a:r>
          </a:p>
        </p:txBody>
      </p:sp>
      <p:sp>
        <p:nvSpPr>
          <p:cNvPr id="49157" name="Text Box 5"/>
          <p:cNvSpPr txBox="1">
            <a:spLocks noChangeArrowheads="1"/>
          </p:cNvSpPr>
          <p:nvPr/>
        </p:nvSpPr>
        <p:spPr bwMode="auto">
          <a:xfrm>
            <a:off x="3942865" y="5715000"/>
            <a:ext cx="805029"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Time</a:t>
            </a:r>
          </a:p>
        </p:txBody>
      </p:sp>
      <p:sp>
        <p:nvSpPr>
          <p:cNvPr id="49164" name="Line 12"/>
          <p:cNvSpPr>
            <a:spLocks noChangeShapeType="1"/>
          </p:cNvSpPr>
          <p:nvPr/>
        </p:nvSpPr>
        <p:spPr bwMode="auto">
          <a:xfrm>
            <a:off x="1524000" y="5562600"/>
            <a:ext cx="381000" cy="0"/>
          </a:xfrm>
          <a:prstGeom prst="line">
            <a:avLst/>
          </a:prstGeom>
          <a:noFill/>
          <a:ln w="9525">
            <a:noFill/>
            <a:round/>
            <a:headEnd/>
            <a:tailEnd/>
          </a:ln>
          <a:effectLst/>
        </p:spPr>
        <p:txBody>
          <a:bodyPr wrap="none" anchor="ctr"/>
          <a:lstStyle/>
          <a:p>
            <a:endParaRPr lang="en-US" dirty="0">
              <a:latin typeface="Arial" pitchFamily="34" charset="0"/>
              <a:cs typeface="Arial" pitchFamily="34" charset="0"/>
            </a:endParaRPr>
          </a:p>
        </p:txBody>
      </p:sp>
      <p:sp>
        <p:nvSpPr>
          <p:cNvPr id="49165" name="Line 13"/>
          <p:cNvSpPr>
            <a:spLocks noChangeShapeType="1"/>
          </p:cNvSpPr>
          <p:nvPr/>
        </p:nvSpPr>
        <p:spPr bwMode="auto">
          <a:xfrm>
            <a:off x="2362200" y="1904999"/>
            <a:ext cx="0" cy="1524001"/>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9166" name="Line 14"/>
          <p:cNvSpPr>
            <a:spLocks noChangeShapeType="1"/>
          </p:cNvSpPr>
          <p:nvPr/>
        </p:nvSpPr>
        <p:spPr bwMode="auto">
          <a:xfrm flipV="1">
            <a:off x="1676400" y="3401943"/>
            <a:ext cx="4038599" cy="27057"/>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49167" name="Line 15"/>
          <p:cNvSpPr>
            <a:spLocks noChangeShapeType="1"/>
          </p:cNvSpPr>
          <p:nvPr/>
        </p:nvSpPr>
        <p:spPr bwMode="auto">
          <a:xfrm>
            <a:off x="5715000" y="4800600"/>
            <a:ext cx="1371600" cy="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49168" name="Text Box 16"/>
          <p:cNvSpPr txBox="1">
            <a:spLocks noChangeArrowheads="1"/>
          </p:cNvSpPr>
          <p:nvPr/>
        </p:nvSpPr>
        <p:spPr bwMode="auto">
          <a:xfrm>
            <a:off x="2362200" y="2967335"/>
            <a:ext cx="2597058" cy="461665"/>
          </a:xfrm>
          <a:prstGeom prst="rect">
            <a:avLst/>
          </a:prstGeom>
          <a:noFill/>
          <a:ln w="9525">
            <a:noFill/>
            <a:miter lim="800000"/>
            <a:headEnd/>
            <a:tailEnd/>
          </a:ln>
          <a:effectLst/>
        </p:spPr>
        <p:txBody>
          <a:bodyPr wrap="none">
            <a:spAutoFit/>
          </a:bodyPr>
          <a:lstStyle/>
          <a:p>
            <a:pPr eaLnBrk="0" hangingPunct="0">
              <a:spcBef>
                <a:spcPts val="0"/>
              </a:spcBef>
              <a:buNone/>
            </a:pPr>
            <a:r>
              <a:rPr kumimoji="1" lang="en-US" sz="2400" dirty="0">
                <a:latin typeface="Calibri" panose="020F0502020204030204" pitchFamily="34" charset="0"/>
                <a:cs typeface="Calibri" panose="020F0502020204030204" pitchFamily="34" charset="0"/>
              </a:rPr>
              <a:t>40% drop in quality</a:t>
            </a:r>
          </a:p>
        </p:txBody>
      </p:sp>
      <p:sp>
        <p:nvSpPr>
          <p:cNvPr id="49169" name="Text Box 17"/>
          <p:cNvSpPr txBox="1">
            <a:spLocks noChangeArrowheads="1"/>
          </p:cNvSpPr>
          <p:nvPr/>
        </p:nvSpPr>
        <p:spPr bwMode="auto">
          <a:xfrm>
            <a:off x="1981200" y="3424535"/>
            <a:ext cx="3017301"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First 75% of Useful Life</a:t>
            </a:r>
          </a:p>
        </p:txBody>
      </p:sp>
      <p:sp>
        <p:nvSpPr>
          <p:cNvPr id="49170" name="Line 18"/>
          <p:cNvSpPr>
            <a:spLocks noChangeShapeType="1"/>
          </p:cNvSpPr>
          <p:nvPr/>
        </p:nvSpPr>
        <p:spPr bwMode="auto">
          <a:xfrm rot="10800000" flipV="1">
            <a:off x="5715000" y="3429000"/>
            <a:ext cx="0" cy="137160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9171" name="Text Box 19"/>
          <p:cNvSpPr txBox="1">
            <a:spLocks noChangeArrowheads="1"/>
          </p:cNvSpPr>
          <p:nvPr/>
        </p:nvSpPr>
        <p:spPr bwMode="auto">
          <a:xfrm>
            <a:off x="3120285" y="4005796"/>
            <a:ext cx="2630155" cy="461665"/>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400" dirty="0">
                <a:latin typeface="Calibri" panose="020F0502020204030204" pitchFamily="34" charset="0"/>
                <a:cs typeface="Calibri" panose="020F0502020204030204" pitchFamily="34" charset="0"/>
              </a:rPr>
              <a:t>40% drop in quality</a:t>
            </a:r>
          </a:p>
        </p:txBody>
      </p:sp>
      <p:sp>
        <p:nvSpPr>
          <p:cNvPr id="49174" name="AutoShape 22"/>
          <p:cNvSpPr>
            <a:spLocks noChangeArrowheads="1"/>
          </p:cNvSpPr>
          <p:nvPr/>
        </p:nvSpPr>
        <p:spPr bwMode="auto">
          <a:xfrm rot="-2017469">
            <a:off x="3651600" y="1779377"/>
            <a:ext cx="914400"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49172" name="Text Box 20"/>
          <p:cNvSpPr txBox="1">
            <a:spLocks noChangeArrowheads="1"/>
          </p:cNvSpPr>
          <p:nvPr/>
        </p:nvSpPr>
        <p:spPr bwMode="auto">
          <a:xfrm>
            <a:off x="4108800" y="4768118"/>
            <a:ext cx="3231447" cy="461665"/>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400" dirty="0">
                <a:latin typeface="Calibri" panose="020F0502020204030204" pitchFamily="34" charset="0"/>
                <a:cs typeface="Calibri" panose="020F0502020204030204" pitchFamily="34" charset="0"/>
              </a:rPr>
              <a:t>Next 12% of Useful Life</a:t>
            </a:r>
          </a:p>
        </p:txBody>
      </p:sp>
      <p:sp>
        <p:nvSpPr>
          <p:cNvPr id="49173" name="Text Box 21"/>
          <p:cNvSpPr txBox="1">
            <a:spLocks noChangeArrowheads="1"/>
          </p:cNvSpPr>
          <p:nvPr/>
        </p:nvSpPr>
        <p:spPr bwMode="auto">
          <a:xfrm>
            <a:off x="6515926" y="1666874"/>
            <a:ext cx="1408591" cy="1323439"/>
          </a:xfrm>
          <a:prstGeom prst="rect">
            <a:avLst/>
          </a:prstGeom>
          <a:noFill/>
          <a:ln w="9525">
            <a:noFill/>
            <a:miter lim="800000"/>
            <a:headEnd/>
            <a:tailEnd/>
          </a:ln>
          <a:effectLst/>
        </p:spPr>
        <p:txBody>
          <a:bodyPr wrap="none">
            <a:spAutoFit/>
          </a:bodyPr>
          <a:lstStyle/>
          <a:p>
            <a:pPr eaLnBrk="0" hangingPunct="0">
              <a:spcBef>
                <a:spcPts val="0"/>
              </a:spcBef>
              <a:buNone/>
            </a:pPr>
            <a:r>
              <a:rPr kumimoji="1" lang="en-US" sz="2000" dirty="0">
                <a:latin typeface="Calibri" panose="020F0502020204030204" pitchFamily="34" charset="0"/>
                <a:cs typeface="Calibri" panose="020F0502020204030204" pitchFamily="34" charset="0"/>
              </a:rPr>
              <a:t>$1.00 spent</a:t>
            </a:r>
          </a:p>
          <a:p>
            <a:pPr eaLnBrk="0" hangingPunct="0">
              <a:spcBef>
                <a:spcPts val="0"/>
              </a:spcBef>
              <a:buNone/>
            </a:pPr>
            <a:r>
              <a:rPr kumimoji="1" lang="en-US" sz="2000" dirty="0">
                <a:latin typeface="Calibri" panose="020F0502020204030204" pitchFamily="34" charset="0"/>
                <a:cs typeface="Calibri" panose="020F0502020204030204" pitchFamily="34" charset="0"/>
              </a:rPr>
              <a:t>for</a:t>
            </a:r>
          </a:p>
          <a:p>
            <a:pPr eaLnBrk="0" hangingPunct="0">
              <a:spcBef>
                <a:spcPts val="0"/>
              </a:spcBef>
              <a:buNone/>
            </a:pPr>
            <a:r>
              <a:rPr kumimoji="1" lang="en-US" sz="2000" dirty="0">
                <a:latin typeface="Calibri" panose="020F0502020204030204" pitchFamily="34" charset="0"/>
                <a:cs typeface="Calibri" panose="020F0502020204030204" pitchFamily="34" charset="0"/>
              </a:rPr>
              <a:t>renewal</a:t>
            </a:r>
          </a:p>
          <a:p>
            <a:pPr eaLnBrk="0" hangingPunct="0">
              <a:spcBef>
                <a:spcPts val="0"/>
              </a:spcBef>
              <a:buNone/>
            </a:pPr>
            <a:r>
              <a:rPr kumimoji="1" lang="en-US" sz="2000" dirty="0">
                <a:latin typeface="Calibri" panose="020F0502020204030204" pitchFamily="34" charset="0"/>
                <a:cs typeface="Calibri" panose="020F0502020204030204" pitchFamily="34" charset="0"/>
              </a:rPr>
              <a:t>here…</a:t>
            </a:r>
          </a:p>
        </p:txBody>
      </p:sp>
      <p:sp>
        <p:nvSpPr>
          <p:cNvPr id="49175" name="AutoShape 23"/>
          <p:cNvSpPr>
            <a:spLocks noChangeArrowheads="1"/>
          </p:cNvSpPr>
          <p:nvPr/>
        </p:nvSpPr>
        <p:spPr bwMode="auto">
          <a:xfrm rot="-2017469">
            <a:off x="6972298" y="4342730"/>
            <a:ext cx="914400"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49176" name="Text Box 24"/>
          <p:cNvSpPr txBox="1">
            <a:spLocks noChangeArrowheads="1"/>
          </p:cNvSpPr>
          <p:nvPr/>
        </p:nvSpPr>
        <p:spPr bwMode="auto">
          <a:xfrm>
            <a:off x="7082207" y="3254447"/>
            <a:ext cx="1752600" cy="1015663"/>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000" dirty="0">
                <a:latin typeface="Calibri" panose="020F0502020204030204" pitchFamily="34" charset="0"/>
                <a:cs typeface="Calibri" panose="020F0502020204030204" pitchFamily="34" charset="0"/>
              </a:rPr>
              <a:t>will cost </a:t>
            </a:r>
          </a:p>
          <a:p>
            <a:pPr eaLnBrk="0" hangingPunct="0">
              <a:spcBef>
                <a:spcPts val="0"/>
              </a:spcBef>
              <a:buNone/>
            </a:pPr>
            <a:r>
              <a:rPr kumimoji="1" lang="en-US" sz="2000" dirty="0">
                <a:latin typeface="Calibri" panose="020F0502020204030204" pitchFamily="34" charset="0"/>
                <a:cs typeface="Calibri" panose="020F0502020204030204" pitchFamily="34" charset="0"/>
              </a:rPr>
              <a:t>$1.25-$1.50 </a:t>
            </a:r>
          </a:p>
          <a:p>
            <a:pPr eaLnBrk="0" hangingPunct="0">
              <a:spcBef>
                <a:spcPts val="0"/>
              </a:spcBef>
              <a:buNone/>
            </a:pPr>
            <a:r>
              <a:rPr kumimoji="1" lang="en-US" sz="2000" dirty="0">
                <a:latin typeface="Calibri" panose="020F0502020204030204" pitchFamily="34" charset="0"/>
                <a:cs typeface="Calibri" panose="020F0502020204030204" pitchFamily="34" charset="0"/>
              </a:rPr>
              <a:t>here …</a:t>
            </a:r>
            <a:endParaRPr kumimoji="1" lang="en-US" sz="2400" dirty="0">
              <a:latin typeface="Calibri" panose="020F0502020204030204" pitchFamily="34" charset="0"/>
              <a:cs typeface="Calibri" panose="020F0502020204030204" pitchFamily="34" charset="0"/>
            </a:endParaRPr>
          </a:p>
        </p:txBody>
      </p:sp>
      <p:sp>
        <p:nvSpPr>
          <p:cNvPr id="49177" name="Freeform 25"/>
          <p:cNvSpPr>
            <a:spLocks/>
          </p:cNvSpPr>
          <p:nvPr/>
        </p:nvSpPr>
        <p:spPr bwMode="auto">
          <a:xfrm>
            <a:off x="1676400" y="1905000"/>
            <a:ext cx="5943600" cy="38100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chemeClr val="tx1"/>
            </a:solidFill>
            <a:round/>
            <a:headEnd/>
            <a:tailEnd/>
          </a:ln>
          <a:effectLst/>
        </p:spPr>
        <p:txBody>
          <a:bodyPr wrap="none" anchor="ctr"/>
          <a:lstStyle/>
          <a:p>
            <a:endParaRPr lang="en-US" dirty="0">
              <a:latin typeface="Arial" pitchFamily="34" charset="0"/>
              <a:cs typeface="Arial" pitchFamily="34" charset="0"/>
            </a:endParaRPr>
          </a:p>
        </p:txBody>
      </p:sp>
      <p:sp>
        <p:nvSpPr>
          <p:cNvPr id="28" name="Line 14"/>
          <p:cNvSpPr>
            <a:spLocks noChangeShapeType="1"/>
          </p:cNvSpPr>
          <p:nvPr/>
        </p:nvSpPr>
        <p:spPr bwMode="auto">
          <a:xfrm>
            <a:off x="1676400" y="5715000"/>
            <a:ext cx="6172200" cy="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5" name="Line 14"/>
          <p:cNvSpPr>
            <a:spLocks noChangeShapeType="1"/>
          </p:cNvSpPr>
          <p:nvPr/>
        </p:nvSpPr>
        <p:spPr bwMode="auto">
          <a:xfrm flipV="1">
            <a:off x="1676400" y="1676400"/>
            <a:ext cx="0" cy="403860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cxnSp>
        <p:nvCxnSpPr>
          <p:cNvPr id="26" name="Straight Connector 25"/>
          <p:cNvCxnSpPr/>
          <p:nvPr/>
        </p:nvCxnSpPr>
        <p:spPr bwMode="auto">
          <a:xfrm>
            <a:off x="1981200" y="3429000"/>
            <a:ext cx="914400" cy="914400"/>
          </a:xfrm>
          <a:prstGeom prst="line">
            <a:avLst/>
          </a:prstGeom>
          <a:noFill/>
          <a:ln w="9525" cap="flat" cmpd="sng" algn="ctr">
            <a:noFill/>
            <a:prstDash val="solid"/>
            <a:round/>
            <a:headEnd type="none" w="med" len="med"/>
            <a:tailEnd type="none" w="med" len="med"/>
          </a:ln>
          <a:effectLst/>
        </p:spPr>
      </p:cxnSp>
      <p:sp>
        <p:nvSpPr>
          <p:cNvPr id="22" name="AutoShape 23"/>
          <p:cNvSpPr>
            <a:spLocks noChangeArrowheads="1"/>
          </p:cNvSpPr>
          <p:nvPr/>
        </p:nvSpPr>
        <p:spPr bwMode="auto">
          <a:xfrm rot="-2017469">
            <a:off x="7663992" y="5402272"/>
            <a:ext cx="442913"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23" name="Text Box 24"/>
          <p:cNvSpPr txBox="1">
            <a:spLocks noChangeArrowheads="1"/>
          </p:cNvSpPr>
          <p:nvPr/>
        </p:nvSpPr>
        <p:spPr bwMode="auto">
          <a:xfrm>
            <a:off x="7924800" y="4470737"/>
            <a:ext cx="1295400" cy="1015663"/>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000" dirty="0">
                <a:latin typeface="Calibri" panose="020F0502020204030204" pitchFamily="34" charset="0"/>
                <a:cs typeface="Calibri" panose="020F0502020204030204" pitchFamily="34" charset="0"/>
              </a:rPr>
              <a:t>and</a:t>
            </a:r>
          </a:p>
          <a:p>
            <a:pPr eaLnBrk="0" hangingPunct="0">
              <a:spcBef>
                <a:spcPts val="0"/>
              </a:spcBef>
              <a:buNone/>
            </a:pPr>
            <a:r>
              <a:rPr kumimoji="1" lang="en-US" sz="2000" dirty="0">
                <a:latin typeface="Calibri" panose="020F0502020204030204" pitchFamily="34" charset="0"/>
                <a:cs typeface="Calibri" panose="020F0502020204030204" pitchFamily="34" charset="0"/>
              </a:rPr>
              <a:t>$2.00</a:t>
            </a:r>
          </a:p>
          <a:p>
            <a:pPr eaLnBrk="0" hangingPunct="0">
              <a:spcBef>
                <a:spcPts val="0"/>
              </a:spcBef>
              <a:buNone/>
            </a:pPr>
            <a:r>
              <a:rPr kumimoji="1" lang="en-US" sz="2000" dirty="0">
                <a:latin typeface="Calibri" panose="020F0502020204030204" pitchFamily="34" charset="0"/>
                <a:cs typeface="Calibri" panose="020F0502020204030204" pitchFamily="34" charset="0"/>
              </a:rPr>
              <a:t>here!</a:t>
            </a:r>
            <a:endParaRPr kumimoji="1" lang="en-US" sz="2400" dirty="0">
              <a:latin typeface="Calibri" panose="020F0502020204030204" pitchFamily="34" charset="0"/>
              <a:cs typeface="Calibri" panose="020F0502020204030204" pitchFamily="34" charset="0"/>
            </a:endParaRPr>
          </a:p>
        </p:txBody>
      </p:sp>
      <p:sp>
        <p:nvSpPr>
          <p:cNvPr id="24" name="Text Box 21"/>
          <p:cNvSpPr txBox="1">
            <a:spLocks noChangeArrowheads="1"/>
          </p:cNvSpPr>
          <p:nvPr/>
        </p:nvSpPr>
        <p:spPr bwMode="auto">
          <a:xfrm>
            <a:off x="4442995" y="1219706"/>
            <a:ext cx="1725152" cy="707886"/>
          </a:xfrm>
          <a:prstGeom prst="rect">
            <a:avLst/>
          </a:prstGeom>
          <a:noFill/>
          <a:ln w="9525">
            <a:solidFill>
              <a:srgbClr val="FF0000"/>
            </a:solidFill>
            <a:miter lim="800000"/>
            <a:headEnd/>
            <a:tailEnd/>
          </a:ln>
          <a:effectLst/>
        </p:spPr>
        <p:txBody>
          <a:bodyPr wrap="none">
            <a:spAutoFit/>
          </a:bodyPr>
          <a:lstStyle/>
          <a:p>
            <a:pPr eaLnBrk="0" hangingPunct="0">
              <a:spcBef>
                <a:spcPts val="0"/>
              </a:spcBef>
              <a:buNone/>
            </a:pPr>
            <a:r>
              <a:rPr kumimoji="1" lang="en-US" sz="2000" dirty="0">
                <a:solidFill>
                  <a:srgbClr val="FF0000"/>
                </a:solidFill>
                <a:latin typeface="Calibri" panose="020F0502020204030204" pitchFamily="34" charset="0"/>
                <a:cs typeface="Calibri" panose="020F0502020204030204" pitchFamily="34" charset="0"/>
              </a:rPr>
              <a:t>Begin planning</a:t>
            </a:r>
          </a:p>
          <a:p>
            <a:pPr eaLnBrk="0" hangingPunct="0">
              <a:spcBef>
                <a:spcPts val="0"/>
              </a:spcBef>
              <a:buNone/>
            </a:pPr>
            <a:r>
              <a:rPr kumimoji="1" lang="en-US" sz="2000" dirty="0">
                <a:solidFill>
                  <a:srgbClr val="FF0000"/>
                </a:solidFill>
                <a:latin typeface="Calibri" panose="020F0502020204030204" pitchFamily="34" charset="0"/>
                <a:cs typeface="Calibri" panose="020F0502020204030204" pitchFamily="34" charset="0"/>
              </a:rPr>
              <a:t>here!</a:t>
            </a:r>
          </a:p>
        </p:txBody>
      </p:sp>
      <p:sp>
        <p:nvSpPr>
          <p:cNvPr id="25" name="AutoShape 22"/>
          <p:cNvSpPr>
            <a:spLocks noChangeArrowheads="1"/>
          </p:cNvSpPr>
          <p:nvPr/>
        </p:nvSpPr>
        <p:spPr bwMode="auto">
          <a:xfrm rot="-2017469">
            <a:off x="5707535" y="3012880"/>
            <a:ext cx="914400"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27" name="TextBox 26"/>
          <p:cNvSpPr txBox="1"/>
          <p:nvPr/>
        </p:nvSpPr>
        <p:spPr>
          <a:xfrm>
            <a:off x="697862" y="6225618"/>
            <a:ext cx="5044073" cy="369332"/>
          </a:xfrm>
          <a:prstGeom prst="rect">
            <a:avLst/>
          </a:prstGeom>
          <a:noFill/>
        </p:spPr>
        <p:txBody>
          <a:bodyPr wrap="none" rtlCol="0">
            <a:spAutoFit/>
          </a:bodyPr>
          <a:lstStyle/>
          <a:p>
            <a:pPr>
              <a:buNone/>
            </a:pPr>
            <a:r>
              <a:rPr lang="en-US" sz="1800" i="1" dirty="0">
                <a:latin typeface="Calibri" panose="020F0502020204030204" pitchFamily="34" charset="0"/>
                <a:cs typeface="Calibri" panose="020F0502020204030204" pitchFamily="34" charset="0"/>
              </a:rPr>
              <a:t>Credit:  Bill Jarocki, Former Director,  Boise State EFC</a:t>
            </a:r>
          </a:p>
        </p:txBody>
      </p:sp>
    </p:spTree>
    <p:extLst>
      <p:ext uri="{BB962C8B-B14F-4D97-AF65-F5344CB8AC3E}">
        <p14:creationId xmlns:p14="http://schemas.microsoft.com/office/powerpoint/2010/main" val="1654326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wipe(down)">
                                      <p:cBhvr>
                                        <p:cTn id="7" dur="500"/>
                                        <p:tgtEl>
                                          <p:spTgt spid="4915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down)">
                                      <p:cBhvr>
                                        <p:cTn id="10" dur="1000"/>
                                        <p:tgtEl>
                                          <p:spTgt spid="4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9157"/>
                                        </p:tgtEl>
                                        <p:attrNameLst>
                                          <p:attrName>style.visibility</p:attrName>
                                        </p:attrNameLst>
                                      </p:cBhvr>
                                      <p:to>
                                        <p:strVal val="visible"/>
                                      </p:to>
                                    </p:set>
                                    <p:animEffect transition="in" filter="wipe(left)">
                                      <p:cBhvr>
                                        <p:cTn id="15" dur="500"/>
                                        <p:tgtEl>
                                          <p:spTgt spid="49157"/>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10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49177"/>
                                        </p:tgtEl>
                                        <p:attrNameLst>
                                          <p:attrName>style.visibility</p:attrName>
                                        </p:attrNameLst>
                                      </p:cBhvr>
                                      <p:to>
                                        <p:strVal val="visible"/>
                                      </p:to>
                                    </p:set>
                                    <p:animEffect transition="in" filter="wipe(up)">
                                      <p:cBhvr>
                                        <p:cTn id="23" dur="1000"/>
                                        <p:tgtEl>
                                          <p:spTgt spid="4917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9166"/>
                                        </p:tgtEl>
                                        <p:attrNameLst>
                                          <p:attrName>style.visibility</p:attrName>
                                        </p:attrNameLst>
                                      </p:cBhvr>
                                      <p:to>
                                        <p:strVal val="visible"/>
                                      </p:to>
                                    </p:set>
                                    <p:animEffect transition="in" filter="wipe(left)">
                                      <p:cBhvr>
                                        <p:cTn id="28" dur="500"/>
                                        <p:tgtEl>
                                          <p:spTgt spid="4916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9169"/>
                                        </p:tgtEl>
                                        <p:attrNameLst>
                                          <p:attrName>style.visibility</p:attrName>
                                        </p:attrNameLst>
                                      </p:cBhvr>
                                      <p:to>
                                        <p:strVal val="visible"/>
                                      </p:to>
                                    </p:set>
                                    <p:animEffect transition="in" filter="wipe(left)">
                                      <p:cBhvr>
                                        <p:cTn id="31" dur="500"/>
                                        <p:tgtEl>
                                          <p:spTgt spid="49169"/>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49168"/>
                                        </p:tgtEl>
                                        <p:attrNameLst>
                                          <p:attrName>style.visibility</p:attrName>
                                        </p:attrNameLst>
                                      </p:cBhvr>
                                      <p:to>
                                        <p:strVal val="visible"/>
                                      </p:to>
                                    </p:set>
                                  </p:childTnLst>
                                </p:cTn>
                              </p:par>
                              <p:par>
                                <p:cTn id="36" presetID="22" presetClass="entr" presetSubtype="1" fill="hold" grpId="0" nodeType="withEffect">
                                  <p:stCondLst>
                                    <p:cond delay="0"/>
                                  </p:stCondLst>
                                  <p:childTnLst>
                                    <p:set>
                                      <p:cBhvr>
                                        <p:cTn id="37" dur="1" fill="hold">
                                          <p:stCondLst>
                                            <p:cond delay="0"/>
                                          </p:stCondLst>
                                        </p:cTn>
                                        <p:tgtEl>
                                          <p:spTgt spid="49165"/>
                                        </p:tgtEl>
                                        <p:attrNameLst>
                                          <p:attrName>style.visibility</p:attrName>
                                        </p:attrNameLst>
                                      </p:cBhvr>
                                      <p:to>
                                        <p:strVal val="visible"/>
                                      </p:to>
                                    </p:set>
                                    <p:animEffect transition="in" filter="wipe(up)">
                                      <p:cBhvr>
                                        <p:cTn id="38" dur="500"/>
                                        <p:tgtEl>
                                          <p:spTgt spid="49165"/>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9172"/>
                                        </p:tgtEl>
                                        <p:attrNameLst>
                                          <p:attrName>style.visibility</p:attrName>
                                        </p:attrNameLst>
                                      </p:cBhvr>
                                      <p:to>
                                        <p:strVal val="visible"/>
                                      </p:to>
                                    </p:set>
                                  </p:childTnLst>
                                </p:cTn>
                              </p:par>
                              <p:par>
                                <p:cTn id="43" presetID="22" presetClass="entr" presetSubtype="8" fill="hold" grpId="0" nodeType="withEffect">
                                  <p:stCondLst>
                                    <p:cond delay="0"/>
                                  </p:stCondLst>
                                  <p:childTnLst>
                                    <p:set>
                                      <p:cBhvr>
                                        <p:cTn id="44" dur="1" fill="hold">
                                          <p:stCondLst>
                                            <p:cond delay="0"/>
                                          </p:stCondLst>
                                        </p:cTn>
                                        <p:tgtEl>
                                          <p:spTgt spid="49167"/>
                                        </p:tgtEl>
                                        <p:attrNameLst>
                                          <p:attrName>style.visibility</p:attrName>
                                        </p:attrNameLst>
                                      </p:cBhvr>
                                      <p:to>
                                        <p:strVal val="visible"/>
                                      </p:to>
                                    </p:set>
                                    <p:animEffect transition="in" filter="wipe(left)">
                                      <p:cBhvr>
                                        <p:cTn id="45" dur="500"/>
                                        <p:tgtEl>
                                          <p:spTgt spid="49167"/>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49171"/>
                                        </p:tgtEl>
                                        <p:attrNameLst>
                                          <p:attrName>style.visibility</p:attrName>
                                        </p:attrNameLst>
                                      </p:cBhvr>
                                      <p:to>
                                        <p:strVal val="visible"/>
                                      </p:to>
                                    </p:set>
                                  </p:childTnLst>
                                </p:cTn>
                              </p:par>
                              <p:par>
                                <p:cTn id="50" presetID="22" presetClass="entr" presetSubtype="1" fill="hold" grpId="0" nodeType="withEffect">
                                  <p:stCondLst>
                                    <p:cond delay="0"/>
                                  </p:stCondLst>
                                  <p:childTnLst>
                                    <p:set>
                                      <p:cBhvr>
                                        <p:cTn id="51" dur="1" fill="hold">
                                          <p:stCondLst>
                                            <p:cond delay="0"/>
                                          </p:stCondLst>
                                        </p:cTn>
                                        <p:tgtEl>
                                          <p:spTgt spid="49170"/>
                                        </p:tgtEl>
                                        <p:attrNameLst>
                                          <p:attrName>style.visibility</p:attrName>
                                        </p:attrNameLst>
                                      </p:cBhvr>
                                      <p:to>
                                        <p:strVal val="visible"/>
                                      </p:to>
                                    </p:set>
                                    <p:animEffect transition="in" filter="wipe(up)">
                                      <p:cBhvr>
                                        <p:cTn id="52" dur="500"/>
                                        <p:tgtEl>
                                          <p:spTgt spid="49170"/>
                                        </p:tgtEl>
                                      </p:cBhvr>
                                    </p:animEffect>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49173"/>
                                        </p:tgtEl>
                                        <p:attrNameLst>
                                          <p:attrName>style.visibility</p:attrName>
                                        </p:attrNameLst>
                                      </p:cBhvr>
                                      <p:to>
                                        <p:strVal val="visible"/>
                                      </p:to>
                                    </p:set>
                                    <p:anim calcmode="lin" valueType="num">
                                      <p:cBhvr>
                                        <p:cTn id="57" dur="500" fill="hold"/>
                                        <p:tgtEl>
                                          <p:spTgt spid="49173"/>
                                        </p:tgtEl>
                                        <p:attrNameLst>
                                          <p:attrName>ppt_w</p:attrName>
                                        </p:attrNameLst>
                                      </p:cBhvr>
                                      <p:tavLst>
                                        <p:tav tm="0">
                                          <p:val>
                                            <p:fltVal val="0"/>
                                          </p:val>
                                        </p:tav>
                                        <p:tav tm="100000">
                                          <p:val>
                                            <p:strVal val="#ppt_w"/>
                                          </p:val>
                                        </p:tav>
                                      </p:tavLst>
                                    </p:anim>
                                    <p:anim calcmode="lin" valueType="num">
                                      <p:cBhvr>
                                        <p:cTn id="58" dur="500" fill="hold"/>
                                        <p:tgtEl>
                                          <p:spTgt spid="49173"/>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grpId="0" nodeType="clickEffect">
                                  <p:stCondLst>
                                    <p:cond delay="0"/>
                                  </p:stCondLst>
                                  <p:childTnLst>
                                    <p:set>
                                      <p:cBhvr>
                                        <p:cTn id="66" dur="1" fill="hold">
                                          <p:stCondLst>
                                            <p:cond delay="0"/>
                                          </p:stCondLst>
                                        </p:cTn>
                                        <p:tgtEl>
                                          <p:spTgt spid="49176"/>
                                        </p:tgtEl>
                                        <p:attrNameLst>
                                          <p:attrName>style.visibility</p:attrName>
                                        </p:attrNameLst>
                                      </p:cBhvr>
                                      <p:to>
                                        <p:strVal val="visible"/>
                                      </p:to>
                                    </p:set>
                                    <p:anim calcmode="lin" valueType="num">
                                      <p:cBhvr>
                                        <p:cTn id="67" dur="500" fill="hold"/>
                                        <p:tgtEl>
                                          <p:spTgt spid="49176"/>
                                        </p:tgtEl>
                                        <p:attrNameLst>
                                          <p:attrName>ppt_w</p:attrName>
                                        </p:attrNameLst>
                                      </p:cBhvr>
                                      <p:tavLst>
                                        <p:tav tm="0">
                                          <p:val>
                                            <p:fltVal val="0"/>
                                          </p:val>
                                        </p:tav>
                                        <p:tav tm="100000">
                                          <p:val>
                                            <p:strVal val="#ppt_w"/>
                                          </p:val>
                                        </p:tav>
                                      </p:tavLst>
                                    </p:anim>
                                    <p:anim calcmode="lin" valueType="num">
                                      <p:cBhvr>
                                        <p:cTn id="68" dur="500" fill="hold"/>
                                        <p:tgtEl>
                                          <p:spTgt spid="49176"/>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9175"/>
                                        </p:tgtEl>
                                        <p:attrNameLst>
                                          <p:attrName>style.visibility</p:attrName>
                                        </p:attrNameLst>
                                      </p:cBhvr>
                                      <p:to>
                                        <p:strVal val="visible"/>
                                      </p:to>
                                    </p:set>
                                    <p:anim calcmode="lin" valueType="num">
                                      <p:cBhvr>
                                        <p:cTn id="71" dur="500" fill="hold"/>
                                        <p:tgtEl>
                                          <p:spTgt spid="49175"/>
                                        </p:tgtEl>
                                        <p:attrNameLst>
                                          <p:attrName>ppt_w</p:attrName>
                                        </p:attrNameLst>
                                      </p:cBhvr>
                                      <p:tavLst>
                                        <p:tav tm="0">
                                          <p:val>
                                            <p:fltVal val="0"/>
                                          </p:val>
                                        </p:tav>
                                        <p:tav tm="100000">
                                          <p:val>
                                            <p:strVal val="#ppt_w"/>
                                          </p:val>
                                        </p:tav>
                                      </p:tavLst>
                                    </p:anim>
                                    <p:anim calcmode="lin" valueType="num">
                                      <p:cBhvr>
                                        <p:cTn id="72" dur="500" fill="hold"/>
                                        <p:tgtEl>
                                          <p:spTgt spid="49175"/>
                                        </p:tgtEl>
                                        <p:attrNameLst>
                                          <p:attrName>ppt_h</p:attrName>
                                        </p:attrNameLst>
                                      </p:cBhvr>
                                      <p:tavLst>
                                        <p:tav tm="0">
                                          <p:val>
                                            <p:fltVal val="0"/>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23" presetClass="entr" presetSubtype="16"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ppt_w</p:attrName>
                                        </p:attrNameLst>
                                      </p:cBhvr>
                                      <p:tavLst>
                                        <p:tav tm="0">
                                          <p:val>
                                            <p:fltVal val="0"/>
                                          </p:val>
                                        </p:tav>
                                        <p:tav tm="100000">
                                          <p:val>
                                            <p:strVal val="#ppt_w"/>
                                          </p:val>
                                        </p:tav>
                                      </p:tavLst>
                                    </p:anim>
                                    <p:anim calcmode="lin" valueType="num">
                                      <p:cBhvr>
                                        <p:cTn id="82"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23" presetClass="entr" presetSubtype="16"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childTnLst>
                                </p:cTn>
                              </p:par>
                              <p:par>
                                <p:cTn id="89" presetID="23" presetClass="entr" presetSubtype="16" fill="hold" grpId="0" nodeType="withEffect">
                                  <p:stCondLst>
                                    <p:cond delay="0"/>
                                  </p:stCondLst>
                                  <p:childTnLst>
                                    <p:set>
                                      <p:cBhvr>
                                        <p:cTn id="90" dur="1" fill="hold">
                                          <p:stCondLst>
                                            <p:cond delay="0"/>
                                          </p:stCondLst>
                                        </p:cTn>
                                        <p:tgtEl>
                                          <p:spTgt spid="49174"/>
                                        </p:tgtEl>
                                        <p:attrNameLst>
                                          <p:attrName>style.visibility</p:attrName>
                                        </p:attrNameLst>
                                      </p:cBhvr>
                                      <p:to>
                                        <p:strVal val="visible"/>
                                      </p:to>
                                    </p:set>
                                    <p:anim calcmode="lin" valueType="num">
                                      <p:cBhvr>
                                        <p:cTn id="91" dur="500" fill="hold"/>
                                        <p:tgtEl>
                                          <p:spTgt spid="49174"/>
                                        </p:tgtEl>
                                        <p:attrNameLst>
                                          <p:attrName>ppt_w</p:attrName>
                                        </p:attrNameLst>
                                      </p:cBhvr>
                                      <p:tavLst>
                                        <p:tav tm="0">
                                          <p:val>
                                            <p:fltVal val="0"/>
                                          </p:val>
                                        </p:tav>
                                        <p:tav tm="100000">
                                          <p:val>
                                            <p:strVal val="#ppt_w"/>
                                          </p:val>
                                        </p:tav>
                                      </p:tavLst>
                                    </p:anim>
                                    <p:anim calcmode="lin" valueType="num">
                                      <p:cBhvr>
                                        <p:cTn id="92" dur="500" fill="hold"/>
                                        <p:tgtEl>
                                          <p:spTgt spid="4917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57" grpId="0"/>
      <p:bldP spid="49165" grpId="0" animBg="1"/>
      <p:bldP spid="49166" grpId="0" animBg="1"/>
      <p:bldP spid="49167" grpId="0" animBg="1"/>
      <p:bldP spid="49168" grpId="0"/>
      <p:bldP spid="49169" grpId="0"/>
      <p:bldP spid="49170" grpId="0" animBg="1"/>
      <p:bldP spid="49171" grpId="0"/>
      <p:bldP spid="49174" grpId="0" animBg="1"/>
      <p:bldP spid="49172" grpId="0"/>
      <p:bldP spid="49173" grpId="0"/>
      <p:bldP spid="49175" grpId="0" animBg="1"/>
      <p:bldP spid="49176" grpId="0"/>
      <p:bldP spid="49177" grpId="0" animBg="1"/>
      <p:bldP spid="28" grpId="0" animBg="1"/>
      <p:bldP spid="45" grpId="0" animBg="1"/>
      <p:bldP spid="22" grpId="0" animBg="1"/>
      <p:bldP spid="23" grpId="0"/>
      <p:bldP spid="24" grpId="0" animBg="1"/>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9068" y="914400"/>
            <a:ext cx="8229600" cy="5029200"/>
          </a:xfrm>
        </p:spPr>
        <p:txBody>
          <a:bodyPr numCol="1"/>
          <a:lstStyle/>
          <a:p>
            <a:pPr algn="ctr"/>
            <a:r>
              <a:rPr lang="en-US" sz="4400" dirty="0">
                <a:latin typeface="Calibri" panose="020F0502020204030204" pitchFamily="34" charset="0"/>
                <a:cs typeface="Calibri" panose="020F0502020204030204" pitchFamily="34" charset="0"/>
              </a:rPr>
              <a:t>Every waterworks </a:t>
            </a:r>
          </a:p>
          <a:p>
            <a:pPr algn="ctr"/>
            <a:r>
              <a:rPr lang="en-US" sz="4400" dirty="0">
                <a:latin typeface="Calibri" panose="020F0502020204030204" pitchFamily="34" charset="0"/>
                <a:cs typeface="Calibri" panose="020F0502020204030204" pitchFamily="34" charset="0"/>
              </a:rPr>
              <a:t>manages its assets:</a:t>
            </a:r>
          </a:p>
          <a:p>
            <a:pPr algn="ctr"/>
            <a:r>
              <a:rPr lang="en-US" sz="4400" dirty="0">
                <a:solidFill>
                  <a:srgbClr val="009900"/>
                </a:solidFill>
                <a:latin typeface="Calibri" panose="020F0502020204030204" pitchFamily="34" charset="0"/>
                <a:cs typeface="Calibri" panose="020F0502020204030204" pitchFamily="34" charset="0"/>
              </a:rPr>
              <a:t>Proactively</a:t>
            </a:r>
          </a:p>
          <a:p>
            <a:pPr algn="ctr"/>
            <a:r>
              <a:rPr lang="en-US" sz="4400" dirty="0">
                <a:solidFill>
                  <a:schemeClr val="accent6">
                    <a:lumMod val="60000"/>
                    <a:lumOff val="40000"/>
                  </a:schemeClr>
                </a:solidFill>
                <a:latin typeface="Calibri" panose="020F0502020204030204" pitchFamily="34" charset="0"/>
                <a:cs typeface="Calibri" panose="020F0502020204030204" pitchFamily="34" charset="0"/>
              </a:rPr>
              <a:t>Passively</a:t>
            </a:r>
            <a:endParaRPr lang="en-US" sz="4400" dirty="0">
              <a:latin typeface="Calibri" panose="020F0502020204030204" pitchFamily="34" charset="0"/>
              <a:cs typeface="Calibri" panose="020F0502020204030204" pitchFamily="34" charset="0"/>
            </a:endParaRPr>
          </a:p>
          <a:p>
            <a:pPr algn="ctr"/>
            <a:r>
              <a:rPr lang="en-US" sz="4400" dirty="0">
                <a:solidFill>
                  <a:srgbClr val="FF0000"/>
                </a:solidFill>
                <a:latin typeface="Calibri" panose="020F0502020204030204" pitchFamily="34" charset="0"/>
                <a:cs typeface="Calibri" panose="020F0502020204030204" pitchFamily="34" charset="0"/>
              </a:rPr>
              <a:t>Reactively</a:t>
            </a:r>
          </a:p>
          <a:p>
            <a:pPr algn="ctr"/>
            <a:r>
              <a:rPr lang="en-US" sz="4400" b="1" i="1" dirty="0">
                <a:latin typeface="Calibri" panose="020F0502020204030204" pitchFamily="34" charset="0"/>
                <a:cs typeface="Calibri" panose="020F0502020204030204" pitchFamily="34" charset="0"/>
              </a:rPr>
              <a:t>Which one are you? </a:t>
            </a:r>
            <a:endParaRPr lang="en-US" b="1" i="1" dirty="0">
              <a:latin typeface="Calibri" panose="020F0502020204030204" pitchFamily="34" charset="0"/>
              <a:cs typeface="Calibri" panose="020F0502020204030204" pitchFamily="34" charset="0"/>
            </a:endParaRPr>
          </a:p>
          <a:p>
            <a:endParaRPr lang="en-US" dirty="0">
              <a:cs typeface="Segoe UI Semilight" panose="020B0402040204020203" pitchFamily="34" charset="0"/>
            </a:endParaRPr>
          </a:p>
        </p:txBody>
      </p:sp>
      <p:sp>
        <p:nvSpPr>
          <p:cNvPr id="2" name="TextBox 1">
            <a:extLst>
              <a:ext uri="{FF2B5EF4-FFF2-40B4-BE49-F238E27FC236}">
                <a16:creationId xmlns:a16="http://schemas.microsoft.com/office/drawing/2014/main" id="{E7A50B4A-F4C7-A0ED-965F-E9337915DC44}"/>
              </a:ext>
            </a:extLst>
          </p:cNvPr>
          <p:cNvSpPr txBox="1"/>
          <p:nvPr/>
        </p:nvSpPr>
        <p:spPr>
          <a:xfrm>
            <a:off x="0" y="-38100"/>
            <a:ext cx="800219" cy="6591300"/>
          </a:xfrm>
          <a:prstGeom prst="rect">
            <a:avLst/>
          </a:prstGeom>
          <a:solidFill>
            <a:srgbClr val="C6E6A2"/>
          </a:solidFill>
          <a:ln w="66675">
            <a:solidFill>
              <a:srgbClr val="FFFF00"/>
            </a:solidFill>
          </a:ln>
          <a:scene3d>
            <a:camera prst="orthographicFront"/>
            <a:lightRig rig="threePt" dir="t"/>
          </a:scene3d>
          <a:sp3d>
            <a:bevelT prst="relaxedInset"/>
          </a:sp3d>
        </p:spPr>
        <p:txBody>
          <a:bodyPr vert="vert270" wrap="square" rtlCol="0">
            <a:spAutoFit/>
          </a:bodyPr>
          <a:lstStyle/>
          <a:p>
            <a:pPr algn="ctr"/>
            <a:r>
              <a:rPr lang="en-US" sz="4000" dirty="0"/>
              <a:t>Group Discussion</a:t>
            </a:r>
          </a:p>
        </p:txBody>
      </p:sp>
    </p:spTree>
    <p:extLst>
      <p:ext uri="{BB962C8B-B14F-4D97-AF65-F5344CB8AC3E}">
        <p14:creationId xmlns:p14="http://schemas.microsoft.com/office/powerpoint/2010/main" val="15619494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1143000"/>
          </a:xfrm>
          <a:prstGeom prst="rect">
            <a:avLst/>
          </a:prstGeom>
          <a:noFill/>
          <a:ln w="9525">
            <a:noFill/>
            <a:miter lim="800000"/>
            <a:headEnd/>
            <a:tailEnd/>
          </a:ln>
          <a:effectLst/>
        </p:spPr>
        <p:txBody>
          <a:bodyPr anchor="ctr"/>
          <a:lstStyle/>
          <a:p>
            <a:pPr algn="ctr">
              <a:spcBef>
                <a:spcPct val="0"/>
              </a:spcBef>
              <a:buClrTx/>
              <a:buNone/>
              <a:defRPr/>
            </a:pPr>
            <a:r>
              <a:rPr lang="en-US" sz="4000" dirty="0">
                <a:latin typeface="Calibri" panose="020F0502020204030204" pitchFamily="34" charset="0"/>
                <a:cs typeface="Calibri" panose="020F0502020204030204" pitchFamily="34" charset="0"/>
              </a:rPr>
              <a:t>Life Cycle Costs</a:t>
            </a:r>
            <a:endParaRPr lang="en-US" sz="3800" kern="0" dirty="0">
              <a:latin typeface="Calibri" panose="020F0502020204030204" pitchFamily="34" charset="0"/>
              <a:ea typeface="+mj-ea"/>
              <a:cs typeface="Calibri" panose="020F0502020204030204" pitchFamily="34" charset="0"/>
            </a:endParaRPr>
          </a:p>
        </p:txBody>
      </p:sp>
      <p:sp>
        <p:nvSpPr>
          <p:cNvPr id="49156" name="Text Box 4"/>
          <p:cNvSpPr txBox="1">
            <a:spLocks noChangeArrowheads="1"/>
          </p:cNvSpPr>
          <p:nvPr/>
        </p:nvSpPr>
        <p:spPr bwMode="auto">
          <a:xfrm>
            <a:off x="289970" y="1828800"/>
            <a:ext cx="1197187" cy="3939540"/>
          </a:xfrm>
          <a:prstGeom prst="rect">
            <a:avLst/>
          </a:prstGeom>
          <a:noFill/>
          <a:ln w="9525">
            <a:noFill/>
            <a:miter lim="800000"/>
            <a:headEnd/>
            <a:tailEnd/>
          </a:ln>
          <a:effectLst/>
        </p:spPr>
        <p:txBody>
          <a:bodyPr wrap="none">
            <a:spAutoFit/>
          </a:bodyPr>
          <a:lstStyle/>
          <a:p>
            <a:pPr eaLnBrk="0" hangingPunct="0">
              <a:spcBef>
                <a:spcPct val="15000"/>
              </a:spcBef>
              <a:buNone/>
            </a:pPr>
            <a:r>
              <a:rPr kumimoji="1" lang="en-US" sz="2000" dirty="0">
                <a:latin typeface="Calibri" panose="020F0502020204030204" pitchFamily="34" charset="0"/>
                <a:cs typeface="Calibri" panose="020F0502020204030204" pitchFamily="34" charset="0"/>
              </a:rPr>
              <a:t>Excellent</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Good</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Very 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Failed</a:t>
            </a:r>
          </a:p>
        </p:txBody>
      </p:sp>
      <p:sp>
        <p:nvSpPr>
          <p:cNvPr id="49157" name="Text Box 5"/>
          <p:cNvSpPr txBox="1">
            <a:spLocks noChangeArrowheads="1"/>
          </p:cNvSpPr>
          <p:nvPr/>
        </p:nvSpPr>
        <p:spPr bwMode="auto">
          <a:xfrm>
            <a:off x="3942865" y="5715000"/>
            <a:ext cx="805029"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Time</a:t>
            </a:r>
          </a:p>
        </p:txBody>
      </p:sp>
      <p:sp>
        <p:nvSpPr>
          <p:cNvPr id="49164" name="Line 12"/>
          <p:cNvSpPr>
            <a:spLocks noChangeShapeType="1"/>
          </p:cNvSpPr>
          <p:nvPr/>
        </p:nvSpPr>
        <p:spPr bwMode="auto">
          <a:xfrm>
            <a:off x="1524000" y="5562600"/>
            <a:ext cx="381000" cy="0"/>
          </a:xfrm>
          <a:prstGeom prst="line">
            <a:avLst/>
          </a:prstGeom>
          <a:noFill/>
          <a:ln w="9525">
            <a:noFill/>
            <a:round/>
            <a:headEnd/>
            <a:tailEnd/>
          </a:ln>
          <a:effectLst/>
        </p:spPr>
        <p:txBody>
          <a:bodyPr wrap="none" anchor="ctr"/>
          <a:lstStyle/>
          <a:p>
            <a:endParaRPr lang="en-US" dirty="0">
              <a:latin typeface="Arial" pitchFamily="34" charset="0"/>
              <a:cs typeface="Arial" pitchFamily="34" charset="0"/>
            </a:endParaRPr>
          </a:p>
        </p:txBody>
      </p:sp>
      <p:sp>
        <p:nvSpPr>
          <p:cNvPr id="49177" name="Freeform 25"/>
          <p:cNvSpPr>
            <a:spLocks/>
          </p:cNvSpPr>
          <p:nvPr/>
        </p:nvSpPr>
        <p:spPr bwMode="auto">
          <a:xfrm>
            <a:off x="1676400" y="1905000"/>
            <a:ext cx="5943600" cy="38862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chemeClr val="tx1"/>
            </a:solidFill>
            <a:round/>
            <a:headEnd/>
            <a:tailEnd/>
          </a:ln>
          <a:effectLst/>
        </p:spPr>
        <p:txBody>
          <a:bodyPr wrap="none" anchor="ctr"/>
          <a:lstStyle/>
          <a:p>
            <a:endParaRPr lang="en-US" dirty="0">
              <a:latin typeface="Arial" pitchFamily="34" charset="0"/>
              <a:cs typeface="Arial" pitchFamily="34" charset="0"/>
            </a:endParaRPr>
          </a:p>
        </p:txBody>
      </p:sp>
      <p:sp>
        <p:nvSpPr>
          <p:cNvPr id="28" name="Line 14"/>
          <p:cNvSpPr>
            <a:spLocks noChangeShapeType="1"/>
          </p:cNvSpPr>
          <p:nvPr/>
        </p:nvSpPr>
        <p:spPr bwMode="auto">
          <a:xfrm>
            <a:off x="1676400" y="5715000"/>
            <a:ext cx="6096000" cy="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5" name="Line 14"/>
          <p:cNvSpPr>
            <a:spLocks noChangeShapeType="1"/>
          </p:cNvSpPr>
          <p:nvPr/>
        </p:nvSpPr>
        <p:spPr bwMode="auto">
          <a:xfrm flipV="1">
            <a:off x="1676400" y="1676400"/>
            <a:ext cx="0" cy="403860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cxnSp>
        <p:nvCxnSpPr>
          <p:cNvPr id="26" name="Straight Connector 25"/>
          <p:cNvCxnSpPr/>
          <p:nvPr/>
        </p:nvCxnSpPr>
        <p:spPr bwMode="auto">
          <a:xfrm>
            <a:off x="1981200" y="3429000"/>
            <a:ext cx="914400" cy="914400"/>
          </a:xfrm>
          <a:prstGeom prst="line">
            <a:avLst/>
          </a:prstGeom>
          <a:noFill/>
          <a:ln w="9525" cap="flat" cmpd="sng" algn="ctr">
            <a:noFill/>
            <a:prstDash val="solid"/>
            <a:round/>
            <a:headEnd type="none" w="med" len="med"/>
            <a:tailEnd type="none" w="med" len="med"/>
          </a:ln>
          <a:effectLst/>
        </p:spPr>
      </p:cxnSp>
      <p:sp>
        <p:nvSpPr>
          <p:cNvPr id="11" name="AutoShape 27"/>
          <p:cNvSpPr>
            <a:spLocks noChangeArrowheads="1"/>
          </p:cNvSpPr>
          <p:nvPr/>
        </p:nvSpPr>
        <p:spPr bwMode="auto">
          <a:xfrm flipH="1">
            <a:off x="1676400" y="2133600"/>
            <a:ext cx="5943600" cy="3581400"/>
          </a:xfrm>
          <a:prstGeom prst="rtTriangle">
            <a:avLst/>
          </a:prstGeom>
          <a:solidFill>
            <a:srgbClr val="009900">
              <a:alpha val="56000"/>
            </a:srgbClr>
          </a:solidFill>
          <a:ln w="9525">
            <a:solidFill>
              <a:sysClr val="window" lastClr="FFFFFF"/>
            </a:solidFill>
            <a:miter lim="800000"/>
            <a:headEnd/>
            <a:tailEnd/>
          </a:ln>
          <a:effec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effectLst/>
                <a:uLnTx/>
                <a:uFillTx/>
                <a:latin typeface="Calibri" panose="020F0502020204030204" pitchFamily="34" charset="0"/>
                <a:cs typeface="Calibri" panose="020F0502020204030204" pitchFamily="34" charset="0"/>
              </a:rPr>
              <a:t>Operational costs</a:t>
            </a:r>
          </a:p>
        </p:txBody>
      </p:sp>
    </p:spTree>
    <p:extLst>
      <p:ext uri="{BB962C8B-B14F-4D97-AF65-F5344CB8AC3E}">
        <p14:creationId xmlns:p14="http://schemas.microsoft.com/office/powerpoint/2010/main" val="187343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1143000"/>
          </a:xfrm>
          <a:prstGeom prst="rect">
            <a:avLst/>
          </a:prstGeom>
          <a:noFill/>
          <a:ln w="9525">
            <a:noFill/>
            <a:miter lim="800000"/>
            <a:headEnd/>
            <a:tailEnd/>
          </a:ln>
          <a:effectLst/>
        </p:spPr>
        <p:txBody>
          <a:bodyPr anchor="ctr"/>
          <a:lstStyle/>
          <a:p>
            <a:pPr algn="ctr">
              <a:spcBef>
                <a:spcPct val="0"/>
              </a:spcBef>
              <a:buClrTx/>
              <a:buNone/>
              <a:defRPr/>
            </a:pPr>
            <a:r>
              <a:rPr lang="en-US" sz="4000" dirty="0">
                <a:latin typeface="Calibri" panose="020F0502020204030204" pitchFamily="34" charset="0"/>
                <a:cs typeface="Calibri" panose="020F0502020204030204" pitchFamily="34" charset="0"/>
              </a:rPr>
              <a:t>Life Cycle Costs</a:t>
            </a:r>
            <a:endParaRPr lang="en-US" sz="3800" kern="0" dirty="0">
              <a:latin typeface="Calibri" panose="020F0502020204030204" pitchFamily="34" charset="0"/>
              <a:ea typeface="+mj-ea"/>
              <a:cs typeface="Calibri" panose="020F0502020204030204" pitchFamily="34" charset="0"/>
            </a:endParaRPr>
          </a:p>
        </p:txBody>
      </p:sp>
      <p:sp>
        <p:nvSpPr>
          <p:cNvPr id="49156" name="Text Box 4"/>
          <p:cNvSpPr txBox="1">
            <a:spLocks noChangeArrowheads="1"/>
          </p:cNvSpPr>
          <p:nvPr/>
        </p:nvSpPr>
        <p:spPr bwMode="auto">
          <a:xfrm>
            <a:off x="289970" y="1828800"/>
            <a:ext cx="1197187" cy="3939540"/>
          </a:xfrm>
          <a:prstGeom prst="rect">
            <a:avLst/>
          </a:prstGeom>
          <a:noFill/>
          <a:ln w="9525">
            <a:noFill/>
            <a:miter lim="800000"/>
            <a:headEnd/>
            <a:tailEnd/>
          </a:ln>
          <a:effectLst/>
        </p:spPr>
        <p:txBody>
          <a:bodyPr wrap="none">
            <a:spAutoFit/>
          </a:bodyPr>
          <a:lstStyle/>
          <a:p>
            <a:pPr eaLnBrk="0" hangingPunct="0">
              <a:spcBef>
                <a:spcPct val="15000"/>
              </a:spcBef>
              <a:buNone/>
            </a:pPr>
            <a:r>
              <a:rPr kumimoji="1" lang="en-US" sz="2000" dirty="0">
                <a:latin typeface="Calibri" panose="020F0502020204030204" pitchFamily="34" charset="0"/>
                <a:cs typeface="Calibri" panose="020F0502020204030204" pitchFamily="34" charset="0"/>
              </a:rPr>
              <a:t>Excellent</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Good</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Very 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Failed</a:t>
            </a:r>
          </a:p>
        </p:txBody>
      </p:sp>
      <p:sp>
        <p:nvSpPr>
          <p:cNvPr id="49157" name="Text Box 5"/>
          <p:cNvSpPr txBox="1">
            <a:spLocks noChangeArrowheads="1"/>
          </p:cNvSpPr>
          <p:nvPr/>
        </p:nvSpPr>
        <p:spPr bwMode="auto">
          <a:xfrm>
            <a:off x="4552465" y="5715000"/>
            <a:ext cx="805029"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Time</a:t>
            </a:r>
          </a:p>
        </p:txBody>
      </p:sp>
      <p:sp>
        <p:nvSpPr>
          <p:cNvPr id="49164" name="Line 12"/>
          <p:cNvSpPr>
            <a:spLocks noChangeShapeType="1"/>
          </p:cNvSpPr>
          <p:nvPr/>
        </p:nvSpPr>
        <p:spPr bwMode="auto">
          <a:xfrm>
            <a:off x="1524000" y="5562600"/>
            <a:ext cx="381000" cy="0"/>
          </a:xfrm>
          <a:prstGeom prst="line">
            <a:avLst/>
          </a:prstGeom>
          <a:noFill/>
          <a:ln w="9525">
            <a:noFill/>
            <a:round/>
            <a:headEnd/>
            <a:tailEnd/>
          </a:ln>
          <a:effectLst/>
        </p:spPr>
        <p:txBody>
          <a:bodyPr wrap="none" anchor="ctr"/>
          <a:lstStyle/>
          <a:p>
            <a:endParaRPr lang="en-US" dirty="0">
              <a:latin typeface="Arial" pitchFamily="34" charset="0"/>
              <a:cs typeface="Arial" pitchFamily="34" charset="0"/>
            </a:endParaRPr>
          </a:p>
        </p:txBody>
      </p:sp>
      <p:sp>
        <p:nvSpPr>
          <p:cNvPr id="49177" name="Freeform 25"/>
          <p:cNvSpPr>
            <a:spLocks/>
          </p:cNvSpPr>
          <p:nvPr/>
        </p:nvSpPr>
        <p:spPr bwMode="auto">
          <a:xfrm>
            <a:off x="1676400" y="1905000"/>
            <a:ext cx="5943600" cy="38100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chemeClr val="tx1"/>
            </a:solidFill>
            <a:round/>
            <a:headEnd/>
            <a:tailEnd/>
          </a:ln>
          <a:effectLst/>
        </p:spPr>
        <p:txBody>
          <a:bodyPr wrap="none" anchor="ctr"/>
          <a:lstStyle/>
          <a:p>
            <a:endParaRPr lang="en-US" dirty="0">
              <a:latin typeface="Arial" pitchFamily="34" charset="0"/>
              <a:cs typeface="Arial" pitchFamily="34" charset="0"/>
            </a:endParaRPr>
          </a:p>
        </p:txBody>
      </p:sp>
      <p:sp>
        <p:nvSpPr>
          <p:cNvPr id="28" name="Line 14"/>
          <p:cNvSpPr>
            <a:spLocks noChangeShapeType="1"/>
          </p:cNvSpPr>
          <p:nvPr/>
        </p:nvSpPr>
        <p:spPr bwMode="auto">
          <a:xfrm>
            <a:off x="1676400" y="5715000"/>
            <a:ext cx="6950832" cy="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5" name="Line 14"/>
          <p:cNvSpPr>
            <a:spLocks noChangeShapeType="1"/>
          </p:cNvSpPr>
          <p:nvPr/>
        </p:nvSpPr>
        <p:spPr bwMode="auto">
          <a:xfrm flipV="1">
            <a:off x="1676400" y="1676400"/>
            <a:ext cx="0" cy="403860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cxnSp>
        <p:nvCxnSpPr>
          <p:cNvPr id="26" name="Straight Connector 25"/>
          <p:cNvCxnSpPr/>
          <p:nvPr/>
        </p:nvCxnSpPr>
        <p:spPr bwMode="auto">
          <a:xfrm>
            <a:off x="1981200" y="3429000"/>
            <a:ext cx="914400" cy="914400"/>
          </a:xfrm>
          <a:prstGeom prst="line">
            <a:avLst/>
          </a:prstGeom>
          <a:noFill/>
          <a:ln w="9525" cap="flat" cmpd="sng" algn="ctr">
            <a:noFill/>
            <a:prstDash val="solid"/>
            <a:round/>
            <a:headEnd type="none" w="med" len="med"/>
            <a:tailEnd type="none" w="med" len="med"/>
          </a:ln>
          <a:effectLst/>
        </p:spPr>
      </p:cxnSp>
      <p:sp>
        <p:nvSpPr>
          <p:cNvPr id="31" name="Line 14"/>
          <p:cNvSpPr>
            <a:spLocks noChangeShapeType="1"/>
          </p:cNvSpPr>
          <p:nvPr/>
        </p:nvSpPr>
        <p:spPr bwMode="auto">
          <a:xfrm>
            <a:off x="1676400" y="3657600"/>
            <a:ext cx="6912732" cy="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35" name="Text Box 16"/>
          <p:cNvSpPr txBox="1">
            <a:spLocks noChangeArrowheads="1"/>
          </p:cNvSpPr>
          <p:nvPr/>
        </p:nvSpPr>
        <p:spPr bwMode="auto">
          <a:xfrm>
            <a:off x="5746946" y="1885865"/>
            <a:ext cx="3460529" cy="461665"/>
          </a:xfrm>
          <a:prstGeom prst="rect">
            <a:avLst/>
          </a:prstGeom>
          <a:noFill/>
          <a:ln w="9525">
            <a:noFill/>
            <a:miter lim="800000"/>
            <a:headEnd/>
            <a:tailEnd/>
          </a:ln>
          <a:effectLst/>
        </p:spPr>
        <p:txBody>
          <a:bodyPr wrap="square" anchor="ctr">
            <a:spAutoFit/>
          </a:bodyPr>
          <a:lstStyle/>
          <a:p>
            <a:pPr algn="ctr" eaLnBrk="0" hangingPunct="0">
              <a:spcBef>
                <a:spcPts val="0"/>
              </a:spcBef>
              <a:buNone/>
            </a:pPr>
            <a:r>
              <a:rPr kumimoji="1" lang="en-US" sz="2400" dirty="0">
                <a:latin typeface="Calibri" panose="020F0502020204030204" pitchFamily="34" charset="0"/>
                <a:cs typeface="Calibri" panose="020F0502020204030204" pitchFamily="34" charset="0"/>
              </a:rPr>
              <a:t>Proactive Management</a:t>
            </a:r>
          </a:p>
        </p:txBody>
      </p:sp>
      <p:sp>
        <p:nvSpPr>
          <p:cNvPr id="18" name="TextBox 17"/>
          <p:cNvSpPr txBox="1"/>
          <p:nvPr/>
        </p:nvSpPr>
        <p:spPr>
          <a:xfrm>
            <a:off x="3505200" y="1066800"/>
            <a:ext cx="4267200" cy="461665"/>
          </a:xfrm>
          <a:prstGeom prst="rect">
            <a:avLst/>
          </a:prstGeom>
          <a:noFill/>
        </p:spPr>
        <p:txBody>
          <a:bodyPr wrap="square" rtlCol="0">
            <a:spAutoFit/>
          </a:bodyPr>
          <a:lstStyle/>
          <a:p>
            <a:pPr>
              <a:buNone/>
            </a:pPr>
            <a:r>
              <a:rPr lang="en-US" sz="2400" dirty="0">
                <a:latin typeface="Calibri" panose="020F0502020204030204" pitchFamily="34" charset="0"/>
                <a:cs typeface="Calibri" panose="020F0502020204030204" pitchFamily="34" charset="0"/>
              </a:rPr>
              <a:t>Normal Deterioration Curve</a:t>
            </a:r>
          </a:p>
        </p:txBody>
      </p:sp>
      <p:sp>
        <p:nvSpPr>
          <p:cNvPr id="19" name="AutoShape 22"/>
          <p:cNvSpPr>
            <a:spLocks noChangeArrowheads="1"/>
          </p:cNvSpPr>
          <p:nvPr/>
        </p:nvSpPr>
        <p:spPr bwMode="auto">
          <a:xfrm rot="-2017469">
            <a:off x="2585437" y="1485640"/>
            <a:ext cx="981790" cy="304085"/>
          </a:xfrm>
          <a:prstGeom prst="leftArrow">
            <a:avLst>
              <a:gd name="adj1" fmla="val 30833"/>
              <a:gd name="adj2" fmla="val 42081"/>
            </a:avLst>
          </a:prstGeom>
          <a:solidFill>
            <a:schemeClr val="accent6"/>
          </a:solidFill>
          <a:ln w="9525">
            <a:solidFill>
              <a:schemeClr val="bg1"/>
            </a:solidFill>
            <a:miter lim="800000"/>
            <a:headEnd/>
            <a:tailEnd/>
          </a:ln>
          <a:effectLst/>
        </p:spPr>
        <p:txBody>
          <a:bodyPr wrap="none" anchor="ctr"/>
          <a:lstStyle/>
          <a:p>
            <a:pPr algn="ctr"/>
            <a:endParaRPr lang="en-US" dirty="0">
              <a:solidFill>
                <a:srgbClr val="FF0000"/>
              </a:solidFill>
              <a:latin typeface="Arial" pitchFamily="34" charset="0"/>
              <a:cs typeface="Arial" pitchFamily="34" charset="0"/>
            </a:endParaRPr>
          </a:p>
        </p:txBody>
      </p:sp>
      <p:sp>
        <p:nvSpPr>
          <p:cNvPr id="16" name="Line 18"/>
          <p:cNvSpPr>
            <a:spLocks noChangeShapeType="1"/>
          </p:cNvSpPr>
          <p:nvPr/>
        </p:nvSpPr>
        <p:spPr bwMode="auto">
          <a:xfrm rot="10800000" flipV="1">
            <a:off x="4267200" y="1951305"/>
            <a:ext cx="1" cy="508085"/>
          </a:xfrm>
          <a:prstGeom prst="line">
            <a:avLst/>
          </a:prstGeom>
          <a:noFill/>
          <a:ln w="38100">
            <a:solidFill>
              <a:srgbClr val="CC0099"/>
            </a:solidFill>
            <a:prstDash val="sysDash"/>
            <a:round/>
            <a:headEnd/>
            <a:tailEnd type="none" w="med" len="med"/>
          </a:ln>
          <a:effectLst/>
        </p:spPr>
        <p:txBody>
          <a:bodyPr wrap="none" anchor="ctr"/>
          <a:lstStyle/>
          <a:p>
            <a:endParaRPr lang="en-US" dirty="0">
              <a:latin typeface="Arial" pitchFamily="34" charset="0"/>
              <a:cs typeface="Arial" pitchFamily="34" charset="0"/>
            </a:endParaRPr>
          </a:p>
        </p:txBody>
      </p:sp>
      <p:sp>
        <p:nvSpPr>
          <p:cNvPr id="17" name="Freeform 25"/>
          <p:cNvSpPr>
            <a:spLocks/>
          </p:cNvSpPr>
          <p:nvPr/>
        </p:nvSpPr>
        <p:spPr bwMode="auto">
          <a:xfrm>
            <a:off x="1676400" y="1894447"/>
            <a:ext cx="2590800" cy="543953"/>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20" name="Freeform 25"/>
          <p:cNvSpPr>
            <a:spLocks/>
          </p:cNvSpPr>
          <p:nvPr/>
        </p:nvSpPr>
        <p:spPr bwMode="auto">
          <a:xfrm>
            <a:off x="4267200" y="1964091"/>
            <a:ext cx="2133600" cy="9906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21" name="Freeform 25"/>
          <p:cNvSpPr>
            <a:spLocks/>
          </p:cNvSpPr>
          <p:nvPr/>
        </p:nvSpPr>
        <p:spPr bwMode="auto">
          <a:xfrm>
            <a:off x="6400800" y="2400301"/>
            <a:ext cx="2133600" cy="1028698"/>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23" name="Line 18"/>
          <p:cNvSpPr>
            <a:spLocks noChangeShapeType="1"/>
          </p:cNvSpPr>
          <p:nvPr/>
        </p:nvSpPr>
        <p:spPr bwMode="auto">
          <a:xfrm rot="10800000" flipH="1" flipV="1">
            <a:off x="6400800" y="2377076"/>
            <a:ext cx="0" cy="594724"/>
          </a:xfrm>
          <a:prstGeom prst="line">
            <a:avLst/>
          </a:prstGeom>
          <a:noFill/>
          <a:ln w="38100">
            <a:solidFill>
              <a:srgbClr val="CC0099"/>
            </a:solidFill>
            <a:prstDash val="sysDash"/>
            <a:round/>
            <a:headEnd/>
            <a:tailEnd type="none" w="med" len="med"/>
          </a:ln>
          <a:effectLst/>
        </p:spPr>
        <p:txBody>
          <a:bodyPr wrap="none" anchor="ctr"/>
          <a:lstStyle/>
          <a:p>
            <a:endParaRPr lang="en-US" dirty="0">
              <a:latin typeface="Arial" pitchFamily="34" charset="0"/>
              <a:cs typeface="Arial" pitchFamily="34" charset="0"/>
            </a:endParaRPr>
          </a:p>
        </p:txBody>
      </p:sp>
      <p:sp>
        <p:nvSpPr>
          <p:cNvPr id="24" name="Text Box 16"/>
          <p:cNvSpPr txBox="1">
            <a:spLocks noChangeArrowheads="1"/>
          </p:cNvSpPr>
          <p:nvPr/>
        </p:nvSpPr>
        <p:spPr bwMode="auto">
          <a:xfrm>
            <a:off x="2060806" y="3657600"/>
            <a:ext cx="3882794" cy="461665"/>
          </a:xfrm>
          <a:prstGeom prst="rect">
            <a:avLst/>
          </a:prstGeom>
          <a:noFill/>
        </p:spPr>
        <p:txBody>
          <a:bodyPr wrap="square" rtlCol="0">
            <a:spAutoFit/>
          </a:bodyPr>
          <a:lstStyle>
            <a:defPPr>
              <a:defRPr lang="en-US"/>
            </a:defPPr>
            <a:lvl1pPr>
              <a:buNone/>
              <a:defRPr sz="2400">
                <a:latin typeface="Arial" pitchFamily="34" charset="0"/>
                <a:cs typeface="Arial" pitchFamily="34" charset="0"/>
              </a:defRPr>
            </a:lvl1pPr>
          </a:lstStyle>
          <a:p>
            <a:r>
              <a:rPr lang="en-US" dirty="0">
                <a:latin typeface="Calibri" panose="020F0502020204030204" pitchFamily="34" charset="0"/>
                <a:cs typeface="Calibri" panose="020F0502020204030204" pitchFamily="34" charset="0"/>
              </a:rPr>
              <a:t>Minimum Service Standard</a:t>
            </a:r>
          </a:p>
        </p:txBody>
      </p:sp>
      <p:sp>
        <p:nvSpPr>
          <p:cNvPr id="27" name="AutoShape 23"/>
          <p:cNvSpPr>
            <a:spLocks noChangeArrowheads="1"/>
          </p:cNvSpPr>
          <p:nvPr/>
        </p:nvSpPr>
        <p:spPr bwMode="auto">
          <a:xfrm rot="-2017469">
            <a:off x="5301792" y="1849988"/>
            <a:ext cx="442913"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22" name="AutoShape 23"/>
          <p:cNvSpPr>
            <a:spLocks noChangeArrowheads="1"/>
          </p:cNvSpPr>
          <p:nvPr/>
        </p:nvSpPr>
        <p:spPr bwMode="auto">
          <a:xfrm rot="-2017469">
            <a:off x="7427200" y="2287525"/>
            <a:ext cx="442913"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25" name="Text Box 21"/>
          <p:cNvSpPr txBox="1">
            <a:spLocks noChangeArrowheads="1"/>
          </p:cNvSpPr>
          <p:nvPr/>
        </p:nvSpPr>
        <p:spPr bwMode="auto">
          <a:xfrm>
            <a:off x="6649247" y="2724090"/>
            <a:ext cx="1249696" cy="400110"/>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000" dirty="0">
                <a:latin typeface="Calibri" panose="020F0502020204030204" pitchFamily="34" charset="0"/>
                <a:cs typeface="Calibri" panose="020F0502020204030204" pitchFamily="34" charset="0"/>
              </a:rPr>
              <a:t>$1.00</a:t>
            </a:r>
          </a:p>
        </p:txBody>
      </p:sp>
    </p:spTree>
    <p:extLst>
      <p:ext uri="{BB962C8B-B14F-4D97-AF65-F5344CB8AC3E}">
        <p14:creationId xmlns:p14="http://schemas.microsoft.com/office/powerpoint/2010/main" val="2695821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1000"/>
                                        <p:tgtEl>
                                          <p:spTgt spid="17"/>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1000"/>
                                        <p:tgtEl>
                                          <p:spTgt spid="20"/>
                                        </p:tgtEl>
                                      </p:cBhvr>
                                    </p:animEffect>
                                  </p:childTnLst>
                                </p:cTn>
                              </p:par>
                            </p:childTnLst>
                          </p:cTn>
                        </p:par>
                        <p:par>
                          <p:cTn id="16" fill="hold">
                            <p:stCondLst>
                              <p:cond delay="2500"/>
                            </p:stCondLst>
                            <p:childTnLst>
                              <p:par>
                                <p:cTn id="17" presetID="22" presetClass="entr" presetSubtype="4"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3000"/>
                            </p:stCondLst>
                            <p:childTnLst>
                              <p:par>
                                <p:cTn id="21" presetID="22" presetClass="entr" presetSubtype="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up)">
                                      <p:cBhvr>
                                        <p:cTn id="23" dur="10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par>
                                <p:cTn id="33" presetID="23" presetClass="entr" presetSubtype="1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6" grpId="0" animBg="1"/>
      <p:bldP spid="17" grpId="0" animBg="1"/>
      <p:bldP spid="20" grpId="0" animBg="1"/>
      <p:bldP spid="21" grpId="0" animBg="1"/>
      <p:bldP spid="23" grpId="0" animBg="1"/>
      <p:bldP spid="27" grpId="0" animBg="1"/>
      <p:bldP spid="22" grpId="0" animBg="1"/>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1143000"/>
          </a:xfrm>
          <a:prstGeom prst="rect">
            <a:avLst/>
          </a:prstGeom>
          <a:noFill/>
          <a:ln w="9525">
            <a:noFill/>
            <a:miter lim="800000"/>
            <a:headEnd/>
            <a:tailEnd/>
          </a:ln>
          <a:effectLst/>
        </p:spPr>
        <p:txBody>
          <a:bodyPr anchor="ctr"/>
          <a:lstStyle/>
          <a:p>
            <a:pPr algn="ctr">
              <a:spcBef>
                <a:spcPct val="0"/>
              </a:spcBef>
              <a:buClrTx/>
              <a:buNone/>
              <a:defRPr/>
            </a:pPr>
            <a:r>
              <a:rPr lang="en-US" sz="4000" dirty="0">
                <a:latin typeface="Calibri" panose="020F0502020204030204" pitchFamily="34" charset="0"/>
                <a:cs typeface="Calibri" panose="020F0502020204030204" pitchFamily="34" charset="0"/>
              </a:rPr>
              <a:t>Life Cycle Costs</a:t>
            </a:r>
            <a:endParaRPr lang="en-US" sz="3800" kern="0" dirty="0">
              <a:latin typeface="Calibri" panose="020F0502020204030204" pitchFamily="34" charset="0"/>
              <a:ea typeface="+mj-ea"/>
              <a:cs typeface="Calibri" panose="020F0502020204030204" pitchFamily="34" charset="0"/>
            </a:endParaRPr>
          </a:p>
        </p:txBody>
      </p:sp>
      <p:sp>
        <p:nvSpPr>
          <p:cNvPr id="49156" name="Text Box 4"/>
          <p:cNvSpPr txBox="1">
            <a:spLocks noChangeArrowheads="1"/>
          </p:cNvSpPr>
          <p:nvPr/>
        </p:nvSpPr>
        <p:spPr bwMode="auto">
          <a:xfrm>
            <a:off x="289970" y="1828800"/>
            <a:ext cx="1197187" cy="3939540"/>
          </a:xfrm>
          <a:prstGeom prst="rect">
            <a:avLst/>
          </a:prstGeom>
          <a:noFill/>
          <a:ln w="9525">
            <a:noFill/>
            <a:miter lim="800000"/>
            <a:headEnd/>
            <a:tailEnd/>
          </a:ln>
          <a:effectLst/>
        </p:spPr>
        <p:txBody>
          <a:bodyPr wrap="none">
            <a:spAutoFit/>
          </a:bodyPr>
          <a:lstStyle/>
          <a:p>
            <a:pPr eaLnBrk="0" hangingPunct="0">
              <a:spcBef>
                <a:spcPct val="15000"/>
              </a:spcBef>
              <a:buNone/>
            </a:pPr>
            <a:r>
              <a:rPr kumimoji="1" lang="en-US" sz="2000" dirty="0">
                <a:latin typeface="Calibri" panose="020F0502020204030204" pitchFamily="34" charset="0"/>
                <a:cs typeface="Calibri" panose="020F0502020204030204" pitchFamily="34" charset="0"/>
              </a:rPr>
              <a:t>Excellent</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Good</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Very Poor</a:t>
            </a:r>
          </a:p>
          <a:p>
            <a:pPr eaLnBrk="0" hangingPunct="0">
              <a:spcBef>
                <a:spcPct val="15000"/>
              </a:spcBef>
              <a:buNone/>
            </a:pPr>
            <a:endParaRPr kumimoji="1" lang="en-US" sz="2000" dirty="0">
              <a:latin typeface="Calibri" panose="020F0502020204030204" pitchFamily="34" charset="0"/>
              <a:cs typeface="Calibri" panose="020F0502020204030204" pitchFamily="34" charset="0"/>
            </a:endParaRPr>
          </a:p>
          <a:p>
            <a:pPr eaLnBrk="0" hangingPunct="0">
              <a:spcBef>
                <a:spcPct val="15000"/>
              </a:spcBef>
              <a:buNone/>
            </a:pPr>
            <a:r>
              <a:rPr kumimoji="1" lang="en-US" sz="2000" dirty="0">
                <a:latin typeface="Calibri" panose="020F0502020204030204" pitchFamily="34" charset="0"/>
                <a:cs typeface="Calibri" panose="020F0502020204030204" pitchFamily="34" charset="0"/>
              </a:rPr>
              <a:t>Failed</a:t>
            </a:r>
          </a:p>
        </p:txBody>
      </p:sp>
      <p:sp>
        <p:nvSpPr>
          <p:cNvPr id="49157" name="Text Box 5"/>
          <p:cNvSpPr txBox="1">
            <a:spLocks noChangeArrowheads="1"/>
          </p:cNvSpPr>
          <p:nvPr/>
        </p:nvSpPr>
        <p:spPr bwMode="auto">
          <a:xfrm>
            <a:off x="4552465" y="5715000"/>
            <a:ext cx="805029" cy="461665"/>
          </a:xfrm>
          <a:prstGeom prst="rect">
            <a:avLst/>
          </a:prstGeom>
          <a:noFill/>
          <a:ln w="9525">
            <a:noFill/>
            <a:miter lim="800000"/>
            <a:headEnd/>
            <a:tailEnd/>
          </a:ln>
          <a:effectLst/>
        </p:spPr>
        <p:txBody>
          <a:bodyPr wrap="none">
            <a:spAutoFit/>
          </a:bodyPr>
          <a:lstStyle/>
          <a:p>
            <a:pPr eaLnBrk="0" hangingPunct="0">
              <a:buNone/>
            </a:pPr>
            <a:r>
              <a:rPr kumimoji="1" lang="en-US" sz="2400" dirty="0">
                <a:latin typeface="Calibri" panose="020F0502020204030204" pitchFamily="34" charset="0"/>
                <a:cs typeface="Calibri" panose="020F0502020204030204" pitchFamily="34" charset="0"/>
              </a:rPr>
              <a:t>Time</a:t>
            </a:r>
          </a:p>
        </p:txBody>
      </p:sp>
      <p:sp>
        <p:nvSpPr>
          <p:cNvPr id="49164" name="Line 12"/>
          <p:cNvSpPr>
            <a:spLocks noChangeShapeType="1"/>
          </p:cNvSpPr>
          <p:nvPr/>
        </p:nvSpPr>
        <p:spPr bwMode="auto">
          <a:xfrm>
            <a:off x="1524000" y="5562600"/>
            <a:ext cx="381000" cy="0"/>
          </a:xfrm>
          <a:prstGeom prst="line">
            <a:avLst/>
          </a:prstGeom>
          <a:noFill/>
          <a:ln w="9525">
            <a:noFill/>
            <a:round/>
            <a:headEnd/>
            <a:tailEnd/>
          </a:ln>
          <a:effectLst/>
        </p:spPr>
        <p:txBody>
          <a:bodyPr wrap="none" anchor="ctr"/>
          <a:lstStyle/>
          <a:p>
            <a:endParaRPr lang="en-US" dirty="0">
              <a:latin typeface="Arial" pitchFamily="34" charset="0"/>
              <a:cs typeface="Arial" pitchFamily="34" charset="0"/>
            </a:endParaRPr>
          </a:p>
        </p:txBody>
      </p:sp>
      <p:sp>
        <p:nvSpPr>
          <p:cNvPr id="49177" name="Freeform 25"/>
          <p:cNvSpPr>
            <a:spLocks/>
          </p:cNvSpPr>
          <p:nvPr/>
        </p:nvSpPr>
        <p:spPr bwMode="auto">
          <a:xfrm>
            <a:off x="1676400" y="1905000"/>
            <a:ext cx="5943600" cy="3810000"/>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chemeClr val="tx1"/>
            </a:solidFill>
            <a:round/>
            <a:headEnd/>
            <a:tailEnd/>
          </a:ln>
          <a:effectLst/>
        </p:spPr>
        <p:txBody>
          <a:bodyPr wrap="none" anchor="ctr"/>
          <a:lstStyle/>
          <a:p>
            <a:endParaRPr lang="en-US" dirty="0">
              <a:latin typeface="Arial" pitchFamily="34" charset="0"/>
              <a:cs typeface="Arial" pitchFamily="34" charset="0"/>
            </a:endParaRPr>
          </a:p>
        </p:txBody>
      </p:sp>
      <p:sp>
        <p:nvSpPr>
          <p:cNvPr id="28" name="Line 14"/>
          <p:cNvSpPr>
            <a:spLocks noChangeShapeType="1"/>
          </p:cNvSpPr>
          <p:nvPr/>
        </p:nvSpPr>
        <p:spPr bwMode="auto">
          <a:xfrm>
            <a:off x="1676400" y="5715000"/>
            <a:ext cx="6950832" cy="0"/>
          </a:xfrm>
          <a:prstGeom prst="line">
            <a:avLst/>
          </a:prstGeom>
          <a:noFill/>
          <a:ln w="38100">
            <a:solidFill>
              <a:schemeClr val="tx1"/>
            </a:solidFill>
            <a:round/>
            <a:headEnd/>
            <a:tailEnd type="triangle" w="med" len="med"/>
          </a:ln>
          <a:effectLst/>
        </p:spPr>
        <p:txBody>
          <a:bodyPr wrap="none" anchor="ctr"/>
          <a:lstStyle/>
          <a:p>
            <a:endParaRPr lang="en-US" dirty="0">
              <a:latin typeface="Arial" pitchFamily="34" charset="0"/>
              <a:cs typeface="Arial" pitchFamily="34" charset="0"/>
            </a:endParaRPr>
          </a:p>
        </p:txBody>
      </p:sp>
      <p:sp>
        <p:nvSpPr>
          <p:cNvPr id="45" name="Line 14"/>
          <p:cNvSpPr>
            <a:spLocks noChangeShapeType="1"/>
          </p:cNvSpPr>
          <p:nvPr/>
        </p:nvSpPr>
        <p:spPr bwMode="auto">
          <a:xfrm flipV="1">
            <a:off x="1676400" y="1676400"/>
            <a:ext cx="0" cy="403860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cxnSp>
        <p:nvCxnSpPr>
          <p:cNvPr id="26" name="Straight Connector 25"/>
          <p:cNvCxnSpPr/>
          <p:nvPr/>
        </p:nvCxnSpPr>
        <p:spPr bwMode="auto">
          <a:xfrm>
            <a:off x="1981200" y="3429000"/>
            <a:ext cx="914400" cy="914400"/>
          </a:xfrm>
          <a:prstGeom prst="line">
            <a:avLst/>
          </a:prstGeom>
          <a:noFill/>
          <a:ln w="9525" cap="flat" cmpd="sng" algn="ctr">
            <a:noFill/>
            <a:prstDash val="solid"/>
            <a:round/>
            <a:headEnd type="none" w="med" len="med"/>
            <a:tailEnd type="none" w="med" len="med"/>
          </a:ln>
          <a:effectLst/>
        </p:spPr>
      </p:cxnSp>
      <p:sp>
        <p:nvSpPr>
          <p:cNvPr id="13" name="Freeform 25"/>
          <p:cNvSpPr>
            <a:spLocks/>
          </p:cNvSpPr>
          <p:nvPr/>
        </p:nvSpPr>
        <p:spPr bwMode="auto">
          <a:xfrm rot="21033096">
            <a:off x="6813616" y="2391609"/>
            <a:ext cx="1653294" cy="524245"/>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14" name="Line 14"/>
          <p:cNvSpPr>
            <a:spLocks noChangeShapeType="1"/>
          </p:cNvSpPr>
          <p:nvPr/>
        </p:nvSpPr>
        <p:spPr bwMode="auto">
          <a:xfrm flipH="1" flipV="1">
            <a:off x="6781797" y="2586334"/>
            <a:ext cx="1" cy="1757066"/>
          </a:xfrm>
          <a:prstGeom prst="line">
            <a:avLst/>
          </a:pr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15" name="Text Box 16"/>
          <p:cNvSpPr txBox="1">
            <a:spLocks noChangeArrowheads="1"/>
          </p:cNvSpPr>
          <p:nvPr/>
        </p:nvSpPr>
        <p:spPr bwMode="auto">
          <a:xfrm>
            <a:off x="7471829" y="1894447"/>
            <a:ext cx="971163" cy="461665"/>
          </a:xfrm>
          <a:prstGeom prst="rect">
            <a:avLst/>
          </a:prstGeom>
          <a:noFill/>
          <a:ln w="9525">
            <a:noFill/>
            <a:miter lim="800000"/>
            <a:headEnd/>
            <a:tailEnd/>
          </a:ln>
          <a:effectLst/>
        </p:spPr>
        <p:txBody>
          <a:bodyPr wrap="none">
            <a:spAutoFit/>
          </a:bodyPr>
          <a:lstStyle/>
          <a:p>
            <a:pPr eaLnBrk="0" hangingPunct="0">
              <a:spcBef>
                <a:spcPts val="0"/>
              </a:spcBef>
              <a:buNone/>
            </a:pPr>
            <a:r>
              <a:rPr kumimoji="1" lang="en-US" sz="2400" dirty="0">
                <a:latin typeface="Calibri" panose="020F0502020204030204" pitchFamily="34" charset="0"/>
                <a:cs typeface="Calibri" panose="020F0502020204030204" pitchFamily="34" charset="0"/>
              </a:rPr>
              <a:t>Rehab</a:t>
            </a:r>
          </a:p>
        </p:txBody>
      </p:sp>
      <p:sp>
        <p:nvSpPr>
          <p:cNvPr id="17" name="TextBox 16"/>
          <p:cNvSpPr txBox="1"/>
          <p:nvPr/>
        </p:nvSpPr>
        <p:spPr>
          <a:xfrm>
            <a:off x="3505200" y="1062335"/>
            <a:ext cx="4267200" cy="461665"/>
          </a:xfrm>
          <a:prstGeom prst="rect">
            <a:avLst/>
          </a:prstGeom>
          <a:noFill/>
        </p:spPr>
        <p:txBody>
          <a:bodyPr wrap="square" rtlCol="0">
            <a:spAutoFit/>
          </a:bodyPr>
          <a:lstStyle/>
          <a:p>
            <a:pPr>
              <a:buNone/>
            </a:pPr>
            <a:r>
              <a:rPr lang="en-US" sz="2400" dirty="0">
                <a:latin typeface="Calibri" panose="020F0502020204030204" pitchFamily="34" charset="0"/>
                <a:cs typeface="Calibri" panose="020F0502020204030204" pitchFamily="34" charset="0"/>
              </a:rPr>
              <a:t>Normal Deterioration Curve</a:t>
            </a:r>
          </a:p>
        </p:txBody>
      </p:sp>
      <p:sp>
        <p:nvSpPr>
          <p:cNvPr id="20" name="AutoShape 22"/>
          <p:cNvSpPr>
            <a:spLocks noChangeArrowheads="1"/>
          </p:cNvSpPr>
          <p:nvPr/>
        </p:nvSpPr>
        <p:spPr bwMode="auto">
          <a:xfrm rot="-2017469">
            <a:off x="2585437" y="1485640"/>
            <a:ext cx="981790" cy="304085"/>
          </a:xfrm>
          <a:prstGeom prst="leftArrow">
            <a:avLst>
              <a:gd name="adj1" fmla="val 30833"/>
              <a:gd name="adj2" fmla="val 42081"/>
            </a:avLst>
          </a:prstGeom>
          <a:solidFill>
            <a:schemeClr val="accent6"/>
          </a:solidFill>
          <a:ln w="9525">
            <a:solidFill>
              <a:schemeClr val="bg1"/>
            </a:solidFill>
            <a:miter lim="800000"/>
            <a:headEnd/>
            <a:tailEnd/>
          </a:ln>
          <a:effectLst/>
        </p:spPr>
        <p:txBody>
          <a:bodyPr wrap="none" anchor="ctr"/>
          <a:lstStyle/>
          <a:p>
            <a:pPr algn="ctr"/>
            <a:endParaRPr lang="en-US" dirty="0">
              <a:solidFill>
                <a:srgbClr val="FF0000"/>
              </a:solidFill>
              <a:latin typeface="Arial" pitchFamily="34" charset="0"/>
              <a:cs typeface="Arial" pitchFamily="34" charset="0"/>
            </a:endParaRPr>
          </a:p>
        </p:txBody>
      </p:sp>
      <p:sp>
        <p:nvSpPr>
          <p:cNvPr id="22" name="Freeform 25"/>
          <p:cNvSpPr>
            <a:spLocks/>
          </p:cNvSpPr>
          <p:nvPr/>
        </p:nvSpPr>
        <p:spPr bwMode="auto">
          <a:xfrm>
            <a:off x="1685924" y="1894447"/>
            <a:ext cx="5095873" cy="2601353"/>
          </a:xfrm>
          <a:custGeom>
            <a:avLst/>
            <a:gdLst/>
            <a:ahLst/>
            <a:cxnLst>
              <a:cxn ang="0">
                <a:pos x="0" y="0"/>
              </a:cxn>
              <a:cxn ang="0">
                <a:pos x="522" y="23"/>
              </a:cxn>
              <a:cxn ang="0">
                <a:pos x="748" y="54"/>
              </a:cxn>
              <a:cxn ang="0">
                <a:pos x="1028" y="117"/>
              </a:cxn>
              <a:cxn ang="0">
                <a:pos x="1161" y="163"/>
              </a:cxn>
              <a:cxn ang="0">
                <a:pos x="1223" y="195"/>
              </a:cxn>
              <a:cxn ang="0">
                <a:pos x="1293" y="210"/>
              </a:cxn>
              <a:cxn ang="0">
                <a:pos x="1402" y="249"/>
              </a:cxn>
              <a:cxn ang="0">
                <a:pos x="1488" y="343"/>
              </a:cxn>
              <a:cxn ang="0">
                <a:pos x="1581" y="358"/>
              </a:cxn>
              <a:cxn ang="0">
                <a:pos x="1683" y="405"/>
              </a:cxn>
              <a:cxn ang="0">
                <a:pos x="1753" y="467"/>
              </a:cxn>
              <a:cxn ang="0">
                <a:pos x="1831" y="514"/>
              </a:cxn>
              <a:cxn ang="0">
                <a:pos x="1994" y="615"/>
              </a:cxn>
              <a:cxn ang="0">
                <a:pos x="2088" y="678"/>
              </a:cxn>
              <a:cxn ang="0">
                <a:pos x="2135" y="717"/>
              </a:cxn>
              <a:cxn ang="0">
                <a:pos x="2182" y="732"/>
              </a:cxn>
              <a:cxn ang="0">
                <a:pos x="2291" y="810"/>
              </a:cxn>
              <a:cxn ang="0">
                <a:pos x="2337" y="888"/>
              </a:cxn>
              <a:cxn ang="0">
                <a:pos x="2400" y="935"/>
              </a:cxn>
              <a:cxn ang="0">
                <a:pos x="2446" y="982"/>
              </a:cxn>
              <a:cxn ang="0">
                <a:pos x="2470" y="997"/>
              </a:cxn>
              <a:cxn ang="0">
                <a:pos x="2493" y="1021"/>
              </a:cxn>
              <a:cxn ang="0">
                <a:pos x="2602" y="1091"/>
              </a:cxn>
              <a:cxn ang="0">
                <a:pos x="2828" y="1340"/>
              </a:cxn>
              <a:cxn ang="0">
                <a:pos x="2930" y="1441"/>
              </a:cxn>
              <a:cxn ang="0">
                <a:pos x="3000" y="1512"/>
              </a:cxn>
              <a:cxn ang="0">
                <a:pos x="3031" y="1558"/>
              </a:cxn>
              <a:cxn ang="0">
                <a:pos x="3117" y="1730"/>
              </a:cxn>
              <a:cxn ang="0">
                <a:pos x="3210" y="1854"/>
              </a:cxn>
              <a:cxn ang="0">
                <a:pos x="3265" y="1932"/>
              </a:cxn>
              <a:cxn ang="0">
                <a:pos x="3311" y="2010"/>
              </a:cxn>
              <a:cxn ang="0">
                <a:pos x="3382" y="2182"/>
              </a:cxn>
              <a:cxn ang="0">
                <a:pos x="3405" y="2244"/>
              </a:cxn>
            </a:cxnLst>
            <a:rect l="0" t="0" r="r" b="b"/>
            <a:pathLst>
              <a:path w="3415" h="2265">
                <a:moveTo>
                  <a:pt x="0" y="0"/>
                </a:moveTo>
                <a:cubicBezTo>
                  <a:pt x="176" y="5"/>
                  <a:pt x="347" y="14"/>
                  <a:pt x="522" y="23"/>
                </a:cubicBezTo>
                <a:cubicBezTo>
                  <a:pt x="598" y="33"/>
                  <a:pt x="673" y="41"/>
                  <a:pt x="748" y="54"/>
                </a:cubicBezTo>
                <a:cubicBezTo>
                  <a:pt x="839" y="86"/>
                  <a:pt x="935" y="93"/>
                  <a:pt x="1028" y="117"/>
                </a:cubicBezTo>
                <a:cubicBezTo>
                  <a:pt x="1068" y="142"/>
                  <a:pt x="1116" y="150"/>
                  <a:pt x="1161" y="163"/>
                </a:cubicBezTo>
                <a:cubicBezTo>
                  <a:pt x="1197" y="191"/>
                  <a:pt x="1182" y="186"/>
                  <a:pt x="1223" y="195"/>
                </a:cubicBezTo>
                <a:cubicBezTo>
                  <a:pt x="1246" y="200"/>
                  <a:pt x="1293" y="210"/>
                  <a:pt x="1293" y="210"/>
                </a:cubicBezTo>
                <a:cubicBezTo>
                  <a:pt x="1325" y="232"/>
                  <a:pt x="1364" y="239"/>
                  <a:pt x="1402" y="249"/>
                </a:cubicBezTo>
                <a:cubicBezTo>
                  <a:pt x="1420" y="267"/>
                  <a:pt x="1464" y="327"/>
                  <a:pt x="1488" y="343"/>
                </a:cubicBezTo>
                <a:cubicBezTo>
                  <a:pt x="1514" y="361"/>
                  <a:pt x="1550" y="354"/>
                  <a:pt x="1581" y="358"/>
                </a:cubicBezTo>
                <a:cubicBezTo>
                  <a:pt x="1617" y="370"/>
                  <a:pt x="1646" y="393"/>
                  <a:pt x="1683" y="405"/>
                </a:cubicBezTo>
                <a:cubicBezTo>
                  <a:pt x="1709" y="423"/>
                  <a:pt x="1727" y="449"/>
                  <a:pt x="1753" y="467"/>
                </a:cubicBezTo>
                <a:cubicBezTo>
                  <a:pt x="1778" y="485"/>
                  <a:pt x="1805" y="497"/>
                  <a:pt x="1831" y="514"/>
                </a:cubicBezTo>
                <a:cubicBezTo>
                  <a:pt x="1879" y="587"/>
                  <a:pt x="1912" y="596"/>
                  <a:pt x="1994" y="615"/>
                </a:cubicBezTo>
                <a:cubicBezTo>
                  <a:pt x="2022" y="643"/>
                  <a:pt x="2051" y="665"/>
                  <a:pt x="2088" y="678"/>
                </a:cubicBezTo>
                <a:cubicBezTo>
                  <a:pt x="2103" y="693"/>
                  <a:pt x="2115" y="708"/>
                  <a:pt x="2135" y="717"/>
                </a:cubicBezTo>
                <a:cubicBezTo>
                  <a:pt x="2150" y="724"/>
                  <a:pt x="2182" y="732"/>
                  <a:pt x="2182" y="732"/>
                </a:cubicBezTo>
                <a:cubicBezTo>
                  <a:pt x="2211" y="778"/>
                  <a:pt x="2243" y="788"/>
                  <a:pt x="2291" y="810"/>
                </a:cubicBezTo>
                <a:cubicBezTo>
                  <a:pt x="2317" y="837"/>
                  <a:pt x="2316" y="858"/>
                  <a:pt x="2337" y="888"/>
                </a:cubicBezTo>
                <a:cubicBezTo>
                  <a:pt x="2359" y="918"/>
                  <a:pt x="2370" y="910"/>
                  <a:pt x="2400" y="935"/>
                </a:cubicBezTo>
                <a:cubicBezTo>
                  <a:pt x="2417" y="949"/>
                  <a:pt x="2427" y="970"/>
                  <a:pt x="2446" y="982"/>
                </a:cubicBezTo>
                <a:cubicBezTo>
                  <a:pt x="2454" y="987"/>
                  <a:pt x="2463" y="991"/>
                  <a:pt x="2470" y="997"/>
                </a:cubicBezTo>
                <a:cubicBezTo>
                  <a:pt x="2479" y="1004"/>
                  <a:pt x="2484" y="1015"/>
                  <a:pt x="2493" y="1021"/>
                </a:cubicBezTo>
                <a:cubicBezTo>
                  <a:pt x="2532" y="1045"/>
                  <a:pt x="2571" y="1055"/>
                  <a:pt x="2602" y="1091"/>
                </a:cubicBezTo>
                <a:cubicBezTo>
                  <a:pt x="2674" y="1175"/>
                  <a:pt x="2725" y="1290"/>
                  <a:pt x="2828" y="1340"/>
                </a:cubicBezTo>
                <a:cubicBezTo>
                  <a:pt x="2854" y="1373"/>
                  <a:pt x="2894" y="1419"/>
                  <a:pt x="2930" y="1441"/>
                </a:cubicBezTo>
                <a:cubicBezTo>
                  <a:pt x="2950" y="1473"/>
                  <a:pt x="2976" y="1485"/>
                  <a:pt x="3000" y="1512"/>
                </a:cubicBezTo>
                <a:cubicBezTo>
                  <a:pt x="3012" y="1526"/>
                  <a:pt x="3021" y="1543"/>
                  <a:pt x="3031" y="1558"/>
                </a:cubicBezTo>
                <a:cubicBezTo>
                  <a:pt x="3069" y="1615"/>
                  <a:pt x="3067" y="1680"/>
                  <a:pt x="3117" y="1730"/>
                </a:cubicBezTo>
                <a:cubicBezTo>
                  <a:pt x="3143" y="1784"/>
                  <a:pt x="3160" y="1817"/>
                  <a:pt x="3210" y="1854"/>
                </a:cubicBezTo>
                <a:cubicBezTo>
                  <a:pt x="3228" y="1881"/>
                  <a:pt x="3248" y="1905"/>
                  <a:pt x="3265" y="1932"/>
                </a:cubicBezTo>
                <a:cubicBezTo>
                  <a:pt x="3285" y="1964"/>
                  <a:pt x="3284" y="1983"/>
                  <a:pt x="3311" y="2010"/>
                </a:cubicBezTo>
                <a:cubicBezTo>
                  <a:pt x="3324" y="2072"/>
                  <a:pt x="3359" y="2124"/>
                  <a:pt x="3382" y="2182"/>
                </a:cubicBezTo>
                <a:cubicBezTo>
                  <a:pt x="3415" y="2265"/>
                  <a:pt x="3384" y="2204"/>
                  <a:pt x="3405" y="2244"/>
                </a:cubicBezTo>
              </a:path>
            </a:pathLst>
          </a:custGeom>
          <a:noFill/>
          <a:ln w="38100" cmpd="sng">
            <a:solidFill>
              <a:srgbClr val="CC0099"/>
            </a:solidFill>
            <a:prstDash val="sysDash"/>
            <a:round/>
            <a:headEnd/>
            <a:tailEnd/>
          </a:ln>
          <a:effectLst/>
        </p:spPr>
        <p:txBody>
          <a:bodyPr wrap="none" anchor="ctr"/>
          <a:lstStyle/>
          <a:p>
            <a:endParaRPr lang="en-US" dirty="0">
              <a:latin typeface="Arial" pitchFamily="34" charset="0"/>
              <a:cs typeface="Arial" pitchFamily="34" charset="0"/>
            </a:endParaRPr>
          </a:p>
        </p:txBody>
      </p:sp>
      <p:sp>
        <p:nvSpPr>
          <p:cNvPr id="23" name="Line 14"/>
          <p:cNvSpPr>
            <a:spLocks noChangeShapeType="1"/>
          </p:cNvSpPr>
          <p:nvPr/>
        </p:nvSpPr>
        <p:spPr bwMode="auto">
          <a:xfrm>
            <a:off x="1676400" y="3657600"/>
            <a:ext cx="6912732" cy="0"/>
          </a:xfrm>
          <a:prstGeom prst="line">
            <a:avLst/>
          </a:prstGeom>
          <a:noFill/>
          <a:ln w="38100">
            <a:solidFill>
              <a:schemeClr val="tx1"/>
            </a:solidFill>
            <a:round/>
            <a:headEnd/>
            <a:tailEnd type="none" w="med" len="med"/>
          </a:ln>
          <a:effectLst/>
        </p:spPr>
        <p:txBody>
          <a:bodyPr wrap="none" anchor="ctr"/>
          <a:lstStyle/>
          <a:p>
            <a:endParaRPr lang="en-US" dirty="0">
              <a:latin typeface="Arial" pitchFamily="34" charset="0"/>
              <a:cs typeface="Arial" pitchFamily="34" charset="0"/>
            </a:endParaRPr>
          </a:p>
        </p:txBody>
      </p:sp>
      <p:sp>
        <p:nvSpPr>
          <p:cNvPr id="24" name="Text Box 16"/>
          <p:cNvSpPr txBox="1">
            <a:spLocks noChangeArrowheads="1"/>
          </p:cNvSpPr>
          <p:nvPr/>
        </p:nvSpPr>
        <p:spPr bwMode="auto">
          <a:xfrm>
            <a:off x="2060806" y="3657600"/>
            <a:ext cx="3882794" cy="461665"/>
          </a:xfrm>
          <a:prstGeom prst="rect">
            <a:avLst/>
          </a:prstGeom>
          <a:noFill/>
        </p:spPr>
        <p:txBody>
          <a:bodyPr wrap="square" rtlCol="0">
            <a:spAutoFit/>
          </a:bodyPr>
          <a:lstStyle>
            <a:defPPr>
              <a:defRPr lang="en-US"/>
            </a:defPPr>
            <a:lvl1pPr>
              <a:buNone/>
              <a:defRPr sz="2400">
                <a:latin typeface="Arial" pitchFamily="34" charset="0"/>
                <a:cs typeface="Arial" pitchFamily="34" charset="0"/>
              </a:defRPr>
            </a:lvl1pPr>
          </a:lstStyle>
          <a:p>
            <a:r>
              <a:rPr lang="en-US" dirty="0">
                <a:latin typeface="Calibri" panose="020F0502020204030204" pitchFamily="34" charset="0"/>
                <a:cs typeface="Calibri" panose="020F0502020204030204" pitchFamily="34" charset="0"/>
              </a:rPr>
              <a:t>Minimum Service Standard</a:t>
            </a:r>
          </a:p>
        </p:txBody>
      </p:sp>
      <p:sp>
        <p:nvSpPr>
          <p:cNvPr id="25" name="AutoShape 23"/>
          <p:cNvSpPr>
            <a:spLocks noChangeArrowheads="1"/>
          </p:cNvSpPr>
          <p:nvPr/>
        </p:nvSpPr>
        <p:spPr bwMode="auto">
          <a:xfrm rot="-2017469">
            <a:off x="7092531" y="2135123"/>
            <a:ext cx="442913" cy="301752"/>
          </a:xfrm>
          <a:prstGeom prst="leftArrow">
            <a:avLst>
              <a:gd name="adj1" fmla="val 30833"/>
              <a:gd name="adj2" fmla="val 42081"/>
            </a:avLst>
          </a:prstGeom>
          <a:solidFill>
            <a:schemeClr val="accent3"/>
          </a:solidFill>
          <a:ln w="9525">
            <a:solidFill>
              <a:schemeClr val="bg1"/>
            </a:solidFill>
            <a:miter lim="800000"/>
            <a:headEnd/>
            <a:tailEnd/>
          </a:ln>
          <a:effectLst/>
        </p:spPr>
        <p:txBody>
          <a:bodyPr wrap="none" anchor="ctr"/>
          <a:lstStyle/>
          <a:p>
            <a:pPr algn="ctr"/>
            <a:endParaRPr lang="en-US" dirty="0">
              <a:solidFill>
                <a:schemeClr val="hlink"/>
              </a:solidFill>
              <a:latin typeface="Arial" pitchFamily="34" charset="0"/>
              <a:cs typeface="Arial" pitchFamily="34" charset="0"/>
            </a:endParaRPr>
          </a:p>
        </p:txBody>
      </p:sp>
      <p:sp>
        <p:nvSpPr>
          <p:cNvPr id="19" name="Text Box 24"/>
          <p:cNvSpPr txBox="1">
            <a:spLocks noChangeArrowheads="1"/>
          </p:cNvSpPr>
          <p:nvPr/>
        </p:nvSpPr>
        <p:spPr bwMode="auto">
          <a:xfrm>
            <a:off x="6874632" y="2921912"/>
            <a:ext cx="1752600" cy="400110"/>
          </a:xfrm>
          <a:prstGeom prst="rect">
            <a:avLst/>
          </a:prstGeom>
          <a:noFill/>
          <a:ln w="9525">
            <a:noFill/>
            <a:miter lim="800000"/>
            <a:headEnd/>
            <a:tailEnd/>
          </a:ln>
          <a:effectLst/>
        </p:spPr>
        <p:txBody>
          <a:bodyPr wrap="square">
            <a:spAutoFit/>
          </a:bodyPr>
          <a:lstStyle/>
          <a:p>
            <a:pPr eaLnBrk="0" hangingPunct="0">
              <a:spcBef>
                <a:spcPts val="0"/>
              </a:spcBef>
              <a:buNone/>
            </a:pPr>
            <a:r>
              <a:rPr kumimoji="1" lang="en-US" sz="2000" dirty="0">
                <a:latin typeface="Calibri" panose="020F0502020204030204" pitchFamily="34" charset="0"/>
                <a:cs typeface="Calibri" panose="020F0502020204030204" pitchFamily="34" charset="0"/>
              </a:rPr>
              <a:t>$1.25-$1.50 </a:t>
            </a:r>
          </a:p>
        </p:txBody>
      </p:sp>
    </p:spTree>
    <p:extLst>
      <p:ext uri="{BB962C8B-B14F-4D97-AF65-F5344CB8AC3E}">
        <p14:creationId xmlns:p14="http://schemas.microsoft.com/office/powerpoint/2010/main" val="501474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1000"/>
                                        <p:tgtEl>
                                          <p:spTgt spid="2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3" presetClass="entr" presetSubtype="16"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22" grpId="0" animBg="1"/>
      <p:bldP spid="25" grpId="0" animBg="1"/>
      <p:bldP spid="1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3561" y="133350"/>
            <a:ext cx="5486399" cy="1143000"/>
          </a:xfrm>
        </p:spPr>
        <p:txBody>
          <a:bodyPr anchor="ctr"/>
          <a:lstStyle/>
          <a:p>
            <a:pPr algn="ctr"/>
            <a:r>
              <a:rPr lang="en-US" dirty="0">
                <a:latin typeface="Calibri" panose="020F0502020204030204" pitchFamily="34" charset="0"/>
                <a:cs typeface="Calibri" panose="020F0502020204030204" pitchFamily="34" charset="0"/>
              </a:rPr>
              <a:t>Operations vs Maintenance</a:t>
            </a:r>
          </a:p>
        </p:txBody>
      </p:sp>
      <p:sp>
        <p:nvSpPr>
          <p:cNvPr id="3" name="Content Placeholder 2"/>
          <p:cNvSpPr>
            <a:spLocks noGrp="1"/>
          </p:cNvSpPr>
          <p:nvPr>
            <p:ph idx="1"/>
          </p:nvPr>
        </p:nvSpPr>
        <p:spPr>
          <a:xfrm>
            <a:off x="576261" y="1409700"/>
            <a:ext cx="8001000" cy="1562100"/>
          </a:xfrm>
          <a:prstGeom prst="rect">
            <a:avLst/>
          </a:prstGeom>
        </p:spPr>
        <p:txBody>
          <a:bodyPr>
            <a:normAutofit/>
          </a:bodyPr>
          <a:lstStyle/>
          <a:p>
            <a:pPr marL="0" indent="0">
              <a:lnSpc>
                <a:spcPct val="80000"/>
              </a:lnSpc>
              <a:buClr>
                <a:schemeClr val="tx2">
                  <a:lumMod val="75000"/>
                </a:schemeClr>
              </a:buClr>
              <a:buNone/>
            </a:pPr>
            <a:r>
              <a:rPr lang="en-US" sz="3000" dirty="0">
                <a:solidFill>
                  <a:schemeClr val="tx1"/>
                </a:solidFill>
                <a:latin typeface="Calibri" panose="020F0502020204030204" pitchFamily="34" charset="0"/>
                <a:cs typeface="Calibri" panose="020F0502020204030204" pitchFamily="34" charset="0"/>
              </a:rPr>
              <a:t>Standard Operating Procedures (SOPs)</a:t>
            </a:r>
            <a:endParaRPr lang="en-US" sz="1400" dirty="0">
              <a:solidFill>
                <a:schemeClr val="tx1"/>
              </a:solidFill>
              <a:latin typeface="Calibri" panose="020F0502020204030204" pitchFamily="34" charset="0"/>
              <a:cs typeface="Calibri" panose="020F0502020204030204" pitchFamily="34" charset="0"/>
            </a:endParaRPr>
          </a:p>
          <a:p>
            <a:pPr marL="1371600" lvl="1" indent="0">
              <a:buClr>
                <a:schemeClr val="tx2">
                  <a:lumMod val="75000"/>
                </a:schemeClr>
              </a:buClr>
              <a:buNone/>
            </a:pPr>
            <a:endParaRPr lang="en-US" sz="1400" dirty="0">
              <a:solidFill>
                <a:srgbClr val="92D050"/>
              </a:solidFill>
              <a:latin typeface="Calibri" panose="020F0502020204030204" pitchFamily="34" charset="0"/>
              <a:cs typeface="Calibri" panose="020F0502020204030204" pitchFamily="34" charset="0"/>
            </a:endParaRPr>
          </a:p>
          <a:p>
            <a:pPr marL="1371600" lvl="1" indent="0">
              <a:buClr>
                <a:schemeClr val="tx2">
                  <a:lumMod val="75000"/>
                </a:schemeClr>
              </a:buClr>
              <a:buNone/>
            </a:pPr>
            <a:endParaRPr lang="en-US" sz="1400" dirty="0">
              <a:solidFill>
                <a:srgbClr val="92D050"/>
              </a:solidFill>
              <a:latin typeface="Calibri" panose="020F0502020204030204" pitchFamily="34" charset="0"/>
              <a:cs typeface="Calibri" panose="020F0502020204030204" pitchFamily="34" charset="0"/>
            </a:endParaRPr>
          </a:p>
          <a:p>
            <a:pPr marL="0" indent="0">
              <a:lnSpc>
                <a:spcPct val="80000"/>
              </a:lnSpc>
              <a:buClr>
                <a:schemeClr val="tx2">
                  <a:lumMod val="75000"/>
                </a:schemeClr>
              </a:buClr>
              <a:buNone/>
            </a:pPr>
            <a:r>
              <a:rPr lang="en-US" sz="3000" dirty="0">
                <a:solidFill>
                  <a:schemeClr val="tx1"/>
                </a:solidFill>
                <a:latin typeface="Calibri" panose="020F0502020204030204" pitchFamily="34" charset="0"/>
                <a:cs typeface="Calibri" panose="020F0502020204030204" pitchFamily="34" charset="0"/>
              </a:rPr>
              <a:t>Preventive Maintenance Procedures (PMPs) </a:t>
            </a:r>
          </a:p>
          <a:p>
            <a:pPr marL="0" indent="0">
              <a:lnSpc>
                <a:spcPct val="80000"/>
              </a:lnSpc>
              <a:buClr>
                <a:schemeClr val="tx2">
                  <a:lumMod val="75000"/>
                </a:schemeClr>
              </a:buClr>
              <a:buNone/>
            </a:pPr>
            <a:endParaRPr lang="en-US" sz="1400" dirty="0">
              <a:solidFill>
                <a:schemeClr val="tx1"/>
              </a:solidFill>
              <a:latin typeface="Arial" pitchFamily="34" charset="0"/>
              <a:cs typeface="Arial" pitchFamily="34" charset="0"/>
            </a:endParaRPr>
          </a:p>
          <a:p>
            <a:pPr marL="2165350" indent="-2108200">
              <a:buNone/>
            </a:pPr>
            <a:endParaRPr lang="en-US" sz="3200" b="1" kern="1200" dirty="0">
              <a:solidFill>
                <a:schemeClr val="tx2">
                  <a:lumMod val="75000"/>
                </a:schemeClr>
              </a:solidFill>
              <a:latin typeface="Arial" charset="0"/>
              <a:ea typeface="ＭＳ Ｐゴシック" pitchFamily="-32" charset="-128"/>
            </a:endParaRPr>
          </a:p>
          <a:p>
            <a:pPr marL="0" indent="0">
              <a:buNone/>
            </a:pPr>
            <a:endParaRPr lang="en-US" sz="3200" kern="1200" dirty="0">
              <a:solidFill>
                <a:schemeClr val="tx2">
                  <a:lumMod val="75000"/>
                </a:schemeClr>
              </a:solidFill>
              <a:latin typeface="Arial" charset="0"/>
              <a:ea typeface="ＭＳ Ｐゴシック" pitchFamily="-32" charset="-128"/>
            </a:endParaRPr>
          </a:p>
          <a:p>
            <a:pPr marL="0" indent="0">
              <a:buNone/>
            </a:pPr>
            <a:endParaRPr lang="en-US" sz="3200" dirty="0">
              <a:solidFill>
                <a:schemeClr val="tx2">
                  <a:lumMod val="75000"/>
                </a:schemeClr>
              </a:solidFill>
            </a:endParaRPr>
          </a:p>
        </p:txBody>
      </p:sp>
      <p:pic>
        <p:nvPicPr>
          <p:cNvPr id="6" name="Picture 5"/>
          <p:cNvPicPr>
            <a:picLocks noChangeAspect="1"/>
          </p:cNvPicPr>
          <p:nvPr/>
        </p:nvPicPr>
        <p:blipFill>
          <a:blip r:embed="rId3"/>
          <a:stretch>
            <a:fillRect/>
          </a:stretch>
        </p:blipFill>
        <p:spPr>
          <a:xfrm>
            <a:off x="2438400" y="3581400"/>
            <a:ext cx="3730102" cy="2482214"/>
          </a:xfrm>
          <a:prstGeom prst="rect">
            <a:avLst/>
          </a:prstGeom>
        </p:spPr>
      </p:pic>
    </p:spTree>
    <p:extLst>
      <p:ext uri="{BB962C8B-B14F-4D97-AF65-F5344CB8AC3E}">
        <p14:creationId xmlns:p14="http://schemas.microsoft.com/office/powerpoint/2010/main" val="381576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 y="304800"/>
            <a:ext cx="9134475" cy="1143000"/>
          </a:xfrm>
        </p:spPr>
        <p:txBody>
          <a:bodyPr anchor="ctr">
            <a:normAutofit/>
          </a:bodyPr>
          <a:lstStyle/>
          <a:p>
            <a:pPr algn="ctr"/>
            <a:r>
              <a:rPr lang="en-US" dirty="0">
                <a:latin typeface="Calibri" panose="020F0502020204030204" pitchFamily="34" charset="0"/>
                <a:cs typeface="Calibri" panose="020F0502020204030204" pitchFamily="34" charset="0"/>
              </a:rPr>
              <a:t>Operations vs Maintenance</a:t>
            </a:r>
          </a:p>
        </p:txBody>
      </p:sp>
      <p:sp>
        <p:nvSpPr>
          <p:cNvPr id="3" name="Content Placeholder 2"/>
          <p:cNvSpPr>
            <a:spLocks noGrp="1"/>
          </p:cNvSpPr>
          <p:nvPr>
            <p:ph idx="1"/>
          </p:nvPr>
        </p:nvSpPr>
        <p:spPr>
          <a:xfrm>
            <a:off x="652462" y="1447800"/>
            <a:ext cx="7848600" cy="2057400"/>
          </a:xfrm>
          <a:prstGeom prst="rect">
            <a:avLst/>
          </a:prstGeom>
        </p:spPr>
        <p:txBody>
          <a:bodyPr>
            <a:normAutofit/>
          </a:bodyPr>
          <a:lstStyle/>
          <a:p>
            <a:pPr marL="0" indent="0">
              <a:lnSpc>
                <a:spcPct val="80000"/>
              </a:lnSpc>
              <a:buClr>
                <a:schemeClr val="tx2">
                  <a:lumMod val="75000"/>
                </a:schemeClr>
              </a:buClr>
              <a:buNone/>
            </a:pPr>
            <a:r>
              <a:rPr lang="en-US" sz="3200" dirty="0">
                <a:solidFill>
                  <a:schemeClr val="tx1"/>
                </a:solidFill>
                <a:latin typeface="Calibri" panose="020F0502020204030204" pitchFamily="34" charset="0"/>
                <a:cs typeface="Calibri" panose="020F0502020204030204" pitchFamily="34" charset="0"/>
              </a:rPr>
              <a:t>Corrective Maintenance Procedures (CMPs)</a:t>
            </a:r>
          </a:p>
          <a:p>
            <a:pPr marL="0" indent="0">
              <a:lnSpc>
                <a:spcPct val="80000"/>
              </a:lnSpc>
              <a:buClr>
                <a:schemeClr val="tx2">
                  <a:lumMod val="75000"/>
                </a:schemeClr>
              </a:buClr>
              <a:buNone/>
            </a:pPr>
            <a:endParaRPr lang="en-US" sz="3200" dirty="0">
              <a:solidFill>
                <a:schemeClr val="tx1"/>
              </a:solidFill>
              <a:latin typeface="Calibri" panose="020F0502020204030204" pitchFamily="34" charset="0"/>
              <a:cs typeface="Calibri" panose="020F0502020204030204" pitchFamily="34" charset="0"/>
            </a:endParaRPr>
          </a:p>
          <a:p>
            <a:pPr marL="0" indent="0">
              <a:lnSpc>
                <a:spcPct val="80000"/>
              </a:lnSpc>
              <a:buClr>
                <a:schemeClr val="tx2">
                  <a:lumMod val="75000"/>
                </a:schemeClr>
              </a:buClr>
              <a:buNone/>
            </a:pPr>
            <a:r>
              <a:rPr lang="en-US" sz="3200" dirty="0">
                <a:solidFill>
                  <a:schemeClr val="tx1"/>
                </a:solidFill>
                <a:latin typeface="Calibri" panose="020F0502020204030204" pitchFamily="34" charset="0"/>
                <a:cs typeface="Calibri" panose="020F0502020204030204" pitchFamily="34" charset="0"/>
              </a:rPr>
              <a:t>Emergency Operating Procedures (EOPs)</a:t>
            </a:r>
          </a:p>
          <a:p>
            <a:pPr marL="0" indent="0">
              <a:buNone/>
            </a:pPr>
            <a:endParaRPr lang="en-US" sz="3200" dirty="0">
              <a:solidFill>
                <a:schemeClr val="tx2">
                  <a:lumMod val="75000"/>
                </a:schemeClr>
              </a:solidFill>
            </a:endParaRPr>
          </a:p>
        </p:txBody>
      </p:sp>
      <p:pic>
        <p:nvPicPr>
          <p:cNvPr id="4" name="Picture 3"/>
          <p:cNvPicPr>
            <a:picLocks noChangeAspect="1"/>
          </p:cNvPicPr>
          <p:nvPr/>
        </p:nvPicPr>
        <p:blipFill>
          <a:blip r:embed="rId3"/>
          <a:stretch>
            <a:fillRect/>
          </a:stretch>
        </p:blipFill>
        <p:spPr>
          <a:xfrm>
            <a:off x="2743200" y="3505200"/>
            <a:ext cx="3228975" cy="2431082"/>
          </a:xfrm>
          <a:prstGeom prst="rect">
            <a:avLst/>
          </a:prstGeom>
        </p:spPr>
      </p:pic>
    </p:spTree>
    <p:extLst>
      <p:ext uri="{BB962C8B-B14F-4D97-AF65-F5344CB8AC3E}">
        <p14:creationId xmlns:p14="http://schemas.microsoft.com/office/powerpoint/2010/main" val="4073660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6600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2362200"/>
            <a:ext cx="7010400" cy="1600200"/>
          </a:xfrm>
        </p:spPr>
        <p:txBody>
          <a:bodyPr/>
          <a:lstStyle/>
          <a:p>
            <a:r>
              <a:rPr lang="en-US" sz="4800" b="1" dirty="0">
                <a:solidFill>
                  <a:schemeClr val="bg1"/>
                </a:solidFill>
                <a:latin typeface="Calibri" panose="020F0502020204030204" pitchFamily="34" charset="0"/>
                <a:cs typeface="Calibri" panose="020F0502020204030204" pitchFamily="34" charset="0"/>
              </a:rPr>
              <a:t>5. What is Your Best Long-</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Term Funding Strategy?</a:t>
            </a:r>
          </a:p>
        </p:txBody>
      </p:sp>
    </p:spTree>
    <p:extLst>
      <p:ext uri="{BB962C8B-B14F-4D97-AF65-F5344CB8AC3E}">
        <p14:creationId xmlns:p14="http://schemas.microsoft.com/office/powerpoint/2010/main" val="20111298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Calibri" panose="020F0502020204030204" pitchFamily="34" charset="0"/>
                <a:cs typeface="Calibri" panose="020F0502020204030204" pitchFamily="34" charset="0"/>
              </a:rPr>
              <a:t>Long-Term Funding Strategy</a:t>
            </a:r>
          </a:p>
        </p:txBody>
      </p:sp>
      <p:sp>
        <p:nvSpPr>
          <p:cNvPr id="3" name="Content Placeholder 2"/>
          <p:cNvSpPr>
            <a:spLocks noGrp="1"/>
          </p:cNvSpPr>
          <p:nvPr>
            <p:ph idx="1"/>
          </p:nvPr>
        </p:nvSpPr>
        <p:spPr>
          <a:xfrm>
            <a:off x="809625" y="1417638"/>
            <a:ext cx="7524750" cy="5364162"/>
          </a:xfrm>
        </p:spPr>
        <p:txBody>
          <a:bodyPr/>
          <a:lstStyle/>
          <a:p>
            <a:pPr marL="349250" indent="-349250"/>
            <a:r>
              <a:rPr lang="en-US" sz="2800" b="1" dirty="0">
                <a:solidFill>
                  <a:schemeClr val="tx1"/>
                </a:solidFill>
                <a:latin typeface="Calibri" panose="020F0502020204030204" pitchFamily="34" charset="0"/>
                <a:cs typeface="Calibri" panose="020F0502020204030204" pitchFamily="34" charset="0"/>
              </a:rPr>
              <a:t>Answer the following questions Yes or No:</a:t>
            </a:r>
          </a:p>
          <a:p>
            <a:pPr marL="349250" indent="-349250"/>
            <a:endParaRPr lang="en-US" sz="1200" dirty="0">
              <a:latin typeface="Calibri" panose="020F0502020204030204" pitchFamily="34" charset="0"/>
              <a:cs typeface="Calibri" panose="020F0502020204030204" pitchFamily="34" charset="0"/>
            </a:endParaRPr>
          </a:p>
          <a:p>
            <a:pPr marL="349250" indent="-349250"/>
            <a:r>
              <a:rPr lang="en-US" sz="2800" dirty="0">
                <a:solidFill>
                  <a:schemeClr val="tx1"/>
                </a:solidFill>
                <a:latin typeface="Calibri" panose="020F0502020204030204" pitchFamily="34" charset="0"/>
                <a:cs typeface="Calibri" panose="020F0502020204030204" pitchFamily="34" charset="0"/>
              </a:rPr>
              <a:t>Does your utility have enough money to maintain its assets to meet its required level of service?</a:t>
            </a:r>
          </a:p>
          <a:p>
            <a:pPr marL="349250" indent="-349250"/>
            <a:r>
              <a:rPr lang="en-US" sz="2800" dirty="0">
                <a:solidFill>
                  <a:schemeClr val="tx1"/>
                </a:solidFill>
                <a:latin typeface="Calibri" panose="020F0502020204030204" pitchFamily="34" charset="0"/>
                <a:cs typeface="Calibri" panose="020F0502020204030204" pitchFamily="34" charset="0"/>
              </a:rPr>
              <a:t>Is your utility’s rate structure sustainable for the system’s long-term needs?</a:t>
            </a:r>
          </a:p>
          <a:p>
            <a:pPr marL="349250" indent="-349250"/>
            <a:r>
              <a:rPr lang="en-US" sz="2800" dirty="0">
                <a:solidFill>
                  <a:schemeClr val="tx1"/>
                </a:solidFill>
                <a:latin typeface="Calibri" panose="020F0502020204030204" pitchFamily="34" charset="0"/>
                <a:cs typeface="Calibri" panose="020F0502020204030204" pitchFamily="34" charset="0"/>
              </a:rPr>
              <a:t>Is it affordable for the community?</a:t>
            </a:r>
          </a:p>
          <a:p>
            <a:pPr marL="349250" indent="-349250"/>
            <a:r>
              <a:rPr lang="en-US" sz="2800" dirty="0">
                <a:solidFill>
                  <a:schemeClr val="tx1"/>
                </a:solidFill>
                <a:latin typeface="Calibri" panose="020F0502020204030204" pitchFamily="34" charset="0"/>
                <a:cs typeface="Calibri" panose="020F0502020204030204" pitchFamily="34" charset="0"/>
              </a:rPr>
              <a:t>Are you/the board/owners/partners making sound financial decisions?</a:t>
            </a:r>
          </a:p>
          <a:p>
            <a:pPr marL="349250" indent="-349250"/>
            <a:endParaRPr lang="en-US" sz="1000" dirty="0">
              <a:solidFill>
                <a:schemeClr val="tx1"/>
              </a:solidFill>
              <a:latin typeface="Calibri" panose="020F0502020204030204" pitchFamily="34" charset="0"/>
              <a:cs typeface="Calibri" panose="020F0502020204030204" pitchFamily="34" charset="0"/>
            </a:endParaRPr>
          </a:p>
          <a:p>
            <a:pPr marL="349250" indent="-349250" algn="ctr"/>
            <a:r>
              <a:rPr lang="en-US" sz="2800" b="1" dirty="0">
                <a:latin typeface="Calibri" panose="020F0502020204030204" pitchFamily="34" charset="0"/>
                <a:cs typeface="Calibri" panose="020F0502020204030204" pitchFamily="34" charset="0"/>
              </a:rPr>
              <a:t>Yes = 1 point    No = 0 points</a:t>
            </a:r>
            <a:endParaRPr lang="en-US" sz="2800" b="1"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8889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858000"/>
          </a:xfrm>
          <a:prstGeom prst="rect">
            <a:avLst/>
          </a:prstGeom>
          <a:solidFill>
            <a:schemeClr val="tx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graphicFrame>
        <p:nvGraphicFramePr>
          <p:cNvPr id="4" name="Content Placeholder 3"/>
          <p:cNvGraphicFramePr>
            <a:graphicFrameLocks noGrp="1"/>
          </p:cNvGraphicFramePr>
          <p:nvPr>
            <p:ph idx="1"/>
          </p:nvPr>
        </p:nvGraphicFramePr>
        <p:xfrm>
          <a:off x="0" y="0"/>
          <a:ext cx="9144000" cy="6858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0149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wrap="square" anchor="ctr">
            <a:normAutofit/>
          </a:bodyPr>
          <a:lstStyle/>
          <a:p>
            <a:r>
              <a:rPr lang="en-US" dirty="0"/>
              <a:t>Costs going UP</a:t>
            </a:r>
          </a:p>
        </p:txBody>
      </p:sp>
      <p:sp>
        <p:nvSpPr>
          <p:cNvPr id="9" name="Content Placeholder 2">
            <a:extLst>
              <a:ext uri="{FF2B5EF4-FFF2-40B4-BE49-F238E27FC236}">
                <a16:creationId xmlns:a16="http://schemas.microsoft.com/office/drawing/2014/main" id="{3E855893-2903-8153-AEBD-08EBCB006E66}"/>
              </a:ext>
            </a:extLst>
          </p:cNvPr>
          <p:cNvSpPr>
            <a:spLocks noGrp="1"/>
          </p:cNvSpPr>
          <p:nvPr>
            <p:ph sz="half" idx="1"/>
          </p:nvPr>
        </p:nvSpPr>
        <p:spPr>
          <a:xfrm>
            <a:off x="231292" y="1519881"/>
            <a:ext cx="4038600" cy="4800600"/>
          </a:xfrm>
        </p:spPr>
        <p:txBody>
          <a:bodyPr/>
          <a:lstStyle/>
          <a:p>
            <a:endParaRPr lang="en-US" sz="1400" dirty="0"/>
          </a:p>
          <a:p>
            <a:pPr marL="0" indent="0"/>
            <a:r>
              <a:rPr lang="en-US" sz="2000" b="0" i="0" dirty="0">
                <a:solidFill>
                  <a:srgbClr val="000000"/>
                </a:solidFill>
                <a:effectLst/>
                <a:latin typeface="Lato" panose="020F0502020204030203" pitchFamily="34" charset="0"/>
              </a:rPr>
              <a:t>“Water utilities throughout the United States will need to spend </a:t>
            </a:r>
            <a:r>
              <a:rPr lang="en-US" sz="2000" b="1" i="0" dirty="0">
                <a:solidFill>
                  <a:srgbClr val="000000"/>
                </a:solidFill>
                <a:effectLst/>
                <a:latin typeface="Lato" panose="020F0502020204030203" pitchFamily="34" charset="0"/>
              </a:rPr>
              <a:t>$625 billion </a:t>
            </a:r>
            <a:r>
              <a:rPr lang="en-US" sz="2000" b="0" i="0" dirty="0">
                <a:solidFill>
                  <a:srgbClr val="000000"/>
                </a:solidFill>
                <a:effectLst/>
                <a:latin typeface="Lato" panose="020F0502020204030203" pitchFamily="34" charset="0"/>
              </a:rPr>
              <a:t>over the next </a:t>
            </a:r>
            <a:r>
              <a:rPr lang="en-US" sz="2000" b="1" i="0" dirty="0">
                <a:solidFill>
                  <a:srgbClr val="000000"/>
                </a:solidFill>
                <a:effectLst/>
                <a:latin typeface="Lato" panose="020F0502020204030203" pitchFamily="34" charset="0"/>
              </a:rPr>
              <a:t>20 years </a:t>
            </a:r>
            <a:r>
              <a:rPr lang="en-US" sz="2000" b="0" i="0" dirty="0">
                <a:solidFill>
                  <a:srgbClr val="000000"/>
                </a:solidFill>
                <a:effectLst/>
                <a:latin typeface="Lato" panose="020F0502020204030203" pitchFamily="34" charset="0"/>
              </a:rPr>
              <a:t>to fix, maintain, and improve the country’s drinking water infrastructure, according to the results of a periodic assessment done by the Environmental Protection Agency (EPA).”</a:t>
            </a:r>
            <a:endParaRPr lang="en-US" sz="3200" dirty="0"/>
          </a:p>
          <a:p>
            <a:endParaRPr lang="en-US" sz="1400" dirty="0"/>
          </a:p>
          <a:p>
            <a:endParaRPr lang="en-US" sz="1400" dirty="0"/>
          </a:p>
          <a:p>
            <a:endParaRPr lang="en-US" sz="1400" dirty="0"/>
          </a:p>
          <a:p>
            <a:pPr marL="0" indent="0"/>
            <a:r>
              <a:rPr lang="en-US" sz="1400" dirty="0"/>
              <a:t>https://www.pew.org/en/research-and-analysis/articles/2023/09/25/more-federal-funding-needed-to-improve-drinking-water-epa-study-finds</a:t>
            </a:r>
          </a:p>
        </p:txBody>
      </p:sp>
      <p:pic>
        <p:nvPicPr>
          <p:cNvPr id="4" name="Picture 3" descr="Table&#10;&#10;AI-generated content may be incorrect.">
            <a:extLst>
              <a:ext uri="{FF2B5EF4-FFF2-40B4-BE49-F238E27FC236}">
                <a16:creationId xmlns:a16="http://schemas.microsoft.com/office/drawing/2014/main" id="{3280143D-8A49-C4C3-71A5-14B35AC659B4}"/>
              </a:ext>
            </a:extLst>
          </p:cNvPr>
          <p:cNvPicPr>
            <a:picLocks noChangeAspect="1"/>
          </p:cNvPicPr>
          <p:nvPr/>
        </p:nvPicPr>
        <p:blipFill>
          <a:blip r:embed="rId3"/>
          <a:stretch>
            <a:fillRect/>
          </a:stretch>
        </p:blipFill>
        <p:spPr>
          <a:xfrm>
            <a:off x="4241920" y="152400"/>
            <a:ext cx="4876038" cy="6019800"/>
          </a:xfrm>
          <a:prstGeom prst="rect">
            <a:avLst/>
          </a:prstGeom>
          <a:noFill/>
        </p:spPr>
      </p:pic>
      <p:sp>
        <p:nvSpPr>
          <p:cNvPr id="5" name="Oval 4">
            <a:extLst>
              <a:ext uri="{FF2B5EF4-FFF2-40B4-BE49-F238E27FC236}">
                <a16:creationId xmlns:a16="http://schemas.microsoft.com/office/drawing/2014/main" id="{7DE6F7B6-7E0D-FB15-93BD-C39724CADA89}"/>
              </a:ext>
            </a:extLst>
          </p:cNvPr>
          <p:cNvSpPr/>
          <p:nvPr/>
        </p:nvSpPr>
        <p:spPr>
          <a:xfrm>
            <a:off x="5181600" y="5588643"/>
            <a:ext cx="914400" cy="731838"/>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extLst>
      <p:ext uri="{BB962C8B-B14F-4D97-AF65-F5344CB8AC3E}">
        <p14:creationId xmlns:p14="http://schemas.microsoft.com/office/powerpoint/2010/main" val="2939593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858000" cy="715962"/>
          </a:xfrm>
        </p:spPr>
        <p:txBody>
          <a:bodyPr>
            <a:noAutofit/>
          </a:bodyPr>
          <a:lstStyle/>
          <a:p>
            <a:r>
              <a:rPr lang="en-US" dirty="0">
                <a:latin typeface="Calibri" panose="020F0502020204030204" pitchFamily="34" charset="0"/>
                <a:cs typeface="Calibri" panose="020F0502020204030204" pitchFamily="34" charset="0"/>
              </a:rPr>
              <a:t>How can we pay for everything?</a:t>
            </a:r>
          </a:p>
        </p:txBody>
      </p:sp>
      <p:pic>
        <p:nvPicPr>
          <p:cNvPr id="1040" name="Picture 16" descr="C:\Users\lkroll\AppData\Local\Microsoft\Windows\Temporary Internet Files\Content.IE5\AHCRVEAU\MP90041179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9900" y="1194695"/>
            <a:ext cx="2971800" cy="44686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DFDB333-355C-09E6-3B99-6FD2C437C64A}"/>
              </a:ext>
            </a:extLst>
          </p:cNvPr>
          <p:cNvSpPr txBox="1"/>
          <p:nvPr/>
        </p:nvSpPr>
        <p:spPr>
          <a:xfrm>
            <a:off x="0" y="-38100"/>
            <a:ext cx="800219" cy="6591300"/>
          </a:xfrm>
          <a:prstGeom prst="rect">
            <a:avLst/>
          </a:prstGeom>
          <a:solidFill>
            <a:srgbClr val="C6E6A2"/>
          </a:solidFill>
          <a:ln w="66675">
            <a:solidFill>
              <a:srgbClr val="FFFF00"/>
            </a:solidFill>
          </a:ln>
          <a:scene3d>
            <a:camera prst="orthographicFront"/>
            <a:lightRig rig="threePt" dir="t"/>
          </a:scene3d>
          <a:sp3d>
            <a:bevelT prst="relaxedInset"/>
          </a:sp3d>
        </p:spPr>
        <p:txBody>
          <a:bodyPr vert="vert270" wrap="square" rtlCol="0">
            <a:spAutoFit/>
          </a:bodyPr>
          <a:lstStyle/>
          <a:p>
            <a:pPr algn="ctr"/>
            <a:r>
              <a:rPr lang="en-US" sz="4000" dirty="0"/>
              <a:t>Group Discussion</a:t>
            </a:r>
          </a:p>
        </p:txBody>
      </p:sp>
    </p:spTree>
    <p:extLst>
      <p:ext uri="{BB962C8B-B14F-4D97-AF65-F5344CB8AC3E}">
        <p14:creationId xmlns:p14="http://schemas.microsoft.com/office/powerpoint/2010/main" val="790086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09106" y="1676400"/>
            <a:ext cx="2572735" cy="1548518"/>
          </a:xfrm>
          <a:prstGeom prst="rect">
            <a:avLst/>
          </a:prstGeom>
        </p:spPr>
      </p:pic>
      <p:grpSp>
        <p:nvGrpSpPr>
          <p:cNvPr id="5" name="Group 4"/>
          <p:cNvGrpSpPr/>
          <p:nvPr/>
        </p:nvGrpSpPr>
        <p:grpSpPr>
          <a:xfrm>
            <a:off x="3162428" y="1594732"/>
            <a:ext cx="2610575" cy="1600565"/>
            <a:chOff x="2828925" y="513987"/>
            <a:chExt cx="2610575" cy="1600565"/>
          </a:xfrm>
        </p:grpSpPr>
        <p:sp>
          <p:nvSpPr>
            <p:cNvPr id="6" name="Rectangle 5"/>
            <p:cNvSpPr/>
            <p:nvPr/>
          </p:nvSpPr>
          <p:spPr>
            <a:xfrm>
              <a:off x="2828925" y="571502"/>
              <a:ext cx="2571749" cy="1543050"/>
            </a:xfrm>
            <a:prstGeom prst="rect">
              <a:avLst/>
            </a:prstGeom>
            <a:solidFill>
              <a:srgbClr val="FFC000"/>
            </a:solidFill>
          </p:spPr>
          <p:style>
            <a:lnRef idx="2">
              <a:schemeClr val="lt1">
                <a:hueOff val="0"/>
                <a:satOff val="0"/>
                <a:lumOff val="0"/>
                <a:alphaOff val="0"/>
              </a:schemeClr>
            </a:lnRef>
            <a:fillRef idx="1">
              <a:scrgbClr r="0" g="0" b="0"/>
            </a:fillRef>
            <a:effectRef idx="0">
              <a:schemeClr val="accent2">
                <a:hueOff val="-3600000"/>
                <a:satOff val="-12501"/>
                <a:lumOff val="15000"/>
                <a:alphaOff val="0"/>
              </a:schemeClr>
            </a:effectRef>
            <a:fontRef idx="minor">
              <a:schemeClr val="lt1"/>
            </a:fontRef>
          </p:style>
          <p:txBody>
            <a:bodyPr/>
            <a:lstStyle/>
            <a:p>
              <a:endParaRPr lang="en-US"/>
            </a:p>
          </p:txBody>
        </p:sp>
        <p:sp>
          <p:nvSpPr>
            <p:cNvPr id="7" name="TextBox 6"/>
            <p:cNvSpPr txBox="1"/>
            <p:nvPr/>
          </p:nvSpPr>
          <p:spPr>
            <a:xfrm>
              <a:off x="2867751" y="513987"/>
              <a:ext cx="2571749" cy="15430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en-US" sz="2300" b="1" kern="1200" dirty="0">
                  <a:latin typeface="Calibri" panose="020F0502020204030204" pitchFamily="34" charset="0"/>
                  <a:cs typeface="Calibri" panose="020F0502020204030204" pitchFamily="34" charset="0"/>
                </a:rPr>
                <a:t>2. WHICH ASSETS ARE CRITICAL TO SUSTAINED PERFORMANCE?</a:t>
              </a:r>
              <a:endParaRPr lang="en-US" sz="2300" kern="1200" dirty="0">
                <a:latin typeface="Calibri" panose="020F0502020204030204" pitchFamily="34" charset="0"/>
                <a:cs typeface="Calibri" panose="020F0502020204030204" pitchFamily="34" charset="0"/>
              </a:endParaRPr>
            </a:p>
          </p:txBody>
        </p:sp>
      </p:grpSp>
      <p:pic>
        <p:nvPicPr>
          <p:cNvPr id="9" name="Picture 8"/>
          <p:cNvPicPr>
            <a:picLocks noChangeAspect="1"/>
          </p:cNvPicPr>
          <p:nvPr/>
        </p:nvPicPr>
        <p:blipFill>
          <a:blip r:embed="rId4"/>
          <a:stretch>
            <a:fillRect/>
          </a:stretch>
        </p:blipFill>
        <p:spPr>
          <a:xfrm>
            <a:off x="5811829" y="1618094"/>
            <a:ext cx="2648935" cy="1594382"/>
          </a:xfrm>
          <a:prstGeom prst="rect">
            <a:avLst/>
          </a:prstGeom>
        </p:spPr>
      </p:pic>
      <p:pic>
        <p:nvPicPr>
          <p:cNvPr id="10" name="Picture 9"/>
          <p:cNvPicPr>
            <a:picLocks noChangeAspect="1"/>
          </p:cNvPicPr>
          <p:nvPr/>
        </p:nvPicPr>
        <p:blipFill>
          <a:blip r:embed="rId5"/>
          <a:stretch>
            <a:fillRect/>
          </a:stretch>
        </p:blipFill>
        <p:spPr>
          <a:xfrm>
            <a:off x="1895474" y="3557954"/>
            <a:ext cx="2572735" cy="1548518"/>
          </a:xfrm>
          <a:prstGeom prst="rect">
            <a:avLst/>
          </a:prstGeom>
        </p:spPr>
      </p:pic>
      <p:pic>
        <p:nvPicPr>
          <p:cNvPr id="11" name="Picture 10"/>
          <p:cNvPicPr>
            <a:picLocks noChangeAspect="1"/>
          </p:cNvPicPr>
          <p:nvPr/>
        </p:nvPicPr>
        <p:blipFill>
          <a:blip r:embed="rId6"/>
          <a:stretch>
            <a:fillRect/>
          </a:stretch>
        </p:blipFill>
        <p:spPr>
          <a:xfrm>
            <a:off x="4467716" y="3557954"/>
            <a:ext cx="2572735" cy="1548518"/>
          </a:xfrm>
          <a:prstGeom prst="rect">
            <a:avLst/>
          </a:prstGeom>
        </p:spPr>
      </p:pic>
      <p:pic>
        <p:nvPicPr>
          <p:cNvPr id="12" name="Picture 11"/>
          <p:cNvPicPr>
            <a:picLocks noChangeAspect="1"/>
          </p:cNvPicPr>
          <p:nvPr/>
        </p:nvPicPr>
        <p:blipFill>
          <a:blip r:embed="rId7"/>
          <a:stretch>
            <a:fillRect/>
          </a:stretch>
        </p:blipFill>
        <p:spPr>
          <a:xfrm>
            <a:off x="2663144" y="178430"/>
            <a:ext cx="4377307" cy="1140051"/>
          </a:xfrm>
          <a:prstGeom prst="rect">
            <a:avLst/>
          </a:prstGeom>
        </p:spPr>
      </p:pic>
      <p:pic>
        <p:nvPicPr>
          <p:cNvPr id="13" name="Picture 12"/>
          <p:cNvPicPr>
            <a:picLocks noChangeAspect="1"/>
          </p:cNvPicPr>
          <p:nvPr/>
        </p:nvPicPr>
        <p:blipFill>
          <a:blip r:embed="rId8"/>
          <a:stretch>
            <a:fillRect/>
          </a:stretch>
        </p:blipFill>
        <p:spPr>
          <a:xfrm>
            <a:off x="3657600" y="62596"/>
            <a:ext cx="1024217" cy="1255885"/>
          </a:xfrm>
          <a:prstGeom prst="rect">
            <a:avLst/>
          </a:prstGeom>
          <a:noFill/>
        </p:spPr>
      </p:pic>
    </p:spTree>
    <p:extLst>
      <p:ext uri="{BB962C8B-B14F-4D97-AF65-F5344CB8AC3E}">
        <p14:creationId xmlns:p14="http://schemas.microsoft.com/office/powerpoint/2010/main" val="129853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077" y="457200"/>
            <a:ext cx="8089847" cy="857473"/>
          </a:xfrm>
        </p:spPr>
        <p:txBody>
          <a:bodyPr>
            <a:noAutofit/>
          </a:bodyPr>
          <a:lstStyle/>
          <a:p>
            <a:pPr algn="ctr"/>
            <a:r>
              <a:rPr lang="en-US" sz="4000" dirty="0">
                <a:latin typeface="Calibri" panose="020F0502020204030204" pitchFamily="34" charset="0"/>
                <a:cs typeface="Calibri" panose="020F0502020204030204" pitchFamily="34" charset="0"/>
              </a:rPr>
              <a:t>Rate Structure</a:t>
            </a:r>
          </a:p>
        </p:txBody>
      </p:sp>
      <p:pic>
        <p:nvPicPr>
          <p:cNvPr id="5" name="Picture 4"/>
          <p:cNvPicPr>
            <a:picLocks noChangeAspect="1"/>
          </p:cNvPicPr>
          <p:nvPr/>
        </p:nvPicPr>
        <p:blipFill>
          <a:blip r:embed="rId3"/>
          <a:stretch>
            <a:fillRect/>
          </a:stretch>
        </p:blipFill>
        <p:spPr>
          <a:xfrm>
            <a:off x="1077125" y="4317215"/>
            <a:ext cx="2139846" cy="1423970"/>
          </a:xfrm>
          <a:prstGeom prst="rect">
            <a:avLst/>
          </a:prstGeom>
        </p:spPr>
      </p:pic>
      <p:pic>
        <p:nvPicPr>
          <p:cNvPr id="8" name="Picture 7"/>
          <p:cNvPicPr>
            <a:picLocks noChangeAspect="1"/>
          </p:cNvPicPr>
          <p:nvPr/>
        </p:nvPicPr>
        <p:blipFill>
          <a:blip r:embed="rId4"/>
          <a:stretch>
            <a:fillRect/>
          </a:stretch>
        </p:blipFill>
        <p:spPr>
          <a:xfrm>
            <a:off x="1077125" y="1392108"/>
            <a:ext cx="2025117" cy="1330582"/>
          </a:xfrm>
          <a:prstGeom prst="rect">
            <a:avLst/>
          </a:prstGeom>
        </p:spPr>
      </p:pic>
      <p:sp>
        <p:nvSpPr>
          <p:cNvPr id="9" name="TextBox 8"/>
          <p:cNvSpPr txBox="1"/>
          <p:nvPr/>
        </p:nvSpPr>
        <p:spPr>
          <a:xfrm>
            <a:off x="1899183" y="2919788"/>
            <a:ext cx="381000" cy="1200329"/>
          </a:xfrm>
          <a:prstGeom prst="rect">
            <a:avLst/>
          </a:prstGeom>
          <a:noFill/>
        </p:spPr>
        <p:txBody>
          <a:bodyPr wrap="square" rtlCol="0">
            <a:spAutoFit/>
          </a:bodyPr>
          <a:lstStyle/>
          <a:p>
            <a:r>
              <a:rPr lang="en-US" sz="3600" b="1" dirty="0">
                <a:latin typeface="Calibri" panose="020F0502020204030204" pitchFamily="34" charset="0"/>
                <a:cs typeface="Calibri" panose="020F0502020204030204" pitchFamily="34" charset="0"/>
              </a:rPr>
              <a:t>VS</a:t>
            </a:r>
          </a:p>
        </p:txBody>
      </p:sp>
      <p:pic>
        <p:nvPicPr>
          <p:cNvPr id="3" name="Picture 2"/>
          <p:cNvPicPr>
            <a:picLocks noChangeAspect="1"/>
          </p:cNvPicPr>
          <p:nvPr/>
        </p:nvPicPr>
        <p:blipFill>
          <a:blip r:embed="rId5"/>
          <a:stretch>
            <a:fillRect/>
          </a:stretch>
        </p:blipFill>
        <p:spPr>
          <a:xfrm>
            <a:off x="4546600" y="1417508"/>
            <a:ext cx="3063381" cy="4084508"/>
          </a:xfrm>
          <a:prstGeom prst="rect">
            <a:avLst/>
          </a:prstGeom>
        </p:spPr>
      </p:pic>
    </p:spTree>
    <p:extLst>
      <p:ext uri="{BB962C8B-B14F-4D97-AF65-F5344CB8AC3E}">
        <p14:creationId xmlns:p14="http://schemas.microsoft.com/office/powerpoint/2010/main" val="78948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76200"/>
            <a:ext cx="7886700" cy="1325563"/>
          </a:xfrm>
        </p:spPr>
        <p:txBody>
          <a:bodyPr>
            <a:normAutofit/>
          </a:bodyPr>
          <a:lstStyle/>
          <a:p>
            <a:pPr algn="ctr"/>
            <a:r>
              <a:rPr lang="en-US" sz="3600" dirty="0">
                <a:latin typeface="Calibri" panose="020F0502020204030204" pitchFamily="34" charset="0"/>
                <a:cs typeface="Calibri" panose="020F0502020204030204" pitchFamily="34" charset="0"/>
              </a:rPr>
              <a:t>Utility Pricing Strategies</a:t>
            </a:r>
          </a:p>
        </p:txBody>
      </p:sp>
      <p:sp>
        <p:nvSpPr>
          <p:cNvPr id="3" name="Content Placeholder 2"/>
          <p:cNvSpPr>
            <a:spLocks noGrp="1"/>
          </p:cNvSpPr>
          <p:nvPr>
            <p:ph idx="1"/>
          </p:nvPr>
        </p:nvSpPr>
        <p:spPr>
          <a:xfrm>
            <a:off x="2286000" y="1600200"/>
            <a:ext cx="6516931" cy="3657600"/>
          </a:xfrm>
        </p:spPr>
        <p:txBody>
          <a:bodyPr>
            <a:noAutofit/>
          </a:bodyPr>
          <a:lstStyle/>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Base Fees</a:t>
            </a:r>
          </a:p>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Volumetric Charges</a:t>
            </a:r>
          </a:p>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Structured Tiers</a:t>
            </a:r>
          </a:p>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Location / Customer Differentials</a:t>
            </a:r>
          </a:p>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Up-Front or “Buy-In” Fees</a:t>
            </a:r>
          </a:p>
          <a:p>
            <a:pPr marL="457200" indent="-457200">
              <a:buFont typeface="Arial" panose="020B0604020202020204" pitchFamily="34" charset="0"/>
              <a:buChar char="•"/>
            </a:pPr>
            <a:r>
              <a:rPr lang="en-US" sz="3200" dirty="0">
                <a:solidFill>
                  <a:schemeClr val="tx1"/>
                </a:solidFill>
                <a:latin typeface="Calibri" panose="020F0502020204030204" pitchFamily="34" charset="0"/>
                <a:cs typeface="Calibri" panose="020F0502020204030204" pitchFamily="34" charset="0"/>
              </a:rPr>
              <a:t>Availability Fees</a:t>
            </a:r>
          </a:p>
          <a:p>
            <a:pPr marL="0" indent="0">
              <a:buNone/>
            </a:pPr>
            <a:endParaRPr lang="en-US" sz="3200" dirty="0">
              <a:solidFill>
                <a:schemeClr val="tx1"/>
              </a:solidFill>
              <a:latin typeface="Myriad Pro"/>
            </a:endParaRPr>
          </a:p>
          <a:p>
            <a:pPr marL="0" indent="0">
              <a:buNone/>
            </a:pPr>
            <a:endParaRPr lang="en-US" sz="3200" dirty="0">
              <a:solidFill>
                <a:schemeClr val="tx1"/>
              </a:solidFill>
              <a:latin typeface="Myriad Pro"/>
            </a:endParaRPr>
          </a:p>
        </p:txBody>
      </p:sp>
      <p:pic>
        <p:nvPicPr>
          <p:cNvPr id="4" name="Picture 3"/>
          <p:cNvPicPr>
            <a:picLocks noChangeAspect="1"/>
          </p:cNvPicPr>
          <p:nvPr/>
        </p:nvPicPr>
        <p:blipFill>
          <a:blip r:embed="rId3"/>
          <a:stretch>
            <a:fillRect/>
          </a:stretch>
        </p:blipFill>
        <p:spPr>
          <a:xfrm>
            <a:off x="304800" y="2057400"/>
            <a:ext cx="1666875" cy="2743200"/>
          </a:xfrm>
          <a:prstGeom prst="rect">
            <a:avLst/>
          </a:prstGeom>
        </p:spPr>
      </p:pic>
    </p:spTree>
    <p:extLst>
      <p:ext uri="{BB962C8B-B14F-4D97-AF65-F5344CB8AC3E}">
        <p14:creationId xmlns:p14="http://schemas.microsoft.com/office/powerpoint/2010/main" val="2855346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21361603"/>
              </p:ext>
            </p:extLst>
          </p:nvPr>
        </p:nvGraphicFramePr>
        <p:xfrm>
          <a:off x="-838200" y="228600"/>
          <a:ext cx="8991600" cy="6553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2590800" y="3264306"/>
            <a:ext cx="20574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Capital Improvement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Plan</a:t>
            </a:r>
          </a:p>
        </p:txBody>
      </p:sp>
      <p:sp>
        <p:nvSpPr>
          <p:cNvPr id="5" name="TextBox 4"/>
          <p:cNvSpPr txBox="1"/>
          <p:nvPr/>
        </p:nvSpPr>
        <p:spPr>
          <a:xfrm>
            <a:off x="6934200" y="1273861"/>
            <a:ext cx="17526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20 – 30 YEARS</a:t>
            </a:r>
          </a:p>
        </p:txBody>
      </p:sp>
      <p:sp>
        <p:nvSpPr>
          <p:cNvPr id="6" name="TextBox 5"/>
          <p:cNvSpPr txBox="1"/>
          <p:nvPr/>
        </p:nvSpPr>
        <p:spPr>
          <a:xfrm>
            <a:off x="6781800" y="2424470"/>
            <a:ext cx="20574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10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YEARS</a:t>
            </a:r>
          </a:p>
        </p:txBody>
      </p:sp>
      <p:sp>
        <p:nvSpPr>
          <p:cNvPr id="7" name="TextBox 6"/>
          <p:cNvSpPr txBox="1"/>
          <p:nvPr/>
        </p:nvSpPr>
        <p:spPr>
          <a:xfrm>
            <a:off x="6781800" y="3772138"/>
            <a:ext cx="20574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YEARS</a:t>
            </a:r>
          </a:p>
        </p:txBody>
      </p:sp>
      <p:sp>
        <p:nvSpPr>
          <p:cNvPr id="8" name="TextBox 7"/>
          <p:cNvSpPr txBox="1"/>
          <p:nvPr/>
        </p:nvSpPr>
        <p:spPr>
          <a:xfrm>
            <a:off x="6781800" y="5076630"/>
            <a:ext cx="20574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YEAR</a:t>
            </a:r>
          </a:p>
        </p:txBody>
      </p:sp>
      <p:sp>
        <p:nvSpPr>
          <p:cNvPr id="9" name="TextBox 8"/>
          <p:cNvSpPr txBox="1"/>
          <p:nvPr/>
        </p:nvSpPr>
        <p:spPr>
          <a:xfrm>
            <a:off x="5374455" y="468548"/>
            <a:ext cx="35523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PLANNING PERIOD</a:t>
            </a:r>
          </a:p>
        </p:txBody>
      </p:sp>
      <p:sp>
        <p:nvSpPr>
          <p:cNvPr id="12" name="Left Arrow 11"/>
          <p:cNvSpPr/>
          <p:nvPr/>
        </p:nvSpPr>
        <p:spPr>
          <a:xfrm>
            <a:off x="4731327" y="1441235"/>
            <a:ext cx="2350008" cy="250608"/>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13" name="Left Arrow 12"/>
          <p:cNvSpPr/>
          <p:nvPr/>
        </p:nvSpPr>
        <p:spPr>
          <a:xfrm>
            <a:off x="4767349" y="2570524"/>
            <a:ext cx="2350008" cy="250608"/>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14" name="Left Arrow 13"/>
          <p:cNvSpPr/>
          <p:nvPr/>
        </p:nvSpPr>
        <p:spPr>
          <a:xfrm>
            <a:off x="4800600" y="3915440"/>
            <a:ext cx="2350008" cy="250608"/>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15" name="Left Arrow 14"/>
          <p:cNvSpPr/>
          <p:nvPr/>
        </p:nvSpPr>
        <p:spPr>
          <a:xfrm>
            <a:off x="4775524" y="5242358"/>
            <a:ext cx="2350008" cy="250608"/>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16" name="TextBox 15"/>
          <p:cNvSpPr txBox="1"/>
          <p:nvPr/>
        </p:nvSpPr>
        <p:spPr>
          <a:xfrm>
            <a:off x="2628900" y="1981200"/>
            <a:ext cx="20574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Repair &amp; Replacement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prstClr val="black"/>
                </a:solidFill>
                <a:latin typeface="Calibri" panose="020F0502020204030204" pitchFamily="34" charset="0"/>
                <a:cs typeface="Calibri" panose="020F0502020204030204" pitchFamily="34" charset="0"/>
              </a:rPr>
              <a:t>Schedule</a:t>
            </a:r>
            <a:endParaRPr kumimoji="0" lang="en-US" sz="2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69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81000"/>
            <a:ext cx="5943600" cy="1066800"/>
          </a:xfrm>
        </p:spPr>
        <p:txBody>
          <a:bodyPr/>
          <a:lstStyle/>
          <a:p>
            <a:pPr algn="ctr"/>
            <a:r>
              <a:rPr lang="en-US" dirty="0">
                <a:latin typeface="Calibri" panose="020F0502020204030204" pitchFamily="34" charset="0"/>
                <a:cs typeface="Calibri" panose="020F0502020204030204" pitchFamily="34" charset="0"/>
              </a:rPr>
              <a:t>The Capital Improvement Plan</a:t>
            </a:r>
          </a:p>
        </p:txBody>
      </p:sp>
      <p:sp>
        <p:nvSpPr>
          <p:cNvPr id="3" name="Content Placeholder 2"/>
          <p:cNvSpPr>
            <a:spLocks noGrp="1"/>
          </p:cNvSpPr>
          <p:nvPr>
            <p:ph idx="1"/>
          </p:nvPr>
        </p:nvSpPr>
        <p:spPr>
          <a:xfrm>
            <a:off x="609600" y="2140744"/>
            <a:ext cx="4419600" cy="3214688"/>
          </a:xfrm>
        </p:spPr>
        <p:txBody>
          <a:bodyPr>
            <a:normAutofit/>
          </a:bodyPr>
          <a:lstStyle/>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Planning for specific projects</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Long-term capital asset funding</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Creation of a Capital Reserve Fund</a:t>
            </a:r>
          </a:p>
        </p:txBody>
      </p:sp>
      <p:pic>
        <p:nvPicPr>
          <p:cNvPr id="4" name="Picture 3"/>
          <p:cNvPicPr>
            <a:picLocks noChangeAspect="1"/>
          </p:cNvPicPr>
          <p:nvPr/>
        </p:nvPicPr>
        <p:blipFill>
          <a:blip r:embed="rId3"/>
          <a:stretch>
            <a:fillRect/>
          </a:stretch>
        </p:blipFill>
        <p:spPr>
          <a:xfrm>
            <a:off x="5410200" y="1752600"/>
            <a:ext cx="3200400" cy="3214688"/>
          </a:xfrm>
          <a:prstGeom prst="rect">
            <a:avLst/>
          </a:prstGeom>
        </p:spPr>
      </p:pic>
    </p:spTree>
    <p:extLst>
      <p:ext uri="{BB962C8B-B14F-4D97-AF65-F5344CB8AC3E}">
        <p14:creationId xmlns:p14="http://schemas.microsoft.com/office/powerpoint/2010/main" val="342495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Calibri" panose="020F0502020204030204" pitchFamily="34" charset="0"/>
                <a:cs typeface="Calibri" panose="020F0502020204030204" pitchFamily="34" charset="0"/>
              </a:rPr>
              <a:t>Minimum CIP Components</a:t>
            </a:r>
          </a:p>
        </p:txBody>
      </p:sp>
      <p:sp>
        <p:nvSpPr>
          <p:cNvPr id="3" name="Content Placeholder 2"/>
          <p:cNvSpPr>
            <a:spLocks noGrp="1"/>
          </p:cNvSpPr>
          <p:nvPr>
            <p:ph idx="1"/>
          </p:nvPr>
        </p:nvSpPr>
        <p:spPr>
          <a:xfrm>
            <a:off x="4572000" y="1885950"/>
            <a:ext cx="3886200" cy="3200400"/>
          </a:xfrm>
        </p:spPr>
        <p:txBody>
          <a:bodyPr>
            <a:normAutofit fontScale="92500" lnSpcReduction="10000"/>
          </a:bodyPr>
          <a:lstStyle/>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Project Description</a:t>
            </a:r>
          </a:p>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Year Needed</a:t>
            </a:r>
          </a:p>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Cost Estimate</a:t>
            </a:r>
          </a:p>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Funding Sources</a:t>
            </a:r>
          </a:p>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Resulting Changes in Operations</a:t>
            </a:r>
          </a:p>
          <a:p>
            <a:pPr marL="457200" indent="-457200">
              <a:buFont typeface="Wingdings" panose="05000000000000000000" pitchFamily="2" charset="2"/>
              <a:buChar char="q"/>
            </a:pPr>
            <a:r>
              <a:rPr lang="en-US" sz="2800" dirty="0">
                <a:solidFill>
                  <a:schemeClr val="tx1"/>
                </a:solidFill>
                <a:latin typeface="Calibri" panose="020F0502020204030204" pitchFamily="34" charset="0"/>
                <a:cs typeface="Calibri" panose="020F0502020204030204" pitchFamily="34" charset="0"/>
              </a:rPr>
              <a:t>Impact on LOS</a:t>
            </a:r>
          </a:p>
          <a:p>
            <a:endParaRPr lang="en-US" sz="2800" dirty="0">
              <a:solidFill>
                <a:schemeClr val="tx1"/>
              </a:solidFill>
              <a:latin typeface="Arial" pitchFamily="34" charset="0"/>
              <a:cs typeface="Arial" pitchFamily="34" charset="0"/>
            </a:endParaRPr>
          </a:p>
          <a:p>
            <a:endParaRPr lang="en-US" sz="2800" dirty="0">
              <a:solidFill>
                <a:schemeClr val="tx1"/>
              </a:solidFill>
              <a:latin typeface="Arial" pitchFamily="34" charset="0"/>
              <a:cs typeface="Arial" pitchFamily="34" charset="0"/>
            </a:endParaRPr>
          </a:p>
          <a:p>
            <a:endParaRPr lang="en-US" sz="2800" dirty="0">
              <a:solidFill>
                <a:schemeClr val="tx1"/>
              </a:solidFill>
              <a:latin typeface="Arial" pitchFamily="34" charset="0"/>
              <a:cs typeface="Arial" pitchFamily="34" charset="0"/>
            </a:endParaRPr>
          </a:p>
        </p:txBody>
      </p:sp>
      <p:pic>
        <p:nvPicPr>
          <p:cNvPr id="5" name="Picture 4"/>
          <p:cNvPicPr>
            <a:picLocks noChangeAspect="1"/>
          </p:cNvPicPr>
          <p:nvPr/>
        </p:nvPicPr>
        <p:blipFill>
          <a:blip r:embed="rId3"/>
          <a:stretch>
            <a:fillRect/>
          </a:stretch>
        </p:blipFill>
        <p:spPr>
          <a:xfrm>
            <a:off x="457200" y="2133600"/>
            <a:ext cx="3624072" cy="2705100"/>
          </a:xfrm>
          <a:prstGeom prst="rect">
            <a:avLst/>
          </a:prstGeom>
        </p:spPr>
      </p:pic>
    </p:spTree>
    <p:extLst>
      <p:ext uri="{BB962C8B-B14F-4D97-AF65-F5344CB8AC3E}">
        <p14:creationId xmlns:p14="http://schemas.microsoft.com/office/powerpoint/2010/main" val="345351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304800"/>
            <a:ext cx="4495800" cy="1143000"/>
          </a:xfrm>
        </p:spPr>
        <p:txBody>
          <a:bodyPr vert="horz" lIns="91440" tIns="45720" rIns="91440" bIns="45720" rtlCol="0" anchor="ctr">
            <a:normAutofit/>
          </a:bodyPr>
          <a:lstStyle/>
          <a:p>
            <a:r>
              <a:rPr lang="en-US" dirty="0">
                <a:latin typeface="Calibri" panose="020F0502020204030204" pitchFamily="34" charset="0"/>
                <a:cs typeface="Calibri" panose="020F0502020204030204" pitchFamily="34" charset="0"/>
              </a:rPr>
              <a:t>CIP Evaluation Criteria</a:t>
            </a:r>
          </a:p>
        </p:txBody>
      </p:sp>
      <p:sp>
        <p:nvSpPr>
          <p:cNvPr id="3" name="Content Placeholder 2"/>
          <p:cNvSpPr>
            <a:spLocks noGrp="1"/>
          </p:cNvSpPr>
          <p:nvPr>
            <p:ph idx="1"/>
          </p:nvPr>
        </p:nvSpPr>
        <p:spPr>
          <a:xfrm>
            <a:off x="3810000" y="2269067"/>
            <a:ext cx="5105400" cy="2057400"/>
          </a:xfrm>
        </p:spPr>
        <p:txBody>
          <a:bodyPr vert="horz" lIns="91440" tIns="45720" rIns="91440" bIns="45720" rtlCol="0">
            <a:normAutofit/>
          </a:bodyPr>
          <a:lstStyle/>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Expected Life of Improvement </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Scheduling </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Percent of Population Served </a:t>
            </a:r>
          </a:p>
          <a:p>
            <a:pPr marL="457200" indent="-45720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Public Support </a:t>
            </a:r>
          </a:p>
        </p:txBody>
      </p:sp>
      <p:pic>
        <p:nvPicPr>
          <p:cNvPr id="4" name="Picture 3"/>
          <p:cNvPicPr>
            <a:picLocks noChangeAspect="1"/>
          </p:cNvPicPr>
          <p:nvPr/>
        </p:nvPicPr>
        <p:blipFill>
          <a:blip r:embed="rId3"/>
          <a:stretch>
            <a:fillRect/>
          </a:stretch>
        </p:blipFill>
        <p:spPr>
          <a:xfrm>
            <a:off x="381000" y="2078567"/>
            <a:ext cx="3247555" cy="2438400"/>
          </a:xfrm>
          <a:prstGeom prst="rect">
            <a:avLst/>
          </a:prstGeom>
        </p:spPr>
      </p:pic>
    </p:spTree>
    <p:extLst>
      <p:ext uri="{BB962C8B-B14F-4D97-AF65-F5344CB8AC3E}">
        <p14:creationId xmlns:p14="http://schemas.microsoft.com/office/powerpoint/2010/main" val="114018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81000"/>
            <a:ext cx="5562600" cy="1143000"/>
          </a:xfrm>
        </p:spPr>
        <p:txBody>
          <a:bodyPr/>
          <a:lstStyle/>
          <a:p>
            <a:pPr algn="ctr"/>
            <a:r>
              <a:rPr lang="en-US" dirty="0">
                <a:latin typeface="Calibri" panose="020F0502020204030204" pitchFamily="34" charset="0"/>
                <a:cs typeface="Calibri" panose="020F0502020204030204" pitchFamily="34" charset="0"/>
              </a:rPr>
              <a:t> A Capital Reserve Fund Is…..</a:t>
            </a:r>
          </a:p>
        </p:txBody>
      </p:sp>
      <p:sp>
        <p:nvSpPr>
          <p:cNvPr id="3" name="Content Placeholder 2"/>
          <p:cNvSpPr>
            <a:spLocks noGrp="1"/>
          </p:cNvSpPr>
          <p:nvPr>
            <p:ph idx="1"/>
          </p:nvPr>
        </p:nvSpPr>
        <p:spPr>
          <a:xfrm>
            <a:off x="542925" y="1721588"/>
            <a:ext cx="8058150" cy="2071576"/>
          </a:xfrm>
        </p:spPr>
        <p:txBody>
          <a:bodyPr>
            <a:noAutofit/>
          </a:bodyPr>
          <a:lstStyle/>
          <a:p>
            <a:pPr marL="349250" indent="-349250">
              <a:buFont typeface="Arial" panose="020B0604020202020204" pitchFamily="34" charset="0"/>
              <a:buChar char="•"/>
            </a:pPr>
            <a:r>
              <a:rPr lang="en-US" sz="2800" dirty="0">
                <a:latin typeface="Calibri" panose="020F0502020204030204" pitchFamily="34" charset="0"/>
                <a:cs typeface="Calibri" panose="020F0502020204030204" pitchFamily="34" charset="0"/>
              </a:rPr>
              <a:t>Savings account or other highly liquid asset </a:t>
            </a:r>
          </a:p>
          <a:p>
            <a:pPr marL="349250" indent="-349250">
              <a:buFont typeface="Arial" panose="020B0604020202020204" pitchFamily="34" charset="0"/>
              <a:buChar char="•"/>
            </a:pPr>
            <a:r>
              <a:rPr lang="en-US" sz="2800" dirty="0">
                <a:latin typeface="Calibri" panose="020F0502020204030204" pitchFamily="34" charset="0"/>
                <a:cs typeface="Calibri" panose="020F0502020204030204" pitchFamily="34" charset="0"/>
              </a:rPr>
              <a:t>Designated for capital expenses </a:t>
            </a:r>
          </a:p>
          <a:p>
            <a:pPr marL="349250" indent="-349250">
              <a:buFont typeface="Arial" panose="020B0604020202020204" pitchFamily="34" charset="0"/>
              <a:buChar char="•"/>
            </a:pPr>
            <a:r>
              <a:rPr lang="en-US" sz="2800" dirty="0">
                <a:latin typeface="Calibri" panose="020F0502020204030204" pitchFamily="34" charset="0"/>
                <a:cs typeface="Calibri" panose="020F0502020204030204" pitchFamily="34" charset="0"/>
              </a:rPr>
              <a:t>For the expected and unexpected</a:t>
            </a:r>
          </a:p>
          <a:p>
            <a:pPr marL="349250" indent="-349250">
              <a:buFont typeface="Arial" panose="020B0604020202020204" pitchFamily="34" charset="0"/>
              <a:buChar char="•"/>
            </a:pPr>
            <a:r>
              <a:rPr lang="en-US" sz="2800" dirty="0">
                <a:solidFill>
                  <a:schemeClr val="tx1"/>
                </a:solidFill>
                <a:latin typeface="Calibri" panose="020F0502020204030204" pitchFamily="34" charset="0"/>
                <a:cs typeface="Calibri" panose="020F0502020204030204" pitchFamily="34" charset="0"/>
              </a:rPr>
              <a:t>For designated projects only</a:t>
            </a:r>
          </a:p>
        </p:txBody>
      </p:sp>
      <p:pic>
        <p:nvPicPr>
          <p:cNvPr id="4" name="Picture 3"/>
          <p:cNvPicPr>
            <a:picLocks noChangeAspect="1"/>
          </p:cNvPicPr>
          <p:nvPr/>
        </p:nvPicPr>
        <p:blipFill>
          <a:blip r:embed="rId3"/>
          <a:stretch>
            <a:fillRect/>
          </a:stretch>
        </p:blipFill>
        <p:spPr>
          <a:xfrm>
            <a:off x="2438400" y="4038600"/>
            <a:ext cx="3733800" cy="2071576"/>
          </a:xfrm>
          <a:prstGeom prst="rect">
            <a:avLst/>
          </a:prstGeom>
        </p:spPr>
      </p:pic>
    </p:spTree>
    <p:extLst>
      <p:ext uri="{BB962C8B-B14F-4D97-AF65-F5344CB8AC3E}">
        <p14:creationId xmlns:p14="http://schemas.microsoft.com/office/powerpoint/2010/main" val="3109924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400"/>
            <a:ext cx="8229600" cy="1600200"/>
          </a:xfrm>
        </p:spPr>
        <p:txBody>
          <a:bodyPr/>
          <a:lstStyle/>
          <a:p>
            <a:pPr algn="ctr"/>
            <a:r>
              <a:rPr lang="en-US" sz="4800" b="1" dirty="0">
                <a:latin typeface="Calibri" panose="020F0502020204030204" pitchFamily="34" charset="0"/>
                <a:cs typeface="Calibri" panose="020F0502020204030204" pitchFamily="34" charset="0"/>
              </a:rPr>
              <a:t>The People in Asset Management</a:t>
            </a:r>
          </a:p>
        </p:txBody>
      </p:sp>
    </p:spTree>
    <p:extLst>
      <p:ext uri="{BB962C8B-B14F-4D97-AF65-F5344CB8AC3E}">
        <p14:creationId xmlns:p14="http://schemas.microsoft.com/office/powerpoint/2010/main" val="31894508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1905000"/>
            <a:ext cx="6324600" cy="2590800"/>
          </a:xfrm>
        </p:spPr>
        <p:txBody>
          <a:bodyPr/>
          <a:lstStyle/>
          <a:p>
            <a:r>
              <a:rPr lang="en-US" dirty="0"/>
              <a:t>What does “The People in Asset Management” mean?</a:t>
            </a:r>
          </a:p>
        </p:txBody>
      </p:sp>
      <p:sp>
        <p:nvSpPr>
          <p:cNvPr id="3" name="TextBox 2">
            <a:extLst>
              <a:ext uri="{FF2B5EF4-FFF2-40B4-BE49-F238E27FC236}">
                <a16:creationId xmlns:a16="http://schemas.microsoft.com/office/drawing/2014/main" id="{633D2B9E-A536-4DD0-1E18-D2D3EFC5238B}"/>
              </a:ext>
            </a:extLst>
          </p:cNvPr>
          <p:cNvSpPr txBox="1"/>
          <p:nvPr/>
        </p:nvSpPr>
        <p:spPr>
          <a:xfrm>
            <a:off x="0" y="-38100"/>
            <a:ext cx="800219" cy="6591300"/>
          </a:xfrm>
          <a:prstGeom prst="rect">
            <a:avLst/>
          </a:prstGeom>
          <a:solidFill>
            <a:srgbClr val="C6E6A2"/>
          </a:solidFill>
          <a:ln w="66675">
            <a:solidFill>
              <a:srgbClr val="FFFF00"/>
            </a:solidFill>
          </a:ln>
          <a:scene3d>
            <a:camera prst="orthographicFront"/>
            <a:lightRig rig="threePt" dir="t"/>
          </a:scene3d>
          <a:sp3d>
            <a:bevelT prst="relaxedInset"/>
          </a:sp3d>
        </p:spPr>
        <p:txBody>
          <a:bodyPr vert="vert270" wrap="square" rtlCol="0">
            <a:spAutoFit/>
          </a:bodyPr>
          <a:lstStyle/>
          <a:p>
            <a:pPr algn="ctr"/>
            <a:r>
              <a:rPr lang="en-US" sz="4000" dirty="0"/>
              <a:t>Group Discussion</a:t>
            </a:r>
          </a:p>
        </p:txBody>
      </p:sp>
    </p:spTree>
    <p:extLst>
      <p:ext uri="{BB962C8B-B14F-4D97-AF65-F5344CB8AC3E}">
        <p14:creationId xmlns:p14="http://schemas.microsoft.com/office/powerpoint/2010/main" val="42935978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1100" y="297884"/>
            <a:ext cx="6477000" cy="1143000"/>
          </a:xfrm>
        </p:spPr>
        <p:txBody>
          <a:bodyPr/>
          <a:lstStyle/>
          <a:p>
            <a:r>
              <a:rPr lang="en-US" dirty="0">
                <a:latin typeface="Calibri" panose="020F0502020204030204" pitchFamily="34" charset="0"/>
                <a:cs typeface="Calibri" panose="020F0502020204030204" pitchFamily="34" charset="0"/>
              </a:rPr>
              <a:t>The People in Asset Management</a:t>
            </a:r>
          </a:p>
        </p:txBody>
      </p:sp>
      <p:sp>
        <p:nvSpPr>
          <p:cNvPr id="4" name="Content Placeholder 2"/>
          <p:cNvSpPr>
            <a:spLocks noGrp="1"/>
          </p:cNvSpPr>
          <p:nvPr>
            <p:ph idx="1"/>
          </p:nvPr>
        </p:nvSpPr>
        <p:spPr>
          <a:xfrm>
            <a:off x="304800" y="1676400"/>
            <a:ext cx="4724400" cy="4038600"/>
          </a:xfrm>
        </p:spPr>
        <p:txBody>
          <a:bodyPr/>
          <a:lstStyle/>
          <a:p>
            <a:pPr marL="519113" indent="0">
              <a:tabLst>
                <a:tab pos="914400" algn="l"/>
              </a:tabLst>
            </a:pPr>
            <a:r>
              <a:rPr lang="en-US" sz="2800" dirty="0">
                <a:solidFill>
                  <a:schemeClr val="tx1"/>
                </a:solidFill>
                <a:latin typeface="Calibri" panose="020F0502020204030204" pitchFamily="34" charset="0"/>
                <a:cs typeface="Calibri" panose="020F0502020204030204" pitchFamily="34" charset="0"/>
              </a:rPr>
              <a:t>Broadening the vision of Asset Management to include Hidden Assets:</a:t>
            </a:r>
          </a:p>
          <a:p>
            <a:pPr marL="1023938" indent="-163513">
              <a:buFont typeface="Arial" pitchFamily="34" charset="0"/>
              <a:buChar char="•"/>
              <a:tabLst>
                <a:tab pos="1146175" algn="l"/>
              </a:tabLst>
            </a:pPr>
            <a:r>
              <a:rPr lang="en-US" sz="2800" dirty="0">
                <a:solidFill>
                  <a:schemeClr val="tx1"/>
                </a:solidFill>
                <a:latin typeface="Calibri" panose="020F0502020204030204" pitchFamily="34" charset="0"/>
                <a:cs typeface="Calibri" panose="020F0502020204030204" pitchFamily="34" charset="0"/>
              </a:rPr>
              <a:t> Customers </a:t>
            </a:r>
          </a:p>
          <a:p>
            <a:pPr marL="1023938" indent="-163513">
              <a:buFont typeface="Arial" pitchFamily="34" charset="0"/>
              <a:buChar char="•"/>
              <a:tabLst>
                <a:tab pos="1146175" algn="l"/>
              </a:tabLst>
            </a:pPr>
            <a:r>
              <a:rPr lang="en-US" sz="2800" dirty="0">
                <a:solidFill>
                  <a:schemeClr val="tx1"/>
                </a:solidFill>
                <a:latin typeface="Calibri" panose="020F0502020204030204" pitchFamily="34" charset="0"/>
                <a:cs typeface="Calibri" panose="020F0502020204030204" pitchFamily="34" charset="0"/>
              </a:rPr>
              <a:t>	Employees</a:t>
            </a:r>
          </a:p>
          <a:p>
            <a:pPr marL="1023938" indent="-163513">
              <a:buFont typeface="Arial" pitchFamily="34" charset="0"/>
              <a:buChar char="•"/>
              <a:tabLst>
                <a:tab pos="1146175" algn="l"/>
              </a:tabLst>
            </a:pPr>
            <a:r>
              <a:rPr lang="en-US" sz="2800" dirty="0">
                <a:solidFill>
                  <a:schemeClr val="tx1"/>
                </a:solidFill>
                <a:latin typeface="Calibri" panose="020F0502020204030204" pitchFamily="34" charset="0"/>
                <a:cs typeface="Calibri" panose="020F0502020204030204" pitchFamily="34" charset="0"/>
              </a:rPr>
              <a:t>	Knowledge Base (Institutional Knowledge)</a:t>
            </a:r>
          </a:p>
          <a:p>
            <a:r>
              <a:rPr lang="en-US" sz="2800" dirty="0"/>
              <a:t> </a:t>
            </a:r>
            <a:endParaRPr lang="en-US" dirty="0"/>
          </a:p>
        </p:txBody>
      </p:sp>
      <p:pic>
        <p:nvPicPr>
          <p:cNvPr id="5" name="Picture 4"/>
          <p:cNvPicPr>
            <a:picLocks noChangeAspect="1"/>
          </p:cNvPicPr>
          <p:nvPr/>
        </p:nvPicPr>
        <p:blipFill>
          <a:blip r:embed="rId3"/>
          <a:stretch>
            <a:fillRect/>
          </a:stretch>
        </p:blipFill>
        <p:spPr>
          <a:xfrm>
            <a:off x="4419600" y="2348367"/>
            <a:ext cx="4115157" cy="2694666"/>
          </a:xfrm>
          <a:prstGeom prst="rect">
            <a:avLst/>
          </a:prstGeom>
        </p:spPr>
      </p:pic>
    </p:spTree>
    <p:extLst>
      <p:ext uri="{BB962C8B-B14F-4D97-AF65-F5344CB8AC3E}">
        <p14:creationId xmlns:p14="http://schemas.microsoft.com/office/powerpoint/2010/main" val="574773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914400"/>
            <a:ext cx="8229600" cy="5029200"/>
          </a:xfrm>
        </p:spPr>
        <p:txBody>
          <a:bodyPr numCol="1"/>
          <a:lstStyle/>
          <a:p>
            <a:pPr algn="ctr"/>
            <a:r>
              <a:rPr lang="en-US" sz="4400" dirty="0">
                <a:latin typeface="Calibri" panose="020F0502020204030204" pitchFamily="34" charset="0"/>
                <a:cs typeface="Calibri" panose="020F0502020204030204" pitchFamily="34" charset="0"/>
              </a:rPr>
              <a:t>Why do Asset Management Planning?</a:t>
            </a:r>
          </a:p>
          <a:p>
            <a:pPr algn="ctr"/>
            <a:endParaRPr lang="en-US" sz="4400" dirty="0">
              <a:latin typeface="Calibri" panose="020F0502020204030204" pitchFamily="34" charset="0"/>
              <a:cs typeface="Calibri" panose="020F0502020204030204" pitchFamily="34" charset="0"/>
            </a:endParaRPr>
          </a:p>
          <a:p>
            <a:pPr algn="ctr"/>
            <a:r>
              <a:rPr lang="en-US" sz="4400" dirty="0">
                <a:latin typeface="Calibri" panose="020F0502020204030204" pitchFamily="34" charset="0"/>
                <a:cs typeface="Calibri" panose="020F0502020204030204" pitchFamily="34" charset="0"/>
              </a:rPr>
              <a:t>Each group come up with</a:t>
            </a:r>
          </a:p>
          <a:p>
            <a:pPr algn="ctr"/>
            <a:r>
              <a:rPr lang="en-US" sz="4400" dirty="0">
                <a:latin typeface="Calibri" panose="020F0502020204030204" pitchFamily="34" charset="0"/>
                <a:cs typeface="Calibri" panose="020F0502020204030204" pitchFamily="34" charset="0"/>
              </a:rPr>
              <a:t> 4 reasons</a:t>
            </a:r>
          </a:p>
          <a:p>
            <a:endParaRPr lang="en-US" dirty="0">
              <a:cs typeface="Segoe UI Semilight" panose="020B0402040204020203" pitchFamily="34" charset="0"/>
            </a:endParaRPr>
          </a:p>
        </p:txBody>
      </p:sp>
      <p:sp>
        <p:nvSpPr>
          <p:cNvPr id="2" name="TextBox 1">
            <a:extLst>
              <a:ext uri="{FF2B5EF4-FFF2-40B4-BE49-F238E27FC236}">
                <a16:creationId xmlns:a16="http://schemas.microsoft.com/office/drawing/2014/main" id="{E7A50B4A-F4C7-A0ED-965F-E9337915DC44}"/>
              </a:ext>
            </a:extLst>
          </p:cNvPr>
          <p:cNvSpPr txBox="1"/>
          <p:nvPr/>
        </p:nvSpPr>
        <p:spPr>
          <a:xfrm>
            <a:off x="0" y="-38100"/>
            <a:ext cx="800219" cy="6591300"/>
          </a:xfrm>
          <a:prstGeom prst="rect">
            <a:avLst/>
          </a:prstGeom>
          <a:solidFill>
            <a:srgbClr val="C6E6A2"/>
          </a:solidFill>
          <a:ln w="66675">
            <a:solidFill>
              <a:srgbClr val="FFFF00"/>
            </a:solidFill>
          </a:ln>
          <a:scene3d>
            <a:camera prst="orthographicFront"/>
            <a:lightRig rig="threePt" dir="t"/>
          </a:scene3d>
          <a:sp3d>
            <a:bevelT prst="relaxedInset"/>
          </a:sp3d>
        </p:spPr>
        <p:txBody>
          <a:bodyPr vert="vert270" wrap="square" rtlCol="0">
            <a:spAutoFit/>
          </a:bodyPr>
          <a:lstStyle/>
          <a:p>
            <a:pPr algn="ctr"/>
            <a:r>
              <a:rPr lang="en-US" sz="4000" dirty="0"/>
              <a:t>Group Discussion</a:t>
            </a:r>
          </a:p>
        </p:txBody>
      </p:sp>
    </p:spTree>
    <p:extLst>
      <p:ext uri="{BB962C8B-B14F-4D97-AF65-F5344CB8AC3E}">
        <p14:creationId xmlns:p14="http://schemas.microsoft.com/office/powerpoint/2010/main" val="36881263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308505"/>
            <a:ext cx="3962400" cy="1143000"/>
          </a:xfrm>
        </p:spPr>
        <p:txBody>
          <a:bodyPr/>
          <a:lstStyle/>
          <a:p>
            <a:r>
              <a:rPr lang="en-US" dirty="0"/>
              <a:t>Role of Employees</a:t>
            </a:r>
          </a:p>
        </p:txBody>
      </p:sp>
      <p:sp>
        <p:nvSpPr>
          <p:cNvPr id="3" name="TextBox 2"/>
          <p:cNvSpPr txBox="1"/>
          <p:nvPr/>
        </p:nvSpPr>
        <p:spPr>
          <a:xfrm>
            <a:off x="1219200" y="3708400"/>
            <a:ext cx="7078884" cy="3354765"/>
          </a:xfrm>
          <a:prstGeom prst="rect">
            <a:avLst/>
          </a:prstGeom>
          <a:noFill/>
        </p:spPr>
        <p:txBody>
          <a:bodyPr wrap="square" rtlCol="0">
            <a:spAutoFit/>
          </a:bodyPr>
          <a:lstStyle/>
          <a:p>
            <a:endParaRPr lang="en-US" sz="1600" b="0" dirty="0"/>
          </a:p>
          <a:p>
            <a:pPr marL="804863" indent="-285750">
              <a:buFont typeface="Arial" pitchFamily="34" charset="0"/>
              <a:buChar char="•"/>
            </a:pPr>
            <a:r>
              <a:rPr lang="en-US" sz="2800" b="0" dirty="0"/>
              <a:t>Providing Customer Service: The face of the organization</a:t>
            </a:r>
          </a:p>
          <a:p>
            <a:pPr marL="804863" indent="-285750">
              <a:buFont typeface="Arial" pitchFamily="34" charset="0"/>
              <a:buChar char="•"/>
            </a:pPr>
            <a:r>
              <a:rPr lang="en-US" sz="2800" b="0" dirty="0"/>
              <a:t>Performing complex procedures</a:t>
            </a:r>
          </a:p>
          <a:p>
            <a:pPr marL="804863" indent="-285750">
              <a:buFont typeface="Arial" pitchFamily="34" charset="0"/>
              <a:buChar char="•"/>
            </a:pPr>
            <a:r>
              <a:rPr lang="en-US" sz="2800" b="0" dirty="0"/>
              <a:t>Knowing what works</a:t>
            </a:r>
          </a:p>
          <a:p>
            <a:pPr marL="804863" indent="-285750">
              <a:buFont typeface="Arial" pitchFamily="34" charset="0"/>
              <a:buChar char="•"/>
            </a:pPr>
            <a:r>
              <a:rPr lang="en-US" sz="2800" b="0" dirty="0"/>
              <a:t>Deploying resources</a:t>
            </a:r>
          </a:p>
          <a:p>
            <a:endParaRPr lang="en-US" sz="2800" b="0" dirty="0"/>
          </a:p>
          <a:p>
            <a:endParaRPr lang="en-US" sz="2800" b="0" dirty="0"/>
          </a:p>
        </p:txBody>
      </p:sp>
      <p:pic>
        <p:nvPicPr>
          <p:cNvPr id="5" name="Picture 4"/>
          <p:cNvPicPr>
            <a:picLocks noChangeAspect="1"/>
          </p:cNvPicPr>
          <p:nvPr/>
        </p:nvPicPr>
        <p:blipFill>
          <a:blip r:embed="rId3"/>
          <a:stretch>
            <a:fillRect/>
          </a:stretch>
        </p:blipFill>
        <p:spPr>
          <a:xfrm>
            <a:off x="381977" y="1513152"/>
            <a:ext cx="4417646" cy="2133600"/>
          </a:xfrm>
          <a:prstGeom prst="rect">
            <a:avLst/>
          </a:prstGeom>
        </p:spPr>
      </p:pic>
    </p:spTree>
    <p:extLst>
      <p:ext uri="{BB962C8B-B14F-4D97-AF65-F5344CB8AC3E}">
        <p14:creationId xmlns:p14="http://schemas.microsoft.com/office/powerpoint/2010/main" val="2024427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81000"/>
            <a:ext cx="8458200" cy="1143000"/>
          </a:xfrm>
        </p:spPr>
        <p:txBody>
          <a:bodyPr/>
          <a:lstStyle/>
          <a:p>
            <a:r>
              <a:rPr lang="en-US" dirty="0">
                <a:latin typeface="Calibri" panose="020F0502020204030204" pitchFamily="34" charset="0"/>
                <a:cs typeface="Calibri" panose="020F0502020204030204" pitchFamily="34" charset="0"/>
              </a:rPr>
              <a:t>The role of Customers in Asset Management</a:t>
            </a:r>
          </a:p>
        </p:txBody>
      </p:sp>
      <p:sp>
        <p:nvSpPr>
          <p:cNvPr id="3" name="TextBox 2"/>
          <p:cNvSpPr txBox="1"/>
          <p:nvPr/>
        </p:nvSpPr>
        <p:spPr>
          <a:xfrm>
            <a:off x="394648" y="1610380"/>
            <a:ext cx="8763000" cy="1046440"/>
          </a:xfrm>
          <a:prstGeom prst="rect">
            <a:avLst/>
          </a:prstGeom>
          <a:noFill/>
        </p:spPr>
        <p:txBody>
          <a:bodyPr wrap="square" rtlCol="0">
            <a:spAutoFit/>
          </a:bodyPr>
          <a:lstStyle/>
          <a:p>
            <a:pPr marL="514350" indent="-514350">
              <a:buAutoNum type="arabicParenR"/>
            </a:pPr>
            <a:r>
              <a:rPr lang="en-US" sz="3100" b="0" dirty="0">
                <a:latin typeface="Calibri" panose="020F0502020204030204" pitchFamily="34" charset="0"/>
                <a:cs typeface="Calibri" panose="020F0502020204030204" pitchFamily="34" charset="0"/>
              </a:rPr>
              <a:t>Does your waterworks have open (two-way)</a:t>
            </a:r>
          </a:p>
          <a:p>
            <a:r>
              <a:rPr lang="en-US" sz="3100" dirty="0">
                <a:latin typeface="Calibri" panose="020F0502020204030204" pitchFamily="34" charset="0"/>
                <a:cs typeface="Calibri" panose="020F0502020204030204" pitchFamily="34" charset="0"/>
              </a:rPr>
              <a:t>    </a:t>
            </a:r>
            <a:r>
              <a:rPr lang="en-US" sz="3100" b="0" dirty="0">
                <a:latin typeface="Calibri" panose="020F0502020204030204" pitchFamily="34" charset="0"/>
                <a:cs typeface="Calibri" panose="020F0502020204030204" pitchFamily="34" charset="0"/>
              </a:rPr>
              <a:t>  communications with customers?</a:t>
            </a:r>
          </a:p>
        </p:txBody>
      </p:sp>
      <p:sp>
        <p:nvSpPr>
          <p:cNvPr id="4" name="TextBox 3"/>
          <p:cNvSpPr txBox="1"/>
          <p:nvPr/>
        </p:nvSpPr>
        <p:spPr>
          <a:xfrm>
            <a:off x="394648" y="2743200"/>
            <a:ext cx="8763000" cy="2954655"/>
          </a:xfrm>
          <a:prstGeom prst="rect">
            <a:avLst/>
          </a:prstGeom>
          <a:noFill/>
        </p:spPr>
        <p:txBody>
          <a:bodyPr wrap="square" rtlCol="0">
            <a:spAutoFit/>
          </a:bodyPr>
          <a:lstStyle/>
          <a:p>
            <a:pPr marL="514350" indent="-514350">
              <a:buAutoNum type="arabicParenR" startAt="2"/>
            </a:pPr>
            <a:r>
              <a:rPr lang="en-US" sz="3100" b="0" dirty="0">
                <a:latin typeface="Calibri" panose="020F0502020204030204" pitchFamily="34" charset="0"/>
                <a:cs typeface="Calibri" panose="020F0502020204030204" pitchFamily="34" charset="0"/>
              </a:rPr>
              <a:t>Does your waterworks have defined customer LOS </a:t>
            </a:r>
            <a:endParaRPr lang="en-US" sz="3100" dirty="0">
              <a:latin typeface="Calibri" panose="020F0502020204030204" pitchFamily="34" charset="0"/>
              <a:cs typeface="Calibri" panose="020F0502020204030204" pitchFamily="34" charset="0"/>
            </a:endParaRPr>
          </a:p>
          <a:p>
            <a:r>
              <a:rPr lang="en-US" sz="3100" b="0" dirty="0">
                <a:latin typeface="Calibri" panose="020F0502020204030204" pitchFamily="34" charset="0"/>
                <a:cs typeface="Calibri" panose="020F0502020204030204" pitchFamily="34" charset="0"/>
              </a:rPr>
              <a:t>	established?</a:t>
            </a:r>
            <a:endParaRPr lang="en-US" b="0" dirty="0">
              <a:latin typeface="Calibri" panose="020F0502020204030204" pitchFamily="34" charset="0"/>
              <a:cs typeface="Calibri" panose="020F0502020204030204" pitchFamily="34" charset="0"/>
            </a:endParaRPr>
          </a:p>
          <a:p>
            <a:pPr marL="514350" indent="-514350">
              <a:buAutoNum type="arabicParenR" startAt="3"/>
            </a:pPr>
            <a:r>
              <a:rPr lang="en-US" sz="3100" b="0" dirty="0">
                <a:latin typeface="Calibri" panose="020F0502020204030204" pitchFamily="34" charset="0"/>
                <a:cs typeface="Calibri" panose="020F0502020204030204" pitchFamily="34" charset="0"/>
              </a:rPr>
              <a:t>Do you solicit feedback from customers on utility performance?</a:t>
            </a:r>
          </a:p>
          <a:p>
            <a:pPr marL="514350" indent="-514350">
              <a:buAutoNum type="arabicParenR" startAt="3"/>
            </a:pPr>
            <a:r>
              <a:rPr lang="en-US" sz="3100" dirty="0">
                <a:latin typeface="Calibri" panose="020F0502020204030204" pitchFamily="34" charset="0"/>
                <a:cs typeface="Calibri" panose="020F0502020204030204" pitchFamily="34" charset="0"/>
              </a:rPr>
              <a:t>What do you do with that feedback? How do you measure performance?</a:t>
            </a:r>
            <a:endParaRPr lang="en-US" sz="3100" b="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81159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914400"/>
            <a:ext cx="8229600" cy="5029200"/>
          </a:xfrm>
        </p:spPr>
        <p:txBody>
          <a:bodyPr numCol="1"/>
          <a:lstStyle/>
          <a:p>
            <a:pPr algn="ctr"/>
            <a:r>
              <a:rPr lang="en-US" sz="4400" dirty="0">
                <a:latin typeface="Calibri" panose="020F0502020204030204" pitchFamily="34" charset="0"/>
                <a:cs typeface="Calibri" panose="020F0502020204030204" pitchFamily="34" charset="0"/>
              </a:rPr>
              <a:t>Why do Asset Management Planning?</a:t>
            </a:r>
          </a:p>
          <a:p>
            <a:pPr algn="ctr"/>
            <a:endParaRPr lang="en-US" sz="4400" dirty="0">
              <a:latin typeface="Calibri" panose="020F0502020204030204" pitchFamily="34" charset="0"/>
              <a:cs typeface="Calibri" panose="020F0502020204030204" pitchFamily="34" charset="0"/>
            </a:endParaRPr>
          </a:p>
          <a:p>
            <a:pPr algn="ctr"/>
            <a:r>
              <a:rPr lang="en-US" sz="4400" dirty="0">
                <a:latin typeface="Calibri" panose="020F0502020204030204" pitchFamily="34" charset="0"/>
                <a:cs typeface="Calibri" panose="020F0502020204030204" pitchFamily="34" charset="0"/>
              </a:rPr>
              <a:t>Each group come up with</a:t>
            </a:r>
          </a:p>
          <a:p>
            <a:pPr algn="ctr"/>
            <a:r>
              <a:rPr lang="en-US" sz="4400" dirty="0">
                <a:latin typeface="Calibri" panose="020F0502020204030204" pitchFamily="34" charset="0"/>
                <a:cs typeface="Calibri" panose="020F0502020204030204" pitchFamily="34" charset="0"/>
              </a:rPr>
              <a:t> 4 reasons</a:t>
            </a:r>
          </a:p>
          <a:p>
            <a:endParaRPr lang="en-US" dirty="0">
              <a:cs typeface="Segoe UI Semilight" panose="020B0402040204020203" pitchFamily="34" charset="0"/>
            </a:endParaRPr>
          </a:p>
        </p:txBody>
      </p:sp>
      <p:sp>
        <p:nvSpPr>
          <p:cNvPr id="2" name="TextBox 1">
            <a:extLst>
              <a:ext uri="{FF2B5EF4-FFF2-40B4-BE49-F238E27FC236}">
                <a16:creationId xmlns:a16="http://schemas.microsoft.com/office/drawing/2014/main" id="{E7A50B4A-F4C7-A0ED-965F-E9337915DC44}"/>
              </a:ext>
            </a:extLst>
          </p:cNvPr>
          <p:cNvSpPr txBox="1"/>
          <p:nvPr/>
        </p:nvSpPr>
        <p:spPr>
          <a:xfrm>
            <a:off x="0" y="-38100"/>
            <a:ext cx="800219" cy="6591300"/>
          </a:xfrm>
          <a:prstGeom prst="rect">
            <a:avLst/>
          </a:prstGeom>
          <a:solidFill>
            <a:srgbClr val="C6E6A2"/>
          </a:solidFill>
          <a:ln w="66675">
            <a:solidFill>
              <a:srgbClr val="FFFF00"/>
            </a:solidFill>
          </a:ln>
          <a:scene3d>
            <a:camera prst="orthographicFront"/>
            <a:lightRig rig="threePt" dir="t"/>
          </a:scene3d>
          <a:sp3d>
            <a:bevelT prst="relaxedInset"/>
          </a:sp3d>
        </p:spPr>
        <p:txBody>
          <a:bodyPr vert="vert270" wrap="square" rtlCol="0">
            <a:spAutoFit/>
          </a:bodyPr>
          <a:lstStyle/>
          <a:p>
            <a:pPr algn="ctr"/>
            <a:r>
              <a:rPr lang="en-US" sz="4000" dirty="0"/>
              <a:t>Group Discussion</a:t>
            </a:r>
          </a:p>
        </p:txBody>
      </p:sp>
    </p:spTree>
    <p:extLst>
      <p:ext uri="{BB962C8B-B14F-4D97-AF65-F5344CB8AC3E}">
        <p14:creationId xmlns:p14="http://schemas.microsoft.com/office/powerpoint/2010/main" val="14192755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lstStyle/>
          <a:p>
            <a:pPr algn="ctr"/>
            <a:r>
              <a:rPr lang="en-US" dirty="0">
                <a:latin typeface="Calibri" panose="020F0502020204030204" pitchFamily="34" charset="0"/>
                <a:cs typeface="Calibri" panose="020F0502020204030204" pitchFamily="34" charset="0"/>
              </a:rPr>
              <a:t>Tools to Get You There</a:t>
            </a:r>
          </a:p>
        </p:txBody>
      </p:sp>
    </p:spTree>
    <p:extLst>
      <p:ext uri="{BB962C8B-B14F-4D97-AF65-F5344CB8AC3E}">
        <p14:creationId xmlns:p14="http://schemas.microsoft.com/office/powerpoint/2010/main" val="271030449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066800" y="838200"/>
            <a:ext cx="3765503" cy="5202767"/>
          </a:xfrm>
          <a:prstGeom prst="rect">
            <a:avLst/>
          </a:prstGeom>
        </p:spPr>
      </p:pic>
      <p:sp>
        <p:nvSpPr>
          <p:cNvPr id="5" name="Rectangle 4"/>
          <p:cNvSpPr/>
          <p:nvPr/>
        </p:nvSpPr>
        <p:spPr>
          <a:xfrm>
            <a:off x="5410200" y="2008422"/>
            <a:ext cx="2740145" cy="2862322"/>
          </a:xfrm>
          <a:prstGeom prst="rect">
            <a:avLst/>
          </a:prstGeom>
          <a:noFill/>
        </p:spPr>
        <p:txBody>
          <a:bodyPr wrap="square" lIns="91440" tIns="45720" rIns="91440" bIns="45720">
            <a:spAutoFit/>
          </a:bodyPr>
          <a:lstStyle/>
          <a:p>
            <a:pPr algn="ctr"/>
            <a:r>
              <a:rPr lang="en-US" sz="36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The Waterworks Business Operations Plan</a:t>
            </a:r>
          </a:p>
        </p:txBody>
      </p:sp>
    </p:spTree>
    <p:extLst>
      <p:ext uri="{BB962C8B-B14F-4D97-AF65-F5344CB8AC3E}">
        <p14:creationId xmlns:p14="http://schemas.microsoft.com/office/powerpoint/2010/main" val="30889089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318" t="4023" r="3471" b="3231"/>
          <a:stretch/>
        </p:blipFill>
        <p:spPr>
          <a:xfrm>
            <a:off x="525519" y="132969"/>
            <a:ext cx="8143504" cy="6562121"/>
          </a:xfrm>
          <a:prstGeom prst="rect">
            <a:avLst/>
          </a:prstGeom>
        </p:spPr>
      </p:pic>
    </p:spTree>
    <p:extLst>
      <p:ext uri="{BB962C8B-B14F-4D97-AF65-F5344CB8AC3E}">
        <p14:creationId xmlns:p14="http://schemas.microsoft.com/office/powerpoint/2010/main" val="12502025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Waterworks Business Operations Plan</a:t>
            </a:r>
          </a:p>
        </p:txBody>
      </p:sp>
      <p:sp>
        <p:nvSpPr>
          <p:cNvPr id="3" name="Content Placeholder 2"/>
          <p:cNvSpPr>
            <a:spLocks noGrp="1"/>
          </p:cNvSpPr>
          <p:nvPr>
            <p:ph idx="1"/>
          </p:nvPr>
        </p:nvSpPr>
        <p:spPr>
          <a:xfrm>
            <a:off x="1226820" y="1600200"/>
            <a:ext cx="7459980" cy="3901440"/>
          </a:xfrm>
        </p:spPr>
        <p:txBody>
          <a:bodyPr/>
          <a:lstStyle/>
          <a:p>
            <a:r>
              <a:rPr lang="en-US" sz="2600" dirty="0">
                <a:solidFill>
                  <a:schemeClr val="tx1"/>
                </a:solidFill>
              </a:rPr>
              <a:t>Part 1: Waterworks Information</a:t>
            </a:r>
          </a:p>
          <a:p>
            <a:r>
              <a:rPr lang="en-US" sz="2600" dirty="0">
                <a:solidFill>
                  <a:schemeClr val="tx1"/>
                </a:solidFill>
              </a:rPr>
              <a:t>Part 2: Staffing</a:t>
            </a:r>
          </a:p>
          <a:p>
            <a:r>
              <a:rPr lang="en-US" sz="2600" dirty="0">
                <a:solidFill>
                  <a:schemeClr val="tx1"/>
                </a:solidFill>
              </a:rPr>
              <a:t>Part 3: Management, Operations &amp; Procedures</a:t>
            </a:r>
          </a:p>
          <a:p>
            <a:r>
              <a:rPr lang="en-US" sz="2600" dirty="0">
                <a:solidFill>
                  <a:schemeClr val="tx1"/>
                </a:solidFill>
              </a:rPr>
              <a:t>Part 4: Planning</a:t>
            </a:r>
          </a:p>
          <a:p>
            <a:r>
              <a:rPr lang="en-US" sz="2600" dirty="0">
                <a:solidFill>
                  <a:schemeClr val="tx1"/>
                </a:solidFill>
              </a:rPr>
              <a:t>Part 5: Financial Information</a:t>
            </a:r>
          </a:p>
          <a:p>
            <a:r>
              <a:rPr lang="en-US" sz="2600" dirty="0">
                <a:solidFill>
                  <a:schemeClr val="tx1"/>
                </a:solidFill>
              </a:rPr>
              <a:t>Part 6: Sustainability Improvements</a:t>
            </a:r>
          </a:p>
          <a:p>
            <a:r>
              <a:rPr lang="en-US" sz="2600" dirty="0">
                <a:solidFill>
                  <a:schemeClr val="tx1"/>
                </a:solidFill>
              </a:rPr>
              <a:t>Part 7: Worksheets &amp; Supporting Documentation</a:t>
            </a:r>
          </a:p>
          <a:p>
            <a:r>
              <a:rPr lang="en-US" sz="2600" dirty="0">
                <a:solidFill>
                  <a:schemeClr val="tx1"/>
                </a:solidFill>
              </a:rPr>
              <a:t>Part 8: Statements for Owner Signature</a:t>
            </a:r>
          </a:p>
        </p:txBody>
      </p:sp>
      <p:sp>
        <p:nvSpPr>
          <p:cNvPr id="7" name="TextBox 6">
            <a:extLst>
              <a:ext uri="{FF2B5EF4-FFF2-40B4-BE49-F238E27FC236}">
                <a16:creationId xmlns:a16="http://schemas.microsoft.com/office/drawing/2014/main" id="{FDAF312C-6FAE-9DC6-329E-3EF554DE0925}"/>
              </a:ext>
            </a:extLst>
          </p:cNvPr>
          <p:cNvSpPr txBox="1"/>
          <p:nvPr/>
        </p:nvSpPr>
        <p:spPr>
          <a:xfrm>
            <a:off x="457200" y="5684202"/>
            <a:ext cx="6934200" cy="646331"/>
          </a:xfrm>
          <a:prstGeom prst="rect">
            <a:avLst/>
          </a:prstGeom>
          <a:noFill/>
        </p:spPr>
        <p:txBody>
          <a:bodyPr wrap="square">
            <a:spAutoFit/>
          </a:bodyPr>
          <a:lstStyle/>
          <a:p>
            <a:r>
              <a:rPr lang="en-US" dirty="0"/>
              <a:t>https://www.vdh.virginia.gov/drinking-water/capacity-development/waterworks-business-operations-plan/</a:t>
            </a:r>
          </a:p>
        </p:txBody>
      </p:sp>
    </p:spTree>
    <p:extLst>
      <p:ext uri="{BB962C8B-B14F-4D97-AF65-F5344CB8AC3E}">
        <p14:creationId xmlns:p14="http://schemas.microsoft.com/office/powerpoint/2010/main" val="37964084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949" t="-4167" r="32772" b="20833"/>
          <a:stretch/>
        </p:blipFill>
        <p:spPr>
          <a:xfrm>
            <a:off x="381000" y="228600"/>
            <a:ext cx="7835266" cy="5498432"/>
          </a:xfrm>
          <a:prstGeom prst="rect">
            <a:avLst/>
          </a:prstGeom>
        </p:spPr>
      </p:pic>
    </p:spTree>
    <p:extLst>
      <p:ext uri="{BB962C8B-B14F-4D97-AF65-F5344CB8AC3E}">
        <p14:creationId xmlns:p14="http://schemas.microsoft.com/office/powerpoint/2010/main" val="19786149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304800"/>
            <a:ext cx="2362200" cy="1143000"/>
          </a:xfrm>
        </p:spPr>
        <p:txBody>
          <a:bodyPr/>
          <a:lstStyle/>
          <a:p>
            <a:r>
              <a:rPr lang="en-US" dirty="0">
                <a:latin typeface="Calibri" panose="020F0502020204030204" pitchFamily="34" charset="0"/>
                <a:cs typeface="Calibri" panose="020F0502020204030204" pitchFamily="34" charset="0"/>
              </a:rPr>
              <a:t>Resources</a:t>
            </a:r>
          </a:p>
        </p:txBody>
      </p:sp>
      <p:sp>
        <p:nvSpPr>
          <p:cNvPr id="4" name="Content Placeholder 7"/>
          <p:cNvSpPr txBox="1">
            <a:spLocks/>
          </p:cNvSpPr>
          <p:nvPr/>
        </p:nvSpPr>
        <p:spPr bwMode="auto">
          <a:xfrm>
            <a:off x="228600" y="1219200"/>
            <a:ext cx="86868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defRPr sz="2400">
                <a:solidFill>
                  <a:srgbClr val="4D4D4D"/>
                </a:solidFill>
                <a:latin typeface="+mn-lt"/>
                <a:ea typeface="+mn-ea"/>
                <a:cs typeface="+mn-cs"/>
              </a:defRPr>
            </a:lvl1pPr>
            <a:lvl2pPr marL="742950" indent="-285750" algn="l" rtl="0" eaLnBrk="1" fontAlgn="base" hangingPunct="1">
              <a:spcBef>
                <a:spcPct val="20000"/>
              </a:spcBef>
              <a:spcAft>
                <a:spcPct val="0"/>
              </a:spcAft>
              <a:buChar char="•"/>
              <a:defRPr sz="2400">
                <a:solidFill>
                  <a:srgbClr val="777777"/>
                </a:solidFill>
                <a:latin typeface="+mn-lt"/>
              </a:defRPr>
            </a:lvl2pPr>
            <a:lvl3pPr marL="1143000" indent="-228600" algn="l" rtl="0" eaLnBrk="1" fontAlgn="base" hangingPunct="1">
              <a:spcBef>
                <a:spcPct val="20000"/>
              </a:spcBef>
              <a:spcAft>
                <a:spcPct val="0"/>
              </a:spcAft>
              <a:buChar char="•"/>
              <a:defRPr sz="2400">
                <a:solidFill>
                  <a:srgbClr val="777777"/>
                </a:solidFill>
                <a:latin typeface="+mn-lt"/>
              </a:defRPr>
            </a:lvl3pPr>
            <a:lvl4pPr marL="1600200" indent="-228600" algn="l" rtl="0" eaLnBrk="1" fontAlgn="base" hangingPunct="1">
              <a:spcBef>
                <a:spcPct val="20000"/>
              </a:spcBef>
              <a:spcAft>
                <a:spcPct val="0"/>
              </a:spcAft>
              <a:buChar char="•"/>
              <a:defRPr sz="2400">
                <a:solidFill>
                  <a:srgbClr val="777777"/>
                </a:solidFill>
                <a:latin typeface="+mn-lt"/>
              </a:defRPr>
            </a:lvl4pPr>
            <a:lvl5pPr marL="2057400" indent="-228600" algn="l" rtl="0" eaLnBrk="1" fontAlgn="base" hangingPunct="1">
              <a:spcBef>
                <a:spcPct val="20000"/>
              </a:spcBef>
              <a:spcAft>
                <a:spcPct val="0"/>
              </a:spcAft>
              <a:buChar char="•"/>
              <a:defRPr sz="2400">
                <a:solidFill>
                  <a:srgbClr val="777777"/>
                </a:solidFill>
                <a:latin typeface="+mn-lt"/>
              </a:defRPr>
            </a:lvl5pPr>
            <a:lvl6pPr marL="2514600" indent="-228600" algn="l" rtl="0" eaLnBrk="1" fontAlgn="base" hangingPunct="1">
              <a:spcBef>
                <a:spcPct val="20000"/>
              </a:spcBef>
              <a:spcAft>
                <a:spcPct val="0"/>
              </a:spcAft>
              <a:buChar char="•"/>
              <a:defRPr sz="2400">
                <a:solidFill>
                  <a:srgbClr val="777777"/>
                </a:solidFill>
                <a:latin typeface="+mn-lt"/>
              </a:defRPr>
            </a:lvl6pPr>
            <a:lvl7pPr marL="2971800" indent="-228600" algn="l" rtl="0" eaLnBrk="1" fontAlgn="base" hangingPunct="1">
              <a:spcBef>
                <a:spcPct val="20000"/>
              </a:spcBef>
              <a:spcAft>
                <a:spcPct val="0"/>
              </a:spcAft>
              <a:buChar char="•"/>
              <a:defRPr sz="2400">
                <a:solidFill>
                  <a:srgbClr val="777777"/>
                </a:solidFill>
                <a:latin typeface="+mn-lt"/>
              </a:defRPr>
            </a:lvl7pPr>
            <a:lvl8pPr marL="3429000" indent="-228600" algn="l" rtl="0" eaLnBrk="1" fontAlgn="base" hangingPunct="1">
              <a:spcBef>
                <a:spcPct val="20000"/>
              </a:spcBef>
              <a:spcAft>
                <a:spcPct val="0"/>
              </a:spcAft>
              <a:buChar char="•"/>
              <a:defRPr sz="2400">
                <a:solidFill>
                  <a:srgbClr val="777777"/>
                </a:solidFill>
                <a:latin typeface="+mn-lt"/>
              </a:defRPr>
            </a:lvl8pPr>
            <a:lvl9pPr marL="3886200" indent="-228600" algn="l" rtl="0" eaLnBrk="1" fontAlgn="base" hangingPunct="1">
              <a:spcBef>
                <a:spcPct val="20000"/>
              </a:spcBef>
              <a:spcAft>
                <a:spcPct val="0"/>
              </a:spcAft>
              <a:buChar char="•"/>
              <a:defRPr sz="2400">
                <a:solidFill>
                  <a:srgbClr val="777777"/>
                </a:solidFill>
                <a:latin typeface="+mn-lt"/>
              </a:defRPr>
            </a:lvl9pPr>
          </a:lstStyle>
          <a:p>
            <a:r>
              <a:rPr lang="en-US" sz="2800" kern="0" dirty="0">
                <a:solidFill>
                  <a:schemeClr val="tx1"/>
                </a:solidFill>
                <a:latin typeface="Calibri" panose="020F0502020204030204" pitchFamily="34" charset="0"/>
                <a:cs typeface="Calibri" panose="020F0502020204030204" pitchFamily="34" charset="0"/>
              </a:rPr>
              <a:t>VDH Capacity Development Webpages:</a:t>
            </a:r>
          </a:p>
          <a:p>
            <a:r>
              <a:rPr lang="en-US" sz="2800" kern="0" dirty="0">
                <a:solidFill>
                  <a:schemeClr val="tx1"/>
                </a:solidFill>
                <a:latin typeface="Calibri" panose="020F0502020204030204" pitchFamily="34" charset="0"/>
                <a:cs typeface="Calibri" panose="020F0502020204030204" pitchFamily="34" charset="0"/>
              </a:rPr>
              <a:t>      AMP</a:t>
            </a:r>
          </a:p>
          <a:p>
            <a:pPr marL="457200" lvl="1" indent="0">
              <a:buNone/>
            </a:pPr>
            <a:r>
              <a:rPr lang="en-US" dirty="0">
                <a:latin typeface="Calibri" panose="020F0502020204030204" pitchFamily="34" charset="0"/>
                <a:cs typeface="Calibri" panose="020F0502020204030204" pitchFamily="34" charset="0"/>
                <a:hlinkClick r:id="rId3"/>
              </a:rPr>
              <a:t>https://www.vdh.virginia.gov/drinking-water/capacity-development/asset-management/</a:t>
            </a:r>
            <a:endParaRPr lang="en-US" dirty="0">
              <a:latin typeface="Calibri" panose="020F0502020204030204" pitchFamily="34" charset="0"/>
              <a:cs typeface="Calibri" panose="020F0502020204030204" pitchFamily="34" charset="0"/>
            </a:endParaRPr>
          </a:p>
          <a:p>
            <a:pPr marL="457200" lvl="1" indent="0">
              <a:buNone/>
            </a:pPr>
            <a:r>
              <a:rPr lang="en-US" sz="2800" dirty="0">
                <a:solidFill>
                  <a:schemeClr val="tx1"/>
                </a:solidFill>
                <a:latin typeface="Calibri" panose="020F0502020204030204" pitchFamily="34" charset="0"/>
                <a:cs typeface="Calibri" panose="020F0502020204030204" pitchFamily="34" charset="0"/>
              </a:rPr>
              <a:t>WBOP</a:t>
            </a:r>
          </a:p>
          <a:p>
            <a:pPr marL="457200" lvl="1" indent="0">
              <a:buNone/>
            </a:pPr>
            <a:r>
              <a:rPr lang="en-US" dirty="0">
                <a:latin typeface="Calibri" panose="020F0502020204030204" pitchFamily="34" charset="0"/>
                <a:cs typeface="Calibri" panose="020F0502020204030204" pitchFamily="34" charset="0"/>
                <a:hlinkClick r:id="rId4"/>
              </a:rPr>
              <a:t>https://www.vdh.virginia.gov/drinking-water/capacity-development/waterworks-business-operations-plan/</a:t>
            </a:r>
            <a:endParaRPr lang="en-US" kern="0" dirty="0">
              <a:solidFill>
                <a:schemeClr val="accent6">
                  <a:lumMod val="75000"/>
                </a:schemeClr>
              </a:solidFill>
              <a:latin typeface="Calibri" panose="020F0502020204030204" pitchFamily="34" charset="0"/>
              <a:cs typeface="Calibri" panose="020F0502020204030204" pitchFamily="34" charset="0"/>
            </a:endParaRPr>
          </a:p>
          <a:p>
            <a:r>
              <a:rPr lang="en-US" sz="2800" kern="0" dirty="0">
                <a:solidFill>
                  <a:schemeClr val="tx1"/>
                </a:solidFill>
                <a:latin typeface="Calibri" panose="020F0502020204030204" pitchFamily="34" charset="0"/>
                <a:cs typeface="Calibri" panose="020F0502020204030204" pitchFamily="34" charset="0"/>
              </a:rPr>
              <a:t>EPA’s Clean Water and Drinking Water Infrastructure Sustainability Policy:</a:t>
            </a:r>
          </a:p>
          <a:p>
            <a:pPr marL="457200" lvl="1" indent="0">
              <a:buNone/>
            </a:pPr>
            <a:r>
              <a:rPr lang="en-US" kern="0" dirty="0">
                <a:solidFill>
                  <a:schemeClr val="accent2">
                    <a:lumMod val="75000"/>
                  </a:schemeClr>
                </a:solidFill>
                <a:latin typeface="Calibri" panose="020F0502020204030204" pitchFamily="34" charset="0"/>
                <a:cs typeface="Calibri" panose="020F0502020204030204" pitchFamily="34" charset="0"/>
              </a:rPr>
              <a:t>http://water.epa.gov/infrastructure/sustain/Clean-Water-and-Drinking-Water-Infrastructure-Sustainability-Policy.cfm</a:t>
            </a:r>
          </a:p>
          <a:p>
            <a:pPr algn="ctr"/>
            <a:endParaRPr lang="en-US" sz="1800" kern="0" dirty="0">
              <a:solidFill>
                <a:schemeClr val="tx1"/>
              </a:solidFill>
            </a:endParaRPr>
          </a:p>
          <a:p>
            <a:endParaRPr lang="en-US" sz="2800" kern="0" dirty="0"/>
          </a:p>
        </p:txBody>
      </p:sp>
    </p:spTree>
    <p:extLst>
      <p:ext uri="{BB962C8B-B14F-4D97-AF65-F5344CB8AC3E}">
        <p14:creationId xmlns:p14="http://schemas.microsoft.com/office/powerpoint/2010/main" val="39507171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304800"/>
            <a:ext cx="2514600" cy="1143000"/>
          </a:xfrm>
        </p:spPr>
        <p:txBody>
          <a:bodyPr/>
          <a:lstStyle/>
          <a:p>
            <a:r>
              <a:rPr lang="en-US" dirty="0">
                <a:latin typeface="Calibri" panose="020F0502020204030204" pitchFamily="34" charset="0"/>
                <a:cs typeface="Calibri" panose="020F0502020204030204" pitchFamily="34" charset="0"/>
              </a:rPr>
              <a:t>Need Help?</a:t>
            </a:r>
          </a:p>
        </p:txBody>
      </p:sp>
      <p:pic>
        <p:nvPicPr>
          <p:cNvPr id="4" name="Picture 3"/>
          <p:cNvPicPr>
            <a:picLocks noChangeAspect="1"/>
          </p:cNvPicPr>
          <p:nvPr/>
        </p:nvPicPr>
        <p:blipFill>
          <a:blip r:embed="rId3"/>
          <a:stretch>
            <a:fillRect/>
          </a:stretch>
        </p:blipFill>
        <p:spPr>
          <a:xfrm>
            <a:off x="0" y="1295400"/>
            <a:ext cx="9144000" cy="2324100"/>
          </a:xfrm>
          <a:prstGeom prst="rect">
            <a:avLst/>
          </a:prstGeom>
        </p:spPr>
      </p:pic>
      <p:sp>
        <p:nvSpPr>
          <p:cNvPr id="3" name="Rectangle 2"/>
          <p:cNvSpPr/>
          <p:nvPr/>
        </p:nvSpPr>
        <p:spPr>
          <a:xfrm>
            <a:off x="2877403" y="3723242"/>
            <a:ext cx="2761397" cy="400110"/>
          </a:xfrm>
          <a:prstGeom prst="rect">
            <a:avLst/>
          </a:prstGeom>
        </p:spPr>
        <p:txBody>
          <a:bodyPr wrap="none">
            <a:spAutoFit/>
          </a:bodyPr>
          <a:lstStyle/>
          <a:p>
            <a:r>
              <a:rPr lang="en-US" sz="2000" b="1" dirty="0">
                <a:latin typeface="Calibri" panose="020F0502020204030204" pitchFamily="34" charset="0"/>
                <a:cs typeface="Calibri" panose="020F0502020204030204" pitchFamily="34" charset="0"/>
              </a:rPr>
              <a:t>https://efcnetwork.org/</a:t>
            </a:r>
          </a:p>
        </p:txBody>
      </p:sp>
    </p:spTree>
    <p:extLst>
      <p:ext uri="{BB962C8B-B14F-4D97-AF65-F5344CB8AC3E}">
        <p14:creationId xmlns:p14="http://schemas.microsoft.com/office/powerpoint/2010/main" val="36292285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514600"/>
            <a:ext cx="8229600" cy="1447800"/>
          </a:xfrm>
        </p:spPr>
        <p:txBody>
          <a:bodyPr/>
          <a:lstStyle/>
          <a:p>
            <a:pPr algn="ctr"/>
            <a:r>
              <a:rPr lang="en-US" sz="4400" b="1" dirty="0">
                <a:solidFill>
                  <a:schemeClr val="bg1"/>
                </a:solidFill>
                <a:latin typeface="Calibri" panose="020F0502020204030204" pitchFamily="34" charset="0"/>
                <a:cs typeface="Calibri" panose="020F0502020204030204" pitchFamily="34" charset="0"/>
              </a:rPr>
              <a:t>1. </a:t>
            </a:r>
            <a:r>
              <a:rPr lang="en-US" sz="4800" b="1" dirty="0">
                <a:solidFill>
                  <a:schemeClr val="bg1"/>
                </a:solidFill>
                <a:latin typeface="Calibri" panose="020F0502020204030204" pitchFamily="34" charset="0"/>
                <a:cs typeface="Calibri" panose="020F0502020204030204" pitchFamily="34" charset="0"/>
              </a:rPr>
              <a:t>What is the Current State </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    of Your Assets?</a:t>
            </a:r>
            <a:endParaRPr lang="en-US" sz="44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33497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9C5863D-0540-3AB9-F2ED-B5BD8294852F}"/>
              </a:ext>
            </a:extLst>
          </p:cNvPr>
          <p:cNvSpPr txBox="1"/>
          <p:nvPr/>
        </p:nvSpPr>
        <p:spPr>
          <a:xfrm>
            <a:off x="152400" y="5486400"/>
            <a:ext cx="8650776" cy="523220"/>
          </a:xfrm>
          <a:prstGeom prst="rect">
            <a:avLst/>
          </a:prstGeom>
          <a:noFill/>
        </p:spPr>
        <p:txBody>
          <a:bodyPr wrap="square">
            <a:spAutoFit/>
          </a:bodyPr>
          <a:lstStyle/>
          <a:p>
            <a:r>
              <a:rPr lang="en-US" sz="2800" dirty="0"/>
              <a:t>https://swefcamswitchboard.unm.edu/am/</a:t>
            </a:r>
          </a:p>
        </p:txBody>
      </p:sp>
      <p:pic>
        <p:nvPicPr>
          <p:cNvPr id="11" name="Picture 10">
            <a:extLst>
              <a:ext uri="{FF2B5EF4-FFF2-40B4-BE49-F238E27FC236}">
                <a16:creationId xmlns:a16="http://schemas.microsoft.com/office/drawing/2014/main" id="{419BA5B7-326A-50D6-7A9A-EEF1585DB414}"/>
              </a:ext>
            </a:extLst>
          </p:cNvPr>
          <p:cNvPicPr>
            <a:picLocks noChangeAspect="1"/>
          </p:cNvPicPr>
          <p:nvPr/>
        </p:nvPicPr>
        <p:blipFill>
          <a:blip r:embed="rId3"/>
          <a:stretch>
            <a:fillRect/>
          </a:stretch>
        </p:blipFill>
        <p:spPr>
          <a:xfrm>
            <a:off x="1295400" y="304800"/>
            <a:ext cx="6364776" cy="4854390"/>
          </a:xfrm>
          <a:prstGeom prst="rect">
            <a:avLst/>
          </a:prstGeom>
        </p:spPr>
      </p:pic>
    </p:spTree>
    <p:extLst>
      <p:ext uri="{BB962C8B-B14F-4D97-AF65-F5344CB8AC3E}">
        <p14:creationId xmlns:p14="http://schemas.microsoft.com/office/powerpoint/2010/main" val="12744734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914400" y="762000"/>
            <a:ext cx="7239000" cy="646331"/>
          </a:xfrm>
          <a:prstGeom prst="rect">
            <a:avLst/>
          </a:prstGeom>
          <a:noFill/>
        </p:spPr>
        <p:txBody>
          <a:bodyPr wrap="square" rtlCol="0">
            <a:spAutoFit/>
          </a:bodyPr>
          <a:lstStyle/>
          <a:p>
            <a:r>
              <a:rPr lang="en-US" sz="3600" dirty="0">
                <a:solidFill>
                  <a:srgbClr val="002060"/>
                </a:solidFill>
                <a:latin typeface="Calibri" panose="020F0502020204030204" pitchFamily="34" charset="0"/>
                <a:cs typeface="Calibri" panose="020F0502020204030204" pitchFamily="34" charset="0"/>
              </a:rPr>
              <a:t>Geographic Information Systems (GIS)</a:t>
            </a:r>
          </a:p>
        </p:txBody>
      </p:sp>
      <p:sp>
        <p:nvSpPr>
          <p:cNvPr id="11" name="TextBox 10"/>
          <p:cNvSpPr txBox="1"/>
          <p:nvPr/>
        </p:nvSpPr>
        <p:spPr>
          <a:xfrm>
            <a:off x="609600" y="1547189"/>
            <a:ext cx="7848600" cy="2246769"/>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Calibri" panose="020F0502020204030204" pitchFamily="34" charset="0"/>
                <a:cs typeface="Calibri" panose="020F0502020204030204" pitchFamily="34" charset="0"/>
              </a:rPr>
              <a:t>Identify trends in water main breaks to prioritize pipe replacement and rehabilitation projects.</a:t>
            </a:r>
          </a:p>
          <a:p>
            <a:pPr marL="457200" indent="-457200">
              <a:buFont typeface="Arial" panose="020B0604020202020204" pitchFamily="34" charset="0"/>
              <a:buChar char="•"/>
            </a:pPr>
            <a:r>
              <a:rPr lang="en-US" sz="2800" dirty="0">
                <a:latin typeface="Calibri" panose="020F0502020204030204" pitchFamily="34" charset="0"/>
                <a:cs typeface="Calibri" panose="020F0502020204030204" pitchFamily="34" charset="0"/>
              </a:rPr>
              <a:t>Analyze soil conditions, surrounding area</a:t>
            </a:r>
          </a:p>
          <a:p>
            <a:pPr marL="457200" indent="-457200">
              <a:buFont typeface="Arial" panose="020B0604020202020204" pitchFamily="34" charset="0"/>
              <a:buChar char="•"/>
            </a:pPr>
            <a:r>
              <a:rPr lang="en-US" sz="2800" dirty="0">
                <a:latin typeface="Calibri" panose="020F0502020204030204" pitchFamily="34" charset="0"/>
                <a:cs typeface="Calibri" panose="020F0502020204030204" pitchFamily="34" charset="0"/>
              </a:rPr>
              <a:t>Coordinate with other systems</a:t>
            </a:r>
          </a:p>
          <a:p>
            <a:pPr marL="457200" indent="-457200">
              <a:buFont typeface="Arial" panose="020B0604020202020204" pitchFamily="34" charset="0"/>
              <a:buChar char="•"/>
            </a:pPr>
            <a:r>
              <a:rPr lang="en-US" sz="2800" dirty="0">
                <a:latin typeface="Calibri" panose="020F0502020204030204" pitchFamily="34" charset="0"/>
                <a:cs typeface="Calibri" panose="020F0502020204030204" pitchFamily="34" charset="0"/>
              </a:rPr>
              <a:t>Record and analyze current conditions </a:t>
            </a:r>
          </a:p>
        </p:txBody>
      </p:sp>
      <p:pic>
        <p:nvPicPr>
          <p:cNvPr id="3" name="Picture 2"/>
          <p:cNvPicPr>
            <a:picLocks noChangeAspect="1"/>
          </p:cNvPicPr>
          <p:nvPr/>
        </p:nvPicPr>
        <p:blipFill>
          <a:blip r:embed="rId3"/>
          <a:stretch>
            <a:fillRect/>
          </a:stretch>
        </p:blipFill>
        <p:spPr>
          <a:xfrm>
            <a:off x="2286000" y="3810000"/>
            <a:ext cx="3962400" cy="2636797"/>
          </a:xfrm>
          <a:prstGeom prst="rect">
            <a:avLst/>
          </a:prstGeom>
        </p:spPr>
      </p:pic>
    </p:spTree>
    <p:extLst>
      <p:ext uri="{BB962C8B-B14F-4D97-AF65-F5344CB8AC3E}">
        <p14:creationId xmlns:p14="http://schemas.microsoft.com/office/powerpoint/2010/main" val="22530767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C857772-314A-E770-9136-1A8B1CE601C2}"/>
              </a:ext>
            </a:extLst>
          </p:cNvPr>
          <p:cNvSpPr txBox="1"/>
          <p:nvPr/>
        </p:nvSpPr>
        <p:spPr>
          <a:xfrm>
            <a:off x="228600" y="4953000"/>
            <a:ext cx="8686800" cy="1384995"/>
          </a:xfrm>
          <a:prstGeom prst="rect">
            <a:avLst/>
          </a:prstGeom>
          <a:noFill/>
        </p:spPr>
        <p:txBody>
          <a:bodyPr wrap="square">
            <a:spAutoFit/>
          </a:bodyPr>
          <a:lstStyle/>
          <a:p>
            <a:r>
              <a:rPr lang="en-US" sz="2800" dirty="0"/>
              <a:t>https://swefcamswitchboard.unm.edu/am/the-five-core-components-of-asset-management/life-cycle-costing/</a:t>
            </a:r>
          </a:p>
        </p:txBody>
      </p:sp>
      <p:pic>
        <p:nvPicPr>
          <p:cNvPr id="13" name="Picture 12">
            <a:extLst>
              <a:ext uri="{FF2B5EF4-FFF2-40B4-BE49-F238E27FC236}">
                <a16:creationId xmlns:a16="http://schemas.microsoft.com/office/drawing/2014/main" id="{BDAC4CC5-149E-A290-A255-8088DE67CEC6}"/>
              </a:ext>
            </a:extLst>
          </p:cNvPr>
          <p:cNvPicPr>
            <a:picLocks noChangeAspect="1"/>
          </p:cNvPicPr>
          <p:nvPr/>
        </p:nvPicPr>
        <p:blipFill>
          <a:blip r:embed="rId3"/>
          <a:stretch>
            <a:fillRect/>
          </a:stretch>
        </p:blipFill>
        <p:spPr>
          <a:xfrm>
            <a:off x="2590800" y="321945"/>
            <a:ext cx="4410075" cy="4600575"/>
          </a:xfrm>
          <a:prstGeom prst="rect">
            <a:avLst/>
          </a:prstGeom>
        </p:spPr>
      </p:pic>
    </p:spTree>
    <p:extLst>
      <p:ext uri="{BB962C8B-B14F-4D97-AF65-F5344CB8AC3E}">
        <p14:creationId xmlns:p14="http://schemas.microsoft.com/office/powerpoint/2010/main" val="4517397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2563" t="20000" r="82152" b="59167"/>
          <a:stretch/>
        </p:blipFill>
        <p:spPr bwMode="auto">
          <a:xfrm>
            <a:off x="685800" y="576235"/>
            <a:ext cx="3003159" cy="2157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a:blip r:embed="rId4"/>
          <a:stretch>
            <a:fillRect/>
          </a:stretch>
        </p:blipFill>
        <p:spPr>
          <a:xfrm>
            <a:off x="338666" y="3200400"/>
            <a:ext cx="5537345" cy="2995613"/>
          </a:xfrm>
          <a:prstGeom prst="rect">
            <a:avLst/>
          </a:prstGeom>
        </p:spPr>
      </p:pic>
      <p:pic>
        <p:nvPicPr>
          <p:cNvPr id="3" name="Picture 2"/>
          <p:cNvPicPr>
            <a:picLocks noChangeAspect="1"/>
          </p:cNvPicPr>
          <p:nvPr/>
        </p:nvPicPr>
        <p:blipFill>
          <a:blip r:embed="rId5"/>
          <a:stretch>
            <a:fillRect/>
          </a:stretch>
        </p:blipFill>
        <p:spPr>
          <a:xfrm>
            <a:off x="4368872" y="990600"/>
            <a:ext cx="3200400" cy="1428750"/>
          </a:xfrm>
          <a:prstGeom prst="rect">
            <a:avLst/>
          </a:prstGeom>
        </p:spPr>
      </p:pic>
      <p:pic>
        <p:nvPicPr>
          <p:cNvPr id="4" name="Picture 3"/>
          <p:cNvPicPr>
            <a:picLocks noChangeAspect="1"/>
          </p:cNvPicPr>
          <p:nvPr/>
        </p:nvPicPr>
        <p:blipFill>
          <a:blip r:embed="rId6"/>
          <a:stretch>
            <a:fillRect/>
          </a:stretch>
        </p:blipFill>
        <p:spPr>
          <a:xfrm>
            <a:off x="6259584" y="2750608"/>
            <a:ext cx="2619375" cy="1857375"/>
          </a:xfrm>
          <a:prstGeom prst="rect">
            <a:avLst/>
          </a:prstGeom>
        </p:spPr>
      </p:pic>
    </p:spTree>
    <p:extLst>
      <p:ext uri="{BB962C8B-B14F-4D97-AF65-F5344CB8AC3E}">
        <p14:creationId xmlns:p14="http://schemas.microsoft.com/office/powerpoint/2010/main" val="39210462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52800"/>
            <a:ext cx="8229600" cy="1371600"/>
          </a:xfrm>
        </p:spPr>
        <p:txBody>
          <a:bodyPr/>
          <a:lstStyle/>
          <a:p>
            <a:r>
              <a:rPr lang="en-US" sz="4000" dirty="0">
                <a:latin typeface="Calibri" panose="020F0502020204030204" pitchFamily="34" charset="0"/>
                <a:cs typeface="Calibri" panose="020F0502020204030204" pitchFamily="34" charset="0"/>
              </a:rPr>
              <a:t>https://www.wbdg.org/resources/life-cycle-cost-analysis-lcca</a:t>
            </a:r>
          </a:p>
        </p:txBody>
      </p:sp>
      <p:grpSp>
        <p:nvGrpSpPr>
          <p:cNvPr id="6" name="Group 5"/>
          <p:cNvGrpSpPr/>
          <p:nvPr/>
        </p:nvGrpSpPr>
        <p:grpSpPr>
          <a:xfrm>
            <a:off x="962025" y="1066800"/>
            <a:ext cx="7219950" cy="1447800"/>
            <a:chOff x="962025" y="1066800"/>
            <a:chExt cx="7219950" cy="1447800"/>
          </a:xfrm>
        </p:grpSpPr>
        <p:pic>
          <p:nvPicPr>
            <p:cNvPr id="4" name="Picture 3"/>
            <p:cNvPicPr>
              <a:picLocks noChangeAspect="1"/>
            </p:cNvPicPr>
            <p:nvPr/>
          </p:nvPicPr>
          <p:blipFill>
            <a:blip r:embed="rId3"/>
            <a:stretch>
              <a:fillRect/>
            </a:stretch>
          </p:blipFill>
          <p:spPr>
            <a:xfrm>
              <a:off x="962025" y="1066800"/>
              <a:ext cx="7219950" cy="1447800"/>
            </a:xfrm>
            <a:prstGeom prst="rect">
              <a:avLst/>
            </a:prstGeom>
          </p:spPr>
        </p:pic>
        <p:sp>
          <p:nvSpPr>
            <p:cNvPr id="5" name="Rectangle 4"/>
            <p:cNvSpPr/>
            <p:nvPr/>
          </p:nvSpPr>
          <p:spPr>
            <a:xfrm>
              <a:off x="5257800" y="1219200"/>
              <a:ext cx="2924175"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374355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2667000" cy="1143000"/>
          </a:xfrm>
        </p:spPr>
        <p:txBody>
          <a:bodyPr/>
          <a:lstStyle/>
          <a:p>
            <a:r>
              <a:rPr lang="en-US" dirty="0">
                <a:latin typeface="Calibri" panose="020F0502020204030204" pitchFamily="34" charset="0"/>
                <a:cs typeface="Calibri" panose="020F0502020204030204" pitchFamily="34" charset="0"/>
              </a:rPr>
              <a:t>Contact Info:</a:t>
            </a:r>
          </a:p>
        </p:txBody>
      </p:sp>
      <p:sp>
        <p:nvSpPr>
          <p:cNvPr id="3" name="Content Placeholder 2"/>
          <p:cNvSpPr>
            <a:spLocks noGrp="1"/>
          </p:cNvSpPr>
          <p:nvPr>
            <p:ph idx="1"/>
          </p:nvPr>
        </p:nvSpPr>
        <p:spPr>
          <a:xfrm>
            <a:off x="1905000" y="1600200"/>
            <a:ext cx="5486400" cy="3733800"/>
          </a:xfrm>
        </p:spPr>
        <p:txBody>
          <a:bodyPr/>
          <a:lstStyle/>
          <a:p>
            <a:r>
              <a:rPr lang="en-US" sz="3200" dirty="0">
                <a:solidFill>
                  <a:schemeClr val="accent2">
                    <a:lumMod val="75000"/>
                  </a:schemeClr>
                </a:solidFill>
                <a:latin typeface="Calibri" panose="020F0502020204030204" pitchFamily="34" charset="0"/>
                <a:cs typeface="Calibri" panose="020F0502020204030204" pitchFamily="34" charset="0"/>
              </a:rPr>
              <a:t>Julie Floyd</a:t>
            </a:r>
          </a:p>
          <a:p>
            <a:r>
              <a:rPr lang="en-US" dirty="0">
                <a:latin typeface="Calibri" panose="020F0502020204030204" pitchFamily="34" charset="0"/>
                <a:cs typeface="Calibri" panose="020F0502020204030204" pitchFamily="34" charset="0"/>
              </a:rPr>
              <a:t>Operator Certification &amp; Training Manager</a:t>
            </a:r>
          </a:p>
          <a:p>
            <a:r>
              <a:rPr lang="en-US" dirty="0">
                <a:latin typeface="Calibri" panose="020F0502020204030204" pitchFamily="34" charset="0"/>
                <a:cs typeface="Calibri" panose="020F0502020204030204" pitchFamily="34" charset="0"/>
              </a:rPr>
              <a:t>VDH - Office of Drinking Water</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Julie.Floyd@vdh.virginia.gov</a:t>
            </a:r>
          </a:p>
          <a:p>
            <a:r>
              <a:rPr lang="en-US">
                <a:latin typeface="Calibri" panose="020F0502020204030204" pitchFamily="34" charset="0"/>
                <a:cs typeface="Calibri" panose="020F0502020204030204" pitchFamily="34" charset="0"/>
              </a:rPr>
              <a:t>Work Cell </a:t>
            </a:r>
            <a:r>
              <a:rPr lang="en-US" dirty="0">
                <a:latin typeface="Calibri" panose="020F0502020204030204" pitchFamily="34" charset="0"/>
                <a:cs typeface="Calibri" panose="020F0502020204030204" pitchFamily="34" charset="0"/>
              </a:rPr>
              <a:t>(540) 460-9348</a:t>
            </a:r>
          </a:p>
        </p:txBody>
      </p:sp>
    </p:spTree>
    <p:extLst>
      <p:ext uri="{BB962C8B-B14F-4D97-AF65-F5344CB8AC3E}">
        <p14:creationId xmlns:p14="http://schemas.microsoft.com/office/powerpoint/2010/main" val="2850787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900" y="176561"/>
            <a:ext cx="3886200" cy="1143000"/>
          </a:xfrm>
        </p:spPr>
        <p:txBody>
          <a:bodyPr/>
          <a:lstStyle/>
          <a:p>
            <a:pPr algn="ctr"/>
            <a:r>
              <a:rPr lang="en-US" dirty="0">
                <a:latin typeface="Calibri" panose="020F0502020204030204" pitchFamily="34" charset="0"/>
                <a:cs typeface="Calibri" panose="020F0502020204030204" pitchFamily="34" charset="0"/>
              </a:rPr>
              <a:t>Defining Assets</a:t>
            </a:r>
          </a:p>
        </p:txBody>
      </p:sp>
      <p:pic>
        <p:nvPicPr>
          <p:cNvPr id="2050" name="Picture 2" descr="Your Drinking Water | Suffolk County Water Author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6009" y="987864"/>
            <a:ext cx="6751982" cy="535502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04800" y="6342885"/>
            <a:ext cx="6671641" cy="338554"/>
          </a:xfrm>
          <a:prstGeom prst="rect">
            <a:avLst/>
          </a:prstGeom>
        </p:spPr>
        <p:txBody>
          <a:bodyPr wrap="square">
            <a:spAutoFit/>
          </a:bodyPr>
          <a:lstStyle/>
          <a:p>
            <a:r>
              <a:rPr lang="en-US" sz="1600" dirty="0">
                <a:solidFill>
                  <a:schemeClr val="accent6">
                    <a:lumMod val="75000"/>
                  </a:schemeClr>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https://www.scwa.com/water-quality/water-education/your-drinking-water/</a:t>
            </a:r>
            <a:endParaRPr lang="en-US" sz="1600" dirty="0">
              <a:solidFill>
                <a:schemeClr val="accent6">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11591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3315018"/>
            <a:ext cx="2587552" cy="1940664"/>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6750" y="2983965"/>
            <a:ext cx="1810328" cy="1357746"/>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39373" y="4194662"/>
            <a:ext cx="2518752" cy="1889064"/>
          </a:xfrm>
          <a:prstGeom prst="rect">
            <a:avLst/>
          </a:prstGeom>
        </p:spPr>
      </p:pic>
      <p:sp>
        <p:nvSpPr>
          <p:cNvPr id="2" name="Title 1"/>
          <p:cNvSpPr>
            <a:spLocks noGrp="1"/>
          </p:cNvSpPr>
          <p:nvPr>
            <p:ph type="title"/>
          </p:nvPr>
        </p:nvSpPr>
        <p:spPr>
          <a:xfrm>
            <a:off x="2906422" y="88528"/>
            <a:ext cx="3276600" cy="1143000"/>
          </a:xfrm>
        </p:spPr>
        <p:txBody>
          <a:bodyPr/>
          <a:lstStyle/>
          <a:p>
            <a:r>
              <a:rPr lang="en-US" dirty="0">
                <a:latin typeface="Calibri" panose="020F0502020204030204" pitchFamily="34" charset="0"/>
                <a:cs typeface="Calibri" panose="020F0502020204030204" pitchFamily="34" charset="0"/>
              </a:rPr>
              <a:t>Where to start?</a:t>
            </a: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86392" y="1828800"/>
            <a:ext cx="2860448" cy="2145336"/>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2400" y="1223304"/>
            <a:ext cx="2606752" cy="1955064"/>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73999" y="1423224"/>
            <a:ext cx="2221152" cy="1665864"/>
          </a:xfrm>
          <a:prstGeom prst="rect">
            <a:avLst/>
          </a:prstGeom>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97493" y="3535544"/>
            <a:ext cx="2905152" cy="2178864"/>
          </a:xfrm>
          <a:prstGeom prst="rect">
            <a:avLst/>
          </a:prstGeom>
        </p:spPr>
      </p:pic>
      <p:pic>
        <p:nvPicPr>
          <p:cNvPr id="14" name="Picture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1398" y="5359675"/>
            <a:ext cx="1848756" cy="1110416"/>
          </a:xfrm>
          <a:prstGeom prst="rect">
            <a:avLst/>
          </a:prstGeom>
        </p:spPr>
      </p:pic>
      <p:pic>
        <p:nvPicPr>
          <p:cNvPr id="3" name="Picture 2">
            <a:extLst>
              <a:ext uri="{FF2B5EF4-FFF2-40B4-BE49-F238E27FC236}">
                <a16:creationId xmlns:a16="http://schemas.microsoft.com/office/drawing/2014/main" id="{4C53A73F-02A3-80DD-0BF9-6C30075079B3}"/>
              </a:ext>
            </a:extLst>
          </p:cNvPr>
          <p:cNvPicPr>
            <a:picLocks noChangeAspect="1"/>
          </p:cNvPicPr>
          <p:nvPr/>
        </p:nvPicPr>
        <p:blipFill>
          <a:blip r:embed="rId11"/>
          <a:stretch>
            <a:fillRect/>
          </a:stretch>
        </p:blipFill>
        <p:spPr>
          <a:xfrm>
            <a:off x="6571265" y="170019"/>
            <a:ext cx="2572735" cy="1548518"/>
          </a:xfrm>
          <a:prstGeom prst="rect">
            <a:avLst/>
          </a:prstGeom>
        </p:spPr>
      </p:pic>
    </p:spTree>
    <p:extLst>
      <p:ext uri="{BB962C8B-B14F-4D97-AF65-F5344CB8AC3E}">
        <p14:creationId xmlns:p14="http://schemas.microsoft.com/office/powerpoint/2010/main" val="583365717"/>
      </p:ext>
    </p:extLst>
  </p:cSld>
  <p:clrMapOvr>
    <a:masterClrMapping/>
  </p:clrMapOvr>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Theme1 with gree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8BFC71547FCD42BCB99DD1BE11C631" ma:contentTypeVersion="22" ma:contentTypeDescription="Create a new document." ma:contentTypeScope="" ma:versionID="5bae7fe8f818bf56aaab95e10df4135e">
  <xsd:schema xmlns:xsd="http://www.w3.org/2001/XMLSchema" xmlns:xs="http://www.w3.org/2001/XMLSchema" xmlns:p="http://schemas.microsoft.com/office/2006/metadata/properties" xmlns:ns2="ab89038a-5670-4929-91df-b40b9be998e7" xmlns:ns3="0ba472ac-c3b3-4490-b84c-dfb22c11c92a" targetNamespace="http://schemas.microsoft.com/office/2006/metadata/properties" ma:root="true" ma:fieldsID="3e98a410be3ae058b5c7ece45946c1a2" ns2:_="" ns3:_="">
    <xsd:import namespace="ab89038a-5670-4929-91df-b40b9be998e7"/>
    <xsd:import namespace="0ba472ac-c3b3-4490-b84c-dfb22c11c92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Label" minOccurs="0"/>
                <xsd:element ref="ns2:Team"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89038a-5670-4929-91df-b40b9be998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86477d7-ad29-47e7-b319-eaa6f19496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abel" ma:index="26" nillable="true" ma:displayName="Label" ma:format="Dropdown" ma:internalName="Label">
      <xsd:simpleType>
        <xsd:restriction base="dms:Text">
          <xsd:maxLength value="255"/>
        </xsd:restriction>
      </xsd:simpleType>
    </xsd:element>
    <xsd:element name="Team" ma:index="27" nillable="true" ma:displayName="Team" ma:format="Dropdown" ma:internalName="Team">
      <xsd:simpleType>
        <xsd:restriction base="dms:Text">
          <xsd:maxLength value="255"/>
        </xsd:restrictio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ba472ac-c3b3-4490-b84c-dfb22c11c92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31e248f-2e6f-40fd-84fa-95576aedc7c3}" ma:internalName="TaxCatchAll" ma:showField="CatchAllData" ma:web="0ba472ac-c3b3-4490-b84c-dfb22c11c92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eam xmlns="ab89038a-5670-4929-91df-b40b9be998e7" xsi:nil="true"/>
    <TaxCatchAll xmlns="0ba472ac-c3b3-4490-b84c-dfb22c11c92a" xsi:nil="true"/>
    <lcf76f155ced4ddcb4097134ff3c332f xmlns="ab89038a-5670-4929-91df-b40b9be998e7">
      <Terms xmlns="http://schemas.microsoft.com/office/infopath/2007/PartnerControls"/>
    </lcf76f155ced4ddcb4097134ff3c332f>
    <Label xmlns="ab89038a-5670-4929-91df-b40b9be998e7" xsi:nil="true"/>
  </documentManagement>
</p:properties>
</file>

<file path=customXml/itemProps1.xml><?xml version="1.0" encoding="utf-8"?>
<ds:datastoreItem xmlns:ds="http://schemas.openxmlformats.org/officeDocument/2006/customXml" ds:itemID="{21B62770-6619-4272-AB94-F8A59F2AE9BA}"/>
</file>

<file path=customXml/itemProps2.xml><?xml version="1.0" encoding="utf-8"?>
<ds:datastoreItem xmlns:ds="http://schemas.openxmlformats.org/officeDocument/2006/customXml" ds:itemID="{769AC9B6-A010-4720-8643-D1758BE19F4D}"/>
</file>

<file path=customXml/itemProps3.xml><?xml version="1.0" encoding="utf-8"?>
<ds:datastoreItem xmlns:ds="http://schemas.openxmlformats.org/officeDocument/2006/customXml" ds:itemID="{E33E2382-5D25-4255-8663-DF5EBF3D4464}"/>
</file>

<file path=docProps/app.xml><?xml version="1.0" encoding="utf-8"?>
<Properties xmlns="http://schemas.openxmlformats.org/officeDocument/2006/extended-properties" xmlns:vt="http://schemas.openxmlformats.org/officeDocument/2006/docPropsVTypes">
  <Template>VDH Template with blue and gray along top</Template>
  <TotalTime>5905</TotalTime>
  <Words>7435</Words>
  <Application>Microsoft Office PowerPoint</Application>
  <PresentationFormat>On-screen Show (4:3)</PresentationFormat>
  <Paragraphs>682</Paragraphs>
  <Slides>75</Slides>
  <Notes>65</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75</vt:i4>
      </vt:variant>
    </vt:vector>
  </HeadingPairs>
  <TitlesOfParts>
    <vt:vector size="85" baseType="lpstr">
      <vt:lpstr>Arial</vt:lpstr>
      <vt:lpstr>Calibri</vt:lpstr>
      <vt:lpstr>Corbel</vt:lpstr>
      <vt:lpstr>Lato</vt:lpstr>
      <vt:lpstr>Myriad Pro</vt:lpstr>
      <vt:lpstr>Segoe UI Semilight</vt:lpstr>
      <vt:lpstr>Trebuchet MS</vt:lpstr>
      <vt:lpstr>Wingdings</vt:lpstr>
      <vt:lpstr>Depth</vt:lpstr>
      <vt:lpstr>Theme1 with green</vt:lpstr>
      <vt:lpstr>Asset Management  Year 3</vt:lpstr>
      <vt:lpstr>Class Overview</vt:lpstr>
      <vt:lpstr>What is Asset Management?</vt:lpstr>
      <vt:lpstr>PowerPoint Presentation</vt:lpstr>
      <vt:lpstr>PowerPoint Presentation</vt:lpstr>
      <vt:lpstr>PowerPoint Presentation</vt:lpstr>
      <vt:lpstr>1. What is the Current State      of Your Assets?</vt:lpstr>
      <vt:lpstr>Defining Assets</vt:lpstr>
      <vt:lpstr>Where to start?</vt:lpstr>
      <vt:lpstr>Evaluate Assets &amp; Condition</vt:lpstr>
      <vt:lpstr>PowerPoint Presentation</vt:lpstr>
      <vt:lpstr>2. Which Assets are Critical     to Sustained Performance?</vt:lpstr>
      <vt:lpstr>Critical Assets</vt:lpstr>
      <vt:lpstr>Prioritize Response</vt:lpstr>
      <vt:lpstr>Practice Prioritizing Response</vt:lpstr>
      <vt:lpstr>Practice Prioritizing Response</vt:lpstr>
      <vt:lpstr>3. What is Your Required,      Sustainable Level of     Service (LOS)?</vt:lpstr>
      <vt:lpstr>Managing Expectations</vt:lpstr>
      <vt:lpstr>PowerPoint Presentation</vt:lpstr>
      <vt:lpstr>PowerPoint Presentation</vt:lpstr>
      <vt:lpstr>Determining Level of Service Goals</vt:lpstr>
      <vt:lpstr>Level of Service Starts with a Conversation</vt:lpstr>
      <vt:lpstr>Begin with what you know</vt:lpstr>
      <vt:lpstr>Ideas of Things to Include</vt:lpstr>
      <vt:lpstr>Ideas of Things to Include</vt:lpstr>
      <vt:lpstr>Level of Service- What’s the deliverable?</vt:lpstr>
      <vt:lpstr>What it May Look Like</vt:lpstr>
      <vt:lpstr>PowerPoint Presentation</vt:lpstr>
      <vt:lpstr>Stretch Break</vt:lpstr>
      <vt:lpstr>Weather in the news…2024 Drought &amp; 2025 Heat Wave</vt:lpstr>
      <vt:lpstr>PowerPoint Presentation</vt:lpstr>
      <vt:lpstr>4. What are Your Minimum      Life Cycle Cost Strategies?</vt:lpstr>
      <vt:lpstr>Life Cycle Costs</vt:lpstr>
      <vt:lpstr>Which of these can you control:</vt:lpstr>
      <vt:lpstr>Life Cycle Costs</vt:lpstr>
      <vt:lpstr>How can you minimize the impact of the life cycle costs you can’t control?</vt:lpstr>
      <vt:lpstr>PowerPoint Presentation</vt:lpstr>
      <vt:lpstr>PowerPoint Presentation</vt:lpstr>
      <vt:lpstr>PowerPoint Presentation</vt:lpstr>
      <vt:lpstr>PowerPoint Presentation</vt:lpstr>
      <vt:lpstr>PowerPoint Presentation</vt:lpstr>
      <vt:lpstr>PowerPoint Presentation</vt:lpstr>
      <vt:lpstr>Operations vs Maintenance</vt:lpstr>
      <vt:lpstr>Operations vs Maintenance</vt:lpstr>
      <vt:lpstr>5. What is Your Best Long-     Term Funding Strategy?</vt:lpstr>
      <vt:lpstr>Long-Term Funding Strategy</vt:lpstr>
      <vt:lpstr>PowerPoint Presentation</vt:lpstr>
      <vt:lpstr>Costs going UP</vt:lpstr>
      <vt:lpstr>How can we pay for everything?</vt:lpstr>
      <vt:lpstr>Rate Structure</vt:lpstr>
      <vt:lpstr>Utility Pricing Strategies</vt:lpstr>
      <vt:lpstr>PowerPoint Presentation</vt:lpstr>
      <vt:lpstr>The Capital Improvement Plan</vt:lpstr>
      <vt:lpstr>Minimum CIP Components</vt:lpstr>
      <vt:lpstr>CIP Evaluation Criteria</vt:lpstr>
      <vt:lpstr> A Capital Reserve Fund Is…..</vt:lpstr>
      <vt:lpstr>The People in Asset Management</vt:lpstr>
      <vt:lpstr>What does “The People in Asset Management” mean?</vt:lpstr>
      <vt:lpstr>The People in Asset Management</vt:lpstr>
      <vt:lpstr>Role of Employees</vt:lpstr>
      <vt:lpstr>The role of Customers in Asset Management</vt:lpstr>
      <vt:lpstr>PowerPoint Presentation</vt:lpstr>
      <vt:lpstr>Tools to Get You There</vt:lpstr>
      <vt:lpstr>PowerPoint Presentation</vt:lpstr>
      <vt:lpstr>PowerPoint Presentation</vt:lpstr>
      <vt:lpstr>Waterworks Business Operations Plan</vt:lpstr>
      <vt:lpstr>PowerPoint Presentation</vt:lpstr>
      <vt:lpstr>Resources</vt:lpstr>
      <vt:lpstr>Need Help?</vt:lpstr>
      <vt:lpstr>PowerPoint Presentation</vt:lpstr>
      <vt:lpstr>PowerPoint Presentation</vt:lpstr>
      <vt:lpstr>PowerPoint Presentation</vt:lpstr>
      <vt:lpstr>PowerPoint Presentation</vt:lpstr>
      <vt:lpstr>PowerPoint Presentation</vt:lpstr>
      <vt:lpstr>Contact Info:</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abt59724</dc:creator>
  <cp:lastModifiedBy>Floyd, Julie (VDH)</cp:lastModifiedBy>
  <cp:revision>565</cp:revision>
  <dcterms:created xsi:type="dcterms:W3CDTF">2017-06-23T18:27:07Z</dcterms:created>
  <dcterms:modified xsi:type="dcterms:W3CDTF">2025-06-30T19:56:42Z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0x010100ED8BFC71547FCD42BCB99DD1BE11C631</vt:lpwstr>
  </property>
</Properties>
</file>