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78"/>
  </p:notesMasterIdLst>
  <p:sldIdLst>
    <p:sldId id="256" r:id="rId2"/>
    <p:sldId id="258" r:id="rId3"/>
    <p:sldId id="259" r:id="rId4"/>
    <p:sldId id="344" r:id="rId5"/>
    <p:sldId id="328" r:id="rId6"/>
    <p:sldId id="283" r:id="rId7"/>
    <p:sldId id="263" r:id="rId8"/>
    <p:sldId id="261" r:id="rId9"/>
    <p:sldId id="262" r:id="rId10"/>
    <p:sldId id="343" r:id="rId11"/>
    <p:sldId id="329" r:id="rId12"/>
    <p:sldId id="330" r:id="rId13"/>
    <p:sldId id="264" r:id="rId14"/>
    <p:sldId id="265" r:id="rId15"/>
    <p:sldId id="266" r:id="rId16"/>
    <p:sldId id="345" r:id="rId17"/>
    <p:sldId id="346" r:id="rId18"/>
    <p:sldId id="352" r:id="rId19"/>
    <p:sldId id="350" r:id="rId20"/>
    <p:sldId id="351" r:id="rId21"/>
    <p:sldId id="267" r:id="rId22"/>
    <p:sldId id="268" r:id="rId23"/>
    <p:sldId id="269" r:id="rId24"/>
    <p:sldId id="270" r:id="rId25"/>
    <p:sldId id="271" r:id="rId26"/>
    <p:sldId id="272" r:id="rId27"/>
    <p:sldId id="349" r:id="rId28"/>
    <p:sldId id="273" r:id="rId29"/>
    <p:sldId id="274" r:id="rId30"/>
    <p:sldId id="331" r:id="rId31"/>
    <p:sldId id="334" r:id="rId32"/>
    <p:sldId id="277" r:id="rId33"/>
    <p:sldId id="278" r:id="rId34"/>
    <p:sldId id="279" r:id="rId35"/>
    <p:sldId id="281" r:id="rId36"/>
    <p:sldId id="280" r:id="rId37"/>
    <p:sldId id="282" r:id="rId38"/>
    <p:sldId id="284" r:id="rId39"/>
    <p:sldId id="285" r:id="rId40"/>
    <p:sldId id="286" r:id="rId41"/>
    <p:sldId id="287" r:id="rId42"/>
    <p:sldId id="288" r:id="rId43"/>
    <p:sldId id="332" r:id="rId44"/>
    <p:sldId id="276" r:id="rId45"/>
    <p:sldId id="333" r:id="rId46"/>
    <p:sldId id="335" r:id="rId47"/>
    <p:sldId id="337" r:id="rId48"/>
    <p:sldId id="336" r:id="rId49"/>
    <p:sldId id="338" r:id="rId50"/>
    <p:sldId id="339" r:id="rId51"/>
    <p:sldId id="340" r:id="rId52"/>
    <p:sldId id="341" r:id="rId53"/>
    <p:sldId id="342" r:id="rId54"/>
    <p:sldId id="290" r:id="rId55"/>
    <p:sldId id="323" r:id="rId56"/>
    <p:sldId id="326" r:id="rId57"/>
    <p:sldId id="327" r:id="rId58"/>
    <p:sldId id="324" r:id="rId59"/>
    <p:sldId id="325" r:id="rId60"/>
    <p:sldId id="322" r:id="rId61"/>
    <p:sldId id="291" r:id="rId62"/>
    <p:sldId id="292" r:id="rId63"/>
    <p:sldId id="347" r:id="rId64"/>
    <p:sldId id="348" r:id="rId65"/>
    <p:sldId id="353" r:id="rId66"/>
    <p:sldId id="354" r:id="rId67"/>
    <p:sldId id="355" r:id="rId68"/>
    <p:sldId id="356" r:id="rId69"/>
    <p:sldId id="357" r:id="rId70"/>
    <p:sldId id="358" r:id="rId71"/>
    <p:sldId id="293" r:id="rId72"/>
    <p:sldId id="294" r:id="rId73"/>
    <p:sldId id="295" r:id="rId74"/>
    <p:sldId id="296" r:id="rId75"/>
    <p:sldId id="321" r:id="rId76"/>
    <p:sldId id="319" r:id="rId77"/>
  </p:sldIdLst>
  <p:sldSz cx="9144000" cy="6858000" type="screen4x3"/>
  <p:notesSz cx="7010400" cy="9296400"/>
  <p:embeddedFontLst>
    <p:embeddedFont>
      <p:font typeface="Arial Black" panose="020B0A04020102020204" pitchFamily="34" charset="0"/>
      <p:regular r:id="rId79"/>
      <p:bold r:id="rId80"/>
    </p:embeddedFont>
    <p:embeddedFont>
      <p:font typeface="Cambria Math" panose="02040503050406030204" pitchFamily="18" charset="0"/>
      <p:regular r:id="rId81"/>
    </p:embeddedFont>
    <p:embeddedFont>
      <p:font typeface="Noto Sans Symbols" panose="020B0604020202020204" charset="0"/>
      <p:regular r:id="rId82"/>
      <p:bold r:id="rId8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86" roundtripDataSignature="AMtx7mg4BT5AKgCeyBxv5GQzLSfHU4W2o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12D10D76-6DAD-4B7F-AD46-60A9B6CABDED}">
  <a:tblStyle styleId="{12D10D76-6DAD-4B7F-AD46-60A9B6CABDED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1594" y="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00" d="100"/>
          <a:sy n="100" d="100"/>
        </p:scale>
        <p:origin x="0" y="0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9" Type="http://schemas.openxmlformats.org/officeDocument/2006/relationships/theme" Target="theme/theme1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font" Target="fonts/font1.fntdata"/><Relationship Id="rId5" Type="http://schemas.openxmlformats.org/officeDocument/2006/relationships/slide" Target="slides/slide4.xml"/><Relationship Id="rId90" Type="http://schemas.openxmlformats.org/officeDocument/2006/relationships/tableStyles" Target="tableStyles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font" Target="fonts/font2.fntdata"/><Relationship Id="rId93" Type="http://schemas.openxmlformats.org/officeDocument/2006/relationships/customXml" Target="../customXml/item2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font" Target="fonts/font5.fntdata"/><Relationship Id="rId88" Type="http://schemas.openxmlformats.org/officeDocument/2006/relationships/viewProps" Target="viewProps.xml"/><Relationship Id="rId91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notesMaster" Target="notesMasters/notesMaster1.xml"/><Relationship Id="rId81" Type="http://schemas.openxmlformats.org/officeDocument/2006/relationships/font" Target="fonts/font3.fntdata"/><Relationship Id="rId86" Type="http://customschemas.google.com/relationships/presentationmetadata" Target="metadata"/><Relationship Id="rId94" Type="http://schemas.openxmlformats.org/officeDocument/2006/relationships/customXml" Target="../customXml/item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customXml" Target="../customXml/item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presProps" Target="presProps.xml"/><Relationship Id="rId61" Type="http://schemas.openxmlformats.org/officeDocument/2006/relationships/slide" Target="slides/slide60.xml"/><Relationship Id="rId82" Type="http://schemas.openxmlformats.org/officeDocument/2006/relationships/font" Target="fonts/font4.fntdata"/><Relationship Id="rId19" Type="http://schemas.openxmlformats.org/officeDocument/2006/relationships/slide" Target="slides/slide18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leb Taylor" userId="fd253181-40ba-45e8-8b47-22af6a9dfb24" providerId="ADAL" clId="{8AD6A39E-8401-4DE3-97C0-BD58D7BAB2A3}"/>
    <pc:docChg chg="delSld modSld">
      <pc:chgData name="Caleb Taylor" userId="fd253181-40ba-45e8-8b47-22af6a9dfb24" providerId="ADAL" clId="{8AD6A39E-8401-4DE3-97C0-BD58D7BAB2A3}" dt="2025-07-02T12:34:17.580" v="61" actId="20577"/>
      <pc:docMkLst>
        <pc:docMk/>
      </pc:docMkLst>
      <pc:sldChg chg="del">
        <pc:chgData name="Caleb Taylor" userId="fd253181-40ba-45e8-8b47-22af6a9dfb24" providerId="ADAL" clId="{8AD6A39E-8401-4DE3-97C0-BD58D7BAB2A3}" dt="2025-07-02T12:32:57.045" v="0" actId="47"/>
        <pc:sldMkLst>
          <pc:docMk/>
          <pc:sldMk cId="0" sldId="257"/>
        </pc:sldMkLst>
      </pc:sldChg>
      <pc:sldChg chg="modSp mod">
        <pc:chgData name="Caleb Taylor" userId="fd253181-40ba-45e8-8b47-22af6a9dfb24" providerId="ADAL" clId="{8AD6A39E-8401-4DE3-97C0-BD58D7BAB2A3}" dt="2025-07-02T12:34:17.580" v="61" actId="20577"/>
        <pc:sldMkLst>
          <pc:docMk/>
          <pc:sldMk cId="0" sldId="319"/>
        </pc:sldMkLst>
        <pc:spChg chg="mod">
          <ac:chgData name="Caleb Taylor" userId="fd253181-40ba-45e8-8b47-22af6a9dfb24" providerId="ADAL" clId="{8AD6A39E-8401-4DE3-97C0-BD58D7BAB2A3}" dt="2025-07-02T12:34:17.580" v="61" actId="20577"/>
          <ac:spMkLst>
            <pc:docMk/>
            <pc:sldMk cId="0" sldId="319"/>
            <ac:spMk id="878" creationId="{00000000-0000-0000-0000-000000000000}"/>
          </ac:spMkLst>
        </pc:spChg>
      </pc:sldChg>
      <pc:sldChg chg="del">
        <pc:chgData name="Caleb Taylor" userId="fd253181-40ba-45e8-8b47-22af6a9dfb24" providerId="ADAL" clId="{8AD6A39E-8401-4DE3-97C0-BD58D7BAB2A3}" dt="2025-07-02T12:32:59.336" v="1" actId="47"/>
        <pc:sldMkLst>
          <pc:docMk/>
          <pc:sldMk cId="3873746903" sldId="320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3037840" cy="4651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970938" y="0"/>
            <a:ext cx="3037840" cy="4651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701040" y="4416426"/>
            <a:ext cx="5608320" cy="4183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829675"/>
            <a:ext cx="3037840" cy="4651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970938" y="8829675"/>
            <a:ext cx="3037840" cy="4651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Dispersion_stability" TargetMode="External"/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en.wikipedia.org/wiki/Electrostatic_repulsion" TargetMode="Externa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vdh.virginia.gov/content/uploads/sites/14/2016/04/VOP.pdf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1:notes"/>
          <p:cNvSpPr txBox="1">
            <a:spLocks noGrp="1"/>
          </p:cNvSpPr>
          <p:nvPr>
            <p:ph type="body" idx="1"/>
          </p:nvPr>
        </p:nvSpPr>
        <p:spPr>
          <a:xfrm>
            <a:off x="701040" y="4416426"/>
            <a:ext cx="5608320" cy="4183063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" name="Google Shape;12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70" name="Google Shape;170;p7:notes"/>
          <p:cNvSpPr txBox="1">
            <a:spLocks noGrp="1"/>
          </p:cNvSpPr>
          <p:nvPr>
            <p:ph type="body" idx="1"/>
          </p:nvPr>
        </p:nvSpPr>
        <p:spPr>
          <a:xfrm>
            <a:off x="701040" y="4416426"/>
            <a:ext cx="5608320" cy="4183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high SUVA indicates a large portion of humic matter present in the water, </a:t>
            </a: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dirty="0"/>
              <a:t>Since aromatic organics have a greater tendency to react with disinfectants to create DBPs, a high SUVA indicates there is a greater potential for the formation of DBP’s. </a:t>
            </a: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dirty="0"/>
              <a:t>SUVA values less that 2 - low chlorine demand and low THM formation potential. </a:t>
            </a: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dirty="0"/>
              <a:t>SUVA values between 2 and 4 -medium UV absorbance a higher chlorine demand and higher THM formation potential.</a:t>
            </a: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dirty="0"/>
              <a:t>SUVA values in excess of 4 -associated with high UV absorbance, high chlorine demand and a high THM formation potential. </a:t>
            </a:r>
            <a:endParaRPr dirty="0"/>
          </a:p>
        </p:txBody>
      </p:sp>
      <p:sp>
        <p:nvSpPr>
          <p:cNvPr id="171" name="Google Shape;171;p7:notes"/>
          <p:cNvSpPr txBox="1">
            <a:spLocks noGrp="1"/>
          </p:cNvSpPr>
          <p:nvPr>
            <p:ph type="sldNum" idx="12"/>
          </p:nvPr>
        </p:nvSpPr>
        <p:spPr>
          <a:xfrm>
            <a:off x="3970938" y="8829675"/>
            <a:ext cx="3037840" cy="4651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259789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4:notes"/>
          <p:cNvSpPr txBox="1">
            <a:spLocks noGrp="1"/>
          </p:cNvSpPr>
          <p:nvPr>
            <p:ph type="body" idx="1"/>
          </p:nvPr>
        </p:nvSpPr>
        <p:spPr>
          <a:xfrm>
            <a:off x="701040" y="4416426"/>
            <a:ext cx="5608320" cy="4183063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" name="Google Shape;150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7670470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9:notes"/>
          <p:cNvSpPr txBox="1">
            <a:spLocks noGrp="1"/>
          </p:cNvSpPr>
          <p:nvPr>
            <p:ph type="body" idx="1"/>
          </p:nvPr>
        </p:nvSpPr>
        <p:spPr>
          <a:xfrm>
            <a:off x="701040" y="4416426"/>
            <a:ext cx="5608320" cy="4183063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8" name="Google Shape;188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10:notes"/>
          <p:cNvSpPr txBox="1">
            <a:spLocks noGrp="1"/>
          </p:cNvSpPr>
          <p:nvPr>
            <p:ph type="body" idx="1"/>
          </p:nvPr>
        </p:nvSpPr>
        <p:spPr>
          <a:xfrm>
            <a:off x="701040" y="4416426"/>
            <a:ext cx="5608320" cy="4183063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5" name="Google Shape;195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11:notes"/>
          <p:cNvSpPr txBox="1">
            <a:spLocks noGrp="1"/>
          </p:cNvSpPr>
          <p:nvPr>
            <p:ph type="body" idx="1"/>
          </p:nvPr>
        </p:nvSpPr>
        <p:spPr>
          <a:xfrm>
            <a:off x="701040" y="4416426"/>
            <a:ext cx="5608320" cy="4183063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7" name="Google Shape;217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12:notes"/>
          <p:cNvSpPr txBox="1">
            <a:spLocks noGrp="1"/>
          </p:cNvSpPr>
          <p:nvPr>
            <p:ph type="body" idx="1"/>
          </p:nvPr>
        </p:nvSpPr>
        <p:spPr>
          <a:xfrm>
            <a:off x="701040" y="4416426"/>
            <a:ext cx="5608320" cy="4183063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5" name="Google Shape;225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13:notes"/>
          <p:cNvSpPr txBox="1">
            <a:spLocks noGrp="1"/>
          </p:cNvSpPr>
          <p:nvPr>
            <p:ph type="body" idx="1"/>
          </p:nvPr>
        </p:nvSpPr>
        <p:spPr>
          <a:xfrm>
            <a:off x="701040" y="4416426"/>
            <a:ext cx="5608320" cy="4183063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3" name="Google Shape;233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14:notes"/>
          <p:cNvSpPr txBox="1">
            <a:spLocks noGrp="1"/>
          </p:cNvSpPr>
          <p:nvPr>
            <p:ph type="body" idx="1"/>
          </p:nvPr>
        </p:nvSpPr>
        <p:spPr>
          <a:xfrm>
            <a:off x="701040" y="4416426"/>
            <a:ext cx="5608320" cy="4183063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0" name="Google Shape;240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15:notes"/>
          <p:cNvSpPr txBox="1">
            <a:spLocks noGrp="1"/>
          </p:cNvSpPr>
          <p:nvPr>
            <p:ph type="body" idx="1"/>
          </p:nvPr>
        </p:nvSpPr>
        <p:spPr>
          <a:xfrm>
            <a:off x="701040" y="4416426"/>
            <a:ext cx="5608320" cy="4183063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0" name="Google Shape;250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258" name="Google Shape;258;p16:notes"/>
          <p:cNvSpPr txBox="1">
            <a:spLocks noGrp="1"/>
          </p:cNvSpPr>
          <p:nvPr>
            <p:ph type="body" idx="1"/>
          </p:nvPr>
        </p:nvSpPr>
        <p:spPr>
          <a:xfrm>
            <a:off x="701040" y="4416426"/>
            <a:ext cx="5608320" cy="4183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Van der Walls - weak, short-range electrostatic attractive forces between uncharged molecules, arising from the interaction of permanent or transient electric dipole moments.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9" name="Google Shape;259;p16:notes"/>
          <p:cNvSpPr txBox="1">
            <a:spLocks noGrp="1"/>
          </p:cNvSpPr>
          <p:nvPr>
            <p:ph type="sldNum" idx="12"/>
          </p:nvPr>
        </p:nvSpPr>
        <p:spPr>
          <a:xfrm>
            <a:off x="3970938" y="8829675"/>
            <a:ext cx="3037840" cy="4651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25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3:notes"/>
          <p:cNvSpPr txBox="1">
            <a:spLocks noGrp="1"/>
          </p:cNvSpPr>
          <p:nvPr>
            <p:ph type="body" idx="1"/>
          </p:nvPr>
        </p:nvSpPr>
        <p:spPr>
          <a:xfrm>
            <a:off x="701040" y="4416426"/>
            <a:ext cx="5608320" cy="4183063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" name="Google Shape;14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267" name="Google Shape;267;p17:notes"/>
          <p:cNvSpPr txBox="1">
            <a:spLocks noGrp="1"/>
          </p:cNvSpPr>
          <p:nvPr>
            <p:ph type="body" idx="1"/>
          </p:nvPr>
        </p:nvSpPr>
        <p:spPr>
          <a:xfrm>
            <a:off x="701040" y="4416426"/>
            <a:ext cx="5608320" cy="4183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The zeta potential is a key indicator of the </a:t>
            </a:r>
            <a:r>
              <a:rPr lang="en-US" u="sng" dirty="0">
                <a:solidFill>
                  <a:schemeClr val="hlink"/>
                </a:solidFill>
                <a:hlinkClick r:id="rId3"/>
              </a:rPr>
              <a:t>stability</a:t>
            </a:r>
            <a:r>
              <a:rPr lang="en-US" dirty="0"/>
              <a:t> of colloidal dispersions. The magnitude of the zeta potential indicates the degree of </a:t>
            </a:r>
            <a:r>
              <a:rPr lang="en-US" u="sng" dirty="0">
                <a:solidFill>
                  <a:schemeClr val="hlink"/>
                </a:solidFill>
                <a:hlinkClick r:id="rId4"/>
              </a:rPr>
              <a:t>electrostatic repulsion</a:t>
            </a:r>
            <a:r>
              <a:rPr lang="en-US" dirty="0"/>
              <a:t> between adjacent, similarly charged particles in a dispersion. For molecules and particles that are small enough, a high zeta potential will confer stability, i.e., the solution or dispersion will resist aggregation. </a:t>
            </a:r>
            <a:endParaRPr dirty="0"/>
          </a:p>
        </p:txBody>
      </p:sp>
      <p:sp>
        <p:nvSpPr>
          <p:cNvPr id="268" name="Google Shape;268;p17:notes"/>
          <p:cNvSpPr txBox="1">
            <a:spLocks noGrp="1"/>
          </p:cNvSpPr>
          <p:nvPr>
            <p:ph type="sldNum" idx="12"/>
          </p:nvPr>
        </p:nvSpPr>
        <p:spPr>
          <a:xfrm>
            <a:off x="3970938" y="8829675"/>
            <a:ext cx="3037840" cy="4651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26</a:t>
            </a:fld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277" name="Google Shape;277;p18:notes"/>
          <p:cNvSpPr txBox="1">
            <a:spLocks noGrp="1"/>
          </p:cNvSpPr>
          <p:nvPr>
            <p:ph type="body" idx="1"/>
          </p:nvPr>
        </p:nvSpPr>
        <p:spPr>
          <a:xfrm>
            <a:off x="701040" y="4416426"/>
            <a:ext cx="5608320" cy="4183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Particle transport in porous media is </a:t>
            </a:r>
            <a:r>
              <a:rPr lang="en-US" sz="12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conventionally studied using so-called breakthrough curve experiments</a:t>
            </a:r>
            <a:r>
              <a:rPr lang="en-US" sz="12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2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based on the analysis of particle concentration at the inlet and outlet of porous media</a:t>
            </a:r>
            <a:r>
              <a:rPr lang="en-US" sz="12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2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showing the elution concentration as a function of volumetric throughput</a:t>
            </a:r>
            <a:r>
              <a:rPr lang="en-US" sz="12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dirty="0"/>
          </a:p>
        </p:txBody>
      </p:sp>
      <p:sp>
        <p:nvSpPr>
          <p:cNvPr id="278" name="Google Shape;278;p18:notes"/>
          <p:cNvSpPr txBox="1">
            <a:spLocks noGrp="1"/>
          </p:cNvSpPr>
          <p:nvPr>
            <p:ph type="sldNum" idx="12"/>
          </p:nvPr>
        </p:nvSpPr>
        <p:spPr>
          <a:xfrm>
            <a:off x="3970938" y="8829675"/>
            <a:ext cx="3037840" cy="4651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28</a:t>
            </a:fld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19:notes"/>
          <p:cNvSpPr txBox="1">
            <a:spLocks noGrp="1"/>
          </p:cNvSpPr>
          <p:nvPr>
            <p:ph type="body" idx="1"/>
          </p:nvPr>
        </p:nvSpPr>
        <p:spPr>
          <a:xfrm>
            <a:off x="701040" y="4416426"/>
            <a:ext cx="5608320" cy="4183063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6" name="Google Shape;286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p21:notes"/>
          <p:cNvSpPr txBox="1">
            <a:spLocks noGrp="1"/>
          </p:cNvSpPr>
          <p:nvPr>
            <p:ph type="body" idx="1"/>
          </p:nvPr>
        </p:nvSpPr>
        <p:spPr>
          <a:xfrm>
            <a:off x="701040" y="4416426"/>
            <a:ext cx="5608320" cy="4183063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5" name="Google Shape;305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1009216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p22:notes"/>
          <p:cNvSpPr txBox="1">
            <a:spLocks noGrp="1"/>
          </p:cNvSpPr>
          <p:nvPr>
            <p:ph type="body" idx="1"/>
          </p:nvPr>
        </p:nvSpPr>
        <p:spPr>
          <a:xfrm>
            <a:off x="701040" y="4416426"/>
            <a:ext cx="5608320" cy="4183063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1" name="Google Shape;311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23:notes"/>
          <p:cNvSpPr txBox="1">
            <a:spLocks noGrp="1"/>
          </p:cNvSpPr>
          <p:nvPr>
            <p:ph type="body" idx="1"/>
          </p:nvPr>
        </p:nvSpPr>
        <p:spPr>
          <a:xfrm>
            <a:off x="701040" y="4416426"/>
            <a:ext cx="5608320" cy="4183063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8" name="Google Shape;318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p24:notes"/>
          <p:cNvSpPr txBox="1">
            <a:spLocks noGrp="1"/>
          </p:cNvSpPr>
          <p:nvPr>
            <p:ph type="body" idx="1"/>
          </p:nvPr>
        </p:nvSpPr>
        <p:spPr>
          <a:xfrm>
            <a:off x="701040" y="4416426"/>
            <a:ext cx="5608320" cy="4183063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5" name="Google Shape;325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p26:notes"/>
          <p:cNvSpPr txBox="1">
            <a:spLocks noGrp="1"/>
          </p:cNvSpPr>
          <p:nvPr>
            <p:ph type="body" idx="1"/>
          </p:nvPr>
        </p:nvSpPr>
        <p:spPr>
          <a:xfrm>
            <a:off x="701040" y="4416426"/>
            <a:ext cx="5608320" cy="4183063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9" name="Google Shape;339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p25:notes"/>
          <p:cNvSpPr txBox="1">
            <a:spLocks noGrp="1"/>
          </p:cNvSpPr>
          <p:nvPr>
            <p:ph type="body" idx="1"/>
          </p:nvPr>
        </p:nvSpPr>
        <p:spPr>
          <a:xfrm>
            <a:off x="701040" y="4416426"/>
            <a:ext cx="5608320" cy="4183063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1" name="Google Shape;331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Google Shape;346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347" name="Google Shape;347;p27:notes"/>
          <p:cNvSpPr txBox="1">
            <a:spLocks noGrp="1"/>
          </p:cNvSpPr>
          <p:nvPr>
            <p:ph type="body" idx="1"/>
          </p:nvPr>
        </p:nvSpPr>
        <p:spPr>
          <a:xfrm>
            <a:off x="701040" y="4416426"/>
            <a:ext cx="5608320" cy="4183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/>
              <a:t>Long Term 2 Enhanced Surface Water Treatment Rule</a:t>
            </a:r>
            <a:endParaRPr/>
          </a:p>
        </p:txBody>
      </p:sp>
      <p:sp>
        <p:nvSpPr>
          <p:cNvPr id="348" name="Google Shape;348;p27:notes"/>
          <p:cNvSpPr txBox="1">
            <a:spLocks noGrp="1"/>
          </p:cNvSpPr>
          <p:nvPr>
            <p:ph type="sldNum" idx="12"/>
          </p:nvPr>
        </p:nvSpPr>
        <p:spPr>
          <a:xfrm>
            <a:off x="3970938" y="8829675"/>
            <a:ext cx="3037840" cy="4651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37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4:notes"/>
          <p:cNvSpPr txBox="1">
            <a:spLocks noGrp="1"/>
          </p:cNvSpPr>
          <p:nvPr>
            <p:ph type="body" idx="1"/>
          </p:nvPr>
        </p:nvSpPr>
        <p:spPr>
          <a:xfrm>
            <a:off x="701040" y="4416426"/>
            <a:ext cx="5608320" cy="4183063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" name="Google Shape;150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Google Shape;372;p29:notes"/>
          <p:cNvSpPr txBox="1">
            <a:spLocks noGrp="1"/>
          </p:cNvSpPr>
          <p:nvPr>
            <p:ph type="body" idx="1"/>
          </p:nvPr>
        </p:nvSpPr>
        <p:spPr>
          <a:xfrm>
            <a:off x="701040" y="4416426"/>
            <a:ext cx="5608320" cy="4183063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3" name="Google Shape;373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Google Shape;378;p30:notes"/>
          <p:cNvSpPr txBox="1">
            <a:spLocks noGrp="1"/>
          </p:cNvSpPr>
          <p:nvPr>
            <p:ph type="body" idx="1"/>
          </p:nvPr>
        </p:nvSpPr>
        <p:spPr>
          <a:xfrm>
            <a:off x="701040" y="4416426"/>
            <a:ext cx="5608320" cy="4183063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9" name="Google Shape;379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Google Shape;386;p31:notes"/>
          <p:cNvSpPr txBox="1">
            <a:spLocks noGrp="1"/>
          </p:cNvSpPr>
          <p:nvPr>
            <p:ph type="body" idx="1"/>
          </p:nvPr>
        </p:nvSpPr>
        <p:spPr>
          <a:xfrm>
            <a:off x="701040" y="4416426"/>
            <a:ext cx="5608320" cy="4183063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7" name="Google Shape;387;p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Google Shape;394;p32:notes"/>
          <p:cNvSpPr txBox="1">
            <a:spLocks noGrp="1"/>
          </p:cNvSpPr>
          <p:nvPr>
            <p:ph type="body" idx="1"/>
          </p:nvPr>
        </p:nvSpPr>
        <p:spPr>
          <a:xfrm>
            <a:off x="701040" y="4416426"/>
            <a:ext cx="5608320" cy="4183063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5" name="Google Shape;395;p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Google Shape;404;p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405" name="Google Shape;405;p33:notes"/>
          <p:cNvSpPr txBox="1">
            <a:spLocks noGrp="1"/>
          </p:cNvSpPr>
          <p:nvPr>
            <p:ph type="body" idx="1"/>
          </p:nvPr>
        </p:nvSpPr>
        <p:spPr>
          <a:xfrm>
            <a:off x="701040" y="4416426"/>
            <a:ext cx="5608320" cy="4183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Rewash – Filter-to-waste, or rewash, usually has a duration of 15-30 minutes.  This allows the initial 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particle/turbidity spike to be wasted before placing the filter online.  For a well-conditioned filter, the 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initial turbidity spike should pass within the first 15 minutes.  Ideally, the filter should not be placed 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online until the rewash turbidity is at or below 0.1 NTU. </a:t>
            </a:r>
            <a:endParaRPr/>
          </a:p>
        </p:txBody>
      </p:sp>
      <p:sp>
        <p:nvSpPr>
          <p:cNvPr id="406" name="Google Shape;406;p33:notes"/>
          <p:cNvSpPr txBox="1">
            <a:spLocks noGrp="1"/>
          </p:cNvSpPr>
          <p:nvPr>
            <p:ph type="sldNum" idx="12"/>
          </p:nvPr>
        </p:nvSpPr>
        <p:spPr>
          <a:xfrm>
            <a:off x="3970938" y="8829675"/>
            <a:ext cx="3037840" cy="4651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42</a:t>
            </a:fld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p21:notes"/>
          <p:cNvSpPr txBox="1">
            <a:spLocks noGrp="1"/>
          </p:cNvSpPr>
          <p:nvPr>
            <p:ph type="body" idx="1"/>
          </p:nvPr>
        </p:nvSpPr>
        <p:spPr>
          <a:xfrm>
            <a:off x="701040" y="4416426"/>
            <a:ext cx="5608320" cy="4183063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5" name="Google Shape;305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p35:notes"/>
          <p:cNvSpPr txBox="1">
            <a:spLocks noGrp="1"/>
          </p:cNvSpPr>
          <p:nvPr>
            <p:ph type="body" idx="1"/>
          </p:nvPr>
        </p:nvSpPr>
        <p:spPr>
          <a:xfrm>
            <a:off x="701040" y="4416426"/>
            <a:ext cx="5608320" cy="4183063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3" name="Google Shape;433;p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p35:notes"/>
          <p:cNvSpPr txBox="1">
            <a:spLocks noGrp="1"/>
          </p:cNvSpPr>
          <p:nvPr>
            <p:ph type="body" idx="1"/>
          </p:nvPr>
        </p:nvSpPr>
        <p:spPr>
          <a:xfrm>
            <a:off x="701040" y="4416426"/>
            <a:ext cx="5608320" cy="4183063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3" name="Google Shape;433;p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72383608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" name="Google Shape;438;p36:notes"/>
          <p:cNvSpPr txBox="1">
            <a:spLocks noGrp="1"/>
          </p:cNvSpPr>
          <p:nvPr>
            <p:ph type="body" idx="1"/>
          </p:nvPr>
        </p:nvSpPr>
        <p:spPr>
          <a:xfrm>
            <a:off x="701040" y="4416426"/>
            <a:ext cx="5608320" cy="4183063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9" name="Google Shape;439;p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Google Shape;445;p37:notes"/>
          <p:cNvSpPr txBox="1">
            <a:spLocks noGrp="1"/>
          </p:cNvSpPr>
          <p:nvPr>
            <p:ph type="body" idx="1"/>
          </p:nvPr>
        </p:nvSpPr>
        <p:spPr>
          <a:xfrm>
            <a:off x="701040" y="4416426"/>
            <a:ext cx="5608320" cy="4183063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6" name="Google Shape;446;p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62" name="Google Shape;162;p6:notes"/>
          <p:cNvSpPr txBox="1">
            <a:spLocks noGrp="1"/>
          </p:cNvSpPr>
          <p:nvPr>
            <p:ph type="body" idx="1"/>
          </p:nvPr>
        </p:nvSpPr>
        <p:spPr>
          <a:xfrm>
            <a:off x="701040" y="4416426"/>
            <a:ext cx="5608320" cy="4183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3" name="Google Shape;163;p6:notes"/>
          <p:cNvSpPr txBox="1">
            <a:spLocks noGrp="1"/>
          </p:cNvSpPr>
          <p:nvPr>
            <p:ph type="sldNum" idx="12"/>
          </p:nvPr>
        </p:nvSpPr>
        <p:spPr>
          <a:xfrm>
            <a:off x="3970938" y="8829675"/>
            <a:ext cx="3037840" cy="4651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82029815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" name="Google Shape;452;p38:notes"/>
          <p:cNvSpPr txBox="1">
            <a:spLocks noGrp="1"/>
          </p:cNvSpPr>
          <p:nvPr>
            <p:ph type="body" idx="1"/>
          </p:nvPr>
        </p:nvSpPr>
        <p:spPr>
          <a:xfrm>
            <a:off x="701040" y="4416426"/>
            <a:ext cx="5608320" cy="4183063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3" name="Google Shape;453;p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0" name="Google Shape;500;p39:notes"/>
          <p:cNvSpPr txBox="1">
            <a:spLocks noGrp="1"/>
          </p:cNvSpPr>
          <p:nvPr>
            <p:ph type="body" idx="1"/>
          </p:nvPr>
        </p:nvSpPr>
        <p:spPr>
          <a:xfrm>
            <a:off x="701040" y="4416426"/>
            <a:ext cx="5608320" cy="4183063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1" name="Google Shape;501;p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" name="Google Shape;508;p40:notes"/>
          <p:cNvSpPr txBox="1">
            <a:spLocks noGrp="1"/>
          </p:cNvSpPr>
          <p:nvPr>
            <p:ph type="body" idx="1"/>
          </p:nvPr>
        </p:nvSpPr>
        <p:spPr>
          <a:xfrm>
            <a:off x="701040" y="4416426"/>
            <a:ext cx="5608320" cy="4183063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9" name="Google Shape;509;p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" name="Google Shape;517;p41:notes"/>
          <p:cNvSpPr txBox="1">
            <a:spLocks noGrp="1"/>
          </p:cNvSpPr>
          <p:nvPr>
            <p:ph type="body" idx="1"/>
          </p:nvPr>
        </p:nvSpPr>
        <p:spPr>
          <a:xfrm>
            <a:off x="701040" y="4416426"/>
            <a:ext cx="5608320" cy="4183063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8" name="Google Shape;518;p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5" name="Google Shape;875;p64:notes"/>
          <p:cNvSpPr txBox="1">
            <a:spLocks noGrp="1"/>
          </p:cNvSpPr>
          <p:nvPr>
            <p:ph type="body" idx="1"/>
          </p:nvPr>
        </p:nvSpPr>
        <p:spPr>
          <a:xfrm>
            <a:off x="701040" y="4416426"/>
            <a:ext cx="5608320" cy="4183063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6" name="Google Shape;876;p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Google Shape;364;p28:notes"/>
          <p:cNvSpPr txBox="1">
            <a:spLocks noGrp="1"/>
          </p:cNvSpPr>
          <p:nvPr>
            <p:ph type="body" idx="1"/>
          </p:nvPr>
        </p:nvSpPr>
        <p:spPr>
          <a:xfrm>
            <a:off x="701040" y="4416426"/>
            <a:ext cx="5608320" cy="4183063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5" name="Google Shape;365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79" name="Google Shape;179;p8:notes"/>
          <p:cNvSpPr txBox="1">
            <a:spLocks noGrp="1"/>
          </p:cNvSpPr>
          <p:nvPr>
            <p:ph type="body" idx="1"/>
          </p:nvPr>
        </p:nvSpPr>
        <p:spPr>
          <a:xfrm>
            <a:off x="701040" y="4416426"/>
            <a:ext cx="5608320" cy="4183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en-US" sz="1200" b="1" u="sng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ODW Virginia’s Optimization Program Manual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0" name="Google Shape;180;p8:notes"/>
          <p:cNvSpPr txBox="1">
            <a:spLocks noGrp="1"/>
          </p:cNvSpPr>
          <p:nvPr>
            <p:ph type="sldNum" idx="12"/>
          </p:nvPr>
        </p:nvSpPr>
        <p:spPr>
          <a:xfrm>
            <a:off x="3970938" y="8829675"/>
            <a:ext cx="3037840" cy="4651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7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62" name="Google Shape;162;p6:notes"/>
          <p:cNvSpPr txBox="1">
            <a:spLocks noGrp="1"/>
          </p:cNvSpPr>
          <p:nvPr>
            <p:ph type="body" idx="1"/>
          </p:nvPr>
        </p:nvSpPr>
        <p:spPr>
          <a:xfrm>
            <a:off x="701040" y="4416426"/>
            <a:ext cx="5608320" cy="4183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3" name="Google Shape;163;p6:notes"/>
          <p:cNvSpPr txBox="1">
            <a:spLocks noGrp="1"/>
          </p:cNvSpPr>
          <p:nvPr>
            <p:ph type="sldNum" idx="12"/>
          </p:nvPr>
        </p:nvSpPr>
        <p:spPr>
          <a:xfrm>
            <a:off x="3970938" y="8829675"/>
            <a:ext cx="3037840" cy="4651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8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70" name="Google Shape;170;p7:notes"/>
          <p:cNvSpPr txBox="1">
            <a:spLocks noGrp="1"/>
          </p:cNvSpPr>
          <p:nvPr>
            <p:ph type="body" idx="1"/>
          </p:nvPr>
        </p:nvSpPr>
        <p:spPr>
          <a:xfrm>
            <a:off x="701040" y="4416426"/>
            <a:ext cx="5608320" cy="4183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high SUVA indicates a large portion of humic matter present in the water, 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Since aromatic organics have a greater tendency to react with disinfectants to create DBPs, a high SUVA indicates there is a greater potential for the formation of DBP’s. 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SUVA values less that 2 - low chlorine demand and low THM formation potential. 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SUVA values between 2 and 4 -medium UV absorbance a higher chlorine demand and higher THM formation potential.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SUVA values in excess of 4 -associated with high UV absorbance, high chlorine demand and a high THM formation potential. </a:t>
            </a:r>
            <a:endParaRPr/>
          </a:p>
        </p:txBody>
      </p:sp>
      <p:sp>
        <p:nvSpPr>
          <p:cNvPr id="171" name="Google Shape;171;p7:notes"/>
          <p:cNvSpPr txBox="1">
            <a:spLocks noGrp="1"/>
          </p:cNvSpPr>
          <p:nvPr>
            <p:ph type="sldNum" idx="12"/>
          </p:nvPr>
        </p:nvSpPr>
        <p:spPr>
          <a:xfrm>
            <a:off x="3970938" y="8829675"/>
            <a:ext cx="3037840" cy="4651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9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70" name="Google Shape;170;p7:notes"/>
          <p:cNvSpPr txBox="1">
            <a:spLocks noGrp="1"/>
          </p:cNvSpPr>
          <p:nvPr>
            <p:ph type="body" idx="1"/>
          </p:nvPr>
        </p:nvSpPr>
        <p:spPr>
          <a:xfrm>
            <a:off x="701040" y="4416426"/>
            <a:ext cx="5608320" cy="4183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high SUVA indicates a large portion of humic matter present in the water, 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Since aromatic organics have a greater tendency to react with disinfectants to create DBPs, a high SUVA indicates there is a greater potential for the formation of DBP’s. 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SUVA values less that 2 - low chlorine demand and low THM formation potential. 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SUVA values between 2 and 4 -medium UV absorbance a higher chlorine demand and higher THM formation potential.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SUVA values in excess of 4 -associated with high UV absorbance, high chlorine demand and a high THM formation potential. </a:t>
            </a:r>
            <a:endParaRPr/>
          </a:p>
        </p:txBody>
      </p:sp>
      <p:sp>
        <p:nvSpPr>
          <p:cNvPr id="171" name="Google Shape;171;p7:notes"/>
          <p:cNvSpPr txBox="1">
            <a:spLocks noGrp="1"/>
          </p:cNvSpPr>
          <p:nvPr>
            <p:ph type="sldNum" idx="12"/>
          </p:nvPr>
        </p:nvSpPr>
        <p:spPr>
          <a:xfrm>
            <a:off x="3970938" y="8829675"/>
            <a:ext cx="3037840" cy="4651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610373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Slide" type="title">
  <p:cSld name="TITLE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oogle Shape;26;p66"/>
          <p:cNvGrpSpPr/>
          <p:nvPr/>
        </p:nvGrpSpPr>
        <p:grpSpPr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27" name="Google Shape;27;p66"/>
            <p:cNvSpPr/>
            <p:nvPr/>
          </p:nvSpPr>
          <p:spPr>
            <a:xfrm>
              <a:off x="0" y="0"/>
              <a:ext cx="2208" cy="4320"/>
            </a:xfrm>
            <a:prstGeom prst="rect">
              <a:avLst/>
            </a:prstGeom>
            <a:gradFill>
              <a:gsLst>
                <a:gs pos="0">
                  <a:schemeClr val="folHlink"/>
                </a:gs>
                <a:gs pos="100000">
                  <a:schemeClr val="lt1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8" name="Google Shape;28;p66"/>
            <p:cNvSpPr/>
            <p:nvPr/>
          </p:nvSpPr>
          <p:spPr>
            <a:xfrm>
              <a:off x="1081" y="1065"/>
              <a:ext cx="4679" cy="1596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grpSp>
          <p:nvGrpSpPr>
            <p:cNvPr id="29" name="Google Shape;29;p66"/>
            <p:cNvGrpSpPr/>
            <p:nvPr/>
          </p:nvGrpSpPr>
          <p:grpSpPr>
            <a:xfrm>
              <a:off x="0" y="672"/>
              <a:ext cx="1806" cy="1989"/>
              <a:chOff x="0" y="672"/>
              <a:chExt cx="1806" cy="1989"/>
            </a:xfrm>
          </p:grpSpPr>
          <p:sp>
            <p:nvSpPr>
              <p:cNvPr id="30" name="Google Shape;30;p66"/>
              <p:cNvSpPr/>
              <p:nvPr/>
            </p:nvSpPr>
            <p:spPr>
              <a:xfrm>
                <a:off x="361" y="2257"/>
                <a:ext cx="363" cy="404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endParaRPr>
              </a:p>
            </p:txBody>
          </p:sp>
          <p:sp>
            <p:nvSpPr>
              <p:cNvPr id="31" name="Google Shape;31;p66"/>
              <p:cNvSpPr/>
              <p:nvPr/>
            </p:nvSpPr>
            <p:spPr>
              <a:xfrm>
                <a:off x="1081" y="1065"/>
                <a:ext cx="362" cy="405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endParaRPr>
              </a:p>
            </p:txBody>
          </p:sp>
          <p:sp>
            <p:nvSpPr>
              <p:cNvPr id="32" name="Google Shape;32;p66"/>
              <p:cNvSpPr/>
              <p:nvPr/>
            </p:nvSpPr>
            <p:spPr>
              <a:xfrm>
                <a:off x="1437" y="672"/>
                <a:ext cx="369" cy="400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endParaRPr>
              </a:p>
            </p:txBody>
          </p:sp>
          <p:sp>
            <p:nvSpPr>
              <p:cNvPr id="33" name="Google Shape;33;p66"/>
              <p:cNvSpPr/>
              <p:nvPr/>
            </p:nvSpPr>
            <p:spPr>
              <a:xfrm>
                <a:off x="719" y="2257"/>
                <a:ext cx="368" cy="404"/>
              </a:xfrm>
              <a:prstGeom prst="rect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endParaRPr>
              </a:p>
            </p:txBody>
          </p:sp>
          <p:sp>
            <p:nvSpPr>
              <p:cNvPr id="34" name="Google Shape;34;p66"/>
              <p:cNvSpPr/>
              <p:nvPr/>
            </p:nvSpPr>
            <p:spPr>
              <a:xfrm>
                <a:off x="1437" y="1065"/>
                <a:ext cx="369" cy="40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endParaRPr>
              </a:p>
            </p:txBody>
          </p:sp>
          <p:sp>
            <p:nvSpPr>
              <p:cNvPr id="35" name="Google Shape;35;p66"/>
              <p:cNvSpPr/>
              <p:nvPr/>
            </p:nvSpPr>
            <p:spPr>
              <a:xfrm>
                <a:off x="719" y="1464"/>
                <a:ext cx="368" cy="399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endParaRPr>
              </a:p>
            </p:txBody>
          </p:sp>
          <p:sp>
            <p:nvSpPr>
              <p:cNvPr id="36" name="Google Shape;36;p66"/>
              <p:cNvSpPr/>
              <p:nvPr/>
            </p:nvSpPr>
            <p:spPr>
              <a:xfrm>
                <a:off x="0" y="1464"/>
                <a:ext cx="367" cy="399"/>
              </a:xfrm>
              <a:prstGeom prst="rect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endParaRPr>
              </a:p>
            </p:txBody>
          </p:sp>
          <p:sp>
            <p:nvSpPr>
              <p:cNvPr id="37" name="Google Shape;37;p66"/>
              <p:cNvSpPr/>
              <p:nvPr/>
            </p:nvSpPr>
            <p:spPr>
              <a:xfrm>
                <a:off x="1081" y="1464"/>
                <a:ext cx="362" cy="39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endParaRPr>
              </a:p>
            </p:txBody>
          </p:sp>
          <p:sp>
            <p:nvSpPr>
              <p:cNvPr id="38" name="Google Shape;38;p66"/>
              <p:cNvSpPr/>
              <p:nvPr/>
            </p:nvSpPr>
            <p:spPr>
              <a:xfrm>
                <a:off x="361" y="1857"/>
                <a:ext cx="363" cy="406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endParaRPr>
              </a:p>
            </p:txBody>
          </p:sp>
          <p:sp>
            <p:nvSpPr>
              <p:cNvPr id="39" name="Google Shape;39;p66"/>
              <p:cNvSpPr/>
              <p:nvPr/>
            </p:nvSpPr>
            <p:spPr>
              <a:xfrm>
                <a:off x="719" y="1857"/>
                <a:ext cx="368" cy="40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endParaRPr>
              </a:p>
            </p:txBody>
          </p:sp>
        </p:grpSp>
      </p:grpSp>
      <p:sp>
        <p:nvSpPr>
          <p:cNvPr id="40" name="Google Shape;40;p66"/>
          <p:cNvSpPr txBox="1">
            <a:spLocks noGrp="1"/>
          </p:cNvSpPr>
          <p:nvPr>
            <p:ph type="dt" idx="10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66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66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43" name="Google Shape;43;p66"/>
          <p:cNvSpPr txBox="1">
            <a:spLocks noGrp="1"/>
          </p:cNvSpPr>
          <p:nvPr>
            <p:ph type="ctrTitle"/>
          </p:nvPr>
        </p:nvSpPr>
        <p:spPr>
          <a:xfrm>
            <a:off x="2971800" y="1828800"/>
            <a:ext cx="6019800" cy="220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5000">
                <a:solidFill>
                  <a:srgbClr val="FFFFFF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66"/>
          <p:cNvSpPr txBox="1">
            <a:spLocks noGrp="1"/>
          </p:cNvSpPr>
          <p:nvPr>
            <p:ph type="subTitle" idx="1"/>
          </p:nvPr>
        </p:nvSpPr>
        <p:spPr>
          <a:xfrm>
            <a:off x="2971800" y="4267200"/>
            <a:ext cx="6019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680"/>
              </a:spcBef>
              <a:spcAft>
                <a:spcPts val="0"/>
              </a:spcAft>
              <a:buSzPts val="2550"/>
              <a:buFont typeface="Noto Sans Symbols"/>
              <a:buNone/>
              <a:defRPr sz="3400"/>
            </a:lvl1pPr>
            <a:lvl2pPr lvl="1" algn="l">
              <a:spcBef>
                <a:spcPts val="360"/>
              </a:spcBef>
              <a:spcAft>
                <a:spcPts val="0"/>
              </a:spcAft>
              <a:buSzPts val="1440"/>
              <a:buChar char="◻"/>
              <a:defRPr/>
            </a:lvl2pPr>
            <a:lvl3pPr lvl="2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lvl="3" algn="l">
              <a:spcBef>
                <a:spcPts val="360"/>
              </a:spcBef>
              <a:spcAft>
                <a:spcPts val="0"/>
              </a:spcAft>
              <a:buSzPts val="1260"/>
              <a:buChar char="◻"/>
              <a:defRPr/>
            </a:lvl4pPr>
            <a:lvl5pPr lvl="4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5pPr>
            <a:lvl6pPr lvl="5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6pPr>
            <a:lvl7pPr lvl="6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7pPr>
            <a:lvl8pPr lvl="7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8pPr>
            <a:lvl9pPr lvl="8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77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2000" b="1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8" name="Google Shape;108;p77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109" name="Google Shape;109;p77"/>
          <p:cNvSpPr txBox="1">
            <a:spLocks noGrp="1"/>
          </p:cNvSpPr>
          <p:nvPr>
            <p:ph type="body" idx="1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SzPts val="105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SzPts val="96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SzPts val="65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SzPts val="63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110" name="Google Shape;110;p77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1" name="Google Shape;111;p77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12" name="Google Shape;112;p77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78"/>
          <p:cNvSpPr txBox="1"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5" name="Google Shape;115;p78"/>
          <p:cNvSpPr txBox="1">
            <a:spLocks noGrp="1"/>
          </p:cNvSpPr>
          <p:nvPr>
            <p:ph type="body" idx="1"/>
          </p:nvPr>
        </p:nvSpPr>
        <p:spPr>
          <a:xfrm rot="5400000">
            <a:off x="2628900" y="-190500"/>
            <a:ext cx="3886200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14325" algn="l">
              <a:spcBef>
                <a:spcPts val="360"/>
              </a:spcBef>
              <a:spcAft>
                <a:spcPts val="0"/>
              </a:spcAft>
              <a:buSzPts val="1350"/>
              <a:buChar char="■"/>
              <a:defRPr/>
            </a:lvl1pPr>
            <a:lvl2pPr marL="914400" lvl="1" indent="-320040" algn="l">
              <a:spcBef>
                <a:spcPts val="360"/>
              </a:spcBef>
              <a:spcAft>
                <a:spcPts val="0"/>
              </a:spcAft>
              <a:buSzPts val="1440"/>
              <a:buChar char="◻"/>
              <a:defRPr/>
            </a:lvl2pPr>
            <a:lvl3pPr marL="1371600" lvl="2" indent="-302894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marL="1828800" lvl="3" indent="-308610" algn="l">
              <a:spcBef>
                <a:spcPts val="360"/>
              </a:spcBef>
              <a:spcAft>
                <a:spcPts val="0"/>
              </a:spcAft>
              <a:buSzPts val="1260"/>
              <a:buChar char="◻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9pPr>
          </a:lstStyle>
          <a:p>
            <a:endParaRPr/>
          </a:p>
        </p:txBody>
      </p:sp>
      <p:sp>
        <p:nvSpPr>
          <p:cNvPr id="116" name="Google Shape;116;p78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7" name="Google Shape;117;p78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18" name="Google Shape;118;p78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79"/>
          <p:cNvSpPr txBox="1">
            <a:spLocks noGrp="1"/>
          </p:cNvSpPr>
          <p:nvPr>
            <p:ph type="title"/>
          </p:nvPr>
        </p:nvSpPr>
        <p:spPr>
          <a:xfrm rot="5400000">
            <a:off x="4953000" y="2133600"/>
            <a:ext cx="5410200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1" name="Google Shape;121;p79"/>
          <p:cNvSpPr txBox="1">
            <a:spLocks noGrp="1"/>
          </p:cNvSpPr>
          <p:nvPr>
            <p:ph type="body" idx="1"/>
          </p:nvPr>
        </p:nvSpPr>
        <p:spPr>
          <a:xfrm rot="5400000">
            <a:off x="762000" y="152400"/>
            <a:ext cx="5410200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14325" algn="l">
              <a:spcBef>
                <a:spcPts val="360"/>
              </a:spcBef>
              <a:spcAft>
                <a:spcPts val="0"/>
              </a:spcAft>
              <a:buSzPts val="1350"/>
              <a:buChar char="■"/>
              <a:defRPr/>
            </a:lvl1pPr>
            <a:lvl2pPr marL="914400" lvl="1" indent="-320040" algn="l">
              <a:spcBef>
                <a:spcPts val="360"/>
              </a:spcBef>
              <a:spcAft>
                <a:spcPts val="0"/>
              </a:spcAft>
              <a:buSzPts val="1440"/>
              <a:buChar char="◻"/>
              <a:defRPr/>
            </a:lvl2pPr>
            <a:lvl3pPr marL="1371600" lvl="2" indent="-302894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marL="1828800" lvl="3" indent="-308610" algn="l">
              <a:spcBef>
                <a:spcPts val="360"/>
              </a:spcBef>
              <a:spcAft>
                <a:spcPts val="0"/>
              </a:spcAft>
              <a:buSzPts val="1260"/>
              <a:buChar char="◻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9pPr>
          </a:lstStyle>
          <a:p>
            <a:endParaRPr/>
          </a:p>
        </p:txBody>
      </p:sp>
      <p:sp>
        <p:nvSpPr>
          <p:cNvPr id="122" name="Google Shape;122;p79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3" name="Google Shape;123;p79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24" name="Google Shape;124;p79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67"/>
          <p:cNvSpPr txBox="1"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67"/>
          <p:cNvSpPr txBox="1">
            <a:spLocks noGrp="1"/>
          </p:cNvSpPr>
          <p:nvPr>
            <p:ph type="body" idx="1"/>
          </p:nvPr>
        </p:nvSpPr>
        <p:spPr>
          <a:xfrm>
            <a:off x="457200" y="1981200"/>
            <a:ext cx="8229600" cy="388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14325" algn="l">
              <a:spcBef>
                <a:spcPts val="360"/>
              </a:spcBef>
              <a:spcAft>
                <a:spcPts val="0"/>
              </a:spcAft>
              <a:buSzPts val="1350"/>
              <a:buChar char="■"/>
              <a:defRPr/>
            </a:lvl1pPr>
            <a:lvl2pPr marL="914400" lvl="1" indent="-320040" algn="l">
              <a:spcBef>
                <a:spcPts val="360"/>
              </a:spcBef>
              <a:spcAft>
                <a:spcPts val="0"/>
              </a:spcAft>
              <a:buSzPts val="1440"/>
              <a:buChar char="◻"/>
              <a:defRPr/>
            </a:lvl2pPr>
            <a:lvl3pPr marL="1371600" lvl="2" indent="-302894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marL="1828800" lvl="3" indent="-308610" algn="l">
              <a:spcBef>
                <a:spcPts val="360"/>
              </a:spcBef>
              <a:spcAft>
                <a:spcPts val="0"/>
              </a:spcAft>
              <a:buSzPts val="1260"/>
              <a:buChar char="◻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9pPr>
          </a:lstStyle>
          <a:p>
            <a:endParaRPr/>
          </a:p>
        </p:txBody>
      </p:sp>
      <p:sp>
        <p:nvSpPr>
          <p:cNvPr id="48" name="Google Shape;48;p67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67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50" name="Google Shape;50;p67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68"/>
          <p:cNvSpPr txBox="1"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cap="none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68"/>
          <p:cNvSpPr txBox="1"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00"/>
              </a:spcBef>
              <a:spcAft>
                <a:spcPts val="0"/>
              </a:spcAft>
              <a:buSzPts val="1500"/>
              <a:buNone/>
              <a:defRPr sz="2000"/>
            </a:lvl1pPr>
            <a:lvl2pPr marL="914400" lvl="1" indent="-228600" algn="l">
              <a:spcBef>
                <a:spcPts val="360"/>
              </a:spcBef>
              <a:spcAft>
                <a:spcPts val="0"/>
              </a:spcAft>
              <a:buSzPts val="1440"/>
              <a:buNone/>
              <a:defRPr sz="1800"/>
            </a:lvl2pPr>
            <a:lvl3pPr marL="1371600" lvl="2" indent="-228600" algn="l">
              <a:spcBef>
                <a:spcPts val="320"/>
              </a:spcBef>
              <a:spcAft>
                <a:spcPts val="0"/>
              </a:spcAft>
              <a:buSzPts val="1040"/>
              <a:buNone/>
              <a:defRPr sz="1600"/>
            </a:lvl3pPr>
            <a:lvl4pPr marL="1828800" lvl="3" indent="-228600" algn="l">
              <a:spcBef>
                <a:spcPts val="280"/>
              </a:spcBef>
              <a:spcAft>
                <a:spcPts val="0"/>
              </a:spcAft>
              <a:buSzPts val="980"/>
              <a:buNone/>
              <a:defRPr sz="1400"/>
            </a:lvl4pPr>
            <a:lvl5pPr marL="2286000" lvl="4" indent="-228600" algn="l">
              <a:spcBef>
                <a:spcPts val="280"/>
              </a:spcBef>
              <a:spcAft>
                <a:spcPts val="0"/>
              </a:spcAft>
              <a:buSzPts val="1400"/>
              <a:buNone/>
              <a:defRPr sz="1400"/>
            </a:lvl5pPr>
            <a:lvl6pPr marL="2743200" lvl="5" indent="-228600" algn="l">
              <a:spcBef>
                <a:spcPts val="280"/>
              </a:spcBef>
              <a:spcAft>
                <a:spcPts val="0"/>
              </a:spcAft>
              <a:buSzPts val="1400"/>
              <a:buNone/>
              <a:defRPr sz="1400"/>
            </a:lvl6pPr>
            <a:lvl7pPr marL="3200400" lvl="6" indent="-228600" algn="l">
              <a:spcBef>
                <a:spcPts val="280"/>
              </a:spcBef>
              <a:spcAft>
                <a:spcPts val="0"/>
              </a:spcAft>
              <a:buSzPts val="1400"/>
              <a:buNone/>
              <a:defRPr sz="1400"/>
            </a:lvl7pPr>
            <a:lvl8pPr marL="3657600" lvl="7" indent="-228600" algn="l">
              <a:spcBef>
                <a:spcPts val="280"/>
              </a:spcBef>
              <a:spcAft>
                <a:spcPts val="0"/>
              </a:spcAft>
              <a:buSzPts val="1400"/>
              <a:buNone/>
              <a:defRPr sz="1400"/>
            </a:lvl8pPr>
            <a:lvl9pPr marL="4114800" lvl="8" indent="-228600" algn="l">
              <a:spcBef>
                <a:spcPts val="28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>
            <a:endParaRPr/>
          </a:p>
        </p:txBody>
      </p:sp>
      <p:sp>
        <p:nvSpPr>
          <p:cNvPr id="54" name="Google Shape;54;p68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68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56" name="Google Shape;56;p68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" type="objOnly">
  <p:cSld name="OBJECT_ONLY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69"/>
          <p:cNvSpPr txBox="1">
            <a:spLocks noGrp="1"/>
          </p:cNvSpPr>
          <p:nvPr>
            <p:ph type="body" idx="1"/>
          </p:nvPr>
        </p:nvSpPr>
        <p:spPr>
          <a:xfrm>
            <a:off x="457200" y="457200"/>
            <a:ext cx="8229600" cy="541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14325" algn="l">
              <a:spcBef>
                <a:spcPts val="360"/>
              </a:spcBef>
              <a:spcAft>
                <a:spcPts val="0"/>
              </a:spcAft>
              <a:buSzPts val="1350"/>
              <a:buChar char="■"/>
              <a:defRPr/>
            </a:lvl1pPr>
            <a:lvl2pPr marL="914400" lvl="1" indent="-320040" algn="l">
              <a:spcBef>
                <a:spcPts val="360"/>
              </a:spcBef>
              <a:spcAft>
                <a:spcPts val="0"/>
              </a:spcAft>
              <a:buSzPts val="1440"/>
              <a:buChar char="◻"/>
              <a:defRPr/>
            </a:lvl2pPr>
            <a:lvl3pPr marL="1371600" lvl="2" indent="-302894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marL="1828800" lvl="3" indent="-308610" algn="l">
              <a:spcBef>
                <a:spcPts val="360"/>
              </a:spcBef>
              <a:spcAft>
                <a:spcPts val="0"/>
              </a:spcAft>
              <a:buSzPts val="1260"/>
              <a:buChar char="◻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9pPr>
          </a:lstStyle>
          <a:p>
            <a:endParaRPr/>
          </a:p>
        </p:txBody>
      </p:sp>
      <p:sp>
        <p:nvSpPr>
          <p:cNvPr id="59" name="Google Shape;59;p69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69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61" name="Google Shape;61;p69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70"/>
          <p:cNvSpPr txBox="1"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70"/>
          <p:cNvSpPr txBox="1">
            <a:spLocks noGrp="1"/>
          </p:cNvSpPr>
          <p:nvPr>
            <p:ph type="body" idx="1"/>
          </p:nvPr>
        </p:nvSpPr>
        <p:spPr>
          <a:xfrm>
            <a:off x="457200" y="1981200"/>
            <a:ext cx="4038600" cy="388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61950" algn="l">
              <a:spcBef>
                <a:spcPts val="560"/>
              </a:spcBef>
              <a:spcAft>
                <a:spcPts val="0"/>
              </a:spcAft>
              <a:buSzPts val="2100"/>
              <a:buChar char="■"/>
              <a:defRPr sz="2800"/>
            </a:lvl1pPr>
            <a:lvl2pPr marL="914400" lvl="1" indent="-350519" algn="l">
              <a:spcBef>
                <a:spcPts val="480"/>
              </a:spcBef>
              <a:spcAft>
                <a:spcPts val="0"/>
              </a:spcAft>
              <a:buSzPts val="1920"/>
              <a:buChar char="◻"/>
              <a:defRPr sz="2400"/>
            </a:lvl2pPr>
            <a:lvl3pPr marL="1371600" lvl="2" indent="-311150" algn="l">
              <a:spcBef>
                <a:spcPts val="400"/>
              </a:spcBef>
              <a:spcAft>
                <a:spcPts val="0"/>
              </a:spcAft>
              <a:buSzPts val="1300"/>
              <a:buChar char="■"/>
              <a:defRPr sz="2000"/>
            </a:lvl3pPr>
            <a:lvl4pPr marL="1828800" lvl="3" indent="-308610" algn="l">
              <a:spcBef>
                <a:spcPts val="360"/>
              </a:spcBef>
              <a:spcAft>
                <a:spcPts val="0"/>
              </a:spcAft>
              <a:buSzPts val="1260"/>
              <a:buChar char="◻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 sz="1800"/>
            </a:lvl9pPr>
          </a:lstStyle>
          <a:p>
            <a:endParaRPr/>
          </a:p>
        </p:txBody>
      </p:sp>
      <p:sp>
        <p:nvSpPr>
          <p:cNvPr id="65" name="Google Shape;65;p70"/>
          <p:cNvSpPr txBox="1">
            <a:spLocks noGrp="1"/>
          </p:cNvSpPr>
          <p:nvPr>
            <p:ph type="body" idx="2"/>
          </p:nvPr>
        </p:nvSpPr>
        <p:spPr>
          <a:xfrm>
            <a:off x="4648200" y="1981200"/>
            <a:ext cx="4038600" cy="388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61950" algn="l">
              <a:spcBef>
                <a:spcPts val="560"/>
              </a:spcBef>
              <a:spcAft>
                <a:spcPts val="0"/>
              </a:spcAft>
              <a:buSzPts val="2100"/>
              <a:buChar char="■"/>
              <a:defRPr sz="2800"/>
            </a:lvl1pPr>
            <a:lvl2pPr marL="914400" lvl="1" indent="-350519" algn="l">
              <a:spcBef>
                <a:spcPts val="480"/>
              </a:spcBef>
              <a:spcAft>
                <a:spcPts val="0"/>
              </a:spcAft>
              <a:buSzPts val="1920"/>
              <a:buChar char="◻"/>
              <a:defRPr sz="2400"/>
            </a:lvl2pPr>
            <a:lvl3pPr marL="1371600" lvl="2" indent="-311150" algn="l">
              <a:spcBef>
                <a:spcPts val="400"/>
              </a:spcBef>
              <a:spcAft>
                <a:spcPts val="0"/>
              </a:spcAft>
              <a:buSzPts val="1300"/>
              <a:buChar char="■"/>
              <a:defRPr sz="2000"/>
            </a:lvl3pPr>
            <a:lvl4pPr marL="1828800" lvl="3" indent="-308610" algn="l">
              <a:spcBef>
                <a:spcPts val="360"/>
              </a:spcBef>
              <a:spcAft>
                <a:spcPts val="0"/>
              </a:spcAft>
              <a:buSzPts val="1260"/>
              <a:buChar char="◻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 sz="1800"/>
            </a:lvl9pPr>
          </a:lstStyle>
          <a:p>
            <a:endParaRPr/>
          </a:p>
        </p:txBody>
      </p:sp>
      <p:sp>
        <p:nvSpPr>
          <p:cNvPr id="66" name="Google Shape;66;p70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70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68" name="Google Shape;68;p70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Text, and Content" type="txAndObj">
  <p:cSld name="TEXT_AND_OBJECT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71"/>
          <p:cNvSpPr txBox="1"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71"/>
          <p:cNvSpPr txBox="1">
            <a:spLocks noGrp="1"/>
          </p:cNvSpPr>
          <p:nvPr>
            <p:ph type="body" idx="1"/>
          </p:nvPr>
        </p:nvSpPr>
        <p:spPr>
          <a:xfrm>
            <a:off x="457200" y="1981200"/>
            <a:ext cx="4038600" cy="388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14325" algn="l">
              <a:spcBef>
                <a:spcPts val="360"/>
              </a:spcBef>
              <a:spcAft>
                <a:spcPts val="0"/>
              </a:spcAft>
              <a:buSzPts val="1350"/>
              <a:buChar char="■"/>
              <a:defRPr/>
            </a:lvl1pPr>
            <a:lvl2pPr marL="914400" lvl="1" indent="-320040" algn="l">
              <a:spcBef>
                <a:spcPts val="360"/>
              </a:spcBef>
              <a:spcAft>
                <a:spcPts val="0"/>
              </a:spcAft>
              <a:buSzPts val="1440"/>
              <a:buChar char="◻"/>
              <a:defRPr/>
            </a:lvl2pPr>
            <a:lvl3pPr marL="1371600" lvl="2" indent="-302894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marL="1828800" lvl="3" indent="-308610" algn="l">
              <a:spcBef>
                <a:spcPts val="360"/>
              </a:spcBef>
              <a:spcAft>
                <a:spcPts val="0"/>
              </a:spcAft>
              <a:buSzPts val="1260"/>
              <a:buChar char="◻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9pPr>
          </a:lstStyle>
          <a:p>
            <a:endParaRPr/>
          </a:p>
        </p:txBody>
      </p:sp>
      <p:sp>
        <p:nvSpPr>
          <p:cNvPr id="72" name="Google Shape;72;p71"/>
          <p:cNvSpPr txBox="1">
            <a:spLocks noGrp="1"/>
          </p:cNvSpPr>
          <p:nvPr>
            <p:ph type="body" idx="2"/>
          </p:nvPr>
        </p:nvSpPr>
        <p:spPr>
          <a:xfrm>
            <a:off x="4648200" y="1981200"/>
            <a:ext cx="4038600" cy="388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14325" algn="l">
              <a:spcBef>
                <a:spcPts val="360"/>
              </a:spcBef>
              <a:spcAft>
                <a:spcPts val="0"/>
              </a:spcAft>
              <a:buSzPts val="1350"/>
              <a:buChar char="■"/>
              <a:defRPr/>
            </a:lvl1pPr>
            <a:lvl2pPr marL="914400" lvl="1" indent="-320040" algn="l">
              <a:spcBef>
                <a:spcPts val="360"/>
              </a:spcBef>
              <a:spcAft>
                <a:spcPts val="0"/>
              </a:spcAft>
              <a:buSzPts val="1440"/>
              <a:buChar char="◻"/>
              <a:defRPr/>
            </a:lvl2pPr>
            <a:lvl3pPr marL="1371600" lvl="2" indent="-302894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marL="1828800" lvl="3" indent="-308610" algn="l">
              <a:spcBef>
                <a:spcPts val="360"/>
              </a:spcBef>
              <a:spcAft>
                <a:spcPts val="0"/>
              </a:spcAft>
              <a:buSzPts val="1260"/>
              <a:buChar char="◻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9pPr>
          </a:lstStyle>
          <a:p>
            <a:endParaRPr/>
          </a:p>
        </p:txBody>
      </p:sp>
      <p:sp>
        <p:nvSpPr>
          <p:cNvPr id="73" name="Google Shape;73;p71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71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75" name="Google Shape;75;p71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72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72"/>
          <p:cNvSpPr txBox="1"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SzPts val="18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SzPts val="16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SzPts val="117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SzPts val="112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79" name="Google Shape;79;p72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480"/>
              </a:spcBef>
              <a:spcAft>
                <a:spcPts val="0"/>
              </a:spcAft>
              <a:buSzPts val="1800"/>
              <a:buChar char="■"/>
              <a:defRPr sz="2400"/>
            </a:lvl1pPr>
            <a:lvl2pPr marL="914400" lvl="1" indent="-330200" algn="l">
              <a:spcBef>
                <a:spcPts val="400"/>
              </a:spcBef>
              <a:spcAft>
                <a:spcPts val="0"/>
              </a:spcAft>
              <a:buSzPts val="1600"/>
              <a:buChar char="◻"/>
              <a:defRPr sz="2000"/>
            </a:lvl2pPr>
            <a:lvl3pPr marL="1371600" lvl="2" indent="-302894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 sz="1800"/>
            </a:lvl3pPr>
            <a:lvl4pPr marL="1828800" lvl="3" indent="-299719" algn="l">
              <a:spcBef>
                <a:spcPts val="320"/>
              </a:spcBef>
              <a:spcAft>
                <a:spcPts val="0"/>
              </a:spcAft>
              <a:buSzPts val="1120"/>
              <a:buChar char="◻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SzPts val="1600"/>
              <a:buChar char="▪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SzPts val="1600"/>
              <a:buChar char="▪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SzPts val="1600"/>
              <a:buChar char="▪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SzPts val="1600"/>
              <a:buChar char="▪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SzPts val="1600"/>
              <a:buChar char="▪"/>
              <a:defRPr sz="1600"/>
            </a:lvl9pPr>
          </a:lstStyle>
          <a:p>
            <a:endParaRPr/>
          </a:p>
        </p:txBody>
      </p:sp>
      <p:sp>
        <p:nvSpPr>
          <p:cNvPr id="80" name="Google Shape;80;p72"/>
          <p:cNvSpPr txBox="1">
            <a:spLocks noGrp="1"/>
          </p:cNvSpPr>
          <p:nvPr>
            <p:ph type="body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SzPts val="18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SzPts val="16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SzPts val="117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SzPts val="112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81" name="Google Shape;81;p72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480"/>
              </a:spcBef>
              <a:spcAft>
                <a:spcPts val="0"/>
              </a:spcAft>
              <a:buSzPts val="1800"/>
              <a:buChar char="■"/>
              <a:defRPr sz="2400"/>
            </a:lvl1pPr>
            <a:lvl2pPr marL="914400" lvl="1" indent="-330200" algn="l">
              <a:spcBef>
                <a:spcPts val="400"/>
              </a:spcBef>
              <a:spcAft>
                <a:spcPts val="0"/>
              </a:spcAft>
              <a:buSzPts val="1600"/>
              <a:buChar char="◻"/>
              <a:defRPr sz="2000"/>
            </a:lvl2pPr>
            <a:lvl3pPr marL="1371600" lvl="2" indent="-302894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 sz="1800"/>
            </a:lvl3pPr>
            <a:lvl4pPr marL="1828800" lvl="3" indent="-299719" algn="l">
              <a:spcBef>
                <a:spcPts val="320"/>
              </a:spcBef>
              <a:spcAft>
                <a:spcPts val="0"/>
              </a:spcAft>
              <a:buSzPts val="1120"/>
              <a:buChar char="◻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SzPts val="1600"/>
              <a:buChar char="▪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SzPts val="1600"/>
              <a:buChar char="▪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SzPts val="1600"/>
              <a:buChar char="▪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SzPts val="1600"/>
              <a:buChar char="▪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SzPts val="1600"/>
              <a:buChar char="▪"/>
              <a:defRPr sz="1600"/>
            </a:lvl9pPr>
          </a:lstStyle>
          <a:p>
            <a:endParaRPr/>
          </a:p>
        </p:txBody>
      </p:sp>
      <p:sp>
        <p:nvSpPr>
          <p:cNvPr id="82" name="Google Shape;82;p72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72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84" name="Google Shape;84;p72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73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73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88" name="Google Shape;88;p73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able" type="tbl">
  <p:cSld name="TABLE"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74"/>
          <p:cNvSpPr txBox="1"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" name="Google Shape;91;p74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2" name="Google Shape;92;p74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93" name="Google Shape;93;p74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65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65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L="0" marR="0" lvl="1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2pPr>
            <a:lvl3pPr marL="0" marR="0" lvl="2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3pPr>
            <a:lvl4pPr marL="0" marR="0" lvl="3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4pPr>
            <a:lvl5pPr marL="0" marR="0" lvl="4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5pPr>
            <a:lvl6pPr marL="0" marR="0" lvl="5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6pPr>
            <a:lvl7pPr marL="0" marR="0" lvl="6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7pPr>
            <a:lvl8pPr marL="0" marR="0" lvl="7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8pPr>
            <a:lvl9pPr marL="0" marR="0" lvl="8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grpSp>
        <p:nvGrpSpPr>
          <p:cNvPr id="12" name="Google Shape;12;p65"/>
          <p:cNvGrpSpPr/>
          <p:nvPr/>
        </p:nvGrpSpPr>
        <p:grpSpPr>
          <a:xfrm>
            <a:off x="0" y="0"/>
            <a:ext cx="9144000" cy="546100"/>
            <a:chOff x="0" y="0"/>
            <a:chExt cx="5760" cy="344"/>
          </a:xfrm>
        </p:grpSpPr>
        <p:sp>
          <p:nvSpPr>
            <p:cNvPr id="13" name="Google Shape;13;p65"/>
            <p:cNvSpPr/>
            <p:nvPr/>
          </p:nvSpPr>
          <p:spPr>
            <a:xfrm>
              <a:off x="0" y="0"/>
              <a:ext cx="180" cy="336"/>
            </a:xfrm>
            <a:prstGeom prst="rect">
              <a:avLst/>
            </a:prstGeom>
            <a:gradFill>
              <a:gsLst>
                <a:gs pos="0">
                  <a:schemeClr val="folHlink"/>
                </a:gs>
                <a:gs pos="100000">
                  <a:schemeClr val="lt1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4" name="Google Shape;14;p65"/>
            <p:cNvSpPr/>
            <p:nvPr/>
          </p:nvSpPr>
          <p:spPr>
            <a:xfrm>
              <a:off x="260" y="85"/>
              <a:ext cx="5500" cy="173"/>
            </a:xfrm>
            <a:prstGeom prst="rect">
              <a:avLst/>
            </a:prstGeom>
            <a:gradFill>
              <a:gsLst>
                <a:gs pos="0">
                  <a:schemeClr val="lt2"/>
                </a:gs>
                <a:gs pos="100000">
                  <a:schemeClr val="lt1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5" name="Google Shape;15;p65"/>
            <p:cNvSpPr/>
            <p:nvPr/>
          </p:nvSpPr>
          <p:spPr>
            <a:xfrm>
              <a:off x="258" y="85"/>
              <a:ext cx="87" cy="89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" name="Google Shape;16;p65"/>
            <p:cNvSpPr/>
            <p:nvPr/>
          </p:nvSpPr>
          <p:spPr>
            <a:xfrm>
              <a:off x="345" y="0"/>
              <a:ext cx="88" cy="8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" name="Google Shape;17;p65"/>
            <p:cNvSpPr/>
            <p:nvPr/>
          </p:nvSpPr>
          <p:spPr>
            <a:xfrm>
              <a:off x="345" y="85"/>
              <a:ext cx="88" cy="8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" name="Google Shape;18;p65"/>
            <p:cNvSpPr/>
            <p:nvPr/>
          </p:nvSpPr>
          <p:spPr>
            <a:xfrm>
              <a:off x="173" y="173"/>
              <a:ext cx="86" cy="8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" name="Google Shape;19;p65"/>
            <p:cNvSpPr/>
            <p:nvPr/>
          </p:nvSpPr>
          <p:spPr>
            <a:xfrm>
              <a:off x="83" y="86"/>
              <a:ext cx="89" cy="87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0" name="Google Shape;20;p65"/>
            <p:cNvSpPr/>
            <p:nvPr/>
          </p:nvSpPr>
          <p:spPr>
            <a:xfrm>
              <a:off x="258" y="171"/>
              <a:ext cx="87" cy="8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" name="Google Shape;21;p65"/>
            <p:cNvSpPr/>
            <p:nvPr/>
          </p:nvSpPr>
          <p:spPr>
            <a:xfrm>
              <a:off x="173" y="258"/>
              <a:ext cx="86" cy="8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2" name="Google Shape;22;p65"/>
          <p:cNvSpPr txBox="1"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3" name="Google Shape;23;p65"/>
          <p:cNvSpPr txBox="1">
            <a:spLocks noGrp="1"/>
          </p:cNvSpPr>
          <p:nvPr>
            <p:ph type="body" idx="1"/>
          </p:nvPr>
        </p:nvSpPr>
        <p:spPr>
          <a:xfrm>
            <a:off x="457200" y="1981200"/>
            <a:ext cx="8229600" cy="388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81000" algn="l" rtl="0">
              <a:spcBef>
                <a:spcPts val="64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Noto Sans Symbols"/>
              <a:buChar char="■"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70840" algn="l" rtl="0">
              <a:spcBef>
                <a:spcPts val="560"/>
              </a:spcBef>
              <a:spcAft>
                <a:spcPts val="0"/>
              </a:spcAft>
              <a:buClr>
                <a:schemeClr val="accent2"/>
              </a:buClr>
              <a:buSzPts val="2240"/>
              <a:buFont typeface="Noto Sans Symbols"/>
              <a:buChar char="◻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27660" algn="l" rtl="0"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ts val="1560"/>
              <a:buFont typeface="Noto Sans Symbols"/>
              <a:buChar char="■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spcBef>
                <a:spcPts val="40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Noto Sans Symbols"/>
              <a:buChar char="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4" name="Google Shape;24;p65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2.gif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1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9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8.jpg"/><Relationship Id="rId5" Type="http://schemas.openxmlformats.org/officeDocument/2006/relationships/image" Target="../media/image37.jpg"/><Relationship Id="rId4" Type="http://schemas.openxmlformats.org/officeDocument/2006/relationships/image" Target="../media/image36.jp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e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pn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9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7.jp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5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slideLayout" Target="../slideLayouts/slideLayout6.xml"/><Relationship Id="rId1" Type="http://schemas.openxmlformats.org/officeDocument/2006/relationships/video" Target="https://www.youtube.com/embed/UmzR3TRTz2U?feature=oembed" TargetMode="Externa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1"/>
          <p:cNvSpPr txBox="1">
            <a:spLocks noGrp="1"/>
          </p:cNvSpPr>
          <p:nvPr>
            <p:ph type="ctrTitle"/>
          </p:nvPr>
        </p:nvSpPr>
        <p:spPr>
          <a:xfrm>
            <a:off x="2971800" y="1828800"/>
            <a:ext cx="6019800" cy="220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br>
              <a:rPr lang="en-US" sz="4000"/>
            </a:br>
            <a:r>
              <a:rPr lang="en-US" sz="4000"/>
              <a:t>Water Treatment Plant Operators Short Course</a:t>
            </a:r>
            <a:br>
              <a:rPr lang="en-US" sz="5400"/>
            </a:br>
            <a:endParaRPr/>
          </a:p>
        </p:txBody>
      </p:sp>
      <p:sp>
        <p:nvSpPr>
          <p:cNvPr id="130" name="Google Shape;130;p1"/>
          <p:cNvSpPr txBox="1">
            <a:spLocks noGrp="1"/>
          </p:cNvSpPr>
          <p:nvPr>
            <p:ph type="subTitle" idx="1"/>
          </p:nvPr>
        </p:nvSpPr>
        <p:spPr>
          <a:xfrm>
            <a:off x="2895600" y="4191000"/>
            <a:ext cx="6019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050"/>
              <a:buNone/>
            </a:pPr>
            <a:endParaRPr sz="5400" b="1">
              <a:solidFill>
                <a:srgbClr val="003366"/>
              </a:solidFill>
            </a:endParaRPr>
          </a:p>
          <a:p>
            <a:pPr marL="0" lvl="0" indent="0" algn="l" rtl="0">
              <a:lnSpc>
                <a:spcPct val="90000"/>
              </a:lnSpc>
              <a:spcBef>
                <a:spcPts val="1080"/>
              </a:spcBef>
              <a:spcAft>
                <a:spcPts val="0"/>
              </a:spcAft>
              <a:buSzPts val="4050"/>
              <a:buNone/>
            </a:pPr>
            <a:r>
              <a:rPr lang="en-US" sz="5400" b="1">
                <a:solidFill>
                  <a:srgbClr val="003366"/>
                </a:solidFill>
              </a:rPr>
              <a:t>Filtration</a:t>
            </a:r>
            <a:endParaRPr/>
          </a:p>
        </p:txBody>
      </p:sp>
      <p:pic>
        <p:nvPicPr>
          <p:cNvPr id="131" name="Google Shape;131;p1" descr="Image result for VDH logo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705600" y="457200"/>
            <a:ext cx="2286000" cy="66811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2" name="Google Shape;132;p1" descr="A picture containing table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 t="25429" b="23713"/>
          <a:stretch/>
        </p:blipFill>
        <p:spPr>
          <a:xfrm>
            <a:off x="4572000" y="304800"/>
            <a:ext cx="2057400" cy="1219200"/>
          </a:xfrm>
          <a:prstGeom prst="rect">
            <a:avLst/>
          </a:prstGeom>
          <a:noFill/>
          <a:ln>
            <a:noFill/>
          </a:ln>
        </p:spPr>
      </p:pic>
      <p:sp>
        <p:nvSpPr>
          <p:cNvPr id="133" name="Google Shape;133;p1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</a:t>
            </a:fld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7"/>
          <p:cNvSpPr txBox="1"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NOM Removal</a:t>
            </a:r>
            <a:endParaRPr dirty="0"/>
          </a:p>
        </p:txBody>
      </p:sp>
      <p:sp>
        <p:nvSpPr>
          <p:cNvPr id="176" name="Google Shape;176;p7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10</a:t>
            </a:fld>
            <a:endParaRPr dirty="0"/>
          </a:p>
        </p:txBody>
      </p:sp>
      <p:pic>
        <p:nvPicPr>
          <p:cNvPr id="12290" name="Picture 2">
            <a:extLst>
              <a:ext uri="{FF2B5EF4-FFF2-40B4-BE49-F238E27FC236}">
                <a16:creationId xmlns:a16="http://schemas.microsoft.com/office/drawing/2014/main" id="{B3E27DA9-CAB6-2519-89F4-7AA26711882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9" t="1849" r="1511" b="1753"/>
          <a:stretch/>
        </p:blipFill>
        <p:spPr bwMode="auto">
          <a:xfrm>
            <a:off x="127590" y="1733106"/>
            <a:ext cx="8888819" cy="3880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BA0EF69-506A-0A48-79D8-19CCF0044AF1}"/>
              </a:ext>
            </a:extLst>
          </p:cNvPr>
          <p:cNvSpPr txBox="1"/>
          <p:nvPr/>
        </p:nvSpPr>
        <p:spPr>
          <a:xfrm>
            <a:off x="3413051" y="5932967"/>
            <a:ext cx="29558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solidFill>
                  <a:schemeClr val="accent1"/>
                </a:solidFill>
              </a:rPr>
              <a:t>Will revisit this with Zeta Potential</a:t>
            </a:r>
          </a:p>
        </p:txBody>
      </p:sp>
    </p:spTree>
    <p:extLst>
      <p:ext uri="{BB962C8B-B14F-4D97-AF65-F5344CB8AC3E}">
        <p14:creationId xmlns:p14="http://schemas.microsoft.com/office/powerpoint/2010/main" val="3870358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7"/>
          <p:cNvSpPr txBox="1"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Measurement of NOM</a:t>
            </a:r>
            <a:endParaRPr dirty="0"/>
          </a:p>
        </p:txBody>
      </p:sp>
      <p:sp>
        <p:nvSpPr>
          <p:cNvPr id="174" name="Google Shape;174;p7"/>
          <p:cNvSpPr txBox="1">
            <a:spLocks noGrp="1"/>
          </p:cNvSpPr>
          <p:nvPr>
            <p:ph type="body" idx="1"/>
          </p:nvPr>
        </p:nvSpPr>
        <p:spPr>
          <a:xfrm>
            <a:off x="457200" y="1981200"/>
            <a:ext cx="8382000" cy="457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SzPts val="2100"/>
              <a:buChar char="■"/>
            </a:pPr>
            <a:r>
              <a:rPr lang="en-US" sz="2800" dirty="0"/>
              <a:t>Specific ultraviolet absorbance (SUVA)</a:t>
            </a:r>
            <a:endParaRPr dirty="0"/>
          </a:p>
          <a:p>
            <a:pPr marL="742950" lvl="1" indent="-285750" algn="l" rtl="0">
              <a:spcBef>
                <a:spcPts val="480"/>
              </a:spcBef>
              <a:spcAft>
                <a:spcPts val="0"/>
              </a:spcAft>
              <a:buSzPts val="1920"/>
              <a:buChar char="◻"/>
            </a:pPr>
            <a:r>
              <a:rPr lang="en-US" sz="2400" dirty="0"/>
              <a:t>DOC measured by filtering sample (0.45 micron) and analyzing for TOC </a:t>
            </a:r>
          </a:p>
          <a:p>
            <a:pPr marL="285750" indent="-285750">
              <a:spcBef>
                <a:spcPts val="480"/>
              </a:spcBef>
              <a:buSzPts val="1920"/>
              <a:buChar char="◻"/>
            </a:pPr>
            <a:r>
              <a:rPr lang="en-US" sz="2800" dirty="0"/>
              <a:t>SUVA values</a:t>
            </a:r>
          </a:p>
          <a:p>
            <a:pPr marL="742950" lvl="1" indent="-285750">
              <a:spcBef>
                <a:spcPts val="480"/>
              </a:spcBef>
              <a:buSzPts val="1920"/>
            </a:pPr>
            <a:r>
              <a:rPr lang="en-US" sz="2400" dirty="0"/>
              <a:t>&lt; 2 = low chlorine demand and low THM formation potential</a:t>
            </a:r>
          </a:p>
          <a:p>
            <a:pPr marL="742950" lvl="1" indent="-285750">
              <a:spcBef>
                <a:spcPts val="480"/>
              </a:spcBef>
              <a:buSzPts val="1920"/>
            </a:pPr>
            <a:r>
              <a:rPr lang="en-US" sz="2400" dirty="0"/>
              <a:t>2 - 4 = medium UV absorbance a higher chlorine demand and higher THM formation potential</a:t>
            </a:r>
          </a:p>
          <a:p>
            <a:pPr marL="742950" lvl="1" indent="-285750">
              <a:spcBef>
                <a:spcPts val="480"/>
              </a:spcBef>
              <a:buSzPts val="1920"/>
            </a:pPr>
            <a:r>
              <a:rPr lang="en-US" sz="2400" dirty="0"/>
              <a:t>&gt; 4 = high UV absorbance, high chlorine demand and a high THM formation potential</a:t>
            </a:r>
          </a:p>
          <a:p>
            <a:pPr marL="742950" lvl="1" indent="-285750">
              <a:spcBef>
                <a:spcPts val="480"/>
              </a:spcBef>
              <a:buSzPts val="1920"/>
            </a:pPr>
            <a:endParaRPr sz="2400" dirty="0"/>
          </a:p>
        </p:txBody>
      </p:sp>
      <p:pic>
        <p:nvPicPr>
          <p:cNvPr id="175" name="Google Shape;175;p7" descr="A screenshot of a cell phone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060751" y="2971801"/>
            <a:ext cx="3839240" cy="792126"/>
          </a:xfrm>
          <a:prstGeom prst="rect">
            <a:avLst/>
          </a:prstGeom>
          <a:noFill/>
          <a:ln>
            <a:noFill/>
          </a:ln>
        </p:spPr>
      </p:pic>
      <p:sp>
        <p:nvSpPr>
          <p:cNvPr id="176" name="Google Shape;176;p7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11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9268782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4"/>
          <p:cNvSpPr txBox="1"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chemeClr val="accent1"/>
                </a:solidFill>
              </a:rPr>
              <a:t>FILTRATION MECHANISMS</a:t>
            </a:r>
            <a:br>
              <a:rPr lang="en-US" dirty="0"/>
            </a:br>
            <a:endParaRPr dirty="0"/>
          </a:p>
        </p:txBody>
      </p:sp>
      <p:sp>
        <p:nvSpPr>
          <p:cNvPr id="153" name="Google Shape;153;p4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026789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9"/>
          <p:cNvSpPr txBox="1">
            <a:spLocks noGrp="1"/>
          </p:cNvSpPr>
          <p:nvPr>
            <p:ph type="title"/>
          </p:nvPr>
        </p:nvSpPr>
        <p:spPr>
          <a:xfrm>
            <a:off x="457200" y="457200"/>
            <a:ext cx="8229600" cy="99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Filtration Categories</a:t>
            </a:r>
            <a:endParaRPr/>
          </a:p>
        </p:txBody>
      </p:sp>
      <p:sp>
        <p:nvSpPr>
          <p:cNvPr id="191" name="Google Shape;191;p9"/>
          <p:cNvSpPr txBox="1">
            <a:spLocks noGrp="1"/>
          </p:cNvSpPr>
          <p:nvPr>
            <p:ph type="body" idx="1"/>
          </p:nvPr>
        </p:nvSpPr>
        <p:spPr>
          <a:xfrm>
            <a:off x="457200" y="1524000"/>
            <a:ext cx="8458200" cy="464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100"/>
              <a:buChar char="■"/>
            </a:pPr>
            <a:r>
              <a:rPr lang="en-US" sz="2800"/>
              <a:t>Driving Force</a:t>
            </a:r>
            <a:endParaRPr/>
          </a:p>
          <a:p>
            <a:pPr marL="742950" lvl="1" indent="-285750" algn="l" rtl="0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SzPts val="1920"/>
              <a:buChar char="◻"/>
            </a:pPr>
            <a:r>
              <a:rPr lang="en-US" sz="2400"/>
              <a:t>Gravity</a:t>
            </a:r>
            <a:endParaRPr/>
          </a:p>
          <a:p>
            <a:pPr marL="742950" lvl="1" indent="-285750" algn="l" rtl="0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SzPts val="1920"/>
              <a:buChar char="◻"/>
            </a:pPr>
            <a:r>
              <a:rPr lang="en-US" sz="2400"/>
              <a:t>Pressure (sand, membrane and ion exchange)</a:t>
            </a:r>
            <a:endParaRPr/>
          </a:p>
          <a:p>
            <a:pPr marL="342900" lvl="0" indent="-342900" algn="l" rtl="0">
              <a:lnSpc>
                <a:spcPct val="80000"/>
              </a:lnSpc>
              <a:spcBef>
                <a:spcPts val="560"/>
              </a:spcBef>
              <a:spcAft>
                <a:spcPts val="0"/>
              </a:spcAft>
              <a:buSzPts val="2100"/>
              <a:buChar char="■"/>
            </a:pPr>
            <a:r>
              <a:rPr lang="en-US" sz="2800"/>
              <a:t>Hydraulic loading rate</a:t>
            </a:r>
            <a:endParaRPr/>
          </a:p>
          <a:p>
            <a:pPr marL="742950" lvl="1" indent="-285750" algn="l" rtl="0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SzPts val="1920"/>
              <a:buChar char="◻"/>
            </a:pPr>
            <a:r>
              <a:rPr lang="en-US" sz="2400"/>
              <a:t>Slow Sand (0.05 – 0.13 gpm/ft</a:t>
            </a:r>
            <a:r>
              <a:rPr lang="en-US" sz="2400" baseline="30000"/>
              <a:t>2</a:t>
            </a:r>
            <a:r>
              <a:rPr lang="en-US" sz="2400"/>
              <a:t>)</a:t>
            </a:r>
            <a:endParaRPr/>
          </a:p>
          <a:p>
            <a:pPr marL="742950" lvl="1" indent="-285750" algn="l" rtl="0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SzPts val="1920"/>
              <a:buChar char="◻"/>
            </a:pPr>
            <a:r>
              <a:rPr lang="en-US" sz="2400"/>
              <a:t>Rapid Sand (1 – 2 gpm/ft</a:t>
            </a:r>
            <a:r>
              <a:rPr lang="en-US" sz="2400" baseline="30000"/>
              <a:t>2</a:t>
            </a:r>
            <a:r>
              <a:rPr lang="en-US" sz="2400"/>
              <a:t>)</a:t>
            </a:r>
            <a:endParaRPr/>
          </a:p>
          <a:p>
            <a:pPr marL="742950" lvl="1" indent="-285750" algn="l" rtl="0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SzPts val="1920"/>
              <a:buChar char="◻"/>
            </a:pPr>
            <a:r>
              <a:rPr lang="en-US" sz="2400"/>
              <a:t>High Rate (3 – 15 gpm/ft</a:t>
            </a:r>
            <a:r>
              <a:rPr lang="en-US" sz="2400" baseline="30000"/>
              <a:t>2</a:t>
            </a:r>
            <a:r>
              <a:rPr lang="en-US" sz="2400"/>
              <a:t>)</a:t>
            </a:r>
            <a:endParaRPr/>
          </a:p>
          <a:p>
            <a:pPr marL="342900" lvl="0" indent="-342900" algn="l" rtl="0">
              <a:lnSpc>
                <a:spcPct val="80000"/>
              </a:lnSpc>
              <a:spcBef>
                <a:spcPts val="560"/>
              </a:spcBef>
              <a:spcAft>
                <a:spcPts val="0"/>
              </a:spcAft>
              <a:buSzPts val="2100"/>
              <a:buChar char="■"/>
            </a:pPr>
            <a:r>
              <a:rPr lang="en-US" sz="2800"/>
              <a:t>Media configuration</a:t>
            </a:r>
            <a:endParaRPr/>
          </a:p>
          <a:p>
            <a:pPr marL="742950" lvl="1" indent="-285750" algn="l" rtl="0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SzPts val="1920"/>
              <a:buChar char="◻"/>
            </a:pPr>
            <a:r>
              <a:rPr lang="en-US" sz="2400"/>
              <a:t>Slow Sand</a:t>
            </a:r>
            <a:endParaRPr/>
          </a:p>
          <a:p>
            <a:pPr marL="742950" lvl="1" indent="-285750" algn="l" rtl="0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SzPts val="1920"/>
              <a:buChar char="◻"/>
            </a:pPr>
            <a:r>
              <a:rPr lang="en-US" sz="2400"/>
              <a:t>Rapid Sand</a:t>
            </a:r>
            <a:endParaRPr/>
          </a:p>
          <a:p>
            <a:pPr marL="742950" lvl="1" indent="-285750" algn="l" rtl="0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SzPts val="1920"/>
              <a:buChar char="◻"/>
            </a:pPr>
            <a:r>
              <a:rPr lang="en-US" sz="2400"/>
              <a:t>Mono Media</a:t>
            </a:r>
            <a:endParaRPr/>
          </a:p>
          <a:p>
            <a:pPr marL="742950" lvl="1" indent="-285750" algn="l" rtl="0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SzPts val="1920"/>
              <a:buChar char="◻"/>
            </a:pPr>
            <a:r>
              <a:rPr lang="en-US" sz="2400"/>
              <a:t>Mixed Media (dual and tri-media)</a:t>
            </a:r>
            <a:endParaRPr/>
          </a:p>
        </p:txBody>
      </p:sp>
      <p:sp>
        <p:nvSpPr>
          <p:cNvPr id="192" name="Google Shape;192;p9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13</a:t>
            </a:fld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10"/>
          <p:cNvSpPr txBox="1"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Filtration Mechanisms</a:t>
            </a:r>
            <a:endParaRPr/>
          </a:p>
        </p:txBody>
      </p:sp>
      <p:sp>
        <p:nvSpPr>
          <p:cNvPr id="198" name="Google Shape;198;p10"/>
          <p:cNvSpPr txBox="1">
            <a:spLocks noGrp="1"/>
          </p:cNvSpPr>
          <p:nvPr>
            <p:ph type="body" idx="2"/>
          </p:nvPr>
        </p:nvSpPr>
        <p:spPr>
          <a:xfrm>
            <a:off x="4648200" y="1981200"/>
            <a:ext cx="4038600" cy="441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50"/>
              <a:buChar char="■"/>
            </a:pPr>
            <a:r>
              <a:rPr lang="en-US" sz="2200" dirty="0"/>
              <a:t>Depth filtration – retains large mass of particles before backwash (particle transport)</a:t>
            </a:r>
            <a:endParaRPr dirty="0"/>
          </a:p>
          <a:p>
            <a:pPr marL="342900" lvl="0" indent="-342900" algn="l" rtl="0">
              <a:lnSpc>
                <a:spcPct val="90000"/>
              </a:lnSpc>
              <a:spcBef>
                <a:spcPts val="440"/>
              </a:spcBef>
              <a:spcAft>
                <a:spcPts val="0"/>
              </a:spcAft>
              <a:buSzPts val="1650"/>
              <a:buChar char="■"/>
            </a:pPr>
            <a:r>
              <a:rPr lang="en-US" sz="2200" dirty="0"/>
              <a:t>Straining - Removes particles of suspended matter that are too large to pass through the openings between media</a:t>
            </a:r>
            <a:endParaRPr dirty="0"/>
          </a:p>
          <a:p>
            <a:pPr marL="342900" lvl="0" indent="-342900" algn="l" rtl="0">
              <a:lnSpc>
                <a:spcPct val="90000"/>
              </a:lnSpc>
              <a:spcBef>
                <a:spcPts val="440"/>
              </a:spcBef>
              <a:spcAft>
                <a:spcPts val="0"/>
              </a:spcAft>
              <a:buSzPts val="1650"/>
              <a:buChar char="■"/>
            </a:pPr>
            <a:r>
              <a:rPr lang="en-US" sz="2200" dirty="0"/>
              <a:t>Biological mat - Facilitates removal of colloidal matter and bacteria that are too small to be removed by mechanical straining</a:t>
            </a:r>
            <a:endParaRPr dirty="0"/>
          </a:p>
        </p:txBody>
      </p:sp>
      <p:grpSp>
        <p:nvGrpSpPr>
          <p:cNvPr id="199" name="Google Shape;199;p10"/>
          <p:cNvGrpSpPr/>
          <p:nvPr/>
        </p:nvGrpSpPr>
        <p:grpSpPr>
          <a:xfrm>
            <a:off x="458217" y="2115145"/>
            <a:ext cx="4036565" cy="4304109"/>
            <a:chOff x="1017" y="133945"/>
            <a:chExt cx="4036565" cy="4304109"/>
          </a:xfrm>
        </p:grpSpPr>
        <p:sp>
          <p:nvSpPr>
            <p:cNvPr id="200" name="Google Shape;200;p10"/>
            <p:cNvSpPr/>
            <p:nvPr/>
          </p:nvSpPr>
          <p:spPr>
            <a:xfrm>
              <a:off x="818797" y="2286000"/>
              <a:ext cx="536464" cy="1022225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0" y="0"/>
                  </a:moveTo>
                  <a:lnTo>
                    <a:pt x="60000" y="0"/>
                  </a:lnTo>
                  <a:lnTo>
                    <a:pt x="60000" y="120000"/>
                  </a:lnTo>
                  <a:lnTo>
                    <a:pt x="120000" y="120000"/>
                  </a:lnTo>
                </a:path>
              </a:pathLst>
            </a:custGeom>
            <a:noFill/>
            <a:ln w="9525" cap="flat" cmpd="sng">
              <a:solidFill>
                <a:srgbClr val="7979A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201;p10"/>
            <p:cNvSpPr txBox="1"/>
            <p:nvPr/>
          </p:nvSpPr>
          <p:spPr>
            <a:xfrm>
              <a:off x="1058168" y="2768251"/>
              <a:ext cx="57722" cy="5772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700" tIns="0" rIns="12700" bIns="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500"/>
                <a:buFont typeface="Arial"/>
                <a:buNone/>
              </a:pPr>
              <a:endParaRPr sz="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2" name="Google Shape;202;p10"/>
            <p:cNvSpPr/>
            <p:nvPr/>
          </p:nvSpPr>
          <p:spPr>
            <a:xfrm>
              <a:off x="818797" y="2240280"/>
              <a:ext cx="536464" cy="9144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0" y="60000"/>
                  </a:moveTo>
                  <a:lnTo>
                    <a:pt x="120000" y="60000"/>
                  </a:lnTo>
                </a:path>
              </a:pathLst>
            </a:custGeom>
            <a:noFill/>
            <a:ln w="9525" cap="flat" cmpd="sng">
              <a:solidFill>
                <a:srgbClr val="7979A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203;p10"/>
            <p:cNvSpPr txBox="1"/>
            <p:nvPr/>
          </p:nvSpPr>
          <p:spPr>
            <a:xfrm>
              <a:off x="1073618" y="2272588"/>
              <a:ext cx="26823" cy="2682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700" tIns="0" rIns="12700" bIns="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500"/>
                <a:buFont typeface="Arial"/>
                <a:buNone/>
              </a:pPr>
              <a:endParaRPr sz="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4" name="Google Shape;204;p10"/>
            <p:cNvSpPr/>
            <p:nvPr/>
          </p:nvSpPr>
          <p:spPr>
            <a:xfrm>
              <a:off x="818797" y="1263774"/>
              <a:ext cx="536464" cy="1022225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0" y="120000"/>
                  </a:moveTo>
                  <a:lnTo>
                    <a:pt x="60000" y="120000"/>
                  </a:lnTo>
                  <a:lnTo>
                    <a:pt x="60000" y="0"/>
                  </a:lnTo>
                  <a:lnTo>
                    <a:pt x="120000" y="0"/>
                  </a:lnTo>
                </a:path>
              </a:pathLst>
            </a:custGeom>
            <a:noFill/>
            <a:ln w="9525" cap="flat" cmpd="sng">
              <a:solidFill>
                <a:srgbClr val="7979A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205;p10"/>
            <p:cNvSpPr txBox="1"/>
            <p:nvPr/>
          </p:nvSpPr>
          <p:spPr>
            <a:xfrm>
              <a:off x="1058168" y="1746025"/>
              <a:ext cx="57722" cy="5772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700" tIns="0" rIns="12700" bIns="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500"/>
                <a:buFont typeface="Arial"/>
                <a:buNone/>
              </a:pPr>
              <a:endParaRPr sz="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6" name="Google Shape;206;p10"/>
            <p:cNvSpPr/>
            <p:nvPr/>
          </p:nvSpPr>
          <p:spPr>
            <a:xfrm rot="-5400000">
              <a:off x="-1742147" y="1877109"/>
              <a:ext cx="4304109" cy="817780"/>
            </a:xfrm>
            <a:prstGeom prst="rect">
              <a:avLst/>
            </a:prstGeom>
            <a:gradFill>
              <a:gsLst>
                <a:gs pos="0">
                  <a:srgbClr val="69699A"/>
                </a:gs>
                <a:gs pos="80000">
                  <a:srgbClr val="8A8ACB"/>
                </a:gs>
                <a:gs pos="100000">
                  <a:srgbClr val="8989CD"/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207;p10"/>
            <p:cNvSpPr txBox="1"/>
            <p:nvPr/>
          </p:nvSpPr>
          <p:spPr>
            <a:xfrm rot="-5400000">
              <a:off x="-1742147" y="1877109"/>
              <a:ext cx="4304109" cy="81778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2225" tIns="22225" rIns="22225" bIns="222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3500"/>
                <a:buFont typeface="Arial"/>
                <a:buNone/>
              </a:pPr>
              <a:r>
                <a:rPr lang="en-US" sz="35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Removal Mechanism</a:t>
              </a:r>
              <a:endParaRPr/>
            </a:p>
          </p:txBody>
        </p:sp>
        <p:sp>
          <p:nvSpPr>
            <p:cNvPr id="208" name="Google Shape;208;p10"/>
            <p:cNvSpPr/>
            <p:nvPr/>
          </p:nvSpPr>
          <p:spPr>
            <a:xfrm>
              <a:off x="1355262" y="854883"/>
              <a:ext cx="2682320" cy="817780"/>
            </a:xfrm>
            <a:prstGeom prst="rect">
              <a:avLst/>
            </a:prstGeom>
            <a:gradFill>
              <a:gsLst>
                <a:gs pos="0">
                  <a:srgbClr val="69699A"/>
                </a:gs>
                <a:gs pos="80000">
                  <a:srgbClr val="8A8ACB"/>
                </a:gs>
                <a:gs pos="100000">
                  <a:srgbClr val="8989CD"/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209;p10"/>
            <p:cNvSpPr txBox="1"/>
            <p:nvPr/>
          </p:nvSpPr>
          <p:spPr>
            <a:xfrm>
              <a:off x="1355262" y="854883"/>
              <a:ext cx="2682320" cy="81778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8400" tIns="18400" rIns="18400" bIns="184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900"/>
                <a:buFont typeface="Arial"/>
                <a:buNone/>
              </a:pPr>
              <a:r>
                <a:rPr lang="en-US" sz="29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Depth Filtration</a:t>
              </a:r>
              <a:endParaRPr/>
            </a:p>
          </p:txBody>
        </p:sp>
        <p:sp>
          <p:nvSpPr>
            <p:cNvPr id="210" name="Google Shape;210;p10"/>
            <p:cNvSpPr/>
            <p:nvPr/>
          </p:nvSpPr>
          <p:spPr>
            <a:xfrm>
              <a:off x="1355262" y="1877109"/>
              <a:ext cx="2682320" cy="817780"/>
            </a:xfrm>
            <a:prstGeom prst="rect">
              <a:avLst/>
            </a:prstGeom>
            <a:gradFill>
              <a:gsLst>
                <a:gs pos="0">
                  <a:srgbClr val="69699A"/>
                </a:gs>
                <a:gs pos="80000">
                  <a:srgbClr val="8A8ACB"/>
                </a:gs>
                <a:gs pos="100000">
                  <a:srgbClr val="8989CD"/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211;p10"/>
            <p:cNvSpPr txBox="1"/>
            <p:nvPr/>
          </p:nvSpPr>
          <p:spPr>
            <a:xfrm>
              <a:off x="1355262" y="1877109"/>
              <a:ext cx="2682320" cy="81778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8400" tIns="18400" rIns="18400" bIns="184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900"/>
                <a:buFont typeface="Arial"/>
                <a:buNone/>
              </a:pPr>
              <a:r>
                <a:rPr lang="en-US" sz="29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Straining or Sieving</a:t>
              </a:r>
              <a:endParaRPr/>
            </a:p>
          </p:txBody>
        </p:sp>
        <p:sp>
          <p:nvSpPr>
            <p:cNvPr id="212" name="Google Shape;212;p10"/>
            <p:cNvSpPr/>
            <p:nvPr/>
          </p:nvSpPr>
          <p:spPr>
            <a:xfrm>
              <a:off x="1355262" y="2899335"/>
              <a:ext cx="2682320" cy="817780"/>
            </a:xfrm>
            <a:prstGeom prst="rect">
              <a:avLst/>
            </a:prstGeom>
            <a:gradFill>
              <a:gsLst>
                <a:gs pos="0">
                  <a:srgbClr val="69699A"/>
                </a:gs>
                <a:gs pos="80000">
                  <a:srgbClr val="8A8ACB"/>
                </a:gs>
                <a:gs pos="100000">
                  <a:srgbClr val="8989CD"/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213;p10"/>
            <p:cNvSpPr txBox="1"/>
            <p:nvPr/>
          </p:nvSpPr>
          <p:spPr>
            <a:xfrm>
              <a:off x="1355262" y="2899335"/>
              <a:ext cx="2682320" cy="81778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8400" tIns="18400" rIns="18400" bIns="184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900"/>
                <a:buFont typeface="Arial"/>
                <a:buNone/>
              </a:pPr>
              <a:r>
                <a:rPr lang="en-US" sz="29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Cake/Biological Filtration</a:t>
              </a:r>
              <a:endParaRPr/>
            </a:p>
          </p:txBody>
        </p:sp>
      </p:grpSp>
      <p:sp>
        <p:nvSpPr>
          <p:cNvPr id="214" name="Google Shape;214;p10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14</a:t>
            </a:fld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9" name="Google Shape;219;p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306510" y="1524000"/>
            <a:ext cx="4837490" cy="4571428"/>
          </a:xfrm>
          <a:prstGeom prst="rect">
            <a:avLst/>
          </a:prstGeom>
          <a:noFill/>
          <a:ln>
            <a:noFill/>
          </a:ln>
        </p:spPr>
      </p:pic>
      <p:sp>
        <p:nvSpPr>
          <p:cNvPr id="220" name="Google Shape;220;p11"/>
          <p:cNvSpPr txBox="1"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Gravity Filtration</a:t>
            </a:r>
            <a:endParaRPr/>
          </a:p>
        </p:txBody>
      </p:sp>
      <p:sp>
        <p:nvSpPr>
          <p:cNvPr id="221" name="Google Shape;221;p11"/>
          <p:cNvSpPr txBox="1">
            <a:spLocks noGrp="1"/>
          </p:cNvSpPr>
          <p:nvPr>
            <p:ph type="body" idx="1"/>
          </p:nvPr>
        </p:nvSpPr>
        <p:spPr>
          <a:xfrm>
            <a:off x="457200" y="1981200"/>
            <a:ext cx="4189228" cy="388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500"/>
              <a:buChar char="■"/>
            </a:pPr>
            <a:r>
              <a:rPr lang="en-US" sz="2000" dirty="0"/>
              <a:t>Slow sand (0.05 – 0.13 gpm/ft</a:t>
            </a:r>
            <a:r>
              <a:rPr lang="en-US" sz="2000" baseline="30000" dirty="0"/>
              <a:t>2</a:t>
            </a:r>
            <a:r>
              <a:rPr lang="en-US" sz="2000" dirty="0"/>
              <a:t>)</a:t>
            </a:r>
            <a:endParaRPr lang="en-US" dirty="0"/>
          </a:p>
          <a:p>
            <a:pPr marL="342900" lvl="0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500"/>
              <a:buChar char="■"/>
            </a:pPr>
            <a:r>
              <a:rPr lang="en-US" sz="2000" dirty="0"/>
              <a:t>Dual media</a:t>
            </a:r>
            <a:endParaRPr dirty="0"/>
          </a:p>
          <a:p>
            <a:pPr marL="742950" lvl="1" indent="-2857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Char char="◻"/>
            </a:pPr>
            <a:r>
              <a:rPr lang="en-US" sz="2000" dirty="0"/>
              <a:t>Rapid rate (1 – 2 gpm/ft</a:t>
            </a:r>
            <a:r>
              <a:rPr lang="en-US" sz="2000" baseline="30000" dirty="0"/>
              <a:t>2</a:t>
            </a:r>
            <a:r>
              <a:rPr lang="en-US" sz="2000" dirty="0"/>
              <a:t>)</a:t>
            </a:r>
            <a:endParaRPr dirty="0"/>
          </a:p>
          <a:p>
            <a:pPr marL="742950" lvl="1" indent="-2857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Char char="◻"/>
            </a:pPr>
            <a:r>
              <a:rPr lang="en-US" sz="2000" dirty="0"/>
              <a:t>High rate (3 – 15 gpm/ft</a:t>
            </a:r>
            <a:r>
              <a:rPr lang="en-US" sz="2000" baseline="30000" dirty="0"/>
              <a:t>2</a:t>
            </a:r>
            <a:r>
              <a:rPr lang="en-US" sz="2000" dirty="0"/>
              <a:t>)</a:t>
            </a:r>
            <a:endParaRPr dirty="0"/>
          </a:p>
          <a:p>
            <a:pPr marL="342900" lvl="0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500"/>
              <a:buChar char="■"/>
            </a:pPr>
            <a:r>
              <a:rPr lang="en-US" sz="2000" dirty="0"/>
              <a:t>Tri or Multimedia</a:t>
            </a:r>
            <a:endParaRPr dirty="0"/>
          </a:p>
          <a:p>
            <a:pPr marL="342900" lvl="0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500"/>
              <a:buChar char="■"/>
            </a:pPr>
            <a:r>
              <a:rPr lang="en-US" sz="2000" dirty="0"/>
              <a:t>Each has its own</a:t>
            </a:r>
            <a:endParaRPr dirty="0"/>
          </a:p>
          <a:p>
            <a:pPr marL="742950" lvl="1" indent="-2857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Char char="◻"/>
            </a:pPr>
            <a:r>
              <a:rPr lang="en-US" sz="2000" dirty="0"/>
              <a:t>Advantages and disadvantages</a:t>
            </a:r>
            <a:endParaRPr dirty="0"/>
          </a:p>
          <a:p>
            <a:pPr marL="742950" lvl="1" indent="-2857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Char char="◻"/>
            </a:pPr>
            <a:r>
              <a:rPr lang="en-US" sz="2000" dirty="0"/>
              <a:t>Purposes</a:t>
            </a:r>
            <a:endParaRPr dirty="0"/>
          </a:p>
          <a:p>
            <a:pPr marL="742950" lvl="1" indent="-2857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Char char="◻"/>
            </a:pPr>
            <a:r>
              <a:rPr lang="en-US" sz="2000" dirty="0"/>
              <a:t>Capabilities and Limitations</a:t>
            </a:r>
            <a:endParaRPr dirty="0"/>
          </a:p>
        </p:txBody>
      </p:sp>
      <p:sp>
        <p:nvSpPr>
          <p:cNvPr id="222" name="Google Shape;222;p11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15</a:t>
            </a:fld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80E49-E80E-F10A-75F9-DA18F7220D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Filter Loading Rate (or HLR)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2289CDD-9B21-279F-01B5-D993F15E85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7200" y="1981200"/>
            <a:ext cx="8229600" cy="1447800"/>
          </a:xfrm>
        </p:spPr>
        <p:txBody>
          <a:bodyPr/>
          <a:lstStyle/>
          <a:p>
            <a:r>
              <a:rPr lang="en-US" sz="2400" dirty="0"/>
              <a:t>Measurement of the volume of water applied to each filter unit of filter surface area</a:t>
            </a:r>
          </a:p>
          <a:p>
            <a:r>
              <a:rPr lang="en-US" sz="2400" dirty="0"/>
              <a:t>Flow rate into the filter divided by the total filter area</a:t>
            </a:r>
          </a:p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2F7CF9C-81C2-59CD-5F8E-F5B1FE4A8E8C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16</a:t>
            </a:fld>
            <a:endParaRPr lang="en-US"/>
          </a:p>
        </p:txBody>
      </p:sp>
      <p:pic>
        <p:nvPicPr>
          <p:cNvPr id="14340" name="Picture 4" descr="Text, letter&#10;&#10;Description automatically generated">
            <a:extLst>
              <a:ext uri="{FF2B5EF4-FFF2-40B4-BE49-F238E27FC236}">
                <a16:creationId xmlns:a16="http://schemas.microsoft.com/office/drawing/2014/main" id="{90BC8AD2-FDE9-A26F-78F0-C5034484F9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584" y="4054083"/>
            <a:ext cx="4036462" cy="1385790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2" name="Picture 6" descr="Great Falls Water Treatment Plant Filter Improvements">
            <a:extLst>
              <a:ext uri="{FF2B5EF4-FFF2-40B4-BE49-F238E27FC236}">
                <a16:creationId xmlns:a16="http://schemas.microsoft.com/office/drawing/2014/main" id="{CEBA358C-7DA0-906F-1F45-1E8846839A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2955" y="3429000"/>
            <a:ext cx="3887136" cy="2589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61258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80E49-E80E-F10A-75F9-DA18F7220D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Filter Loading Rate (or HLR)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2289CDD-9B21-279F-01B5-D993F15E85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7200" y="1981199"/>
            <a:ext cx="8229600" cy="4175051"/>
          </a:xfrm>
        </p:spPr>
        <p:txBody>
          <a:bodyPr/>
          <a:lstStyle/>
          <a:p>
            <a:r>
              <a:rPr lang="en-US" sz="2400" dirty="0"/>
              <a:t>A slow sand filter is 15 FT wide and 25 FT long. If the filter receives a flow of 35,600 GPD, what is the loading rate in GPM per FT</a:t>
            </a:r>
            <a:r>
              <a:rPr lang="en-US" sz="2400" baseline="30000" dirty="0"/>
              <a:t>2 </a:t>
            </a:r>
            <a:r>
              <a:rPr lang="en-US" sz="2400" dirty="0"/>
              <a:t>?</a:t>
            </a:r>
          </a:p>
          <a:p>
            <a:pPr marL="142875" indent="0">
              <a:buNone/>
            </a:pPr>
            <a:endParaRPr lang="en-US" sz="2400" dirty="0"/>
          </a:p>
          <a:p>
            <a:pPr marL="142875" indent="0">
              <a:buNone/>
            </a:pPr>
            <a:endParaRPr lang="en-US" sz="2400" dirty="0"/>
          </a:p>
          <a:p>
            <a:pPr marL="142875" indent="0">
              <a:buNone/>
            </a:pP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2F7CF9C-81C2-59CD-5F8E-F5B1FE4A8E8C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17</a:t>
            </a:fld>
            <a:endParaRPr lang="en-US"/>
          </a:p>
        </p:txBody>
      </p:sp>
      <p:pic>
        <p:nvPicPr>
          <p:cNvPr id="14340" name="Picture 4" descr="Text, letter&#10;&#10;Description automatically generated">
            <a:extLst>
              <a:ext uri="{FF2B5EF4-FFF2-40B4-BE49-F238E27FC236}">
                <a16:creationId xmlns:a16="http://schemas.microsoft.com/office/drawing/2014/main" id="{90BC8AD2-FDE9-A26F-78F0-C5034484F9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4742" y="3649006"/>
            <a:ext cx="4894515" cy="1680375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284673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80E49-E80E-F10A-75F9-DA18F7220D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Filter Loading Rate (or HLR)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 Placeholder 5">
                <a:extLst>
                  <a:ext uri="{FF2B5EF4-FFF2-40B4-BE49-F238E27FC236}">
                    <a16:creationId xmlns:a16="http://schemas.microsoft.com/office/drawing/2014/main" id="{A2289CDD-9B21-279F-01B5-D993F15E85E9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457200" y="1981199"/>
                <a:ext cx="8229600" cy="4175051"/>
              </a:xfrm>
            </p:spPr>
            <p:txBody>
              <a:bodyPr/>
              <a:lstStyle/>
              <a:p>
                <a:r>
                  <a:rPr lang="en-US" sz="2400" dirty="0"/>
                  <a:t>A slow sand filter is 15 FT wide and 25 FT long. If the filter receives a flow of 35,600 GPD, what is the loading rate in GPM per FT</a:t>
                </a:r>
                <a:r>
                  <a:rPr lang="en-US" sz="2400" baseline="30000" dirty="0"/>
                  <a:t>2 </a:t>
                </a:r>
                <a:r>
                  <a:rPr lang="en-US" sz="2400" dirty="0"/>
                  <a:t>?</a:t>
                </a:r>
              </a:p>
              <a:p>
                <a:pPr marL="142875" indent="0">
                  <a:buNone/>
                </a:pPr>
                <a:endParaRPr lang="en-US" sz="2400" dirty="0"/>
              </a:p>
              <a:p>
                <a:endParaRPr lang="en-US" sz="2400" dirty="0"/>
              </a:p>
              <a:p>
                <a:r>
                  <a:rPr lang="en-US" sz="2400" dirty="0"/>
                  <a:t>GPM =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35,600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𝑔𝑝𝑚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∗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1 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24 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h𝑜𝑢𝑟𝑠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∗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1 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h𝑟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60 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𝑚𝑖𝑛𝑠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=24.7 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𝐺𝑃𝑀</m:t>
                    </m:r>
                  </m:oMath>
                </a14:m>
                <a:endParaRPr lang="en-US" sz="2400" b="0" dirty="0"/>
              </a:p>
              <a:p>
                <a:r>
                  <a:rPr lang="en-US" sz="2400" dirty="0"/>
                  <a:t>Filter area =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15 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𝐹𝑇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 ∗25 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𝐹𝑇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=375 </m:t>
                    </m:r>
                    <m:sSup>
                      <m:sSup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𝐹𝑇</m:t>
                        </m:r>
                      </m:e>
                      <m:sup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endParaRPr lang="en-US" sz="2400" b="0" dirty="0"/>
              </a:p>
              <a:p>
                <a:r>
                  <a:rPr lang="en-US" sz="2400" dirty="0"/>
                  <a:t>Filter Loading Rate (HLR)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24.7 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𝐺𝑃𝑀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375 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𝐹𝑇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=0.07 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𝐺𝑃𝑀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/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𝐹𝑇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2</m:t>
                    </m:r>
                  </m:oMath>
                </a14:m>
                <a:endParaRPr lang="en-US" sz="2400" dirty="0"/>
              </a:p>
              <a:p>
                <a:endParaRPr lang="en-US" sz="2400" dirty="0"/>
              </a:p>
              <a:p>
                <a:pPr marL="142875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6" name="Text Placeholder 5">
                <a:extLst>
                  <a:ext uri="{FF2B5EF4-FFF2-40B4-BE49-F238E27FC236}">
                    <a16:creationId xmlns:a16="http://schemas.microsoft.com/office/drawing/2014/main" id="{A2289CDD-9B21-279F-01B5-D993F15E85E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1981199"/>
                <a:ext cx="8229600" cy="4175051"/>
              </a:xfrm>
              <a:blipFill>
                <a:blip r:embed="rId2"/>
                <a:stretch>
                  <a:fillRect r="-7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2F7CF9C-81C2-59CD-5F8E-F5B1FE4A8E8C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18</a:t>
            </a:fld>
            <a:endParaRPr lang="en-US"/>
          </a:p>
        </p:txBody>
      </p:sp>
      <p:pic>
        <p:nvPicPr>
          <p:cNvPr id="14340" name="Picture 4" descr="Text, letter&#10;&#10;Description automatically generated">
            <a:extLst>
              <a:ext uri="{FF2B5EF4-FFF2-40B4-BE49-F238E27FC236}">
                <a16:creationId xmlns:a16="http://schemas.microsoft.com/office/drawing/2014/main" id="{90BC8AD2-FDE9-A26F-78F0-C5034484F9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8959" y="2956280"/>
            <a:ext cx="2753832" cy="945440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788361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0EC38D-8623-6CBC-CB6E-61FD31C907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Filter Capacity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6B2023-1D34-3070-DBC4-FF8D8495328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 filter has an average flow rate of 2,250 GPM. How long, in hours, will the filter  need to run to produce 730,000 gallons of filtered water?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D31C5E3-D524-8E58-2CE2-32763683CE1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90285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3"/>
          <p:cNvSpPr txBox="1">
            <a:spLocks noGrp="1"/>
          </p:cNvSpPr>
          <p:nvPr>
            <p:ph type="title"/>
          </p:nvPr>
        </p:nvSpPr>
        <p:spPr>
          <a:xfrm>
            <a:off x="457200" y="457200"/>
            <a:ext cx="8229600" cy="99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Goals for Today</a:t>
            </a:r>
            <a:endParaRPr dirty="0"/>
          </a:p>
        </p:txBody>
      </p:sp>
      <p:sp>
        <p:nvSpPr>
          <p:cNvPr id="146" name="Google Shape;146;p3"/>
          <p:cNvSpPr txBox="1">
            <a:spLocks noGrp="1"/>
          </p:cNvSpPr>
          <p:nvPr>
            <p:ph type="body" idx="1"/>
          </p:nvPr>
        </p:nvSpPr>
        <p:spPr>
          <a:xfrm>
            <a:off x="457200" y="1524000"/>
            <a:ext cx="8458200" cy="464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100"/>
              <a:buChar char="■"/>
            </a:pPr>
            <a:r>
              <a:rPr lang="en-US" sz="2800" dirty="0"/>
              <a:t>Filtration Objectives and Mechanisms</a:t>
            </a:r>
          </a:p>
          <a:p>
            <a:pPr marL="800100" lvl="1" indent="-342900">
              <a:lnSpc>
                <a:spcPct val="80000"/>
              </a:lnSpc>
              <a:spcBef>
                <a:spcPts val="0"/>
              </a:spcBef>
              <a:buSzPts val="2100"/>
              <a:buChar char="■"/>
            </a:pPr>
            <a:r>
              <a:rPr lang="en-US" dirty="0"/>
              <a:t>Turbidity</a:t>
            </a:r>
          </a:p>
          <a:p>
            <a:pPr marL="800100" lvl="1" indent="-342900">
              <a:lnSpc>
                <a:spcPct val="80000"/>
              </a:lnSpc>
              <a:spcBef>
                <a:spcPts val="0"/>
              </a:spcBef>
              <a:buSzPts val="2100"/>
              <a:buChar char="■"/>
            </a:pPr>
            <a:r>
              <a:rPr lang="en-US" dirty="0"/>
              <a:t>Water chemistry</a:t>
            </a:r>
          </a:p>
          <a:p>
            <a:pPr marL="800100" lvl="1" indent="-342900">
              <a:lnSpc>
                <a:spcPct val="80000"/>
              </a:lnSpc>
              <a:spcBef>
                <a:spcPts val="0"/>
              </a:spcBef>
              <a:buSzPts val="2100"/>
              <a:buChar char="■"/>
            </a:pPr>
            <a:r>
              <a:rPr lang="en-US" dirty="0"/>
              <a:t>Adsorption vs. Absorption </a:t>
            </a:r>
          </a:p>
          <a:p>
            <a:pPr marL="800100" lvl="1" indent="-342900">
              <a:lnSpc>
                <a:spcPct val="80000"/>
              </a:lnSpc>
              <a:spcBef>
                <a:spcPts val="0"/>
              </a:spcBef>
              <a:buSzPts val="2100"/>
              <a:buChar char="■"/>
            </a:pPr>
            <a:r>
              <a:rPr lang="en-US" dirty="0"/>
              <a:t>Filter design</a:t>
            </a:r>
            <a:endParaRPr dirty="0"/>
          </a:p>
          <a:p>
            <a:pPr marL="342900" lvl="0" indent="-342900" algn="l" rtl="0">
              <a:lnSpc>
                <a:spcPct val="80000"/>
              </a:lnSpc>
              <a:spcBef>
                <a:spcPts val="560"/>
              </a:spcBef>
              <a:spcAft>
                <a:spcPts val="0"/>
              </a:spcAft>
              <a:buSzPts val="2100"/>
              <a:buChar char="■"/>
            </a:pPr>
            <a:r>
              <a:rPr lang="en-US" sz="2800" dirty="0"/>
              <a:t>Gravity Filtration</a:t>
            </a:r>
            <a:endParaRPr dirty="0"/>
          </a:p>
          <a:p>
            <a:pPr marL="742950" lvl="1" indent="-285750" algn="l" rtl="0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SzPts val="1920"/>
              <a:buChar char="◻"/>
            </a:pPr>
            <a:r>
              <a:rPr lang="en-US" dirty="0"/>
              <a:t>Slow, High, and Rapid Rate Filtration</a:t>
            </a:r>
          </a:p>
          <a:p>
            <a:pPr marL="342900" lvl="0" indent="-342900" algn="l" rtl="0">
              <a:lnSpc>
                <a:spcPct val="80000"/>
              </a:lnSpc>
              <a:spcBef>
                <a:spcPts val="560"/>
              </a:spcBef>
              <a:spcAft>
                <a:spcPts val="0"/>
              </a:spcAft>
              <a:buSzPts val="2100"/>
              <a:buChar char="■"/>
            </a:pPr>
            <a:r>
              <a:rPr lang="en-US" sz="2800" dirty="0"/>
              <a:t>Filter Operations</a:t>
            </a:r>
            <a:endParaRPr dirty="0"/>
          </a:p>
          <a:p>
            <a:pPr marL="742950" lvl="1" indent="-285750" algn="l" rtl="0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SzPts val="1920"/>
              <a:buChar char="◻"/>
            </a:pPr>
            <a:r>
              <a:rPr lang="en-US" sz="2400" dirty="0"/>
              <a:t>Flow Control</a:t>
            </a:r>
          </a:p>
          <a:p>
            <a:pPr marL="742950" lvl="1" indent="-285750" algn="l" rtl="0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SzPts val="1920"/>
              <a:buChar char="◻"/>
            </a:pPr>
            <a:r>
              <a:rPr lang="en-US" sz="2400" dirty="0"/>
              <a:t>Underdrains</a:t>
            </a:r>
            <a:endParaRPr dirty="0"/>
          </a:p>
          <a:p>
            <a:pPr marL="742950" lvl="1" indent="-285750" algn="l" rtl="0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SzPts val="1920"/>
              <a:buChar char="◻"/>
            </a:pPr>
            <a:r>
              <a:rPr lang="en-US" sz="2400" dirty="0"/>
              <a:t>Backwashing</a:t>
            </a:r>
            <a:endParaRPr dirty="0"/>
          </a:p>
        </p:txBody>
      </p:sp>
      <p:sp>
        <p:nvSpPr>
          <p:cNvPr id="147" name="Google Shape;147;p3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</a:t>
            </a:fld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0EC38D-8623-6CBC-CB6E-61FD31C907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Filter Capacity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FD6B2023-1D34-3070-DBC4-FF8D8495328E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sz="2400" dirty="0"/>
                  <a:t>A filter has an average flow rate of 2,250 GPM. How long, in hours, will the filter need to run to produce 730,000 gallons of filtered water?</a:t>
                </a:r>
              </a:p>
              <a:p>
                <a:pPr marL="142875" indent="0">
                  <a:buNone/>
                </a:pPr>
                <a:endParaRPr lang="en-US" sz="3200" dirty="0"/>
              </a:p>
              <a:p>
                <a:r>
                  <a:rPr lang="en-US" sz="2000" dirty="0"/>
                  <a:t>Flow Rate (GPM)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𝑊𝑎𝑡𝑒𝑟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𝑝𝑟𝑜𝑑𝑢𝑐𝑒𝑑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 (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𝑔𝑎𝑙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𝐹𝑖𝑙𝑡𝑒𝑟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𝑟𝑢𝑛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𝑡𝑖𝑚𝑒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 (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𝑚𝑖𝑛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den>
                    </m:f>
                  </m:oMath>
                </a14:m>
                <a:endParaRPr lang="en-US" sz="2000" dirty="0"/>
              </a:p>
              <a:p>
                <a:r>
                  <a:rPr lang="en-US" sz="2000" dirty="0"/>
                  <a:t>Filter run time (min)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𝑊𝑎𝑡𝑒𝑟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𝑝𝑟𝑜𝑑𝑢𝑐𝑒𝑑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 (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𝑔𝑎𝑙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𝐹𝑙𝑜𝑤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𝑟𝑎𝑡𝑒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 (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𝑔𝑝𝑚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den>
                    </m:f>
                  </m:oMath>
                </a14:m>
                <a:endParaRPr lang="en-US" sz="2000" dirty="0"/>
              </a:p>
              <a:p>
                <a:r>
                  <a:rPr lang="en-US" sz="2000" dirty="0"/>
                  <a:t>Filter run time (min)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730,000 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𝑔𝑎𝑙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2,250 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𝑔𝑝𝑚</m:t>
                        </m:r>
                      </m:den>
                    </m:f>
                    <m:r>
                      <a:rPr lang="en-US" sz="2000" b="0" i="0" smtClean="0">
                        <a:latin typeface="Cambria Math" panose="02040503050406030204" pitchFamily="18" charset="0"/>
                      </a:rPr>
                      <m:t>=324.4 </m:t>
                    </m:r>
                    <m:r>
                      <m:rPr>
                        <m:sty m:val="p"/>
                      </m:rPr>
                      <a:rPr lang="en-US" sz="2000" b="0" i="0" smtClean="0">
                        <a:latin typeface="Cambria Math" panose="02040503050406030204" pitchFamily="18" charset="0"/>
                      </a:rPr>
                      <m:t>mins</m:t>
                    </m:r>
                  </m:oMath>
                </a14:m>
                <a:endParaRPr lang="en-US" sz="2000" dirty="0"/>
              </a:p>
              <a:p>
                <a14:m>
                  <m:oMath xmlns:m="http://schemas.openxmlformats.org/officeDocument/2006/math">
                    <m:r>
                      <a:rPr lang="en-US" sz="2000" b="0" i="0" smtClean="0">
                        <a:latin typeface="Cambria Math" panose="02040503050406030204" pitchFamily="18" charset="0"/>
                      </a:rPr>
                      <m:t>324.4 </m:t>
                    </m:r>
                    <m:r>
                      <m:rPr>
                        <m:sty m:val="p"/>
                      </m:rPr>
                      <a:rPr lang="en-US" sz="2000" b="0" i="0" smtClean="0">
                        <a:latin typeface="Cambria Math" panose="02040503050406030204" pitchFamily="18" charset="0"/>
                      </a:rPr>
                      <m:t>mins</m:t>
                    </m:r>
                    <m:r>
                      <a:rPr lang="en-US" sz="2000" b="0" i="0" smtClean="0">
                        <a:latin typeface="Cambria Math" panose="02040503050406030204" pitchFamily="18" charset="0"/>
                      </a:rPr>
                      <m:t>∗</m:t>
                    </m:r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1 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h𝑜𝑢𝑟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60 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𝑚𝑖𝑛𝑠</m:t>
                        </m:r>
                      </m:den>
                    </m:f>
                    <m:r>
                      <a:rPr lang="en-US" sz="2000" b="0" i="0" smtClean="0">
                        <a:latin typeface="Cambria Math" panose="02040503050406030204" pitchFamily="18" charset="0"/>
                      </a:rPr>
                      <m:t>=5.4 </m:t>
                    </m:r>
                    <m:r>
                      <m:rPr>
                        <m:sty m:val="p"/>
                      </m:rPr>
                      <a:rPr lang="en-US" sz="2000" b="0" i="0" smtClean="0">
                        <a:latin typeface="Cambria Math" panose="02040503050406030204" pitchFamily="18" charset="0"/>
                      </a:rPr>
                      <m:t>hours</m:t>
                    </m:r>
                  </m:oMath>
                </a14:m>
                <a:endParaRPr lang="en-US" sz="2000" dirty="0"/>
              </a:p>
              <a:p>
                <a:endParaRPr lang="en-US" sz="2000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FD6B2023-1D34-3070-DBC4-FF8D8495328E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D31C5E3-D524-8E58-2CE2-32763683CE1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00193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12"/>
          <p:cNvSpPr txBox="1"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Gravity Filtration</a:t>
            </a:r>
            <a:endParaRPr/>
          </a:p>
        </p:txBody>
      </p:sp>
      <p:pic>
        <p:nvPicPr>
          <p:cNvPr id="228" name="Google Shape;228;p12"/>
          <p:cNvPicPr preferRelativeResize="0"/>
          <p:nvPr/>
        </p:nvPicPr>
        <p:blipFill rotWithShape="1">
          <a:blip r:embed="rId3">
            <a:alphaModFix/>
          </a:blip>
          <a:srcRect t="15978" b="8490"/>
          <a:stretch/>
        </p:blipFill>
        <p:spPr>
          <a:xfrm>
            <a:off x="705235" y="1836576"/>
            <a:ext cx="7733529" cy="3606996"/>
          </a:xfrm>
          <a:prstGeom prst="rect">
            <a:avLst/>
          </a:prstGeom>
          <a:noFill/>
          <a:ln>
            <a:noFill/>
          </a:ln>
        </p:spPr>
      </p:pic>
      <p:sp>
        <p:nvSpPr>
          <p:cNvPr id="229" name="Google Shape;229;p12"/>
          <p:cNvSpPr txBox="1"/>
          <p:nvPr/>
        </p:nvSpPr>
        <p:spPr>
          <a:xfrm>
            <a:off x="457200" y="5638800"/>
            <a:ext cx="822960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100"/>
              <a:buFont typeface="Noto Sans Symbols"/>
              <a:buChar char="■"/>
            </a:pPr>
            <a:r>
              <a:rPr lang="en-US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Most common – conventional and dual media</a:t>
            </a:r>
            <a:endParaRPr/>
          </a:p>
          <a:p>
            <a:pPr marL="342900" marR="0" lvl="0" indent="-3429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lt2"/>
              </a:buClr>
              <a:buSzPts val="2100"/>
              <a:buFont typeface="Noto Sans Symbols"/>
              <a:buChar char="■"/>
            </a:pPr>
            <a:r>
              <a:rPr lang="en-US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All washed with full fluidization (bed expansion)</a:t>
            </a:r>
            <a:endParaRPr/>
          </a:p>
        </p:txBody>
      </p:sp>
      <p:sp>
        <p:nvSpPr>
          <p:cNvPr id="230" name="Google Shape;230;p12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21</a:t>
            </a:fld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13"/>
          <p:cNvSpPr txBox="1">
            <a:spLocks noGrp="1"/>
          </p:cNvSpPr>
          <p:nvPr>
            <p:ph type="title"/>
          </p:nvPr>
        </p:nvSpPr>
        <p:spPr>
          <a:xfrm>
            <a:off x="457200" y="457200"/>
            <a:ext cx="8229600" cy="106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Single Vs. Dual Media Gradation</a:t>
            </a:r>
            <a:endParaRPr/>
          </a:p>
        </p:txBody>
      </p:sp>
      <p:pic>
        <p:nvPicPr>
          <p:cNvPr id="236" name="Google Shape;236;p13" descr="Gradation Graphs.jpeg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 l="3451" t="29412" b="27451"/>
          <a:stretch/>
        </p:blipFill>
        <p:spPr>
          <a:xfrm>
            <a:off x="136920" y="1600200"/>
            <a:ext cx="8778480" cy="4419600"/>
          </a:xfrm>
          <a:prstGeom prst="rect">
            <a:avLst/>
          </a:prstGeom>
          <a:noFill/>
          <a:ln>
            <a:noFill/>
          </a:ln>
        </p:spPr>
      </p:pic>
      <p:sp>
        <p:nvSpPr>
          <p:cNvPr id="237" name="Google Shape;237;p13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22</a:t>
            </a:fld>
            <a:endParaRPr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14"/>
          <p:cNvSpPr txBox="1"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Adsorption &amp; Absorption</a:t>
            </a:r>
            <a:br>
              <a:rPr lang="en-US"/>
            </a:br>
            <a:endParaRPr/>
          </a:p>
        </p:txBody>
      </p:sp>
      <p:sp>
        <p:nvSpPr>
          <p:cNvPr id="243" name="Google Shape;243;p14"/>
          <p:cNvSpPr txBox="1">
            <a:spLocks noGrp="1"/>
          </p:cNvSpPr>
          <p:nvPr>
            <p:ph type="body" idx="1"/>
          </p:nvPr>
        </p:nvSpPr>
        <p:spPr>
          <a:xfrm>
            <a:off x="457200" y="1981200"/>
            <a:ext cx="3886200" cy="457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42900">
              <a:lnSpc>
                <a:spcPct val="90000"/>
              </a:lnSpc>
              <a:spcBef>
                <a:spcPts val="400"/>
              </a:spcBef>
              <a:buSzPts val="1500"/>
              <a:buNone/>
            </a:pPr>
            <a:r>
              <a:rPr lang="en-US" sz="2000" u="sng" dirty="0">
                <a:solidFill>
                  <a:schemeClr val="accent1">
                    <a:lumMod val="75000"/>
                  </a:schemeClr>
                </a:solidFill>
              </a:rPr>
              <a:t>A</a:t>
            </a:r>
            <a:r>
              <a:rPr lang="en-US" sz="2000" b="1" u="sng" dirty="0">
                <a:solidFill>
                  <a:schemeClr val="accent1">
                    <a:lumMod val="75000"/>
                  </a:schemeClr>
                </a:solidFill>
              </a:rPr>
              <a:t>b</a:t>
            </a:r>
            <a:r>
              <a:rPr lang="en-US" sz="2000" u="sng" dirty="0">
                <a:solidFill>
                  <a:schemeClr val="accent1">
                    <a:lumMod val="75000"/>
                  </a:schemeClr>
                </a:solidFill>
              </a:rPr>
              <a:t>sorption</a:t>
            </a:r>
            <a:endParaRPr lang="en-US" sz="1600" dirty="0">
              <a:solidFill>
                <a:schemeClr val="accent1">
                  <a:lumMod val="75000"/>
                </a:schemeClr>
              </a:solidFill>
            </a:endParaRPr>
          </a:p>
          <a:p>
            <a:pPr marL="342900" lvl="0" indent="-342900">
              <a:lnSpc>
                <a:spcPct val="90000"/>
              </a:lnSpc>
              <a:spcBef>
                <a:spcPts val="320"/>
              </a:spcBef>
              <a:buSzPts val="1200"/>
            </a:pPr>
            <a:r>
              <a:rPr lang="en-US" sz="1600" dirty="0"/>
              <a:t>One substance, such as a solid or liquid, takes up another substance, such as a liquid or gas, through minute pores or spaces between its molecules.</a:t>
            </a:r>
          </a:p>
          <a:p>
            <a:pPr marL="342900" lvl="0" indent="-342900">
              <a:lnSpc>
                <a:spcPct val="90000"/>
              </a:lnSpc>
              <a:spcBef>
                <a:spcPts val="320"/>
              </a:spcBef>
              <a:buSzPts val="1200"/>
            </a:pPr>
            <a:r>
              <a:rPr lang="en-US" sz="1600" dirty="0"/>
              <a:t>Example: Water takes up carbon dioxide by a</a:t>
            </a:r>
            <a:r>
              <a:rPr lang="en-US" sz="1600" b="1" dirty="0"/>
              <a:t>b</a:t>
            </a:r>
            <a:r>
              <a:rPr lang="en-US" sz="1600" dirty="0"/>
              <a:t>sorption</a:t>
            </a:r>
            <a:r>
              <a:rPr lang="en-US" sz="2000" dirty="0"/>
              <a:t>.</a:t>
            </a:r>
          </a:p>
          <a:p>
            <a:pPr marL="3429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500"/>
              <a:buFont typeface="Noto Sans Symbols"/>
              <a:buNone/>
            </a:pPr>
            <a:r>
              <a:rPr lang="en-US" sz="2000" u="sng" dirty="0">
                <a:solidFill>
                  <a:srgbClr val="FFC000"/>
                </a:solidFill>
              </a:rPr>
              <a:t>A</a:t>
            </a:r>
            <a:r>
              <a:rPr lang="en-US" sz="2000" b="1" u="sng" dirty="0">
                <a:solidFill>
                  <a:srgbClr val="FFC000"/>
                </a:solidFill>
              </a:rPr>
              <a:t>d</a:t>
            </a:r>
            <a:r>
              <a:rPr lang="en-US" sz="2000" u="sng" dirty="0">
                <a:solidFill>
                  <a:srgbClr val="FFC000"/>
                </a:solidFill>
              </a:rPr>
              <a:t>sorption</a:t>
            </a:r>
            <a:endParaRPr dirty="0">
              <a:solidFill>
                <a:srgbClr val="FFC000"/>
              </a:solidFill>
            </a:endParaRPr>
          </a:p>
          <a:p>
            <a:pPr marL="342900" lvl="0" indent="-342900" algn="l" rtl="0">
              <a:lnSpc>
                <a:spcPct val="90000"/>
              </a:lnSpc>
              <a:spcBef>
                <a:spcPts val="320"/>
              </a:spcBef>
              <a:spcAft>
                <a:spcPts val="0"/>
              </a:spcAft>
              <a:buSzPts val="1200"/>
              <a:buChar char="■"/>
            </a:pPr>
            <a:r>
              <a:rPr lang="en-US" sz="1600" dirty="0"/>
              <a:t>Molecules, such as a gas or a liquid, collect on the surface of another substance, such as a solid.</a:t>
            </a:r>
            <a:endParaRPr dirty="0"/>
          </a:p>
          <a:p>
            <a:pPr marL="342900" lvl="0" indent="-342900" algn="l" rtl="0">
              <a:lnSpc>
                <a:spcPct val="90000"/>
              </a:lnSpc>
              <a:spcBef>
                <a:spcPts val="320"/>
              </a:spcBef>
              <a:spcAft>
                <a:spcPts val="0"/>
              </a:spcAft>
              <a:buSzPts val="1200"/>
              <a:buChar char="■"/>
            </a:pPr>
            <a:r>
              <a:rPr lang="en-US" sz="1600" dirty="0"/>
              <a:t>The molecules are attracted to the surface</a:t>
            </a:r>
            <a:endParaRPr dirty="0"/>
          </a:p>
          <a:p>
            <a:pPr marL="342900" lvl="0" indent="-342900" algn="l" rtl="0">
              <a:lnSpc>
                <a:spcPct val="90000"/>
              </a:lnSpc>
              <a:spcBef>
                <a:spcPts val="320"/>
              </a:spcBef>
              <a:spcAft>
                <a:spcPts val="0"/>
              </a:spcAft>
              <a:buSzPts val="1200"/>
              <a:buChar char="■"/>
            </a:pPr>
            <a:r>
              <a:rPr lang="en-US" sz="1600" dirty="0"/>
              <a:t>Example: Carbon filtration a</a:t>
            </a:r>
            <a:r>
              <a:rPr lang="en-US" sz="1600" b="1" dirty="0"/>
              <a:t>d</a:t>
            </a:r>
            <a:r>
              <a:rPr lang="en-US" sz="1600" dirty="0"/>
              <a:t>sorbs contaminants.</a:t>
            </a:r>
            <a:endParaRPr dirty="0"/>
          </a:p>
        </p:txBody>
      </p:sp>
      <p:sp>
        <p:nvSpPr>
          <p:cNvPr id="244" name="Google Shape;244;p14"/>
          <p:cNvSpPr txBox="1"/>
          <p:nvPr/>
        </p:nvSpPr>
        <p:spPr>
          <a:xfrm>
            <a:off x="7239000" y="5792364"/>
            <a:ext cx="144780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solidFill>
                  <a:srgbClr val="FFC000"/>
                </a:solidFill>
                <a:latin typeface="Arial"/>
                <a:ea typeface="Arial"/>
                <a:cs typeface="Arial"/>
                <a:sym typeface="Arial"/>
              </a:rPr>
              <a:t>A</a:t>
            </a:r>
            <a:r>
              <a:rPr lang="en-US" sz="1800" b="1" u="sng" dirty="0">
                <a:solidFill>
                  <a:srgbClr val="FFC000"/>
                </a:solidFill>
                <a:latin typeface="Arial"/>
                <a:ea typeface="Arial"/>
                <a:cs typeface="Arial"/>
                <a:sym typeface="Arial"/>
              </a:rPr>
              <a:t>d</a:t>
            </a:r>
            <a:r>
              <a:rPr lang="en-US" sz="1800" dirty="0">
                <a:solidFill>
                  <a:srgbClr val="FFC000"/>
                </a:solidFill>
                <a:latin typeface="Arial"/>
                <a:ea typeface="Arial"/>
                <a:cs typeface="Arial"/>
                <a:sym typeface="Arial"/>
              </a:rPr>
              <a:t>sorption</a:t>
            </a:r>
            <a:endParaRPr dirty="0">
              <a:solidFill>
                <a:srgbClr val="FFC000"/>
              </a:solidFill>
            </a:endParaRPr>
          </a:p>
        </p:txBody>
      </p:sp>
      <p:sp>
        <p:nvSpPr>
          <p:cNvPr id="245" name="Google Shape;245;p14"/>
          <p:cNvSpPr txBox="1"/>
          <p:nvPr/>
        </p:nvSpPr>
        <p:spPr>
          <a:xfrm>
            <a:off x="4724400" y="5792364"/>
            <a:ext cx="144780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solidFill>
                  <a:schemeClr val="accent1">
                    <a:lumMod val="75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A</a:t>
            </a:r>
            <a:r>
              <a:rPr lang="en-US" sz="1800" b="1" u="sng" dirty="0">
                <a:solidFill>
                  <a:schemeClr val="accent1">
                    <a:lumMod val="75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b</a:t>
            </a:r>
            <a:r>
              <a:rPr lang="en-US" sz="1800" dirty="0">
                <a:solidFill>
                  <a:schemeClr val="accent1">
                    <a:lumMod val="75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sorption</a:t>
            </a:r>
            <a:endParaRPr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246" name="Google Shape;246;p14" descr="A screenshot of a computer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114800" y="2362200"/>
            <a:ext cx="4953000" cy="3508375"/>
          </a:xfrm>
          <a:prstGeom prst="rect">
            <a:avLst/>
          </a:prstGeom>
          <a:noFill/>
          <a:ln>
            <a:noFill/>
          </a:ln>
        </p:spPr>
      </p:pic>
      <p:sp>
        <p:nvSpPr>
          <p:cNvPr id="247" name="Google Shape;247;p14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23</a:t>
            </a:fld>
            <a:endParaRPr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2" name="Google Shape;252;p15" descr="ASadsorp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611396" y="2133600"/>
            <a:ext cx="4129088" cy="3886200"/>
          </a:xfrm>
          <a:prstGeom prst="rect">
            <a:avLst/>
          </a:prstGeom>
          <a:noFill/>
          <a:ln>
            <a:noFill/>
          </a:ln>
        </p:spPr>
      </p:pic>
      <p:sp>
        <p:nvSpPr>
          <p:cNvPr id="253" name="Google Shape;253;p15"/>
          <p:cNvSpPr txBox="1"/>
          <p:nvPr/>
        </p:nvSpPr>
        <p:spPr>
          <a:xfrm>
            <a:off x="990600" y="381000"/>
            <a:ext cx="7571303" cy="10772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Adsorption –molecules collect on the surface of activated charcoal</a:t>
            </a:r>
            <a:endParaRPr/>
          </a:p>
        </p:txBody>
      </p:sp>
      <p:pic>
        <p:nvPicPr>
          <p:cNvPr id="254" name="Google Shape;254;p15" descr="A picture containing map, text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181600" y="1981200"/>
            <a:ext cx="3508917" cy="4495800"/>
          </a:xfrm>
          <a:prstGeom prst="rect">
            <a:avLst/>
          </a:prstGeom>
          <a:noFill/>
          <a:ln>
            <a:noFill/>
          </a:ln>
        </p:spPr>
      </p:pic>
      <p:sp>
        <p:nvSpPr>
          <p:cNvPr id="255" name="Google Shape;255;p15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24</a:t>
            </a:fld>
            <a:endParaRPr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16"/>
          <p:cNvSpPr txBox="1"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Adsorption of Particles</a:t>
            </a:r>
            <a:endParaRPr/>
          </a:p>
        </p:txBody>
      </p:sp>
      <p:sp>
        <p:nvSpPr>
          <p:cNvPr id="262" name="Google Shape;262;p16"/>
          <p:cNvSpPr txBox="1">
            <a:spLocks noGrp="1"/>
          </p:cNvSpPr>
          <p:nvPr>
            <p:ph type="body" idx="1"/>
          </p:nvPr>
        </p:nvSpPr>
        <p:spPr>
          <a:xfrm>
            <a:off x="457200" y="1981200"/>
            <a:ext cx="4038600" cy="449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500"/>
              <a:buChar char="■"/>
            </a:pPr>
            <a:r>
              <a:rPr lang="en-US" sz="2000"/>
              <a:t>Physical factors affecting adsorption:</a:t>
            </a:r>
            <a:endParaRPr/>
          </a:p>
          <a:p>
            <a:pPr marL="742950" lvl="1" indent="-2857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Char char="◻"/>
            </a:pPr>
            <a:r>
              <a:rPr lang="en-US" sz="2000"/>
              <a:t>Filter grain size</a:t>
            </a:r>
            <a:endParaRPr/>
          </a:p>
          <a:p>
            <a:pPr marL="742950" lvl="1" indent="-2857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Char char="◻"/>
            </a:pPr>
            <a:r>
              <a:rPr lang="en-US" sz="2000"/>
              <a:t>Floc particle size</a:t>
            </a:r>
            <a:endParaRPr/>
          </a:p>
          <a:p>
            <a:pPr marL="742950" lvl="1" indent="-2857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Char char="◻"/>
            </a:pPr>
            <a:r>
              <a:rPr lang="en-US" sz="2000"/>
              <a:t>Adhesive characteristics of the floc</a:t>
            </a:r>
            <a:endParaRPr/>
          </a:p>
          <a:p>
            <a:pPr marL="742950" lvl="1" indent="-2857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Char char="◻"/>
            </a:pPr>
            <a:r>
              <a:rPr lang="en-US" sz="2000"/>
              <a:t>Shear strength resistance of the floc</a:t>
            </a:r>
            <a:endParaRPr/>
          </a:p>
          <a:p>
            <a:pPr marL="342900" lvl="0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500"/>
              <a:buChar char="■"/>
            </a:pPr>
            <a:r>
              <a:rPr lang="en-US" sz="2000"/>
              <a:t>Chemical factors affecting adsorption:</a:t>
            </a:r>
            <a:endParaRPr/>
          </a:p>
          <a:p>
            <a:pPr marL="742950" lvl="1" indent="-2857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Char char="◻"/>
            </a:pPr>
            <a:r>
              <a:rPr lang="en-US" sz="2000"/>
              <a:t>Electrochemical forces</a:t>
            </a:r>
            <a:endParaRPr/>
          </a:p>
          <a:p>
            <a:pPr marL="742950" lvl="1" indent="-2857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Char char="◻"/>
            </a:pPr>
            <a:r>
              <a:rPr lang="en-US" sz="2000"/>
              <a:t>Molecular cohesive forces between particles (van der Waals forces) </a:t>
            </a:r>
            <a:endParaRPr/>
          </a:p>
        </p:txBody>
      </p:sp>
      <p:pic>
        <p:nvPicPr>
          <p:cNvPr id="263" name="Google Shape;263;p16" descr="A picture containing sitting, different, clock, computer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724400" y="1981200"/>
            <a:ext cx="3886200" cy="3886200"/>
          </a:xfrm>
          <a:prstGeom prst="rect">
            <a:avLst/>
          </a:prstGeom>
          <a:noFill/>
          <a:ln>
            <a:noFill/>
          </a:ln>
        </p:spPr>
      </p:pic>
      <p:sp>
        <p:nvSpPr>
          <p:cNvPr id="264" name="Google Shape;264;p16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25</a:t>
            </a:fld>
            <a:endParaRPr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17"/>
          <p:cNvSpPr txBox="1"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Filtration Mechanisms</a:t>
            </a:r>
            <a:endParaRPr/>
          </a:p>
        </p:txBody>
      </p:sp>
      <p:pic>
        <p:nvPicPr>
          <p:cNvPr id="271" name="Google Shape;271;p17" descr="A screenshot of a cell phone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 r="25400" b="11294"/>
          <a:stretch/>
        </p:blipFill>
        <p:spPr>
          <a:xfrm>
            <a:off x="347468" y="1600200"/>
            <a:ext cx="4191000" cy="2803265"/>
          </a:xfrm>
          <a:prstGeom prst="rect">
            <a:avLst/>
          </a:prstGeom>
          <a:noFill/>
          <a:ln>
            <a:noFill/>
          </a:ln>
        </p:spPr>
      </p:pic>
      <p:sp>
        <p:nvSpPr>
          <p:cNvPr id="272" name="Google Shape;272;p17"/>
          <p:cNvSpPr txBox="1">
            <a:spLocks noGrp="1"/>
          </p:cNvSpPr>
          <p:nvPr>
            <p:ph type="body" idx="2"/>
          </p:nvPr>
        </p:nvSpPr>
        <p:spPr>
          <a:xfrm>
            <a:off x="4657531" y="1600200"/>
            <a:ext cx="4366936" cy="518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42900">
              <a:lnSpc>
                <a:spcPct val="90000"/>
              </a:lnSpc>
              <a:spcBef>
                <a:spcPts val="480"/>
              </a:spcBef>
              <a:buSzPts val="1800"/>
            </a:pPr>
            <a:r>
              <a:rPr lang="en-US" sz="2000" dirty="0"/>
              <a:t>Zeta Potential </a:t>
            </a:r>
            <a:endParaRPr lang="en-US" sz="2400" dirty="0"/>
          </a:p>
          <a:p>
            <a:pPr marL="742950" lvl="1" indent="-285750">
              <a:lnSpc>
                <a:spcPct val="90000"/>
              </a:lnSpc>
              <a:spcBef>
                <a:spcPts val="400"/>
              </a:spcBef>
              <a:buSzPts val="1600"/>
            </a:pPr>
            <a:r>
              <a:rPr lang="en-US" sz="1800" dirty="0"/>
              <a:t>Magnitude of electrostatic repulsion between similarly charged particles</a:t>
            </a:r>
            <a:endParaRPr lang="en-US" sz="2000" dirty="0"/>
          </a:p>
          <a:p>
            <a:pPr marL="742950" lvl="1" indent="-285750">
              <a:lnSpc>
                <a:spcPct val="90000"/>
              </a:lnSpc>
              <a:spcBef>
                <a:spcPts val="400"/>
              </a:spcBef>
              <a:buSzPts val="1600"/>
            </a:pPr>
            <a:r>
              <a:rPr lang="en-US" sz="1800" dirty="0"/>
              <a:t>More coagulation = Zeta potential closer to zero</a:t>
            </a:r>
            <a:endParaRPr lang="en-US" sz="2000" dirty="0"/>
          </a:p>
          <a:p>
            <a:pPr marL="3429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</a:pPr>
            <a:r>
              <a:rPr lang="en-US" sz="2000" dirty="0"/>
              <a:t>Primary mechanism –particle destabilization (charge neutralization)</a:t>
            </a:r>
            <a:endParaRPr sz="2400" dirty="0"/>
          </a:p>
          <a:p>
            <a:pPr marL="742950" lvl="1" indent="-2857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Char char="◻"/>
            </a:pPr>
            <a:r>
              <a:rPr lang="en-US" sz="1800" dirty="0"/>
              <a:t>Majority of suspended particles are negatively charged</a:t>
            </a:r>
          </a:p>
          <a:p>
            <a:pPr marL="742950" lvl="1" indent="-2857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Char char="◻"/>
            </a:pPr>
            <a:r>
              <a:rPr lang="en-US" sz="1800" dirty="0"/>
              <a:t>Coagulants and cationic polymers - neutralize</a:t>
            </a:r>
          </a:p>
          <a:p>
            <a:pPr marL="742950" lvl="1" indent="-2857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Char char="◻"/>
            </a:pPr>
            <a:r>
              <a:rPr lang="en-US" sz="1800" dirty="0"/>
              <a:t>Coagulation and filtration are interrelated</a:t>
            </a:r>
            <a:endParaRPr sz="2000" dirty="0"/>
          </a:p>
          <a:p>
            <a:pPr marL="342900" lvl="0" indent="-342900" algn="l" rtl="0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SzPts val="1800"/>
              <a:buChar char="■"/>
            </a:pPr>
            <a:r>
              <a:rPr lang="en-US" sz="2000" dirty="0"/>
              <a:t>Removal by floc interaction - a</a:t>
            </a:r>
            <a:r>
              <a:rPr lang="en-US" sz="2000" b="1" u="sng" dirty="0"/>
              <a:t>d</a:t>
            </a:r>
            <a:r>
              <a:rPr lang="en-US" sz="2000" dirty="0"/>
              <a:t>sorption</a:t>
            </a:r>
            <a:endParaRPr sz="2400" dirty="0"/>
          </a:p>
          <a:p>
            <a:pPr marL="742950" lvl="1" indent="-173990" algn="l" rtl="0">
              <a:lnSpc>
                <a:spcPct val="90000"/>
              </a:lnSpc>
              <a:spcBef>
                <a:spcPts val="440"/>
              </a:spcBef>
              <a:spcAft>
                <a:spcPts val="0"/>
              </a:spcAft>
              <a:buSzPts val="1760"/>
              <a:buNone/>
            </a:pPr>
            <a:endParaRPr sz="2200" dirty="0"/>
          </a:p>
        </p:txBody>
      </p:sp>
      <p:sp>
        <p:nvSpPr>
          <p:cNvPr id="274" name="Google Shape;274;p17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26</a:t>
            </a:fld>
            <a:endParaRPr/>
          </a:p>
        </p:txBody>
      </p:sp>
      <p:pic>
        <p:nvPicPr>
          <p:cNvPr id="16386" name="Picture 2" descr="Final turbidity vs. zeta potential during the depth filtration of high and low turbidity waters.">
            <a:extLst>
              <a:ext uri="{FF2B5EF4-FFF2-40B4-BE49-F238E27FC236}">
                <a16:creationId xmlns:a16="http://schemas.microsoft.com/office/drawing/2014/main" id="{02E3EB51-C329-F727-5114-6FCF1E44D6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135" y="4403465"/>
            <a:ext cx="3801335" cy="2314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0A448D-595D-A84F-72DB-51D4C8F455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NOM removal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6C52E89-E578-53BB-A59F-7FF4B0F44AA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27</a:t>
            </a:fld>
            <a:endParaRPr lang="en-US"/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4D0153C2-2D15-2AF9-E8E0-B0D5376A4BF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9" t="1849" r="1511" b="1753"/>
          <a:stretch/>
        </p:blipFill>
        <p:spPr bwMode="auto">
          <a:xfrm>
            <a:off x="127590" y="1733106"/>
            <a:ext cx="8888819" cy="3880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449751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p18"/>
          <p:cNvSpPr txBox="1"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Filtration Mechanisms</a:t>
            </a:r>
            <a:endParaRPr/>
          </a:p>
        </p:txBody>
      </p:sp>
      <p:pic>
        <p:nvPicPr>
          <p:cNvPr id="281" name="Google Shape;281;p18" descr="A screenshot of a cell phone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329313" y="1981200"/>
            <a:ext cx="5391699" cy="4138127"/>
          </a:xfrm>
          <a:prstGeom prst="rect">
            <a:avLst/>
          </a:prstGeom>
          <a:noFill/>
          <a:ln>
            <a:noFill/>
          </a:ln>
        </p:spPr>
      </p:pic>
      <p:sp>
        <p:nvSpPr>
          <p:cNvPr id="282" name="Google Shape;282;p18"/>
          <p:cNvSpPr txBox="1">
            <a:spLocks noGrp="1"/>
          </p:cNvSpPr>
          <p:nvPr>
            <p:ph type="body" idx="2"/>
          </p:nvPr>
        </p:nvSpPr>
        <p:spPr>
          <a:xfrm>
            <a:off x="304800" y="1981199"/>
            <a:ext cx="3125595" cy="4589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3429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100"/>
              <a:buChar char="■"/>
            </a:pPr>
            <a:r>
              <a:rPr lang="en-US" dirty="0"/>
              <a:t>Particle transport (breakthrough)</a:t>
            </a:r>
            <a:endParaRPr dirty="0"/>
          </a:p>
          <a:p>
            <a:pPr marL="342900" lvl="0" indent="-342900" algn="l" rtl="0">
              <a:lnSpc>
                <a:spcPct val="90000"/>
              </a:lnSpc>
              <a:spcBef>
                <a:spcPts val="520"/>
              </a:spcBef>
              <a:spcAft>
                <a:spcPts val="0"/>
              </a:spcAft>
              <a:buSzPts val="1950"/>
              <a:buChar char="■"/>
            </a:pPr>
            <a:r>
              <a:rPr lang="en-US" sz="2600" dirty="0"/>
              <a:t>Mechanisms – physical and chemical</a:t>
            </a:r>
            <a:endParaRPr dirty="0"/>
          </a:p>
          <a:p>
            <a:pPr marL="742950" lvl="1" indent="-285750" algn="l" rtl="0">
              <a:lnSpc>
                <a:spcPct val="90000"/>
              </a:lnSpc>
              <a:spcBef>
                <a:spcPts val="440"/>
              </a:spcBef>
              <a:spcAft>
                <a:spcPts val="0"/>
              </a:spcAft>
              <a:buSzPts val="1760"/>
              <a:buChar char="◻"/>
            </a:pPr>
            <a:r>
              <a:rPr lang="en-US" sz="2200" dirty="0"/>
              <a:t>Adsorption of particles on media surface</a:t>
            </a:r>
          </a:p>
          <a:p>
            <a:pPr marL="285750" indent="-285750">
              <a:lnSpc>
                <a:spcPct val="90000"/>
              </a:lnSpc>
              <a:spcBef>
                <a:spcPts val="440"/>
              </a:spcBef>
              <a:buSzPts val="1760"/>
              <a:buChar char="◻"/>
            </a:pPr>
            <a:r>
              <a:rPr lang="en-US" dirty="0"/>
              <a:t>Filter run time</a:t>
            </a:r>
          </a:p>
          <a:p>
            <a:pPr marL="742950" lvl="1" indent="-285750">
              <a:lnSpc>
                <a:spcPct val="90000"/>
              </a:lnSpc>
              <a:spcBef>
                <a:spcPts val="440"/>
              </a:spcBef>
              <a:buSzPts val="1760"/>
            </a:pPr>
            <a:r>
              <a:rPr lang="en-US" dirty="0"/>
              <a:t>Filtrate quality</a:t>
            </a:r>
          </a:p>
          <a:p>
            <a:pPr marL="742950" lvl="1" indent="-285750">
              <a:lnSpc>
                <a:spcPct val="90000"/>
              </a:lnSpc>
              <a:spcBef>
                <a:spcPts val="440"/>
              </a:spcBef>
              <a:buSzPts val="1760"/>
            </a:pPr>
            <a:r>
              <a:rPr lang="en-US" dirty="0"/>
              <a:t>Net plant production</a:t>
            </a:r>
          </a:p>
          <a:p>
            <a:pPr marL="457200" lvl="1" indent="0">
              <a:lnSpc>
                <a:spcPct val="90000"/>
              </a:lnSpc>
              <a:spcBef>
                <a:spcPts val="440"/>
              </a:spcBef>
              <a:buSzPts val="1760"/>
              <a:buNone/>
            </a:pPr>
            <a:endParaRPr dirty="0"/>
          </a:p>
          <a:p>
            <a:pPr marL="342900" lvl="0" indent="-219075" algn="l" rtl="0">
              <a:lnSpc>
                <a:spcPct val="90000"/>
              </a:lnSpc>
              <a:spcBef>
                <a:spcPts val="520"/>
              </a:spcBef>
              <a:spcAft>
                <a:spcPts val="0"/>
              </a:spcAft>
              <a:buSzPts val="1950"/>
              <a:buNone/>
            </a:pPr>
            <a:endParaRPr sz="2600" dirty="0"/>
          </a:p>
        </p:txBody>
      </p:sp>
      <p:sp>
        <p:nvSpPr>
          <p:cNvPr id="283" name="Google Shape;283;p18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28</a:t>
            </a:fld>
            <a:endParaRPr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p19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Filter Sand Characteristics</a:t>
            </a:r>
            <a:endParaRPr/>
          </a:p>
        </p:txBody>
      </p:sp>
      <p:sp>
        <p:nvSpPr>
          <p:cNvPr id="289" name="Google Shape;289;p19"/>
          <p:cNvSpPr txBox="1"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Effective Size (mm)</a:t>
            </a:r>
            <a:endParaRPr/>
          </a:p>
        </p:txBody>
      </p:sp>
      <p:sp>
        <p:nvSpPr>
          <p:cNvPr id="290" name="Google Shape;290;p19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■"/>
            </a:pPr>
            <a:r>
              <a:rPr lang="en-US"/>
              <a:t>Referred to as D</a:t>
            </a:r>
            <a:r>
              <a:rPr lang="en-US" baseline="-25000"/>
              <a:t>10</a:t>
            </a:r>
            <a:endParaRPr/>
          </a:p>
          <a:p>
            <a:pPr marL="342900" lvl="0" indent="-342900" algn="l" rtl="0">
              <a:spcBef>
                <a:spcPts val="480"/>
              </a:spcBef>
              <a:spcAft>
                <a:spcPts val="0"/>
              </a:spcAft>
              <a:buSzPts val="1800"/>
              <a:buChar char="■"/>
            </a:pPr>
            <a:r>
              <a:rPr lang="en-US"/>
              <a:t>Size of screen opening where 90% of media is retained and 10% passes</a:t>
            </a:r>
            <a:endParaRPr/>
          </a:p>
        </p:txBody>
      </p:sp>
      <p:sp>
        <p:nvSpPr>
          <p:cNvPr id="291" name="Google Shape;291;p19"/>
          <p:cNvSpPr txBox="1">
            <a:spLocks noGrp="1"/>
          </p:cNvSpPr>
          <p:nvPr>
            <p:ph type="body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Uniformity Coefficient</a:t>
            </a:r>
            <a:endParaRPr/>
          </a:p>
        </p:txBody>
      </p:sp>
      <p:sp>
        <p:nvSpPr>
          <p:cNvPr id="292" name="Google Shape;292;p19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■"/>
            </a:pPr>
            <a:r>
              <a:rPr lang="en-US"/>
              <a:t>Numeric estimate of how sand is graded</a:t>
            </a:r>
            <a:endParaRPr/>
          </a:p>
          <a:p>
            <a:pPr marL="342900" lvl="0" indent="-342900" algn="l" rtl="0">
              <a:spcBef>
                <a:spcPts val="480"/>
              </a:spcBef>
              <a:spcAft>
                <a:spcPts val="0"/>
              </a:spcAft>
              <a:buSzPts val="1800"/>
              <a:buChar char="■"/>
            </a:pPr>
            <a:r>
              <a:rPr lang="en-US"/>
              <a:t>Dimensionless</a:t>
            </a:r>
            <a:endParaRPr/>
          </a:p>
          <a:p>
            <a:pPr marL="342900" lvl="0" indent="-342900" algn="l" rtl="0">
              <a:spcBef>
                <a:spcPts val="480"/>
              </a:spcBef>
              <a:spcAft>
                <a:spcPts val="0"/>
              </a:spcAft>
              <a:buSzPts val="1800"/>
              <a:buChar char="■"/>
            </a:pPr>
            <a:r>
              <a:rPr lang="en-US"/>
              <a:t>Uc = D</a:t>
            </a:r>
            <a:r>
              <a:rPr lang="en-US" baseline="-25000"/>
              <a:t>60</a:t>
            </a:r>
            <a:r>
              <a:rPr lang="en-US"/>
              <a:t>/D</a:t>
            </a:r>
            <a:r>
              <a:rPr lang="en-US" baseline="-25000"/>
              <a:t>10</a:t>
            </a:r>
            <a:endParaRPr/>
          </a:p>
          <a:p>
            <a:pPr marL="342900" lvl="0" indent="-342900" algn="l" rtl="0">
              <a:spcBef>
                <a:spcPts val="480"/>
              </a:spcBef>
              <a:spcAft>
                <a:spcPts val="0"/>
              </a:spcAft>
              <a:buSzPts val="1800"/>
              <a:buChar char="■"/>
            </a:pPr>
            <a:r>
              <a:rPr lang="en-US"/>
              <a:t>Uc above 4 = clogging</a:t>
            </a:r>
            <a:endParaRPr/>
          </a:p>
        </p:txBody>
      </p:sp>
      <p:pic>
        <p:nvPicPr>
          <p:cNvPr id="293" name="Google Shape;293;p1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09563" y="4150519"/>
            <a:ext cx="3382387" cy="2221153"/>
          </a:xfrm>
          <a:prstGeom prst="rect">
            <a:avLst/>
          </a:prstGeom>
          <a:noFill/>
          <a:ln>
            <a:noFill/>
          </a:ln>
        </p:spPr>
      </p:pic>
      <p:sp>
        <p:nvSpPr>
          <p:cNvPr id="294" name="Google Shape;294;p19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29</a:t>
            </a:fld>
            <a:endParaRPr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C6214B3-C1CF-5B9D-294D-ADA30632FD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39587" y="4433777"/>
            <a:ext cx="4953015" cy="1937895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4"/>
          <p:cNvSpPr txBox="1"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chemeClr val="accent1"/>
                </a:solidFill>
              </a:rPr>
              <a:t>FILTRATION OBJECTIVES</a:t>
            </a:r>
            <a:br>
              <a:rPr lang="en-US" dirty="0"/>
            </a:br>
            <a:endParaRPr dirty="0"/>
          </a:p>
        </p:txBody>
      </p:sp>
      <p:sp>
        <p:nvSpPr>
          <p:cNvPr id="153" name="Google Shape;153;p4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</a:t>
            </a:fld>
            <a:endParaRPr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>
            <a:extLst>
              <a:ext uri="{FF2B5EF4-FFF2-40B4-BE49-F238E27FC236}">
                <a16:creationId xmlns:a16="http://schemas.microsoft.com/office/drawing/2014/main" id="{F206F652-7079-03CB-5E98-C60A6825F0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Replacement Media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5CEA5C8-EB4D-4312-3929-C63CFD7C0C4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lvl="0"/>
            <a:fld id="{00000000-1234-1234-1234-123412341234}" type="slidenum">
              <a:rPr lang="en-US" smtClean="0"/>
              <a:pPr lvl="0"/>
              <a:t>30</a:t>
            </a:fld>
            <a:endParaRPr lang="en-US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C0509709-B069-D949-2857-EC010068F9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600" y="1738314"/>
            <a:ext cx="4562694" cy="3290888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3BDFAC80-FB99-0561-BBA9-B571009FF8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600" y="5119687"/>
            <a:ext cx="6019800" cy="1524000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F0209283-0658-F992-A5DC-ECAAB5A7697A}"/>
              </a:ext>
            </a:extLst>
          </p:cNvPr>
          <p:cNvSpPr/>
          <p:nvPr/>
        </p:nvSpPr>
        <p:spPr>
          <a:xfrm>
            <a:off x="818707" y="5422605"/>
            <a:ext cx="5568693" cy="680483"/>
          </a:xfrm>
          <a:prstGeom prst="rect">
            <a:avLst/>
          </a:prstGeom>
          <a:noFill/>
          <a:ln w="28575">
            <a:solidFill>
              <a:schemeClr val="accent1">
                <a:lumMod val="75000"/>
              </a:schemeClr>
            </a:solidFill>
            <a:prstDash val="lgDash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122" name="Picture 2" descr="Sand Filtration Media - Red Flint Sand and Gravel">
            <a:extLst>
              <a:ext uri="{FF2B5EF4-FFF2-40B4-BE49-F238E27FC236}">
                <a16:creationId xmlns:a16="http://schemas.microsoft.com/office/drawing/2014/main" id="{7975E7D2-A124-F35A-EA7F-8716535FD1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0294" y="2197119"/>
            <a:ext cx="3908411" cy="2603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919800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21"/>
          <p:cNvSpPr txBox="1"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chemeClr val="accent1"/>
                </a:solidFill>
              </a:rPr>
              <a:t>GRAVITY FLOW</a:t>
            </a:r>
            <a:br>
              <a:rPr lang="en-US" dirty="0">
                <a:solidFill>
                  <a:schemeClr val="accent1"/>
                </a:solidFill>
              </a:rPr>
            </a:br>
            <a:r>
              <a:rPr lang="en-US" sz="2800" dirty="0">
                <a:solidFill>
                  <a:schemeClr val="accent1"/>
                </a:solidFill>
              </a:rPr>
              <a:t>SLOW SAND FILTRATION</a:t>
            </a:r>
            <a:endParaRPr dirty="0"/>
          </a:p>
        </p:txBody>
      </p:sp>
      <p:sp>
        <p:nvSpPr>
          <p:cNvPr id="308" name="Google Shape;308;p21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7629905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p22"/>
          <p:cNvSpPr txBox="1"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Slow Sand Filtration</a:t>
            </a:r>
            <a:endParaRPr/>
          </a:p>
        </p:txBody>
      </p:sp>
      <p:sp>
        <p:nvSpPr>
          <p:cNvPr id="314" name="Google Shape;314;p22"/>
          <p:cNvSpPr txBox="1">
            <a:spLocks noGrp="1"/>
          </p:cNvSpPr>
          <p:nvPr>
            <p:ph type="body" idx="1"/>
          </p:nvPr>
        </p:nvSpPr>
        <p:spPr>
          <a:xfrm>
            <a:off x="457200" y="1981200"/>
            <a:ext cx="8458200" cy="388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SzPts val="2400"/>
              <a:buChar char="■"/>
            </a:pPr>
            <a:r>
              <a:rPr lang="en-US"/>
              <a:t>Pretreatment:</a:t>
            </a:r>
            <a:endParaRPr/>
          </a:p>
          <a:p>
            <a:pPr marL="742950" lvl="1" indent="-285750" algn="l" rtl="0">
              <a:spcBef>
                <a:spcPts val="560"/>
              </a:spcBef>
              <a:spcAft>
                <a:spcPts val="0"/>
              </a:spcAft>
              <a:buSzPts val="2240"/>
              <a:buChar char="◻"/>
            </a:pPr>
            <a:r>
              <a:rPr lang="en-US"/>
              <a:t>Roughing filter or sedimentation</a:t>
            </a:r>
            <a:endParaRPr/>
          </a:p>
          <a:p>
            <a:pPr marL="742950" lvl="1" indent="-285750" algn="l" rtl="0">
              <a:spcBef>
                <a:spcPts val="560"/>
              </a:spcBef>
              <a:spcAft>
                <a:spcPts val="0"/>
              </a:spcAft>
              <a:buSzPts val="2240"/>
              <a:buChar char="◻"/>
            </a:pPr>
            <a:r>
              <a:rPr lang="en-US"/>
              <a:t>No chemicals or disinfectants</a:t>
            </a:r>
            <a:endParaRPr/>
          </a:p>
          <a:p>
            <a:pPr marL="342900" lvl="0" indent="-342900" algn="l" rtl="0">
              <a:spcBef>
                <a:spcPts val="640"/>
              </a:spcBef>
              <a:spcAft>
                <a:spcPts val="0"/>
              </a:spcAft>
              <a:buSzPts val="2400"/>
              <a:buChar char="■"/>
            </a:pPr>
            <a:r>
              <a:rPr lang="en-US"/>
              <a:t>Physical processes: sedimentation, adsorption, straining</a:t>
            </a:r>
            <a:endParaRPr/>
          </a:p>
          <a:p>
            <a:pPr marL="342900" lvl="0" indent="-342900" algn="l" rtl="0">
              <a:spcBef>
                <a:spcPts val="640"/>
              </a:spcBef>
              <a:spcAft>
                <a:spcPts val="0"/>
              </a:spcAft>
              <a:buSzPts val="2400"/>
              <a:buChar char="■"/>
            </a:pPr>
            <a:r>
              <a:rPr lang="en-US"/>
              <a:t>Microbiological process (biological mat): oxidation of organics</a:t>
            </a:r>
            <a:endParaRPr/>
          </a:p>
          <a:p>
            <a:pPr marL="0" lvl="0" indent="0" algn="l" rtl="0">
              <a:spcBef>
                <a:spcPts val="640"/>
              </a:spcBef>
              <a:spcAft>
                <a:spcPts val="0"/>
              </a:spcAft>
              <a:buSzPts val="2400"/>
              <a:buNone/>
            </a:pPr>
            <a:endParaRPr/>
          </a:p>
        </p:txBody>
      </p:sp>
      <p:sp>
        <p:nvSpPr>
          <p:cNvPr id="315" name="Google Shape;315;p22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32</a:t>
            </a:fld>
            <a:endParaRPr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p23"/>
          <p:cNvSpPr txBox="1"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Slow Sand Filter </a:t>
            </a:r>
            <a:endParaRPr/>
          </a:p>
        </p:txBody>
      </p:sp>
      <p:sp>
        <p:nvSpPr>
          <p:cNvPr id="321" name="Google Shape;321;p23"/>
          <p:cNvSpPr txBox="1">
            <a:spLocks noGrp="1"/>
          </p:cNvSpPr>
          <p:nvPr>
            <p:ph type="body" idx="1"/>
          </p:nvPr>
        </p:nvSpPr>
        <p:spPr>
          <a:xfrm>
            <a:off x="457200" y="1981200"/>
            <a:ext cx="8229600" cy="388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</a:pPr>
            <a:r>
              <a:rPr lang="en-US" dirty="0"/>
              <a:t>HLR 0.05 – 0.13 gpm/ft</a:t>
            </a:r>
            <a:r>
              <a:rPr lang="en-US" baseline="30000" dirty="0"/>
              <a:t>2 </a:t>
            </a:r>
            <a:endParaRPr dirty="0"/>
          </a:p>
          <a:p>
            <a:pPr marL="342900" lvl="0" indent="-342900" algn="l" rtl="0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SzPts val="1800"/>
              <a:buChar char="■"/>
            </a:pPr>
            <a:r>
              <a:rPr lang="en-US" dirty="0"/>
              <a:t>3 to 5 feet of very fine, washed sand</a:t>
            </a:r>
            <a:endParaRPr sz="4000" dirty="0"/>
          </a:p>
          <a:p>
            <a:pPr marL="742950" lvl="1" indent="-285750" algn="l" rtl="0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SzPts val="1600"/>
              <a:buChar char="◻"/>
            </a:pPr>
            <a:r>
              <a:rPr lang="en-US" dirty="0"/>
              <a:t>0.2 mm effective size</a:t>
            </a:r>
            <a:endParaRPr sz="3600" dirty="0"/>
          </a:p>
          <a:p>
            <a:pPr marL="342900" lvl="0" indent="-342900" algn="l" rtl="0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SzPts val="1800"/>
              <a:buChar char="■"/>
            </a:pPr>
            <a:r>
              <a:rPr lang="en-US" dirty="0"/>
              <a:t>3 to 5 feet of water depth over the sand</a:t>
            </a:r>
            <a:endParaRPr sz="4000" dirty="0"/>
          </a:p>
          <a:p>
            <a:pPr marL="342900" lvl="0" indent="-342900" algn="l" rtl="0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SzPts val="1800"/>
              <a:buChar char="■"/>
            </a:pPr>
            <a:r>
              <a:rPr lang="en-US" dirty="0"/>
              <a:t>Filter run time</a:t>
            </a:r>
            <a:endParaRPr sz="4000" dirty="0"/>
          </a:p>
          <a:p>
            <a:pPr marL="742950" lvl="1" indent="-285750" algn="l" rtl="0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SzPts val="1920"/>
              <a:buChar char="◻"/>
            </a:pPr>
            <a:r>
              <a:rPr lang="en-US" sz="3200" dirty="0"/>
              <a:t>2 to 3 months</a:t>
            </a:r>
            <a:endParaRPr sz="3600" dirty="0"/>
          </a:p>
          <a:p>
            <a:pPr marL="342900" lvl="0" indent="-342900" algn="l" rtl="0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SzPts val="1800"/>
              <a:buChar char="■"/>
            </a:pPr>
            <a:r>
              <a:rPr lang="en-US" dirty="0"/>
              <a:t>Filtration termination criteria</a:t>
            </a:r>
            <a:endParaRPr sz="4000" dirty="0"/>
          </a:p>
          <a:p>
            <a:pPr marL="742950" lvl="1" indent="-285750" algn="l" rtl="0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SzPts val="1920"/>
              <a:buChar char="◻"/>
            </a:pPr>
            <a:r>
              <a:rPr lang="en-US" sz="3200" dirty="0"/>
              <a:t>When outlet chamber water level is near the top of the filter media</a:t>
            </a:r>
            <a:endParaRPr sz="3600" dirty="0"/>
          </a:p>
        </p:txBody>
      </p:sp>
      <p:sp>
        <p:nvSpPr>
          <p:cNvPr id="322" name="Google Shape;322;p23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33</a:t>
            </a:fld>
            <a:endParaRPr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" name="Google Shape;327;p24" descr="SCAN00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71500" y="1219200"/>
            <a:ext cx="8001000" cy="4733925"/>
          </a:xfrm>
          <a:prstGeom prst="rect">
            <a:avLst/>
          </a:prstGeom>
          <a:noFill/>
          <a:ln>
            <a:noFill/>
          </a:ln>
        </p:spPr>
      </p:pic>
      <p:sp>
        <p:nvSpPr>
          <p:cNvPr id="328" name="Google Shape;328;p24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34</a:t>
            </a:fld>
            <a:endParaRPr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p26"/>
          <p:cNvSpPr txBox="1"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Biological Mat</a:t>
            </a:r>
            <a:endParaRPr/>
          </a:p>
        </p:txBody>
      </p:sp>
      <p:pic>
        <p:nvPicPr>
          <p:cNvPr id="342" name="Google Shape;342;p26" descr="A picture containing photo, people, sitting, old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55336" y="1633648"/>
            <a:ext cx="3317358" cy="2470519"/>
          </a:xfrm>
          <a:prstGeom prst="rect">
            <a:avLst/>
          </a:prstGeom>
          <a:noFill/>
          <a:ln>
            <a:noFill/>
          </a:ln>
        </p:spPr>
      </p:pic>
      <p:sp>
        <p:nvSpPr>
          <p:cNvPr id="343" name="Google Shape;343;p26"/>
          <p:cNvSpPr txBox="1">
            <a:spLocks noGrp="1"/>
          </p:cNvSpPr>
          <p:nvPr>
            <p:ph type="body" idx="2"/>
          </p:nvPr>
        </p:nvSpPr>
        <p:spPr>
          <a:xfrm>
            <a:off x="4267200" y="1981200"/>
            <a:ext cx="4724400" cy="449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10000"/>
          </a:bodyPr>
          <a:lstStyle/>
          <a:p>
            <a:pPr marL="3429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75000"/>
              <a:buChar char="■"/>
            </a:pPr>
            <a:r>
              <a:rPr lang="en-US" sz="2400" dirty="0"/>
              <a:t>Surface layer develops a zoological biofilm (Schmutzdecke)</a:t>
            </a:r>
            <a:endParaRPr dirty="0"/>
          </a:p>
          <a:p>
            <a:pPr marL="342900" lvl="0" indent="-342900" algn="l" rtl="0">
              <a:lnSpc>
                <a:spcPct val="90000"/>
              </a:lnSpc>
              <a:spcBef>
                <a:spcPts val="444"/>
              </a:spcBef>
              <a:spcAft>
                <a:spcPts val="0"/>
              </a:spcAft>
              <a:buSzPct val="75000"/>
              <a:buChar char="■"/>
            </a:pPr>
            <a:r>
              <a:rPr lang="en-US" sz="2400" dirty="0"/>
              <a:t>Microorganisms metabolize organic matter</a:t>
            </a:r>
            <a:endParaRPr dirty="0"/>
          </a:p>
          <a:p>
            <a:pPr marL="742950" lvl="1" indent="-285750" algn="l" rtl="0">
              <a:lnSpc>
                <a:spcPct val="90000"/>
              </a:lnSpc>
              <a:spcBef>
                <a:spcPts val="444"/>
              </a:spcBef>
              <a:spcAft>
                <a:spcPts val="0"/>
              </a:spcAft>
              <a:buSzPct val="80000"/>
              <a:buChar char="◻"/>
            </a:pPr>
            <a:r>
              <a:rPr lang="en-US" dirty="0"/>
              <a:t>Advantage - Disinfection Byproduct (DBP) reduction</a:t>
            </a:r>
            <a:endParaRPr dirty="0"/>
          </a:p>
          <a:p>
            <a:pPr marL="742950" lvl="1" indent="-285750" algn="l" rtl="0">
              <a:lnSpc>
                <a:spcPct val="90000"/>
              </a:lnSpc>
              <a:spcBef>
                <a:spcPts val="444"/>
              </a:spcBef>
              <a:spcAft>
                <a:spcPts val="0"/>
              </a:spcAft>
              <a:buSzPct val="80000"/>
              <a:buChar char="◻"/>
            </a:pPr>
            <a:r>
              <a:rPr lang="en-US" dirty="0"/>
              <a:t>Disadvantage – cold temps may decrease activity </a:t>
            </a:r>
            <a:endParaRPr dirty="0"/>
          </a:p>
          <a:p>
            <a:pPr marL="342900" lvl="0" indent="-342900" algn="l" rtl="0">
              <a:lnSpc>
                <a:spcPct val="90000"/>
              </a:lnSpc>
              <a:spcBef>
                <a:spcPts val="444"/>
              </a:spcBef>
              <a:spcAft>
                <a:spcPts val="0"/>
              </a:spcAft>
              <a:buSzPct val="75000"/>
              <a:buChar char="■"/>
            </a:pPr>
            <a:r>
              <a:rPr lang="en-US" sz="2400" dirty="0"/>
              <a:t>Microorganisms and organic matter - must be present in sufficient quantities in source water </a:t>
            </a:r>
            <a:endParaRPr dirty="0"/>
          </a:p>
          <a:p>
            <a:pPr marL="342900" lvl="0" indent="-342900" algn="l" rtl="0">
              <a:lnSpc>
                <a:spcPct val="90000"/>
              </a:lnSpc>
              <a:spcBef>
                <a:spcPts val="444"/>
              </a:spcBef>
              <a:spcAft>
                <a:spcPts val="0"/>
              </a:spcAft>
              <a:buSzPct val="75000"/>
              <a:buChar char="■"/>
            </a:pPr>
            <a:r>
              <a:rPr lang="en-US" sz="2400" dirty="0"/>
              <a:t>Growth occurs principally at the surface of the filter bed</a:t>
            </a:r>
            <a:endParaRPr dirty="0"/>
          </a:p>
        </p:txBody>
      </p:sp>
      <p:sp>
        <p:nvSpPr>
          <p:cNvPr id="344" name="Google Shape;344;p26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35</a:t>
            </a:fld>
            <a:endParaRPr/>
          </a:p>
        </p:txBody>
      </p:sp>
      <p:pic>
        <p:nvPicPr>
          <p:cNvPr id="13314" name="Picture 2" descr="Schmutzdecke - an overview | ScienceDirect Topics">
            <a:extLst>
              <a:ext uri="{FF2B5EF4-FFF2-40B4-BE49-F238E27FC236}">
                <a16:creationId xmlns:a16="http://schemas.microsoft.com/office/drawing/2014/main" id="{46CE56CF-1340-D542-D47D-F5D510D27F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7236" y="4207612"/>
            <a:ext cx="1344421" cy="2393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25"/>
          <p:cNvSpPr txBox="1"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Slow Sand Cleaning</a:t>
            </a:r>
            <a:endParaRPr/>
          </a:p>
        </p:txBody>
      </p:sp>
      <p:sp>
        <p:nvSpPr>
          <p:cNvPr id="334" name="Google Shape;334;p25"/>
          <p:cNvSpPr txBox="1">
            <a:spLocks noGrp="1"/>
          </p:cNvSpPr>
          <p:nvPr>
            <p:ph type="body" idx="1"/>
          </p:nvPr>
        </p:nvSpPr>
        <p:spPr>
          <a:xfrm>
            <a:off x="457200" y="1981200"/>
            <a:ext cx="4038600" cy="449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500"/>
              <a:buChar char="■"/>
            </a:pPr>
            <a:r>
              <a:rPr lang="en-US" sz="2000" dirty="0"/>
              <a:t>Upon filter run termination, about one inch of filter media is removed – Schmutzdecke and some sand is removed</a:t>
            </a:r>
            <a:endParaRPr dirty="0"/>
          </a:p>
          <a:p>
            <a:pPr marL="342900" lvl="0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500"/>
              <a:buChar char="■"/>
            </a:pPr>
            <a:r>
              <a:rPr lang="en-US" sz="2000" dirty="0"/>
              <a:t>Schmutzdecke must reform (filter ripening) before effective filtration is resumed</a:t>
            </a:r>
            <a:endParaRPr dirty="0"/>
          </a:p>
          <a:p>
            <a:pPr marL="342900" lvl="0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500"/>
              <a:buChar char="■"/>
            </a:pPr>
            <a:r>
              <a:rPr lang="en-US" sz="2000" dirty="0"/>
              <a:t>Ripening may take weeks </a:t>
            </a:r>
            <a:endParaRPr dirty="0"/>
          </a:p>
          <a:p>
            <a:pPr marL="342900" lvl="0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500"/>
              <a:buChar char="■"/>
            </a:pPr>
            <a:r>
              <a:rPr lang="en-US" sz="2000" dirty="0"/>
              <a:t>Dependent on type and concentration of source water bacteria and nutrients for metabolism</a:t>
            </a:r>
            <a:endParaRPr dirty="0"/>
          </a:p>
        </p:txBody>
      </p:sp>
      <p:pic>
        <p:nvPicPr>
          <p:cNvPr id="335" name="Google Shape;335;p2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648202" y="1569431"/>
            <a:ext cx="4142898" cy="4831369"/>
          </a:xfrm>
          <a:prstGeom prst="rect">
            <a:avLst/>
          </a:prstGeom>
          <a:noFill/>
          <a:ln>
            <a:noFill/>
          </a:ln>
        </p:spPr>
      </p:pic>
      <p:sp>
        <p:nvSpPr>
          <p:cNvPr id="336" name="Google Shape;336;p25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36</a:t>
            </a:fld>
            <a:endParaRPr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p27"/>
          <p:cNvSpPr txBox="1"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Slow Sand Capabilities</a:t>
            </a:r>
            <a:endParaRPr/>
          </a:p>
        </p:txBody>
      </p:sp>
      <p:grpSp>
        <p:nvGrpSpPr>
          <p:cNvPr id="351" name="Google Shape;351;p27"/>
          <p:cNvGrpSpPr/>
          <p:nvPr/>
        </p:nvGrpSpPr>
        <p:grpSpPr>
          <a:xfrm>
            <a:off x="457200" y="2526506"/>
            <a:ext cx="8381999" cy="3405186"/>
            <a:chOff x="0" y="697706"/>
            <a:chExt cx="8381999" cy="3405186"/>
          </a:xfrm>
        </p:grpSpPr>
        <p:sp>
          <p:nvSpPr>
            <p:cNvPr id="352" name="Google Shape;352;p27"/>
            <p:cNvSpPr/>
            <p:nvPr/>
          </p:nvSpPr>
          <p:spPr>
            <a:xfrm>
              <a:off x="0" y="697706"/>
              <a:ext cx="2619374" cy="1571624"/>
            </a:xfrm>
            <a:prstGeom prst="rect">
              <a:avLst/>
            </a:prstGeom>
            <a:solidFill>
              <a:srgbClr val="9797FE"/>
            </a:solidFill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40000" dist="20000" dir="5400000" rotWithShape="0">
                <a:srgbClr val="000000">
                  <a:alpha val="37647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" name="Google Shape;353;p27"/>
            <p:cNvSpPr txBox="1"/>
            <p:nvPr/>
          </p:nvSpPr>
          <p:spPr>
            <a:xfrm>
              <a:off x="0" y="697706"/>
              <a:ext cx="2619374" cy="157162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6200" tIns="76200" rIns="76200" bIns="762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000"/>
                <a:buFont typeface="Arial"/>
                <a:buNone/>
              </a:pPr>
              <a:r>
                <a:rPr lang="en-US" sz="2000" dirty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Produces high quality water from applied water of low turbidity and low bacteria count</a:t>
              </a:r>
              <a:endParaRPr dirty="0"/>
            </a:p>
          </p:txBody>
        </p:sp>
        <p:sp>
          <p:nvSpPr>
            <p:cNvPr id="354" name="Google Shape;354;p27"/>
            <p:cNvSpPr/>
            <p:nvPr/>
          </p:nvSpPr>
          <p:spPr>
            <a:xfrm>
              <a:off x="2881312" y="697706"/>
              <a:ext cx="2619374" cy="1571624"/>
            </a:xfrm>
            <a:prstGeom prst="rect">
              <a:avLst/>
            </a:prstGeom>
            <a:solidFill>
              <a:srgbClr val="9797FE"/>
            </a:solidFill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40000" dist="20000" dir="5400000" rotWithShape="0">
                <a:srgbClr val="000000">
                  <a:alpha val="37647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" name="Google Shape;355;p27"/>
            <p:cNvSpPr txBox="1"/>
            <p:nvPr/>
          </p:nvSpPr>
          <p:spPr>
            <a:xfrm>
              <a:off x="2881312" y="697706"/>
              <a:ext cx="2619374" cy="157162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6200" tIns="76200" rIns="76200" bIns="762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000"/>
                <a:buFont typeface="Arial"/>
                <a:buNone/>
              </a:pPr>
              <a:r>
                <a:rPr lang="en-US" sz="2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Demonstrated &gt; 4.0-log removal of Giardia cysts and Cryptosporidium oocysts</a:t>
              </a:r>
              <a:endParaRPr/>
            </a:p>
          </p:txBody>
        </p:sp>
        <p:sp>
          <p:nvSpPr>
            <p:cNvPr id="356" name="Google Shape;356;p27"/>
            <p:cNvSpPr/>
            <p:nvPr/>
          </p:nvSpPr>
          <p:spPr>
            <a:xfrm>
              <a:off x="5762625" y="697706"/>
              <a:ext cx="2619374" cy="1571624"/>
            </a:xfrm>
            <a:prstGeom prst="rect">
              <a:avLst/>
            </a:prstGeom>
            <a:solidFill>
              <a:srgbClr val="9797FE"/>
            </a:solidFill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40000" dist="20000" dir="5400000" rotWithShape="0">
                <a:srgbClr val="000000">
                  <a:alpha val="37647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" name="Google Shape;357;p27"/>
            <p:cNvSpPr txBox="1"/>
            <p:nvPr/>
          </p:nvSpPr>
          <p:spPr>
            <a:xfrm>
              <a:off x="5762625" y="697706"/>
              <a:ext cx="2619374" cy="157162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6200" tIns="76200" rIns="76200" bIns="762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000"/>
                <a:buFont typeface="Arial"/>
                <a:buNone/>
              </a:pPr>
              <a:r>
                <a:rPr lang="en-US" sz="2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Recognized as conventional treatment </a:t>
              </a:r>
              <a:endParaRPr/>
            </a:p>
          </p:txBody>
        </p:sp>
        <p:sp>
          <p:nvSpPr>
            <p:cNvPr id="358" name="Google Shape;358;p27"/>
            <p:cNvSpPr/>
            <p:nvPr/>
          </p:nvSpPr>
          <p:spPr>
            <a:xfrm>
              <a:off x="152395" y="2531268"/>
              <a:ext cx="2619374" cy="1571624"/>
            </a:xfrm>
            <a:prstGeom prst="rect">
              <a:avLst/>
            </a:prstGeom>
            <a:solidFill>
              <a:srgbClr val="9797FE"/>
            </a:solidFill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40000" dist="20000" dir="5400000" rotWithShape="0">
                <a:srgbClr val="000000">
                  <a:alpha val="37647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" name="Google Shape;359;p27"/>
            <p:cNvSpPr txBox="1"/>
            <p:nvPr/>
          </p:nvSpPr>
          <p:spPr>
            <a:xfrm>
              <a:off x="152395" y="2531268"/>
              <a:ext cx="2619374" cy="157162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6200" tIns="76200" rIns="76200" bIns="762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000"/>
                <a:buFont typeface="Arial"/>
                <a:buNone/>
              </a:pPr>
              <a:r>
                <a:rPr lang="en-US" sz="2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Credited in LT2ESWTR with 3.0-log Cryptosporidium removal as a standalone barrier</a:t>
              </a:r>
              <a:endParaRPr/>
            </a:p>
          </p:txBody>
        </p:sp>
        <p:sp>
          <p:nvSpPr>
            <p:cNvPr id="360" name="Google Shape;360;p27"/>
            <p:cNvSpPr/>
            <p:nvPr/>
          </p:nvSpPr>
          <p:spPr>
            <a:xfrm>
              <a:off x="3033707" y="2531268"/>
              <a:ext cx="5195897" cy="1571624"/>
            </a:xfrm>
            <a:prstGeom prst="rect">
              <a:avLst/>
            </a:prstGeom>
            <a:solidFill>
              <a:srgbClr val="9797FE"/>
            </a:solidFill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40000" dist="20000" dir="5400000" rotWithShape="0">
                <a:srgbClr val="000000">
                  <a:alpha val="37647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" name="Google Shape;361;p27"/>
            <p:cNvSpPr txBox="1"/>
            <p:nvPr/>
          </p:nvSpPr>
          <p:spPr>
            <a:xfrm>
              <a:off x="3033707" y="2531268"/>
              <a:ext cx="5195897" cy="157162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6200" tIns="76200" rIns="76200" bIns="76200" anchor="t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000"/>
                <a:buFont typeface="Arial"/>
                <a:buNone/>
              </a:pPr>
              <a:r>
                <a:rPr lang="en-US" sz="2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Capable of meeting these regulatory limits:</a:t>
              </a:r>
              <a:endParaRPr/>
            </a:p>
            <a:p>
              <a:pPr marL="171450" marR="0" lvl="1" indent="-171450" algn="l" rtl="0">
                <a:lnSpc>
                  <a:spcPct val="90000"/>
                </a:lnSpc>
                <a:spcBef>
                  <a:spcPts val="700"/>
                </a:spcBef>
                <a:spcAft>
                  <a:spcPts val="0"/>
                </a:spcAft>
                <a:buClr>
                  <a:schemeClr val="lt1"/>
                </a:buClr>
                <a:buSzPts val="1600"/>
                <a:buFont typeface="Arial"/>
                <a:buChar char="•"/>
              </a:pPr>
              <a:r>
                <a:rPr lang="en-US" sz="16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Turbidity ≤ 1 NTU in at least 95% monthly samples</a:t>
              </a:r>
              <a:endParaRPr/>
            </a:p>
            <a:p>
              <a:pPr marL="171450" marR="0" lvl="1" indent="-171450" algn="l" rtl="0">
                <a:lnSpc>
                  <a:spcPct val="90000"/>
                </a:lnSpc>
                <a:spcBef>
                  <a:spcPts val="240"/>
                </a:spcBef>
                <a:spcAft>
                  <a:spcPts val="0"/>
                </a:spcAft>
                <a:buClr>
                  <a:schemeClr val="lt1"/>
                </a:buClr>
                <a:buSzPts val="1600"/>
                <a:buFont typeface="Arial"/>
                <a:buChar char="•"/>
              </a:pPr>
              <a:r>
                <a:rPr lang="en-US" sz="16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Turbidity of filtered water (at no time) &lt; 5 NTU</a:t>
              </a:r>
              <a:endParaRPr/>
            </a:p>
          </p:txBody>
        </p:sp>
      </p:grpSp>
      <p:sp>
        <p:nvSpPr>
          <p:cNvPr id="362" name="Google Shape;362;p27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37</a:t>
            </a:fld>
            <a:endParaRPr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Google Shape;375;p29"/>
          <p:cNvSpPr txBox="1"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chemeClr val="accent1"/>
                </a:solidFill>
              </a:rPr>
              <a:t>GRAVITY FLOW </a:t>
            </a:r>
            <a:br>
              <a:rPr lang="en-US" dirty="0">
                <a:solidFill>
                  <a:schemeClr val="accent1"/>
                </a:solidFill>
              </a:rPr>
            </a:br>
            <a:r>
              <a:rPr lang="en-US" sz="2800" dirty="0">
                <a:solidFill>
                  <a:schemeClr val="accent1"/>
                </a:solidFill>
              </a:rPr>
              <a:t>RAPID AND HIGH-RATE FILTRATION</a:t>
            </a:r>
            <a:endParaRPr lang="en-US" dirty="0"/>
          </a:p>
        </p:txBody>
      </p:sp>
      <p:sp>
        <p:nvSpPr>
          <p:cNvPr id="376" name="Google Shape;376;p29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38</a:t>
            </a:fld>
            <a:endParaRPr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p30"/>
          <p:cNvSpPr txBox="1"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Rapid Rate Operational Characteristics</a:t>
            </a:r>
            <a:endParaRPr dirty="0"/>
          </a:p>
        </p:txBody>
      </p:sp>
      <p:sp>
        <p:nvSpPr>
          <p:cNvPr id="382" name="Google Shape;382;p30"/>
          <p:cNvSpPr txBox="1">
            <a:spLocks noGrp="1"/>
          </p:cNvSpPr>
          <p:nvPr>
            <p:ph type="body" idx="1"/>
          </p:nvPr>
        </p:nvSpPr>
        <p:spPr>
          <a:xfrm>
            <a:off x="457200" y="1981200"/>
            <a:ext cx="8458200" cy="388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500"/>
              <a:buChar char="■"/>
            </a:pPr>
            <a:r>
              <a:rPr lang="en-US" sz="2000" dirty="0"/>
              <a:t>Filtration rate 1 -2 gal/min/ft</a:t>
            </a:r>
            <a:r>
              <a:rPr lang="en-US" sz="2000" baseline="30000" dirty="0"/>
              <a:t>2 </a:t>
            </a:r>
            <a:endParaRPr sz="2000" dirty="0"/>
          </a:p>
          <a:p>
            <a:pPr marL="342900" lvl="0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500"/>
              <a:buChar char="■"/>
            </a:pPr>
            <a:r>
              <a:rPr lang="en-US" sz="2000" dirty="0"/>
              <a:t>Usually 30 inches of single media</a:t>
            </a:r>
            <a:endParaRPr dirty="0"/>
          </a:p>
          <a:p>
            <a:pPr marL="342900" lvl="0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500"/>
              <a:buChar char="■"/>
            </a:pPr>
            <a:r>
              <a:rPr lang="en-US" sz="2000" dirty="0"/>
              <a:t>Minimum 3 ft of water depth over the media</a:t>
            </a:r>
            <a:endParaRPr dirty="0"/>
          </a:p>
          <a:p>
            <a:pPr marL="342900" lvl="0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500"/>
              <a:buChar char="■"/>
            </a:pPr>
            <a:r>
              <a:rPr lang="en-US" sz="2000" dirty="0"/>
              <a:t>Floc penetration of 2 to 4 inches</a:t>
            </a:r>
            <a:endParaRPr dirty="0"/>
          </a:p>
          <a:p>
            <a:pPr marL="742950" lvl="1" indent="-2857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Char char="◻"/>
            </a:pPr>
            <a:r>
              <a:rPr lang="en-US" sz="2000" dirty="0"/>
              <a:t>Little depth → head loss inc. rapidly and filter runs are short</a:t>
            </a:r>
            <a:endParaRPr dirty="0"/>
          </a:p>
          <a:p>
            <a:pPr marL="742950" lvl="1" indent="-2857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Char char="◻"/>
            </a:pPr>
            <a:r>
              <a:rPr lang="en-US" sz="2000" dirty="0"/>
              <a:t>Excessive depth →  particle breakthrough</a:t>
            </a:r>
            <a:endParaRPr dirty="0"/>
          </a:p>
        </p:txBody>
      </p:sp>
      <p:pic>
        <p:nvPicPr>
          <p:cNvPr id="383" name="Google Shape;383;p3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035913" y="4008471"/>
            <a:ext cx="5072173" cy="2775098"/>
          </a:xfrm>
          <a:prstGeom prst="rect">
            <a:avLst/>
          </a:prstGeom>
          <a:noFill/>
          <a:ln w="28575">
            <a:solidFill>
              <a:schemeClr val="accent1">
                <a:lumMod val="75000"/>
              </a:schemeClr>
            </a:solidFill>
          </a:ln>
        </p:spPr>
      </p:pic>
      <p:sp>
        <p:nvSpPr>
          <p:cNvPr id="384" name="Google Shape;384;p30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39</a:t>
            </a:fld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709F517-11E6-6429-ACF2-BF0C7B0337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Filter?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6B5ED3E-9AD2-9712-A21E-21FE113A8C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1989 – EPA SWTA (Surface Water Treatment Rule) regulations:</a:t>
            </a:r>
          </a:p>
          <a:p>
            <a:pPr lvl="1"/>
            <a:r>
              <a:rPr lang="en-US" dirty="0"/>
              <a:t>Required filtration</a:t>
            </a:r>
          </a:p>
          <a:p>
            <a:pPr lvl="1"/>
            <a:r>
              <a:rPr lang="en-US" dirty="0"/>
              <a:t>Set limits on turbidity</a:t>
            </a:r>
          </a:p>
          <a:p>
            <a:pPr lvl="1"/>
            <a:r>
              <a:rPr lang="en-US" dirty="0"/>
              <a:t>Regulated recycling of residual flows</a:t>
            </a:r>
          </a:p>
          <a:p>
            <a:r>
              <a:rPr lang="en-US" dirty="0"/>
              <a:t>Applies to all surface water and groundwater under influence of surface water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19580B-CA97-813A-84F6-5EC751AA27D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044743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" name="Google Shape;389;p3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962400" y="2819400"/>
            <a:ext cx="4953000" cy="3293745"/>
          </a:xfrm>
          <a:prstGeom prst="rect">
            <a:avLst/>
          </a:prstGeom>
          <a:noFill/>
          <a:ln>
            <a:noFill/>
          </a:ln>
        </p:spPr>
      </p:pic>
      <p:sp>
        <p:nvSpPr>
          <p:cNvPr id="390" name="Google Shape;390;p31"/>
          <p:cNvSpPr txBox="1"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High-Rate Filtration</a:t>
            </a:r>
            <a:endParaRPr dirty="0"/>
          </a:p>
        </p:txBody>
      </p:sp>
      <p:sp>
        <p:nvSpPr>
          <p:cNvPr id="391" name="Google Shape;391;p31"/>
          <p:cNvSpPr txBox="1">
            <a:spLocks noGrp="1"/>
          </p:cNvSpPr>
          <p:nvPr>
            <p:ph type="body" idx="1"/>
          </p:nvPr>
        </p:nvSpPr>
        <p:spPr>
          <a:xfrm>
            <a:off x="457200" y="1981200"/>
            <a:ext cx="4038600" cy="441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50"/>
              <a:buChar char="■"/>
            </a:pPr>
            <a:r>
              <a:rPr lang="en-US" sz="2200" dirty="0"/>
              <a:t>Conventional filtration rate ~4 gal/min/ft</a:t>
            </a:r>
            <a:r>
              <a:rPr lang="en-US" sz="2200" baseline="30000" dirty="0"/>
              <a:t>2</a:t>
            </a:r>
            <a:endParaRPr dirty="0"/>
          </a:p>
          <a:p>
            <a:pPr marL="342900" lvl="0" indent="-342900" algn="l" rtl="0">
              <a:lnSpc>
                <a:spcPct val="90000"/>
              </a:lnSpc>
              <a:spcBef>
                <a:spcPts val="440"/>
              </a:spcBef>
              <a:spcAft>
                <a:spcPts val="0"/>
              </a:spcAft>
              <a:buSzPts val="1650"/>
              <a:buChar char="■"/>
            </a:pPr>
            <a:r>
              <a:rPr lang="en-US" sz="2200" dirty="0"/>
              <a:t>Same 30 inches of filter media</a:t>
            </a:r>
            <a:endParaRPr sz="2200" baseline="30000" dirty="0"/>
          </a:p>
          <a:p>
            <a:pPr marL="742950" lvl="1" indent="-285750" algn="l" rtl="0">
              <a:lnSpc>
                <a:spcPct val="90000"/>
              </a:lnSpc>
              <a:spcBef>
                <a:spcPts val="360"/>
              </a:spcBef>
              <a:spcAft>
                <a:spcPts val="0"/>
              </a:spcAft>
              <a:buSzPts val="1440"/>
              <a:buChar char="◻"/>
            </a:pPr>
            <a:r>
              <a:rPr lang="en-US" sz="1800" dirty="0"/>
              <a:t>12 inches sand</a:t>
            </a:r>
            <a:endParaRPr dirty="0"/>
          </a:p>
          <a:p>
            <a:pPr marL="742950" lvl="1" indent="-285750" algn="l" rtl="0">
              <a:lnSpc>
                <a:spcPct val="90000"/>
              </a:lnSpc>
              <a:spcBef>
                <a:spcPts val="360"/>
              </a:spcBef>
              <a:spcAft>
                <a:spcPts val="0"/>
              </a:spcAft>
              <a:buSzPts val="1440"/>
              <a:buChar char="◻"/>
            </a:pPr>
            <a:r>
              <a:rPr lang="en-US" sz="1800" dirty="0"/>
              <a:t>18 inches anthracite on top</a:t>
            </a:r>
            <a:endParaRPr dirty="0"/>
          </a:p>
          <a:p>
            <a:pPr marL="742950" lvl="1" indent="-285750" algn="l" rtl="0">
              <a:lnSpc>
                <a:spcPct val="90000"/>
              </a:lnSpc>
              <a:spcBef>
                <a:spcPts val="360"/>
              </a:spcBef>
              <a:spcAft>
                <a:spcPts val="0"/>
              </a:spcAft>
              <a:buSzPts val="1440"/>
              <a:buChar char="◻"/>
            </a:pPr>
            <a:r>
              <a:rPr lang="en-US" sz="1800" dirty="0"/>
              <a:t>1.0 to 1.4 mm effective size anthracite</a:t>
            </a:r>
            <a:endParaRPr dirty="0"/>
          </a:p>
          <a:p>
            <a:pPr marL="342900" lvl="0" indent="-342900" algn="l" rtl="0">
              <a:lnSpc>
                <a:spcPct val="90000"/>
              </a:lnSpc>
              <a:spcBef>
                <a:spcPts val="440"/>
              </a:spcBef>
              <a:spcAft>
                <a:spcPts val="0"/>
              </a:spcAft>
              <a:buSzPts val="1650"/>
              <a:buChar char="■"/>
            </a:pPr>
            <a:r>
              <a:rPr lang="en-US" sz="2200" dirty="0"/>
              <a:t>Very efficient particle removal</a:t>
            </a:r>
            <a:endParaRPr dirty="0"/>
          </a:p>
          <a:p>
            <a:pPr marL="342900" lvl="0" indent="-342900" algn="l" rtl="0">
              <a:lnSpc>
                <a:spcPct val="90000"/>
              </a:lnSpc>
              <a:spcBef>
                <a:spcPts val="440"/>
              </a:spcBef>
              <a:spcAft>
                <a:spcPts val="0"/>
              </a:spcAft>
              <a:buSzPts val="1650"/>
              <a:buChar char="■"/>
            </a:pPr>
            <a:r>
              <a:rPr lang="en-US" sz="2200" dirty="0"/>
              <a:t>Longer filter runs</a:t>
            </a:r>
            <a:endParaRPr dirty="0"/>
          </a:p>
        </p:txBody>
      </p:sp>
      <p:sp>
        <p:nvSpPr>
          <p:cNvPr id="392" name="Google Shape;392;p31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40</a:t>
            </a:fld>
            <a:endParaRPr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Google Shape;397;p32"/>
          <p:cNvSpPr txBox="1"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Rapid Rate Gravity Filtration</a:t>
            </a:r>
            <a:endParaRPr/>
          </a:p>
        </p:txBody>
      </p:sp>
      <p:pic>
        <p:nvPicPr>
          <p:cNvPr id="398" name="Google Shape;398;p32" descr="rapidsand3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533400" y="1676400"/>
            <a:ext cx="5181600" cy="4506846"/>
          </a:xfrm>
          <a:prstGeom prst="rect">
            <a:avLst/>
          </a:prstGeom>
          <a:noFill/>
          <a:ln>
            <a:noFill/>
          </a:ln>
        </p:spPr>
      </p:pic>
      <p:pic>
        <p:nvPicPr>
          <p:cNvPr id="399" name="Google Shape;399;p32" descr="A picture containing indoor, sitting, toy, small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444982" y="1802362"/>
            <a:ext cx="2160037" cy="1433479"/>
          </a:xfrm>
          <a:prstGeom prst="rect">
            <a:avLst/>
          </a:prstGeom>
          <a:noFill/>
          <a:ln>
            <a:noFill/>
          </a:ln>
        </p:spPr>
      </p:pic>
      <p:pic>
        <p:nvPicPr>
          <p:cNvPr id="400" name="Google Shape;400;p32" descr="A picture containing bench, sidewalk, park, track&#10;&#10;Description automatically generated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444982" y="3308521"/>
            <a:ext cx="2160037" cy="1592014"/>
          </a:xfrm>
          <a:prstGeom prst="rect">
            <a:avLst/>
          </a:prstGeom>
          <a:noFill/>
          <a:ln>
            <a:noFill/>
          </a:ln>
        </p:spPr>
      </p:pic>
      <p:pic>
        <p:nvPicPr>
          <p:cNvPr id="401" name="Google Shape;401;p32" descr="A picture containing indoor, monitor, counter, table&#10;&#10;Description automatically generated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602962" y="4953000"/>
            <a:ext cx="1908815" cy="1777173"/>
          </a:xfrm>
          <a:prstGeom prst="rect">
            <a:avLst/>
          </a:prstGeom>
          <a:noFill/>
          <a:ln>
            <a:noFill/>
          </a:ln>
        </p:spPr>
      </p:pic>
      <p:sp>
        <p:nvSpPr>
          <p:cNvPr id="402" name="Google Shape;402;p32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41</a:t>
            </a:fld>
            <a:endParaRPr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Google Shape;408;p33"/>
          <p:cNvSpPr txBox="1">
            <a:spLocks noGrp="1"/>
          </p:cNvSpPr>
          <p:nvPr>
            <p:ph type="title"/>
          </p:nvPr>
        </p:nvSpPr>
        <p:spPr>
          <a:xfrm>
            <a:off x="457200" y="4572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Filter Piping</a:t>
            </a:r>
            <a:endParaRPr/>
          </a:p>
        </p:txBody>
      </p:sp>
      <p:pic>
        <p:nvPicPr>
          <p:cNvPr id="409" name="Google Shape;409;p33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1600200" y="1600200"/>
            <a:ext cx="5791200" cy="4565650"/>
          </a:xfrm>
          <a:prstGeom prst="rect">
            <a:avLst/>
          </a:prstGeom>
          <a:noFill/>
          <a:ln>
            <a:noFill/>
          </a:ln>
        </p:spPr>
      </p:pic>
      <p:sp>
        <p:nvSpPr>
          <p:cNvPr id="410" name="Google Shape;410;p33"/>
          <p:cNvSpPr/>
          <p:nvPr/>
        </p:nvSpPr>
        <p:spPr>
          <a:xfrm>
            <a:off x="4432041" y="2192694"/>
            <a:ext cx="2724539" cy="3677023"/>
          </a:xfrm>
          <a:custGeom>
            <a:avLst/>
            <a:gdLst/>
            <a:ahLst/>
            <a:cxnLst/>
            <a:rect l="l" t="t" r="r" b="b"/>
            <a:pathLst>
              <a:path w="2724539" h="3677023" extrusionOk="0">
                <a:moveTo>
                  <a:pt x="2724539" y="830424"/>
                </a:moveTo>
                <a:lnTo>
                  <a:pt x="1511559" y="821094"/>
                </a:lnTo>
                <a:cubicBezTo>
                  <a:pt x="1501725" y="820946"/>
                  <a:pt x="1493024" y="814465"/>
                  <a:pt x="1483567" y="811763"/>
                </a:cubicBezTo>
                <a:cubicBezTo>
                  <a:pt x="1471237" y="808240"/>
                  <a:pt x="1458686" y="805543"/>
                  <a:pt x="1446245" y="802433"/>
                </a:cubicBezTo>
                <a:cubicBezTo>
                  <a:pt x="1419813" y="723140"/>
                  <a:pt x="1456676" y="819817"/>
                  <a:pt x="1418253" y="755779"/>
                </a:cubicBezTo>
                <a:cubicBezTo>
                  <a:pt x="1412514" y="746214"/>
                  <a:pt x="1401336" y="697442"/>
                  <a:pt x="1399592" y="690465"/>
                </a:cubicBezTo>
                <a:cubicBezTo>
                  <a:pt x="1396482" y="569167"/>
                  <a:pt x="1395111" y="447812"/>
                  <a:pt x="1390261" y="326571"/>
                </a:cubicBezTo>
                <a:cubicBezTo>
                  <a:pt x="1385056" y="196441"/>
                  <a:pt x="1390357" y="261593"/>
                  <a:pt x="1371600" y="195943"/>
                </a:cubicBezTo>
                <a:cubicBezTo>
                  <a:pt x="1368077" y="183612"/>
                  <a:pt x="1368631" y="169754"/>
                  <a:pt x="1362269" y="158620"/>
                </a:cubicBezTo>
                <a:cubicBezTo>
                  <a:pt x="1348271" y="134124"/>
                  <a:pt x="1326626" y="128238"/>
                  <a:pt x="1306286" y="111967"/>
                </a:cubicBezTo>
                <a:cubicBezTo>
                  <a:pt x="1299417" y="106472"/>
                  <a:pt x="1294662" y="98584"/>
                  <a:pt x="1287624" y="93306"/>
                </a:cubicBezTo>
                <a:cubicBezTo>
                  <a:pt x="1269682" y="79849"/>
                  <a:pt x="1247500" y="71843"/>
                  <a:pt x="1231641" y="55984"/>
                </a:cubicBezTo>
                <a:cubicBezTo>
                  <a:pt x="1225420" y="49763"/>
                  <a:pt x="1219849" y="42818"/>
                  <a:pt x="1212979" y="37322"/>
                </a:cubicBezTo>
                <a:cubicBezTo>
                  <a:pt x="1204223" y="30317"/>
                  <a:pt x="1195235" y="23215"/>
                  <a:pt x="1184988" y="18661"/>
                </a:cubicBezTo>
                <a:cubicBezTo>
                  <a:pt x="1167013" y="10672"/>
                  <a:pt x="1129004" y="0"/>
                  <a:pt x="1129004" y="0"/>
                </a:cubicBezTo>
                <a:cubicBezTo>
                  <a:pt x="932062" y="10365"/>
                  <a:pt x="1007866" y="-9384"/>
                  <a:pt x="895739" y="27992"/>
                </a:cubicBezTo>
                <a:cubicBezTo>
                  <a:pt x="886408" y="31102"/>
                  <a:pt x="876544" y="32923"/>
                  <a:pt x="867747" y="37322"/>
                </a:cubicBezTo>
                <a:cubicBezTo>
                  <a:pt x="812833" y="64780"/>
                  <a:pt x="843616" y="51587"/>
                  <a:pt x="774441" y="74645"/>
                </a:cubicBezTo>
                <a:lnTo>
                  <a:pt x="746449" y="83975"/>
                </a:lnTo>
                <a:cubicBezTo>
                  <a:pt x="740229" y="90196"/>
                  <a:pt x="731722" y="94769"/>
                  <a:pt x="727788" y="102637"/>
                </a:cubicBezTo>
                <a:cubicBezTo>
                  <a:pt x="718991" y="120231"/>
                  <a:pt x="709126" y="158620"/>
                  <a:pt x="709126" y="158620"/>
                </a:cubicBezTo>
                <a:cubicBezTo>
                  <a:pt x="701829" y="501586"/>
                  <a:pt x="704406" y="532944"/>
                  <a:pt x="690465" y="811763"/>
                </a:cubicBezTo>
                <a:cubicBezTo>
                  <a:pt x="682305" y="974959"/>
                  <a:pt x="697561" y="921111"/>
                  <a:pt x="671804" y="998375"/>
                </a:cubicBezTo>
                <a:cubicBezTo>
                  <a:pt x="668694" y="1017036"/>
                  <a:pt x="664820" y="1035586"/>
                  <a:pt x="662473" y="1054359"/>
                </a:cubicBezTo>
                <a:cubicBezTo>
                  <a:pt x="646563" y="1181641"/>
                  <a:pt x="662900" y="1108637"/>
                  <a:pt x="643812" y="1184988"/>
                </a:cubicBezTo>
                <a:cubicBezTo>
                  <a:pt x="640702" y="1362270"/>
                  <a:pt x="643335" y="1539745"/>
                  <a:pt x="634481" y="1716833"/>
                </a:cubicBezTo>
                <a:cubicBezTo>
                  <a:pt x="634378" y="1718901"/>
                  <a:pt x="605363" y="1762973"/>
                  <a:pt x="597159" y="1763486"/>
                </a:cubicBezTo>
                <a:cubicBezTo>
                  <a:pt x="454335" y="1772413"/>
                  <a:pt x="311020" y="1769706"/>
                  <a:pt x="167951" y="1772816"/>
                </a:cubicBezTo>
                <a:cubicBezTo>
                  <a:pt x="158620" y="1779036"/>
                  <a:pt x="146964" y="1782720"/>
                  <a:pt x="139959" y="1791477"/>
                </a:cubicBezTo>
                <a:cubicBezTo>
                  <a:pt x="133815" y="1799157"/>
                  <a:pt x="132557" y="1809825"/>
                  <a:pt x="130628" y="1819469"/>
                </a:cubicBezTo>
                <a:cubicBezTo>
                  <a:pt x="126315" y="1841035"/>
                  <a:pt x="124408" y="1863012"/>
                  <a:pt x="121298" y="1884784"/>
                </a:cubicBezTo>
                <a:cubicBezTo>
                  <a:pt x="124408" y="1928327"/>
                  <a:pt x="130628" y="1971758"/>
                  <a:pt x="130628" y="2015412"/>
                </a:cubicBezTo>
                <a:cubicBezTo>
                  <a:pt x="130628" y="2096337"/>
                  <a:pt x="126866" y="2177275"/>
                  <a:pt x="121298" y="2258008"/>
                </a:cubicBezTo>
                <a:cubicBezTo>
                  <a:pt x="120621" y="2267820"/>
                  <a:pt x="116366" y="2277203"/>
                  <a:pt x="111967" y="2286000"/>
                </a:cubicBezTo>
                <a:cubicBezTo>
                  <a:pt x="106952" y="2296030"/>
                  <a:pt x="99526" y="2304661"/>
                  <a:pt x="93306" y="2313992"/>
                </a:cubicBezTo>
                <a:cubicBezTo>
                  <a:pt x="79205" y="2370394"/>
                  <a:pt x="88029" y="2339153"/>
                  <a:pt x="65314" y="2407298"/>
                </a:cubicBezTo>
                <a:cubicBezTo>
                  <a:pt x="62204" y="2416629"/>
                  <a:pt x="61439" y="2427106"/>
                  <a:pt x="55983" y="2435290"/>
                </a:cubicBezTo>
                <a:cubicBezTo>
                  <a:pt x="43542" y="2453951"/>
                  <a:pt x="25753" y="2469996"/>
                  <a:pt x="18661" y="2491273"/>
                </a:cubicBezTo>
                <a:lnTo>
                  <a:pt x="0" y="2547257"/>
                </a:lnTo>
                <a:cubicBezTo>
                  <a:pt x="3110" y="2600130"/>
                  <a:pt x="2480" y="2653357"/>
                  <a:pt x="9330" y="2705877"/>
                </a:cubicBezTo>
                <a:cubicBezTo>
                  <a:pt x="11874" y="2725383"/>
                  <a:pt x="27992" y="2761861"/>
                  <a:pt x="27992" y="2761861"/>
                </a:cubicBezTo>
                <a:cubicBezTo>
                  <a:pt x="34212" y="2870718"/>
                  <a:pt x="38291" y="2979719"/>
                  <a:pt x="46653" y="3088433"/>
                </a:cubicBezTo>
                <a:cubicBezTo>
                  <a:pt x="49763" y="3128865"/>
                  <a:pt x="49658" y="3169674"/>
                  <a:pt x="55983" y="3209730"/>
                </a:cubicBezTo>
                <a:cubicBezTo>
                  <a:pt x="59051" y="3229160"/>
                  <a:pt x="58278" y="3254803"/>
                  <a:pt x="74645" y="3265714"/>
                </a:cubicBezTo>
                <a:cubicBezTo>
                  <a:pt x="110820" y="3289830"/>
                  <a:pt x="91999" y="3280829"/>
                  <a:pt x="130628" y="3293706"/>
                </a:cubicBezTo>
                <a:cubicBezTo>
                  <a:pt x="177281" y="3290596"/>
                  <a:pt x="225803" y="3297811"/>
                  <a:pt x="270588" y="3284375"/>
                </a:cubicBezTo>
                <a:cubicBezTo>
                  <a:pt x="291653" y="3278056"/>
                  <a:pt x="299647" y="3250918"/>
                  <a:pt x="317241" y="3237722"/>
                </a:cubicBezTo>
                <a:cubicBezTo>
                  <a:pt x="329682" y="3228391"/>
                  <a:pt x="343567" y="3220726"/>
                  <a:pt x="354563" y="3209730"/>
                </a:cubicBezTo>
                <a:cubicBezTo>
                  <a:pt x="362492" y="3201801"/>
                  <a:pt x="367004" y="3191069"/>
                  <a:pt x="373224" y="3181739"/>
                </a:cubicBezTo>
                <a:cubicBezTo>
                  <a:pt x="379445" y="3191069"/>
                  <a:pt x="387332" y="3199483"/>
                  <a:pt x="391886" y="3209730"/>
                </a:cubicBezTo>
                <a:cubicBezTo>
                  <a:pt x="399875" y="3227705"/>
                  <a:pt x="410547" y="3265714"/>
                  <a:pt x="410547" y="3265714"/>
                </a:cubicBezTo>
                <a:cubicBezTo>
                  <a:pt x="419984" y="3652666"/>
                  <a:pt x="329676" y="3738460"/>
                  <a:pt x="429208" y="3638939"/>
                </a:cubicBezTo>
              </a:path>
            </a:pathLst>
          </a:custGeom>
          <a:noFill/>
          <a:ln w="76200" cap="flat" cmpd="sng">
            <a:solidFill>
              <a:srgbClr val="00B0F0">
                <a:alpha val="42745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1" name="Google Shape;411;p33"/>
          <p:cNvSpPr/>
          <p:nvPr/>
        </p:nvSpPr>
        <p:spPr>
          <a:xfrm>
            <a:off x="1875453" y="2463282"/>
            <a:ext cx="4812875" cy="3200400"/>
          </a:xfrm>
          <a:custGeom>
            <a:avLst/>
            <a:gdLst/>
            <a:ahLst/>
            <a:cxnLst/>
            <a:rect l="l" t="t" r="r" b="b"/>
            <a:pathLst>
              <a:path w="4812875" h="3200400" extrusionOk="0">
                <a:moveTo>
                  <a:pt x="0" y="1996751"/>
                </a:moveTo>
                <a:cubicBezTo>
                  <a:pt x="21771" y="1993641"/>
                  <a:pt x="43676" y="1991354"/>
                  <a:pt x="65314" y="1987420"/>
                </a:cubicBezTo>
                <a:cubicBezTo>
                  <a:pt x="77931" y="1985126"/>
                  <a:pt x="89815" y="1978294"/>
                  <a:pt x="102637" y="1978089"/>
                </a:cubicBezTo>
                <a:lnTo>
                  <a:pt x="1231641" y="1968759"/>
                </a:lnTo>
                <a:cubicBezTo>
                  <a:pt x="1258815" y="1961965"/>
                  <a:pt x="1287966" y="1954048"/>
                  <a:pt x="1315616" y="1950098"/>
                </a:cubicBezTo>
                <a:cubicBezTo>
                  <a:pt x="1343497" y="1946115"/>
                  <a:pt x="1371600" y="1943877"/>
                  <a:pt x="1399592" y="1940767"/>
                </a:cubicBezTo>
                <a:cubicBezTo>
                  <a:pt x="1517780" y="1943877"/>
                  <a:pt x="1635926" y="1950098"/>
                  <a:pt x="1754155" y="1950098"/>
                </a:cubicBezTo>
                <a:cubicBezTo>
                  <a:pt x="1887163" y="1950098"/>
                  <a:pt x="2182469" y="1987675"/>
                  <a:pt x="2379306" y="1931436"/>
                </a:cubicBezTo>
                <a:cubicBezTo>
                  <a:pt x="2388763" y="1928734"/>
                  <a:pt x="2397967" y="1925216"/>
                  <a:pt x="2407298" y="1922106"/>
                </a:cubicBezTo>
                <a:cubicBezTo>
                  <a:pt x="2416629" y="1915886"/>
                  <a:pt x="2426533" y="1910450"/>
                  <a:pt x="2435290" y="1903445"/>
                </a:cubicBezTo>
                <a:cubicBezTo>
                  <a:pt x="2448660" y="1892749"/>
                  <a:pt x="2465923" y="1871840"/>
                  <a:pt x="2472612" y="1856791"/>
                </a:cubicBezTo>
                <a:cubicBezTo>
                  <a:pt x="2480601" y="1838816"/>
                  <a:pt x="2485054" y="1819469"/>
                  <a:pt x="2491274" y="1800808"/>
                </a:cubicBezTo>
                <a:lnTo>
                  <a:pt x="2500604" y="1772816"/>
                </a:lnTo>
                <a:cubicBezTo>
                  <a:pt x="2497494" y="1695061"/>
                  <a:pt x="2499868" y="1616892"/>
                  <a:pt x="2491274" y="1539551"/>
                </a:cubicBezTo>
                <a:cubicBezTo>
                  <a:pt x="2489544" y="1523985"/>
                  <a:pt x="2454253" y="1512435"/>
                  <a:pt x="2444620" y="1511559"/>
                </a:cubicBezTo>
                <a:cubicBezTo>
                  <a:pt x="2385688" y="1506202"/>
                  <a:pt x="2326433" y="1505338"/>
                  <a:pt x="2267339" y="1502228"/>
                </a:cubicBezTo>
                <a:lnTo>
                  <a:pt x="2211355" y="1464906"/>
                </a:lnTo>
                <a:cubicBezTo>
                  <a:pt x="2202024" y="1458686"/>
                  <a:pt x="2194001" y="1449791"/>
                  <a:pt x="2183363" y="1446245"/>
                </a:cubicBezTo>
                <a:lnTo>
                  <a:pt x="2099388" y="1418253"/>
                </a:lnTo>
                <a:cubicBezTo>
                  <a:pt x="2090057" y="1415143"/>
                  <a:pt x="2080938" y="1411307"/>
                  <a:pt x="2071396" y="1408922"/>
                </a:cubicBezTo>
                <a:lnTo>
                  <a:pt x="1996751" y="1390261"/>
                </a:lnTo>
                <a:cubicBezTo>
                  <a:pt x="1952899" y="1346409"/>
                  <a:pt x="1976080" y="1373250"/>
                  <a:pt x="1931437" y="1306285"/>
                </a:cubicBezTo>
                <a:lnTo>
                  <a:pt x="1912776" y="1278294"/>
                </a:lnTo>
                <a:cubicBezTo>
                  <a:pt x="1909666" y="1265853"/>
                  <a:pt x="1906968" y="1253301"/>
                  <a:pt x="1903445" y="1240971"/>
                </a:cubicBezTo>
                <a:cubicBezTo>
                  <a:pt x="1900743" y="1231514"/>
                  <a:pt x="1894114" y="1222814"/>
                  <a:pt x="1894114" y="1212979"/>
                </a:cubicBezTo>
                <a:cubicBezTo>
                  <a:pt x="1894114" y="992133"/>
                  <a:pt x="1895655" y="771215"/>
                  <a:pt x="1903445" y="550506"/>
                </a:cubicBezTo>
                <a:cubicBezTo>
                  <a:pt x="1906611" y="460796"/>
                  <a:pt x="1911972" y="450278"/>
                  <a:pt x="1931437" y="391885"/>
                </a:cubicBezTo>
                <a:cubicBezTo>
                  <a:pt x="1934547" y="370114"/>
                  <a:pt x="1936833" y="348209"/>
                  <a:pt x="1940767" y="326571"/>
                </a:cubicBezTo>
                <a:cubicBezTo>
                  <a:pt x="1943061" y="313954"/>
                  <a:pt x="1949033" y="302028"/>
                  <a:pt x="1950098" y="289249"/>
                </a:cubicBezTo>
                <a:cubicBezTo>
                  <a:pt x="1955270" y="227182"/>
                  <a:pt x="1954034" y="164684"/>
                  <a:pt x="1959429" y="102636"/>
                </a:cubicBezTo>
                <a:cubicBezTo>
                  <a:pt x="1960281" y="92838"/>
                  <a:pt x="1966057" y="84102"/>
                  <a:pt x="1968759" y="74645"/>
                </a:cubicBezTo>
                <a:cubicBezTo>
                  <a:pt x="1972282" y="62314"/>
                  <a:pt x="1969645" y="46973"/>
                  <a:pt x="1978090" y="37322"/>
                </a:cubicBezTo>
                <a:cubicBezTo>
                  <a:pt x="1992859" y="20443"/>
                  <a:pt x="2034074" y="0"/>
                  <a:pt x="2034074" y="0"/>
                </a:cubicBezTo>
                <a:cubicBezTo>
                  <a:pt x="2080727" y="3110"/>
                  <a:pt x="2127562" y="4167"/>
                  <a:pt x="2174033" y="9330"/>
                </a:cubicBezTo>
                <a:cubicBezTo>
                  <a:pt x="2183808" y="10416"/>
                  <a:pt x="2194345" y="12517"/>
                  <a:pt x="2202025" y="18661"/>
                </a:cubicBezTo>
                <a:cubicBezTo>
                  <a:pt x="2210782" y="25666"/>
                  <a:pt x="2212757" y="38724"/>
                  <a:pt x="2220686" y="46653"/>
                </a:cubicBezTo>
                <a:cubicBezTo>
                  <a:pt x="2228615" y="54582"/>
                  <a:pt x="2239347" y="59094"/>
                  <a:pt x="2248678" y="65314"/>
                </a:cubicBezTo>
                <a:cubicBezTo>
                  <a:pt x="2254898" y="74645"/>
                  <a:pt x="2260160" y="84691"/>
                  <a:pt x="2267339" y="93306"/>
                </a:cubicBezTo>
                <a:cubicBezTo>
                  <a:pt x="2284883" y="114359"/>
                  <a:pt x="2299969" y="126614"/>
                  <a:pt x="2323323" y="139959"/>
                </a:cubicBezTo>
                <a:cubicBezTo>
                  <a:pt x="2335399" y="146860"/>
                  <a:pt x="2346738" y="158353"/>
                  <a:pt x="2360645" y="158620"/>
                </a:cubicBezTo>
                <a:cubicBezTo>
                  <a:pt x="2833319" y="167710"/>
                  <a:pt x="3306147" y="164841"/>
                  <a:pt x="3778898" y="167951"/>
                </a:cubicBezTo>
                <a:cubicBezTo>
                  <a:pt x="3785118" y="177281"/>
                  <a:pt x="3793005" y="185695"/>
                  <a:pt x="3797559" y="195942"/>
                </a:cubicBezTo>
                <a:cubicBezTo>
                  <a:pt x="3805548" y="213917"/>
                  <a:pt x="3816220" y="251926"/>
                  <a:pt x="3816220" y="251926"/>
                </a:cubicBezTo>
                <a:cubicBezTo>
                  <a:pt x="3819330" y="273697"/>
                  <a:pt x="3825551" y="295248"/>
                  <a:pt x="3825551" y="317240"/>
                </a:cubicBezTo>
                <a:cubicBezTo>
                  <a:pt x="3825551" y="1014068"/>
                  <a:pt x="3842959" y="832353"/>
                  <a:pt x="3806890" y="1156996"/>
                </a:cubicBezTo>
                <a:cubicBezTo>
                  <a:pt x="3810000" y="1212980"/>
                  <a:pt x="3810904" y="1269130"/>
                  <a:pt x="3816220" y="1324947"/>
                </a:cubicBezTo>
                <a:cubicBezTo>
                  <a:pt x="3817152" y="1334738"/>
                  <a:pt x="3818596" y="1345984"/>
                  <a:pt x="3825551" y="1352938"/>
                </a:cubicBezTo>
                <a:cubicBezTo>
                  <a:pt x="3832506" y="1359893"/>
                  <a:pt x="3844746" y="1357870"/>
                  <a:pt x="3853543" y="1362269"/>
                </a:cubicBezTo>
                <a:cubicBezTo>
                  <a:pt x="3863573" y="1367284"/>
                  <a:pt x="3871288" y="1376376"/>
                  <a:pt x="3881535" y="1380930"/>
                </a:cubicBezTo>
                <a:cubicBezTo>
                  <a:pt x="3918664" y="1397432"/>
                  <a:pt x="3962452" y="1406999"/>
                  <a:pt x="4002833" y="1408922"/>
                </a:cubicBezTo>
                <a:cubicBezTo>
                  <a:pt x="4111611" y="1414102"/>
                  <a:pt x="4220547" y="1415143"/>
                  <a:pt x="4329404" y="1418253"/>
                </a:cubicBezTo>
                <a:cubicBezTo>
                  <a:pt x="4344955" y="1421363"/>
                  <a:pt x="4360620" y="1423951"/>
                  <a:pt x="4376057" y="1427583"/>
                </a:cubicBezTo>
                <a:cubicBezTo>
                  <a:pt x="4413506" y="1436394"/>
                  <a:pt x="4450077" y="1449250"/>
                  <a:pt x="4488025" y="1455575"/>
                </a:cubicBezTo>
                <a:cubicBezTo>
                  <a:pt x="4506686" y="1458685"/>
                  <a:pt x="4525540" y="1460802"/>
                  <a:pt x="4544008" y="1464906"/>
                </a:cubicBezTo>
                <a:cubicBezTo>
                  <a:pt x="4553609" y="1467040"/>
                  <a:pt x="4562323" y="1472477"/>
                  <a:pt x="4572000" y="1474236"/>
                </a:cubicBezTo>
                <a:cubicBezTo>
                  <a:pt x="4596671" y="1478722"/>
                  <a:pt x="4621763" y="1480457"/>
                  <a:pt x="4646645" y="1483567"/>
                </a:cubicBezTo>
                <a:cubicBezTo>
                  <a:pt x="4659086" y="1489787"/>
                  <a:pt x="4670944" y="1497344"/>
                  <a:pt x="4683967" y="1502228"/>
                </a:cubicBezTo>
                <a:cubicBezTo>
                  <a:pt x="4695974" y="1506731"/>
                  <a:pt x="4709820" y="1505824"/>
                  <a:pt x="4721290" y="1511559"/>
                </a:cubicBezTo>
                <a:cubicBezTo>
                  <a:pt x="4741350" y="1521589"/>
                  <a:pt x="4777274" y="1548881"/>
                  <a:pt x="4777274" y="1548881"/>
                </a:cubicBezTo>
                <a:cubicBezTo>
                  <a:pt x="4836097" y="1637118"/>
                  <a:pt x="4803987" y="1578447"/>
                  <a:pt x="4805265" y="1800808"/>
                </a:cubicBezTo>
                <a:cubicBezTo>
                  <a:pt x="4807946" y="2267331"/>
                  <a:pt x="4805265" y="2733869"/>
                  <a:pt x="4805265" y="3200400"/>
                </a:cubicBezTo>
              </a:path>
            </a:pathLst>
          </a:custGeom>
          <a:noFill/>
          <a:ln w="76200" cap="flat" cmpd="sng">
            <a:solidFill>
              <a:srgbClr val="00B050">
                <a:alpha val="54901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2" name="Google Shape;412;p33"/>
          <p:cNvSpPr/>
          <p:nvPr/>
        </p:nvSpPr>
        <p:spPr>
          <a:xfrm>
            <a:off x="1894114" y="1922106"/>
            <a:ext cx="2487489" cy="1231641"/>
          </a:xfrm>
          <a:custGeom>
            <a:avLst/>
            <a:gdLst/>
            <a:ahLst/>
            <a:cxnLst/>
            <a:rect l="l" t="t" r="r" b="b"/>
            <a:pathLst>
              <a:path w="2487489" h="1231641" extrusionOk="0">
                <a:moveTo>
                  <a:pt x="0" y="0"/>
                </a:moveTo>
                <a:lnTo>
                  <a:pt x="279919" y="9331"/>
                </a:lnTo>
                <a:cubicBezTo>
                  <a:pt x="311137" y="10892"/>
                  <a:pt x="341974" y="18048"/>
                  <a:pt x="373225" y="18661"/>
                </a:cubicBezTo>
                <a:lnTo>
                  <a:pt x="1231641" y="27992"/>
                </a:lnTo>
                <a:cubicBezTo>
                  <a:pt x="1328057" y="24882"/>
                  <a:pt x="1424572" y="24012"/>
                  <a:pt x="1520890" y="18661"/>
                </a:cubicBezTo>
                <a:cubicBezTo>
                  <a:pt x="1536725" y="17781"/>
                  <a:pt x="1551868" y="11742"/>
                  <a:pt x="1567543" y="9331"/>
                </a:cubicBezTo>
                <a:cubicBezTo>
                  <a:pt x="1592327" y="5518"/>
                  <a:pt x="1617306" y="3110"/>
                  <a:pt x="1642188" y="0"/>
                </a:cubicBezTo>
                <a:cubicBezTo>
                  <a:pt x="1881674" y="3110"/>
                  <a:pt x="2121307" y="356"/>
                  <a:pt x="2360645" y="9331"/>
                </a:cubicBezTo>
                <a:cubicBezTo>
                  <a:pt x="2398906" y="10766"/>
                  <a:pt x="2395787" y="66710"/>
                  <a:pt x="2407298" y="83976"/>
                </a:cubicBezTo>
                <a:cubicBezTo>
                  <a:pt x="2413518" y="93306"/>
                  <a:pt x="2420944" y="101937"/>
                  <a:pt x="2425959" y="111967"/>
                </a:cubicBezTo>
                <a:cubicBezTo>
                  <a:pt x="2430358" y="120764"/>
                  <a:pt x="2432702" y="130470"/>
                  <a:pt x="2435290" y="139959"/>
                </a:cubicBezTo>
                <a:cubicBezTo>
                  <a:pt x="2442038" y="164703"/>
                  <a:pt x="2445840" y="190273"/>
                  <a:pt x="2453951" y="214604"/>
                </a:cubicBezTo>
                <a:cubicBezTo>
                  <a:pt x="2469265" y="260544"/>
                  <a:pt x="2461665" y="232894"/>
                  <a:pt x="2472613" y="298580"/>
                </a:cubicBezTo>
                <a:cubicBezTo>
                  <a:pt x="2495585" y="574261"/>
                  <a:pt x="2489044" y="450571"/>
                  <a:pt x="2472613" y="951723"/>
                </a:cubicBezTo>
                <a:cubicBezTo>
                  <a:pt x="2472152" y="965790"/>
                  <a:pt x="2459814" y="992679"/>
                  <a:pt x="2444621" y="998376"/>
                </a:cubicBezTo>
                <a:cubicBezTo>
                  <a:pt x="2436660" y="1001361"/>
                  <a:pt x="2326323" y="1016608"/>
                  <a:pt x="2323323" y="1017037"/>
                </a:cubicBezTo>
                <a:cubicBezTo>
                  <a:pt x="2313992" y="1023257"/>
                  <a:pt x="2298412" y="1024915"/>
                  <a:pt x="2295331" y="1035698"/>
                </a:cubicBezTo>
                <a:cubicBezTo>
                  <a:pt x="2286031" y="1068248"/>
                  <a:pt x="2294707" y="1142900"/>
                  <a:pt x="2276670" y="1184988"/>
                </a:cubicBezTo>
                <a:cubicBezTo>
                  <a:pt x="2272253" y="1195295"/>
                  <a:pt x="2266765" y="1205975"/>
                  <a:pt x="2258008" y="1212980"/>
                </a:cubicBezTo>
                <a:cubicBezTo>
                  <a:pt x="2248446" y="1220630"/>
                  <a:pt x="2185684" y="1231177"/>
                  <a:pt x="2183364" y="1231641"/>
                </a:cubicBezTo>
                <a:cubicBezTo>
                  <a:pt x="2142931" y="1228531"/>
                  <a:pt x="2101831" y="1230263"/>
                  <a:pt x="2062066" y="1222310"/>
                </a:cubicBezTo>
                <a:cubicBezTo>
                  <a:pt x="2053440" y="1220585"/>
                  <a:pt x="2048284" y="1210969"/>
                  <a:pt x="2043404" y="1203649"/>
                </a:cubicBezTo>
                <a:cubicBezTo>
                  <a:pt x="2039069" y="1197146"/>
                  <a:pt x="2015901" y="1151509"/>
                  <a:pt x="2015413" y="1138335"/>
                </a:cubicBezTo>
                <a:cubicBezTo>
                  <a:pt x="2012650" y="1063741"/>
                  <a:pt x="2015413" y="989045"/>
                  <a:pt x="2015413" y="914400"/>
                </a:cubicBezTo>
              </a:path>
            </a:pathLst>
          </a:custGeom>
          <a:noFill/>
          <a:ln w="44450" cap="flat" cmpd="sng">
            <a:solidFill>
              <a:srgbClr val="FFFF00">
                <a:alpha val="52941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3" name="Google Shape;413;p33"/>
          <p:cNvSpPr/>
          <p:nvPr/>
        </p:nvSpPr>
        <p:spPr>
          <a:xfrm>
            <a:off x="4648200" y="4343400"/>
            <a:ext cx="1967204" cy="331237"/>
          </a:xfrm>
          <a:custGeom>
            <a:avLst/>
            <a:gdLst/>
            <a:ahLst/>
            <a:cxnLst/>
            <a:rect l="l" t="t" r="r" b="b"/>
            <a:pathLst>
              <a:path w="2006082" h="317241" extrusionOk="0">
                <a:moveTo>
                  <a:pt x="0" y="0"/>
                </a:moveTo>
                <a:cubicBezTo>
                  <a:pt x="15551" y="6220"/>
                  <a:pt x="30073" y="16292"/>
                  <a:pt x="46654" y="18661"/>
                </a:cubicBezTo>
                <a:cubicBezTo>
                  <a:pt x="96013" y="25712"/>
                  <a:pt x="146255" y="23851"/>
                  <a:pt x="195943" y="27992"/>
                </a:cubicBezTo>
                <a:cubicBezTo>
                  <a:pt x="220932" y="30074"/>
                  <a:pt x="245706" y="34212"/>
                  <a:pt x="270588" y="37322"/>
                </a:cubicBezTo>
                <a:cubicBezTo>
                  <a:pt x="412383" y="72772"/>
                  <a:pt x="256221" y="36546"/>
                  <a:pt x="615821" y="55984"/>
                </a:cubicBezTo>
                <a:cubicBezTo>
                  <a:pt x="628626" y="56676"/>
                  <a:pt x="640813" y="61791"/>
                  <a:pt x="653143" y="65314"/>
                </a:cubicBezTo>
                <a:cubicBezTo>
                  <a:pt x="675075" y="71580"/>
                  <a:pt x="695357" y="81543"/>
                  <a:pt x="718458" y="83975"/>
                </a:cubicBezTo>
                <a:cubicBezTo>
                  <a:pt x="764958" y="88870"/>
                  <a:pt x="811764" y="90196"/>
                  <a:pt x="858417" y="93306"/>
                </a:cubicBezTo>
                <a:cubicBezTo>
                  <a:pt x="905070" y="124408"/>
                  <a:pt x="880189" y="102636"/>
                  <a:pt x="923731" y="167951"/>
                </a:cubicBezTo>
                <a:cubicBezTo>
                  <a:pt x="929951" y="177282"/>
                  <a:pt x="938846" y="185304"/>
                  <a:pt x="942392" y="195943"/>
                </a:cubicBezTo>
                <a:cubicBezTo>
                  <a:pt x="950608" y="220590"/>
                  <a:pt x="964983" y="271897"/>
                  <a:pt x="989045" y="279918"/>
                </a:cubicBezTo>
                <a:lnTo>
                  <a:pt x="1017037" y="289249"/>
                </a:lnTo>
                <a:cubicBezTo>
                  <a:pt x="1057470" y="286139"/>
                  <a:pt x="1097783" y="279918"/>
                  <a:pt x="1138335" y="279918"/>
                </a:cubicBezTo>
                <a:cubicBezTo>
                  <a:pt x="1415161" y="279918"/>
                  <a:pt x="1692081" y="280227"/>
                  <a:pt x="1968760" y="289249"/>
                </a:cubicBezTo>
                <a:cubicBezTo>
                  <a:pt x="1979666" y="289605"/>
                  <a:pt x="1996959" y="308118"/>
                  <a:pt x="2006082" y="317241"/>
                </a:cubicBezTo>
              </a:path>
            </a:pathLst>
          </a:custGeom>
          <a:noFill/>
          <a:ln w="50800" cap="flat" cmpd="sng">
            <a:solidFill>
              <a:srgbClr val="00B0F0">
                <a:alpha val="49803"/>
              </a:srgbClr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4" name="Google Shape;414;p33"/>
          <p:cNvSpPr/>
          <p:nvPr/>
        </p:nvSpPr>
        <p:spPr>
          <a:xfrm>
            <a:off x="6680579" y="1005858"/>
            <a:ext cx="838200" cy="226283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5" name="Google Shape;415;p33"/>
          <p:cNvSpPr/>
          <p:nvPr/>
        </p:nvSpPr>
        <p:spPr>
          <a:xfrm>
            <a:off x="6688328" y="1281023"/>
            <a:ext cx="838200" cy="226283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6" name="Google Shape;416;p33"/>
          <p:cNvSpPr/>
          <p:nvPr/>
        </p:nvSpPr>
        <p:spPr>
          <a:xfrm>
            <a:off x="6680579" y="1557879"/>
            <a:ext cx="838200" cy="22628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7" name="Google Shape;417;p33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42</a:t>
            </a:fld>
            <a:endParaRPr/>
          </a:p>
        </p:txBody>
      </p:sp>
      <p:sp>
        <p:nvSpPr>
          <p:cNvPr id="418" name="Google Shape;418;p33"/>
          <p:cNvSpPr txBox="1"/>
          <p:nvPr/>
        </p:nvSpPr>
        <p:spPr>
          <a:xfrm>
            <a:off x="7518779" y="980879"/>
            <a:ext cx="1841982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Surface Wash</a:t>
            </a:r>
            <a:endParaRPr/>
          </a:p>
        </p:txBody>
      </p:sp>
      <p:sp>
        <p:nvSpPr>
          <p:cNvPr id="419" name="Google Shape;419;p33"/>
          <p:cNvSpPr txBox="1"/>
          <p:nvPr/>
        </p:nvSpPr>
        <p:spPr>
          <a:xfrm>
            <a:off x="7534277" y="1257734"/>
            <a:ext cx="1841982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Backwash Water</a:t>
            </a:r>
            <a:endParaRPr/>
          </a:p>
        </p:txBody>
      </p:sp>
      <p:sp>
        <p:nvSpPr>
          <p:cNvPr id="420" name="Google Shape;420;p33"/>
          <p:cNvSpPr txBox="1"/>
          <p:nvPr/>
        </p:nvSpPr>
        <p:spPr>
          <a:xfrm>
            <a:off x="7518779" y="1519032"/>
            <a:ext cx="1841982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Influent Water</a:t>
            </a:r>
            <a:endParaRPr/>
          </a:p>
        </p:txBody>
      </p:sp>
      <p:sp>
        <p:nvSpPr>
          <p:cNvPr id="421" name="Google Shape;421;p33"/>
          <p:cNvSpPr/>
          <p:nvPr/>
        </p:nvSpPr>
        <p:spPr>
          <a:xfrm>
            <a:off x="6680579" y="1830068"/>
            <a:ext cx="838200" cy="22628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2" name="Google Shape;422;p33"/>
          <p:cNvSpPr txBox="1"/>
          <p:nvPr/>
        </p:nvSpPr>
        <p:spPr>
          <a:xfrm>
            <a:off x="7518779" y="1780330"/>
            <a:ext cx="1841982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Filter to Waste</a:t>
            </a:r>
            <a:endParaRPr/>
          </a:p>
        </p:txBody>
      </p:sp>
      <p:sp>
        <p:nvSpPr>
          <p:cNvPr id="423" name="Google Shape;423;p33"/>
          <p:cNvSpPr/>
          <p:nvPr/>
        </p:nvSpPr>
        <p:spPr>
          <a:xfrm>
            <a:off x="6400800" y="762000"/>
            <a:ext cx="2579914" cy="1495247"/>
          </a:xfrm>
          <a:prstGeom prst="rect">
            <a:avLst/>
          </a:prstGeom>
          <a:noFill/>
          <a:ln w="254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799562C-7ADC-4AB3-8205-C9D0F7574928}"/>
              </a:ext>
            </a:extLst>
          </p:cNvPr>
          <p:cNvCxnSpPr>
            <a:endCxn id="421" idx="3"/>
          </p:cNvCxnSpPr>
          <p:nvPr/>
        </p:nvCxnSpPr>
        <p:spPr>
          <a:xfrm>
            <a:off x="6794205" y="1922106"/>
            <a:ext cx="597195" cy="0"/>
          </a:xfrm>
          <a:prstGeom prst="line">
            <a:avLst/>
          </a:prstGeom>
          <a:ln w="57150">
            <a:solidFill>
              <a:srgbClr val="00B0F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78AB45-1B7C-483B-49C9-7D754E3B67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Slow vs. High/Rapid Rate Filtration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880B7DB-F1B8-8B02-D29F-0430AC9B0F4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43</a:t>
            </a:fld>
            <a:endParaRPr lang="en-US"/>
          </a:p>
        </p:txBody>
      </p:sp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5170A3F3-255B-9C28-D136-824C44DBDF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6932561"/>
              </p:ext>
            </p:extLst>
          </p:nvPr>
        </p:nvGraphicFramePr>
        <p:xfrm>
          <a:off x="558210" y="2206551"/>
          <a:ext cx="8027580" cy="3664098"/>
        </p:xfrm>
        <a:graphic>
          <a:graphicData uri="http://schemas.openxmlformats.org/drawingml/2006/table">
            <a:tbl>
              <a:tblPr firstRow="1" bandRow="1">
                <a:tableStyleId>{12D10D76-6DAD-4B7F-AD46-60A9B6CABDED}</a:tableStyleId>
              </a:tblPr>
              <a:tblGrid>
                <a:gridCol w="2675860">
                  <a:extLst>
                    <a:ext uri="{9D8B030D-6E8A-4147-A177-3AD203B41FA5}">
                      <a16:colId xmlns:a16="http://schemas.microsoft.com/office/drawing/2014/main" val="3170458077"/>
                    </a:ext>
                  </a:extLst>
                </a:gridCol>
                <a:gridCol w="2675860">
                  <a:extLst>
                    <a:ext uri="{9D8B030D-6E8A-4147-A177-3AD203B41FA5}">
                      <a16:colId xmlns:a16="http://schemas.microsoft.com/office/drawing/2014/main" val="1921909675"/>
                    </a:ext>
                  </a:extLst>
                </a:gridCol>
                <a:gridCol w="2675860">
                  <a:extLst>
                    <a:ext uri="{9D8B030D-6E8A-4147-A177-3AD203B41FA5}">
                      <a16:colId xmlns:a16="http://schemas.microsoft.com/office/drawing/2014/main" val="1440780337"/>
                    </a:ext>
                  </a:extLst>
                </a:gridCol>
              </a:tblGrid>
              <a:tr h="50369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Slow Filtration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High/ Rapid Rate Filtration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3450490"/>
                  </a:ext>
                </a:extLst>
              </a:tr>
              <a:tr h="711092">
                <a:tc>
                  <a:txBody>
                    <a:bodyPr/>
                    <a:lstStyle/>
                    <a:p>
                      <a:r>
                        <a:rPr lang="en-US" dirty="0"/>
                        <a:t>Pre -Treatment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Treatment for raw water not required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Requires coagulation, flocculation, and sedimentation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0558834"/>
                  </a:ext>
                </a:extLst>
              </a:tr>
              <a:tr h="360484">
                <a:tc>
                  <a:txBody>
                    <a:bodyPr/>
                    <a:lstStyle/>
                    <a:p>
                      <a:r>
                        <a:rPr lang="en-US" dirty="0"/>
                        <a:t>Size/Footprint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Large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Small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85718565"/>
                  </a:ext>
                </a:extLst>
              </a:tr>
              <a:tr h="503690">
                <a:tc>
                  <a:txBody>
                    <a:bodyPr/>
                    <a:lstStyle/>
                    <a:p>
                      <a:r>
                        <a:rPr lang="en-US" dirty="0"/>
                        <a:t>Rate of Filtration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Small capacity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Large capacity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08360856"/>
                  </a:ext>
                </a:extLst>
              </a:tr>
              <a:tr h="360484">
                <a:tc>
                  <a:txBody>
                    <a:bodyPr/>
                    <a:lstStyle/>
                    <a:p>
                      <a:r>
                        <a:rPr lang="en-US" dirty="0"/>
                        <a:t>Flexibility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Low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High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03340518"/>
                  </a:ext>
                </a:extLst>
              </a:tr>
              <a:tr h="360484">
                <a:tc>
                  <a:txBody>
                    <a:bodyPr/>
                    <a:lstStyle/>
                    <a:p>
                      <a:r>
                        <a:rPr lang="en-US" dirty="0"/>
                        <a:t>Cost for Construction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Low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High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6384204"/>
                  </a:ext>
                </a:extLst>
              </a:tr>
              <a:tr h="360484">
                <a:tc>
                  <a:txBody>
                    <a:bodyPr/>
                    <a:lstStyle/>
                    <a:p>
                      <a:r>
                        <a:rPr lang="en-US" dirty="0"/>
                        <a:t>Skilled Operations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Maybe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Absolutely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03139272"/>
                  </a:ext>
                </a:extLst>
              </a:tr>
              <a:tr h="503690">
                <a:tc>
                  <a:txBody>
                    <a:bodyPr/>
                    <a:lstStyle/>
                    <a:p>
                      <a:r>
                        <a:rPr lang="en-US" dirty="0"/>
                        <a:t>Cleaning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Backwash every 1 – 3 months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Backwash every few days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697838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5833043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21"/>
          <p:cNvSpPr txBox="1"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chemeClr val="accent1"/>
                </a:solidFill>
              </a:rPr>
              <a:t>FILTER OPERATIONS</a:t>
            </a:r>
            <a:br>
              <a:rPr lang="en-US" dirty="0">
                <a:solidFill>
                  <a:schemeClr val="accent1"/>
                </a:solidFill>
              </a:rPr>
            </a:br>
            <a:r>
              <a:rPr lang="en-US" sz="2800" dirty="0">
                <a:solidFill>
                  <a:schemeClr val="accent1"/>
                </a:solidFill>
              </a:rPr>
              <a:t>FLOW CONTROL</a:t>
            </a:r>
            <a:endParaRPr dirty="0"/>
          </a:p>
        </p:txBody>
      </p:sp>
      <p:sp>
        <p:nvSpPr>
          <p:cNvPr id="308" name="Google Shape;308;p21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44</a:t>
            </a:fld>
            <a:endParaRPr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981405-5950-6500-3090-004699BD91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Hydraulic Loading Rate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8D5E51-ADC4-AC8E-8BF2-42131F64CD1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800" dirty="0"/>
              <a:t>Ratio of flow divided the surface area (gpm/ft2)</a:t>
            </a:r>
          </a:p>
          <a:p>
            <a:r>
              <a:rPr lang="en-US" sz="2800" dirty="0"/>
              <a:t>Maintaining constant flow (hydraulic grade line) reduces possibility of filter breakthrough</a:t>
            </a:r>
          </a:p>
          <a:p>
            <a:r>
              <a:rPr lang="en-US" sz="2800" dirty="0"/>
              <a:t>4 Main Methods:</a:t>
            </a:r>
          </a:p>
          <a:p>
            <a:pPr lvl="1"/>
            <a:r>
              <a:rPr lang="en-US" sz="2400" dirty="0"/>
              <a:t>Effluent rate of flow</a:t>
            </a:r>
          </a:p>
          <a:p>
            <a:pPr lvl="1"/>
            <a:r>
              <a:rPr lang="en-US" sz="2400" dirty="0"/>
              <a:t>Influent flow split</a:t>
            </a:r>
          </a:p>
          <a:p>
            <a:pPr lvl="1"/>
            <a:r>
              <a:rPr lang="en-US" sz="2400" dirty="0"/>
              <a:t>Constant level</a:t>
            </a:r>
          </a:p>
          <a:p>
            <a:pPr lvl="1"/>
            <a:r>
              <a:rPr lang="en-US" sz="2400" dirty="0"/>
              <a:t>Declining rate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91EFF5-4C65-FE5B-67DC-DF5D9050F3C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62296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BC29F3-C759-C1DE-08CA-CAD8334A57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Effluent rate of flow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BE0EE17-5852-364F-D42C-C4D3C1D0743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400" dirty="0"/>
              <a:t>Controls the rate of treatment through a cell on the filter’s effluent</a:t>
            </a:r>
          </a:p>
          <a:p>
            <a:r>
              <a:rPr lang="en-US" sz="2400" dirty="0"/>
              <a:t>Basic components:</a:t>
            </a:r>
          </a:p>
          <a:p>
            <a:pPr lvl="1"/>
            <a:r>
              <a:rPr lang="en-US" sz="2000" dirty="0"/>
              <a:t>Flow-sensing device</a:t>
            </a:r>
          </a:p>
          <a:p>
            <a:pPr lvl="1"/>
            <a:r>
              <a:rPr lang="en-US" sz="2000" dirty="0"/>
              <a:t>Rate controller</a:t>
            </a:r>
          </a:p>
          <a:p>
            <a:pPr lvl="1"/>
            <a:r>
              <a:rPr lang="en-US" sz="2000" dirty="0"/>
              <a:t>Actuated valve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2A96F87-BE55-D62F-2AEF-F4703394C75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46</a:t>
            </a:fld>
            <a:endParaRPr lang="en-US"/>
          </a:p>
        </p:txBody>
      </p:sp>
      <p:pic>
        <p:nvPicPr>
          <p:cNvPr id="7170" name="Picture 2" descr="gravity filtration effluent rate control">
            <a:extLst>
              <a:ext uri="{FF2B5EF4-FFF2-40B4-BE49-F238E27FC236}">
                <a16:creationId xmlns:a16="http://schemas.microsoft.com/office/drawing/2014/main" id="{F33600AE-8AC7-9A38-9F59-6189F3F1AA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4810" y="2627897"/>
            <a:ext cx="5309190" cy="2719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Google Shape;301;p20" descr="A large machine in a room&#10;&#10;Description automatically generated">
            <a:extLst>
              <a:ext uri="{FF2B5EF4-FFF2-40B4-BE49-F238E27FC236}">
                <a16:creationId xmlns:a16="http://schemas.microsoft.com/office/drawing/2014/main" id="{9FF12C7B-2568-4672-EF5C-6AFB4A0D985A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l="984" r="21074"/>
          <a:stretch/>
        </p:blipFill>
        <p:spPr>
          <a:xfrm>
            <a:off x="1127053" y="4749209"/>
            <a:ext cx="2498650" cy="1956391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2" descr="LFF114-Blue-sideview.psd">
            <a:extLst>
              <a:ext uri="{FF2B5EF4-FFF2-40B4-BE49-F238E27FC236}">
                <a16:creationId xmlns:a16="http://schemas.microsoft.com/office/drawing/2014/main" id="{ACCBD364-1AE5-64CC-78B7-6F3D4F8C20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3917" y="4965405"/>
            <a:ext cx="1740195" cy="1740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213818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BC29F3-C759-C1DE-08CA-CAD8334A57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Effluent rate of flow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BE0EE17-5852-364F-D42C-C4D3C1D0743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800" dirty="0"/>
              <a:t>Pros</a:t>
            </a:r>
          </a:p>
          <a:p>
            <a:pPr lvl="1"/>
            <a:r>
              <a:rPr lang="en-US" sz="2400" dirty="0"/>
              <a:t>Flow rate is held constant at the set point despite fluctuations in head loss through the system</a:t>
            </a:r>
          </a:p>
          <a:p>
            <a:pPr lvl="1"/>
            <a:r>
              <a:rPr lang="en-US" sz="2400" dirty="0"/>
              <a:t>Constant treatment rate prevents captured solids released within the filter (breakthrough)</a:t>
            </a:r>
          </a:p>
          <a:p>
            <a:r>
              <a:rPr lang="en-US" sz="2800" dirty="0"/>
              <a:t>Cons</a:t>
            </a:r>
          </a:p>
          <a:p>
            <a:pPr lvl="1"/>
            <a:r>
              <a:rPr lang="en-US" sz="2400" dirty="0"/>
              <a:t>Require the most operator attention to calibrate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2A96F87-BE55-D62F-2AEF-F4703394C75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958759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BC29F3-C759-C1DE-08CA-CAD8334A57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Influent Rate Split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BE0EE17-5852-364F-D42C-C4D3C1D074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7200" y="1981200"/>
            <a:ext cx="8229600" cy="3048001"/>
          </a:xfrm>
        </p:spPr>
        <p:txBody>
          <a:bodyPr/>
          <a:lstStyle/>
          <a:p>
            <a:r>
              <a:rPr lang="en-US" sz="2800" dirty="0"/>
              <a:t>Adjustable weir positioned at the entrance of each filter</a:t>
            </a:r>
          </a:p>
          <a:p>
            <a:r>
              <a:rPr lang="en-US" sz="2400" dirty="0"/>
              <a:t>Inlet weirs are adjustable to be positioned at required elevations to obtain uniform flow splitting</a:t>
            </a:r>
          </a:p>
          <a:p>
            <a:r>
              <a:rPr lang="en-US" sz="2400" dirty="0"/>
              <a:t>Basic Components:</a:t>
            </a:r>
          </a:p>
          <a:p>
            <a:pPr lvl="1"/>
            <a:r>
              <a:rPr lang="en-US" sz="2000" dirty="0"/>
              <a:t>Influent control valve</a:t>
            </a:r>
          </a:p>
          <a:p>
            <a:pPr lvl="1"/>
            <a:r>
              <a:rPr lang="en-US" sz="2000" dirty="0"/>
              <a:t>Effluent hydraulic </a:t>
            </a:r>
          </a:p>
          <a:p>
            <a:pPr marL="594360" lvl="1" indent="0">
              <a:buNone/>
            </a:pPr>
            <a:r>
              <a:rPr lang="en-US" sz="2000" dirty="0"/>
              <a:t>     control valve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2A96F87-BE55-D62F-2AEF-F4703394C75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48</a:t>
            </a:fld>
            <a:endParaRPr lang="en-US"/>
          </a:p>
        </p:txBody>
      </p:sp>
      <p:pic>
        <p:nvPicPr>
          <p:cNvPr id="8194" name="Picture 2" descr="gravity filtration influent flow splitting">
            <a:extLst>
              <a:ext uri="{FF2B5EF4-FFF2-40B4-BE49-F238E27FC236}">
                <a16:creationId xmlns:a16="http://schemas.microsoft.com/office/drawing/2014/main" id="{23987826-311D-66B4-7444-D8012CF6C7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2037" y="4023737"/>
            <a:ext cx="5251963" cy="2834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074338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BC29F3-C759-C1DE-08CA-CAD8334A57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Influent Rate Split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BE0EE17-5852-364F-D42C-C4D3C1D0743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800" dirty="0"/>
              <a:t>Pros</a:t>
            </a:r>
          </a:p>
          <a:p>
            <a:pPr lvl="1"/>
            <a:r>
              <a:rPr lang="en-US" sz="2400" dirty="0"/>
              <a:t>If filter is removed from service, influent flow to the filter cells is automatically divided among the remaining filters in operation</a:t>
            </a:r>
          </a:p>
          <a:p>
            <a:pPr lvl="1"/>
            <a:r>
              <a:rPr lang="en-US" sz="2400" dirty="0"/>
              <a:t>Weirs are located so easy for visual inspection to ensure debris hasn’t fouled the weirs</a:t>
            </a:r>
          </a:p>
          <a:p>
            <a:r>
              <a:rPr lang="en-US" dirty="0"/>
              <a:t>Cons</a:t>
            </a:r>
          </a:p>
          <a:p>
            <a:pPr lvl="1"/>
            <a:r>
              <a:rPr lang="en-US" sz="2400" dirty="0"/>
              <a:t>Can exceed the filter designed HLR if incoming flow exceeds the available online filter area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2A96F87-BE55-D62F-2AEF-F4703394C75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53786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6"/>
          <p:cNvSpPr txBox="1"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Filtration Objectives - Turbidity</a:t>
            </a:r>
            <a:endParaRPr dirty="0"/>
          </a:p>
        </p:txBody>
      </p:sp>
      <p:sp>
        <p:nvSpPr>
          <p:cNvPr id="166" name="Google Shape;166;p6"/>
          <p:cNvSpPr txBox="1">
            <a:spLocks noGrp="1"/>
          </p:cNvSpPr>
          <p:nvPr>
            <p:ph type="body" idx="1"/>
          </p:nvPr>
        </p:nvSpPr>
        <p:spPr>
          <a:xfrm>
            <a:off x="457200" y="1981200"/>
            <a:ext cx="5571460" cy="457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Char char="■"/>
            </a:pPr>
            <a:r>
              <a:rPr lang="en-US" sz="2800" dirty="0"/>
              <a:t>Remove suspended and colloidal matter (turbidity)</a:t>
            </a:r>
            <a:endParaRPr sz="2800" dirty="0"/>
          </a:p>
          <a:p>
            <a:pPr marL="342900" lvl="0" indent="-342900" algn="l" rtl="0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SzPts val="2400"/>
              <a:buChar char="■"/>
            </a:pPr>
            <a:r>
              <a:rPr lang="en-US" sz="2800" dirty="0"/>
              <a:t>Debatably most important role of filtration – removal of microbes</a:t>
            </a:r>
          </a:p>
          <a:p>
            <a:pPr marL="800100" lvl="1" indent="-342900">
              <a:lnSpc>
                <a:spcPct val="90000"/>
              </a:lnSpc>
              <a:spcBef>
                <a:spcPts val="640"/>
              </a:spcBef>
              <a:buSzPts val="2400"/>
              <a:buFont typeface="Noto Sans Symbols"/>
              <a:buChar char="■"/>
            </a:pPr>
            <a:r>
              <a:rPr lang="en-US" sz="2400" dirty="0"/>
              <a:t>Algae, bacteria, and viruses</a:t>
            </a:r>
          </a:p>
          <a:p>
            <a:pPr marL="800100" lvl="1" indent="-342900">
              <a:lnSpc>
                <a:spcPct val="90000"/>
              </a:lnSpc>
              <a:spcBef>
                <a:spcPts val="640"/>
              </a:spcBef>
              <a:buSzPts val="2400"/>
              <a:buFont typeface="Noto Sans Symbols"/>
              <a:buChar char="■"/>
            </a:pPr>
            <a:r>
              <a:rPr lang="en-US" sz="2400" dirty="0"/>
              <a:t>Esp. those with high resistance to disinfectants</a:t>
            </a:r>
          </a:p>
          <a:p>
            <a:pPr marL="342900" indent="-342900">
              <a:lnSpc>
                <a:spcPct val="90000"/>
              </a:lnSpc>
              <a:spcBef>
                <a:spcPts val="640"/>
              </a:spcBef>
              <a:buSzPts val="2400"/>
            </a:pPr>
            <a:r>
              <a:rPr lang="en-US" sz="2800" dirty="0"/>
              <a:t>Low NTUs associated with low microbe count</a:t>
            </a:r>
          </a:p>
          <a:p>
            <a:pPr marL="800100" lvl="1" indent="-342900">
              <a:lnSpc>
                <a:spcPct val="90000"/>
              </a:lnSpc>
              <a:spcBef>
                <a:spcPts val="640"/>
              </a:spcBef>
              <a:buSzPts val="2400"/>
              <a:buChar char="■"/>
            </a:pPr>
            <a:endParaRPr lang="en-US" dirty="0"/>
          </a:p>
        </p:txBody>
      </p:sp>
      <p:sp>
        <p:nvSpPr>
          <p:cNvPr id="167" name="Google Shape;167;p6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5</a:t>
            </a:fld>
            <a:endParaRPr/>
          </a:p>
        </p:txBody>
      </p:sp>
      <p:pic>
        <p:nvPicPr>
          <p:cNvPr id="4098" name="Picture 2" descr="Giardia lamblia - Central Contra Costa Sanitary District">
            <a:extLst>
              <a:ext uri="{FF2B5EF4-FFF2-40B4-BE49-F238E27FC236}">
                <a16:creationId xmlns:a16="http://schemas.microsoft.com/office/drawing/2014/main" id="{176BCE52-DD54-CC2B-F9B6-363ACC4C2B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8239" y="1860775"/>
            <a:ext cx="2544789" cy="2030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ryptosporidium Water Filters | Siga Filtration UK">
            <a:extLst>
              <a:ext uri="{FF2B5EF4-FFF2-40B4-BE49-F238E27FC236}">
                <a16:creationId xmlns:a16="http://schemas.microsoft.com/office/drawing/2014/main" id="{F47374BC-E0F5-8D78-958C-3677F1BAE9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8239" y="4115662"/>
            <a:ext cx="2544789" cy="190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707277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BC29F3-C759-C1DE-08CA-CAD8334A57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Constant Level Control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BE0EE17-5852-364F-D42C-C4D3C1D074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7200" y="1981200"/>
            <a:ext cx="8229600" cy="3048001"/>
          </a:xfrm>
        </p:spPr>
        <p:txBody>
          <a:bodyPr/>
          <a:lstStyle/>
          <a:p>
            <a:r>
              <a:rPr lang="en-US" sz="2000" dirty="0"/>
              <a:t>Uses level-sensing device in each filter to communicate with a control valve in the effluent line</a:t>
            </a:r>
          </a:p>
          <a:p>
            <a:r>
              <a:rPr lang="en-US" sz="2000" dirty="0"/>
              <a:t>Compares current conditions with desired set points and works in conjunction with the control valve to align the two conditions</a:t>
            </a:r>
          </a:p>
          <a:p>
            <a:r>
              <a:rPr lang="en-US" sz="2400" dirty="0"/>
              <a:t>Basic Components:</a:t>
            </a:r>
          </a:p>
          <a:p>
            <a:pPr lvl="1"/>
            <a:r>
              <a:rPr lang="en-US" sz="2000" dirty="0"/>
              <a:t>Actuated valve</a:t>
            </a:r>
          </a:p>
          <a:p>
            <a:pPr lvl="1"/>
            <a:r>
              <a:rPr lang="en-US" sz="2000" dirty="0"/>
              <a:t>Level sensor</a:t>
            </a:r>
          </a:p>
          <a:p>
            <a:endParaRPr lang="en-US" sz="20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2A96F87-BE55-D62F-2AEF-F4703394C75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50</a:t>
            </a:fld>
            <a:endParaRPr lang="en-US"/>
          </a:p>
        </p:txBody>
      </p:sp>
      <p:pic>
        <p:nvPicPr>
          <p:cNvPr id="9218" name="Picture 2" descr="gravity filtration constant level">
            <a:extLst>
              <a:ext uri="{FF2B5EF4-FFF2-40B4-BE49-F238E27FC236}">
                <a16:creationId xmlns:a16="http://schemas.microsoft.com/office/drawing/2014/main" id="{569AA0A1-9F6A-F2EB-E463-930CF8E999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2335" y="3525677"/>
            <a:ext cx="5224020" cy="2722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277955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BC29F3-C759-C1DE-08CA-CAD8334A57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Constant Level Control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BE0EE17-5852-364F-D42C-C4D3C1D0743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800" dirty="0"/>
              <a:t>Pros</a:t>
            </a:r>
          </a:p>
          <a:p>
            <a:pPr lvl="1"/>
            <a:r>
              <a:rPr lang="en-US" sz="2400" dirty="0"/>
              <a:t>Eliminates potential media surface scouring – filter water level is always located well above the media surface</a:t>
            </a:r>
          </a:p>
          <a:p>
            <a:r>
              <a:rPr lang="en-US" dirty="0"/>
              <a:t>Cons</a:t>
            </a:r>
          </a:p>
          <a:p>
            <a:pPr lvl="1"/>
            <a:r>
              <a:rPr lang="en-US" sz="2400" dirty="0"/>
              <a:t>Can have potential flow stabilization issues</a:t>
            </a:r>
          </a:p>
          <a:p>
            <a:pPr lvl="1"/>
            <a:r>
              <a:rPr lang="en-US" sz="2400" dirty="0"/>
              <a:t>Operator is not able to visually see head loss building in the filter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2A96F87-BE55-D62F-2AEF-F4703394C75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737333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BC29F3-C759-C1DE-08CA-CAD8334A57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Declining Rate Filtration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BE0EE17-5852-364F-D42C-C4D3C1D074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7200" y="1981200"/>
            <a:ext cx="8229600" cy="3048001"/>
          </a:xfrm>
        </p:spPr>
        <p:txBody>
          <a:bodyPr/>
          <a:lstStyle/>
          <a:p>
            <a:r>
              <a:rPr lang="en-US" sz="2000" dirty="0"/>
              <a:t>Oldest and simplest method of filter control</a:t>
            </a:r>
          </a:p>
          <a:p>
            <a:r>
              <a:rPr lang="en-US" sz="2000" dirty="0"/>
              <a:t>Influent water enters the filter below the cell water level</a:t>
            </a:r>
          </a:p>
          <a:p>
            <a:r>
              <a:rPr lang="en-US" sz="2000" dirty="0"/>
              <a:t>Water flows freely into the cells – all filter cells are fluidly connected through the influent system</a:t>
            </a:r>
          </a:p>
          <a:p>
            <a:r>
              <a:rPr lang="en-US" sz="2000" dirty="0"/>
              <a:t>Flow through a filter based on the head loss in a filter cell – filter that has been running the longest is backwashed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2A96F87-BE55-D62F-2AEF-F4703394C75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52</a:t>
            </a:fld>
            <a:endParaRPr lang="en-US"/>
          </a:p>
        </p:txBody>
      </p:sp>
      <p:pic>
        <p:nvPicPr>
          <p:cNvPr id="10242" name="Picture 2" descr="gravity filtration declining rate">
            <a:extLst>
              <a:ext uri="{FF2B5EF4-FFF2-40B4-BE49-F238E27FC236}">
                <a16:creationId xmlns:a16="http://schemas.microsoft.com/office/drawing/2014/main" id="{CD4868B3-8030-1FF2-2B71-974D6F85F2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0125" y="4151087"/>
            <a:ext cx="4933950" cy="2554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91779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BC29F3-C759-C1DE-08CA-CAD8334A57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Declining Rate Filtration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BE0EE17-5852-364F-D42C-C4D3C1D0743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800" dirty="0"/>
              <a:t>Pros</a:t>
            </a:r>
          </a:p>
          <a:p>
            <a:pPr lvl="1"/>
            <a:r>
              <a:rPr lang="en-US" sz="2400" dirty="0"/>
              <a:t>Minimal control component requirements - easy to operate</a:t>
            </a:r>
          </a:p>
          <a:p>
            <a:pPr lvl="1"/>
            <a:r>
              <a:rPr lang="en-US" sz="2400" dirty="0"/>
              <a:t>Handles variable influent flow rates better than most other control systems - variations are spread out among more filters</a:t>
            </a:r>
            <a:endParaRPr lang="en-US" dirty="0"/>
          </a:p>
          <a:p>
            <a:r>
              <a:rPr lang="en-US" sz="2800" dirty="0"/>
              <a:t>Cons</a:t>
            </a:r>
          </a:p>
          <a:p>
            <a:pPr lvl="1"/>
            <a:r>
              <a:rPr lang="en-US" sz="2400" dirty="0"/>
              <a:t>Risk of turbidity breakthrough in clean cells if not limited to a maximum rate</a:t>
            </a:r>
          </a:p>
          <a:p>
            <a:pPr lvl="1"/>
            <a:r>
              <a:rPr lang="en-US" sz="2400" dirty="0"/>
              <a:t>Individual filter monitoring is difficult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2A96F87-BE55-D62F-2AEF-F4703394C75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038882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Google Shape;435;p35"/>
          <p:cNvSpPr txBox="1"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chemeClr val="accent1"/>
                </a:solidFill>
              </a:rPr>
              <a:t>FILTER OPERATIONS</a:t>
            </a:r>
            <a:br>
              <a:rPr lang="en-US" dirty="0">
                <a:solidFill>
                  <a:schemeClr val="accent1"/>
                </a:solidFill>
              </a:rPr>
            </a:br>
            <a:r>
              <a:rPr lang="en-US" sz="2800" dirty="0">
                <a:solidFill>
                  <a:schemeClr val="accent1"/>
                </a:solidFill>
              </a:rPr>
              <a:t>UNDERDRAIN SYSTEMS</a:t>
            </a:r>
            <a:endParaRPr dirty="0"/>
          </a:p>
        </p:txBody>
      </p:sp>
      <p:sp>
        <p:nvSpPr>
          <p:cNvPr id="436" name="Google Shape;436;p35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54</a:t>
            </a:fld>
            <a:endParaRPr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528BA55-D3D3-5B94-9675-3A05D0EA1F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Underdrains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5AD1320-E6F6-F63E-9A3C-24DF975378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7200" y="1981200"/>
            <a:ext cx="4582633" cy="3886200"/>
          </a:xfrm>
        </p:spPr>
        <p:txBody>
          <a:bodyPr/>
          <a:lstStyle/>
          <a:p>
            <a:r>
              <a:rPr lang="en-US" sz="2800" dirty="0"/>
              <a:t>Collect filtrate (clean water)</a:t>
            </a:r>
          </a:p>
          <a:p>
            <a:r>
              <a:rPr lang="en-US" sz="2800" dirty="0"/>
              <a:t>Distribute backwash water</a:t>
            </a:r>
          </a:p>
          <a:p>
            <a:r>
              <a:rPr lang="en-US" sz="2800" dirty="0"/>
              <a:t>Equal distribution is key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804CA4-1D3D-AA85-C46A-D106F98135A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55</a:t>
            </a:fld>
            <a:endParaRPr lang="en-US"/>
          </a:p>
        </p:txBody>
      </p:sp>
      <p:pic>
        <p:nvPicPr>
          <p:cNvPr id="14" name="Picture 13" descr="A close-up of a grey rectangular object&#10;&#10;Description automatically generated">
            <a:extLst>
              <a:ext uri="{FF2B5EF4-FFF2-40B4-BE49-F238E27FC236}">
                <a16:creationId xmlns:a16="http://schemas.microsoft.com/office/drawing/2014/main" id="{EB3F9A21-8BE2-F174-FA9D-F74EDFE7B4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4126" y="4115779"/>
            <a:ext cx="3884353" cy="2589821"/>
          </a:xfrm>
          <a:prstGeom prst="rect">
            <a:avLst/>
          </a:prstGeom>
        </p:spPr>
      </p:pic>
      <p:pic>
        <p:nvPicPr>
          <p:cNvPr id="16" name="Picture 15" descr="A metal beams in a room&#10;&#10;Description automatically generated">
            <a:extLst>
              <a:ext uri="{FF2B5EF4-FFF2-40B4-BE49-F238E27FC236}">
                <a16:creationId xmlns:a16="http://schemas.microsoft.com/office/drawing/2014/main" id="{F33C561B-715C-A40B-E470-36A7A50D57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5164126" y="1027711"/>
            <a:ext cx="3636335" cy="2727251"/>
          </a:xfrm>
          <a:prstGeom prst="rect">
            <a:avLst/>
          </a:prstGeom>
        </p:spPr>
      </p:pic>
      <p:pic>
        <p:nvPicPr>
          <p:cNvPr id="18" name="Picture 17" descr="A group of black square boxes with white balls inside&#10;&#10;Description automatically generated">
            <a:extLst>
              <a:ext uri="{FF2B5EF4-FFF2-40B4-BE49-F238E27FC236}">
                <a16:creationId xmlns:a16="http://schemas.microsoft.com/office/drawing/2014/main" id="{19AEBCEC-6FC5-4DE1-594A-54F1D1059C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309" y="4912243"/>
            <a:ext cx="4250698" cy="1676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347709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62211C-3A31-DE10-8704-AC7D3A9A92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Media Bed Expansion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695C76-014E-188C-9254-ED8D1406390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56</a:t>
            </a:fld>
            <a:endParaRPr lang="en-US"/>
          </a:p>
        </p:txBody>
      </p:sp>
      <p:sp>
        <p:nvSpPr>
          <p:cNvPr id="6" name="AutoShape 4" descr="Leopold Type S filter underdrain | Xylem US">
            <a:extLst>
              <a:ext uri="{FF2B5EF4-FFF2-40B4-BE49-F238E27FC236}">
                <a16:creationId xmlns:a16="http://schemas.microsoft.com/office/drawing/2014/main" id="{FED450F5-5C4E-AFD5-6655-90913364173B}"/>
              </a:ext>
            </a:extLst>
          </p:cNvPr>
          <p:cNvSpPr>
            <a:spLocks noGrp="1" noChangeAspect="1" noChangeArrowheads="1"/>
          </p:cNvSpPr>
          <p:nvPr>
            <p:ph type="body" idx="1"/>
          </p:nvPr>
        </p:nvSpPr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/>
              <a:t>Bed expansion – effect during backwash when filter media separates and rises</a:t>
            </a:r>
          </a:p>
          <a:p>
            <a:r>
              <a:rPr lang="en-US" dirty="0"/>
              <a:t>Adequate bed expansion = critical to effective backwash</a:t>
            </a:r>
          </a:p>
          <a:p>
            <a:pPr lvl="1"/>
            <a:r>
              <a:rPr lang="en-US" dirty="0"/>
              <a:t>Poor filter performance (shortened run times)</a:t>
            </a:r>
          </a:p>
          <a:p>
            <a:pPr lvl="1"/>
            <a:r>
              <a:rPr lang="en-US" dirty="0"/>
              <a:t>Sensitivity to hydraulic surges</a:t>
            </a:r>
          </a:p>
          <a:p>
            <a:pPr lvl="1"/>
            <a:r>
              <a:rPr lang="en-US" dirty="0"/>
              <a:t>Reduced finished water quality</a:t>
            </a:r>
          </a:p>
          <a:p>
            <a:r>
              <a:rPr lang="en-US" dirty="0"/>
              <a:t>Usually expressed as % increase in bed depth</a:t>
            </a:r>
          </a:p>
        </p:txBody>
      </p:sp>
    </p:spTree>
    <p:extLst>
      <p:ext uri="{BB962C8B-B14F-4D97-AF65-F5344CB8AC3E}">
        <p14:creationId xmlns:p14="http://schemas.microsoft.com/office/powerpoint/2010/main" val="1473330745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62211C-3A31-DE10-8704-AC7D3A9A92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Fluidizing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695C76-014E-188C-9254-ED8D1406390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57</a:t>
            </a:fld>
            <a:endParaRPr lang="en-US"/>
          </a:p>
        </p:txBody>
      </p:sp>
      <p:sp>
        <p:nvSpPr>
          <p:cNvPr id="6" name="AutoShape 4" descr="Leopold Type S filter underdrain | Xylem US">
            <a:extLst>
              <a:ext uri="{FF2B5EF4-FFF2-40B4-BE49-F238E27FC236}">
                <a16:creationId xmlns:a16="http://schemas.microsoft.com/office/drawing/2014/main" id="{FED450F5-5C4E-AFD5-6655-90913364173B}"/>
              </a:ext>
            </a:extLst>
          </p:cNvPr>
          <p:cNvSpPr>
            <a:spLocks noGrp="1" noChangeAspect="1" noChangeArrowheads="1"/>
          </p:cNvSpPr>
          <p:nvPr>
            <p:ph type="body" idx="1"/>
          </p:nvPr>
        </p:nvSpPr>
        <p:spPr bwMode="auto">
          <a:xfrm>
            <a:off x="457200" y="1981200"/>
            <a:ext cx="4795284" cy="3886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sz="2800" dirty="0"/>
              <a:t>Trapped dirt causes dead spots (mud balls)</a:t>
            </a:r>
          </a:p>
          <a:p>
            <a:r>
              <a:rPr lang="en-US" sz="2800" dirty="0"/>
              <a:t>Can observe low turbidity at end of backwash</a:t>
            </a:r>
          </a:p>
          <a:p>
            <a:r>
              <a:rPr lang="en-US" sz="2800" dirty="0"/>
              <a:t>Media moves and collides</a:t>
            </a:r>
          </a:p>
          <a:p>
            <a:r>
              <a:rPr lang="en-US" sz="2800" dirty="0"/>
              <a:t>Scrubbing and separation action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124B7D3-1BD7-64B9-B2EC-A7261C653F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60827" y="2224087"/>
            <a:ext cx="3219450" cy="2409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2813086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2BC777-4BB7-8A3C-68E4-542A0C97C7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Design Issues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38C401-E934-226D-D3D7-4E2A56007A8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Headloss through underdrains – uneven distribution/collection of water</a:t>
            </a:r>
          </a:p>
          <a:p>
            <a:r>
              <a:rPr lang="en-US" dirty="0"/>
              <a:t>Headloss through manifold vs. system</a:t>
            </a:r>
          </a:p>
          <a:p>
            <a:pPr lvl="1"/>
            <a:r>
              <a:rPr lang="en-US" dirty="0"/>
              <a:t>Orifice openings (most hL)</a:t>
            </a:r>
          </a:p>
          <a:p>
            <a:pPr lvl="1"/>
            <a:r>
              <a:rPr lang="en-US" dirty="0"/>
              <a:t>Filter media</a:t>
            </a:r>
          </a:p>
          <a:p>
            <a:pPr lvl="1"/>
            <a:r>
              <a:rPr lang="en-US" dirty="0"/>
              <a:t>Gravel</a:t>
            </a:r>
          </a:p>
          <a:p>
            <a:pPr lvl="1"/>
            <a:r>
              <a:rPr lang="en-US" dirty="0"/>
              <a:t>Elevation head</a:t>
            </a:r>
          </a:p>
          <a:p>
            <a:r>
              <a:rPr lang="en-US" dirty="0"/>
              <a:t>hL can range from 10 -15 FT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689011-E6DD-AF57-000F-342B9576D06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162830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2BC777-4BB7-8A3C-68E4-542A0C97C7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Design Issues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38C401-E934-226D-D3D7-4E2A56007A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7200" y="1981200"/>
            <a:ext cx="3678865" cy="4175051"/>
          </a:xfrm>
        </p:spPr>
        <p:txBody>
          <a:bodyPr/>
          <a:lstStyle/>
          <a:p>
            <a:r>
              <a:rPr lang="en-US" dirty="0"/>
              <a:t>Media wash out</a:t>
            </a:r>
          </a:p>
          <a:p>
            <a:r>
              <a:rPr lang="en-US" dirty="0"/>
              <a:t>Backwash rate too high</a:t>
            </a:r>
          </a:p>
          <a:p>
            <a:r>
              <a:rPr lang="en-US" dirty="0"/>
              <a:t>Dead spots – uneven air distribution</a:t>
            </a:r>
          </a:p>
          <a:p>
            <a:r>
              <a:rPr lang="en-US" dirty="0"/>
              <a:t>Air entrainment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689011-E6DD-AF57-000F-342B9576D06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59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CE1AAFC-2E36-A46D-5AE0-B45D167CCF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6065" y="2569783"/>
            <a:ext cx="4395677" cy="3312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8011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p28"/>
          <p:cNvSpPr txBox="1"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Log Removal = Log</a:t>
            </a:r>
            <a:r>
              <a:rPr lang="en-US" sz="4000" baseline="-25000"/>
              <a:t>10</a:t>
            </a:r>
            <a:br>
              <a:rPr lang="en-US" sz="4000" baseline="-25000"/>
            </a:br>
            <a:r>
              <a:rPr lang="en-US" sz="4000"/>
              <a:t>(Influent Counts/Effluent Counts)</a:t>
            </a:r>
            <a:endParaRPr/>
          </a:p>
        </p:txBody>
      </p:sp>
      <p:sp>
        <p:nvSpPr>
          <p:cNvPr id="368" name="Google Shape;368;p28"/>
          <p:cNvSpPr txBox="1">
            <a:spLocks noGrp="1"/>
          </p:cNvSpPr>
          <p:nvPr>
            <p:ph type="body" idx="1"/>
          </p:nvPr>
        </p:nvSpPr>
        <p:spPr>
          <a:xfrm>
            <a:off x="609600" y="1752600"/>
            <a:ext cx="7980363" cy="487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209550" algn="l" rtl="0">
              <a:spcBef>
                <a:spcPts val="0"/>
              </a:spcBef>
              <a:spcAft>
                <a:spcPts val="0"/>
              </a:spcAft>
              <a:buSzPts val="2100"/>
              <a:buNone/>
            </a:pPr>
            <a:endParaRPr sz="2800"/>
          </a:p>
          <a:p>
            <a:pPr marL="342900" lvl="0" indent="-209550" algn="l" rtl="0">
              <a:spcBef>
                <a:spcPts val="560"/>
              </a:spcBef>
              <a:spcAft>
                <a:spcPts val="0"/>
              </a:spcAft>
              <a:buSzPts val="2100"/>
              <a:buNone/>
            </a:pPr>
            <a:endParaRPr sz="2800"/>
          </a:p>
        </p:txBody>
      </p:sp>
      <p:graphicFrame>
        <p:nvGraphicFramePr>
          <p:cNvPr id="369" name="Google Shape;369;p28"/>
          <p:cNvGraphicFramePr/>
          <p:nvPr>
            <p:extLst>
              <p:ext uri="{D42A27DB-BD31-4B8C-83A1-F6EECF244321}">
                <p14:modId xmlns:p14="http://schemas.microsoft.com/office/powerpoint/2010/main" val="1535765687"/>
              </p:ext>
            </p:extLst>
          </p:nvPr>
        </p:nvGraphicFramePr>
        <p:xfrm>
          <a:off x="295312" y="2091982"/>
          <a:ext cx="4241851" cy="2771582"/>
        </p:xfrm>
        <a:graphic>
          <a:graphicData uri="http://schemas.openxmlformats.org/drawingml/2006/table">
            <a:tbl>
              <a:tblPr>
                <a:noFill/>
                <a:tableStyleId>{12D10D76-6DAD-4B7F-AD46-60A9B6CABDED}</a:tableStyleId>
              </a:tblPr>
              <a:tblGrid>
                <a:gridCol w="14147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085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185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96668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2"/>
                        </a:buClr>
                        <a:buSzPts val="2100"/>
                        <a:buFont typeface="Noto Sans Symbols"/>
                        <a:buNone/>
                      </a:pPr>
                      <a:r>
                        <a:rPr lang="en-US" sz="12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Percent Removal</a:t>
                      </a:r>
                      <a:endParaRPr sz="800" dirty="0"/>
                    </a:p>
                  </a:txBody>
                  <a:tcPr marL="91450" marR="91450" marT="45725" marB="45725">
                    <a:lnL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2"/>
                        </a:buClr>
                        <a:buSzPts val="2100"/>
                        <a:buFont typeface="Noto Sans Symbols"/>
                        <a:buNone/>
                      </a:pPr>
                      <a:r>
                        <a:rPr lang="en-US" sz="12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Log Removal (LRV)</a:t>
                      </a:r>
                      <a:endParaRPr sz="80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2"/>
                        </a:buClr>
                        <a:buSzPts val="2100"/>
                        <a:buFont typeface="Noto Sans Symbols"/>
                        <a:buNone/>
                      </a:pPr>
                      <a:r>
                        <a:rPr lang="en-US" sz="12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Example</a:t>
                      </a:r>
                      <a:endParaRPr sz="80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2151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2"/>
                        </a:buClr>
                        <a:buSzPts val="2100"/>
                        <a:buFont typeface="Noto Sans Symbols"/>
                        <a:buNone/>
                      </a:pPr>
                      <a:r>
                        <a:rPr lang="en-US" sz="1200" b="1" i="0" u="none" strike="noStrike" cap="none">
                          <a:solidFill>
                            <a:srgbClr val="3366CC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90</a:t>
                      </a:r>
                      <a:endParaRPr sz="800"/>
                    </a:p>
                  </a:txBody>
                  <a:tcPr marL="91450" marR="91450" marT="45725" marB="45725">
                    <a:lnL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2"/>
                        </a:buClr>
                        <a:buSzPts val="2100"/>
                        <a:buFont typeface="Noto Sans Symbols"/>
                        <a:buNone/>
                      </a:pPr>
                      <a:r>
                        <a:rPr lang="en-US" sz="1200" b="1" i="0" u="none" strike="noStrike" cap="none">
                          <a:solidFill>
                            <a:srgbClr val="3366CC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</a:t>
                      </a:r>
                      <a:endParaRPr sz="80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2"/>
                        </a:buClr>
                        <a:buSzPts val="2100"/>
                        <a:buFont typeface="Noto Sans Symbols"/>
                        <a:buNone/>
                      </a:pPr>
                      <a:r>
                        <a:rPr lang="en-US" sz="1200" b="1" i="0" u="none" strike="noStrike" cap="none">
                          <a:solidFill>
                            <a:srgbClr val="3366CC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Log</a:t>
                      </a:r>
                      <a:r>
                        <a:rPr lang="en-US" sz="1200" b="1" i="0" u="none" strike="noStrike" cap="none" baseline="-25000">
                          <a:solidFill>
                            <a:srgbClr val="3366CC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10</a:t>
                      </a:r>
                      <a:r>
                        <a:rPr lang="en-US" sz="1200" b="1" i="0" u="none" strike="noStrike" cap="none">
                          <a:solidFill>
                            <a:srgbClr val="3366CC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(10/1)</a:t>
                      </a:r>
                      <a:endParaRPr sz="80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2151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2"/>
                        </a:buClr>
                        <a:buSzPts val="2100"/>
                        <a:buFont typeface="Noto Sans Symbols"/>
                        <a:buNone/>
                      </a:pPr>
                      <a:r>
                        <a:rPr lang="en-US" sz="1200" b="1" i="0" u="none" strike="noStrike" cap="none">
                          <a:solidFill>
                            <a:srgbClr val="3366CC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99</a:t>
                      </a:r>
                      <a:endParaRPr sz="800"/>
                    </a:p>
                  </a:txBody>
                  <a:tcPr marL="91450" marR="91450" marT="45725" marB="45725">
                    <a:lnL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2"/>
                        </a:buClr>
                        <a:buSzPts val="2100"/>
                        <a:buFont typeface="Noto Sans Symbols"/>
                        <a:buNone/>
                      </a:pPr>
                      <a:r>
                        <a:rPr lang="en-US" sz="1200" b="1" i="0" u="none" strike="noStrike" cap="none">
                          <a:solidFill>
                            <a:srgbClr val="3366CC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</a:t>
                      </a:r>
                      <a:endParaRPr sz="80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2"/>
                        </a:buClr>
                        <a:buSzPts val="2100"/>
                        <a:buFont typeface="Noto Sans Symbols"/>
                        <a:buNone/>
                      </a:pPr>
                      <a:r>
                        <a:rPr lang="en-US" sz="1200" b="1" i="0" u="none" strike="noStrike" cap="none">
                          <a:solidFill>
                            <a:srgbClr val="3366CC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Log</a:t>
                      </a:r>
                      <a:r>
                        <a:rPr lang="en-US" sz="1200" b="1" i="0" u="none" strike="noStrike" cap="none" baseline="-25000">
                          <a:solidFill>
                            <a:srgbClr val="3366CC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10</a:t>
                      </a:r>
                      <a:r>
                        <a:rPr lang="en-US" sz="1200" b="1" i="0" u="none" strike="noStrike" cap="none">
                          <a:solidFill>
                            <a:srgbClr val="3366CC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(100/1)</a:t>
                      </a:r>
                      <a:endParaRPr sz="1200" b="1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2151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2"/>
                        </a:buClr>
                        <a:buSzPts val="2100"/>
                        <a:buFont typeface="Noto Sans Symbols"/>
                        <a:buNone/>
                      </a:pPr>
                      <a:r>
                        <a:rPr lang="en-US" sz="1200" b="1" i="0" u="none" strike="noStrike" cap="none">
                          <a:solidFill>
                            <a:srgbClr val="3366CC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99.9</a:t>
                      </a:r>
                      <a:endParaRPr sz="800"/>
                    </a:p>
                  </a:txBody>
                  <a:tcPr marL="91450" marR="91450" marT="45725" marB="45725">
                    <a:lnL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2"/>
                        </a:buClr>
                        <a:buSzPts val="2100"/>
                        <a:buFont typeface="Noto Sans Symbols"/>
                        <a:buNone/>
                      </a:pPr>
                      <a:r>
                        <a:rPr lang="en-US" sz="1200" b="1" i="0" u="none" strike="noStrike" cap="none">
                          <a:solidFill>
                            <a:srgbClr val="3366CC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</a:t>
                      </a:r>
                      <a:endParaRPr sz="80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2"/>
                        </a:buClr>
                        <a:buSzPts val="2100"/>
                        <a:buFont typeface="Noto Sans Symbols"/>
                        <a:buNone/>
                      </a:pPr>
                      <a:r>
                        <a:rPr lang="en-US" sz="1200" b="1" i="0" u="none" strike="noStrike" cap="none">
                          <a:solidFill>
                            <a:srgbClr val="3366CC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Log</a:t>
                      </a:r>
                      <a:r>
                        <a:rPr lang="en-US" sz="1200" b="1" i="0" u="none" strike="noStrike" cap="none" baseline="-25000">
                          <a:solidFill>
                            <a:srgbClr val="3366CC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10</a:t>
                      </a:r>
                      <a:r>
                        <a:rPr lang="en-US" sz="1200" b="1" i="0" u="none" strike="noStrike" cap="none">
                          <a:solidFill>
                            <a:srgbClr val="3366CC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(1,000/1)</a:t>
                      </a:r>
                      <a:endParaRPr sz="1200" b="1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119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2"/>
                        </a:buClr>
                        <a:buSzPts val="2100"/>
                        <a:buFont typeface="Noto Sans Symbols"/>
                        <a:buNone/>
                      </a:pPr>
                      <a:r>
                        <a:rPr lang="en-US" sz="1200" b="1" i="0" u="none" strike="noStrike" cap="none">
                          <a:solidFill>
                            <a:srgbClr val="3366CC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99.99</a:t>
                      </a:r>
                      <a:endParaRPr sz="800"/>
                    </a:p>
                  </a:txBody>
                  <a:tcPr marL="91450" marR="91450" marT="45725" marB="45725">
                    <a:lnL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2"/>
                        </a:buClr>
                        <a:buSzPts val="2100"/>
                        <a:buFont typeface="Noto Sans Symbols"/>
                        <a:buNone/>
                      </a:pPr>
                      <a:r>
                        <a:rPr lang="en-US" sz="1200" b="1" i="0" u="none" strike="noStrike" cap="none">
                          <a:solidFill>
                            <a:srgbClr val="3366CC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</a:t>
                      </a:r>
                      <a:endParaRPr sz="80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2"/>
                        </a:buClr>
                        <a:buSzPts val="2100"/>
                        <a:buFont typeface="Noto Sans Symbols"/>
                        <a:buNone/>
                      </a:pPr>
                      <a:r>
                        <a:rPr lang="en-US" sz="1200" b="1" i="0" u="none" strike="noStrike" cap="none">
                          <a:solidFill>
                            <a:srgbClr val="3366CC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Log</a:t>
                      </a:r>
                      <a:r>
                        <a:rPr lang="en-US" sz="1200" b="1" i="0" u="none" strike="noStrike" cap="none" baseline="-25000">
                          <a:solidFill>
                            <a:srgbClr val="3366CC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10</a:t>
                      </a:r>
                      <a:r>
                        <a:rPr lang="en-US" sz="1200" b="1" i="0" u="none" strike="noStrike" cap="none">
                          <a:solidFill>
                            <a:srgbClr val="3366CC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(10,000/1)</a:t>
                      </a:r>
                      <a:endParaRPr sz="1200" b="1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47342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2"/>
                        </a:buClr>
                        <a:buSzPts val="2100"/>
                        <a:buFont typeface="Noto Sans Symbols"/>
                        <a:buNone/>
                      </a:pPr>
                      <a:r>
                        <a:rPr lang="en-US" sz="1200" b="1" i="0" u="none" strike="noStrike" cap="none">
                          <a:solidFill>
                            <a:srgbClr val="3366CC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99.999</a:t>
                      </a:r>
                      <a:endParaRPr sz="800"/>
                    </a:p>
                  </a:txBody>
                  <a:tcPr marL="91450" marR="91450" marT="45725" marB="45725">
                    <a:lnL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2"/>
                        </a:buClr>
                        <a:buSzPts val="2100"/>
                        <a:buFont typeface="Noto Sans Symbols"/>
                        <a:buNone/>
                      </a:pPr>
                      <a:r>
                        <a:rPr lang="en-US" sz="1200" b="1" i="0" u="none" strike="noStrike" cap="none">
                          <a:solidFill>
                            <a:srgbClr val="3366CC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</a:t>
                      </a:r>
                      <a:endParaRPr sz="80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2"/>
                        </a:buClr>
                        <a:buSzPts val="2100"/>
                        <a:buFont typeface="Noto Sans Symbols"/>
                        <a:buNone/>
                      </a:pPr>
                      <a:r>
                        <a:rPr lang="en-US" sz="1200" b="1" i="0" u="none" strike="noStrike" cap="none" dirty="0">
                          <a:solidFill>
                            <a:srgbClr val="3366CC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Log</a:t>
                      </a:r>
                      <a:r>
                        <a:rPr lang="en-US" sz="1200" b="1" i="0" u="none" strike="noStrike" cap="none" baseline="-25000" dirty="0">
                          <a:solidFill>
                            <a:srgbClr val="3366CC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10</a:t>
                      </a:r>
                      <a:r>
                        <a:rPr lang="en-US" sz="1200" b="1" i="0" u="none" strike="noStrike" cap="none" dirty="0">
                          <a:solidFill>
                            <a:srgbClr val="3366CC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(100,000/1)</a:t>
                      </a:r>
                      <a:endParaRPr sz="1200" b="1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70" name="Google Shape;370;p28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6</a:t>
            </a:fld>
            <a:endParaRPr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F6328E8-0622-B20A-8E01-91EBFF9754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9563" y="1994435"/>
            <a:ext cx="4159125" cy="2869129"/>
          </a:xfrm>
          <a:prstGeom prst="rect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C4BA3B6-AE1B-9A20-D4B8-85E21ADE050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63827" y="5029199"/>
            <a:ext cx="4651471" cy="1765836"/>
          </a:xfrm>
          <a:prstGeom prst="rect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Google Shape;435;p35"/>
          <p:cNvSpPr txBox="1"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chemeClr val="accent1"/>
                </a:solidFill>
              </a:rPr>
              <a:t>FILTER OPERATIONS</a:t>
            </a:r>
            <a:br>
              <a:rPr lang="en-US" dirty="0">
                <a:solidFill>
                  <a:schemeClr val="accent1"/>
                </a:solidFill>
              </a:rPr>
            </a:br>
            <a:r>
              <a:rPr lang="en-US" sz="2800" dirty="0">
                <a:solidFill>
                  <a:schemeClr val="accent1"/>
                </a:solidFill>
              </a:rPr>
              <a:t>BACKWASHING</a:t>
            </a:r>
            <a:endParaRPr dirty="0"/>
          </a:p>
        </p:txBody>
      </p:sp>
      <p:sp>
        <p:nvSpPr>
          <p:cNvPr id="436" name="Google Shape;436;p35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60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80236814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" name="Google Shape;441;p36"/>
          <p:cNvSpPr txBox="1">
            <a:spLocks noGrp="1"/>
          </p:cNvSpPr>
          <p:nvPr>
            <p:ph type="title"/>
          </p:nvPr>
        </p:nvSpPr>
        <p:spPr>
          <a:xfrm>
            <a:off x="457200" y="457200"/>
            <a:ext cx="8229600" cy="99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Backwash Objective</a:t>
            </a:r>
            <a:endParaRPr/>
          </a:p>
        </p:txBody>
      </p:sp>
      <p:sp>
        <p:nvSpPr>
          <p:cNvPr id="442" name="Google Shape;442;p36"/>
          <p:cNvSpPr txBox="1">
            <a:spLocks noGrp="1"/>
          </p:cNvSpPr>
          <p:nvPr>
            <p:ph type="body" idx="1"/>
          </p:nvPr>
        </p:nvSpPr>
        <p:spPr>
          <a:xfrm>
            <a:off x="457200" y="1524000"/>
            <a:ext cx="8229600" cy="434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Char char="■"/>
            </a:pPr>
            <a:r>
              <a:rPr lang="en-US"/>
              <a:t>Removal of trapped and attached particles</a:t>
            </a:r>
            <a:endParaRPr/>
          </a:p>
          <a:p>
            <a:pPr marL="342900" lvl="0" indent="-342900" algn="l" rtl="0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SzPts val="2400"/>
              <a:buChar char="■"/>
            </a:pPr>
            <a:r>
              <a:rPr lang="en-US"/>
              <a:t>Backwash rate (gpm/ft</a:t>
            </a:r>
            <a:r>
              <a:rPr lang="en-US" baseline="30000"/>
              <a:t>2</a:t>
            </a:r>
            <a:r>
              <a:rPr lang="en-US"/>
              <a:t>) expands and agitates filter bed</a:t>
            </a:r>
            <a:endParaRPr/>
          </a:p>
          <a:p>
            <a:pPr marL="742950" lvl="1" indent="-28575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SzPts val="2240"/>
              <a:buChar char="◻"/>
            </a:pPr>
            <a:r>
              <a:rPr lang="en-US"/>
              <a:t>Velocity – energy to expand and agitate</a:t>
            </a:r>
            <a:endParaRPr/>
          </a:p>
          <a:p>
            <a:pPr marL="742950" lvl="1" indent="-28575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SzPts val="2240"/>
              <a:buChar char="◻"/>
            </a:pPr>
            <a:r>
              <a:rPr lang="en-US"/>
              <a:t>Sphericity - measure of how spherical (round) an object is – energy transfer</a:t>
            </a:r>
            <a:endParaRPr/>
          </a:p>
          <a:p>
            <a:pPr marL="742950" lvl="1" indent="-28575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SzPts val="2240"/>
              <a:buChar char="◻"/>
            </a:pPr>
            <a:r>
              <a:rPr lang="en-US"/>
              <a:t>Viscosity (temperature) – energy transfer</a:t>
            </a:r>
            <a:endParaRPr/>
          </a:p>
          <a:p>
            <a:pPr marL="342900" lvl="0" indent="-342900" algn="l" rtl="0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SzPts val="2400"/>
              <a:buChar char="■"/>
            </a:pPr>
            <a:r>
              <a:rPr lang="en-US"/>
              <a:t>Surface wash and air scour assisted</a:t>
            </a:r>
            <a:endParaRPr/>
          </a:p>
        </p:txBody>
      </p:sp>
      <p:sp>
        <p:nvSpPr>
          <p:cNvPr id="443" name="Google Shape;443;p36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61</a:t>
            </a:fld>
            <a:endParaRPr/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8" name="Google Shape;448;p3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085754" y="1422003"/>
            <a:ext cx="5229447" cy="5117020"/>
          </a:xfrm>
          <a:prstGeom prst="rect">
            <a:avLst/>
          </a:prstGeom>
          <a:noFill/>
          <a:ln>
            <a:noFill/>
          </a:ln>
        </p:spPr>
      </p:pic>
      <p:sp>
        <p:nvSpPr>
          <p:cNvPr id="449" name="Google Shape;449;p37"/>
          <p:cNvSpPr txBox="1"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Backwash Rate</a:t>
            </a:r>
            <a:endParaRPr/>
          </a:p>
        </p:txBody>
      </p:sp>
      <p:sp>
        <p:nvSpPr>
          <p:cNvPr id="450" name="Google Shape;450;p37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62</a:t>
            </a:fld>
            <a:endParaRPr/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62072587-A940-B435-EA30-45F7E3479D19}"/>
              </a:ext>
            </a:extLst>
          </p:cNvPr>
          <p:cNvCxnSpPr/>
          <p:nvPr/>
        </p:nvCxnSpPr>
        <p:spPr>
          <a:xfrm>
            <a:off x="2713523" y="6494721"/>
            <a:ext cx="4157330" cy="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EA2356D9-537B-7424-4B20-DBC7FECF5BAC}"/>
              </a:ext>
            </a:extLst>
          </p:cNvPr>
          <p:cNvCxnSpPr>
            <a:cxnSpLocks/>
          </p:cNvCxnSpPr>
          <p:nvPr/>
        </p:nvCxnSpPr>
        <p:spPr>
          <a:xfrm flipV="1">
            <a:off x="1903228" y="1977656"/>
            <a:ext cx="21265" cy="3606209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4A1656A0-A2B1-EB77-3C80-BA62C09E9486}"/>
              </a:ext>
            </a:extLst>
          </p:cNvPr>
          <p:cNvSpPr txBox="1"/>
          <p:nvPr/>
        </p:nvSpPr>
        <p:spPr>
          <a:xfrm rot="16200000">
            <a:off x="443909" y="3167256"/>
            <a:ext cx="2769782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spcBef>
                <a:spcPts val="0"/>
              </a:spcBef>
              <a:spcAft>
                <a:spcPts val="0"/>
              </a:spcAft>
            </a:pPr>
            <a:r>
              <a:rPr lang="en-US" sz="14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Increasing backwash rate needed</a:t>
            </a:r>
            <a:endParaRPr lang="en-US" b="0" dirty="0">
              <a:effectLst/>
            </a:endParaRPr>
          </a:p>
          <a:p>
            <a:pPr algn="ctr"/>
            <a:br>
              <a:rPr lang="en-US" dirty="0"/>
            </a:b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EBA6182-037E-FF5F-4C7A-7A9AF10644FE}"/>
              </a:ext>
            </a:extLst>
          </p:cNvPr>
          <p:cNvSpPr txBox="1"/>
          <p:nvPr/>
        </p:nvSpPr>
        <p:spPr>
          <a:xfrm>
            <a:off x="3351036" y="6520867"/>
            <a:ext cx="255003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sz="14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Larger grain, less uniform</a:t>
            </a:r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25921D6-32EE-A9F3-83B7-44A2A6D6727A}"/>
              </a:ext>
            </a:extLst>
          </p:cNvPr>
          <p:cNvSpPr/>
          <p:nvPr/>
        </p:nvSpPr>
        <p:spPr>
          <a:xfrm>
            <a:off x="6783572" y="2753833"/>
            <a:ext cx="274674" cy="1860697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DCA7931A-CC7C-DCCD-F468-561645EA5DB7}"/>
              </a:ext>
            </a:extLst>
          </p:cNvPr>
          <p:cNvCxnSpPr/>
          <p:nvPr/>
        </p:nvCxnSpPr>
        <p:spPr>
          <a:xfrm flipV="1">
            <a:off x="2636874" y="2955851"/>
            <a:ext cx="3916326" cy="95693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1AC8D5-6ED9-DADC-2688-7833C7F261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Backwash Rise Rate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2D8BFE-46C3-E1F1-823B-EDD198AE83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7200" y="1981200"/>
            <a:ext cx="8229600" cy="1793358"/>
          </a:xfrm>
        </p:spPr>
        <p:txBody>
          <a:bodyPr/>
          <a:lstStyle/>
          <a:p>
            <a:r>
              <a:rPr lang="en-US" sz="2400" dirty="0"/>
              <a:t>Volume of water flowing upward through a unit of filter surface area</a:t>
            </a:r>
          </a:p>
          <a:p>
            <a:r>
              <a:rPr lang="en-US" sz="2400" dirty="0"/>
              <a:t>Measured as rise of water in inches per minute</a:t>
            </a:r>
          </a:p>
          <a:p>
            <a:r>
              <a:rPr lang="en-US" sz="2400" dirty="0"/>
              <a:t>Rates typically between 20 and 35 inches per minute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C1F44F-EF6E-63D8-8EB6-1E402054B16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63</a:t>
            </a:fld>
            <a:endParaRPr lang="en-US"/>
          </a:p>
        </p:txBody>
      </p:sp>
      <p:pic>
        <p:nvPicPr>
          <p:cNvPr id="15362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75E7E512-1D2C-7376-C0A6-B54AA4D46D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257" y="4302642"/>
            <a:ext cx="6634715" cy="1632186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7520395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1AC8D5-6ED9-DADC-2688-7833C7F261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Backwash Rise Rate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DB2D8BFE-46C3-E1F1-823B-EDD198AE8348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457200" y="1981200"/>
                <a:ext cx="8229600" cy="1793358"/>
              </a:xfrm>
            </p:spPr>
            <p:txBody>
              <a:bodyPr/>
              <a:lstStyle/>
              <a:p>
                <a:r>
                  <a:rPr lang="en-US" sz="2400" dirty="0"/>
                  <a:t>A filter has a backwash rate of 21 GPM per FT2. What is the backwash rise rate in inches per minute?</a:t>
                </a:r>
              </a:p>
              <a:p>
                <a:pPr marL="142875" indent="0">
                  <a:buNone/>
                </a:pPr>
                <a:endParaRPr lang="en-US" sz="2400" dirty="0"/>
              </a:p>
              <a:p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𝐵𝑎𝑐𝑘𝑤𝑎𝑠h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𝑅𝑖𝑠𝑒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𝑅𝑎𝑡𝑒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 </m:t>
                    </m:r>
                    <m:d>
                      <m:d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𝑖𝑛</m:t>
                            </m:r>
                          </m:num>
                          <m:den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𝑚𝑖𝑛</m:t>
                            </m:r>
                          </m:den>
                        </m:f>
                      </m:e>
                    </m:d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 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(21 </m:t>
                        </m:r>
                        <m:f>
                          <m:f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𝐺𝑃𝑀</m:t>
                            </m:r>
                          </m:num>
                          <m:den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𝐹𝑇</m:t>
                            </m:r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)∗(</m:t>
                        </m:r>
                        <m:f>
                          <m:f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12 </m:t>
                            </m:r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𝐼𝑁</m:t>
                            </m:r>
                          </m:num>
                          <m:den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𝐹𝑇</m:t>
                            </m:r>
                          </m:den>
                        </m:f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7.48 </m:t>
                        </m:r>
                        <m:f>
                          <m:f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𝐺𝐴𝐿</m:t>
                            </m:r>
                          </m:num>
                          <m:den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𝐹𝑇</m:t>
                            </m:r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den>
                        </m:f>
                      </m:den>
                    </m:f>
                  </m:oMath>
                </a14:m>
                <a:endParaRPr lang="en-US" sz="2400" dirty="0"/>
              </a:p>
              <a:p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𝐵𝑎𝑐𝑘𝑤𝑎𝑠h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𝑅𝑖𝑠𝑒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𝑅𝑎𝑡𝑒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 </m:t>
                    </m:r>
                    <m:d>
                      <m:d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𝑖𝑛</m:t>
                            </m:r>
                          </m:num>
                          <m:den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𝑚𝑖𝑛</m:t>
                            </m:r>
                          </m:den>
                        </m:f>
                      </m:e>
                    </m:d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sz="2400" dirty="0"/>
                  <a:t> 33.6 in/min</a:t>
                </a:r>
              </a:p>
              <a:p>
                <a:endParaRPr lang="en-US" sz="2400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DB2D8BFE-46C3-E1F1-823B-EDD198AE834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1981200"/>
                <a:ext cx="8229600" cy="1793358"/>
              </a:xfrm>
              <a:blipFill>
                <a:blip r:embed="rId2"/>
                <a:stretch>
                  <a:fillRect b="-5782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C1F44F-EF6E-63D8-8EB6-1E402054B16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64</a:t>
            </a:fld>
            <a:endParaRPr lang="en-US"/>
          </a:p>
        </p:txBody>
      </p:sp>
      <p:pic>
        <p:nvPicPr>
          <p:cNvPr id="15362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75E7E512-1D2C-7376-C0A6-B54AA4D46D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0560" y="5165326"/>
            <a:ext cx="5022110" cy="1235474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3427428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7A06C1-04A2-C26C-CBF3-FE6B7F47D2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Backwash Water Volume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8EB086-1242-EF2B-46E0-8CA769435E8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 15 FT x 20 FT filter has a backwash rate of 16 gallons per square foot per minute (gal/ft2/min), and the backwash cycle is, on average, 10-minutes long. The filter media is 30-inches deep. Calculate the amount of water, in gallons, required for each backwash.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553DCBF-E773-117E-47F2-C470180E805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0417027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7A06C1-04A2-C26C-CBF3-FE6B7F47D2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Backwash Water Volume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8EB086-1242-EF2B-46E0-8CA769435E8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Area of filter = 15 FT x 20 FT = 300 FT2</a:t>
            </a:r>
          </a:p>
          <a:p>
            <a:endParaRPr lang="en-US" dirty="0"/>
          </a:p>
          <a:p>
            <a:r>
              <a:rPr lang="en-US" dirty="0"/>
              <a:t>Volume of water used per FT2 of filter = </a:t>
            </a:r>
          </a:p>
          <a:p>
            <a:pPr marL="142875" indent="0">
              <a:buNone/>
            </a:pPr>
            <a:r>
              <a:rPr lang="en-US" dirty="0"/>
              <a:t>16 gal/FT2/min x 10 min = 160 gal/FT2</a:t>
            </a:r>
          </a:p>
          <a:p>
            <a:pPr marL="142875" indent="0">
              <a:buNone/>
            </a:pPr>
            <a:endParaRPr lang="en-US" dirty="0"/>
          </a:p>
          <a:p>
            <a:r>
              <a:rPr lang="en-US" dirty="0"/>
              <a:t>Gallons required for backwash = </a:t>
            </a:r>
          </a:p>
          <a:p>
            <a:pPr marL="142875" indent="0">
              <a:buNone/>
            </a:pPr>
            <a:r>
              <a:rPr lang="en-US" dirty="0"/>
              <a:t>160 gal/FT2 x 300 FT2 = 48,000 gal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553DCBF-E773-117E-47F2-C470180E805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6142246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B9B3A3-054F-25EF-163A-3527F1B16F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Backwash Pumping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D9CF966-224B-5A99-3DAD-B9383EC066C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 filter is 18 ft long and 8 ft wide. The desired backwash rate is 20 gpm/FT2. Find the backwash pumping rate, in GPM, that will be required.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D94424-4FE4-31F7-654A-0852FBB6193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1714817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B9B3A3-054F-25EF-163A-3527F1B16F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Backwash Pumping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D9CF966-224B-5A99-3DAD-B9383EC066C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Pumping rate, gpm = </a:t>
            </a:r>
          </a:p>
          <a:p>
            <a:pPr marL="142875" indent="0">
              <a:buNone/>
            </a:pPr>
            <a:r>
              <a:rPr lang="en-US" dirty="0"/>
              <a:t>Backwash rate, gpm/FT2 x Filter area, FT2</a:t>
            </a:r>
          </a:p>
          <a:p>
            <a:endParaRPr lang="en-US" dirty="0"/>
          </a:p>
          <a:p>
            <a:r>
              <a:rPr lang="en-US" dirty="0"/>
              <a:t>Pumping rate, gpm = </a:t>
            </a:r>
          </a:p>
          <a:p>
            <a:pPr marL="142875" indent="0">
              <a:buNone/>
            </a:pPr>
            <a:r>
              <a:rPr lang="en-US" dirty="0"/>
              <a:t>20 gpm/FT2 x (18 FT x 8 FT)</a:t>
            </a:r>
          </a:p>
          <a:p>
            <a:endParaRPr lang="en-US" dirty="0"/>
          </a:p>
          <a:p>
            <a:r>
              <a:rPr lang="en-US" dirty="0"/>
              <a:t>Pumping rate, gpm = 2,880 gpm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D94424-4FE4-31F7-654A-0852FBB6193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9062957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9C2B39-A0DF-3E92-A8CB-DCB580BE0C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Produced Water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A4A663-A101-66E8-4AFE-358EDEA67A8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During an average day, 12.4 MGD was produced using 6 filters. If 63,000 gallons of the finished water was used for backwashing Filter #3, what percent of the finished water was used for backwashing that filter?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4D011C8-AD69-6351-B166-2365EBA221D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98741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8"/>
          <p:cNvSpPr txBox="1"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Turbidity</a:t>
            </a:r>
            <a:endParaRPr/>
          </a:p>
        </p:txBody>
      </p:sp>
      <p:sp>
        <p:nvSpPr>
          <p:cNvPr id="183" name="Google Shape;183;p8"/>
          <p:cNvSpPr txBox="1">
            <a:spLocks noGrp="1"/>
          </p:cNvSpPr>
          <p:nvPr>
            <p:ph type="body" idx="1"/>
          </p:nvPr>
        </p:nvSpPr>
        <p:spPr>
          <a:xfrm>
            <a:off x="457200" y="1981200"/>
            <a:ext cx="8229600" cy="487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■"/>
            </a:pPr>
            <a:r>
              <a:rPr lang="en-US" sz="2400"/>
              <a:t>Measure of suspended solids in water</a:t>
            </a:r>
            <a:endParaRPr/>
          </a:p>
          <a:p>
            <a:pPr marL="342900" lvl="0" indent="-342900" algn="l" rtl="0">
              <a:spcBef>
                <a:spcPts val="480"/>
              </a:spcBef>
              <a:spcAft>
                <a:spcPts val="0"/>
              </a:spcAft>
              <a:buSzPts val="1800"/>
              <a:buChar char="■"/>
            </a:pPr>
            <a:r>
              <a:rPr lang="en-US" sz="2400"/>
              <a:t>Measured as NTU – nephelometric turbidity units</a:t>
            </a:r>
            <a:endParaRPr/>
          </a:p>
          <a:p>
            <a:pPr marL="342900" lvl="0" indent="-342900" algn="l" rtl="0">
              <a:spcBef>
                <a:spcPts val="480"/>
              </a:spcBef>
              <a:spcAft>
                <a:spcPts val="0"/>
              </a:spcAft>
              <a:buSzPts val="1800"/>
              <a:buChar char="■"/>
            </a:pPr>
            <a:r>
              <a:rPr lang="en-US" sz="2400" i="1"/>
              <a:t>VOP Goal: Filtered water turbidity of less than or equal to 0.1 NTU in at least 95% of monthly samples</a:t>
            </a:r>
            <a:endParaRPr/>
          </a:p>
        </p:txBody>
      </p:sp>
      <p:pic>
        <p:nvPicPr>
          <p:cNvPr id="184" name="Google Shape;184;p8" descr="A picture containing table, cup, bottle, water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19200" y="3810000"/>
            <a:ext cx="6934200" cy="2773680"/>
          </a:xfrm>
          <a:prstGeom prst="rect">
            <a:avLst/>
          </a:prstGeom>
          <a:noFill/>
          <a:ln>
            <a:noFill/>
          </a:ln>
        </p:spPr>
      </p:pic>
      <p:sp>
        <p:nvSpPr>
          <p:cNvPr id="185" name="Google Shape;185;p8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7</a:t>
            </a:fld>
            <a:endParaRPr/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9C2B39-A0DF-3E92-A8CB-DCB580BE0C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Produced Water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1DA4A663-A101-66E8-4AFE-358EDEA67A81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𝐵𝑎𝑐𝑘𝑤𝑎𝑠h</m:t>
                    </m:r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 %=</m:t>
                    </m:r>
                    <m:d>
                      <m:dPr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𝐵𝑎𝑐𝑘𝑤𝑎𝑠h</m:t>
                            </m:r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𝑤𝑎𝑡𝑒𝑟</m:t>
                            </m:r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 (</m:t>
                            </m:r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𝑔𝑎𝑙</m:t>
                            </m:r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)</m:t>
                            </m:r>
                          </m:num>
                          <m:den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𝑇𝑜𝑡𝑎𝑙</m:t>
                            </m:r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𝑓𝑖𝑙𝑡𝑒𝑟</m:t>
                            </m:r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𝑤𝑎𝑡𝑒𝑟</m:t>
                            </m:r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 (</m:t>
                            </m:r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𝑔𝑎𝑙</m:t>
                            </m:r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)</m:t>
                            </m:r>
                          </m:den>
                        </m:f>
                      </m:e>
                    </m:d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∗100</m:t>
                    </m:r>
                  </m:oMath>
                </a14:m>
                <a:endParaRPr lang="en-US" sz="2800" dirty="0"/>
              </a:p>
              <a:p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12,400,000 </m:t>
                    </m:r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𝑔𝑎𝑙</m:t>
                    </m:r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/</m:t>
                    </m:r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𝑑</m:t>
                    </m:r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 ÷6 </m:t>
                    </m:r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𝑓𝑖𝑙𝑡𝑒𝑟𝑠</m:t>
                    </m:r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=2.07 </m:t>
                    </m:r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𝑀𝐺𝐷</m:t>
                    </m:r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/</m:t>
                    </m:r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𝑓𝑖𝑙𝑡𝑒𝑟</m:t>
                    </m:r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endParaRPr lang="en-US" sz="2800" b="0" i="1" dirty="0">
                  <a:latin typeface="Cambria Math" panose="02040503050406030204" pitchFamily="18" charset="0"/>
                </a:endParaRPr>
              </a:p>
              <a:p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𝐵𝑎𝑐𝑘𝑤𝑎𝑠h</m:t>
                    </m:r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 %=</m:t>
                    </m:r>
                    <m:d>
                      <m:dPr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63,000 </m:t>
                            </m:r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𝑔𝑎𝑙</m:t>
                            </m:r>
                          </m:num>
                          <m:den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2,066,667 </m:t>
                            </m:r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𝑔𝑎𝑙</m:t>
                            </m:r>
                          </m:den>
                        </m:f>
                      </m:e>
                    </m:d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∗100=3.05%</m:t>
                    </m:r>
                  </m:oMath>
                </a14:m>
                <a:endParaRPr lang="en-US" sz="2800" dirty="0"/>
              </a:p>
              <a:p>
                <a:endParaRPr lang="en-US" sz="2800" dirty="0"/>
              </a:p>
              <a:p>
                <a:endParaRPr 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1DA4A663-A101-66E8-4AFE-358EDEA67A8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4D011C8-AD69-6351-B166-2365EBA221D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3397124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" name="Google Shape;455;p38"/>
          <p:cNvSpPr txBox="1"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Backwash Sequence</a:t>
            </a:r>
            <a:endParaRPr/>
          </a:p>
        </p:txBody>
      </p:sp>
      <p:grpSp>
        <p:nvGrpSpPr>
          <p:cNvPr id="456" name="Google Shape;456;p38"/>
          <p:cNvGrpSpPr/>
          <p:nvPr/>
        </p:nvGrpSpPr>
        <p:grpSpPr>
          <a:xfrm>
            <a:off x="463414" y="2661222"/>
            <a:ext cx="8095853" cy="2526155"/>
            <a:chOff x="6214" y="680022"/>
            <a:chExt cx="8095853" cy="2526155"/>
          </a:xfrm>
        </p:grpSpPr>
        <p:sp>
          <p:nvSpPr>
            <p:cNvPr id="457" name="Google Shape;457;p38"/>
            <p:cNvSpPr/>
            <p:nvPr/>
          </p:nvSpPr>
          <p:spPr>
            <a:xfrm>
              <a:off x="589881" y="877380"/>
              <a:ext cx="466933" cy="71"/>
            </a:xfrm>
            <a:prstGeom prst="rect">
              <a:avLst/>
            </a:prstGeom>
            <a:solidFill>
              <a:srgbClr val="DDDDEC">
                <a:alpha val="89803"/>
              </a:srgbClr>
            </a:solidFill>
            <a:ln w="9525" cap="flat" cmpd="sng">
              <a:solidFill>
                <a:srgbClr val="DDDDEC">
                  <a:alpha val="89803"/>
                </a:srgbClr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40000" dist="2300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" name="Google Shape;458;p38"/>
            <p:cNvSpPr/>
            <p:nvPr/>
          </p:nvSpPr>
          <p:spPr>
            <a:xfrm>
              <a:off x="1084830" y="838194"/>
              <a:ext cx="53697" cy="100815"/>
            </a:xfrm>
            <a:prstGeom prst="chevron">
              <a:avLst>
                <a:gd name="adj" fmla="val 90000"/>
              </a:avLst>
            </a:prstGeom>
            <a:solidFill>
              <a:srgbClr val="DDDDEC">
                <a:alpha val="89803"/>
              </a:srgbClr>
            </a:solidFill>
            <a:ln w="9525" cap="flat" cmpd="sng">
              <a:solidFill>
                <a:srgbClr val="DDDDEC">
                  <a:alpha val="89803"/>
                </a:srgbClr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40000" dist="2300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" name="Google Shape;459;p38"/>
            <p:cNvSpPr/>
            <p:nvPr/>
          </p:nvSpPr>
          <p:spPr>
            <a:xfrm>
              <a:off x="334119" y="680022"/>
              <a:ext cx="394789" cy="394789"/>
            </a:xfrm>
            <a:prstGeom prst="ellipse">
              <a:avLst/>
            </a:prstGeom>
            <a:gradFill>
              <a:gsLst>
                <a:gs pos="0">
                  <a:srgbClr val="69699A"/>
                </a:gs>
                <a:gs pos="80000">
                  <a:srgbClr val="8A8ACB"/>
                </a:gs>
                <a:gs pos="100000">
                  <a:srgbClr val="8989CD"/>
                </a:gs>
              </a:gsLst>
              <a:lin ang="16200000" scaled="0"/>
            </a:gradFill>
            <a:ln w="9525" cap="flat" cmpd="sng">
              <a:solidFill>
                <a:srgbClr val="9797CB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40000" dist="2300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" name="Google Shape;460;p38"/>
            <p:cNvSpPr txBox="1"/>
            <p:nvPr/>
          </p:nvSpPr>
          <p:spPr>
            <a:xfrm>
              <a:off x="391935" y="737838"/>
              <a:ext cx="279157" cy="27915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5300" tIns="15300" rIns="15300" bIns="153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/>
            </a:p>
          </p:txBody>
        </p:sp>
        <p:sp>
          <p:nvSpPr>
            <p:cNvPr id="461" name="Google Shape;461;p38"/>
            <p:cNvSpPr/>
            <p:nvPr/>
          </p:nvSpPr>
          <p:spPr>
            <a:xfrm>
              <a:off x="6214" y="1240342"/>
              <a:ext cx="1050600" cy="1965600"/>
            </a:xfrm>
            <a:prstGeom prst="upArrowCallout">
              <a:avLst>
                <a:gd name="adj1" fmla="val 50000"/>
                <a:gd name="adj2" fmla="val 20000"/>
                <a:gd name="adj3" fmla="val 20000"/>
                <a:gd name="adj4" fmla="val 100000"/>
              </a:avLst>
            </a:prstGeom>
            <a:solidFill>
              <a:srgbClr val="DDDDEC">
                <a:alpha val="89803"/>
              </a:srgbClr>
            </a:solidFill>
            <a:ln w="9525" cap="flat" cmpd="sng">
              <a:solidFill>
                <a:srgbClr val="DDDDEC">
                  <a:alpha val="89803"/>
                </a:srgbClr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40000" dist="2300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" name="Google Shape;462;p38"/>
            <p:cNvSpPr txBox="1"/>
            <p:nvPr/>
          </p:nvSpPr>
          <p:spPr>
            <a:xfrm>
              <a:off x="6214" y="1450462"/>
              <a:ext cx="1050600" cy="175548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2850" tIns="165100" rIns="82850" bIns="165100" anchor="t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Arial"/>
                <a:buNone/>
              </a:pPr>
              <a:r>
                <a:rPr lang="en-US" sz="14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Close influent</a:t>
              </a:r>
              <a:endParaRPr/>
            </a:p>
          </p:txBody>
        </p:sp>
        <p:sp>
          <p:nvSpPr>
            <p:cNvPr id="463" name="Google Shape;463;p38"/>
            <p:cNvSpPr/>
            <p:nvPr/>
          </p:nvSpPr>
          <p:spPr>
            <a:xfrm>
              <a:off x="1173547" y="877464"/>
              <a:ext cx="1050600" cy="72"/>
            </a:xfrm>
            <a:prstGeom prst="rect">
              <a:avLst/>
            </a:prstGeom>
            <a:solidFill>
              <a:srgbClr val="DDDDEC">
                <a:alpha val="89803"/>
              </a:srgbClr>
            </a:solidFill>
            <a:ln w="9525" cap="flat" cmpd="sng">
              <a:solidFill>
                <a:srgbClr val="DDDDEC">
                  <a:alpha val="89803"/>
                </a:srgbClr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40000" dist="2300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" name="Google Shape;464;p38"/>
            <p:cNvSpPr/>
            <p:nvPr/>
          </p:nvSpPr>
          <p:spPr>
            <a:xfrm>
              <a:off x="2252163" y="838261"/>
              <a:ext cx="53697" cy="100900"/>
            </a:xfrm>
            <a:prstGeom prst="chevron">
              <a:avLst>
                <a:gd name="adj" fmla="val 90000"/>
              </a:avLst>
            </a:prstGeom>
            <a:solidFill>
              <a:srgbClr val="DDDDEC">
                <a:alpha val="89803"/>
              </a:srgbClr>
            </a:solidFill>
            <a:ln w="9525" cap="flat" cmpd="sng">
              <a:solidFill>
                <a:srgbClr val="DDDDEC">
                  <a:alpha val="89803"/>
                </a:srgbClr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40000" dist="2300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" name="Google Shape;465;p38"/>
            <p:cNvSpPr/>
            <p:nvPr/>
          </p:nvSpPr>
          <p:spPr>
            <a:xfrm>
              <a:off x="1501452" y="680105"/>
              <a:ext cx="394789" cy="394789"/>
            </a:xfrm>
            <a:prstGeom prst="ellipse">
              <a:avLst/>
            </a:prstGeom>
            <a:gradFill>
              <a:gsLst>
                <a:gs pos="0">
                  <a:srgbClr val="69699A"/>
                </a:gs>
                <a:gs pos="80000">
                  <a:srgbClr val="8A8ACB"/>
                </a:gs>
                <a:gs pos="100000">
                  <a:srgbClr val="8989CD"/>
                </a:gs>
              </a:gsLst>
              <a:lin ang="16200000" scaled="0"/>
            </a:gradFill>
            <a:ln w="9525" cap="flat" cmpd="sng">
              <a:solidFill>
                <a:srgbClr val="9797CB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40000" dist="2300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" name="Google Shape;466;p38"/>
            <p:cNvSpPr txBox="1"/>
            <p:nvPr/>
          </p:nvSpPr>
          <p:spPr>
            <a:xfrm>
              <a:off x="1559268" y="737921"/>
              <a:ext cx="279157" cy="27915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5300" tIns="15300" rIns="15300" bIns="153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2</a:t>
              </a:r>
              <a:endParaRPr/>
            </a:p>
          </p:txBody>
        </p:sp>
        <p:sp>
          <p:nvSpPr>
            <p:cNvPr id="467" name="Google Shape;467;p38"/>
            <p:cNvSpPr/>
            <p:nvPr/>
          </p:nvSpPr>
          <p:spPr>
            <a:xfrm>
              <a:off x="1173547" y="1240577"/>
              <a:ext cx="1050600" cy="1965600"/>
            </a:xfrm>
            <a:prstGeom prst="upArrowCallout">
              <a:avLst>
                <a:gd name="adj1" fmla="val 50000"/>
                <a:gd name="adj2" fmla="val 20000"/>
                <a:gd name="adj3" fmla="val 20000"/>
                <a:gd name="adj4" fmla="val 100000"/>
              </a:avLst>
            </a:prstGeom>
            <a:solidFill>
              <a:srgbClr val="DDDDEC">
                <a:alpha val="89803"/>
              </a:srgbClr>
            </a:solidFill>
            <a:ln w="9525" cap="flat" cmpd="sng">
              <a:solidFill>
                <a:srgbClr val="DDDDEC">
                  <a:alpha val="89803"/>
                </a:srgbClr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40000" dist="2300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" name="Google Shape;468;p38"/>
            <p:cNvSpPr txBox="1"/>
            <p:nvPr/>
          </p:nvSpPr>
          <p:spPr>
            <a:xfrm>
              <a:off x="1173547" y="1450697"/>
              <a:ext cx="1050600" cy="175548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2850" tIns="165100" rIns="82850" bIns="165100" anchor="t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Arial"/>
                <a:buNone/>
              </a:pPr>
              <a:r>
                <a:rPr lang="en-US" sz="14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Draw down water level</a:t>
              </a:r>
              <a:endParaRPr/>
            </a:p>
          </p:txBody>
        </p:sp>
        <p:sp>
          <p:nvSpPr>
            <p:cNvPr id="469" name="Google Shape;469;p38"/>
            <p:cNvSpPr/>
            <p:nvPr/>
          </p:nvSpPr>
          <p:spPr>
            <a:xfrm>
              <a:off x="2340881" y="877464"/>
              <a:ext cx="1050600" cy="72"/>
            </a:xfrm>
            <a:prstGeom prst="rect">
              <a:avLst/>
            </a:prstGeom>
            <a:solidFill>
              <a:srgbClr val="DDDDEC">
                <a:alpha val="89803"/>
              </a:srgbClr>
            </a:solidFill>
            <a:ln w="9525" cap="flat" cmpd="sng">
              <a:solidFill>
                <a:srgbClr val="DDDDEC">
                  <a:alpha val="89803"/>
                </a:srgbClr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40000" dist="2300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" name="Google Shape;470;p38"/>
            <p:cNvSpPr/>
            <p:nvPr/>
          </p:nvSpPr>
          <p:spPr>
            <a:xfrm>
              <a:off x="3419497" y="838261"/>
              <a:ext cx="53697" cy="100900"/>
            </a:xfrm>
            <a:prstGeom prst="chevron">
              <a:avLst>
                <a:gd name="adj" fmla="val 90000"/>
              </a:avLst>
            </a:prstGeom>
            <a:solidFill>
              <a:srgbClr val="DDDDEC">
                <a:alpha val="89803"/>
              </a:srgbClr>
            </a:solidFill>
            <a:ln w="9525" cap="flat" cmpd="sng">
              <a:solidFill>
                <a:srgbClr val="DDDDEC">
                  <a:alpha val="89803"/>
                </a:srgbClr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40000" dist="2300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" name="Google Shape;471;p38"/>
            <p:cNvSpPr/>
            <p:nvPr/>
          </p:nvSpPr>
          <p:spPr>
            <a:xfrm>
              <a:off x="2668786" y="680105"/>
              <a:ext cx="394789" cy="394789"/>
            </a:xfrm>
            <a:prstGeom prst="ellipse">
              <a:avLst/>
            </a:prstGeom>
            <a:gradFill>
              <a:gsLst>
                <a:gs pos="0">
                  <a:srgbClr val="69699A"/>
                </a:gs>
                <a:gs pos="80000">
                  <a:srgbClr val="8A8ACB"/>
                </a:gs>
                <a:gs pos="100000">
                  <a:srgbClr val="8989CD"/>
                </a:gs>
              </a:gsLst>
              <a:lin ang="16200000" scaled="0"/>
            </a:gradFill>
            <a:ln w="9525" cap="flat" cmpd="sng">
              <a:solidFill>
                <a:srgbClr val="9797CB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40000" dist="2300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" name="Google Shape;472;p38"/>
            <p:cNvSpPr txBox="1"/>
            <p:nvPr/>
          </p:nvSpPr>
          <p:spPr>
            <a:xfrm>
              <a:off x="2726602" y="737921"/>
              <a:ext cx="279157" cy="27915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5300" tIns="15300" rIns="15300" bIns="153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3</a:t>
              </a:r>
              <a:endParaRPr/>
            </a:p>
          </p:txBody>
        </p:sp>
        <p:sp>
          <p:nvSpPr>
            <p:cNvPr id="473" name="Google Shape;473;p38"/>
            <p:cNvSpPr/>
            <p:nvPr/>
          </p:nvSpPr>
          <p:spPr>
            <a:xfrm>
              <a:off x="2340881" y="1240577"/>
              <a:ext cx="1050600" cy="1965600"/>
            </a:xfrm>
            <a:prstGeom prst="upArrowCallout">
              <a:avLst>
                <a:gd name="adj1" fmla="val 50000"/>
                <a:gd name="adj2" fmla="val 20000"/>
                <a:gd name="adj3" fmla="val 20000"/>
                <a:gd name="adj4" fmla="val 100000"/>
              </a:avLst>
            </a:prstGeom>
            <a:solidFill>
              <a:srgbClr val="DDDDEC">
                <a:alpha val="89803"/>
              </a:srgbClr>
            </a:solidFill>
            <a:ln w="9525" cap="flat" cmpd="sng">
              <a:solidFill>
                <a:srgbClr val="DDDDEC">
                  <a:alpha val="89803"/>
                </a:srgbClr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40000" dist="2300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" name="Google Shape;474;p38"/>
            <p:cNvSpPr txBox="1"/>
            <p:nvPr/>
          </p:nvSpPr>
          <p:spPr>
            <a:xfrm>
              <a:off x="2340881" y="1450697"/>
              <a:ext cx="1050600" cy="175548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2850" tIns="165100" rIns="82850" bIns="165100" anchor="t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Arial"/>
                <a:buNone/>
              </a:pPr>
              <a:r>
                <a:rPr lang="en-US" sz="14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Surface wash or air scour 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49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Arial"/>
                <a:buNone/>
              </a:pPr>
              <a:r>
                <a:rPr lang="en-US" sz="14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(1-2 mins)</a:t>
              </a:r>
              <a:endParaRPr/>
            </a:p>
          </p:txBody>
        </p:sp>
        <p:sp>
          <p:nvSpPr>
            <p:cNvPr id="475" name="Google Shape;475;p38"/>
            <p:cNvSpPr/>
            <p:nvPr/>
          </p:nvSpPr>
          <p:spPr>
            <a:xfrm>
              <a:off x="3508214" y="877464"/>
              <a:ext cx="1050600" cy="72"/>
            </a:xfrm>
            <a:prstGeom prst="rect">
              <a:avLst/>
            </a:prstGeom>
            <a:solidFill>
              <a:srgbClr val="DDDDEC">
                <a:alpha val="89803"/>
              </a:srgbClr>
            </a:solidFill>
            <a:ln w="9525" cap="flat" cmpd="sng">
              <a:solidFill>
                <a:srgbClr val="DDDDEC">
                  <a:alpha val="89803"/>
                </a:srgbClr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40000" dist="2300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" name="Google Shape;476;p38"/>
            <p:cNvSpPr/>
            <p:nvPr/>
          </p:nvSpPr>
          <p:spPr>
            <a:xfrm>
              <a:off x="4586830" y="838261"/>
              <a:ext cx="53697" cy="100900"/>
            </a:xfrm>
            <a:prstGeom prst="chevron">
              <a:avLst>
                <a:gd name="adj" fmla="val 90000"/>
              </a:avLst>
            </a:prstGeom>
            <a:solidFill>
              <a:srgbClr val="DDDDEC">
                <a:alpha val="89803"/>
              </a:srgbClr>
            </a:solidFill>
            <a:ln w="9525" cap="flat" cmpd="sng">
              <a:solidFill>
                <a:srgbClr val="DDDDEC">
                  <a:alpha val="89803"/>
                </a:srgbClr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40000" dist="2300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" name="Google Shape;477;p38"/>
            <p:cNvSpPr/>
            <p:nvPr/>
          </p:nvSpPr>
          <p:spPr>
            <a:xfrm>
              <a:off x="3836119" y="680105"/>
              <a:ext cx="394789" cy="394789"/>
            </a:xfrm>
            <a:prstGeom prst="ellipse">
              <a:avLst/>
            </a:prstGeom>
            <a:gradFill>
              <a:gsLst>
                <a:gs pos="0">
                  <a:srgbClr val="69699A"/>
                </a:gs>
                <a:gs pos="80000">
                  <a:srgbClr val="8A8ACB"/>
                </a:gs>
                <a:gs pos="100000">
                  <a:srgbClr val="8989CD"/>
                </a:gs>
              </a:gsLst>
              <a:lin ang="16200000" scaled="0"/>
            </a:gradFill>
            <a:ln w="9525" cap="flat" cmpd="sng">
              <a:solidFill>
                <a:srgbClr val="9797CB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40000" dist="2300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" name="Google Shape;478;p38"/>
            <p:cNvSpPr txBox="1"/>
            <p:nvPr/>
          </p:nvSpPr>
          <p:spPr>
            <a:xfrm>
              <a:off x="3893935" y="737921"/>
              <a:ext cx="279157" cy="27915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5300" tIns="15300" rIns="15300" bIns="153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4</a:t>
              </a:r>
              <a:endParaRPr/>
            </a:p>
          </p:txBody>
        </p:sp>
        <p:sp>
          <p:nvSpPr>
            <p:cNvPr id="479" name="Google Shape;479;p38"/>
            <p:cNvSpPr/>
            <p:nvPr/>
          </p:nvSpPr>
          <p:spPr>
            <a:xfrm>
              <a:off x="3508214" y="1240577"/>
              <a:ext cx="1050600" cy="1965600"/>
            </a:xfrm>
            <a:prstGeom prst="upArrowCallout">
              <a:avLst>
                <a:gd name="adj1" fmla="val 50000"/>
                <a:gd name="adj2" fmla="val 20000"/>
                <a:gd name="adj3" fmla="val 20000"/>
                <a:gd name="adj4" fmla="val 100000"/>
              </a:avLst>
            </a:prstGeom>
            <a:solidFill>
              <a:srgbClr val="DDDDEC">
                <a:alpha val="89803"/>
              </a:srgbClr>
            </a:solidFill>
            <a:ln w="9525" cap="flat" cmpd="sng">
              <a:solidFill>
                <a:srgbClr val="DDDDEC">
                  <a:alpha val="89803"/>
                </a:srgbClr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40000" dist="2300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" name="Google Shape;480;p38"/>
            <p:cNvSpPr txBox="1"/>
            <p:nvPr/>
          </p:nvSpPr>
          <p:spPr>
            <a:xfrm>
              <a:off x="3508214" y="1450697"/>
              <a:ext cx="1050600" cy="175548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2850" tIns="165100" rIns="82850" bIns="165100" anchor="t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Arial"/>
                <a:buNone/>
              </a:pPr>
              <a:r>
                <a:rPr lang="en-US" sz="14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Stop surface wash or air scour</a:t>
              </a:r>
              <a:endParaRPr/>
            </a:p>
          </p:txBody>
        </p:sp>
        <p:sp>
          <p:nvSpPr>
            <p:cNvPr id="481" name="Google Shape;481;p38"/>
            <p:cNvSpPr/>
            <p:nvPr/>
          </p:nvSpPr>
          <p:spPr>
            <a:xfrm>
              <a:off x="4675547" y="877464"/>
              <a:ext cx="1050600" cy="72"/>
            </a:xfrm>
            <a:prstGeom prst="rect">
              <a:avLst/>
            </a:prstGeom>
            <a:solidFill>
              <a:srgbClr val="DDDDEC">
                <a:alpha val="89803"/>
              </a:srgbClr>
            </a:solidFill>
            <a:ln w="9525" cap="flat" cmpd="sng">
              <a:solidFill>
                <a:srgbClr val="DDDDEC">
                  <a:alpha val="89803"/>
                </a:srgbClr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40000" dist="2300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" name="Google Shape;482;p38"/>
            <p:cNvSpPr/>
            <p:nvPr/>
          </p:nvSpPr>
          <p:spPr>
            <a:xfrm>
              <a:off x="5754163" y="838261"/>
              <a:ext cx="53697" cy="100900"/>
            </a:xfrm>
            <a:prstGeom prst="chevron">
              <a:avLst>
                <a:gd name="adj" fmla="val 90000"/>
              </a:avLst>
            </a:prstGeom>
            <a:solidFill>
              <a:srgbClr val="DDDDEC">
                <a:alpha val="89803"/>
              </a:srgbClr>
            </a:solidFill>
            <a:ln w="9525" cap="flat" cmpd="sng">
              <a:solidFill>
                <a:srgbClr val="DDDDEC">
                  <a:alpha val="89803"/>
                </a:srgbClr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40000" dist="2300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" name="Google Shape;483;p38"/>
            <p:cNvSpPr/>
            <p:nvPr/>
          </p:nvSpPr>
          <p:spPr>
            <a:xfrm>
              <a:off x="5003453" y="680105"/>
              <a:ext cx="394789" cy="394789"/>
            </a:xfrm>
            <a:prstGeom prst="ellipse">
              <a:avLst/>
            </a:prstGeom>
            <a:gradFill>
              <a:gsLst>
                <a:gs pos="0">
                  <a:srgbClr val="69699A"/>
                </a:gs>
                <a:gs pos="80000">
                  <a:srgbClr val="8A8ACB"/>
                </a:gs>
                <a:gs pos="100000">
                  <a:srgbClr val="8989CD"/>
                </a:gs>
              </a:gsLst>
              <a:lin ang="16200000" scaled="0"/>
            </a:gradFill>
            <a:ln w="9525" cap="flat" cmpd="sng">
              <a:solidFill>
                <a:srgbClr val="9797CB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40000" dist="2300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" name="Google Shape;484;p38"/>
            <p:cNvSpPr txBox="1"/>
            <p:nvPr/>
          </p:nvSpPr>
          <p:spPr>
            <a:xfrm>
              <a:off x="5061269" y="737921"/>
              <a:ext cx="279157" cy="27915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5300" tIns="15300" rIns="15300" bIns="153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5</a:t>
              </a:r>
              <a:endParaRPr/>
            </a:p>
          </p:txBody>
        </p:sp>
        <p:sp>
          <p:nvSpPr>
            <p:cNvPr id="485" name="Google Shape;485;p38"/>
            <p:cNvSpPr/>
            <p:nvPr/>
          </p:nvSpPr>
          <p:spPr>
            <a:xfrm>
              <a:off x="4675547" y="1240577"/>
              <a:ext cx="1050600" cy="1965600"/>
            </a:xfrm>
            <a:prstGeom prst="upArrowCallout">
              <a:avLst>
                <a:gd name="adj1" fmla="val 50000"/>
                <a:gd name="adj2" fmla="val 20000"/>
                <a:gd name="adj3" fmla="val 20000"/>
                <a:gd name="adj4" fmla="val 100000"/>
              </a:avLst>
            </a:prstGeom>
            <a:solidFill>
              <a:srgbClr val="DDDDEC">
                <a:alpha val="89803"/>
              </a:srgbClr>
            </a:solidFill>
            <a:ln w="9525" cap="flat" cmpd="sng">
              <a:solidFill>
                <a:srgbClr val="DDDDEC">
                  <a:alpha val="89803"/>
                </a:srgbClr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40000" dist="2300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" name="Google Shape;486;p38"/>
            <p:cNvSpPr txBox="1"/>
            <p:nvPr/>
          </p:nvSpPr>
          <p:spPr>
            <a:xfrm>
              <a:off x="4675547" y="1450697"/>
              <a:ext cx="1050600" cy="175548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2850" tIns="165100" rIns="82850" bIns="165100" anchor="t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Arial"/>
                <a:buNone/>
              </a:pPr>
              <a:r>
                <a:rPr lang="en-US" sz="14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Start backwash flow slowly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49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Arial"/>
                <a:buNone/>
              </a:pPr>
              <a:r>
                <a:rPr lang="en-US" sz="14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(expels air)</a:t>
              </a:r>
              <a:endParaRPr/>
            </a:p>
          </p:txBody>
        </p:sp>
        <p:sp>
          <p:nvSpPr>
            <p:cNvPr id="487" name="Google Shape;487;p38"/>
            <p:cNvSpPr/>
            <p:nvPr/>
          </p:nvSpPr>
          <p:spPr>
            <a:xfrm>
              <a:off x="5842881" y="877464"/>
              <a:ext cx="1050600" cy="72"/>
            </a:xfrm>
            <a:prstGeom prst="rect">
              <a:avLst/>
            </a:prstGeom>
            <a:solidFill>
              <a:srgbClr val="DDDDEC">
                <a:alpha val="89803"/>
              </a:srgbClr>
            </a:solidFill>
            <a:ln w="9525" cap="flat" cmpd="sng">
              <a:solidFill>
                <a:srgbClr val="DDDDEC">
                  <a:alpha val="89803"/>
                </a:srgbClr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40000" dist="2300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" name="Google Shape;488;p38"/>
            <p:cNvSpPr/>
            <p:nvPr/>
          </p:nvSpPr>
          <p:spPr>
            <a:xfrm>
              <a:off x="6921497" y="838261"/>
              <a:ext cx="53697" cy="100900"/>
            </a:xfrm>
            <a:prstGeom prst="chevron">
              <a:avLst>
                <a:gd name="adj" fmla="val 90000"/>
              </a:avLst>
            </a:prstGeom>
            <a:solidFill>
              <a:srgbClr val="DDDDEC">
                <a:alpha val="89803"/>
              </a:srgbClr>
            </a:solidFill>
            <a:ln w="9525" cap="flat" cmpd="sng">
              <a:solidFill>
                <a:srgbClr val="DDDDEC">
                  <a:alpha val="89803"/>
                </a:srgbClr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40000" dist="2300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" name="Google Shape;489;p38"/>
            <p:cNvSpPr/>
            <p:nvPr/>
          </p:nvSpPr>
          <p:spPr>
            <a:xfrm>
              <a:off x="6170786" y="680105"/>
              <a:ext cx="394789" cy="394789"/>
            </a:xfrm>
            <a:prstGeom prst="ellipse">
              <a:avLst/>
            </a:prstGeom>
            <a:gradFill>
              <a:gsLst>
                <a:gs pos="0">
                  <a:srgbClr val="69699A"/>
                </a:gs>
                <a:gs pos="80000">
                  <a:srgbClr val="8A8ACB"/>
                </a:gs>
                <a:gs pos="100000">
                  <a:srgbClr val="8989CD"/>
                </a:gs>
              </a:gsLst>
              <a:lin ang="16200000" scaled="0"/>
            </a:gradFill>
            <a:ln w="9525" cap="flat" cmpd="sng">
              <a:solidFill>
                <a:srgbClr val="9797CB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40000" dist="2300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" name="Google Shape;490;p38"/>
            <p:cNvSpPr txBox="1"/>
            <p:nvPr/>
          </p:nvSpPr>
          <p:spPr>
            <a:xfrm>
              <a:off x="6228602" y="737921"/>
              <a:ext cx="279157" cy="27915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5300" tIns="15300" rIns="15300" bIns="153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6</a:t>
              </a:r>
              <a:endParaRPr/>
            </a:p>
          </p:txBody>
        </p:sp>
        <p:sp>
          <p:nvSpPr>
            <p:cNvPr id="491" name="Google Shape;491;p38"/>
            <p:cNvSpPr/>
            <p:nvPr/>
          </p:nvSpPr>
          <p:spPr>
            <a:xfrm>
              <a:off x="5842881" y="1240577"/>
              <a:ext cx="1050600" cy="1965600"/>
            </a:xfrm>
            <a:prstGeom prst="upArrowCallout">
              <a:avLst>
                <a:gd name="adj1" fmla="val 50000"/>
                <a:gd name="adj2" fmla="val 20000"/>
                <a:gd name="adj3" fmla="val 20000"/>
                <a:gd name="adj4" fmla="val 100000"/>
              </a:avLst>
            </a:prstGeom>
            <a:solidFill>
              <a:srgbClr val="DDDDEC">
                <a:alpha val="89803"/>
              </a:srgbClr>
            </a:solidFill>
            <a:ln w="9525" cap="flat" cmpd="sng">
              <a:solidFill>
                <a:srgbClr val="DDDDEC">
                  <a:alpha val="89803"/>
                </a:srgbClr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40000" dist="2300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" name="Google Shape;492;p38"/>
            <p:cNvSpPr txBox="1"/>
            <p:nvPr/>
          </p:nvSpPr>
          <p:spPr>
            <a:xfrm>
              <a:off x="5842881" y="1450697"/>
              <a:ext cx="1050600" cy="175548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2850" tIns="165100" rIns="82850" bIns="165100" anchor="t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Arial"/>
                <a:buNone/>
              </a:pPr>
              <a:r>
                <a:rPr lang="en-US" sz="14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Full backwash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49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Arial"/>
                <a:buNone/>
              </a:pPr>
              <a:r>
                <a:rPr lang="en-US" sz="14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(fluidize)</a:t>
              </a:r>
              <a:endParaRPr/>
            </a:p>
          </p:txBody>
        </p:sp>
        <p:sp>
          <p:nvSpPr>
            <p:cNvPr id="493" name="Google Shape;493;p38"/>
            <p:cNvSpPr/>
            <p:nvPr/>
          </p:nvSpPr>
          <p:spPr>
            <a:xfrm>
              <a:off x="7010214" y="877464"/>
              <a:ext cx="525300" cy="72"/>
            </a:xfrm>
            <a:prstGeom prst="rect">
              <a:avLst/>
            </a:prstGeom>
            <a:solidFill>
              <a:srgbClr val="DDDDEC">
                <a:alpha val="89803"/>
              </a:srgbClr>
            </a:solidFill>
            <a:ln w="9525" cap="flat" cmpd="sng">
              <a:solidFill>
                <a:srgbClr val="DDDDEC">
                  <a:alpha val="89803"/>
                </a:srgbClr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40000" dist="2300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4" name="Google Shape;494;p38"/>
            <p:cNvSpPr/>
            <p:nvPr/>
          </p:nvSpPr>
          <p:spPr>
            <a:xfrm>
              <a:off x="7338119" y="680105"/>
              <a:ext cx="394789" cy="394789"/>
            </a:xfrm>
            <a:prstGeom prst="ellipse">
              <a:avLst/>
            </a:prstGeom>
            <a:gradFill>
              <a:gsLst>
                <a:gs pos="0">
                  <a:srgbClr val="69699A"/>
                </a:gs>
                <a:gs pos="80000">
                  <a:srgbClr val="8A8ACB"/>
                </a:gs>
                <a:gs pos="100000">
                  <a:srgbClr val="8989CD"/>
                </a:gs>
              </a:gsLst>
              <a:lin ang="16200000" scaled="0"/>
            </a:gradFill>
            <a:ln w="9525" cap="flat" cmpd="sng">
              <a:solidFill>
                <a:srgbClr val="9797CB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40000" dist="2300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" name="Google Shape;495;p38"/>
            <p:cNvSpPr txBox="1"/>
            <p:nvPr/>
          </p:nvSpPr>
          <p:spPr>
            <a:xfrm>
              <a:off x="7395935" y="737921"/>
              <a:ext cx="279157" cy="27915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5300" tIns="15300" rIns="15300" bIns="153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7</a:t>
              </a:r>
              <a:endParaRPr/>
            </a:p>
          </p:txBody>
        </p:sp>
        <p:sp>
          <p:nvSpPr>
            <p:cNvPr id="496" name="Google Shape;496;p38"/>
            <p:cNvSpPr/>
            <p:nvPr/>
          </p:nvSpPr>
          <p:spPr>
            <a:xfrm>
              <a:off x="7010214" y="1240577"/>
              <a:ext cx="1091853" cy="1965600"/>
            </a:xfrm>
            <a:prstGeom prst="upArrowCallout">
              <a:avLst>
                <a:gd name="adj1" fmla="val 50000"/>
                <a:gd name="adj2" fmla="val 20000"/>
                <a:gd name="adj3" fmla="val 20000"/>
                <a:gd name="adj4" fmla="val 100000"/>
              </a:avLst>
            </a:prstGeom>
            <a:solidFill>
              <a:srgbClr val="DDDDEC">
                <a:alpha val="89803"/>
              </a:srgbClr>
            </a:solidFill>
            <a:ln w="9525" cap="flat" cmpd="sng">
              <a:solidFill>
                <a:srgbClr val="DDDDEC">
                  <a:alpha val="89803"/>
                </a:srgbClr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40000" dist="2300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7" name="Google Shape;497;p38"/>
            <p:cNvSpPr txBox="1"/>
            <p:nvPr/>
          </p:nvSpPr>
          <p:spPr>
            <a:xfrm>
              <a:off x="7010214" y="1458948"/>
              <a:ext cx="1091853" cy="174722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6125" tIns="165100" rIns="86125" bIns="165100" anchor="t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Arial"/>
                <a:buNone/>
              </a:pPr>
              <a:r>
                <a:rPr lang="en-US" sz="14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Slowly reduce backwash rate</a:t>
              </a:r>
              <a:endParaRPr/>
            </a:p>
          </p:txBody>
        </p:sp>
      </p:grpSp>
      <p:sp>
        <p:nvSpPr>
          <p:cNvPr id="498" name="Google Shape;498;p38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71</a:t>
            </a:fld>
            <a:endParaRPr/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3" name="Google Shape;503;p39"/>
          <p:cNvSpPr txBox="1">
            <a:spLocks noGrp="1"/>
          </p:cNvSpPr>
          <p:nvPr>
            <p:ph type="title"/>
          </p:nvPr>
        </p:nvSpPr>
        <p:spPr>
          <a:xfrm>
            <a:off x="457200" y="457200"/>
            <a:ext cx="8229600" cy="8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Surface Wash and Air Assisted</a:t>
            </a:r>
            <a:endParaRPr/>
          </a:p>
        </p:txBody>
      </p:sp>
      <p:pic>
        <p:nvPicPr>
          <p:cNvPr id="504" name="Google Shape;504;p39" descr="23_Filter Air Scour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4972050" y="1371600"/>
            <a:ext cx="3200400" cy="426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5" name="Google Shape;505;p39" descr="surfacewash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04800" y="2220913"/>
            <a:ext cx="4314825" cy="2522537"/>
          </a:xfrm>
          <a:prstGeom prst="rect">
            <a:avLst/>
          </a:prstGeom>
          <a:noFill/>
          <a:ln>
            <a:noFill/>
          </a:ln>
        </p:spPr>
      </p:pic>
      <p:sp>
        <p:nvSpPr>
          <p:cNvPr id="506" name="Google Shape;506;p39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72</a:t>
            </a:fld>
            <a:endParaRPr/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1" name="Google Shape;511;p4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181600" y="3733800"/>
            <a:ext cx="2438400" cy="3065670"/>
          </a:xfrm>
          <a:prstGeom prst="rect">
            <a:avLst/>
          </a:prstGeom>
          <a:noFill/>
          <a:ln>
            <a:noFill/>
          </a:ln>
        </p:spPr>
      </p:pic>
      <p:sp>
        <p:nvSpPr>
          <p:cNvPr id="512" name="Google Shape;512;p40"/>
          <p:cNvSpPr txBox="1"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Observing Backwash Sequence</a:t>
            </a:r>
            <a:endParaRPr/>
          </a:p>
        </p:txBody>
      </p:sp>
      <p:sp>
        <p:nvSpPr>
          <p:cNvPr id="513" name="Google Shape;513;p40"/>
          <p:cNvSpPr txBox="1">
            <a:spLocks noGrp="1"/>
          </p:cNvSpPr>
          <p:nvPr>
            <p:ph type="body" idx="1"/>
          </p:nvPr>
        </p:nvSpPr>
        <p:spPr>
          <a:xfrm>
            <a:off x="457200" y="1676400"/>
            <a:ext cx="4038600" cy="472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100"/>
              <a:buChar char="■"/>
            </a:pPr>
            <a:r>
              <a:rPr lang="en-US"/>
              <a:t>Bed expansion and media freeboard</a:t>
            </a:r>
            <a:endParaRPr/>
          </a:p>
          <a:p>
            <a:pPr marL="742950" lvl="1" indent="-285750" algn="l" rtl="0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SzPts val="1920"/>
              <a:buChar char="◻"/>
            </a:pPr>
            <a:r>
              <a:rPr lang="en-US"/>
              <a:t>Media loss (some is normal)</a:t>
            </a:r>
            <a:endParaRPr/>
          </a:p>
          <a:p>
            <a:pPr marL="342900" lvl="0" indent="-3429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SzPts val="2100"/>
              <a:buChar char="■"/>
            </a:pPr>
            <a:r>
              <a:rPr lang="en-US"/>
              <a:t>Uneven distribution of the backwash water</a:t>
            </a:r>
            <a:endParaRPr/>
          </a:p>
          <a:p>
            <a:pPr marL="342900" lvl="0" indent="-3429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SzPts val="2100"/>
              <a:buChar char="■"/>
            </a:pPr>
            <a:r>
              <a:rPr lang="en-US"/>
              <a:t>Mud balls (heavier)</a:t>
            </a:r>
            <a:endParaRPr/>
          </a:p>
          <a:p>
            <a:pPr marL="342900" lvl="0" indent="-3429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SzPts val="2100"/>
              <a:buChar char="■"/>
            </a:pPr>
            <a:r>
              <a:rPr lang="en-US"/>
              <a:t>Sand boils while backwashing – separation of gravel (backwash valve opened too quickly)</a:t>
            </a:r>
            <a:endParaRPr/>
          </a:p>
        </p:txBody>
      </p:sp>
      <p:pic>
        <p:nvPicPr>
          <p:cNvPr id="514" name="Google Shape;514;p40" descr="A close up of text on a white background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 l="14166" t="13333" r="5000" b="12221"/>
          <a:stretch/>
        </p:blipFill>
        <p:spPr>
          <a:xfrm>
            <a:off x="4655978" y="1544962"/>
            <a:ext cx="3253652" cy="2247368"/>
          </a:xfrm>
          <a:prstGeom prst="rect">
            <a:avLst/>
          </a:prstGeom>
          <a:noFill/>
          <a:ln>
            <a:noFill/>
          </a:ln>
        </p:spPr>
      </p:pic>
      <p:sp>
        <p:nvSpPr>
          <p:cNvPr id="515" name="Google Shape;515;p40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73</a:t>
            </a:fld>
            <a:endParaRPr/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0" name="Google Shape;520;p41"/>
          <p:cNvSpPr txBox="1"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Placing Clean Filter In Service</a:t>
            </a:r>
            <a:endParaRPr/>
          </a:p>
        </p:txBody>
      </p:sp>
      <p:sp>
        <p:nvSpPr>
          <p:cNvPr id="521" name="Google Shape;521;p41"/>
          <p:cNvSpPr txBox="1">
            <a:spLocks noGrp="1"/>
          </p:cNvSpPr>
          <p:nvPr>
            <p:ph type="body" idx="1"/>
          </p:nvPr>
        </p:nvSpPr>
        <p:spPr>
          <a:xfrm>
            <a:off x="457200" y="1981200"/>
            <a:ext cx="4038600" cy="464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350"/>
              <a:buChar char="■"/>
            </a:pPr>
            <a:r>
              <a:rPr lang="en-US" sz="1800"/>
              <a:t>Slowly refill filter box</a:t>
            </a:r>
            <a:endParaRPr/>
          </a:p>
          <a:p>
            <a:pPr marL="342900" lvl="0" indent="-342900" algn="l" rtl="0">
              <a:lnSpc>
                <a:spcPct val="90000"/>
              </a:lnSpc>
              <a:spcBef>
                <a:spcPts val="360"/>
              </a:spcBef>
              <a:spcAft>
                <a:spcPts val="0"/>
              </a:spcAft>
              <a:buSzPts val="1350"/>
              <a:buChar char="■"/>
            </a:pPr>
            <a:r>
              <a:rPr lang="en-US" sz="1800"/>
              <a:t>Open rewash/filter to waste valve</a:t>
            </a:r>
            <a:endParaRPr/>
          </a:p>
          <a:p>
            <a:pPr marL="342900" lvl="0" indent="-342900" algn="l" rtl="0">
              <a:lnSpc>
                <a:spcPct val="90000"/>
              </a:lnSpc>
              <a:spcBef>
                <a:spcPts val="360"/>
              </a:spcBef>
              <a:spcAft>
                <a:spcPts val="0"/>
              </a:spcAft>
              <a:buSzPts val="1350"/>
              <a:buChar char="■"/>
            </a:pPr>
            <a:r>
              <a:rPr lang="en-US" sz="1800"/>
              <a:t>Rewash/filter to waste facilitates filter curing</a:t>
            </a:r>
            <a:endParaRPr/>
          </a:p>
          <a:p>
            <a:pPr marL="742950" lvl="1" indent="-285750" algn="l" rtl="0">
              <a:lnSpc>
                <a:spcPct val="90000"/>
              </a:lnSpc>
              <a:spcBef>
                <a:spcPts val="360"/>
              </a:spcBef>
              <a:spcAft>
                <a:spcPts val="0"/>
              </a:spcAft>
              <a:buSzPts val="1440"/>
              <a:buChar char="◻"/>
            </a:pPr>
            <a:r>
              <a:rPr lang="en-US" sz="1800"/>
              <a:t>Coagulant coating the media</a:t>
            </a:r>
            <a:endParaRPr/>
          </a:p>
          <a:p>
            <a:pPr marL="742950" lvl="1" indent="-285750" algn="l" rtl="0">
              <a:lnSpc>
                <a:spcPct val="90000"/>
              </a:lnSpc>
              <a:spcBef>
                <a:spcPts val="360"/>
              </a:spcBef>
              <a:spcAft>
                <a:spcPts val="0"/>
              </a:spcAft>
              <a:buSzPts val="1440"/>
              <a:buChar char="◻"/>
            </a:pPr>
            <a:r>
              <a:rPr lang="en-US" sz="1800"/>
              <a:t>Floc particles beginning to be adsorbed</a:t>
            </a:r>
            <a:endParaRPr/>
          </a:p>
          <a:p>
            <a:pPr marL="342900" lvl="0" indent="-342900" algn="l" rtl="0">
              <a:lnSpc>
                <a:spcPct val="90000"/>
              </a:lnSpc>
              <a:spcBef>
                <a:spcPts val="360"/>
              </a:spcBef>
              <a:spcAft>
                <a:spcPts val="0"/>
              </a:spcAft>
              <a:buSzPts val="1350"/>
              <a:buChar char="■"/>
            </a:pPr>
            <a:r>
              <a:rPr lang="en-US" sz="1800"/>
              <a:t>Rewash until filtered water turbidity is ≤ 0.1 NTU</a:t>
            </a:r>
            <a:endParaRPr/>
          </a:p>
          <a:p>
            <a:pPr marL="342900" lvl="0" indent="-342900" algn="l" rtl="0">
              <a:lnSpc>
                <a:spcPct val="90000"/>
              </a:lnSpc>
              <a:spcBef>
                <a:spcPts val="360"/>
              </a:spcBef>
              <a:spcAft>
                <a:spcPts val="0"/>
              </a:spcAft>
              <a:buSzPts val="1350"/>
              <a:buChar char="■"/>
            </a:pPr>
            <a:r>
              <a:rPr lang="en-US" sz="1800"/>
              <a:t>To effectively and economically rewash to low NTU levels</a:t>
            </a:r>
            <a:endParaRPr/>
          </a:p>
          <a:p>
            <a:pPr marL="742950" lvl="1" indent="-285750" algn="l" rtl="0">
              <a:lnSpc>
                <a:spcPct val="90000"/>
              </a:lnSpc>
              <a:spcBef>
                <a:spcPts val="360"/>
              </a:spcBef>
              <a:spcAft>
                <a:spcPts val="0"/>
              </a:spcAft>
              <a:buSzPts val="1440"/>
              <a:buChar char="◻"/>
            </a:pPr>
            <a:r>
              <a:rPr lang="en-US" sz="1800"/>
              <a:t>Must know and control rewash rate</a:t>
            </a:r>
            <a:endParaRPr/>
          </a:p>
          <a:p>
            <a:pPr marL="742950" lvl="1" indent="-285750" algn="l" rtl="0">
              <a:lnSpc>
                <a:spcPct val="90000"/>
              </a:lnSpc>
              <a:spcBef>
                <a:spcPts val="360"/>
              </a:spcBef>
              <a:spcAft>
                <a:spcPts val="0"/>
              </a:spcAft>
              <a:buSzPts val="1440"/>
              <a:buChar char="◻"/>
            </a:pPr>
            <a:r>
              <a:rPr lang="en-US" sz="1800"/>
              <a:t>Filter curing can be enhanced by dosing backwash water with coagulant</a:t>
            </a:r>
            <a:endParaRPr/>
          </a:p>
        </p:txBody>
      </p:sp>
      <p:pic>
        <p:nvPicPr>
          <p:cNvPr id="522" name="Google Shape;522;p41" descr="Backwash3"/>
          <p:cNvPicPr preferRelativeResize="0"/>
          <p:nvPr/>
        </p:nvPicPr>
        <p:blipFill rotWithShape="1">
          <a:blip r:embed="rId3">
            <a:alphaModFix/>
          </a:blip>
          <a:srcRect l="19228" r="2831"/>
          <a:stretch/>
        </p:blipFill>
        <p:spPr>
          <a:xfrm>
            <a:off x="4648200" y="1981200"/>
            <a:ext cx="4038600" cy="3886200"/>
          </a:xfrm>
          <a:prstGeom prst="rect">
            <a:avLst/>
          </a:prstGeom>
          <a:noFill/>
          <a:ln>
            <a:noFill/>
          </a:ln>
        </p:spPr>
      </p:pic>
      <p:sp>
        <p:nvSpPr>
          <p:cNvPr id="523" name="Google Shape;523;p41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74</a:t>
            </a:fld>
            <a:endParaRPr/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89101D-F306-9EBC-2270-8E92C2BE1E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Backwash Video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E6D30C6-CE62-DE2A-8A2A-0E1515D250F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75</a:t>
            </a:fld>
            <a:endParaRPr lang="en-US"/>
          </a:p>
        </p:txBody>
      </p:sp>
      <p:pic>
        <p:nvPicPr>
          <p:cNvPr id="6" name="Online Media 5" title="Backwash of Granular Media Filter v2">
            <a:hlinkClick r:id="" action="ppaction://media"/>
            <a:extLst>
              <a:ext uri="{FF2B5EF4-FFF2-40B4-BE49-F238E27FC236}">
                <a16:creationId xmlns:a16="http://schemas.microsoft.com/office/drawing/2014/main" id="{030FE36D-0F76-3B80-DD58-2DAB569666CB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907322" y="1828800"/>
            <a:ext cx="7329356" cy="4141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2192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8" name="Google Shape;878;p64"/>
          <p:cNvSpPr txBox="1">
            <a:spLocks noGrp="1"/>
          </p:cNvSpPr>
          <p:nvPr>
            <p:ph type="title"/>
          </p:nvPr>
        </p:nvSpPr>
        <p:spPr>
          <a:xfrm>
            <a:off x="712481" y="4416732"/>
            <a:ext cx="7772400" cy="20151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chemeClr val="accent1"/>
                </a:solidFill>
              </a:rPr>
              <a:t>QUESTIONS?</a:t>
            </a:r>
            <a:br>
              <a:rPr lang="en-US" dirty="0">
                <a:solidFill>
                  <a:schemeClr val="accent1"/>
                </a:solidFill>
              </a:rPr>
            </a:br>
            <a:br>
              <a:rPr lang="en-US" dirty="0">
                <a:solidFill>
                  <a:schemeClr val="accent1"/>
                </a:solidFill>
              </a:rPr>
            </a:br>
            <a:r>
              <a:rPr lang="en-US" sz="1400" b="0" dirty="0">
                <a:solidFill>
                  <a:schemeClr val="accent1"/>
                </a:solidFill>
              </a:rPr>
              <a:t>Contact info:</a:t>
            </a:r>
            <a:br>
              <a:rPr lang="en-US" sz="1400" b="0" dirty="0">
                <a:solidFill>
                  <a:schemeClr val="accent1"/>
                </a:solidFill>
              </a:rPr>
            </a:br>
            <a:r>
              <a:rPr lang="en-US" sz="1400" b="0" dirty="0">
                <a:solidFill>
                  <a:schemeClr val="accent1"/>
                </a:solidFill>
              </a:rPr>
              <a:t>Caleb Taylor, P.E.</a:t>
            </a:r>
            <a:br>
              <a:rPr lang="en-US" sz="1400" b="0" dirty="0">
                <a:solidFill>
                  <a:schemeClr val="accent1"/>
                </a:solidFill>
              </a:rPr>
            </a:br>
            <a:r>
              <a:rPr lang="en-US" sz="1400" b="0" dirty="0">
                <a:solidFill>
                  <a:schemeClr val="accent1"/>
                </a:solidFill>
              </a:rPr>
              <a:t>ctaylor@nrvwater.org</a:t>
            </a:r>
            <a:br>
              <a:rPr lang="en-US" sz="1400" b="0">
                <a:solidFill>
                  <a:schemeClr val="accent1"/>
                </a:solidFill>
              </a:rPr>
            </a:br>
            <a:r>
              <a:rPr lang="en-US" sz="1400" b="0">
                <a:solidFill>
                  <a:schemeClr val="accent1"/>
                </a:solidFill>
              </a:rPr>
              <a:t>540-639-2575</a:t>
            </a:r>
            <a:br>
              <a:rPr lang="en-US" dirty="0">
                <a:solidFill>
                  <a:schemeClr val="accent6"/>
                </a:solidFill>
              </a:rPr>
            </a:br>
            <a:br>
              <a:rPr lang="en-US" dirty="0">
                <a:solidFill>
                  <a:schemeClr val="accent6"/>
                </a:solidFill>
              </a:rPr>
            </a:br>
            <a:br>
              <a:rPr lang="en-US" dirty="0">
                <a:solidFill>
                  <a:schemeClr val="accent6"/>
                </a:solidFill>
              </a:rPr>
            </a:br>
            <a:endParaRPr lang="en-US" dirty="0"/>
          </a:p>
        </p:txBody>
      </p:sp>
      <p:sp>
        <p:nvSpPr>
          <p:cNvPr id="879" name="Google Shape;879;p64"/>
          <p:cNvSpPr txBox="1"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500"/>
              <a:buNone/>
            </a:pPr>
            <a:r>
              <a:rPr lang="en-US" dirty="0"/>
              <a:t>Thank you!</a:t>
            </a:r>
            <a:endParaRPr dirty="0"/>
          </a:p>
        </p:txBody>
      </p:sp>
      <p:sp>
        <p:nvSpPr>
          <p:cNvPr id="880" name="Google Shape;880;p64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76</a:t>
            </a:fld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6"/>
          <p:cNvSpPr txBox="1"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Filtration Objectives -  Chemistry</a:t>
            </a:r>
            <a:endParaRPr dirty="0"/>
          </a:p>
        </p:txBody>
      </p:sp>
      <p:sp>
        <p:nvSpPr>
          <p:cNvPr id="166" name="Google Shape;166;p6"/>
          <p:cNvSpPr txBox="1">
            <a:spLocks noGrp="1"/>
          </p:cNvSpPr>
          <p:nvPr>
            <p:ph type="body" idx="1"/>
          </p:nvPr>
        </p:nvSpPr>
        <p:spPr>
          <a:xfrm>
            <a:off x="457200" y="1981200"/>
            <a:ext cx="8458200" cy="457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SzPts val="2400"/>
              <a:buChar char="■"/>
            </a:pPr>
            <a:r>
              <a:rPr lang="en-US" dirty="0"/>
              <a:t>Change the chemical characteristics of the water</a:t>
            </a:r>
            <a:endParaRPr dirty="0"/>
          </a:p>
          <a:p>
            <a:pPr marL="742950" lvl="1" indent="-28575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SzPts val="2240"/>
              <a:buChar char="◻"/>
            </a:pPr>
            <a:r>
              <a:rPr lang="en-US" dirty="0"/>
              <a:t>Naturally Occurring Organic Matter (NOM)</a:t>
            </a:r>
            <a:endParaRPr dirty="0"/>
          </a:p>
          <a:p>
            <a:pPr marL="742950" lvl="1" indent="-28575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SzPts val="2240"/>
              <a:buChar char="◻"/>
            </a:pPr>
            <a:r>
              <a:rPr lang="en-US" dirty="0"/>
              <a:t>Total Organic Carbon (TOC) – humic and fulvic acids</a:t>
            </a:r>
            <a:endParaRPr dirty="0"/>
          </a:p>
          <a:p>
            <a:pPr marL="742950" lvl="1" indent="-28575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SzPts val="2240"/>
              <a:buChar char="◻"/>
            </a:pPr>
            <a:r>
              <a:rPr lang="en-US" dirty="0"/>
              <a:t>Color</a:t>
            </a:r>
            <a:endParaRPr dirty="0"/>
          </a:p>
        </p:txBody>
      </p:sp>
      <p:sp>
        <p:nvSpPr>
          <p:cNvPr id="167" name="Google Shape;167;p6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8</a:t>
            </a:fld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7"/>
          <p:cNvSpPr txBox="1"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Natural Organic Matter (NOM)</a:t>
            </a:r>
            <a:endParaRPr/>
          </a:p>
        </p:txBody>
      </p:sp>
      <p:sp>
        <p:nvSpPr>
          <p:cNvPr id="174" name="Google Shape;174;p7"/>
          <p:cNvSpPr txBox="1">
            <a:spLocks noGrp="1"/>
          </p:cNvSpPr>
          <p:nvPr>
            <p:ph type="body" idx="1"/>
          </p:nvPr>
        </p:nvSpPr>
        <p:spPr>
          <a:xfrm>
            <a:off x="457200" y="1981200"/>
            <a:ext cx="5188688" cy="30480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SzPts val="2100"/>
              <a:buChar char="■"/>
            </a:pPr>
            <a:r>
              <a:rPr lang="en-US" sz="2400" dirty="0"/>
              <a:t>Broad term</a:t>
            </a:r>
            <a:r>
              <a:rPr lang="en-US" sz="2800" dirty="0"/>
              <a:t> - </a:t>
            </a:r>
            <a:r>
              <a:rPr lang="en-US" sz="2400" dirty="0"/>
              <a:t>complex mix of thousands of organic compounds in water</a:t>
            </a:r>
            <a:endParaRPr sz="2800" dirty="0"/>
          </a:p>
          <a:p>
            <a:pPr marL="342900" lvl="0" indent="-342900" algn="l" rtl="0">
              <a:spcBef>
                <a:spcPts val="560"/>
              </a:spcBef>
              <a:spcAft>
                <a:spcPts val="0"/>
              </a:spcAft>
              <a:buSzPts val="2100"/>
              <a:buChar char="■"/>
            </a:pPr>
            <a:r>
              <a:rPr lang="en-US" sz="2400" dirty="0"/>
              <a:t>Formed from decaying plant and animal matter</a:t>
            </a:r>
          </a:p>
          <a:p>
            <a:pPr marL="342900" lvl="0" indent="-342900" algn="l" rtl="0">
              <a:spcBef>
                <a:spcPts val="560"/>
              </a:spcBef>
              <a:spcAft>
                <a:spcPts val="0"/>
              </a:spcAft>
              <a:buSzPts val="2100"/>
              <a:buChar char="■"/>
            </a:pPr>
            <a:r>
              <a:rPr lang="en-US" sz="2400" dirty="0"/>
              <a:t>Coagulation - dissolved NOM coverts to a solid so able to be removed during filtration</a:t>
            </a:r>
          </a:p>
          <a:p>
            <a:pPr marL="342900" lvl="0" indent="-342900" algn="l" rtl="0">
              <a:spcBef>
                <a:spcPts val="560"/>
              </a:spcBef>
              <a:spcAft>
                <a:spcPts val="0"/>
              </a:spcAft>
              <a:buSzPts val="2100"/>
              <a:buChar char="■"/>
            </a:pPr>
            <a:r>
              <a:rPr lang="en-US" sz="2400" dirty="0"/>
              <a:t>Why measure?</a:t>
            </a:r>
          </a:p>
          <a:p>
            <a:pPr marL="800100" lvl="1" indent="-342900">
              <a:spcBef>
                <a:spcPts val="560"/>
              </a:spcBef>
              <a:buSzPts val="2100"/>
              <a:buChar char="■"/>
            </a:pPr>
            <a:r>
              <a:rPr lang="en-US" sz="2000" dirty="0"/>
              <a:t>High NOM indicates high potential for disinfection byproducts (DBPs)</a:t>
            </a:r>
          </a:p>
          <a:p>
            <a:pPr marL="800100" lvl="1" indent="-342900">
              <a:spcBef>
                <a:spcPts val="560"/>
              </a:spcBef>
              <a:buSzPts val="2100"/>
              <a:buChar char="■"/>
            </a:pPr>
            <a:endParaRPr dirty="0"/>
          </a:p>
        </p:txBody>
      </p:sp>
      <p:sp>
        <p:nvSpPr>
          <p:cNvPr id="176" name="Google Shape;176;p7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9</a:t>
            </a:fld>
            <a:endParaRPr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EA855FC-21D7-9761-34CE-DF48B9506A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0635" y="1844972"/>
            <a:ext cx="3449486" cy="2231728"/>
          </a:xfrm>
          <a:prstGeom prst="rect">
            <a:avLst/>
          </a:prstGeom>
        </p:spPr>
      </p:pic>
      <p:pic>
        <p:nvPicPr>
          <p:cNvPr id="11268" name="Picture 4" descr="Nomster Chef | What is a Nomster Chef? The origin of the word &quot;nom&quot; | Fun  food recipes for kids to make for healthy eating">
            <a:extLst>
              <a:ext uri="{FF2B5EF4-FFF2-40B4-BE49-F238E27FC236}">
                <a16:creationId xmlns:a16="http://schemas.microsoft.com/office/drawing/2014/main" id="{9B3A193E-B471-19C2-5F6E-261071A8A8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7102" y="4076700"/>
            <a:ext cx="2895600" cy="2171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Pixel">
  <a:themeElements>
    <a:clrScheme name="Pixel 12">
      <a:dk1>
        <a:srgbClr val="000000"/>
      </a:dk1>
      <a:lt1>
        <a:srgbClr val="FFFFFF"/>
      </a:lt1>
      <a:dk2>
        <a:srgbClr val="000000"/>
      </a:dk2>
      <a:lt2>
        <a:srgbClr val="00007D"/>
      </a:lt2>
      <a:accent1>
        <a:srgbClr val="9999FF"/>
      </a:accent1>
      <a:accent2>
        <a:srgbClr val="9999CC"/>
      </a:accent2>
      <a:accent3>
        <a:srgbClr val="FFFFFF"/>
      </a:accent3>
      <a:accent4>
        <a:srgbClr val="000000"/>
      </a:accent4>
      <a:accent5>
        <a:srgbClr val="CACAFF"/>
      </a:accent5>
      <a:accent6>
        <a:srgbClr val="8A8AB9"/>
      </a:accent6>
      <a:hlink>
        <a:srgbClr val="666699"/>
      </a:hlink>
      <a:folHlink>
        <a:srgbClr val="CCCCE6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D8BFC71547FCD42BCB99DD1BE11C631" ma:contentTypeVersion="22" ma:contentTypeDescription="Create a new document." ma:contentTypeScope="" ma:versionID="5bae7fe8f818bf56aaab95e10df4135e">
  <xsd:schema xmlns:xsd="http://www.w3.org/2001/XMLSchema" xmlns:xs="http://www.w3.org/2001/XMLSchema" xmlns:p="http://schemas.microsoft.com/office/2006/metadata/properties" xmlns:ns2="ab89038a-5670-4929-91df-b40b9be998e7" xmlns:ns3="0ba472ac-c3b3-4490-b84c-dfb22c11c92a" targetNamespace="http://schemas.microsoft.com/office/2006/metadata/properties" ma:root="true" ma:fieldsID="3e98a410be3ae058b5c7ece45946c1a2" ns2:_="" ns3:_="">
    <xsd:import namespace="ab89038a-5670-4929-91df-b40b9be998e7"/>
    <xsd:import namespace="0ba472ac-c3b3-4490-b84c-dfb22c11c92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Label" minOccurs="0"/>
                <xsd:element ref="ns2:Team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b89038a-5670-4929-91df-b40b9be998e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86477d7-ad29-47e7-b319-eaa6f194967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abel" ma:index="26" nillable="true" ma:displayName="Label" ma:format="Dropdown" ma:internalName="Label">
      <xsd:simpleType>
        <xsd:restriction base="dms:Text">
          <xsd:maxLength value="255"/>
        </xsd:restriction>
      </xsd:simpleType>
    </xsd:element>
    <xsd:element name="Team" ma:index="27" nillable="true" ma:displayName="Team" ma:format="Dropdown" ma:internalName="Team">
      <xsd:simpleType>
        <xsd:restriction base="dms:Text">
          <xsd:maxLength value="255"/>
        </xsd:restriction>
      </xsd:simpleType>
    </xsd:element>
    <xsd:element name="MediaServiceBillingMetadata" ma:index="28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ba472ac-c3b3-4490-b84c-dfb22c11c92a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a31e248f-2e6f-40fd-84fa-95576aedc7c3}" ma:internalName="TaxCatchAll" ma:showField="CatchAllData" ma:web="0ba472ac-c3b3-4490-b84c-dfb22c11c92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eam xmlns="ab89038a-5670-4929-91df-b40b9be998e7" xsi:nil="true"/>
    <TaxCatchAll xmlns="0ba472ac-c3b3-4490-b84c-dfb22c11c92a" xsi:nil="true"/>
    <lcf76f155ced4ddcb4097134ff3c332f xmlns="ab89038a-5670-4929-91df-b40b9be998e7">
      <Terms xmlns="http://schemas.microsoft.com/office/infopath/2007/PartnerControls"/>
    </lcf76f155ced4ddcb4097134ff3c332f>
    <Label xmlns="ab89038a-5670-4929-91df-b40b9be998e7" xsi:nil="true"/>
  </documentManagement>
</p:properties>
</file>

<file path=customXml/itemProps1.xml><?xml version="1.0" encoding="utf-8"?>
<ds:datastoreItem xmlns:ds="http://schemas.openxmlformats.org/officeDocument/2006/customXml" ds:itemID="{F7406D13-16A4-45C3-8427-AB0F91E9A490}"/>
</file>

<file path=customXml/itemProps2.xml><?xml version="1.0" encoding="utf-8"?>
<ds:datastoreItem xmlns:ds="http://schemas.openxmlformats.org/officeDocument/2006/customXml" ds:itemID="{0DADB242-D47F-451F-8CF8-CC1F82F6BC94}"/>
</file>

<file path=customXml/itemProps3.xml><?xml version="1.0" encoding="utf-8"?>
<ds:datastoreItem xmlns:ds="http://schemas.openxmlformats.org/officeDocument/2006/customXml" ds:itemID="{0930B163-8079-4708-AAE3-03EDEAB2214F}"/>
</file>

<file path=docProps/app.xml><?xml version="1.0" encoding="utf-8"?>
<Properties xmlns="http://schemas.openxmlformats.org/officeDocument/2006/extended-properties" xmlns:vt="http://schemas.openxmlformats.org/officeDocument/2006/docPropsVTypes">
  <TotalTime>4993</TotalTime>
  <Words>3297</Words>
  <Application>Microsoft Office PowerPoint</Application>
  <PresentationFormat>On-screen Show (4:3)</PresentationFormat>
  <Paragraphs>543</Paragraphs>
  <Slides>76</Slides>
  <Notes>44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76</vt:i4>
      </vt:variant>
    </vt:vector>
  </HeadingPairs>
  <TitlesOfParts>
    <vt:vector size="82" baseType="lpstr">
      <vt:lpstr>Arial</vt:lpstr>
      <vt:lpstr>Times New Roman</vt:lpstr>
      <vt:lpstr>Arial Black</vt:lpstr>
      <vt:lpstr>Noto Sans Symbols</vt:lpstr>
      <vt:lpstr>Cambria Math</vt:lpstr>
      <vt:lpstr>Pixel</vt:lpstr>
      <vt:lpstr> Water Treatment Plant Operators Short Course </vt:lpstr>
      <vt:lpstr>Goals for Today</vt:lpstr>
      <vt:lpstr>FILTRATION OBJECTIVES </vt:lpstr>
      <vt:lpstr>Why Filter?</vt:lpstr>
      <vt:lpstr>Filtration Objectives - Turbidity</vt:lpstr>
      <vt:lpstr>Log Removal = Log10 (Influent Counts/Effluent Counts)</vt:lpstr>
      <vt:lpstr>Turbidity</vt:lpstr>
      <vt:lpstr>Filtration Objectives -  Chemistry</vt:lpstr>
      <vt:lpstr>Natural Organic Matter (NOM)</vt:lpstr>
      <vt:lpstr>NOM Removal</vt:lpstr>
      <vt:lpstr>Measurement of NOM</vt:lpstr>
      <vt:lpstr>FILTRATION MECHANISMS </vt:lpstr>
      <vt:lpstr>Filtration Categories</vt:lpstr>
      <vt:lpstr>Filtration Mechanisms</vt:lpstr>
      <vt:lpstr>Gravity Filtration</vt:lpstr>
      <vt:lpstr>Filter Loading Rate (or HLR)</vt:lpstr>
      <vt:lpstr>Filter Loading Rate (or HLR)</vt:lpstr>
      <vt:lpstr>Filter Loading Rate (or HLR)</vt:lpstr>
      <vt:lpstr>Filter Capacity</vt:lpstr>
      <vt:lpstr>Filter Capacity</vt:lpstr>
      <vt:lpstr>Gravity Filtration</vt:lpstr>
      <vt:lpstr>Single Vs. Dual Media Gradation</vt:lpstr>
      <vt:lpstr>Adsorption &amp; Absorption </vt:lpstr>
      <vt:lpstr>PowerPoint Presentation</vt:lpstr>
      <vt:lpstr>Adsorption of Particles</vt:lpstr>
      <vt:lpstr>Filtration Mechanisms</vt:lpstr>
      <vt:lpstr>NOM removal</vt:lpstr>
      <vt:lpstr>Filtration Mechanisms</vt:lpstr>
      <vt:lpstr>Filter Sand Characteristics</vt:lpstr>
      <vt:lpstr>Replacement Media</vt:lpstr>
      <vt:lpstr>GRAVITY FLOW SLOW SAND FILTRATION</vt:lpstr>
      <vt:lpstr>Slow Sand Filtration</vt:lpstr>
      <vt:lpstr>Slow Sand Filter </vt:lpstr>
      <vt:lpstr>PowerPoint Presentation</vt:lpstr>
      <vt:lpstr>Biological Mat</vt:lpstr>
      <vt:lpstr>Slow Sand Cleaning</vt:lpstr>
      <vt:lpstr>Slow Sand Capabilities</vt:lpstr>
      <vt:lpstr>GRAVITY FLOW  RAPID AND HIGH-RATE FILTRATION</vt:lpstr>
      <vt:lpstr>Rapid Rate Operational Characteristics</vt:lpstr>
      <vt:lpstr>High-Rate Filtration</vt:lpstr>
      <vt:lpstr>Rapid Rate Gravity Filtration</vt:lpstr>
      <vt:lpstr>Filter Piping</vt:lpstr>
      <vt:lpstr>Slow vs. High/Rapid Rate Filtration</vt:lpstr>
      <vt:lpstr>FILTER OPERATIONS FLOW CONTROL</vt:lpstr>
      <vt:lpstr>Hydraulic Loading Rate</vt:lpstr>
      <vt:lpstr>Effluent rate of flow</vt:lpstr>
      <vt:lpstr>Effluent rate of flow</vt:lpstr>
      <vt:lpstr>Influent Rate Split</vt:lpstr>
      <vt:lpstr>Influent Rate Split</vt:lpstr>
      <vt:lpstr>Constant Level Control</vt:lpstr>
      <vt:lpstr>Constant Level Control</vt:lpstr>
      <vt:lpstr>Declining Rate Filtration</vt:lpstr>
      <vt:lpstr>Declining Rate Filtration</vt:lpstr>
      <vt:lpstr>FILTER OPERATIONS UNDERDRAIN SYSTEMS</vt:lpstr>
      <vt:lpstr>Underdrains</vt:lpstr>
      <vt:lpstr>Media Bed Expansion</vt:lpstr>
      <vt:lpstr>Fluidizing</vt:lpstr>
      <vt:lpstr>Design Issues</vt:lpstr>
      <vt:lpstr>Design Issues</vt:lpstr>
      <vt:lpstr>FILTER OPERATIONS BACKWASHING</vt:lpstr>
      <vt:lpstr>Backwash Objective</vt:lpstr>
      <vt:lpstr>Backwash Rate</vt:lpstr>
      <vt:lpstr>Backwash Rise Rate</vt:lpstr>
      <vt:lpstr>Backwash Rise Rate</vt:lpstr>
      <vt:lpstr>Backwash Water Volume</vt:lpstr>
      <vt:lpstr>Backwash Water Volume</vt:lpstr>
      <vt:lpstr>Backwash Pumping</vt:lpstr>
      <vt:lpstr>Backwash Pumping</vt:lpstr>
      <vt:lpstr>Produced Water</vt:lpstr>
      <vt:lpstr>Produced Water</vt:lpstr>
      <vt:lpstr>Backwash Sequence</vt:lpstr>
      <vt:lpstr>Surface Wash and Air Assisted</vt:lpstr>
      <vt:lpstr>Observing Backwash Sequence</vt:lpstr>
      <vt:lpstr>Placing Clean Filter In Service</vt:lpstr>
      <vt:lpstr>Backwash Video</vt:lpstr>
      <vt:lpstr>QUESTIONS?  Contact info: Caleb Taylor, P.E. ctaylor@nrvwater.org 540-639-2575 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Water Treatment Plant Operators Short Course</dc:title>
  <dc:creator>Swain, Lindsay</dc:creator>
  <cp:lastModifiedBy>Caleb Taylor</cp:lastModifiedBy>
  <cp:revision>60</cp:revision>
  <dcterms:created xsi:type="dcterms:W3CDTF">2020-07-16T18:19:33Z</dcterms:created>
  <dcterms:modified xsi:type="dcterms:W3CDTF">2025-07-02T12:34:19Z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0x010100ED8BFC71547FCD42BCB99DD1BE11C631</vt:lpwstr>
  </property>
</Properties>
</file>