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Masters/slideMaster1.xml" ContentType="application/vnd.openxmlformats-officedocument.presentationml.slideMaster+xml"/>
  <Override PartName="/ppt/notesSlides/notesSlide2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1.xml" ContentType="application/vnd.openxmlformats-officedocument.presentationml.notesSlide+xml"/>
  <Override PartName="/ppt/notesSlides/notesSlide29.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5.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6.xml" ContentType="application/vnd.openxmlformats-officedocument.presentationml.notesSlide+xml"/>
  <Override PartName="/ppt/notesSlides/notesSlide11.xml" ContentType="application/vnd.openxmlformats-officedocument.presentationml.notesSlide+xml"/>
  <Override PartName="/ppt/notesSlides/notesSlide39.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xml" ContentType="application/vnd.openxmlformats-officedocument.presentationml.tags+xml"/>
  <Override PartName="/docProps/app.xml" ContentType="application/vnd.openxmlformats-officedocument.extended-properties+xml"/>
  <Override PartName="/ppt/tags/tag3.xml" ContentType="application/vnd.openxmlformats-officedocument.presentationml.tags+xml"/>
  <Override PartName="/ppt/tags/tag4.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44"/>
  </p:notesMasterIdLst>
  <p:handoutMasterIdLst>
    <p:handoutMasterId r:id="rId145"/>
  </p:handoutMasterIdLst>
  <p:sldIdLst>
    <p:sldId id="430" r:id="rId2"/>
    <p:sldId id="431" r:id="rId3"/>
    <p:sldId id="432" r:id="rId4"/>
    <p:sldId id="433" r:id="rId5"/>
    <p:sldId id="434" r:id="rId6"/>
    <p:sldId id="435" r:id="rId7"/>
    <p:sldId id="436" r:id="rId8"/>
    <p:sldId id="437" r:id="rId9"/>
    <p:sldId id="438" r:id="rId10"/>
    <p:sldId id="439" r:id="rId11"/>
    <p:sldId id="440" r:id="rId12"/>
    <p:sldId id="441" r:id="rId13"/>
    <p:sldId id="442" r:id="rId14"/>
    <p:sldId id="445" r:id="rId15"/>
    <p:sldId id="513" r:id="rId16"/>
    <p:sldId id="443" r:id="rId17"/>
    <p:sldId id="446" r:id="rId18"/>
    <p:sldId id="447" r:id="rId19"/>
    <p:sldId id="514" r:id="rId20"/>
    <p:sldId id="515" r:id="rId21"/>
    <p:sldId id="448" r:id="rId22"/>
    <p:sldId id="449" r:id="rId23"/>
    <p:sldId id="450" r:id="rId24"/>
    <p:sldId id="451" r:id="rId25"/>
    <p:sldId id="452" r:id="rId26"/>
    <p:sldId id="453" r:id="rId27"/>
    <p:sldId id="455" r:id="rId28"/>
    <p:sldId id="454" r:id="rId29"/>
    <p:sldId id="456" r:id="rId30"/>
    <p:sldId id="457" r:id="rId31"/>
    <p:sldId id="458" r:id="rId32"/>
    <p:sldId id="459" r:id="rId33"/>
    <p:sldId id="460" r:id="rId34"/>
    <p:sldId id="464" r:id="rId35"/>
    <p:sldId id="463" r:id="rId36"/>
    <p:sldId id="462" r:id="rId37"/>
    <p:sldId id="461" r:id="rId38"/>
    <p:sldId id="465" r:id="rId39"/>
    <p:sldId id="466" r:id="rId40"/>
    <p:sldId id="467" r:id="rId41"/>
    <p:sldId id="468" r:id="rId42"/>
    <p:sldId id="469" r:id="rId43"/>
    <p:sldId id="470" r:id="rId44"/>
    <p:sldId id="471" r:id="rId45"/>
    <p:sldId id="472" r:id="rId46"/>
    <p:sldId id="473" r:id="rId47"/>
    <p:sldId id="474" r:id="rId48"/>
    <p:sldId id="475" r:id="rId49"/>
    <p:sldId id="476" r:id="rId50"/>
    <p:sldId id="477" r:id="rId51"/>
    <p:sldId id="478" r:id="rId52"/>
    <p:sldId id="479" r:id="rId53"/>
    <p:sldId id="480" r:id="rId54"/>
    <p:sldId id="481" r:id="rId55"/>
    <p:sldId id="482" r:id="rId56"/>
    <p:sldId id="483" r:id="rId57"/>
    <p:sldId id="484" r:id="rId58"/>
    <p:sldId id="370" r:id="rId59"/>
    <p:sldId id="372" r:id="rId60"/>
    <p:sldId id="485" r:id="rId61"/>
    <p:sldId id="486" r:id="rId62"/>
    <p:sldId id="487" r:id="rId63"/>
    <p:sldId id="488" r:id="rId64"/>
    <p:sldId id="489" r:id="rId65"/>
    <p:sldId id="490" r:id="rId66"/>
    <p:sldId id="491" r:id="rId67"/>
    <p:sldId id="516" r:id="rId68"/>
    <p:sldId id="388" r:id="rId69"/>
    <p:sldId id="517" r:id="rId70"/>
    <p:sldId id="429" r:id="rId71"/>
    <p:sldId id="518" r:id="rId72"/>
    <p:sldId id="492" r:id="rId73"/>
    <p:sldId id="428" r:id="rId74"/>
    <p:sldId id="493" r:id="rId75"/>
    <p:sldId id="385" r:id="rId76"/>
    <p:sldId id="494" r:id="rId77"/>
    <p:sldId id="519" r:id="rId78"/>
    <p:sldId id="520" r:id="rId79"/>
    <p:sldId id="521" r:id="rId80"/>
    <p:sldId id="522" r:id="rId81"/>
    <p:sldId id="523" r:id="rId82"/>
    <p:sldId id="524" r:id="rId83"/>
    <p:sldId id="525" r:id="rId84"/>
    <p:sldId id="526" r:id="rId85"/>
    <p:sldId id="495" r:id="rId86"/>
    <p:sldId id="391" r:id="rId87"/>
    <p:sldId id="392" r:id="rId88"/>
    <p:sldId id="393" r:id="rId89"/>
    <p:sldId id="394" r:id="rId90"/>
    <p:sldId id="527" r:id="rId91"/>
    <p:sldId id="498" r:id="rId92"/>
    <p:sldId id="496" r:id="rId93"/>
    <p:sldId id="499" r:id="rId94"/>
    <p:sldId id="500" r:id="rId95"/>
    <p:sldId id="501" r:id="rId96"/>
    <p:sldId id="405" r:id="rId97"/>
    <p:sldId id="503" r:id="rId98"/>
    <p:sldId id="411" r:id="rId99"/>
    <p:sldId id="504" r:id="rId100"/>
    <p:sldId id="412" r:id="rId101"/>
    <p:sldId id="505" r:id="rId102"/>
    <p:sldId id="506" r:id="rId103"/>
    <p:sldId id="507" r:id="rId104"/>
    <p:sldId id="508" r:id="rId105"/>
    <p:sldId id="509" r:id="rId106"/>
    <p:sldId id="510" r:id="rId107"/>
    <p:sldId id="497" r:id="rId108"/>
    <p:sldId id="511" r:id="rId109"/>
    <p:sldId id="386" r:id="rId110"/>
    <p:sldId id="387" r:id="rId111"/>
    <p:sldId id="512" r:id="rId112"/>
    <p:sldId id="528" r:id="rId113"/>
    <p:sldId id="531" r:id="rId114"/>
    <p:sldId id="532" r:id="rId115"/>
    <p:sldId id="533" r:id="rId116"/>
    <p:sldId id="416" r:id="rId117"/>
    <p:sldId id="534" r:id="rId118"/>
    <p:sldId id="444" r:id="rId119"/>
    <p:sldId id="535" r:id="rId120"/>
    <p:sldId id="536" r:id="rId121"/>
    <p:sldId id="537" r:id="rId122"/>
    <p:sldId id="425" r:id="rId123"/>
    <p:sldId id="538" r:id="rId124"/>
    <p:sldId id="539" r:id="rId125"/>
    <p:sldId id="540" r:id="rId126"/>
    <p:sldId id="389" r:id="rId127"/>
    <p:sldId id="424" r:id="rId128"/>
    <p:sldId id="541" r:id="rId129"/>
    <p:sldId id="542" r:id="rId130"/>
    <p:sldId id="543" r:id="rId131"/>
    <p:sldId id="544" r:id="rId132"/>
    <p:sldId id="545" r:id="rId133"/>
    <p:sldId id="403" r:id="rId134"/>
    <p:sldId id="546" r:id="rId135"/>
    <p:sldId id="549" r:id="rId136"/>
    <p:sldId id="381" r:id="rId137"/>
    <p:sldId id="548" r:id="rId138"/>
    <p:sldId id="547" r:id="rId139"/>
    <p:sldId id="530" r:id="rId140"/>
    <p:sldId id="263" r:id="rId141"/>
    <p:sldId id="354" r:id="rId142"/>
    <p:sldId id="529" r:id="rId143"/>
  </p:sldIdLst>
  <p:sldSz cx="9144000" cy="6858000" type="letter"/>
  <p:notesSz cx="7000875" cy="9229725"/>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TA Program"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99"/>
    <a:srgbClr val="3333FF"/>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29" autoAdjust="0"/>
    <p:restoredTop sz="93931" autoAdjust="0"/>
  </p:normalViewPr>
  <p:slideViewPr>
    <p:cSldViewPr>
      <p:cViewPr varScale="1">
        <p:scale>
          <a:sx n="75" d="100"/>
          <a:sy n="75" d="100"/>
        </p:scale>
        <p:origin x="2172" y="60"/>
      </p:cViewPr>
      <p:guideLst>
        <p:guide orient="horz" pos="2160"/>
        <p:guide pos="2880"/>
      </p:guideLst>
    </p:cSldViewPr>
  </p:slideViewPr>
  <p:notesTextViewPr>
    <p:cViewPr>
      <p:scale>
        <a:sx n="3" d="2"/>
        <a:sy n="3" d="2"/>
      </p:scale>
      <p:origin x="0" y="0"/>
    </p:cViewPr>
  </p:notesTextViewPr>
  <p:sorterViewPr>
    <p:cViewPr>
      <p:scale>
        <a:sx n="40" d="100"/>
        <a:sy n="40" d="100"/>
      </p:scale>
      <p:origin x="0" y="-4368"/>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theme" Target="theme/theme1.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customXml" Target="../customXml/item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customXml" Target="../customXml/item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customXml" Target="../customXml/item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notesMaster" Target="notesMasters/notesMaster1.xml"/><Relationship Id="rId90" Type="http://schemas.openxmlformats.org/officeDocument/2006/relationships/slide" Target="slides/slide89.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4444444444444442E-2"/>
          <c:y val="0"/>
          <c:w val="0.78472222222222221"/>
          <c:h val="1"/>
        </c:manualLayout>
      </c:layout>
      <c:pieChart>
        <c:varyColors val="1"/>
        <c:ser>
          <c:idx val="0"/>
          <c:order val="0"/>
          <c:tx>
            <c:strRef>
              <c:f>Sheet1!$A$4:$A$5</c:f>
              <c:strCache>
                <c:ptCount val="2"/>
                <c:pt idx="0">
                  <c:v>AOC</c:v>
                </c:pt>
                <c:pt idx="1">
                  <c:v>NBDOC</c:v>
                </c:pt>
              </c:strCache>
            </c:strRef>
          </c:tx>
          <c:explosion val="2"/>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2E5-4C15-9B5F-FFF72FADFE80}"/>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D2E5-4C15-9B5F-FFF72FADFE80}"/>
              </c:ext>
            </c:extLst>
          </c:dPt>
          <c:cat>
            <c:strRef>
              <c:f>Sheet1!$A$4:$A$5</c:f>
              <c:strCache>
                <c:ptCount val="2"/>
                <c:pt idx="0">
                  <c:v>AOC</c:v>
                </c:pt>
                <c:pt idx="1">
                  <c:v>NBDOC</c:v>
                </c:pt>
              </c:strCache>
            </c:strRef>
          </c:cat>
          <c:val>
            <c:numRef>
              <c:f>Sheet1!$B$4:$B$5</c:f>
              <c:numCache>
                <c:formatCode>0%</c:formatCode>
                <c:ptCount val="2"/>
                <c:pt idx="0">
                  <c:v>0.1</c:v>
                </c:pt>
                <c:pt idx="1">
                  <c:v>0.9</c:v>
                </c:pt>
              </c:numCache>
            </c:numRef>
          </c:val>
          <c:extLst>
            <c:ext xmlns:c16="http://schemas.microsoft.com/office/drawing/2014/chart" uri="{C3380CC4-5D6E-409C-BE32-E72D297353CC}">
              <c16:uniqueId val="{00000004-D2E5-4C15-9B5F-FFF72FADFE8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4444444444444442E-2"/>
          <c:y val="0"/>
          <c:w val="0.78472222222222221"/>
          <c:h val="1"/>
        </c:manualLayout>
      </c:layout>
      <c:pieChart>
        <c:varyColors val="1"/>
        <c:ser>
          <c:idx val="0"/>
          <c:order val="0"/>
          <c:tx>
            <c:strRef>
              <c:f>Sheet1!$A$4:$A$5</c:f>
              <c:strCache>
                <c:ptCount val="2"/>
                <c:pt idx="0">
                  <c:v>AOC</c:v>
                </c:pt>
                <c:pt idx="1">
                  <c:v>NBDOC</c:v>
                </c:pt>
              </c:strCache>
            </c:strRef>
          </c:tx>
          <c:explosion val="2"/>
          <c:dPt>
            <c:idx val="0"/>
            <c:bubble3D val="0"/>
            <c:spPr>
              <a:solidFill>
                <a:schemeClr val="accent1"/>
              </a:solidFill>
              <a:ln w="19050">
                <a:solidFill>
                  <a:schemeClr val="lt1"/>
                </a:solidFill>
              </a:ln>
              <a:effectLst/>
            </c:spPr>
            <c:extLst>
              <c:ext xmlns:c16="http://schemas.microsoft.com/office/drawing/2014/chart" uri="{C3380CC4-5D6E-409C-BE32-E72D297353CC}">
                <c16:uniqueId val="{00000001-300E-4643-9AE4-FD0231954610}"/>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300E-4643-9AE4-FD0231954610}"/>
              </c:ext>
            </c:extLst>
          </c:dPt>
          <c:cat>
            <c:strRef>
              <c:f>Sheet1!$A$4:$A$5</c:f>
              <c:strCache>
                <c:ptCount val="2"/>
                <c:pt idx="0">
                  <c:v>AOC</c:v>
                </c:pt>
                <c:pt idx="1">
                  <c:v>NBDOC</c:v>
                </c:pt>
              </c:strCache>
            </c:strRef>
          </c:cat>
          <c:val>
            <c:numRef>
              <c:f>Sheet1!$B$4:$B$5</c:f>
              <c:numCache>
                <c:formatCode>0%</c:formatCode>
                <c:ptCount val="2"/>
                <c:pt idx="0">
                  <c:v>0.1</c:v>
                </c:pt>
                <c:pt idx="1">
                  <c:v>0.9</c:v>
                </c:pt>
              </c:numCache>
            </c:numRef>
          </c:val>
          <c:extLst>
            <c:ext xmlns:c16="http://schemas.microsoft.com/office/drawing/2014/chart" uri="{C3380CC4-5D6E-409C-BE32-E72D297353CC}">
              <c16:uniqueId val="{00000004-300E-4643-9AE4-FD023195461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4444444444444442E-2"/>
          <c:y val="0"/>
          <c:w val="0.78472222222222221"/>
          <c:h val="1"/>
        </c:manualLayout>
      </c:layout>
      <c:pieChart>
        <c:varyColors val="1"/>
        <c:ser>
          <c:idx val="0"/>
          <c:order val="0"/>
          <c:tx>
            <c:strRef>
              <c:f>Sheet1!$A$4:$A$5</c:f>
              <c:strCache>
                <c:ptCount val="2"/>
                <c:pt idx="0">
                  <c:v>AOC</c:v>
                </c:pt>
                <c:pt idx="1">
                  <c:v>NBDOC</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2768-4CA6-BC03-C2E25953439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2768-4CA6-BC03-C2E25953439C}"/>
              </c:ext>
            </c:extLst>
          </c:dPt>
          <c:cat>
            <c:strRef>
              <c:f>Sheet1!$A$4:$A$5</c:f>
              <c:strCache>
                <c:ptCount val="2"/>
                <c:pt idx="0">
                  <c:v>AOC</c:v>
                </c:pt>
                <c:pt idx="1">
                  <c:v>NBDOC</c:v>
                </c:pt>
              </c:strCache>
            </c:strRef>
          </c:cat>
          <c:val>
            <c:numRef>
              <c:f>Sheet1!$B$8:$B$9</c:f>
              <c:numCache>
                <c:formatCode>0%</c:formatCode>
                <c:ptCount val="2"/>
                <c:pt idx="0">
                  <c:v>0.2</c:v>
                </c:pt>
                <c:pt idx="1">
                  <c:v>0.8</c:v>
                </c:pt>
              </c:numCache>
            </c:numRef>
          </c:val>
          <c:extLst>
            <c:ext xmlns:c16="http://schemas.microsoft.com/office/drawing/2014/chart" uri="{C3380CC4-5D6E-409C-BE32-E72D297353CC}">
              <c16:uniqueId val="{00000004-2768-4CA6-BC03-C2E25953439C}"/>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4444444444444442E-2"/>
          <c:y val="0"/>
          <c:w val="0.78472222222222221"/>
          <c:h val="1"/>
        </c:manualLayout>
      </c:layout>
      <c:pieChart>
        <c:varyColors val="1"/>
        <c:ser>
          <c:idx val="0"/>
          <c:order val="0"/>
          <c:tx>
            <c:strRef>
              <c:f>Sheet1!$A$4:$A$5</c:f>
              <c:strCache>
                <c:ptCount val="2"/>
                <c:pt idx="0">
                  <c:v>AOC</c:v>
                </c:pt>
                <c:pt idx="1">
                  <c:v>NBDOC</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809-44B8-BB2C-AD042239B126}"/>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D809-44B8-BB2C-AD042239B126}"/>
              </c:ext>
            </c:extLst>
          </c:dPt>
          <c:cat>
            <c:strRef>
              <c:f>Sheet1!$A$4:$A$5</c:f>
              <c:strCache>
                <c:ptCount val="2"/>
                <c:pt idx="0">
                  <c:v>AOC</c:v>
                </c:pt>
                <c:pt idx="1">
                  <c:v>NBDOC</c:v>
                </c:pt>
              </c:strCache>
            </c:strRef>
          </c:cat>
          <c:val>
            <c:numRef>
              <c:f>Sheet1!$B$8:$B$9</c:f>
              <c:numCache>
                <c:formatCode>0%</c:formatCode>
                <c:ptCount val="2"/>
                <c:pt idx="0">
                  <c:v>0.2</c:v>
                </c:pt>
                <c:pt idx="1">
                  <c:v>0.8</c:v>
                </c:pt>
              </c:numCache>
            </c:numRef>
          </c:val>
          <c:extLst>
            <c:ext xmlns:c16="http://schemas.microsoft.com/office/drawing/2014/chart" uri="{C3380CC4-5D6E-409C-BE32-E72D297353CC}">
              <c16:uniqueId val="{00000004-D809-44B8-BB2C-AD042239B12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E5371F4D-FA9D-F560-8A32-A84A2768EF3D}"/>
              </a:ext>
            </a:extLst>
          </p:cNvPr>
          <p:cNvSpPr>
            <a:spLocks noGrp="1" noChangeArrowheads="1"/>
          </p:cNvSpPr>
          <p:nvPr>
            <p:ph type="body" sz="quarter" idx="3"/>
          </p:nvPr>
        </p:nvSpPr>
        <p:spPr bwMode="auto">
          <a:xfrm>
            <a:off x="933450" y="4384675"/>
            <a:ext cx="5133975" cy="4152900"/>
          </a:xfrm>
          <a:prstGeom prst="rect">
            <a:avLst/>
          </a:prstGeom>
          <a:noFill/>
          <a:ln>
            <a:noFill/>
          </a:ln>
          <a:effectLst/>
        </p:spPr>
        <p:txBody>
          <a:bodyPr vert="horz" wrap="square" lIns="91483" tIns="44939" rIns="91483" bIns="44939" numCol="1" anchor="t"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2051" name="Rectangle 3">
            <a:extLst>
              <a:ext uri="{FF2B5EF4-FFF2-40B4-BE49-F238E27FC236}">
                <a16:creationId xmlns:a16="http://schemas.microsoft.com/office/drawing/2014/main" id="{88FE738F-5C66-D9E2-3676-1A9E349383DB}"/>
              </a:ext>
            </a:extLst>
          </p:cNvPr>
          <p:cNvSpPr>
            <a:spLocks noGrp="1" noRot="1" noChangeAspect="1" noChangeArrowheads="1" noTextEdit="1"/>
          </p:cNvSpPr>
          <p:nvPr>
            <p:ph type="sldImg" idx="2"/>
          </p:nvPr>
        </p:nvSpPr>
        <p:spPr bwMode="auto">
          <a:xfrm>
            <a:off x="1201738" y="698500"/>
            <a:ext cx="4597400" cy="344805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Jersey City NJ</a:t>
            </a:r>
          </a:p>
          <a:p>
            <a:endParaRPr lang="en-US" dirty="0"/>
          </a:p>
          <a:p>
            <a:r>
              <a:rPr lang="en-US" dirty="0"/>
              <a:t>Scientific American Supplement</a:t>
            </a:r>
          </a:p>
        </p:txBody>
      </p:sp>
      <p:sp>
        <p:nvSpPr>
          <p:cNvPr id="4" name="Slide Number Placeholder 3"/>
          <p:cNvSpPr>
            <a:spLocks noGrp="1"/>
          </p:cNvSpPr>
          <p:nvPr>
            <p:ph type="sldNum" sz="quarter" idx="10"/>
          </p:nvPr>
        </p:nvSpPr>
        <p:spPr/>
        <p:txBody>
          <a:bodyPr/>
          <a:lstStyle/>
          <a:p>
            <a:fld id="{CA077768-21C8-4125-A345-258E48D2EED0}" type="slidenum">
              <a:rPr lang="en-US" smtClean="0"/>
              <a:pPr/>
              <a:t>15</a:t>
            </a:fld>
            <a:endParaRPr lang="en-US" dirty="0"/>
          </a:p>
        </p:txBody>
      </p:sp>
    </p:spTree>
    <p:extLst>
      <p:ext uri="{BB962C8B-B14F-4D97-AF65-F5344CB8AC3E}">
        <p14:creationId xmlns:p14="http://schemas.microsoft.com/office/powerpoint/2010/main" val="20734763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HAA5 degrade over time</a:t>
            </a:r>
          </a:p>
        </p:txBody>
      </p:sp>
    </p:spTree>
    <p:extLst>
      <p:ext uri="{BB962C8B-B14F-4D97-AF65-F5344CB8AC3E}">
        <p14:creationId xmlns:p14="http://schemas.microsoft.com/office/powerpoint/2010/main" val="22943723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This chart shows the increase in TTHMs and HAA5s associated with increasing the dose of free chlorine. A doubling of the chlorine dose causes a 60% rise in the production of HAA5s and a 23% rise in TTHMs in a short contact period.  </a:t>
            </a:r>
          </a:p>
          <a:p>
            <a:endParaRPr lang="en-US" dirty="0"/>
          </a:p>
        </p:txBody>
      </p:sp>
    </p:spTree>
    <p:extLst>
      <p:ext uri="{BB962C8B-B14F-4D97-AF65-F5344CB8AC3E}">
        <p14:creationId xmlns:p14="http://schemas.microsoft.com/office/powerpoint/2010/main" val="34741012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As we know, the Stage 2 D/DBP Rule developed by the USEPA and promulgated on January 4 2006 builds upon regulatory requirements for total trihalomethanes (TTHM) first promulgated in 1979, and more stringent TTHM and </a:t>
            </a:r>
            <a:r>
              <a:rPr lang="en-US" dirty="0" err="1"/>
              <a:t>haloacetic</a:t>
            </a:r>
            <a:r>
              <a:rPr lang="en-US" dirty="0"/>
              <a:t> acid (HAA) limits which became effective in January 2002 under the Stage 1 D/DBP Rule.  \</a:t>
            </a:r>
          </a:p>
          <a:p>
            <a:endParaRPr lang="en-US" dirty="0"/>
          </a:p>
        </p:txBody>
      </p:sp>
    </p:spTree>
    <p:extLst>
      <p:ext uri="{BB962C8B-B14F-4D97-AF65-F5344CB8AC3E}">
        <p14:creationId xmlns:p14="http://schemas.microsoft.com/office/powerpoint/2010/main" val="6303388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a:defRPr>
                <a:solidFill>
                  <a:schemeClr val="tx1"/>
                </a:solidFill>
                <a:latin typeface="Times New Roman" panose="02020603050405020304" pitchFamily="18" charset="0"/>
              </a:defRPr>
            </a:lvl1pPr>
            <a:lvl2pPr marL="751420" indent="-289008">
              <a:defRPr>
                <a:solidFill>
                  <a:schemeClr val="tx1"/>
                </a:solidFill>
                <a:latin typeface="Times New Roman" panose="02020603050405020304" pitchFamily="18" charset="0"/>
              </a:defRPr>
            </a:lvl2pPr>
            <a:lvl3pPr marL="1156030" indent="-231206">
              <a:defRPr>
                <a:solidFill>
                  <a:schemeClr val="tx1"/>
                </a:solidFill>
                <a:latin typeface="Times New Roman" panose="02020603050405020304" pitchFamily="18" charset="0"/>
              </a:defRPr>
            </a:lvl3pPr>
            <a:lvl4pPr marL="1618442" indent="-231206">
              <a:defRPr>
                <a:solidFill>
                  <a:schemeClr val="tx1"/>
                </a:solidFill>
                <a:latin typeface="Times New Roman" panose="02020603050405020304" pitchFamily="18" charset="0"/>
              </a:defRPr>
            </a:lvl4pPr>
            <a:lvl5pPr marL="2080854" indent="-231206">
              <a:defRPr>
                <a:solidFill>
                  <a:schemeClr val="tx1"/>
                </a:solidFill>
                <a:latin typeface="Times New Roman" panose="02020603050405020304" pitchFamily="18" charset="0"/>
              </a:defRPr>
            </a:lvl5pPr>
            <a:lvl6pPr marL="2543266" indent="-231206" eaLnBrk="0" fontAlgn="base" hangingPunct="0">
              <a:spcBef>
                <a:spcPct val="0"/>
              </a:spcBef>
              <a:spcAft>
                <a:spcPct val="0"/>
              </a:spcAft>
              <a:defRPr>
                <a:solidFill>
                  <a:schemeClr val="tx1"/>
                </a:solidFill>
                <a:latin typeface="Times New Roman" panose="02020603050405020304" pitchFamily="18" charset="0"/>
              </a:defRPr>
            </a:lvl6pPr>
            <a:lvl7pPr marL="3005679" indent="-231206" eaLnBrk="0" fontAlgn="base" hangingPunct="0">
              <a:spcBef>
                <a:spcPct val="0"/>
              </a:spcBef>
              <a:spcAft>
                <a:spcPct val="0"/>
              </a:spcAft>
              <a:defRPr>
                <a:solidFill>
                  <a:schemeClr val="tx1"/>
                </a:solidFill>
                <a:latin typeface="Times New Roman" panose="02020603050405020304" pitchFamily="18" charset="0"/>
              </a:defRPr>
            </a:lvl7pPr>
            <a:lvl8pPr marL="3468091" indent="-231206" eaLnBrk="0" fontAlgn="base" hangingPunct="0">
              <a:spcBef>
                <a:spcPct val="0"/>
              </a:spcBef>
              <a:spcAft>
                <a:spcPct val="0"/>
              </a:spcAft>
              <a:defRPr>
                <a:solidFill>
                  <a:schemeClr val="tx1"/>
                </a:solidFill>
                <a:latin typeface="Times New Roman" panose="02020603050405020304" pitchFamily="18" charset="0"/>
              </a:defRPr>
            </a:lvl8pPr>
            <a:lvl9pPr marL="3930503" indent="-231206" eaLnBrk="0" fontAlgn="base" hangingPunct="0">
              <a:spcBef>
                <a:spcPct val="0"/>
              </a:spcBef>
              <a:spcAft>
                <a:spcPct val="0"/>
              </a:spcAft>
              <a:defRPr>
                <a:solidFill>
                  <a:schemeClr val="tx1"/>
                </a:solidFill>
                <a:latin typeface="Times New Roman" panose="02020603050405020304" pitchFamily="18" charset="0"/>
              </a:defRPr>
            </a:lvl9pPr>
          </a:lstStyle>
          <a:p>
            <a:fld id="{0421DB30-062A-46C8-9AE1-2EAC6E9BA966}" type="slidenum">
              <a:rPr lang="en-US" altLang="en-US"/>
              <a:pPr/>
              <a:t>67</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pPr algn="just"/>
            <a:r>
              <a:rPr lang="en-US" altLang="en-US" dirty="0">
                <a:latin typeface="Arial" panose="020B0604020202020204" pitchFamily="34" charset="0"/>
                <a:cs typeface="Times New Roman" panose="02020603050405020304" pitchFamily="18" charset="0"/>
              </a:rPr>
              <a:t>Excess free chlorine in the presence of organic materials in the water will result in higher levels of DBP. For this reason use of chlorine prior to removal of TOC should be minimized. Fortunately chlorine is more effective in warmer weather and smaller doses may still be effective.</a:t>
            </a:r>
          </a:p>
          <a:p>
            <a:pPr algn="just"/>
            <a:endParaRPr lang="en-US" altLang="en-US" dirty="0">
              <a:latin typeface="Arial" panose="020B0604020202020204" pitchFamily="34" charset="0"/>
              <a:cs typeface="Times New Roman" panose="02020603050405020304" pitchFamily="18" charset="0"/>
            </a:endParaRPr>
          </a:p>
          <a:p>
            <a:pPr algn="just"/>
            <a:r>
              <a:rPr lang="en-US" altLang="en-US" dirty="0">
                <a:latin typeface="Arial" panose="020B0604020202020204" pitchFamily="34" charset="0"/>
                <a:cs typeface="Times New Roman" panose="02020603050405020304" pitchFamily="18" charset="0"/>
              </a:rPr>
              <a:t>Another method found to be successful is to change the points of application to minimize the contact with untreated surface water. DBP formation has found to be reduced as much as 50% when disinfection follows the coagulation process.</a:t>
            </a:r>
          </a:p>
          <a:p>
            <a:pPr algn="just"/>
            <a:endParaRPr lang="en-US" altLang="en-US" dirty="0">
              <a:latin typeface="Arial" panose="020B0604020202020204" pitchFamily="34" charset="0"/>
              <a:cs typeface="Times New Roman" panose="02020603050405020304" pitchFamily="18" charset="0"/>
            </a:endParaRPr>
          </a:p>
          <a:p>
            <a:pPr algn="just"/>
            <a:r>
              <a:rPr lang="en-US" altLang="en-US" dirty="0">
                <a:latin typeface="Arial" panose="020B0604020202020204" pitchFamily="34" charset="0"/>
                <a:cs typeface="Times New Roman" panose="02020603050405020304" pitchFamily="18" charset="0"/>
              </a:rPr>
              <a:t>Some water systems have elected to use chloramines instead of chlorine. Chloramines are significantly less reactive but still provide for the inactivation of pathogens. Chloramines are produced by the addition of ammonia. </a:t>
            </a:r>
          </a:p>
          <a:p>
            <a:pPr algn="just"/>
            <a:endParaRPr lang="en-US" altLang="en-US" dirty="0">
              <a:latin typeface="Arial" panose="020B0604020202020204" pitchFamily="34" charset="0"/>
              <a:cs typeface="Times New Roman" panose="02020603050405020304" pitchFamily="18" charset="0"/>
            </a:endParaRPr>
          </a:p>
          <a:p>
            <a:pPr algn="just"/>
            <a:r>
              <a:rPr lang="en-US" altLang="en-US" dirty="0">
                <a:latin typeface="Arial" panose="020B0604020202020204" pitchFamily="34" charset="0"/>
                <a:cs typeface="Times New Roman" panose="02020603050405020304" pitchFamily="18" charset="0"/>
              </a:rPr>
              <a:t>Some systems have elected to use multiple disinfectants. For example, free chlorine may be used as the primary disinfectant and chloramines are used to provide disinfectant residual. </a:t>
            </a:r>
            <a:r>
              <a:rPr lang="en-US" altLang="en-US" dirty="0">
                <a:latin typeface="Arial" panose="020B0604020202020204" pitchFamily="34" charset="0"/>
                <a:cs typeface="Arial" panose="020B0604020202020204" pitchFamily="34" charset="0"/>
              </a:rPr>
              <a:t>Injection of ammonia with chlorine forms chloramines and has a much lower potential of forming Disinfection By-Products, like Trihalomethanes. </a:t>
            </a:r>
            <a:endParaRPr lang="en-US" altLang="en-US" dirty="0">
              <a:latin typeface="Arial" panose="020B0604020202020204" pitchFamily="34" charset="0"/>
              <a:cs typeface="Times New Roman" panose="02020603050405020304" pitchFamily="18" charset="0"/>
            </a:endParaRPr>
          </a:p>
          <a:p>
            <a:pPr algn="just"/>
            <a:endParaRPr lang="en-US" altLang="en-US" dirty="0">
              <a:latin typeface="Arial" panose="020B0604020202020204" pitchFamily="34" charset="0"/>
              <a:cs typeface="Times New Roman" panose="02020603050405020304" pitchFamily="18" charset="0"/>
            </a:endParaRPr>
          </a:p>
          <a:p>
            <a:pPr algn="just"/>
            <a:r>
              <a:rPr lang="en-US" altLang="en-US" dirty="0">
                <a:latin typeface="Arial" panose="020B0604020202020204" pitchFamily="34" charset="0"/>
                <a:cs typeface="Times New Roman" panose="02020603050405020304" pitchFamily="18" charset="0"/>
              </a:rPr>
              <a:t>Because of the inability to control the production of DBP, alternatives disinfectants such as </a:t>
            </a:r>
            <a:r>
              <a:rPr lang="en-US" altLang="en-US" dirty="0">
                <a:latin typeface="Arial" panose="020B0604020202020204" pitchFamily="34" charset="0"/>
                <a:cs typeface="Arial" panose="020B0604020202020204" pitchFamily="34" charset="0"/>
              </a:rPr>
              <a:t>Ozone; Chlorine Dioxide; Potassium Permanganate; Ultraviolet Light; and Advanced Oxidation Processes. </a:t>
            </a:r>
            <a:endParaRPr lang="en-US" altLang="en-US" dirty="0">
              <a:solidFill>
                <a:srgbClr val="000000"/>
              </a:solidFill>
              <a:latin typeface="Arial" panose="020B0604020202020204" pitchFamily="34" charset="0"/>
              <a:cs typeface="Times New Roman" panose="02020603050405020304" pitchFamily="18" charset="0"/>
            </a:endParaRPr>
          </a:p>
          <a:p>
            <a:endParaRPr lang="en-US" altLang="en-US" dirty="0"/>
          </a:p>
        </p:txBody>
      </p:sp>
    </p:spTree>
    <p:extLst>
      <p:ext uri="{BB962C8B-B14F-4D97-AF65-F5344CB8AC3E}">
        <p14:creationId xmlns:p14="http://schemas.microsoft.com/office/powerpoint/2010/main" val="40652151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a:ln/>
        </p:spPr>
      </p:sp>
      <p:sp>
        <p:nvSpPr>
          <p:cNvPr id="40962" name="Notes Placeholder 2"/>
          <p:cNvSpPr>
            <a:spLocks noGrp="1"/>
          </p:cNvSpPr>
          <p:nvPr>
            <p:ph type="body" idx="1"/>
          </p:nvPr>
        </p:nvSpPr>
        <p:spPr>
          <a:noFill/>
          <a:ln/>
        </p:spPr>
        <p:txBody>
          <a:bodyPr/>
          <a:lstStyle/>
          <a:p>
            <a:r>
              <a:rPr lang="en-US" dirty="0"/>
              <a:t>*ANIMATION</a:t>
            </a:r>
          </a:p>
          <a:p>
            <a:r>
              <a:rPr lang="en-US" dirty="0"/>
              <a:t>Different points of chlorination discussed earlier in module 3</a:t>
            </a:r>
          </a:p>
          <a:p>
            <a:r>
              <a:rPr lang="en-US" dirty="0"/>
              <a:t>Different</a:t>
            </a:r>
            <a:r>
              <a:rPr lang="en-US" baseline="0" dirty="0"/>
              <a:t> chlorination strategies are used for achieving different treatment objectives as shown in the Table above</a:t>
            </a:r>
            <a:endParaRPr lang="en-US" dirty="0"/>
          </a:p>
        </p:txBody>
      </p:sp>
      <p:sp>
        <p:nvSpPr>
          <p:cNvPr id="40963" name="Slide Number Placeholder 3"/>
          <p:cNvSpPr>
            <a:spLocks noGrp="1"/>
          </p:cNvSpPr>
          <p:nvPr>
            <p:ph type="sldNum" sz="quarter" idx="5"/>
          </p:nvPr>
        </p:nvSpPr>
        <p:spPr>
          <a:noFill/>
        </p:spPr>
        <p:txBody>
          <a:bodyPr/>
          <a:lstStyle/>
          <a:p>
            <a:fld id="{C3BF7A45-79F1-4CDF-BBE8-C8B8742BE7B0}" type="slidenum">
              <a:rPr lang="en-US" smtClean="0"/>
              <a:pPr/>
              <a:t>68</a:t>
            </a:fld>
            <a:endParaRPr lang="en-US" dirty="0"/>
          </a:p>
        </p:txBody>
      </p:sp>
      <p:sp>
        <p:nvSpPr>
          <p:cNvPr id="3" name="Footer Placeholder 2"/>
          <p:cNvSpPr>
            <a:spLocks noGrp="1"/>
          </p:cNvSpPr>
          <p:nvPr>
            <p:ph type="ftr" sz="quarter" idx="11"/>
          </p:nvPr>
        </p:nvSpPr>
        <p:spPr/>
        <p:txBody>
          <a:bodyPr/>
          <a:lstStyle/>
          <a:p>
            <a:r>
              <a:rPr lang="en-US" dirty="0"/>
              <a:t>Developed by American Water Works Association with funds from the U.S. Environmental Protection Agency, Published 2015</a:t>
            </a:r>
          </a:p>
        </p:txBody>
      </p:sp>
    </p:spTree>
    <p:extLst>
      <p:ext uri="{BB962C8B-B14F-4D97-AF65-F5344CB8AC3E}">
        <p14:creationId xmlns:p14="http://schemas.microsoft.com/office/powerpoint/2010/main" val="5588346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a:defRPr>
                <a:solidFill>
                  <a:schemeClr val="tx1"/>
                </a:solidFill>
                <a:latin typeface="Times New Roman" panose="02020603050405020304" pitchFamily="18" charset="0"/>
              </a:defRPr>
            </a:lvl1pPr>
            <a:lvl2pPr marL="751420" indent="-289008">
              <a:defRPr>
                <a:solidFill>
                  <a:schemeClr val="tx1"/>
                </a:solidFill>
                <a:latin typeface="Times New Roman" panose="02020603050405020304" pitchFamily="18" charset="0"/>
              </a:defRPr>
            </a:lvl2pPr>
            <a:lvl3pPr marL="1156030" indent="-231206">
              <a:defRPr>
                <a:solidFill>
                  <a:schemeClr val="tx1"/>
                </a:solidFill>
                <a:latin typeface="Times New Roman" panose="02020603050405020304" pitchFamily="18" charset="0"/>
              </a:defRPr>
            </a:lvl3pPr>
            <a:lvl4pPr marL="1618442" indent="-231206">
              <a:defRPr>
                <a:solidFill>
                  <a:schemeClr val="tx1"/>
                </a:solidFill>
                <a:latin typeface="Times New Roman" panose="02020603050405020304" pitchFamily="18" charset="0"/>
              </a:defRPr>
            </a:lvl4pPr>
            <a:lvl5pPr marL="2080854" indent="-231206">
              <a:defRPr>
                <a:solidFill>
                  <a:schemeClr val="tx1"/>
                </a:solidFill>
                <a:latin typeface="Times New Roman" panose="02020603050405020304" pitchFamily="18" charset="0"/>
              </a:defRPr>
            </a:lvl5pPr>
            <a:lvl6pPr marL="2543266" indent="-231206" eaLnBrk="0" fontAlgn="base" hangingPunct="0">
              <a:spcBef>
                <a:spcPct val="0"/>
              </a:spcBef>
              <a:spcAft>
                <a:spcPct val="0"/>
              </a:spcAft>
              <a:defRPr>
                <a:solidFill>
                  <a:schemeClr val="tx1"/>
                </a:solidFill>
                <a:latin typeface="Times New Roman" panose="02020603050405020304" pitchFamily="18" charset="0"/>
              </a:defRPr>
            </a:lvl6pPr>
            <a:lvl7pPr marL="3005679" indent="-231206" eaLnBrk="0" fontAlgn="base" hangingPunct="0">
              <a:spcBef>
                <a:spcPct val="0"/>
              </a:spcBef>
              <a:spcAft>
                <a:spcPct val="0"/>
              </a:spcAft>
              <a:defRPr>
                <a:solidFill>
                  <a:schemeClr val="tx1"/>
                </a:solidFill>
                <a:latin typeface="Times New Roman" panose="02020603050405020304" pitchFamily="18" charset="0"/>
              </a:defRPr>
            </a:lvl7pPr>
            <a:lvl8pPr marL="3468091" indent="-231206" eaLnBrk="0" fontAlgn="base" hangingPunct="0">
              <a:spcBef>
                <a:spcPct val="0"/>
              </a:spcBef>
              <a:spcAft>
                <a:spcPct val="0"/>
              </a:spcAft>
              <a:defRPr>
                <a:solidFill>
                  <a:schemeClr val="tx1"/>
                </a:solidFill>
                <a:latin typeface="Times New Roman" panose="02020603050405020304" pitchFamily="18" charset="0"/>
              </a:defRPr>
            </a:lvl8pPr>
            <a:lvl9pPr marL="3930503" indent="-231206" eaLnBrk="0" fontAlgn="base" hangingPunct="0">
              <a:spcBef>
                <a:spcPct val="0"/>
              </a:spcBef>
              <a:spcAft>
                <a:spcPct val="0"/>
              </a:spcAft>
              <a:defRPr>
                <a:solidFill>
                  <a:schemeClr val="tx1"/>
                </a:solidFill>
                <a:latin typeface="Times New Roman" panose="02020603050405020304" pitchFamily="18" charset="0"/>
              </a:defRPr>
            </a:lvl9pPr>
          </a:lstStyle>
          <a:p>
            <a:fld id="{847DCE5E-7624-4E59-ABD7-6DB030E1CE7A}" type="slidenum">
              <a:rPr lang="en-US" altLang="en-US"/>
              <a:pPr/>
              <a:t>69</a:t>
            </a:fld>
            <a:endParaRPr lang="en-US" altLang="en-US" dirty="0"/>
          </a:p>
        </p:txBody>
      </p:sp>
      <p:sp>
        <p:nvSpPr>
          <p:cNvPr id="61443" name="Rectangle 2"/>
          <p:cNvSpPr>
            <a:spLocks noGrp="1" noRot="1" noChangeAspect="1" noChangeArrowheads="1" noTextEdit="1"/>
          </p:cNvSpPr>
          <p:nvPr>
            <p:ph type="sldImg"/>
          </p:nvPr>
        </p:nvSpPr>
        <p:spPr>
          <a:solidFill>
            <a:srgbClr val="FFFFFF"/>
          </a:solidFill>
          <a:ln/>
        </p:spPr>
      </p:sp>
      <p:sp>
        <p:nvSpPr>
          <p:cNvPr id="61444" name="Rectangle 3"/>
          <p:cNvSpPr>
            <a:spLocks noGrp="1" noChangeArrowheads="1"/>
          </p:cNvSpPr>
          <p:nvPr>
            <p:ph type="body" idx="1"/>
          </p:nvPr>
        </p:nvSpPr>
        <p:spPr>
          <a:solidFill>
            <a:srgbClr val="FFFFFF"/>
          </a:solidFill>
          <a:ln>
            <a:solidFill>
              <a:srgbClr val="000000"/>
            </a:solidFill>
            <a:miter lim="800000"/>
            <a:headEnd/>
            <a:tailEnd/>
          </a:ln>
        </p:spPr>
        <p:txBody>
          <a:bodyPr/>
          <a:lstStyle/>
          <a:p>
            <a:r>
              <a:rPr lang="en-US" altLang="en-US" dirty="0"/>
              <a:t>Moving the point of disinfection is effective because TOC is being removed at each step in the treatment process. By moving the application point from a pre-chlorination point to a post sedimentation point in this example both THM and HAA5s have been reduced by over 50%!</a:t>
            </a:r>
          </a:p>
        </p:txBody>
      </p:sp>
    </p:spTree>
    <p:extLst>
      <p:ext uri="{BB962C8B-B14F-4D97-AF65-F5344CB8AC3E}">
        <p14:creationId xmlns:p14="http://schemas.microsoft.com/office/powerpoint/2010/main" val="20818970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a:defRPr>
                <a:solidFill>
                  <a:schemeClr val="tx1"/>
                </a:solidFill>
                <a:latin typeface="Times New Roman" panose="02020603050405020304" pitchFamily="18" charset="0"/>
              </a:defRPr>
            </a:lvl1pPr>
            <a:lvl2pPr marL="751420" indent="-289008">
              <a:defRPr>
                <a:solidFill>
                  <a:schemeClr val="tx1"/>
                </a:solidFill>
                <a:latin typeface="Times New Roman" panose="02020603050405020304" pitchFamily="18" charset="0"/>
              </a:defRPr>
            </a:lvl2pPr>
            <a:lvl3pPr marL="1156030" indent="-231206">
              <a:defRPr>
                <a:solidFill>
                  <a:schemeClr val="tx1"/>
                </a:solidFill>
                <a:latin typeface="Times New Roman" panose="02020603050405020304" pitchFamily="18" charset="0"/>
              </a:defRPr>
            </a:lvl3pPr>
            <a:lvl4pPr marL="1618442" indent="-231206">
              <a:defRPr>
                <a:solidFill>
                  <a:schemeClr val="tx1"/>
                </a:solidFill>
                <a:latin typeface="Times New Roman" panose="02020603050405020304" pitchFamily="18" charset="0"/>
              </a:defRPr>
            </a:lvl4pPr>
            <a:lvl5pPr marL="2080854" indent="-231206">
              <a:defRPr>
                <a:solidFill>
                  <a:schemeClr val="tx1"/>
                </a:solidFill>
                <a:latin typeface="Times New Roman" panose="02020603050405020304" pitchFamily="18" charset="0"/>
              </a:defRPr>
            </a:lvl5pPr>
            <a:lvl6pPr marL="2543266" indent="-231206" eaLnBrk="0" fontAlgn="base" hangingPunct="0">
              <a:spcBef>
                <a:spcPct val="0"/>
              </a:spcBef>
              <a:spcAft>
                <a:spcPct val="0"/>
              </a:spcAft>
              <a:defRPr>
                <a:solidFill>
                  <a:schemeClr val="tx1"/>
                </a:solidFill>
                <a:latin typeface="Times New Roman" panose="02020603050405020304" pitchFamily="18" charset="0"/>
              </a:defRPr>
            </a:lvl6pPr>
            <a:lvl7pPr marL="3005679" indent="-231206" eaLnBrk="0" fontAlgn="base" hangingPunct="0">
              <a:spcBef>
                <a:spcPct val="0"/>
              </a:spcBef>
              <a:spcAft>
                <a:spcPct val="0"/>
              </a:spcAft>
              <a:defRPr>
                <a:solidFill>
                  <a:schemeClr val="tx1"/>
                </a:solidFill>
                <a:latin typeface="Times New Roman" panose="02020603050405020304" pitchFamily="18" charset="0"/>
              </a:defRPr>
            </a:lvl7pPr>
            <a:lvl8pPr marL="3468091" indent="-231206" eaLnBrk="0" fontAlgn="base" hangingPunct="0">
              <a:spcBef>
                <a:spcPct val="0"/>
              </a:spcBef>
              <a:spcAft>
                <a:spcPct val="0"/>
              </a:spcAft>
              <a:defRPr>
                <a:solidFill>
                  <a:schemeClr val="tx1"/>
                </a:solidFill>
                <a:latin typeface="Times New Roman" panose="02020603050405020304" pitchFamily="18" charset="0"/>
              </a:defRPr>
            </a:lvl8pPr>
            <a:lvl9pPr marL="3930503" indent="-231206" eaLnBrk="0" fontAlgn="base" hangingPunct="0">
              <a:spcBef>
                <a:spcPct val="0"/>
              </a:spcBef>
              <a:spcAft>
                <a:spcPct val="0"/>
              </a:spcAft>
              <a:defRPr>
                <a:solidFill>
                  <a:schemeClr val="tx1"/>
                </a:solidFill>
                <a:latin typeface="Times New Roman" panose="02020603050405020304" pitchFamily="18" charset="0"/>
              </a:defRPr>
            </a:lvl9pPr>
          </a:lstStyle>
          <a:p>
            <a:fld id="{50EE969E-15A0-472D-B9CA-025D5284915E}" type="slidenum">
              <a:rPr lang="en-US" altLang="en-US"/>
              <a:pPr/>
              <a:t>71</a:t>
            </a:fld>
            <a:endParaRPr lang="en-US" altLang="en-US"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r>
              <a:rPr lang="en-US" altLang="en-US" dirty="0"/>
              <a:t>Because in excess of 90% of the water treatment plants use chlorine as the primary disinfectant, adopting modifications to disinfection strategies can be very effective in reducing the production of DBP. These modifications are generally much more cost effective than changing treatment processes or using alternative disinfectants.</a:t>
            </a:r>
          </a:p>
        </p:txBody>
      </p:sp>
    </p:spTree>
    <p:extLst>
      <p:ext uri="{BB962C8B-B14F-4D97-AF65-F5344CB8AC3E}">
        <p14:creationId xmlns:p14="http://schemas.microsoft.com/office/powerpoint/2010/main" val="33516267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a:defRPr>
                <a:solidFill>
                  <a:schemeClr val="tx1"/>
                </a:solidFill>
                <a:latin typeface="Times New Roman" panose="02020603050405020304" pitchFamily="18" charset="0"/>
              </a:defRPr>
            </a:lvl1pPr>
            <a:lvl2pPr marL="751420" indent="-289008">
              <a:defRPr>
                <a:solidFill>
                  <a:schemeClr val="tx1"/>
                </a:solidFill>
                <a:latin typeface="Times New Roman" panose="02020603050405020304" pitchFamily="18" charset="0"/>
              </a:defRPr>
            </a:lvl2pPr>
            <a:lvl3pPr marL="1156030" indent="-231206">
              <a:defRPr>
                <a:solidFill>
                  <a:schemeClr val="tx1"/>
                </a:solidFill>
                <a:latin typeface="Times New Roman" panose="02020603050405020304" pitchFamily="18" charset="0"/>
              </a:defRPr>
            </a:lvl3pPr>
            <a:lvl4pPr marL="1618442" indent="-231206">
              <a:defRPr>
                <a:solidFill>
                  <a:schemeClr val="tx1"/>
                </a:solidFill>
                <a:latin typeface="Times New Roman" panose="02020603050405020304" pitchFamily="18" charset="0"/>
              </a:defRPr>
            </a:lvl4pPr>
            <a:lvl5pPr marL="2080854" indent="-231206">
              <a:defRPr>
                <a:solidFill>
                  <a:schemeClr val="tx1"/>
                </a:solidFill>
                <a:latin typeface="Times New Roman" panose="02020603050405020304" pitchFamily="18" charset="0"/>
              </a:defRPr>
            </a:lvl5pPr>
            <a:lvl6pPr marL="2543266" indent="-231206" eaLnBrk="0" fontAlgn="base" hangingPunct="0">
              <a:spcBef>
                <a:spcPct val="0"/>
              </a:spcBef>
              <a:spcAft>
                <a:spcPct val="0"/>
              </a:spcAft>
              <a:defRPr>
                <a:solidFill>
                  <a:schemeClr val="tx1"/>
                </a:solidFill>
                <a:latin typeface="Times New Roman" panose="02020603050405020304" pitchFamily="18" charset="0"/>
              </a:defRPr>
            </a:lvl6pPr>
            <a:lvl7pPr marL="3005679" indent="-231206" eaLnBrk="0" fontAlgn="base" hangingPunct="0">
              <a:spcBef>
                <a:spcPct val="0"/>
              </a:spcBef>
              <a:spcAft>
                <a:spcPct val="0"/>
              </a:spcAft>
              <a:defRPr>
                <a:solidFill>
                  <a:schemeClr val="tx1"/>
                </a:solidFill>
                <a:latin typeface="Times New Roman" panose="02020603050405020304" pitchFamily="18" charset="0"/>
              </a:defRPr>
            </a:lvl7pPr>
            <a:lvl8pPr marL="3468091" indent="-231206" eaLnBrk="0" fontAlgn="base" hangingPunct="0">
              <a:spcBef>
                <a:spcPct val="0"/>
              </a:spcBef>
              <a:spcAft>
                <a:spcPct val="0"/>
              </a:spcAft>
              <a:defRPr>
                <a:solidFill>
                  <a:schemeClr val="tx1"/>
                </a:solidFill>
                <a:latin typeface="Times New Roman" panose="02020603050405020304" pitchFamily="18" charset="0"/>
              </a:defRPr>
            </a:lvl8pPr>
            <a:lvl9pPr marL="3930503" indent="-231206" eaLnBrk="0" fontAlgn="base" hangingPunct="0">
              <a:spcBef>
                <a:spcPct val="0"/>
              </a:spcBef>
              <a:spcAft>
                <a:spcPct val="0"/>
              </a:spcAft>
              <a:defRPr>
                <a:solidFill>
                  <a:schemeClr val="tx1"/>
                </a:solidFill>
                <a:latin typeface="Times New Roman" panose="02020603050405020304" pitchFamily="18" charset="0"/>
              </a:defRPr>
            </a:lvl9pPr>
          </a:lstStyle>
          <a:p>
            <a:fld id="{B6E622D1-9773-4AEC-A644-C21563FAD75E}" type="slidenum">
              <a:rPr lang="en-US" altLang="en-US"/>
              <a:pPr/>
              <a:t>73</a:t>
            </a:fld>
            <a:endParaRPr lang="en-US" altLang="en-US" dirty="0"/>
          </a:p>
        </p:txBody>
      </p:sp>
      <p:sp>
        <p:nvSpPr>
          <p:cNvPr id="27651" name="Rectangle 2"/>
          <p:cNvSpPr>
            <a:spLocks noGrp="1" noRot="1" noChangeAspect="1" noChangeArrowheads="1" noTextEdit="1"/>
          </p:cNvSpPr>
          <p:nvPr>
            <p:ph type="sldImg"/>
          </p:nvPr>
        </p:nvSpPr>
        <p:spPr>
          <a:solidFill>
            <a:srgbClr val="FFFFFF"/>
          </a:solidFill>
          <a:ln/>
        </p:spPr>
      </p:sp>
      <p:sp>
        <p:nvSpPr>
          <p:cNvPr id="27652" name="Rectangle 3"/>
          <p:cNvSpPr>
            <a:spLocks noGrp="1" noChangeArrowheads="1"/>
          </p:cNvSpPr>
          <p:nvPr>
            <p:ph type="body" idx="1"/>
          </p:nvPr>
        </p:nvSpPr>
        <p:spPr>
          <a:solidFill>
            <a:srgbClr val="FFFFFF"/>
          </a:solidFill>
          <a:ln>
            <a:solidFill>
              <a:srgbClr val="000000"/>
            </a:solidFill>
            <a:miter lim="800000"/>
            <a:headEnd/>
            <a:tailEnd/>
          </a:ln>
        </p:spPr>
        <p:txBody>
          <a:bodyPr/>
          <a:lstStyle/>
          <a:p>
            <a:r>
              <a:rPr lang="en-US" altLang="en-US" dirty="0"/>
              <a:t>This slide shows the amount of TOC that can be removed for different TOC and alkalinity concentrations in a raw water using enhanced coagulation. While conventional coagulation jar testing is concerned with removal of colloidal materials. enhanced coagulation is used to determine the amount of coagulant that is most effective for TOC removal. </a:t>
            </a:r>
          </a:p>
        </p:txBody>
      </p:sp>
    </p:spTree>
    <p:extLst>
      <p:ext uri="{BB962C8B-B14F-4D97-AF65-F5344CB8AC3E}">
        <p14:creationId xmlns:p14="http://schemas.microsoft.com/office/powerpoint/2010/main" val="4033856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a:ln/>
        </p:spPr>
      </p:sp>
      <p:sp>
        <p:nvSpPr>
          <p:cNvPr id="35842" name="Notes Placeholder 2"/>
          <p:cNvSpPr>
            <a:spLocks noGrp="1"/>
          </p:cNvSpPr>
          <p:nvPr>
            <p:ph type="body" idx="1"/>
          </p:nvPr>
        </p:nvSpPr>
        <p:spPr>
          <a:noFill/>
          <a:ln/>
        </p:spPr>
        <p:txBody>
          <a:bodyPr/>
          <a:lstStyle/>
          <a:p>
            <a:pPr eaLnBrk="1" hangingPunct="1"/>
            <a:r>
              <a:rPr lang="en-US" dirty="0"/>
              <a:t>*ANIMATION</a:t>
            </a:r>
          </a:p>
          <a:p>
            <a:pPr eaLnBrk="1" hangingPunct="1"/>
            <a:r>
              <a:rPr lang="en-US" dirty="0"/>
              <a:t>PAC is most frequently used for the control of taste and odor, even though it can be used for the removal of DBP precursors.  </a:t>
            </a:r>
          </a:p>
          <a:p>
            <a:pPr eaLnBrk="1" hangingPunct="1"/>
            <a:r>
              <a:rPr lang="en-US" dirty="0"/>
              <a:t>The effectiveness of PAC in adsorbing tastes and odors depends on adequate mixing, contact time, dosage, and on the cause and concentration of the taste/odor problem.  </a:t>
            </a:r>
          </a:p>
          <a:p>
            <a:pPr eaLnBrk="1" hangingPunct="1"/>
            <a:r>
              <a:rPr lang="en-US" dirty="0"/>
              <a:t>Mixing and contact time are determined by the location at which the PAC is added in the treatment process, so adjustments made by the operator will usually involve only dosage adjustments.  </a:t>
            </a:r>
          </a:p>
          <a:p>
            <a:pPr eaLnBrk="1" hangingPunct="1"/>
            <a:r>
              <a:rPr lang="en-US" dirty="0"/>
              <a:t>The dosage usually ranges from 1 to 15 mg/L for taste and odor removal, but dosage must be much higher, in the range of 100 mg/L or more, when the PAC is being used to remove trihalomethanes or trihalomethane precursors.  An appropriate dosage should be selected using jar tests.</a:t>
            </a:r>
          </a:p>
        </p:txBody>
      </p:sp>
      <p:sp>
        <p:nvSpPr>
          <p:cNvPr id="35843" name="Slide Number Placeholder 3"/>
          <p:cNvSpPr>
            <a:spLocks noGrp="1"/>
          </p:cNvSpPr>
          <p:nvPr>
            <p:ph type="sldNum" sz="quarter" idx="5"/>
          </p:nvPr>
        </p:nvSpPr>
        <p:spPr>
          <a:noFill/>
        </p:spPr>
        <p:txBody>
          <a:bodyPr/>
          <a:lstStyle/>
          <a:p>
            <a:fld id="{6BC58BB8-A999-40F5-A1FE-F177EB6A1608}" type="slidenum">
              <a:rPr lang="en-US" smtClean="0"/>
              <a:pPr/>
              <a:t>75</a:t>
            </a:fld>
            <a:endParaRPr lang="en-US" dirty="0"/>
          </a:p>
        </p:txBody>
      </p:sp>
      <p:sp>
        <p:nvSpPr>
          <p:cNvPr id="2" name="Footer Placeholder 1"/>
          <p:cNvSpPr>
            <a:spLocks noGrp="1"/>
          </p:cNvSpPr>
          <p:nvPr>
            <p:ph type="ftr" sz="quarter" idx="10"/>
          </p:nvPr>
        </p:nvSpPr>
        <p:spPr/>
        <p:txBody>
          <a:bodyPr/>
          <a:lstStyle/>
          <a:p>
            <a:r>
              <a:rPr lang="en-US" dirty="0"/>
              <a:t>Developed by American Water Works Association with funds from the U.S. Environmental Protection Agency, Published 2015</a:t>
            </a:r>
          </a:p>
        </p:txBody>
      </p:sp>
    </p:spTree>
    <p:extLst>
      <p:ext uri="{BB962C8B-B14F-4D97-AF65-F5344CB8AC3E}">
        <p14:creationId xmlns:p14="http://schemas.microsoft.com/office/powerpoint/2010/main" val="23526480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Norfolk Virginia</a:t>
            </a:r>
          </a:p>
        </p:txBody>
      </p:sp>
      <p:sp>
        <p:nvSpPr>
          <p:cNvPr id="4" name="Slide Number Placeholder 3"/>
          <p:cNvSpPr>
            <a:spLocks noGrp="1"/>
          </p:cNvSpPr>
          <p:nvPr>
            <p:ph type="sldNum" sz="quarter" idx="10"/>
          </p:nvPr>
        </p:nvSpPr>
        <p:spPr/>
        <p:txBody>
          <a:bodyPr/>
          <a:lstStyle/>
          <a:p>
            <a:fld id="{CA077768-21C8-4125-A345-258E48D2EED0}" type="slidenum">
              <a:rPr lang="en-US" smtClean="0"/>
              <a:pPr/>
              <a:t>78</a:t>
            </a:fld>
            <a:endParaRPr lang="en-US" dirty="0"/>
          </a:p>
        </p:txBody>
      </p:sp>
    </p:spTree>
    <p:extLst>
      <p:ext uri="{BB962C8B-B14F-4D97-AF65-F5344CB8AC3E}">
        <p14:creationId xmlns:p14="http://schemas.microsoft.com/office/powerpoint/2010/main" val="2974792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47DED4-D81A-4B26-BE7F-70D6A63B5271}" type="slidenum">
              <a:rPr lang="en-US" altLang="en-US"/>
              <a:pPr/>
              <a:t>19</a:t>
            </a:fld>
            <a:endParaRPr lang="en-US" altLang="en-US" dirty="0"/>
          </a:p>
        </p:txBody>
      </p:sp>
      <p:sp>
        <p:nvSpPr>
          <p:cNvPr id="508930" name="Rectangle 2"/>
          <p:cNvSpPr>
            <a:spLocks noGrp="1" noRot="1" noChangeAspect="1" noChangeArrowheads="1"/>
          </p:cNvSpPr>
          <p:nvPr>
            <p:ph type="sldImg"/>
          </p:nvPr>
        </p:nvSpPr>
        <p:spPr bwMode="auto">
          <a:xfrm>
            <a:off x="1265238" y="708025"/>
            <a:ext cx="4645025" cy="3482975"/>
          </a:xfrm>
          <a:prstGeom prst="rect">
            <a:avLst/>
          </a:prstGeom>
          <a:solidFill>
            <a:srgbClr val="FFFFFF"/>
          </a:solidFill>
          <a:ln w="12700" cap="flat">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08931" name="Rectangle 3"/>
          <p:cNvSpPr>
            <a:spLocks noGrp="1" noChangeArrowheads="1"/>
          </p:cNvSpPr>
          <p:nvPr>
            <p:ph type="body" idx="1"/>
          </p:nvPr>
        </p:nvSpPr>
        <p:spPr bwMode="auto">
          <a:xfrm>
            <a:off x="957549" y="4425482"/>
            <a:ext cx="5262447" cy="419004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8307" tIns="46563" rIns="88307" bIns="46563"/>
          <a:lstStyle/>
          <a:p>
            <a:r>
              <a:rPr lang="en-US" altLang="en-US" dirty="0"/>
              <a:t>CT = chlorine contact time</a:t>
            </a:r>
          </a:p>
          <a:p>
            <a:r>
              <a:rPr lang="en-US" altLang="en-US" dirty="0"/>
              <a:t>- pathogens</a:t>
            </a:r>
          </a:p>
        </p:txBody>
      </p:sp>
    </p:spTree>
    <p:extLst>
      <p:ext uri="{BB962C8B-B14F-4D97-AF65-F5344CB8AC3E}">
        <p14:creationId xmlns:p14="http://schemas.microsoft.com/office/powerpoint/2010/main" val="773928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*ANIMATION</a:t>
            </a:r>
          </a:p>
        </p:txBody>
      </p:sp>
      <p:sp>
        <p:nvSpPr>
          <p:cNvPr id="4" name="Slide Number Placeholder 3"/>
          <p:cNvSpPr>
            <a:spLocks noGrp="1"/>
          </p:cNvSpPr>
          <p:nvPr>
            <p:ph type="sldNum" sz="quarter" idx="10"/>
          </p:nvPr>
        </p:nvSpPr>
        <p:spPr/>
        <p:txBody>
          <a:bodyPr/>
          <a:lstStyle/>
          <a:p>
            <a:fld id="{CA077768-21C8-4125-A345-258E48D2EED0}" type="slidenum">
              <a:rPr lang="en-US" smtClean="0"/>
              <a:pPr/>
              <a:t>86</a:t>
            </a:fld>
            <a:endParaRPr lang="en-US" dirty="0"/>
          </a:p>
        </p:txBody>
      </p:sp>
    </p:spTree>
    <p:extLst>
      <p:ext uri="{BB962C8B-B14F-4D97-AF65-F5344CB8AC3E}">
        <p14:creationId xmlns:p14="http://schemas.microsoft.com/office/powerpoint/2010/main" val="21742033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*ANIMATION</a:t>
            </a:r>
          </a:p>
          <a:p>
            <a:r>
              <a:rPr lang="en-US" dirty="0"/>
              <a:t>Employ biodegradation, adsorption, and filtration of solids</a:t>
            </a:r>
          </a:p>
        </p:txBody>
      </p:sp>
      <p:sp>
        <p:nvSpPr>
          <p:cNvPr id="4" name="Slide Number Placeholder 3"/>
          <p:cNvSpPr>
            <a:spLocks noGrp="1"/>
          </p:cNvSpPr>
          <p:nvPr>
            <p:ph type="sldNum" sz="quarter" idx="5"/>
          </p:nvPr>
        </p:nvSpPr>
        <p:spPr/>
        <p:txBody>
          <a:bodyPr/>
          <a:lstStyle/>
          <a:p>
            <a:fld id="{CA077768-21C8-4125-A345-258E48D2EED0}" type="slidenum">
              <a:rPr lang="en-US" smtClean="0"/>
              <a:pPr/>
              <a:t>87</a:t>
            </a:fld>
            <a:endParaRPr lang="en-US" dirty="0"/>
          </a:p>
        </p:txBody>
      </p:sp>
    </p:spTree>
    <p:extLst>
      <p:ext uri="{BB962C8B-B14F-4D97-AF65-F5344CB8AC3E}">
        <p14:creationId xmlns:p14="http://schemas.microsoft.com/office/powerpoint/2010/main" val="27720810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dirty="0" err="1"/>
              <a:t>ANNIMATION</a:t>
            </a:r>
            <a:endParaRPr lang="en-US" dirty="0"/>
          </a:p>
          <a:p>
            <a:r>
              <a:rPr lang="en-US" dirty="0" err="1"/>
              <a:t>AOC</a:t>
            </a:r>
            <a:r>
              <a:rPr lang="en-US" dirty="0"/>
              <a:t> = assumable organic carbon</a:t>
            </a:r>
          </a:p>
        </p:txBody>
      </p:sp>
      <p:sp>
        <p:nvSpPr>
          <p:cNvPr id="4" name="Slide Number Placeholder 3"/>
          <p:cNvSpPr>
            <a:spLocks noGrp="1"/>
          </p:cNvSpPr>
          <p:nvPr>
            <p:ph type="sldNum" sz="quarter" idx="10"/>
          </p:nvPr>
        </p:nvSpPr>
        <p:spPr/>
        <p:txBody>
          <a:bodyPr/>
          <a:lstStyle/>
          <a:p>
            <a:fld id="{CA077768-21C8-4125-A345-258E48D2EED0}" type="slidenum">
              <a:rPr lang="en-US" smtClean="0"/>
              <a:pPr/>
              <a:t>88</a:t>
            </a:fld>
            <a:endParaRPr lang="en-US" dirty="0"/>
          </a:p>
        </p:txBody>
      </p:sp>
    </p:spTree>
    <p:extLst>
      <p:ext uri="{BB962C8B-B14F-4D97-AF65-F5344CB8AC3E}">
        <p14:creationId xmlns:p14="http://schemas.microsoft.com/office/powerpoint/2010/main" val="21682296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dirty="0" err="1"/>
              <a:t>ANNIMATION</a:t>
            </a:r>
            <a:endParaRPr lang="en-US" dirty="0"/>
          </a:p>
        </p:txBody>
      </p:sp>
      <p:sp>
        <p:nvSpPr>
          <p:cNvPr id="4" name="Slide Number Placeholder 3"/>
          <p:cNvSpPr>
            <a:spLocks noGrp="1"/>
          </p:cNvSpPr>
          <p:nvPr>
            <p:ph type="sldNum" sz="quarter" idx="10"/>
          </p:nvPr>
        </p:nvSpPr>
        <p:spPr/>
        <p:txBody>
          <a:bodyPr/>
          <a:lstStyle/>
          <a:p>
            <a:fld id="{CA077768-21C8-4125-A345-258E48D2EED0}" type="slidenum">
              <a:rPr lang="en-US" smtClean="0"/>
              <a:pPr/>
              <a:t>89</a:t>
            </a:fld>
            <a:endParaRPr lang="en-US" dirty="0"/>
          </a:p>
        </p:txBody>
      </p:sp>
    </p:spTree>
    <p:extLst>
      <p:ext uri="{BB962C8B-B14F-4D97-AF65-F5344CB8AC3E}">
        <p14:creationId xmlns:p14="http://schemas.microsoft.com/office/powerpoint/2010/main" val="13333199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D577C6A-C2D3-4EDC-9F42-FD7E5966DC00}" type="slidenum">
              <a:rPr lang="en-US" altLang="en-US" smtClean="0">
                <a:solidFill>
                  <a:prstClr val="black"/>
                </a:solidFill>
              </a:rPr>
              <a:pPr>
                <a:defRPr/>
              </a:pPr>
              <a:t>90</a:t>
            </a:fld>
            <a:endParaRPr lang="en-US" altLang="en-US" dirty="0">
              <a:solidFill>
                <a:prstClr val="black"/>
              </a:solidFill>
            </a:endParaRPr>
          </a:p>
        </p:txBody>
      </p:sp>
    </p:spTree>
    <p:extLst>
      <p:ext uri="{BB962C8B-B14F-4D97-AF65-F5344CB8AC3E}">
        <p14:creationId xmlns:p14="http://schemas.microsoft.com/office/powerpoint/2010/main" val="1025343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F703DD-5D59-49DF-8813-316FC6E3FEEB}" type="slidenum">
              <a:rPr lang="en-US" altLang="en-US"/>
              <a:pPr/>
              <a:t>96</a:t>
            </a:fld>
            <a:endParaRPr lang="en-US" altLang="en-US" dirty="0"/>
          </a:p>
        </p:txBody>
      </p:sp>
      <p:sp>
        <p:nvSpPr>
          <p:cNvPr id="291842" name="Rectangle 2"/>
          <p:cNvSpPr>
            <a:spLocks noGrp="1" noRot="1" noChangeAspect="1" noChangeArrowheads="1" noTextEdit="1"/>
          </p:cNvSpPr>
          <p:nvPr>
            <p:ph type="sldImg"/>
          </p:nvPr>
        </p:nvSpPr>
        <p:spPr bwMode="auto">
          <a:xfrm>
            <a:off x="1265238" y="704850"/>
            <a:ext cx="4646612" cy="3484563"/>
          </a:xfrm>
          <a:prstGeom prst="rect">
            <a:avLst/>
          </a:prstGeom>
          <a:solidFill>
            <a:srgbClr val="FFFFFF"/>
          </a:solidFill>
          <a:ln w="12700" cap="flat">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1843" name="Rectangle 3"/>
          <p:cNvSpPr>
            <a:spLocks noGrp="1" noChangeArrowheads="1"/>
          </p:cNvSpPr>
          <p:nvPr>
            <p:ph type="body" idx="1"/>
          </p:nvPr>
        </p:nvSpPr>
        <p:spPr bwMode="auto">
          <a:xfrm>
            <a:off x="957549" y="4427073"/>
            <a:ext cx="5262447" cy="419004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5" tIns="47448" rIns="89985" bIns="47448"/>
          <a:lstStyle/>
          <a:p>
            <a:endParaRPr lang="en-US" altLang="en-US" dirty="0"/>
          </a:p>
        </p:txBody>
      </p:sp>
    </p:spTree>
    <p:extLst>
      <p:ext uri="{BB962C8B-B14F-4D97-AF65-F5344CB8AC3E}">
        <p14:creationId xmlns:p14="http://schemas.microsoft.com/office/powerpoint/2010/main" val="974888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defTabSz="806010">
              <a:defRPr sz="2400">
                <a:solidFill>
                  <a:schemeClr val="tx1"/>
                </a:solidFill>
                <a:latin typeface="Arial" panose="020B0604020202020204" pitchFamily="34" charset="0"/>
              </a:defRPr>
            </a:lvl1pPr>
            <a:lvl2pPr marL="751420" indent="-289008" defTabSz="806010">
              <a:defRPr sz="2400">
                <a:solidFill>
                  <a:schemeClr val="tx1"/>
                </a:solidFill>
                <a:latin typeface="Arial" panose="020B0604020202020204" pitchFamily="34" charset="0"/>
              </a:defRPr>
            </a:lvl2pPr>
            <a:lvl3pPr marL="1156030" indent="-231206" defTabSz="806010">
              <a:defRPr sz="2400">
                <a:solidFill>
                  <a:schemeClr val="tx1"/>
                </a:solidFill>
                <a:latin typeface="Arial" panose="020B0604020202020204" pitchFamily="34" charset="0"/>
              </a:defRPr>
            </a:lvl3pPr>
            <a:lvl4pPr marL="1618442" indent="-231206" defTabSz="806010">
              <a:defRPr sz="2400">
                <a:solidFill>
                  <a:schemeClr val="tx1"/>
                </a:solidFill>
                <a:latin typeface="Arial" panose="020B0604020202020204" pitchFamily="34" charset="0"/>
              </a:defRPr>
            </a:lvl4pPr>
            <a:lvl5pPr marL="2080854" indent="-231206" defTabSz="806010">
              <a:defRPr sz="2400">
                <a:solidFill>
                  <a:schemeClr val="tx1"/>
                </a:solidFill>
                <a:latin typeface="Arial" panose="020B0604020202020204" pitchFamily="34" charset="0"/>
              </a:defRPr>
            </a:lvl5pPr>
            <a:lvl6pPr marL="2543266" indent="-231206" defTabSz="806010" eaLnBrk="0" fontAlgn="base" hangingPunct="0">
              <a:spcBef>
                <a:spcPct val="0"/>
              </a:spcBef>
              <a:spcAft>
                <a:spcPct val="0"/>
              </a:spcAft>
              <a:defRPr sz="2400">
                <a:solidFill>
                  <a:schemeClr val="tx1"/>
                </a:solidFill>
                <a:latin typeface="Arial" panose="020B0604020202020204" pitchFamily="34" charset="0"/>
              </a:defRPr>
            </a:lvl6pPr>
            <a:lvl7pPr marL="3005679" indent="-231206" defTabSz="806010" eaLnBrk="0" fontAlgn="base" hangingPunct="0">
              <a:spcBef>
                <a:spcPct val="0"/>
              </a:spcBef>
              <a:spcAft>
                <a:spcPct val="0"/>
              </a:spcAft>
              <a:defRPr sz="2400">
                <a:solidFill>
                  <a:schemeClr val="tx1"/>
                </a:solidFill>
                <a:latin typeface="Arial" panose="020B0604020202020204" pitchFamily="34" charset="0"/>
              </a:defRPr>
            </a:lvl7pPr>
            <a:lvl8pPr marL="3468091" indent="-231206" defTabSz="806010" eaLnBrk="0" fontAlgn="base" hangingPunct="0">
              <a:spcBef>
                <a:spcPct val="0"/>
              </a:spcBef>
              <a:spcAft>
                <a:spcPct val="0"/>
              </a:spcAft>
              <a:defRPr sz="2400">
                <a:solidFill>
                  <a:schemeClr val="tx1"/>
                </a:solidFill>
                <a:latin typeface="Arial" panose="020B0604020202020204" pitchFamily="34" charset="0"/>
              </a:defRPr>
            </a:lvl8pPr>
            <a:lvl9pPr marL="3930503" indent="-231206" defTabSz="806010" eaLnBrk="0" fontAlgn="base" hangingPunct="0">
              <a:spcBef>
                <a:spcPct val="0"/>
              </a:spcBef>
              <a:spcAft>
                <a:spcPct val="0"/>
              </a:spcAft>
              <a:defRPr sz="2400">
                <a:solidFill>
                  <a:schemeClr val="tx1"/>
                </a:solidFill>
                <a:latin typeface="Arial" panose="020B0604020202020204" pitchFamily="34" charset="0"/>
              </a:defRPr>
            </a:lvl9pPr>
          </a:lstStyle>
          <a:p>
            <a:fld id="{2E170CA5-3B7B-40A6-9173-AD2AB2BD0B27}" type="slidenum">
              <a:rPr lang="en-US" altLang="en-US" sz="1200">
                <a:latin typeface="Times New Roman" panose="02020603050405020304" pitchFamily="18" charset="0"/>
              </a:rPr>
              <a:pPr/>
              <a:t>98</a:t>
            </a:fld>
            <a:endParaRPr lang="en-US" altLang="en-US" sz="1200" dirty="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solidFill>
            <a:srgbClr val="FFFFFF"/>
          </a:solidFill>
          <a:ln cap="flat"/>
        </p:spPr>
      </p:sp>
      <p:sp>
        <p:nvSpPr>
          <p:cNvPr id="61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endParaRPr lang="en-US" altLang="en-US" dirty="0"/>
          </a:p>
        </p:txBody>
      </p:sp>
    </p:spTree>
    <p:extLst>
      <p:ext uri="{BB962C8B-B14F-4D97-AF65-F5344CB8AC3E}">
        <p14:creationId xmlns:p14="http://schemas.microsoft.com/office/powerpoint/2010/main" val="14322714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defTabSz="806010">
              <a:defRPr sz="2400">
                <a:solidFill>
                  <a:schemeClr val="tx1"/>
                </a:solidFill>
                <a:latin typeface="Arial" panose="020B0604020202020204" pitchFamily="34" charset="0"/>
              </a:defRPr>
            </a:lvl1pPr>
            <a:lvl2pPr marL="751420" indent="-289008" defTabSz="806010">
              <a:defRPr sz="2400">
                <a:solidFill>
                  <a:schemeClr val="tx1"/>
                </a:solidFill>
                <a:latin typeface="Arial" panose="020B0604020202020204" pitchFamily="34" charset="0"/>
              </a:defRPr>
            </a:lvl2pPr>
            <a:lvl3pPr marL="1156030" indent="-231206" defTabSz="806010">
              <a:defRPr sz="2400">
                <a:solidFill>
                  <a:schemeClr val="tx1"/>
                </a:solidFill>
                <a:latin typeface="Arial" panose="020B0604020202020204" pitchFamily="34" charset="0"/>
              </a:defRPr>
            </a:lvl3pPr>
            <a:lvl4pPr marL="1618442" indent="-231206" defTabSz="806010">
              <a:defRPr sz="2400">
                <a:solidFill>
                  <a:schemeClr val="tx1"/>
                </a:solidFill>
                <a:latin typeface="Arial" panose="020B0604020202020204" pitchFamily="34" charset="0"/>
              </a:defRPr>
            </a:lvl4pPr>
            <a:lvl5pPr marL="2080854" indent="-231206" defTabSz="806010">
              <a:defRPr sz="2400">
                <a:solidFill>
                  <a:schemeClr val="tx1"/>
                </a:solidFill>
                <a:latin typeface="Arial" panose="020B0604020202020204" pitchFamily="34" charset="0"/>
              </a:defRPr>
            </a:lvl5pPr>
            <a:lvl6pPr marL="2543266" indent="-231206" defTabSz="806010" eaLnBrk="0" fontAlgn="base" hangingPunct="0">
              <a:spcBef>
                <a:spcPct val="0"/>
              </a:spcBef>
              <a:spcAft>
                <a:spcPct val="0"/>
              </a:spcAft>
              <a:defRPr sz="2400">
                <a:solidFill>
                  <a:schemeClr val="tx1"/>
                </a:solidFill>
                <a:latin typeface="Arial" panose="020B0604020202020204" pitchFamily="34" charset="0"/>
              </a:defRPr>
            </a:lvl6pPr>
            <a:lvl7pPr marL="3005679" indent="-231206" defTabSz="806010" eaLnBrk="0" fontAlgn="base" hangingPunct="0">
              <a:spcBef>
                <a:spcPct val="0"/>
              </a:spcBef>
              <a:spcAft>
                <a:spcPct val="0"/>
              </a:spcAft>
              <a:defRPr sz="2400">
                <a:solidFill>
                  <a:schemeClr val="tx1"/>
                </a:solidFill>
                <a:latin typeface="Arial" panose="020B0604020202020204" pitchFamily="34" charset="0"/>
              </a:defRPr>
            </a:lvl7pPr>
            <a:lvl8pPr marL="3468091" indent="-231206" defTabSz="806010" eaLnBrk="0" fontAlgn="base" hangingPunct="0">
              <a:spcBef>
                <a:spcPct val="0"/>
              </a:spcBef>
              <a:spcAft>
                <a:spcPct val="0"/>
              </a:spcAft>
              <a:defRPr sz="2400">
                <a:solidFill>
                  <a:schemeClr val="tx1"/>
                </a:solidFill>
                <a:latin typeface="Arial" panose="020B0604020202020204" pitchFamily="34" charset="0"/>
              </a:defRPr>
            </a:lvl8pPr>
            <a:lvl9pPr marL="3930503" indent="-231206" defTabSz="806010" eaLnBrk="0" fontAlgn="base" hangingPunct="0">
              <a:spcBef>
                <a:spcPct val="0"/>
              </a:spcBef>
              <a:spcAft>
                <a:spcPct val="0"/>
              </a:spcAft>
              <a:defRPr sz="2400">
                <a:solidFill>
                  <a:schemeClr val="tx1"/>
                </a:solidFill>
                <a:latin typeface="Arial" panose="020B0604020202020204" pitchFamily="34" charset="0"/>
              </a:defRPr>
            </a:lvl9pPr>
          </a:lstStyle>
          <a:p>
            <a:fld id="{12FFF6A9-E33C-40F4-808D-25C12D625F4B}" type="slidenum">
              <a:rPr lang="en-US" altLang="en-US" sz="1200">
                <a:latin typeface="Times New Roman" panose="02020603050405020304" pitchFamily="18" charset="0"/>
              </a:rPr>
              <a:pPr/>
              <a:t>100</a:t>
            </a:fld>
            <a:endParaRPr lang="en-US" altLang="en-US" sz="1200" dirty="0">
              <a:latin typeface="Times New Roman" panose="02020603050405020304" pitchFamily="18" charset="0"/>
            </a:endParaRPr>
          </a:p>
        </p:txBody>
      </p:sp>
      <p:sp>
        <p:nvSpPr>
          <p:cNvPr id="8195" name="Rectangle 2"/>
          <p:cNvSpPr>
            <a:spLocks noGrp="1" noRot="1" noChangeAspect="1" noChangeArrowheads="1" noTextEdit="1"/>
          </p:cNvSpPr>
          <p:nvPr>
            <p:ph type="sldImg"/>
          </p:nvPr>
        </p:nvSpPr>
        <p:spPr>
          <a:xfrm>
            <a:off x="1204913" y="704850"/>
            <a:ext cx="4611687" cy="3457575"/>
          </a:xfrm>
          <a:solidFill>
            <a:srgbClr val="FFFFFF"/>
          </a:solidFill>
          <a:ln cap="flat"/>
        </p:spPr>
      </p:sp>
      <p:sp>
        <p:nvSpPr>
          <p:cNvPr id="81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lang="en-US" altLang="en-US" dirty="0"/>
              <a:t>*ANIMATION</a:t>
            </a:r>
          </a:p>
        </p:txBody>
      </p:sp>
    </p:spTree>
    <p:extLst>
      <p:ext uri="{BB962C8B-B14F-4D97-AF65-F5344CB8AC3E}">
        <p14:creationId xmlns:p14="http://schemas.microsoft.com/office/powerpoint/2010/main" val="33863738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824">
              <a:defRPr/>
            </a:pPr>
            <a:r>
              <a:rPr lang="en-US" dirty="0"/>
              <a:t>GAC has an extremely large amount of adsorption surface area, generally around 73 acre/lb (650 m2/gram) to 112 acre/lb (1000 m2/gram). </a:t>
            </a:r>
          </a:p>
          <a:p>
            <a:pPr defTabSz="924824">
              <a:defRPr/>
            </a:pPr>
            <a:r>
              <a:rPr lang="en-US" dirty="0"/>
              <a:t>GAC is made of tiny clusters of carbon atoms stacked upon one another, and is produced by heating the carbon source (coal, lignite, wood, nutshells or peat) in the absence of air which produces a high carbon content material. </a:t>
            </a:r>
          </a:p>
          <a:p>
            <a:r>
              <a:rPr lang="en-US" dirty="0"/>
              <a:t>As listed by USEPA, GAC is Best Available Technology for the following contaminants: </a:t>
            </a:r>
          </a:p>
          <a:p>
            <a:r>
              <a:rPr lang="en-US" dirty="0"/>
              <a:t>• Disinfection Byproducts (DBPs)</a:t>
            </a:r>
            <a:br>
              <a:rPr lang="en-US" dirty="0"/>
            </a:br>
            <a:r>
              <a:rPr lang="en-US" dirty="0"/>
              <a:t>• Mercury and Cadmium</a:t>
            </a:r>
            <a:br>
              <a:rPr lang="en-US" dirty="0"/>
            </a:br>
            <a:r>
              <a:rPr lang="en-US" dirty="0"/>
              <a:t>• Natural Organic Matter </a:t>
            </a:r>
          </a:p>
          <a:p>
            <a:r>
              <a:rPr lang="en-US" dirty="0"/>
              <a:t>• Synthetic Organic Chemicals (specifically: benzo(a)pyrene, di(2-ethylhexyl)adipate, di(2- ethylhexyl)phthalate, hexachlorobenzene, dioxin) </a:t>
            </a:r>
          </a:p>
          <a:p>
            <a:r>
              <a:rPr lang="en-US" dirty="0"/>
              <a:t>• Radionuclides</a:t>
            </a:r>
            <a:br>
              <a:rPr lang="en-US" dirty="0"/>
            </a:br>
            <a:endParaRPr lang="en-US" dirty="0"/>
          </a:p>
          <a:p>
            <a:pPr defTabSz="924824">
              <a:defRPr/>
            </a:pPr>
            <a:endParaRPr lang="en-US" dirty="0"/>
          </a:p>
          <a:p>
            <a:endParaRPr lang="en-US" dirty="0"/>
          </a:p>
        </p:txBody>
      </p:sp>
      <p:sp>
        <p:nvSpPr>
          <p:cNvPr id="4" name="Slide Number Placeholder 3"/>
          <p:cNvSpPr>
            <a:spLocks noGrp="1"/>
          </p:cNvSpPr>
          <p:nvPr>
            <p:ph type="sldNum" sz="quarter" idx="10"/>
          </p:nvPr>
        </p:nvSpPr>
        <p:spPr/>
        <p:txBody>
          <a:bodyPr/>
          <a:lstStyle/>
          <a:p>
            <a:fld id="{64DF65DD-B8BC-42C7-B64C-1E71C9587FA9}" type="slidenum">
              <a:rPr lang="en-US" smtClean="0"/>
              <a:pPr/>
              <a:t>109</a:t>
            </a:fld>
            <a:endParaRPr lang="en-US" dirty="0"/>
          </a:p>
        </p:txBody>
      </p:sp>
      <p:sp>
        <p:nvSpPr>
          <p:cNvPr id="5" name="Footer Placeholder 4"/>
          <p:cNvSpPr>
            <a:spLocks noGrp="1"/>
          </p:cNvSpPr>
          <p:nvPr>
            <p:ph type="ftr" sz="quarter" idx="11"/>
          </p:nvPr>
        </p:nvSpPr>
        <p:spPr/>
        <p:txBody>
          <a:bodyPr/>
          <a:lstStyle/>
          <a:p>
            <a:r>
              <a:rPr lang="en-US" dirty="0"/>
              <a:t>Developed by American Water Works Association with funds from the U.S. Environmental Protection Agency, Published 2015</a:t>
            </a:r>
          </a:p>
        </p:txBody>
      </p:sp>
    </p:spTree>
    <p:extLst>
      <p:ext uri="{BB962C8B-B14F-4D97-AF65-F5344CB8AC3E}">
        <p14:creationId xmlns:p14="http://schemas.microsoft.com/office/powerpoint/2010/main" val="27164486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dirty="0" err="1"/>
              <a:t>ANNIMATION</a:t>
            </a:r>
            <a:endParaRPr lang="en-US" dirty="0"/>
          </a:p>
          <a:p>
            <a:r>
              <a:rPr lang="en-US" dirty="0"/>
              <a:t>Advantages of GAC Post-filter Contactors over GAC/sand and dual-media filters are the following: </a:t>
            </a:r>
          </a:p>
          <a:p>
            <a:pPr marL="173405" indent="-173405">
              <a:buFontTx/>
              <a:buChar char="-"/>
            </a:pPr>
            <a:r>
              <a:rPr lang="en-US" dirty="0"/>
              <a:t>Longer empty-bed contact time (EBCT) in post filter contactors – i.e., larger media depth resulting in higher organics removal </a:t>
            </a:r>
          </a:p>
          <a:p>
            <a:pPr marL="173405" indent="-173405">
              <a:buFontTx/>
              <a:buChar char="-"/>
            </a:pPr>
            <a:r>
              <a:rPr lang="en-US" dirty="0"/>
              <a:t>Post filter GAC contactors do not have to be used year round since it is not part of the filters. </a:t>
            </a:r>
          </a:p>
          <a:p>
            <a:pPr marL="173405" indent="-173405">
              <a:buFontTx/>
              <a:buChar char="-"/>
            </a:pPr>
            <a:r>
              <a:rPr lang="en-US" dirty="0"/>
              <a:t>Less frequent regeneration/replacement of the GAC compared to GAC filter adsorbers</a:t>
            </a:r>
          </a:p>
          <a:p>
            <a:pPr marL="173405" indent="-173405">
              <a:buFontTx/>
              <a:buChar char="-"/>
            </a:pPr>
            <a:r>
              <a:rPr lang="en-US" dirty="0"/>
              <a:t>Post filter contactors also allow separation of two processes for turbidity and DOC removal.  Filters can then be optimized for turbidity removal, while post-filter contactors used for TOC removal</a:t>
            </a:r>
          </a:p>
        </p:txBody>
      </p:sp>
      <p:sp>
        <p:nvSpPr>
          <p:cNvPr id="4" name="Slide Number Placeholder 3"/>
          <p:cNvSpPr>
            <a:spLocks noGrp="1"/>
          </p:cNvSpPr>
          <p:nvPr>
            <p:ph type="sldNum" sz="quarter" idx="10"/>
          </p:nvPr>
        </p:nvSpPr>
        <p:spPr/>
        <p:txBody>
          <a:bodyPr/>
          <a:lstStyle/>
          <a:p>
            <a:fld id="{64DF65DD-B8BC-42C7-B64C-1E71C9587FA9}" type="slidenum">
              <a:rPr lang="en-US" smtClean="0"/>
              <a:pPr/>
              <a:t>110</a:t>
            </a:fld>
            <a:endParaRPr lang="en-US" dirty="0"/>
          </a:p>
        </p:txBody>
      </p:sp>
      <p:sp>
        <p:nvSpPr>
          <p:cNvPr id="5" name="Footer Placeholder 4"/>
          <p:cNvSpPr>
            <a:spLocks noGrp="1"/>
          </p:cNvSpPr>
          <p:nvPr>
            <p:ph type="ftr" sz="quarter" idx="11"/>
          </p:nvPr>
        </p:nvSpPr>
        <p:spPr/>
        <p:txBody>
          <a:bodyPr/>
          <a:lstStyle/>
          <a:p>
            <a:r>
              <a:rPr lang="en-US" dirty="0"/>
              <a:t>Developed by American Water Works Association with funds from the U.S. Environmental Protection Agency, Published 2015</a:t>
            </a:r>
          </a:p>
        </p:txBody>
      </p:sp>
    </p:spTree>
    <p:extLst>
      <p:ext uri="{BB962C8B-B14F-4D97-AF65-F5344CB8AC3E}">
        <p14:creationId xmlns:p14="http://schemas.microsoft.com/office/powerpoint/2010/main" val="1066513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47DED4-D81A-4B26-BE7F-70D6A63B5271}" type="slidenum">
              <a:rPr lang="en-US" altLang="en-US"/>
              <a:pPr/>
              <a:t>20</a:t>
            </a:fld>
            <a:endParaRPr lang="en-US" altLang="en-US" dirty="0"/>
          </a:p>
        </p:txBody>
      </p:sp>
      <p:sp>
        <p:nvSpPr>
          <p:cNvPr id="508930" name="Rectangle 2"/>
          <p:cNvSpPr>
            <a:spLocks noGrp="1" noRot="1" noChangeAspect="1" noChangeArrowheads="1"/>
          </p:cNvSpPr>
          <p:nvPr>
            <p:ph type="sldImg"/>
          </p:nvPr>
        </p:nvSpPr>
        <p:spPr bwMode="auto">
          <a:xfrm>
            <a:off x="1265238" y="708025"/>
            <a:ext cx="4645025" cy="3482975"/>
          </a:xfrm>
          <a:prstGeom prst="rect">
            <a:avLst/>
          </a:prstGeom>
          <a:solidFill>
            <a:srgbClr val="FFFFFF"/>
          </a:solidFill>
          <a:ln w="12700" cap="flat">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08931" name="Rectangle 3"/>
          <p:cNvSpPr>
            <a:spLocks noGrp="1" noChangeArrowheads="1"/>
          </p:cNvSpPr>
          <p:nvPr>
            <p:ph type="body" idx="1"/>
          </p:nvPr>
        </p:nvSpPr>
        <p:spPr bwMode="auto">
          <a:xfrm>
            <a:off x="957549" y="4425482"/>
            <a:ext cx="5262447" cy="419004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8307" tIns="46563" rIns="88307" bIns="46563"/>
          <a:lstStyle/>
          <a:p>
            <a:r>
              <a:rPr lang="en-US" altLang="en-US" dirty="0"/>
              <a:t>Personal experience with Chlorine dioxide as secondary disinfection.  10 </a:t>
            </a:r>
            <a:r>
              <a:rPr lang="en-US" altLang="en-US" dirty="0" err="1"/>
              <a:t>MGD</a:t>
            </a:r>
            <a:r>
              <a:rPr lang="en-US" altLang="en-US" dirty="0"/>
              <a:t> purchased water from ClO2..</a:t>
            </a:r>
          </a:p>
        </p:txBody>
      </p:sp>
    </p:spTree>
    <p:extLst>
      <p:ext uri="{BB962C8B-B14F-4D97-AF65-F5344CB8AC3E}">
        <p14:creationId xmlns:p14="http://schemas.microsoft.com/office/powerpoint/2010/main" val="12434710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a:p>
            <a:endParaRPr lang="en-US" dirty="0"/>
          </a:p>
        </p:txBody>
      </p:sp>
      <p:sp>
        <p:nvSpPr>
          <p:cNvPr id="4" name="Slide Number Placeholder 3"/>
          <p:cNvSpPr>
            <a:spLocks noGrp="1"/>
          </p:cNvSpPr>
          <p:nvPr>
            <p:ph type="sldNum" sz="quarter" idx="10"/>
          </p:nvPr>
        </p:nvSpPr>
        <p:spPr/>
        <p:txBody>
          <a:bodyPr/>
          <a:lstStyle/>
          <a:p>
            <a:fld id="{CA077768-21C8-4125-A345-258E48D2EED0}" type="slidenum">
              <a:rPr lang="en-US" smtClean="0"/>
              <a:pPr/>
              <a:t>113</a:t>
            </a:fld>
            <a:endParaRPr lang="en-US" dirty="0"/>
          </a:p>
        </p:txBody>
      </p:sp>
    </p:spTree>
    <p:extLst>
      <p:ext uri="{BB962C8B-B14F-4D97-AF65-F5344CB8AC3E}">
        <p14:creationId xmlns:p14="http://schemas.microsoft.com/office/powerpoint/2010/main" val="22392186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a:defRPr>
                <a:solidFill>
                  <a:schemeClr val="tx1"/>
                </a:solidFill>
                <a:latin typeface="Times New Roman" panose="02020603050405020304" pitchFamily="18" charset="0"/>
              </a:defRPr>
            </a:lvl1pPr>
            <a:lvl2pPr marL="751420" indent="-289008">
              <a:defRPr>
                <a:solidFill>
                  <a:schemeClr val="tx1"/>
                </a:solidFill>
                <a:latin typeface="Times New Roman" panose="02020603050405020304" pitchFamily="18" charset="0"/>
              </a:defRPr>
            </a:lvl2pPr>
            <a:lvl3pPr marL="1156030" indent="-231206">
              <a:defRPr>
                <a:solidFill>
                  <a:schemeClr val="tx1"/>
                </a:solidFill>
                <a:latin typeface="Times New Roman" panose="02020603050405020304" pitchFamily="18" charset="0"/>
              </a:defRPr>
            </a:lvl3pPr>
            <a:lvl4pPr marL="1618442" indent="-231206">
              <a:defRPr>
                <a:solidFill>
                  <a:schemeClr val="tx1"/>
                </a:solidFill>
                <a:latin typeface="Times New Roman" panose="02020603050405020304" pitchFamily="18" charset="0"/>
              </a:defRPr>
            </a:lvl4pPr>
            <a:lvl5pPr marL="2080854" indent="-231206">
              <a:defRPr>
                <a:solidFill>
                  <a:schemeClr val="tx1"/>
                </a:solidFill>
                <a:latin typeface="Times New Roman" panose="02020603050405020304" pitchFamily="18" charset="0"/>
              </a:defRPr>
            </a:lvl5pPr>
            <a:lvl6pPr marL="2543266" indent="-231206" eaLnBrk="0" fontAlgn="base" hangingPunct="0">
              <a:spcBef>
                <a:spcPct val="0"/>
              </a:spcBef>
              <a:spcAft>
                <a:spcPct val="0"/>
              </a:spcAft>
              <a:defRPr>
                <a:solidFill>
                  <a:schemeClr val="tx1"/>
                </a:solidFill>
                <a:latin typeface="Times New Roman" panose="02020603050405020304" pitchFamily="18" charset="0"/>
              </a:defRPr>
            </a:lvl6pPr>
            <a:lvl7pPr marL="3005679" indent="-231206" eaLnBrk="0" fontAlgn="base" hangingPunct="0">
              <a:spcBef>
                <a:spcPct val="0"/>
              </a:spcBef>
              <a:spcAft>
                <a:spcPct val="0"/>
              </a:spcAft>
              <a:defRPr>
                <a:solidFill>
                  <a:schemeClr val="tx1"/>
                </a:solidFill>
                <a:latin typeface="Times New Roman" panose="02020603050405020304" pitchFamily="18" charset="0"/>
              </a:defRPr>
            </a:lvl7pPr>
            <a:lvl8pPr marL="3468091" indent="-231206" eaLnBrk="0" fontAlgn="base" hangingPunct="0">
              <a:spcBef>
                <a:spcPct val="0"/>
              </a:spcBef>
              <a:spcAft>
                <a:spcPct val="0"/>
              </a:spcAft>
              <a:defRPr>
                <a:solidFill>
                  <a:schemeClr val="tx1"/>
                </a:solidFill>
                <a:latin typeface="Times New Roman" panose="02020603050405020304" pitchFamily="18" charset="0"/>
              </a:defRPr>
            </a:lvl8pPr>
            <a:lvl9pPr marL="3930503" indent="-231206" eaLnBrk="0" fontAlgn="base" hangingPunct="0">
              <a:spcBef>
                <a:spcPct val="0"/>
              </a:spcBef>
              <a:spcAft>
                <a:spcPct val="0"/>
              </a:spcAft>
              <a:defRPr>
                <a:solidFill>
                  <a:schemeClr val="tx1"/>
                </a:solidFill>
                <a:latin typeface="Times New Roman" panose="02020603050405020304" pitchFamily="18" charset="0"/>
              </a:defRPr>
            </a:lvl9pPr>
          </a:lstStyle>
          <a:p>
            <a:fld id="{80658B4C-E93D-4CFE-A517-E35F36791264}" type="slidenum">
              <a:rPr lang="en-US" altLang="en-US"/>
              <a:pPr/>
              <a:t>114</a:t>
            </a:fld>
            <a:endParaRPr lang="en-US" altLang="en-US" dirty="0"/>
          </a:p>
        </p:txBody>
      </p:sp>
      <p:sp>
        <p:nvSpPr>
          <p:cNvPr id="67587" name="Rectangle 2"/>
          <p:cNvSpPr>
            <a:spLocks noGrp="1" noRot="1" noChangeAspect="1" noChangeArrowheads="1" noTextEdit="1"/>
          </p:cNvSpPr>
          <p:nvPr>
            <p:ph type="sldImg"/>
          </p:nvPr>
        </p:nvSpPr>
        <p:spPr>
          <a:solidFill>
            <a:srgbClr val="FFFFFF"/>
          </a:solidFill>
          <a:ln/>
        </p:spPr>
      </p:sp>
      <p:sp>
        <p:nvSpPr>
          <p:cNvPr id="67588" name="Rectangle 3"/>
          <p:cNvSpPr>
            <a:spLocks noGrp="1" noChangeArrowheads="1"/>
          </p:cNvSpPr>
          <p:nvPr>
            <p:ph type="body" idx="1"/>
          </p:nvPr>
        </p:nvSpPr>
        <p:spPr>
          <a:solidFill>
            <a:srgbClr val="FFFFFF"/>
          </a:solidFill>
          <a:ln>
            <a:solidFill>
              <a:srgbClr val="000000"/>
            </a:solidFill>
            <a:miter lim="800000"/>
            <a:headEnd/>
            <a:tailEnd/>
          </a:ln>
        </p:spPr>
        <p:txBody>
          <a:bodyPr/>
          <a:lstStyle/>
          <a:p>
            <a:r>
              <a:rPr lang="en-US" altLang="en-US" dirty="0"/>
              <a:t>Many water distribution systems have extremely high water ages. Water with high water age will frequently not have enough chlorine residual leading to growth of bacteria in dead end distribution lines and in storage tanks. The sediment that has been deposited in the dead end lines and in the water tanks will contain concentrations of compounds that will support biological growth. </a:t>
            </a:r>
          </a:p>
          <a:p>
            <a:endParaRPr lang="en-US" altLang="en-US" dirty="0"/>
          </a:p>
          <a:p>
            <a:endParaRPr lang="en-US" altLang="en-US" dirty="0"/>
          </a:p>
        </p:txBody>
      </p:sp>
    </p:spTree>
    <p:extLst>
      <p:ext uri="{BB962C8B-B14F-4D97-AF65-F5344CB8AC3E}">
        <p14:creationId xmlns:p14="http://schemas.microsoft.com/office/powerpoint/2010/main" val="24408575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a:defRPr>
                <a:solidFill>
                  <a:schemeClr val="tx1"/>
                </a:solidFill>
                <a:latin typeface="Times New Roman" panose="02020603050405020304" pitchFamily="18" charset="0"/>
              </a:defRPr>
            </a:lvl1pPr>
            <a:lvl2pPr marL="751420" indent="-289008">
              <a:defRPr>
                <a:solidFill>
                  <a:schemeClr val="tx1"/>
                </a:solidFill>
                <a:latin typeface="Times New Roman" panose="02020603050405020304" pitchFamily="18" charset="0"/>
              </a:defRPr>
            </a:lvl2pPr>
            <a:lvl3pPr marL="1156030" indent="-231206">
              <a:defRPr>
                <a:solidFill>
                  <a:schemeClr val="tx1"/>
                </a:solidFill>
                <a:latin typeface="Times New Roman" panose="02020603050405020304" pitchFamily="18" charset="0"/>
              </a:defRPr>
            </a:lvl3pPr>
            <a:lvl4pPr marL="1618442" indent="-231206">
              <a:defRPr>
                <a:solidFill>
                  <a:schemeClr val="tx1"/>
                </a:solidFill>
                <a:latin typeface="Times New Roman" panose="02020603050405020304" pitchFamily="18" charset="0"/>
              </a:defRPr>
            </a:lvl4pPr>
            <a:lvl5pPr marL="2080854" indent="-231206">
              <a:defRPr>
                <a:solidFill>
                  <a:schemeClr val="tx1"/>
                </a:solidFill>
                <a:latin typeface="Times New Roman" panose="02020603050405020304" pitchFamily="18" charset="0"/>
              </a:defRPr>
            </a:lvl5pPr>
            <a:lvl6pPr marL="2543266" indent="-231206" eaLnBrk="0" fontAlgn="base" hangingPunct="0">
              <a:spcBef>
                <a:spcPct val="0"/>
              </a:spcBef>
              <a:spcAft>
                <a:spcPct val="0"/>
              </a:spcAft>
              <a:defRPr>
                <a:solidFill>
                  <a:schemeClr val="tx1"/>
                </a:solidFill>
                <a:latin typeface="Times New Roman" panose="02020603050405020304" pitchFamily="18" charset="0"/>
              </a:defRPr>
            </a:lvl6pPr>
            <a:lvl7pPr marL="3005679" indent="-231206" eaLnBrk="0" fontAlgn="base" hangingPunct="0">
              <a:spcBef>
                <a:spcPct val="0"/>
              </a:spcBef>
              <a:spcAft>
                <a:spcPct val="0"/>
              </a:spcAft>
              <a:defRPr>
                <a:solidFill>
                  <a:schemeClr val="tx1"/>
                </a:solidFill>
                <a:latin typeface="Times New Roman" panose="02020603050405020304" pitchFamily="18" charset="0"/>
              </a:defRPr>
            </a:lvl7pPr>
            <a:lvl8pPr marL="3468091" indent="-231206" eaLnBrk="0" fontAlgn="base" hangingPunct="0">
              <a:spcBef>
                <a:spcPct val="0"/>
              </a:spcBef>
              <a:spcAft>
                <a:spcPct val="0"/>
              </a:spcAft>
              <a:defRPr>
                <a:solidFill>
                  <a:schemeClr val="tx1"/>
                </a:solidFill>
                <a:latin typeface="Times New Roman" panose="02020603050405020304" pitchFamily="18" charset="0"/>
              </a:defRPr>
            </a:lvl8pPr>
            <a:lvl9pPr marL="3930503" indent="-231206" eaLnBrk="0" fontAlgn="base" hangingPunct="0">
              <a:spcBef>
                <a:spcPct val="0"/>
              </a:spcBef>
              <a:spcAft>
                <a:spcPct val="0"/>
              </a:spcAft>
              <a:defRPr>
                <a:solidFill>
                  <a:schemeClr val="tx1"/>
                </a:solidFill>
                <a:latin typeface="Times New Roman" panose="02020603050405020304" pitchFamily="18" charset="0"/>
              </a:defRPr>
            </a:lvl9pPr>
          </a:lstStyle>
          <a:p>
            <a:fld id="{D4F60B16-18F6-40E3-87ED-6DA6C247311B}" type="slidenum">
              <a:rPr lang="en-US" altLang="en-US"/>
              <a:pPr/>
              <a:t>115</a:t>
            </a:fld>
            <a:endParaRPr lang="en-US" altLang="en-US" dirty="0"/>
          </a:p>
        </p:txBody>
      </p:sp>
      <p:sp>
        <p:nvSpPr>
          <p:cNvPr id="65539" name="Rectangle 2"/>
          <p:cNvSpPr>
            <a:spLocks noGrp="1" noRot="1" noChangeAspect="1" noChangeArrowheads="1" noTextEdit="1"/>
          </p:cNvSpPr>
          <p:nvPr>
            <p:ph type="sldImg"/>
          </p:nvPr>
        </p:nvSpPr>
        <p:spPr>
          <a:solidFill>
            <a:srgbClr val="FFFFFF"/>
          </a:solidFill>
          <a:ln/>
        </p:spPr>
      </p:sp>
      <p:sp>
        <p:nvSpPr>
          <p:cNvPr id="65540" name="Rectangle 3"/>
          <p:cNvSpPr>
            <a:spLocks noGrp="1" noChangeArrowheads="1"/>
          </p:cNvSpPr>
          <p:nvPr>
            <p:ph type="body" idx="1"/>
          </p:nvPr>
        </p:nvSpPr>
        <p:spPr>
          <a:solidFill>
            <a:srgbClr val="FFFFFF"/>
          </a:solidFill>
          <a:ln>
            <a:solidFill>
              <a:srgbClr val="000000"/>
            </a:solidFill>
            <a:miter lim="800000"/>
            <a:headEnd/>
            <a:tailEnd/>
          </a:ln>
        </p:spPr>
        <p:txBody>
          <a:bodyPr/>
          <a:lstStyle/>
          <a:p>
            <a:r>
              <a:rPr lang="en-US" altLang="en-US" dirty="0"/>
              <a:t>This plot shows the relationship to TTHM formation and residence time. Note that the chloramine shows little change in TTHM formation until after a period of a couple of days. In this case the chloramine has been biodegraded to free chlorine and is now producing TTHMs at the same rate as the free chlorine. </a:t>
            </a:r>
          </a:p>
        </p:txBody>
      </p:sp>
    </p:spTree>
    <p:extLst>
      <p:ext uri="{BB962C8B-B14F-4D97-AF65-F5344CB8AC3E}">
        <p14:creationId xmlns:p14="http://schemas.microsoft.com/office/powerpoint/2010/main" val="32330453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 distribution</a:t>
            </a:r>
            <a:r>
              <a:rPr lang="en-US" baseline="0" dirty="0"/>
              <a:t> system is unique and some things can work better than others</a:t>
            </a:r>
            <a:endParaRPr lang="en-US" dirty="0"/>
          </a:p>
        </p:txBody>
      </p:sp>
      <p:sp>
        <p:nvSpPr>
          <p:cNvPr id="4" name="Slide Number Placeholder 3"/>
          <p:cNvSpPr>
            <a:spLocks noGrp="1"/>
          </p:cNvSpPr>
          <p:nvPr>
            <p:ph type="sldNum" sz="quarter" idx="10"/>
          </p:nvPr>
        </p:nvSpPr>
        <p:spPr/>
        <p:txBody>
          <a:bodyPr/>
          <a:lstStyle/>
          <a:p>
            <a:pPr>
              <a:defRPr/>
            </a:pPr>
            <a:fld id="{36C5BE91-5893-44BC-9E58-9B662BCB7596}" type="slidenum">
              <a:rPr lang="en-US" smtClean="0"/>
              <a:pPr>
                <a:defRPr/>
              </a:pPr>
              <a:t>116</a:t>
            </a:fld>
            <a:endParaRPr lang="en-US" dirty="0"/>
          </a:p>
        </p:txBody>
      </p:sp>
    </p:spTree>
    <p:extLst>
      <p:ext uri="{BB962C8B-B14F-4D97-AF65-F5344CB8AC3E}">
        <p14:creationId xmlns:p14="http://schemas.microsoft.com/office/powerpoint/2010/main" val="13990906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A077768-21C8-4125-A345-258E48D2EED0}" type="slidenum">
              <a:rPr lang="en-US" smtClean="0"/>
              <a:pPr/>
              <a:t>117</a:t>
            </a:fld>
            <a:endParaRPr lang="en-US" dirty="0"/>
          </a:p>
        </p:txBody>
      </p:sp>
    </p:spTree>
    <p:extLst>
      <p:ext uri="{BB962C8B-B14F-4D97-AF65-F5344CB8AC3E}">
        <p14:creationId xmlns:p14="http://schemas.microsoft.com/office/powerpoint/2010/main" val="39753357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a:defRPr>
                <a:solidFill>
                  <a:schemeClr val="tx1"/>
                </a:solidFill>
                <a:latin typeface="Times New Roman" panose="02020603050405020304" pitchFamily="18" charset="0"/>
              </a:defRPr>
            </a:lvl1pPr>
            <a:lvl2pPr marL="751420" indent="-289008">
              <a:defRPr>
                <a:solidFill>
                  <a:schemeClr val="tx1"/>
                </a:solidFill>
                <a:latin typeface="Times New Roman" panose="02020603050405020304" pitchFamily="18" charset="0"/>
              </a:defRPr>
            </a:lvl2pPr>
            <a:lvl3pPr marL="1156030" indent="-231206">
              <a:defRPr>
                <a:solidFill>
                  <a:schemeClr val="tx1"/>
                </a:solidFill>
                <a:latin typeface="Times New Roman" panose="02020603050405020304" pitchFamily="18" charset="0"/>
              </a:defRPr>
            </a:lvl3pPr>
            <a:lvl4pPr marL="1618442" indent="-231206">
              <a:defRPr>
                <a:solidFill>
                  <a:schemeClr val="tx1"/>
                </a:solidFill>
                <a:latin typeface="Times New Roman" panose="02020603050405020304" pitchFamily="18" charset="0"/>
              </a:defRPr>
            </a:lvl4pPr>
            <a:lvl5pPr marL="2080854" indent="-231206">
              <a:defRPr>
                <a:solidFill>
                  <a:schemeClr val="tx1"/>
                </a:solidFill>
                <a:latin typeface="Times New Roman" panose="02020603050405020304" pitchFamily="18" charset="0"/>
              </a:defRPr>
            </a:lvl5pPr>
            <a:lvl6pPr marL="2543266" indent="-231206" eaLnBrk="0" fontAlgn="base" hangingPunct="0">
              <a:spcBef>
                <a:spcPct val="0"/>
              </a:spcBef>
              <a:spcAft>
                <a:spcPct val="0"/>
              </a:spcAft>
              <a:defRPr>
                <a:solidFill>
                  <a:schemeClr val="tx1"/>
                </a:solidFill>
                <a:latin typeface="Times New Roman" panose="02020603050405020304" pitchFamily="18" charset="0"/>
              </a:defRPr>
            </a:lvl6pPr>
            <a:lvl7pPr marL="3005679" indent="-231206" eaLnBrk="0" fontAlgn="base" hangingPunct="0">
              <a:spcBef>
                <a:spcPct val="0"/>
              </a:spcBef>
              <a:spcAft>
                <a:spcPct val="0"/>
              </a:spcAft>
              <a:defRPr>
                <a:solidFill>
                  <a:schemeClr val="tx1"/>
                </a:solidFill>
                <a:latin typeface="Times New Roman" panose="02020603050405020304" pitchFamily="18" charset="0"/>
              </a:defRPr>
            </a:lvl7pPr>
            <a:lvl8pPr marL="3468091" indent="-231206" eaLnBrk="0" fontAlgn="base" hangingPunct="0">
              <a:spcBef>
                <a:spcPct val="0"/>
              </a:spcBef>
              <a:spcAft>
                <a:spcPct val="0"/>
              </a:spcAft>
              <a:defRPr>
                <a:solidFill>
                  <a:schemeClr val="tx1"/>
                </a:solidFill>
                <a:latin typeface="Times New Roman" panose="02020603050405020304" pitchFamily="18" charset="0"/>
              </a:defRPr>
            </a:lvl8pPr>
            <a:lvl9pPr marL="3930503" indent="-231206" eaLnBrk="0" fontAlgn="base" hangingPunct="0">
              <a:spcBef>
                <a:spcPct val="0"/>
              </a:spcBef>
              <a:spcAft>
                <a:spcPct val="0"/>
              </a:spcAft>
              <a:defRPr>
                <a:solidFill>
                  <a:schemeClr val="tx1"/>
                </a:solidFill>
                <a:latin typeface="Times New Roman" panose="02020603050405020304" pitchFamily="18" charset="0"/>
              </a:defRPr>
            </a:lvl9pPr>
          </a:lstStyle>
          <a:p>
            <a:fld id="{E580307B-AAE0-4A5A-9431-0CC004C88939}" type="slidenum">
              <a:rPr lang="en-US" altLang="en-US"/>
              <a:pPr/>
              <a:t>118</a:t>
            </a:fld>
            <a:endParaRPr lang="en-US" altLang="en-US" dirty="0"/>
          </a:p>
        </p:txBody>
      </p:sp>
      <p:sp>
        <p:nvSpPr>
          <p:cNvPr id="71683" name="Rectangle 2"/>
          <p:cNvSpPr>
            <a:spLocks noGrp="1" noRot="1" noChangeAspect="1" noChangeArrowheads="1" noTextEdit="1"/>
          </p:cNvSpPr>
          <p:nvPr>
            <p:ph type="sldImg"/>
          </p:nvPr>
        </p:nvSpPr>
        <p:spPr>
          <a:solidFill>
            <a:srgbClr val="FFFFFF"/>
          </a:solidFill>
          <a:ln/>
        </p:spPr>
      </p:sp>
      <p:sp>
        <p:nvSpPr>
          <p:cNvPr id="71684" name="Rectangle 3"/>
          <p:cNvSpPr>
            <a:spLocks noGrp="1" noChangeArrowheads="1"/>
          </p:cNvSpPr>
          <p:nvPr>
            <p:ph type="body" idx="1"/>
          </p:nvPr>
        </p:nvSpPr>
        <p:spPr>
          <a:solidFill>
            <a:srgbClr val="FFFFFF"/>
          </a:solidFill>
          <a:ln>
            <a:solidFill>
              <a:srgbClr val="000000"/>
            </a:solidFill>
            <a:miter lim="800000"/>
            <a:headEnd/>
            <a:tailEnd/>
          </a:ln>
        </p:spPr>
        <p:txBody>
          <a:bodyPr/>
          <a:lstStyle/>
          <a:p>
            <a:r>
              <a:rPr lang="en-US" altLang="en-US" dirty="0"/>
              <a:t>The graph on the left shows the effects of pH in the production of THMs over a 150 hour period. It can be seen that as the pH rises more TTHMS are produced. </a:t>
            </a:r>
          </a:p>
          <a:p>
            <a:endParaRPr lang="en-US" altLang="en-US" dirty="0"/>
          </a:p>
          <a:p>
            <a:r>
              <a:rPr lang="en-US" altLang="en-US" dirty="0"/>
              <a:t>The plot on the right shows  the same situation compared to HAA5 production. It can be observed that HAA5s are less susceptible to pH increases and actually have decreased. This is due to the biodegradation of the HAA5 over a long period of time.</a:t>
            </a:r>
          </a:p>
        </p:txBody>
      </p:sp>
    </p:spTree>
    <p:extLst>
      <p:ext uri="{BB962C8B-B14F-4D97-AF65-F5344CB8AC3E}">
        <p14:creationId xmlns:p14="http://schemas.microsoft.com/office/powerpoint/2010/main" val="18077623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fld id="{CA077768-21C8-4125-A345-258E48D2EED0}" type="slidenum">
              <a:rPr lang="en-US" smtClean="0"/>
              <a:pPr/>
              <a:t>119</a:t>
            </a:fld>
            <a:endParaRPr lang="en-US" dirty="0"/>
          </a:p>
        </p:txBody>
      </p:sp>
    </p:spTree>
    <p:extLst>
      <p:ext uri="{BB962C8B-B14F-4D97-AF65-F5344CB8AC3E}">
        <p14:creationId xmlns:p14="http://schemas.microsoft.com/office/powerpoint/2010/main" val="36731172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a:defRPr>
                <a:solidFill>
                  <a:schemeClr val="tx1"/>
                </a:solidFill>
                <a:latin typeface="Times New Roman" panose="02020603050405020304" pitchFamily="18" charset="0"/>
              </a:defRPr>
            </a:lvl1pPr>
            <a:lvl2pPr marL="751420" indent="-289008">
              <a:defRPr>
                <a:solidFill>
                  <a:schemeClr val="tx1"/>
                </a:solidFill>
                <a:latin typeface="Times New Roman" panose="02020603050405020304" pitchFamily="18" charset="0"/>
              </a:defRPr>
            </a:lvl2pPr>
            <a:lvl3pPr marL="1156030" indent="-231206">
              <a:defRPr>
                <a:solidFill>
                  <a:schemeClr val="tx1"/>
                </a:solidFill>
                <a:latin typeface="Times New Roman" panose="02020603050405020304" pitchFamily="18" charset="0"/>
              </a:defRPr>
            </a:lvl3pPr>
            <a:lvl4pPr marL="1618442" indent="-231206">
              <a:defRPr>
                <a:solidFill>
                  <a:schemeClr val="tx1"/>
                </a:solidFill>
                <a:latin typeface="Times New Roman" panose="02020603050405020304" pitchFamily="18" charset="0"/>
              </a:defRPr>
            </a:lvl4pPr>
            <a:lvl5pPr marL="2080854" indent="-231206">
              <a:defRPr>
                <a:solidFill>
                  <a:schemeClr val="tx1"/>
                </a:solidFill>
                <a:latin typeface="Times New Roman" panose="02020603050405020304" pitchFamily="18" charset="0"/>
              </a:defRPr>
            </a:lvl5pPr>
            <a:lvl6pPr marL="2543266" indent="-231206" eaLnBrk="0" fontAlgn="base" hangingPunct="0">
              <a:spcBef>
                <a:spcPct val="0"/>
              </a:spcBef>
              <a:spcAft>
                <a:spcPct val="0"/>
              </a:spcAft>
              <a:defRPr>
                <a:solidFill>
                  <a:schemeClr val="tx1"/>
                </a:solidFill>
                <a:latin typeface="Times New Roman" panose="02020603050405020304" pitchFamily="18" charset="0"/>
              </a:defRPr>
            </a:lvl6pPr>
            <a:lvl7pPr marL="3005679" indent="-231206" eaLnBrk="0" fontAlgn="base" hangingPunct="0">
              <a:spcBef>
                <a:spcPct val="0"/>
              </a:spcBef>
              <a:spcAft>
                <a:spcPct val="0"/>
              </a:spcAft>
              <a:defRPr>
                <a:solidFill>
                  <a:schemeClr val="tx1"/>
                </a:solidFill>
                <a:latin typeface="Times New Roman" panose="02020603050405020304" pitchFamily="18" charset="0"/>
              </a:defRPr>
            </a:lvl7pPr>
            <a:lvl8pPr marL="3468091" indent="-231206" eaLnBrk="0" fontAlgn="base" hangingPunct="0">
              <a:spcBef>
                <a:spcPct val="0"/>
              </a:spcBef>
              <a:spcAft>
                <a:spcPct val="0"/>
              </a:spcAft>
              <a:defRPr>
                <a:solidFill>
                  <a:schemeClr val="tx1"/>
                </a:solidFill>
                <a:latin typeface="Times New Roman" panose="02020603050405020304" pitchFamily="18" charset="0"/>
              </a:defRPr>
            </a:lvl8pPr>
            <a:lvl9pPr marL="3930503" indent="-231206" eaLnBrk="0" fontAlgn="base" hangingPunct="0">
              <a:spcBef>
                <a:spcPct val="0"/>
              </a:spcBef>
              <a:spcAft>
                <a:spcPct val="0"/>
              </a:spcAft>
              <a:defRPr>
                <a:solidFill>
                  <a:schemeClr val="tx1"/>
                </a:solidFill>
                <a:latin typeface="Times New Roman" panose="02020603050405020304" pitchFamily="18" charset="0"/>
              </a:defRPr>
            </a:lvl9pPr>
          </a:lstStyle>
          <a:p>
            <a:fld id="{9FFAF881-E15F-4F2F-8784-81D2C5A8674D}" type="slidenum">
              <a:rPr lang="en-US" altLang="en-US"/>
              <a:pPr/>
              <a:t>120</a:t>
            </a:fld>
            <a:endParaRPr lang="en-US" altLang="en-US" dirty="0"/>
          </a:p>
        </p:txBody>
      </p:sp>
      <p:sp>
        <p:nvSpPr>
          <p:cNvPr id="73731" name="Rectangle 1026"/>
          <p:cNvSpPr>
            <a:spLocks noGrp="1" noRot="1" noChangeAspect="1" noChangeArrowheads="1" noTextEdit="1"/>
          </p:cNvSpPr>
          <p:nvPr>
            <p:ph type="sldImg"/>
          </p:nvPr>
        </p:nvSpPr>
        <p:spPr>
          <a:solidFill>
            <a:srgbClr val="FFFFFF"/>
          </a:solidFill>
          <a:ln/>
        </p:spPr>
      </p:sp>
      <p:sp>
        <p:nvSpPr>
          <p:cNvPr id="73732" name="Rectangle 1027"/>
          <p:cNvSpPr>
            <a:spLocks noGrp="1" noChangeArrowheads="1"/>
          </p:cNvSpPr>
          <p:nvPr>
            <p:ph type="body" idx="1"/>
          </p:nvPr>
        </p:nvSpPr>
        <p:spPr>
          <a:solidFill>
            <a:srgbClr val="FFFFFF"/>
          </a:solidFill>
          <a:ln>
            <a:solidFill>
              <a:srgbClr val="000000"/>
            </a:solidFill>
            <a:miter lim="800000"/>
            <a:headEnd/>
            <a:tailEnd/>
          </a:ln>
        </p:spPr>
        <p:txBody>
          <a:bodyPr/>
          <a:lstStyle/>
          <a:p>
            <a:r>
              <a:rPr lang="en-US" altLang="en-US" dirty="0"/>
              <a:t>Sediments are the ideal place for development of biofilm since all conditions needed for bacterial growth are provided. Bacteria that are slow growing can colonize in these biofilms and produce compounds that exert high chlorine demands. Since the bacteria are protected from chlorine by the biofilm typical chlorination practices will not be effective.</a:t>
            </a:r>
          </a:p>
          <a:p>
            <a:endParaRPr lang="en-US" altLang="en-US" dirty="0"/>
          </a:p>
          <a:p>
            <a:r>
              <a:rPr lang="en-US" altLang="en-US" dirty="0"/>
              <a:t>These biofilms can cause other problems too such as turbidity, taste and odor problems that may be pronounced in certain areas of the distribution system. </a:t>
            </a:r>
          </a:p>
          <a:p>
            <a:endParaRPr lang="en-US" altLang="en-US" dirty="0"/>
          </a:p>
          <a:p>
            <a:r>
              <a:rPr lang="en-US" altLang="en-US" dirty="0"/>
              <a:t>Removal of the sediments that support these conditions is the most effective way of addressing the problem. </a:t>
            </a:r>
          </a:p>
        </p:txBody>
      </p:sp>
    </p:spTree>
    <p:extLst>
      <p:ext uri="{BB962C8B-B14F-4D97-AF65-F5344CB8AC3E}">
        <p14:creationId xmlns:p14="http://schemas.microsoft.com/office/powerpoint/2010/main" val="42935580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a:defRPr>
                <a:solidFill>
                  <a:schemeClr val="tx1"/>
                </a:solidFill>
                <a:latin typeface="Times New Roman" panose="02020603050405020304" pitchFamily="18" charset="0"/>
              </a:defRPr>
            </a:lvl1pPr>
            <a:lvl2pPr marL="751420" indent="-289008">
              <a:defRPr>
                <a:solidFill>
                  <a:schemeClr val="tx1"/>
                </a:solidFill>
                <a:latin typeface="Times New Roman" panose="02020603050405020304" pitchFamily="18" charset="0"/>
              </a:defRPr>
            </a:lvl2pPr>
            <a:lvl3pPr marL="1156030" indent="-231206">
              <a:defRPr>
                <a:solidFill>
                  <a:schemeClr val="tx1"/>
                </a:solidFill>
                <a:latin typeface="Times New Roman" panose="02020603050405020304" pitchFamily="18" charset="0"/>
              </a:defRPr>
            </a:lvl3pPr>
            <a:lvl4pPr marL="1618442" indent="-231206">
              <a:defRPr>
                <a:solidFill>
                  <a:schemeClr val="tx1"/>
                </a:solidFill>
                <a:latin typeface="Times New Roman" panose="02020603050405020304" pitchFamily="18" charset="0"/>
              </a:defRPr>
            </a:lvl4pPr>
            <a:lvl5pPr marL="2080854" indent="-231206">
              <a:defRPr>
                <a:solidFill>
                  <a:schemeClr val="tx1"/>
                </a:solidFill>
                <a:latin typeface="Times New Roman" panose="02020603050405020304" pitchFamily="18" charset="0"/>
              </a:defRPr>
            </a:lvl5pPr>
            <a:lvl6pPr marL="2543266" indent="-231206" eaLnBrk="0" fontAlgn="base" hangingPunct="0">
              <a:spcBef>
                <a:spcPct val="0"/>
              </a:spcBef>
              <a:spcAft>
                <a:spcPct val="0"/>
              </a:spcAft>
              <a:defRPr>
                <a:solidFill>
                  <a:schemeClr val="tx1"/>
                </a:solidFill>
                <a:latin typeface="Times New Roman" panose="02020603050405020304" pitchFamily="18" charset="0"/>
              </a:defRPr>
            </a:lvl6pPr>
            <a:lvl7pPr marL="3005679" indent="-231206" eaLnBrk="0" fontAlgn="base" hangingPunct="0">
              <a:spcBef>
                <a:spcPct val="0"/>
              </a:spcBef>
              <a:spcAft>
                <a:spcPct val="0"/>
              </a:spcAft>
              <a:defRPr>
                <a:solidFill>
                  <a:schemeClr val="tx1"/>
                </a:solidFill>
                <a:latin typeface="Times New Roman" panose="02020603050405020304" pitchFamily="18" charset="0"/>
              </a:defRPr>
            </a:lvl7pPr>
            <a:lvl8pPr marL="3468091" indent="-231206" eaLnBrk="0" fontAlgn="base" hangingPunct="0">
              <a:spcBef>
                <a:spcPct val="0"/>
              </a:spcBef>
              <a:spcAft>
                <a:spcPct val="0"/>
              </a:spcAft>
              <a:defRPr>
                <a:solidFill>
                  <a:schemeClr val="tx1"/>
                </a:solidFill>
                <a:latin typeface="Times New Roman" panose="02020603050405020304" pitchFamily="18" charset="0"/>
              </a:defRPr>
            </a:lvl8pPr>
            <a:lvl9pPr marL="3930503" indent="-231206" eaLnBrk="0" fontAlgn="base" hangingPunct="0">
              <a:spcBef>
                <a:spcPct val="0"/>
              </a:spcBef>
              <a:spcAft>
                <a:spcPct val="0"/>
              </a:spcAft>
              <a:defRPr>
                <a:solidFill>
                  <a:schemeClr val="tx1"/>
                </a:solidFill>
                <a:latin typeface="Times New Roman" panose="02020603050405020304" pitchFamily="18" charset="0"/>
              </a:defRPr>
            </a:lvl9pPr>
          </a:lstStyle>
          <a:p>
            <a:fld id="{9FFAF881-E15F-4F2F-8784-81D2C5A8674D}" type="slidenum">
              <a:rPr lang="en-US" altLang="en-US"/>
              <a:pPr/>
              <a:t>121</a:t>
            </a:fld>
            <a:endParaRPr lang="en-US" altLang="en-US" dirty="0"/>
          </a:p>
        </p:txBody>
      </p:sp>
      <p:sp>
        <p:nvSpPr>
          <p:cNvPr id="73731" name="Rectangle 1026"/>
          <p:cNvSpPr>
            <a:spLocks noGrp="1" noRot="1" noChangeAspect="1" noChangeArrowheads="1" noTextEdit="1"/>
          </p:cNvSpPr>
          <p:nvPr>
            <p:ph type="sldImg"/>
          </p:nvPr>
        </p:nvSpPr>
        <p:spPr>
          <a:solidFill>
            <a:srgbClr val="FFFFFF"/>
          </a:solidFill>
          <a:ln/>
        </p:spPr>
      </p:sp>
      <p:sp>
        <p:nvSpPr>
          <p:cNvPr id="73732" name="Rectangle 1027"/>
          <p:cNvSpPr>
            <a:spLocks noGrp="1" noChangeArrowheads="1"/>
          </p:cNvSpPr>
          <p:nvPr>
            <p:ph type="body" idx="1"/>
          </p:nvPr>
        </p:nvSpPr>
        <p:spPr>
          <a:solidFill>
            <a:srgbClr val="FFFFFF"/>
          </a:solidFill>
          <a:ln>
            <a:solidFill>
              <a:srgbClr val="000000"/>
            </a:solidFill>
            <a:miter lim="800000"/>
            <a:headEnd/>
            <a:tailEnd/>
          </a:ln>
        </p:spPr>
        <p:txBody>
          <a:bodyPr/>
          <a:lstStyle/>
          <a:p>
            <a:r>
              <a:rPr lang="en-US" altLang="en-US" dirty="0"/>
              <a:t>Sediments are the ideal place for development of biofilm since all conditions needed for bacterial growth are provided. Bacteria that are slow growing can colonize in these biofilms and produce compounds that exert high chlorine demands. Since the bacteria are protected from chlorine by the biofilm typical chlorination practices will not be effective.</a:t>
            </a:r>
          </a:p>
          <a:p>
            <a:endParaRPr lang="en-US" altLang="en-US" dirty="0"/>
          </a:p>
          <a:p>
            <a:r>
              <a:rPr lang="en-US" altLang="en-US" dirty="0"/>
              <a:t>These biofilms can cause other problems too such as turbidity, taste and odor problems that may be pronounced in certain areas of the distribution system. </a:t>
            </a:r>
          </a:p>
          <a:p>
            <a:endParaRPr lang="en-US" altLang="en-US" dirty="0"/>
          </a:p>
          <a:p>
            <a:r>
              <a:rPr lang="en-US" altLang="en-US" dirty="0"/>
              <a:t>Removal of the sediments that support these conditions is the most effective way of addressing the problem. </a:t>
            </a:r>
          </a:p>
        </p:txBody>
      </p:sp>
    </p:spTree>
    <p:extLst>
      <p:ext uri="{BB962C8B-B14F-4D97-AF65-F5344CB8AC3E}">
        <p14:creationId xmlns:p14="http://schemas.microsoft.com/office/powerpoint/2010/main" val="3540962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2F5619-0AB0-4F14-A232-9B6052553109}" type="slidenum">
              <a:rPr lang="en-US" smtClean="0"/>
              <a:t>122</a:t>
            </a:fld>
            <a:endParaRPr lang="en-US" dirty="0"/>
          </a:p>
        </p:txBody>
      </p:sp>
    </p:spTree>
    <p:extLst>
      <p:ext uri="{BB962C8B-B14F-4D97-AF65-F5344CB8AC3E}">
        <p14:creationId xmlns:p14="http://schemas.microsoft.com/office/powerpoint/2010/main" val="3104203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Personal experience with Chlorine dioxide as secondary disinfection.  10 MGD purchased water from ClO2..</a:t>
            </a:r>
          </a:p>
        </p:txBody>
      </p:sp>
    </p:spTree>
    <p:extLst>
      <p:ext uri="{BB962C8B-B14F-4D97-AF65-F5344CB8AC3E}">
        <p14:creationId xmlns:p14="http://schemas.microsoft.com/office/powerpoint/2010/main" val="18587193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TextEdit="1"/>
          </p:cNvSpPr>
          <p:nvPr>
            <p:ph type="sldImg"/>
          </p:nvPr>
        </p:nvSpPr>
        <p:spPr bwMode="auto">
          <a:noFill/>
          <a:ln>
            <a:solidFill>
              <a:srgbClr val="000000"/>
            </a:solidFill>
            <a:miter lim="800000"/>
            <a:headEnd/>
            <a:tailEnd/>
          </a:ln>
        </p:spPr>
      </p:sp>
      <p:sp>
        <p:nvSpPr>
          <p:cNvPr id="29698" name="Rectangle 3"/>
          <p:cNvSpPr>
            <a:spLocks noGrp="1"/>
          </p:cNvSpPr>
          <p:nvPr>
            <p:ph type="body" idx="1"/>
          </p:nvPr>
        </p:nvSpPr>
        <p:spPr>
          <a:noFill/>
          <a:ln/>
        </p:spPr>
        <p:txBody>
          <a:bodyPr/>
          <a:lstStyle/>
          <a:p>
            <a:r>
              <a:rPr lang="en-US" dirty="0"/>
              <a:t>Instructors please describe the photos as</a:t>
            </a:r>
            <a:r>
              <a:rPr lang="en-US" baseline="0" dirty="0"/>
              <a:t> that of an actual surface aerator in the Phoenix, AZ area.</a:t>
            </a:r>
          </a:p>
          <a:p>
            <a:pPr marL="231206" indent="-231206">
              <a:buAutoNum type="arabicPeriod"/>
            </a:pPr>
            <a:r>
              <a:rPr lang="en-US" baseline="0" dirty="0"/>
              <a:t>Top left hand photo is that of the distribution system reservoir site</a:t>
            </a:r>
          </a:p>
          <a:p>
            <a:pPr marL="231206" indent="-231206">
              <a:buAutoNum type="arabicPeriod"/>
            </a:pPr>
            <a:r>
              <a:rPr lang="en-US" baseline="0" dirty="0"/>
              <a:t>Bottom left hand photo is the surface aerator in operation.</a:t>
            </a:r>
          </a:p>
          <a:p>
            <a:pPr marL="231206" indent="-231206">
              <a:buAutoNum type="arabicPeriod"/>
            </a:pPr>
            <a:r>
              <a:rPr lang="en-US" baseline="0" dirty="0"/>
              <a:t>Middle photo is the inside of the reservoir that shows the mooring posts of the surface aerator.</a:t>
            </a:r>
          </a:p>
          <a:p>
            <a:pPr marL="231206" indent="-231206">
              <a:buAutoNum type="arabicPeriod"/>
            </a:pPr>
            <a:r>
              <a:rPr lang="en-US" baseline="0" dirty="0"/>
              <a:t>Top right hand photo is that of the ventilation fan.  It is always recommended to k</a:t>
            </a:r>
            <a:r>
              <a:rPr lang="en-US" dirty="0"/>
              <a:t>eep reservoir headspace under positive pressure.  That is why ventilation fan is used.</a:t>
            </a:r>
          </a:p>
          <a:p>
            <a:pPr marL="231206" indent="-231206">
              <a:buAutoNum type="arabicPeriod"/>
            </a:pPr>
            <a:r>
              <a:rPr lang="en-US" dirty="0"/>
              <a:t>Bottom right hand photo is that of the access hatch at</a:t>
            </a:r>
            <a:r>
              <a:rPr lang="en-US" baseline="0" dirty="0"/>
              <a:t> the top of the reservoir through which the surface aerator is installed in the reservoir.</a:t>
            </a:r>
            <a:endParaRPr lang="en-US" dirty="0"/>
          </a:p>
        </p:txBody>
      </p:sp>
      <p:sp>
        <p:nvSpPr>
          <p:cNvPr id="3" name="Footer Placeholder 2"/>
          <p:cNvSpPr>
            <a:spLocks noGrp="1"/>
          </p:cNvSpPr>
          <p:nvPr>
            <p:ph type="ftr" sz="quarter" idx="11"/>
          </p:nvPr>
        </p:nvSpPr>
        <p:spPr/>
        <p:txBody>
          <a:bodyPr/>
          <a:lstStyle/>
          <a:p>
            <a:r>
              <a:rPr lang="en-US" dirty="0"/>
              <a:t>Developed by American Water Works Association with funds from the U.S. Environmental Protection Agency, Published 2015</a:t>
            </a:r>
          </a:p>
        </p:txBody>
      </p:sp>
    </p:spTree>
    <p:extLst>
      <p:ext uri="{BB962C8B-B14F-4D97-AF65-F5344CB8AC3E}">
        <p14:creationId xmlns:p14="http://schemas.microsoft.com/office/powerpoint/2010/main" val="6834359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2F5619-0AB0-4F14-A232-9B6052553109}" type="slidenum">
              <a:rPr lang="en-US" smtClean="0"/>
              <a:t>127</a:t>
            </a:fld>
            <a:endParaRPr lang="en-US" dirty="0"/>
          </a:p>
        </p:txBody>
      </p:sp>
    </p:spTree>
    <p:extLst>
      <p:ext uri="{BB962C8B-B14F-4D97-AF65-F5344CB8AC3E}">
        <p14:creationId xmlns:p14="http://schemas.microsoft.com/office/powerpoint/2010/main" val="23987252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506B15-EAA3-CAEB-CF6F-598C02AB7B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659DDB-AFEC-4A23-CA44-902B1780A6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981613-A7B7-02EC-AFB0-45A8B1E3407D}"/>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A0DF7C3C-5466-0774-CE89-FAC800C19BF0}"/>
              </a:ext>
            </a:extLst>
          </p:cNvPr>
          <p:cNvSpPr>
            <a:spLocks noGrp="1"/>
          </p:cNvSpPr>
          <p:nvPr>
            <p:ph type="sldNum" sz="quarter" idx="10"/>
          </p:nvPr>
        </p:nvSpPr>
        <p:spPr/>
        <p:txBody>
          <a:bodyPr/>
          <a:lstStyle/>
          <a:p>
            <a:fld id="{CA077768-21C8-4125-A345-258E48D2EED0}" type="slidenum">
              <a:rPr lang="en-US" smtClean="0"/>
              <a:pPr/>
              <a:t>128</a:t>
            </a:fld>
            <a:endParaRPr lang="en-US" dirty="0"/>
          </a:p>
        </p:txBody>
      </p:sp>
    </p:spTree>
    <p:extLst>
      <p:ext uri="{BB962C8B-B14F-4D97-AF65-F5344CB8AC3E}">
        <p14:creationId xmlns:p14="http://schemas.microsoft.com/office/powerpoint/2010/main" val="34385211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8B285-7A7A-E99D-1A86-E923E4B787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0D89A6-8052-4013-30F6-F4A2DA5A6A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62C93-0B6B-E75D-519C-26E9D996B76E}"/>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9E9645E0-EA83-76BA-53C2-F008CAF95CB3}"/>
              </a:ext>
            </a:extLst>
          </p:cNvPr>
          <p:cNvSpPr>
            <a:spLocks noGrp="1"/>
          </p:cNvSpPr>
          <p:nvPr>
            <p:ph type="sldNum" sz="quarter" idx="10"/>
          </p:nvPr>
        </p:nvSpPr>
        <p:spPr/>
        <p:txBody>
          <a:bodyPr/>
          <a:lstStyle/>
          <a:p>
            <a:fld id="{CA077768-21C8-4125-A345-258E48D2EED0}" type="slidenum">
              <a:rPr lang="en-US" smtClean="0"/>
              <a:pPr/>
              <a:t>130</a:t>
            </a:fld>
            <a:endParaRPr lang="en-US" dirty="0"/>
          </a:p>
        </p:txBody>
      </p:sp>
    </p:spTree>
    <p:extLst>
      <p:ext uri="{BB962C8B-B14F-4D97-AF65-F5344CB8AC3E}">
        <p14:creationId xmlns:p14="http://schemas.microsoft.com/office/powerpoint/2010/main" val="37259539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C6EA88C-9BB5-49A6-B0C0-B678482F9C5C}" type="slidenum">
              <a:rPr lang="en-US" smtClean="0"/>
              <a:t>137</a:t>
            </a:fld>
            <a:endParaRPr lang="en-US"/>
          </a:p>
        </p:txBody>
      </p:sp>
    </p:spTree>
    <p:extLst>
      <p:ext uri="{BB962C8B-B14F-4D97-AF65-F5344CB8AC3E}">
        <p14:creationId xmlns:p14="http://schemas.microsoft.com/office/powerpoint/2010/main" val="42584147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Shape 149"/>
          <p:cNvSpPr txBox="1">
            <a:spLocks noGrp="1"/>
          </p:cNvSpPr>
          <p:nvPr>
            <p:ph type="body" idx="1"/>
          </p:nvPr>
        </p:nvSpPr>
        <p:spPr>
          <a:xfrm>
            <a:off x="719217" y="4430891"/>
            <a:ext cx="5753740" cy="4197685"/>
          </a:xfrm>
          <a:prstGeom prst="rect">
            <a:avLst/>
          </a:prstGeom>
          <a:noFill/>
          <a:ln>
            <a:noFill/>
          </a:ln>
        </p:spPr>
        <p:txBody>
          <a:bodyPr wrap="square" lIns="94372" tIns="94372" rIns="94372" bIns="94372" anchor="ctr" anchorCtr="0">
            <a:noAutofit/>
          </a:bodyPr>
          <a:lstStyle/>
          <a:p>
            <a:pPr>
              <a:buNone/>
            </a:pPr>
            <a:endParaRPr dirty="0"/>
          </a:p>
        </p:txBody>
      </p:sp>
      <p:sp>
        <p:nvSpPr>
          <p:cNvPr id="150" name="Shape 150"/>
          <p:cNvSpPr>
            <a:spLocks noGrp="1" noRot="1" noChangeAspect="1"/>
          </p:cNvSpPr>
          <p:nvPr>
            <p:ph type="sldImg" idx="2"/>
          </p:nvPr>
        </p:nvSpPr>
        <p:spPr>
          <a:xfrm>
            <a:off x="1265238" y="700088"/>
            <a:ext cx="4662487" cy="3497262"/>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Natural Organic Matter makes up the humic content in source waters. NOM is either hydrophilic (more soluble in water) or hydrophobic (less soluble and a more aromatic fraction.) Hydrophobic matter is easier to remove in the treatment process.  </a:t>
            </a:r>
          </a:p>
          <a:p>
            <a:endParaRPr lang="en-US" dirty="0"/>
          </a:p>
        </p:txBody>
      </p:sp>
    </p:spTree>
    <p:extLst>
      <p:ext uri="{BB962C8B-B14F-4D97-AF65-F5344CB8AC3E}">
        <p14:creationId xmlns:p14="http://schemas.microsoft.com/office/powerpoint/2010/main" val="53008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405" indent="-173405">
              <a:buFontTx/>
              <a:buChar char="-"/>
            </a:pPr>
            <a:r>
              <a:rPr lang="en-US" dirty="0"/>
              <a:t>Water</a:t>
            </a:r>
            <a:r>
              <a:rPr lang="en-US" baseline="0" dirty="0"/>
              <a:t> age in both WTP &amp; </a:t>
            </a:r>
            <a:r>
              <a:rPr lang="en-US" baseline="0" dirty="0" err="1"/>
              <a:t>distrib</a:t>
            </a:r>
            <a:r>
              <a:rPr lang="en-US" baseline="0" dirty="0"/>
              <a:t> system</a:t>
            </a:r>
          </a:p>
          <a:p>
            <a:pPr marL="173405" indent="-173405">
              <a:buFontTx/>
              <a:buChar char="-"/>
            </a:pPr>
            <a:r>
              <a:rPr lang="en-US" baseline="0" dirty="0"/>
              <a:t>Good reminder to clean tanks.</a:t>
            </a:r>
          </a:p>
          <a:p>
            <a:pPr marL="173405" indent="-173405">
              <a:buFontTx/>
              <a:buChar char="-"/>
            </a:pPr>
            <a:r>
              <a:rPr lang="en-US" baseline="0" dirty="0"/>
              <a:t>Water temperature drives the rate of reaction</a:t>
            </a:r>
            <a:endParaRPr lang="en-US" dirty="0"/>
          </a:p>
          <a:p>
            <a:endParaRPr lang="en-US" dirty="0"/>
          </a:p>
        </p:txBody>
      </p:sp>
    </p:spTree>
    <p:extLst>
      <p:ext uri="{BB962C8B-B14F-4D97-AF65-F5344CB8AC3E}">
        <p14:creationId xmlns:p14="http://schemas.microsoft.com/office/powerpoint/2010/main" val="3158322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405" indent="-173405">
              <a:buFontTx/>
              <a:buChar char="-"/>
            </a:pPr>
            <a:r>
              <a:rPr lang="en-US" dirty="0" err="1"/>
              <a:t>HOCl</a:t>
            </a:r>
            <a:r>
              <a:rPr lang="en-US" baseline="0" dirty="0"/>
              <a:t> = hypochlorous acid</a:t>
            </a:r>
          </a:p>
          <a:p>
            <a:pPr marL="173405" indent="-173405">
              <a:buFontTx/>
              <a:buChar char="-"/>
            </a:pPr>
            <a:r>
              <a:rPr lang="en-US" baseline="0" dirty="0"/>
              <a:t>Hypochlorite ion</a:t>
            </a:r>
          </a:p>
          <a:p>
            <a:pPr marL="173405" indent="-173405">
              <a:buFontTx/>
              <a:buChar char="-"/>
            </a:pPr>
            <a:r>
              <a:rPr lang="en-US" baseline="0" dirty="0" err="1"/>
              <a:t>HOCl</a:t>
            </a:r>
            <a:r>
              <a:rPr lang="en-US" baseline="0" dirty="0"/>
              <a:t> much stronger disinfectant</a:t>
            </a:r>
            <a:endParaRPr lang="en-US" dirty="0"/>
          </a:p>
          <a:p>
            <a:endParaRPr lang="en-US" dirty="0"/>
          </a:p>
        </p:txBody>
      </p:sp>
    </p:spTree>
    <p:extLst>
      <p:ext uri="{BB962C8B-B14F-4D97-AF65-F5344CB8AC3E}">
        <p14:creationId xmlns:p14="http://schemas.microsoft.com/office/powerpoint/2010/main" val="952194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 Side bar on biofilm</a:t>
            </a:r>
          </a:p>
          <a:p>
            <a:endParaRPr lang="en-US" dirty="0"/>
          </a:p>
        </p:txBody>
      </p:sp>
    </p:spTree>
    <p:extLst>
      <p:ext uri="{BB962C8B-B14F-4D97-AF65-F5344CB8AC3E}">
        <p14:creationId xmlns:p14="http://schemas.microsoft.com/office/powerpoint/2010/main" val="822079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Production of </a:t>
            </a:r>
            <a:r>
              <a:rPr lang="en-US" altLang="en-US" dirty="0" err="1"/>
              <a:t>haloacetic</a:t>
            </a:r>
            <a:r>
              <a:rPr lang="en-US" altLang="en-US" dirty="0"/>
              <a:t> acids are also formed in a similar fashion as trihalomethanes. When chlorine is added to water containing organic materials both Trihalomethanes and </a:t>
            </a:r>
            <a:r>
              <a:rPr lang="en-US" altLang="en-US" dirty="0" err="1"/>
              <a:t>Haloacetic</a:t>
            </a:r>
            <a:r>
              <a:rPr lang="en-US" altLang="en-US" dirty="0"/>
              <a:t> Acids will form. Although there are many </a:t>
            </a:r>
            <a:r>
              <a:rPr lang="en-US" altLang="en-US" dirty="0" err="1"/>
              <a:t>haloacetic</a:t>
            </a:r>
            <a:r>
              <a:rPr lang="en-US" altLang="en-US" dirty="0"/>
              <a:t> acids, EPA chose to regulate the 5 compounds that are most commonly formed and pose the biggest health threat. </a:t>
            </a:r>
          </a:p>
          <a:p>
            <a:endParaRPr lang="en-US" dirty="0"/>
          </a:p>
        </p:txBody>
      </p:sp>
    </p:spTree>
    <p:extLst>
      <p:ext uri="{BB962C8B-B14F-4D97-AF65-F5344CB8AC3E}">
        <p14:creationId xmlns:p14="http://schemas.microsoft.com/office/powerpoint/2010/main" val="29762228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lvl1pPr>
              <a:defRPr sz="2400">
                <a:solidFill>
                  <a:schemeClr val="tx1"/>
                </a:solidFill>
              </a:defRPr>
            </a:lvl1pPr>
            <a:lvl2pPr>
              <a:defRPr sz="2400">
                <a:solidFill>
                  <a:schemeClr val="tx1"/>
                </a:solidFill>
              </a:defRPr>
            </a:lvl2pPr>
            <a:lvl3pPr marL="857250" indent="-171450">
              <a:buFont typeface="Arial" panose="020B0604020202020204" pitchFamily="34" charset="0"/>
              <a:buChar char="◦"/>
              <a:defRPr sz="2400">
                <a:solidFill>
                  <a:schemeClr val="tx1"/>
                </a:solidFill>
              </a:defRPr>
            </a:lvl3pPr>
            <a:lvl4pPr marL="1200150" indent="-171450">
              <a:buFont typeface="Arial" panose="020B0604020202020204" pitchFamily="34" charset="0"/>
              <a:buChar char="▪"/>
              <a:defRPr sz="2400">
                <a:solidFill>
                  <a:schemeClr val="tx1"/>
                </a:solidFill>
              </a:defRPr>
            </a:lvl4pPr>
            <a:lvl5pPr marL="1543050" indent="-171450">
              <a:buFont typeface="Arial" panose="020B0604020202020204" pitchFamily="34" charset="0"/>
              <a:buChar char="▫"/>
              <a:defRPr sz="2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1">
            <a:extLst>
              <a:ext uri="{FF2B5EF4-FFF2-40B4-BE49-F238E27FC236}">
                <a16:creationId xmlns:a16="http://schemas.microsoft.com/office/drawing/2014/main" id="{0ABB907D-5BC0-F6E8-6B4E-903A13D6E0A9}"/>
              </a:ext>
            </a:extLst>
          </p:cNvPr>
          <p:cNvSpPr>
            <a:spLocks noGrp="1"/>
          </p:cNvSpPr>
          <p:nvPr>
            <p:ph type="sldNum" sz="quarter" idx="10"/>
          </p:nvPr>
        </p:nvSpPr>
        <p:spPr/>
        <p:txBody>
          <a:bodyPr/>
          <a:lstStyle>
            <a:lvl1pPr>
              <a:defRPr smtClean="0">
                <a:latin typeface="+mn-l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87454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887CA-045F-94EF-AF04-BBC520FE47B8}"/>
              </a:ext>
            </a:extLst>
          </p:cNvPr>
          <p:cNvSpPr>
            <a:spLocks noGrp="1"/>
          </p:cNvSpPr>
          <p:nvPr>
            <p:ph type="title"/>
          </p:nvPr>
        </p:nvSpPr>
        <p:spPr>
          <a:xfrm>
            <a:off x="457200" y="274638"/>
            <a:ext cx="8229600" cy="1143000"/>
          </a:xfrm>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6617F3D6-2D28-F633-C4A0-5715F86BBC0F}"/>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00830C1-9850-4C3D-80F9-6B640459CF70}" type="slidenum">
              <a:rPr kumimoji="0" lang="en-US" altLang="en-US" sz="1050" b="0" i="0" u="none" strike="noStrike" kern="1200" cap="none" spc="0" normalizeH="0" baseline="0" noProof="0" smtClean="0">
                <a:ln>
                  <a:noFill/>
                </a:ln>
                <a:solidFill>
                  <a:srgbClr val="BFBFBF"/>
                </a:solidFill>
                <a:effectLst/>
                <a:uLnTx/>
                <a:uFillTx/>
                <a:latin typeface="Trebuchet MS" panose="020B070302020209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050" b="0" i="0" u="none" strike="noStrike" kern="1200" cap="none" spc="0" normalizeH="0" baseline="0" noProof="0" dirty="0">
              <a:ln>
                <a:noFill/>
              </a:ln>
              <a:solidFill>
                <a:srgbClr val="BFBFBF"/>
              </a:solidFill>
              <a:effectLst/>
              <a:uLnTx/>
              <a:uFillTx/>
              <a:latin typeface="Trebuchet MS" panose="020B0703020202090204" pitchFamily="34" charset="0"/>
              <a:ea typeface="+mn-ea"/>
              <a:cs typeface="+mn-cs"/>
            </a:endParaRPr>
          </a:p>
        </p:txBody>
      </p:sp>
      <p:sp>
        <p:nvSpPr>
          <p:cNvPr id="4" name="Content Placeholder 2">
            <a:extLst>
              <a:ext uri="{FF2B5EF4-FFF2-40B4-BE49-F238E27FC236}">
                <a16:creationId xmlns:a16="http://schemas.microsoft.com/office/drawing/2014/main" id="{56544CF6-CE29-CE78-B131-ADE792A7F35B}"/>
              </a:ext>
            </a:extLst>
          </p:cNvPr>
          <p:cNvSpPr>
            <a:spLocks noGrp="1"/>
          </p:cNvSpPr>
          <p:nvPr>
            <p:ph idx="1"/>
          </p:nvPr>
        </p:nvSpPr>
        <p:spPr>
          <a:xfrm>
            <a:off x="457200" y="1600200"/>
            <a:ext cx="3771900" cy="4800600"/>
          </a:xfrm>
        </p:spPr>
        <p:txBody>
          <a:bodyPr/>
          <a:lstStyle>
            <a:lvl1pPr>
              <a:defRPr sz="2400">
                <a:solidFill>
                  <a:schemeClr val="tx1"/>
                </a:solidFill>
              </a:defRPr>
            </a:lvl1pPr>
            <a:lvl2pPr>
              <a:defRPr sz="2400">
                <a:solidFill>
                  <a:schemeClr val="tx1"/>
                </a:solidFill>
              </a:defRPr>
            </a:lvl2pPr>
            <a:lvl3pPr marL="857250" indent="-171450">
              <a:buFont typeface="Arial" panose="020B0604020202020204" pitchFamily="34" charset="0"/>
              <a:buChar char="◦"/>
              <a:defRPr sz="2400">
                <a:solidFill>
                  <a:schemeClr val="tx1"/>
                </a:solidFill>
              </a:defRPr>
            </a:lvl3pPr>
            <a:lvl4pPr marL="1200150" indent="-171450">
              <a:buFont typeface="Arial" panose="020B0604020202020204" pitchFamily="34" charset="0"/>
              <a:buChar char="▪"/>
              <a:defRPr sz="2400">
                <a:solidFill>
                  <a:schemeClr val="tx1"/>
                </a:solidFill>
              </a:defRPr>
            </a:lvl4pPr>
            <a:lvl5pPr marL="1543050" indent="-171450">
              <a:buFont typeface="Arial" panose="020B0604020202020204" pitchFamily="34" charset="0"/>
              <a:buChar char="▫"/>
              <a:defRPr sz="2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99ED6ECC-2D56-C708-BE98-A282388CA52D}"/>
              </a:ext>
            </a:extLst>
          </p:cNvPr>
          <p:cNvSpPr>
            <a:spLocks noGrp="1"/>
          </p:cNvSpPr>
          <p:nvPr>
            <p:ph idx="11"/>
          </p:nvPr>
        </p:nvSpPr>
        <p:spPr>
          <a:xfrm>
            <a:off x="4914900" y="1600200"/>
            <a:ext cx="3771900" cy="4800600"/>
          </a:xfrm>
        </p:spPr>
        <p:txBody>
          <a:bodyPr/>
          <a:lstStyle>
            <a:lvl1pPr>
              <a:defRPr sz="2400">
                <a:solidFill>
                  <a:schemeClr val="tx1"/>
                </a:solidFill>
              </a:defRPr>
            </a:lvl1pPr>
            <a:lvl2pPr>
              <a:defRPr sz="2400">
                <a:solidFill>
                  <a:schemeClr val="tx1"/>
                </a:solidFill>
              </a:defRPr>
            </a:lvl2pPr>
            <a:lvl3pPr marL="857250" indent="-171450">
              <a:buFont typeface="Arial" panose="020B0604020202020204" pitchFamily="34" charset="0"/>
              <a:buChar char="◦"/>
              <a:defRPr sz="2400">
                <a:solidFill>
                  <a:schemeClr val="tx1"/>
                </a:solidFill>
              </a:defRPr>
            </a:lvl3pPr>
            <a:lvl4pPr marL="1200150" indent="-171450">
              <a:buFont typeface="Arial" panose="020B0604020202020204" pitchFamily="34" charset="0"/>
              <a:buChar char="▪"/>
              <a:defRPr sz="2400">
                <a:solidFill>
                  <a:schemeClr val="tx1"/>
                </a:solidFill>
              </a:defRPr>
            </a:lvl4pPr>
            <a:lvl5pPr marL="1543050" indent="-171450">
              <a:buFont typeface="Arial" panose="020B0604020202020204" pitchFamily="34" charset="0"/>
              <a:buChar cha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767243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914400" y="1524000"/>
            <a:ext cx="7623175" cy="1752600"/>
          </a:xfrm>
        </p:spPr>
        <p:txBody>
          <a:bodyPr/>
          <a:lstStyle>
            <a:lvl1pPr>
              <a:defRPr sz="5000"/>
            </a:lvl1pPr>
          </a:lstStyle>
          <a:p>
            <a:r>
              <a:rPr lang="en-US" altLang="en-US"/>
              <a:t>Click to edit Master title style</a:t>
            </a:r>
          </a:p>
        </p:txBody>
      </p:sp>
      <p:sp>
        <p:nvSpPr>
          <p:cNvPr id="6147"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r>
              <a:rPr lang="en-US" altLang="en-US"/>
              <a:t>Click to edit Master subtitle style</a:t>
            </a:r>
          </a:p>
        </p:txBody>
      </p:sp>
    </p:spTree>
    <p:extLst>
      <p:ext uri="{BB962C8B-B14F-4D97-AF65-F5344CB8AC3E}">
        <p14:creationId xmlns:p14="http://schemas.microsoft.com/office/powerpoint/2010/main" val="4161536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71378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Text">
    <p:spTree>
      <p:nvGrpSpPr>
        <p:cNvPr id="1" name=""/>
        <p:cNvGrpSpPr/>
        <p:nvPr/>
      </p:nvGrpSpPr>
      <p:grpSpPr>
        <a:xfrm>
          <a:off x="0" y="0"/>
          <a:ext cx="0" cy="0"/>
          <a:chOff x="0" y="0"/>
          <a:chExt cx="0" cy="0"/>
        </a:xfrm>
      </p:grpSpPr>
      <p:sp>
        <p:nvSpPr>
          <p:cNvPr id="7" name="Rectangle 7"/>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p:cNvSpPr>
            <a:spLocks noGrp="1"/>
          </p:cNvSpPr>
          <p:nvPr>
            <p:ph type="title"/>
          </p:nvPr>
        </p:nvSpPr>
        <p:spPr>
          <a:xfrm>
            <a:off x="457200" y="359465"/>
            <a:ext cx="8229600" cy="1143000"/>
          </a:xfrm>
          <a:prstGeom prst="rect">
            <a:avLst/>
          </a:prstGeom>
        </p:spPr>
        <p:txBody>
          <a:bodyPr anchor="b" anchorCtr="0">
            <a:normAutofit/>
          </a:bodyPr>
          <a:lstStyle/>
          <a:p>
            <a:pPr algn="l"/>
            <a:r>
              <a:rPr lang="en-US"/>
              <a:t>Click to edit Master title style</a:t>
            </a:r>
          </a:p>
        </p:txBody>
      </p:sp>
    </p:spTree>
    <p:extLst>
      <p:ext uri="{BB962C8B-B14F-4D97-AF65-F5344CB8AC3E}">
        <p14:creationId xmlns:p14="http://schemas.microsoft.com/office/powerpoint/2010/main" val="20704152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extLst>
      <p:ext uri="{BB962C8B-B14F-4D97-AF65-F5344CB8AC3E}">
        <p14:creationId xmlns:p14="http://schemas.microsoft.com/office/powerpoint/2010/main" val="17713265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r>
              <a:rPr lang="en-US" dirty="0">
                <a:solidFill>
                  <a:srgbClr val="000000"/>
                </a:solidFill>
              </a:rPr>
              <a:t> </a:t>
            </a:r>
          </a:p>
        </p:txBody>
      </p:sp>
      <p:sp>
        <p:nvSpPr>
          <p:cNvPr id="4" name="Rectangle 5"/>
          <p:cNvSpPr>
            <a:spLocks noGrp="1" noChangeArrowheads="1"/>
          </p:cNvSpPr>
          <p:nvPr>
            <p:ph type="ftr" sz="quarter" idx="11"/>
          </p:nvPr>
        </p:nvSpPr>
        <p:spPr>
          <a:ln/>
        </p:spPr>
        <p:txBody>
          <a:bodyPr/>
          <a:lstStyle>
            <a:lvl1pPr>
              <a:defRPr/>
            </a:lvl1pPr>
          </a:lstStyle>
          <a:p>
            <a:pPr>
              <a:defRPr/>
            </a:pPr>
            <a:r>
              <a:rPr lang="en-US">
                <a:solidFill>
                  <a:srgbClr val="000000"/>
                </a:solidFill>
              </a:rPr>
              <a:t>DBP Control II </a:t>
            </a: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F29C3EAE-7E13-424C-B781-42D8EBAECF3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85587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6074" y="685800"/>
            <a:ext cx="775418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685800" y="1797050"/>
            <a:ext cx="7772400" cy="4375150"/>
          </a:xfrm>
          <a:prstGeom prst="rect">
            <a:avLst/>
          </a:prstGeo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6088" y="6536218"/>
            <a:ext cx="705224" cy="234407"/>
          </a:xfrm>
          <a:prstGeom prst="rect">
            <a:avLst/>
          </a:prstGeom>
        </p:spPr>
      </p:pic>
    </p:spTree>
    <p:extLst>
      <p:ext uri="{BB962C8B-B14F-4D97-AF65-F5344CB8AC3E}">
        <p14:creationId xmlns:p14="http://schemas.microsoft.com/office/powerpoint/2010/main" val="1221044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ext only +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6074" y="685800"/>
            <a:ext cx="7754189" cy="533400"/>
          </a:xfrm>
          <a:prstGeom prst="rect">
            <a:avLst/>
          </a:prstGeom>
        </p:spPr>
        <p:txBody>
          <a:bodyPr/>
          <a:lstStyle>
            <a:lvl1pPr algn="l">
              <a:defRPr sz="2800" baseline="0">
                <a:solidFill>
                  <a:srgbClr val="395173"/>
                </a:solidFill>
              </a:defRPr>
            </a:lvl1pPr>
          </a:lstStyle>
          <a:p>
            <a:r>
              <a:rPr lang="en-US" dirty="0"/>
              <a:t>Concise Title</a:t>
            </a:r>
          </a:p>
        </p:txBody>
      </p:sp>
      <p:sp>
        <p:nvSpPr>
          <p:cNvPr id="8" name="Text Placeholder 7"/>
          <p:cNvSpPr>
            <a:spLocks noGrp="1"/>
          </p:cNvSpPr>
          <p:nvPr>
            <p:ph type="body" sz="quarter" idx="10"/>
          </p:nvPr>
        </p:nvSpPr>
        <p:spPr>
          <a:xfrm>
            <a:off x="685800" y="2225842"/>
            <a:ext cx="7772400" cy="3946358"/>
          </a:xfrm>
          <a:prstGeom prst="rect">
            <a:avLst/>
          </a:prstGeom>
        </p:spPr>
        <p:txBody>
          <a:bodyPr/>
          <a:lstStyle>
            <a:lvl3pPr>
              <a:defRPr/>
            </a:lvl3pPr>
          </a:lstStyle>
          <a:p>
            <a:pPr lvl="0"/>
            <a:r>
              <a:rPr lang="en-US" dirty="0"/>
              <a:t>Click to edit Master text styles</a:t>
            </a:r>
          </a:p>
          <a:p>
            <a:pPr lvl="1"/>
            <a:r>
              <a:rPr lang="en-US" dirty="0"/>
              <a:t>Second level</a:t>
            </a:r>
          </a:p>
          <a:p>
            <a:pPr lvl="2"/>
            <a:r>
              <a:rPr lang="en-US" dirty="0"/>
              <a:t>Don’t exceed 3 levels</a:t>
            </a:r>
          </a:p>
        </p:txBody>
      </p:sp>
      <p:sp>
        <p:nvSpPr>
          <p:cNvPr id="9" name="Text Placeholder 8"/>
          <p:cNvSpPr>
            <a:spLocks noGrp="1"/>
          </p:cNvSpPr>
          <p:nvPr>
            <p:ph type="body" sz="quarter" idx="11" hasCustomPrompt="1"/>
          </p:nvPr>
        </p:nvSpPr>
        <p:spPr>
          <a:xfrm>
            <a:off x="696074" y="1245014"/>
            <a:ext cx="5780926" cy="346466"/>
          </a:xfrm>
          <a:prstGeom prst="rect">
            <a:avLst/>
          </a:prstGeom>
        </p:spPr>
        <p:txBody>
          <a:bodyPr>
            <a:noAutofit/>
          </a:bodyPr>
          <a:lstStyle>
            <a:lvl1pPr marL="0" indent="0">
              <a:lnSpc>
                <a:spcPts val="2000"/>
              </a:lnSpc>
              <a:spcBef>
                <a:spcPts val="0"/>
              </a:spcBef>
              <a:buNone/>
              <a:defRPr sz="1500" b="1">
                <a:solidFill>
                  <a:schemeClr val="tx1">
                    <a:lumMod val="65000"/>
                    <a:lumOff val="35000"/>
                  </a:schemeClr>
                </a:solidFill>
                <a:latin typeface="+mj-lt"/>
              </a:defRPr>
            </a:lvl1pPr>
          </a:lstStyle>
          <a:p>
            <a:pPr lvl="0"/>
            <a:r>
              <a:rPr lang="en-US" dirty="0"/>
              <a:t>If you need a subhead, put it here</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6088" y="6536218"/>
            <a:ext cx="705224" cy="234407"/>
          </a:xfrm>
          <a:prstGeom prst="rect">
            <a:avLst/>
          </a:prstGeom>
        </p:spPr>
      </p:pic>
    </p:spTree>
    <p:extLst>
      <p:ext uri="{BB962C8B-B14F-4D97-AF65-F5344CB8AC3E}">
        <p14:creationId xmlns:p14="http://schemas.microsoft.com/office/powerpoint/2010/main" val="3632559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E101B78D-C8E7-F2D6-A2EF-45093E068321}"/>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2E4C7596-E358-90B6-90C0-C86DEB790BA6}"/>
              </a:ext>
            </a:extLst>
          </p:cNvPr>
          <p:cNvSpPr>
            <a:spLocks noGrp="1" noChangeArrowheads="1"/>
          </p:cNvSpPr>
          <p:nvPr>
            <p:ph type="body" idx="1"/>
          </p:nvPr>
        </p:nvSpPr>
        <p:spPr bwMode="auto">
          <a:xfrm>
            <a:off x="457200" y="1600200"/>
            <a:ext cx="82296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2" name="Slide Number Placeholder 1">
            <a:extLst>
              <a:ext uri="{FF2B5EF4-FFF2-40B4-BE49-F238E27FC236}">
                <a16:creationId xmlns:a16="http://schemas.microsoft.com/office/drawing/2014/main" id="{D3724AEC-B1DC-213D-ABF3-15C4DA3EAC46}"/>
              </a:ext>
            </a:extLst>
          </p:cNvPr>
          <p:cNvSpPr>
            <a:spLocks noGrp="1"/>
          </p:cNvSpPr>
          <p:nvPr>
            <p:ph type="sldNum" sz="quarter" idx="4"/>
          </p:nvPr>
        </p:nvSpPr>
        <p:spPr>
          <a:xfrm>
            <a:off x="57150" y="6248401"/>
            <a:ext cx="571500" cy="334963"/>
          </a:xfrm>
          <a:prstGeom prst="rect">
            <a:avLst/>
          </a:prstGeom>
        </p:spPr>
        <p:txBody>
          <a:bodyPr vert="horz" wrap="square" lIns="91440" tIns="45720" rIns="91440" bIns="45720" numCol="1" anchor="ctr" anchorCtr="0" compatLnSpc="1">
            <a:prstTxWarp prst="textNoShape">
              <a:avLst/>
            </a:prstTxWarp>
          </a:bodyPr>
          <a:lstStyle>
            <a:lvl1pPr>
              <a:defRPr sz="1050">
                <a:solidFill>
                  <a:srgbClr val="BFBFBF"/>
                </a:solidFill>
                <a:latin typeface="Trebuchet MS" panose="020B070302020209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00830C1-9850-4C3D-80F9-6B640459CF70}" type="slidenum">
              <a:rPr kumimoji="0" lang="en-US" altLang="en-US" sz="1050" b="0" i="0" u="none" strike="noStrike" kern="1200" cap="none" spc="0" normalizeH="0" baseline="0" noProof="0" smtClean="0">
                <a:ln>
                  <a:noFill/>
                </a:ln>
                <a:solidFill>
                  <a:srgbClr val="BFBFBF"/>
                </a:solidFill>
                <a:effectLst/>
                <a:uLnTx/>
                <a:uFillTx/>
                <a:latin typeface="Trebuchet MS" panose="020B070302020209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050" b="0" i="0" u="none" strike="noStrike" kern="1200" cap="none" spc="0" normalizeH="0" baseline="0" noProof="0" dirty="0">
              <a:ln>
                <a:noFill/>
              </a:ln>
              <a:solidFill>
                <a:srgbClr val="BFBFBF"/>
              </a:solidFill>
              <a:effectLst/>
              <a:uLnTx/>
              <a:uFillTx/>
              <a:latin typeface="Trebuchet MS" panose="020B0703020202090204" pitchFamily="34" charset="0"/>
              <a:ea typeface="+mn-ea"/>
              <a:cs typeface="+mn-cs"/>
            </a:endParaRPr>
          </a:p>
        </p:txBody>
      </p:sp>
    </p:spTree>
    <p:extLst>
      <p:ext uri="{BB962C8B-B14F-4D97-AF65-F5344CB8AC3E}">
        <p14:creationId xmlns:p14="http://schemas.microsoft.com/office/powerpoint/2010/main" val="36744051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Lst>
  <p:hf hdr="0" ftr="0" dt="0"/>
  <p:txStyles>
    <p:titleStyle>
      <a:lvl1pPr algn="l" rtl="0" eaLnBrk="1" fontAlgn="base" hangingPunct="1">
        <a:spcBef>
          <a:spcPct val="0"/>
        </a:spcBef>
        <a:spcAft>
          <a:spcPct val="0"/>
        </a:spcAft>
        <a:defRPr sz="3600" b="1">
          <a:solidFill>
            <a:srgbClr val="003366"/>
          </a:solidFill>
          <a:latin typeface="+mj-lt"/>
          <a:ea typeface="+mj-ea"/>
          <a:cs typeface="+mj-cs"/>
        </a:defRPr>
      </a:lvl1pPr>
      <a:lvl2pPr algn="l" rtl="0" eaLnBrk="1" fontAlgn="base" hangingPunct="1">
        <a:spcBef>
          <a:spcPct val="0"/>
        </a:spcBef>
        <a:spcAft>
          <a:spcPct val="0"/>
        </a:spcAft>
        <a:defRPr sz="2700" b="1">
          <a:solidFill>
            <a:srgbClr val="003366"/>
          </a:solidFill>
          <a:latin typeface="Arial" panose="020B0604020202020204" pitchFamily="34" charset="0"/>
        </a:defRPr>
      </a:lvl2pPr>
      <a:lvl3pPr algn="l" rtl="0" eaLnBrk="1" fontAlgn="base" hangingPunct="1">
        <a:spcBef>
          <a:spcPct val="0"/>
        </a:spcBef>
        <a:spcAft>
          <a:spcPct val="0"/>
        </a:spcAft>
        <a:defRPr sz="2700" b="1">
          <a:solidFill>
            <a:srgbClr val="003366"/>
          </a:solidFill>
          <a:latin typeface="Arial" panose="020B0604020202020204" pitchFamily="34" charset="0"/>
        </a:defRPr>
      </a:lvl3pPr>
      <a:lvl4pPr algn="l" rtl="0" eaLnBrk="1" fontAlgn="base" hangingPunct="1">
        <a:spcBef>
          <a:spcPct val="0"/>
        </a:spcBef>
        <a:spcAft>
          <a:spcPct val="0"/>
        </a:spcAft>
        <a:defRPr sz="2700" b="1">
          <a:solidFill>
            <a:srgbClr val="003366"/>
          </a:solidFill>
          <a:latin typeface="Arial" panose="020B0604020202020204" pitchFamily="34" charset="0"/>
        </a:defRPr>
      </a:lvl4pPr>
      <a:lvl5pPr algn="l" rtl="0" eaLnBrk="1" fontAlgn="base" hangingPunct="1">
        <a:spcBef>
          <a:spcPct val="0"/>
        </a:spcBef>
        <a:spcAft>
          <a:spcPct val="0"/>
        </a:spcAft>
        <a:defRPr sz="2700" b="1">
          <a:solidFill>
            <a:srgbClr val="003366"/>
          </a:solidFill>
          <a:latin typeface="Arial" panose="020B0604020202020204" pitchFamily="34" charset="0"/>
        </a:defRPr>
      </a:lvl5pPr>
      <a:lvl6pPr marL="342900" algn="l" rtl="0" eaLnBrk="1" fontAlgn="base" hangingPunct="1">
        <a:spcBef>
          <a:spcPct val="0"/>
        </a:spcBef>
        <a:spcAft>
          <a:spcPct val="0"/>
        </a:spcAft>
        <a:defRPr sz="2700">
          <a:solidFill>
            <a:srgbClr val="003366"/>
          </a:solidFill>
          <a:latin typeface="Trebuchet MS" pitchFamily="34" charset="0"/>
        </a:defRPr>
      </a:lvl6pPr>
      <a:lvl7pPr marL="685800" algn="l" rtl="0" eaLnBrk="1" fontAlgn="base" hangingPunct="1">
        <a:spcBef>
          <a:spcPct val="0"/>
        </a:spcBef>
        <a:spcAft>
          <a:spcPct val="0"/>
        </a:spcAft>
        <a:defRPr sz="2700">
          <a:solidFill>
            <a:srgbClr val="003366"/>
          </a:solidFill>
          <a:latin typeface="Trebuchet MS" pitchFamily="34" charset="0"/>
        </a:defRPr>
      </a:lvl7pPr>
      <a:lvl8pPr marL="1028700" algn="l" rtl="0" eaLnBrk="1" fontAlgn="base" hangingPunct="1">
        <a:spcBef>
          <a:spcPct val="0"/>
        </a:spcBef>
        <a:spcAft>
          <a:spcPct val="0"/>
        </a:spcAft>
        <a:defRPr sz="2700">
          <a:solidFill>
            <a:srgbClr val="003366"/>
          </a:solidFill>
          <a:latin typeface="Trebuchet MS" pitchFamily="34" charset="0"/>
        </a:defRPr>
      </a:lvl8pPr>
      <a:lvl9pPr marL="1371600" algn="l" rtl="0" eaLnBrk="1" fontAlgn="base" hangingPunct="1">
        <a:spcBef>
          <a:spcPct val="0"/>
        </a:spcBef>
        <a:spcAft>
          <a:spcPct val="0"/>
        </a:spcAft>
        <a:defRPr sz="2700">
          <a:solidFill>
            <a:srgbClr val="003366"/>
          </a:solidFill>
          <a:latin typeface="Trebuchet MS" pitchFamily="34" charset="0"/>
        </a:defRPr>
      </a:lvl9pPr>
    </p:titleStyle>
    <p:bodyStyle>
      <a:lvl1pPr marL="257175" indent="-257175" algn="l" rtl="0" eaLnBrk="1" fontAlgn="base" hangingPunct="1">
        <a:spcBef>
          <a:spcPct val="20000"/>
        </a:spcBef>
        <a:spcAft>
          <a:spcPct val="0"/>
        </a:spcAft>
        <a:defRPr sz="1800">
          <a:solidFill>
            <a:schemeClr val="tx1"/>
          </a:solidFill>
          <a:latin typeface="+mn-lt"/>
          <a:ea typeface="+mn-ea"/>
          <a:cs typeface="+mn-cs"/>
        </a:defRPr>
      </a:lvl1pPr>
      <a:lvl2pPr marL="557213" indent="-214313" algn="l" rtl="0" eaLnBrk="1" fontAlgn="base" hangingPunct="1">
        <a:spcBef>
          <a:spcPct val="20000"/>
        </a:spcBef>
        <a:spcAft>
          <a:spcPct val="0"/>
        </a:spcAft>
        <a:buChar char="•"/>
        <a:defRPr sz="1800">
          <a:solidFill>
            <a:schemeClr val="tx1"/>
          </a:solidFill>
          <a:latin typeface="+mn-lt"/>
        </a:defRPr>
      </a:lvl2pPr>
      <a:lvl3pPr marL="857250" indent="-171450" algn="l" rtl="0" eaLnBrk="1" fontAlgn="base" hangingPunct="1">
        <a:spcBef>
          <a:spcPct val="20000"/>
        </a:spcBef>
        <a:spcAft>
          <a:spcPct val="0"/>
        </a:spcAft>
        <a:buFont typeface="Arial" panose="020B0604020202020204" pitchFamily="34" charset="0"/>
        <a:buChar char="◦"/>
        <a:defRPr sz="1800">
          <a:solidFill>
            <a:schemeClr val="tx1"/>
          </a:solidFill>
          <a:latin typeface="+mn-lt"/>
        </a:defRPr>
      </a:lvl3pPr>
      <a:lvl4pPr marL="1200150" indent="-171450" algn="l" rtl="0" eaLnBrk="1" fontAlgn="base" hangingPunct="1">
        <a:spcBef>
          <a:spcPct val="20000"/>
        </a:spcBef>
        <a:spcAft>
          <a:spcPct val="0"/>
        </a:spcAft>
        <a:buFont typeface="Arial" panose="020B0604020202020204" pitchFamily="34" charset="0"/>
        <a:buChar char="▪"/>
        <a:defRPr sz="1800">
          <a:solidFill>
            <a:schemeClr val="tx1"/>
          </a:solidFill>
          <a:latin typeface="+mn-lt"/>
        </a:defRPr>
      </a:lvl4pPr>
      <a:lvl5pPr marL="1543050" indent="-171450" algn="l" rtl="0" eaLnBrk="1" fontAlgn="base" hangingPunct="1">
        <a:spcBef>
          <a:spcPct val="20000"/>
        </a:spcBef>
        <a:spcAft>
          <a:spcPct val="0"/>
        </a:spcAft>
        <a:buFont typeface="Arial" panose="020B0604020202020204" pitchFamily="34" charset="0"/>
        <a:buChar char="▫"/>
        <a:defRPr sz="1800">
          <a:solidFill>
            <a:schemeClr val="tx1"/>
          </a:solidFill>
          <a:latin typeface="+mn-lt"/>
        </a:defRPr>
      </a:lvl5pPr>
      <a:lvl6pPr marL="1885950" indent="-171450" algn="l" rtl="0" eaLnBrk="1" fontAlgn="base" hangingPunct="1">
        <a:spcBef>
          <a:spcPct val="20000"/>
        </a:spcBef>
        <a:spcAft>
          <a:spcPct val="0"/>
        </a:spcAft>
        <a:buChar char="•"/>
        <a:defRPr sz="1800">
          <a:solidFill>
            <a:srgbClr val="777777"/>
          </a:solidFill>
          <a:latin typeface="+mn-lt"/>
        </a:defRPr>
      </a:lvl6pPr>
      <a:lvl7pPr marL="2228850" indent="-171450" algn="l" rtl="0" eaLnBrk="1" fontAlgn="base" hangingPunct="1">
        <a:spcBef>
          <a:spcPct val="20000"/>
        </a:spcBef>
        <a:spcAft>
          <a:spcPct val="0"/>
        </a:spcAft>
        <a:buChar char="•"/>
        <a:defRPr sz="1800">
          <a:solidFill>
            <a:srgbClr val="777777"/>
          </a:solidFill>
          <a:latin typeface="+mn-lt"/>
        </a:defRPr>
      </a:lvl7pPr>
      <a:lvl8pPr marL="2571750" indent="-171450" algn="l" rtl="0" eaLnBrk="1" fontAlgn="base" hangingPunct="1">
        <a:spcBef>
          <a:spcPct val="20000"/>
        </a:spcBef>
        <a:spcAft>
          <a:spcPct val="0"/>
        </a:spcAft>
        <a:buChar char="•"/>
        <a:defRPr sz="1800">
          <a:solidFill>
            <a:srgbClr val="777777"/>
          </a:solidFill>
          <a:latin typeface="+mn-lt"/>
        </a:defRPr>
      </a:lvl8pPr>
      <a:lvl9pPr marL="2914650" indent="-171450" algn="l" rtl="0" eaLnBrk="1" fontAlgn="base" hangingPunct="1">
        <a:spcBef>
          <a:spcPct val="20000"/>
        </a:spcBef>
        <a:spcAft>
          <a:spcPct val="0"/>
        </a:spcAft>
        <a:buChar char="•"/>
        <a:defRPr sz="1800">
          <a:solidFill>
            <a:srgbClr val="777777"/>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118.x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hyperlink" Target="https://www.ixomwatercare.com/equipment/sn-series-thm-removal-systems" TargetMode="Externa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s://www.ixomwatercare.com/equipment/sn-series-thm-removal-systems" TargetMode="Externa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notesSlide" Target="../notesSlides/notesSlide40.xml"/><Relationship Id="rId7" Type="http://schemas.openxmlformats.org/officeDocument/2006/relationships/image" Target="../media/image73.jpeg"/><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12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76.jpg"/><Relationship Id="rId4" Type="http://schemas.openxmlformats.org/officeDocument/2006/relationships/hyperlink" Target="https://www.google.com/search?q=youtube+tideflex+mixing+valve&amp;safe=active&amp;rlz=1C1GCEA_enUS1049US1049&amp;ei=TfKJZM_oFKSr5NoP7suy4AI&amp;oq=youtube+tideflex+mixvalve&amp;gs_lcp=Cgxnd3Mtd2l6LXNlcnAQARgAMgoIIRCgARDDBBAKMgoIIRCgARDDBBAKMgoIIRCgARDDBBAKMgoIIRCgARDDBBAKMgUIIRCrAjoKCAAQRxDWBBCwA0oECEEYAFD5C1j1EGDvKWgCcAF4AIAB_wGIAdYFkgEDMi0zmAEAoAEBwAEByAEI&amp;sclient=gws-wiz-serp#fpstate=ive&amp;vld=cid:e911c5df,vid:roJE1o3E5eg" TargetMode="Externa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image" Target="../media/image77.gif"/><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hyperlink" Target="mailto:david.dawson@vdh.virginia.gov"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oleObject" Target="../embeddings/oleObject2.bin"/><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37.emf"/><Relationship Id="rId7" Type="http://schemas.openxmlformats.org/officeDocument/2006/relationships/image" Target="../media/image41.emf"/><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40.emf"/><Relationship Id="rId5" Type="http://schemas.openxmlformats.org/officeDocument/2006/relationships/image" Target="../media/image39.emf"/><Relationship Id="rId4" Type="http://schemas.openxmlformats.org/officeDocument/2006/relationships/image" Target="../media/image38.emf"/></Relationships>
</file>

<file path=ppt/slides/_rels/slide87.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88.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image" Target="../media/image49.png"/><Relationship Id="rId11" Type="http://schemas.openxmlformats.org/officeDocument/2006/relationships/chart" Target="../charts/chart4.xml"/><Relationship Id="rId5" Type="http://schemas.openxmlformats.org/officeDocument/2006/relationships/image" Target="../media/image48.png"/><Relationship Id="rId10" Type="http://schemas.openxmlformats.org/officeDocument/2006/relationships/chart" Target="../charts/chart3.xml"/><Relationship Id="rId4" Type="http://schemas.openxmlformats.org/officeDocument/2006/relationships/image" Target="../media/image47.png"/><Relationship Id="rId9" Type="http://schemas.openxmlformats.org/officeDocument/2006/relationships/chart" Target="../charts/chart2.xml"/></Relationships>
</file>

<file path=ppt/slides/_rels/slide8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12"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49.png"/><Relationship Id="rId11" Type="http://schemas.openxmlformats.org/officeDocument/2006/relationships/image" Target="../media/image53.png"/><Relationship Id="rId5" Type="http://schemas.openxmlformats.org/officeDocument/2006/relationships/image" Target="../media/image48.png"/><Relationship Id="rId10" Type="http://schemas.openxmlformats.org/officeDocument/2006/relationships/image" Target="../media/image52.png"/><Relationship Id="rId4" Type="http://schemas.openxmlformats.org/officeDocument/2006/relationships/image" Target="../media/image47.png"/><Relationship Id="rId9" Type="http://schemas.microsoft.com/office/2007/relationships/hdphoto" Target="../media/hdphoto1.wdp"/></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A6B93D-4D10-4016-49A0-44CCBA58E93A}"/>
              </a:ext>
            </a:extLst>
          </p:cNvPr>
          <p:cNvSpPr>
            <a:spLocks noGrp="1"/>
          </p:cNvSpPr>
          <p:nvPr>
            <p:ph type="ctrTitle"/>
          </p:nvPr>
        </p:nvSpPr>
        <p:spPr/>
        <p:txBody>
          <a:bodyPr/>
          <a:lstStyle/>
          <a:p>
            <a:r>
              <a:rPr lang="en-US" sz="5400" b="1" dirty="0"/>
              <a:t>DBP Control - II </a:t>
            </a:r>
            <a:br>
              <a:rPr lang="en-US" sz="5400" b="1" dirty="0"/>
            </a:br>
            <a:r>
              <a:rPr lang="en-US" sz="5400" b="1" dirty="0"/>
              <a:t>Theory &amp; Applications</a:t>
            </a:r>
            <a:endParaRPr lang="en-US" dirty="0"/>
          </a:p>
        </p:txBody>
      </p:sp>
      <p:sp>
        <p:nvSpPr>
          <p:cNvPr id="3" name="Subtitle 2">
            <a:extLst>
              <a:ext uri="{FF2B5EF4-FFF2-40B4-BE49-F238E27FC236}">
                <a16:creationId xmlns:a16="http://schemas.microsoft.com/office/drawing/2014/main" id="{4172DDE4-210F-905D-68DE-37300A4D0AA7}"/>
              </a:ext>
            </a:extLst>
          </p:cNvPr>
          <p:cNvSpPr>
            <a:spLocks noGrp="1"/>
          </p:cNvSpPr>
          <p:nvPr>
            <p:ph type="subTitle" idx="1"/>
          </p:nvPr>
        </p:nvSpPr>
        <p:spPr>
          <a:xfrm>
            <a:off x="2362200" y="4191000"/>
            <a:ext cx="6553200" cy="1752600"/>
          </a:xfrm>
        </p:spPr>
        <p:txBody>
          <a:bodyPr/>
          <a:lstStyle/>
          <a:p>
            <a:pPr algn="ctr"/>
            <a:r>
              <a:rPr lang="en-US" sz="2400" dirty="0"/>
              <a:t>David S. Dawson, PhD, PE</a:t>
            </a:r>
          </a:p>
          <a:p>
            <a:pPr algn="ctr"/>
            <a:r>
              <a:rPr lang="en-US" sz="2400" dirty="0"/>
              <a:t>Engineering Field Office Director</a:t>
            </a:r>
          </a:p>
          <a:p>
            <a:pPr algn="ctr"/>
            <a:r>
              <a:rPr lang="en-US" sz="2400" dirty="0"/>
              <a:t>VDH-Office of Drinking Water</a:t>
            </a:r>
          </a:p>
          <a:p>
            <a:endParaRPr lang="en-US" dirty="0"/>
          </a:p>
        </p:txBody>
      </p:sp>
    </p:spTree>
    <p:extLst>
      <p:ext uri="{BB962C8B-B14F-4D97-AF65-F5344CB8AC3E}">
        <p14:creationId xmlns:p14="http://schemas.microsoft.com/office/powerpoint/2010/main" val="2732823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7F86A-1278-5322-C7BE-064157ED7B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C2892E-3BB8-4889-2CD4-B37612C58FA0}"/>
              </a:ext>
            </a:extLst>
          </p:cNvPr>
          <p:cNvSpPr>
            <a:spLocks noGrp="1"/>
          </p:cNvSpPr>
          <p:nvPr>
            <p:ph type="title"/>
          </p:nvPr>
        </p:nvSpPr>
        <p:spPr/>
        <p:txBody>
          <a:bodyPr/>
          <a:lstStyle/>
          <a:p>
            <a:r>
              <a:rPr lang="en-US" dirty="0"/>
              <a:t>History of water treatment - 2</a:t>
            </a:r>
          </a:p>
        </p:txBody>
      </p:sp>
      <p:sp>
        <p:nvSpPr>
          <p:cNvPr id="3" name="Content Placeholder 2">
            <a:extLst>
              <a:ext uri="{FF2B5EF4-FFF2-40B4-BE49-F238E27FC236}">
                <a16:creationId xmlns:a16="http://schemas.microsoft.com/office/drawing/2014/main" id="{AF365863-3699-3737-5B9E-F03E2475DA2A}"/>
              </a:ext>
            </a:extLst>
          </p:cNvPr>
          <p:cNvSpPr>
            <a:spLocks noGrp="1"/>
          </p:cNvSpPr>
          <p:nvPr>
            <p:ph idx="1"/>
          </p:nvPr>
        </p:nvSpPr>
        <p:spPr/>
        <p:txBody>
          <a:bodyPr/>
          <a:lstStyle/>
          <a:p>
            <a:pPr marL="285750" indent="-285750">
              <a:buFont typeface="Arial" panose="020B0604020202020204" pitchFamily="34" charset="0"/>
              <a:buChar char="•"/>
            </a:pPr>
            <a:r>
              <a:rPr lang="en-US" b="1" dirty="0"/>
              <a:t>250 BC </a:t>
            </a:r>
            <a:r>
              <a:rPr lang="en-US" dirty="0"/>
              <a:t>– Archimedes invents screw pump</a:t>
            </a:r>
          </a:p>
          <a:p>
            <a:pPr marL="285750" indent="-285750">
              <a:buFont typeface="Arial" panose="020B0604020202020204" pitchFamily="34" charset="0"/>
              <a:buChar char="•"/>
            </a:pPr>
            <a:r>
              <a:rPr lang="en-US" b="1" dirty="0"/>
              <a:t>Romans</a:t>
            </a:r>
            <a:r>
              <a:rPr lang="en-US" dirty="0"/>
              <a:t> – Build by “rule of thumb”</a:t>
            </a:r>
          </a:p>
          <a:p>
            <a:pPr marL="285750" indent="-285750">
              <a:buFont typeface="Arial" panose="020B0604020202020204" pitchFamily="34" charset="0"/>
              <a:buChar char="•"/>
            </a:pPr>
            <a:r>
              <a:rPr lang="en-US" b="1" dirty="0"/>
              <a:t>500-1500 AD </a:t>
            </a:r>
            <a:r>
              <a:rPr lang="en-US" dirty="0"/>
              <a:t>– Middle ages (no advancement)</a:t>
            </a:r>
          </a:p>
          <a:p>
            <a:pPr marL="285750" indent="-285750">
              <a:buFont typeface="Arial" panose="020B0604020202020204" pitchFamily="34" charset="0"/>
              <a:buChar char="•"/>
            </a:pPr>
            <a:r>
              <a:rPr lang="en-US" b="1" dirty="0"/>
              <a:t>1627 AD </a:t>
            </a:r>
            <a:r>
              <a:rPr lang="en-US" dirty="0"/>
              <a:t>– Francis Bacon &amp; filtration</a:t>
            </a:r>
          </a:p>
          <a:p>
            <a:pPr marL="285750" indent="-285750">
              <a:buFont typeface="Arial" panose="020B0604020202020204" pitchFamily="34" charset="0"/>
              <a:buChar char="•"/>
            </a:pPr>
            <a:r>
              <a:rPr lang="en-US" b="1" dirty="0"/>
              <a:t>1676 AD </a:t>
            </a:r>
            <a:r>
              <a:rPr lang="en-US" dirty="0"/>
              <a:t>– Microscope (</a:t>
            </a:r>
            <a:r>
              <a:rPr lang="en-US" i="1" dirty="0"/>
              <a:t>van Leeuwenhoek</a:t>
            </a:r>
            <a:r>
              <a:rPr lang="en-US" dirty="0"/>
              <a:t>)</a:t>
            </a:r>
          </a:p>
          <a:p>
            <a:pPr marL="285750" indent="-285750">
              <a:buFont typeface="Arial" panose="020B0604020202020204" pitchFamily="34" charset="0"/>
              <a:buChar char="•"/>
            </a:pPr>
            <a:r>
              <a:rPr lang="en-US" b="1" dirty="0"/>
              <a:t>1804 AD </a:t>
            </a:r>
            <a:r>
              <a:rPr lang="en-US" dirty="0"/>
              <a:t>– 1</a:t>
            </a:r>
            <a:r>
              <a:rPr lang="en-US" baseline="30000" dirty="0"/>
              <a:t>st</a:t>
            </a:r>
            <a:r>
              <a:rPr lang="en-US" dirty="0"/>
              <a:t> WTP </a:t>
            </a:r>
            <a:r>
              <a:rPr lang="en-US" i="1" dirty="0"/>
              <a:t>(slow sand filtration in Scotland</a:t>
            </a:r>
            <a:r>
              <a:rPr lang="en-US" dirty="0"/>
              <a:t>)</a:t>
            </a:r>
          </a:p>
          <a:p>
            <a:pPr marL="285750" indent="-285750">
              <a:buFont typeface="Arial" panose="020B0604020202020204" pitchFamily="34" charset="0"/>
              <a:buChar char="•"/>
            </a:pPr>
            <a:r>
              <a:rPr lang="en-US" b="1" dirty="0"/>
              <a:t>1854 AD </a:t>
            </a:r>
            <a:r>
              <a:rPr lang="en-US" dirty="0"/>
              <a:t>– London cholera outbreak</a:t>
            </a:r>
          </a:p>
          <a:p>
            <a:endParaRPr lang="en-US" dirty="0"/>
          </a:p>
        </p:txBody>
      </p:sp>
      <p:sp>
        <p:nvSpPr>
          <p:cNvPr id="4" name="Slide Number Placeholder 3">
            <a:extLst>
              <a:ext uri="{FF2B5EF4-FFF2-40B4-BE49-F238E27FC236}">
                <a16:creationId xmlns:a16="http://schemas.microsoft.com/office/drawing/2014/main" id="{14CBD940-7993-BE83-621F-E253291F2C5C}"/>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1442112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idx="1"/>
          </p:nvPr>
        </p:nvSpPr>
        <p:spPr>
          <a:xfrm>
            <a:off x="774732" y="1488202"/>
            <a:ext cx="7618599" cy="4302998"/>
          </a:xfrm>
          <a:noFill/>
        </p:spPr>
        <p:txBody>
          <a:bodyPr/>
          <a:lstStyle/>
          <a:p>
            <a:pPr>
              <a:lnSpc>
                <a:spcPct val="90000"/>
              </a:lnSpc>
            </a:pPr>
            <a:r>
              <a:rPr lang="en-US" altLang="en-US" sz="2800" b="1" dirty="0">
                <a:solidFill>
                  <a:srgbClr val="00CC00"/>
                </a:solidFill>
              </a:rPr>
              <a:t>Monochloramine (the good) </a:t>
            </a:r>
          </a:p>
          <a:p>
            <a:pPr marL="711611" lvl="1">
              <a:lnSpc>
                <a:spcPct val="90000"/>
              </a:lnSpc>
              <a:buSzPct val="80000"/>
            </a:pPr>
            <a:r>
              <a:rPr lang="en-US" altLang="en-US" sz="2400" b="1" dirty="0"/>
              <a:t>Effective disinfectant</a:t>
            </a:r>
          </a:p>
          <a:p>
            <a:pPr marL="711611" lvl="1">
              <a:lnSpc>
                <a:spcPct val="90000"/>
              </a:lnSpc>
              <a:buSzPct val="80000"/>
            </a:pPr>
            <a:r>
              <a:rPr lang="en-US" altLang="en-US" sz="2400" b="1" dirty="0"/>
              <a:t>Preferred form</a:t>
            </a:r>
          </a:p>
          <a:p>
            <a:pPr>
              <a:lnSpc>
                <a:spcPct val="90000"/>
              </a:lnSpc>
            </a:pPr>
            <a:r>
              <a:rPr lang="en-US" altLang="en-US" sz="2800" b="1" dirty="0">
                <a:solidFill>
                  <a:schemeClr val="hlink"/>
                </a:solidFill>
              </a:rPr>
              <a:t>Dichloramine (the bad) </a:t>
            </a:r>
          </a:p>
          <a:p>
            <a:pPr marL="711611" lvl="1">
              <a:lnSpc>
                <a:spcPct val="90000"/>
              </a:lnSpc>
              <a:buSzPct val="80000"/>
            </a:pPr>
            <a:r>
              <a:rPr lang="en-US" altLang="en-US" sz="2400" b="1" dirty="0"/>
              <a:t>Taste and odor problems </a:t>
            </a:r>
          </a:p>
          <a:p>
            <a:pPr marL="711611" lvl="1">
              <a:lnSpc>
                <a:spcPct val="90000"/>
              </a:lnSpc>
              <a:buSzPct val="80000"/>
            </a:pPr>
            <a:r>
              <a:rPr lang="en-US" altLang="en-US" sz="2400" b="1" dirty="0"/>
              <a:t>Decreased residual stability</a:t>
            </a:r>
          </a:p>
          <a:p>
            <a:pPr marL="711611" lvl="1">
              <a:lnSpc>
                <a:spcPct val="90000"/>
              </a:lnSpc>
              <a:buSzPct val="80000"/>
            </a:pPr>
            <a:r>
              <a:rPr lang="en-US" altLang="en-US" sz="2400" b="1" dirty="0"/>
              <a:t>Poor disinfectant</a:t>
            </a:r>
          </a:p>
          <a:p>
            <a:pPr>
              <a:lnSpc>
                <a:spcPct val="90000"/>
              </a:lnSpc>
            </a:pPr>
            <a:r>
              <a:rPr lang="en-US" altLang="en-US" sz="2800" dirty="0">
                <a:solidFill>
                  <a:srgbClr val="FF3300"/>
                </a:solidFill>
              </a:rPr>
              <a:t>Trichloramine (the ugly) </a:t>
            </a:r>
          </a:p>
          <a:p>
            <a:pPr marL="711611" lvl="1">
              <a:lnSpc>
                <a:spcPct val="90000"/>
              </a:lnSpc>
              <a:buSzPct val="80000"/>
            </a:pPr>
            <a:r>
              <a:rPr lang="en-US" altLang="en-US" sz="2382" dirty="0"/>
              <a:t>Ineffective disinfectant</a:t>
            </a:r>
          </a:p>
          <a:p>
            <a:pPr marL="711611" lvl="1">
              <a:lnSpc>
                <a:spcPct val="90000"/>
              </a:lnSpc>
              <a:buSzPct val="80000"/>
            </a:pPr>
            <a:r>
              <a:rPr lang="en-US" altLang="en-US" sz="2382" dirty="0"/>
              <a:t>Taste and odor problems</a:t>
            </a:r>
          </a:p>
        </p:txBody>
      </p:sp>
      <p:sp>
        <p:nvSpPr>
          <p:cNvPr id="7171" name="Rectangle 3"/>
          <p:cNvSpPr>
            <a:spLocks noChangeArrowheads="1"/>
          </p:cNvSpPr>
          <p:nvPr/>
        </p:nvSpPr>
        <p:spPr bwMode="auto">
          <a:xfrm>
            <a:off x="1818155" y="2094100"/>
            <a:ext cx="8178894" cy="4888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a:endParaRPr lang="en-US" altLang="en-US" sz="2118" dirty="0"/>
          </a:p>
        </p:txBody>
      </p:sp>
      <p:sp>
        <p:nvSpPr>
          <p:cNvPr id="7172" name="Rectangle 4"/>
          <p:cNvSpPr>
            <a:spLocks noGrp="1" noChangeArrowheads="1"/>
          </p:cNvSpPr>
          <p:nvPr>
            <p:ph type="title"/>
          </p:nvPr>
        </p:nvSpPr>
        <p:spPr>
          <a:xfrm>
            <a:off x="381000" y="541964"/>
            <a:ext cx="8089232" cy="533400"/>
          </a:xfrm>
          <a:noFill/>
        </p:spPr>
        <p:txBody>
          <a:bodyPr/>
          <a:lstStyle/>
          <a:p>
            <a:r>
              <a:rPr lang="en-US" altLang="en-US" sz="4000" b="1" dirty="0"/>
              <a:t>The Good, the Bad, and the Ugly</a:t>
            </a:r>
          </a:p>
        </p:txBody>
      </p:sp>
      <p:grpSp>
        <p:nvGrpSpPr>
          <p:cNvPr id="7173" name="Group 5"/>
          <p:cNvGrpSpPr>
            <a:grpSpLocks/>
          </p:cNvGrpSpPr>
          <p:nvPr/>
        </p:nvGrpSpPr>
        <p:grpSpPr bwMode="auto">
          <a:xfrm>
            <a:off x="6453188" y="1647266"/>
            <a:ext cx="1227044" cy="642938"/>
            <a:chOff x="3360" y="1221"/>
            <a:chExt cx="876" cy="459"/>
          </a:xfrm>
        </p:grpSpPr>
        <p:sp>
          <p:nvSpPr>
            <p:cNvPr id="7180" name="Rectangle 6"/>
            <p:cNvSpPr>
              <a:spLocks noChangeArrowheads="1"/>
            </p:cNvSpPr>
            <p:nvPr/>
          </p:nvSpPr>
          <p:spPr bwMode="auto">
            <a:xfrm>
              <a:off x="3360" y="1221"/>
              <a:ext cx="876"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b="1" dirty="0">
                  <a:solidFill>
                    <a:srgbClr val="00CC00"/>
                  </a:solidFill>
                  <a:latin typeface="TimesNewRomanPS"/>
                </a:rPr>
                <a:t>NH Cl</a:t>
              </a:r>
            </a:p>
          </p:txBody>
        </p:sp>
        <p:sp>
          <p:nvSpPr>
            <p:cNvPr id="7181" name="Rectangle 7"/>
            <p:cNvSpPr>
              <a:spLocks noChangeArrowheads="1"/>
            </p:cNvSpPr>
            <p:nvPr/>
          </p:nvSpPr>
          <p:spPr bwMode="auto">
            <a:xfrm>
              <a:off x="3706" y="1355"/>
              <a:ext cx="296" cy="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1588" b="1" dirty="0">
                  <a:solidFill>
                    <a:srgbClr val="00CC00"/>
                  </a:solidFill>
                  <a:latin typeface="TimesNewRomanPS"/>
                </a:rPr>
                <a:t>2</a:t>
              </a:r>
            </a:p>
          </p:txBody>
        </p:sp>
      </p:grpSp>
      <p:grpSp>
        <p:nvGrpSpPr>
          <p:cNvPr id="7174" name="Group 8"/>
          <p:cNvGrpSpPr>
            <a:grpSpLocks/>
          </p:cNvGrpSpPr>
          <p:nvPr/>
        </p:nvGrpSpPr>
        <p:grpSpPr bwMode="auto">
          <a:xfrm>
            <a:off x="6490307" y="2896102"/>
            <a:ext cx="1274669" cy="776007"/>
            <a:chOff x="2767" y="2278"/>
            <a:chExt cx="910" cy="554"/>
          </a:xfrm>
        </p:grpSpPr>
        <p:sp>
          <p:nvSpPr>
            <p:cNvPr id="7178" name="Rectangle 9"/>
            <p:cNvSpPr>
              <a:spLocks noChangeArrowheads="1"/>
            </p:cNvSpPr>
            <p:nvPr/>
          </p:nvSpPr>
          <p:spPr bwMode="auto">
            <a:xfrm>
              <a:off x="2767" y="2278"/>
              <a:ext cx="877" cy="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b="1" dirty="0">
                  <a:solidFill>
                    <a:schemeClr val="hlink"/>
                  </a:solidFill>
                  <a:latin typeface="TimesNewRomanPS"/>
                </a:rPr>
                <a:t>NHCl</a:t>
              </a:r>
            </a:p>
          </p:txBody>
        </p:sp>
        <p:sp>
          <p:nvSpPr>
            <p:cNvPr id="7179" name="Rectangle 10"/>
            <p:cNvSpPr>
              <a:spLocks noChangeArrowheads="1"/>
            </p:cNvSpPr>
            <p:nvPr/>
          </p:nvSpPr>
          <p:spPr bwMode="auto">
            <a:xfrm>
              <a:off x="3381" y="2423"/>
              <a:ext cx="296" cy="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1588" b="1" dirty="0">
                  <a:solidFill>
                    <a:schemeClr val="hlink"/>
                  </a:solidFill>
                  <a:latin typeface="TimesNewRomanPS"/>
                </a:rPr>
                <a:t>2</a:t>
              </a:r>
            </a:p>
          </p:txBody>
        </p:sp>
      </p:grpSp>
      <p:grpSp>
        <p:nvGrpSpPr>
          <p:cNvPr id="7175" name="Group 11"/>
          <p:cNvGrpSpPr>
            <a:grpSpLocks/>
          </p:cNvGrpSpPr>
          <p:nvPr/>
        </p:nvGrpSpPr>
        <p:grpSpPr bwMode="auto">
          <a:xfrm>
            <a:off x="6525325" y="4457142"/>
            <a:ext cx="1228445" cy="1026738"/>
            <a:chOff x="5462" y="3150"/>
            <a:chExt cx="877" cy="733"/>
          </a:xfrm>
        </p:grpSpPr>
        <p:sp>
          <p:nvSpPr>
            <p:cNvPr id="7176" name="Rectangle 12"/>
            <p:cNvSpPr>
              <a:spLocks noChangeArrowheads="1"/>
            </p:cNvSpPr>
            <p:nvPr/>
          </p:nvSpPr>
          <p:spPr bwMode="auto">
            <a:xfrm>
              <a:off x="5462" y="3150"/>
              <a:ext cx="877" cy="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b="1" dirty="0">
                  <a:solidFill>
                    <a:srgbClr val="FF3300"/>
                  </a:solidFill>
                  <a:latin typeface="TimesNewRomanPS"/>
                </a:rPr>
                <a:t>NCl</a:t>
              </a:r>
              <a:r>
                <a:rPr lang="en-US" altLang="en-US" sz="2647" b="1" baseline="-25000" dirty="0">
                  <a:solidFill>
                    <a:srgbClr val="FF3300"/>
                  </a:solidFill>
                  <a:latin typeface="TimesNewRomanPS"/>
                </a:rPr>
                <a:t>3</a:t>
              </a:r>
              <a:endParaRPr lang="en-US" altLang="en-US" sz="2647" b="1" dirty="0">
                <a:solidFill>
                  <a:srgbClr val="FF3300"/>
                </a:solidFill>
                <a:latin typeface="TimesNewRomanPS"/>
              </a:endParaRPr>
            </a:p>
          </p:txBody>
        </p:sp>
        <p:sp>
          <p:nvSpPr>
            <p:cNvPr id="7177" name="Rectangle 13"/>
            <p:cNvSpPr>
              <a:spLocks noChangeArrowheads="1"/>
            </p:cNvSpPr>
            <p:nvPr/>
          </p:nvSpPr>
          <p:spPr bwMode="auto">
            <a:xfrm>
              <a:off x="5877" y="3489"/>
              <a:ext cx="296" cy="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endParaRPr lang="en-US" altLang="en-US" sz="1588" b="1" dirty="0">
                <a:solidFill>
                  <a:srgbClr val="FF3300"/>
                </a:solidFill>
                <a:latin typeface="TimesNewRomanPS"/>
              </a:endParaRPr>
            </a:p>
          </p:txBody>
        </p:sp>
      </p:grpSp>
      <p:sp>
        <p:nvSpPr>
          <p:cNvPr id="2" name="Date Placeholder 1">
            <a:extLst>
              <a:ext uri="{FF2B5EF4-FFF2-40B4-BE49-F238E27FC236}">
                <a16:creationId xmlns:a16="http://schemas.microsoft.com/office/drawing/2014/main" id="{53AC0162-CCB6-3838-5BA3-4C0E10243FBE}"/>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
        <p:nvSpPr>
          <p:cNvPr id="4" name="Slide Number Placeholder 3">
            <a:extLst>
              <a:ext uri="{FF2B5EF4-FFF2-40B4-BE49-F238E27FC236}">
                <a16:creationId xmlns:a16="http://schemas.microsoft.com/office/drawing/2014/main" id="{B982A6FD-1358-1747-81F5-29C317793BAF}"/>
              </a:ext>
            </a:extLst>
          </p:cNvPr>
          <p:cNvSpPr>
            <a:spLocks noGrp="1"/>
          </p:cNvSpPr>
          <p:nvPr>
            <p:ph type="sldNum" sz="quarter" idx="12"/>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marL="0" algn="r" defTabSz="914400" rtl="0" eaLnBrk="1" latinLnBrk="0" hangingPunct="1">
              <a:defRPr sz="1400" kern="1200" smtClean="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defRPr/>
            </a:pPr>
            <a:fld id="{00BEC496-AB16-4AB1-B1AF-84D019A30DC9}" type="slidenum">
              <a:rPr lang="en-US" smtClean="0">
                <a:solidFill>
                  <a:srgbClr val="000000"/>
                </a:solidFill>
              </a:rPr>
              <a:pPr fontAlgn="base">
                <a:spcBef>
                  <a:spcPct val="0"/>
                </a:spcBef>
                <a:spcAft>
                  <a:spcPct val="0"/>
                </a:spcAft>
                <a:defRPr/>
              </a:pPr>
              <a:t>100</a:t>
            </a:fld>
            <a:endParaRPr lang="en-US" dirty="0">
              <a:solidFill>
                <a:srgbClr val="000000"/>
              </a:solidFill>
            </a:endParaRPr>
          </a:p>
        </p:txBody>
      </p:sp>
    </p:spTree>
    <p:extLst>
      <p:ext uri="{BB962C8B-B14F-4D97-AF65-F5344CB8AC3E}">
        <p14:creationId xmlns:p14="http://schemas.microsoft.com/office/powerpoint/2010/main" val="1280057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17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17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170">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170">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170">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170">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17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170">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170">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170">
                                            <p:txEl>
                                              <p:pRg st="9" end="9"/>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1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22BAE-05EE-2F68-7BE2-F1A05448CE57}"/>
              </a:ext>
            </a:extLst>
          </p:cNvPr>
          <p:cNvSpPr>
            <a:spLocks noGrp="1"/>
          </p:cNvSpPr>
          <p:nvPr>
            <p:ph type="title"/>
          </p:nvPr>
        </p:nvSpPr>
        <p:spPr/>
        <p:txBody>
          <a:bodyPr/>
          <a:lstStyle/>
          <a:p>
            <a:r>
              <a:rPr lang="en-US" dirty="0"/>
              <a:t>Chloramine speciation</a:t>
            </a:r>
          </a:p>
        </p:txBody>
      </p:sp>
      <p:sp>
        <p:nvSpPr>
          <p:cNvPr id="3" name="Content Placeholder 2">
            <a:extLst>
              <a:ext uri="{FF2B5EF4-FFF2-40B4-BE49-F238E27FC236}">
                <a16:creationId xmlns:a16="http://schemas.microsoft.com/office/drawing/2014/main" id="{D19FB34A-8B56-C074-CFB3-D308793202B0}"/>
              </a:ext>
            </a:extLst>
          </p:cNvPr>
          <p:cNvSpPr>
            <a:spLocks noGrp="1"/>
          </p:cNvSpPr>
          <p:nvPr>
            <p:ph idx="1"/>
          </p:nvPr>
        </p:nvSpPr>
        <p:spPr>
          <a:xfrm>
            <a:off x="457200" y="1600200"/>
            <a:ext cx="3733800" cy="4800600"/>
          </a:xfrm>
        </p:spPr>
        <p:txBody>
          <a:bodyPr/>
          <a:lstStyle/>
          <a:p>
            <a:pPr marL="0" indent="0">
              <a:buNone/>
            </a:pPr>
            <a:r>
              <a:rPr lang="en-US" sz="2800" dirty="0">
                <a:cs typeface="Times New Roman" pitchFamily="18" charset="0"/>
              </a:rPr>
              <a:t>The species formed depends on:</a:t>
            </a:r>
          </a:p>
          <a:p>
            <a:pPr marL="342900" indent="-342900">
              <a:buFont typeface="Arial" panose="020B0604020202020204" pitchFamily="34" charset="0"/>
              <a:buChar char="•"/>
            </a:pPr>
            <a:r>
              <a:rPr lang="en-US" sz="2400" dirty="0">
                <a:cs typeface="Times New Roman" pitchFamily="18" charset="0"/>
              </a:rPr>
              <a:t>ratio of chlorine to ammonia (very high ratio can form N</a:t>
            </a:r>
            <a:r>
              <a:rPr lang="en-US" sz="2400" baseline="-30000" dirty="0">
                <a:cs typeface="Times New Roman" pitchFamily="18" charset="0"/>
              </a:rPr>
              <a:t>2</a:t>
            </a:r>
            <a:r>
              <a:rPr lang="en-US" sz="2400" dirty="0">
                <a:cs typeface="Times New Roman" pitchFamily="18" charset="0"/>
              </a:rPr>
              <a:t>)</a:t>
            </a:r>
          </a:p>
          <a:p>
            <a:pPr marL="342900" indent="-342900">
              <a:buFont typeface="Arial" panose="020B0604020202020204" pitchFamily="34" charset="0"/>
              <a:buChar char="•"/>
            </a:pPr>
            <a:r>
              <a:rPr lang="en-US" sz="2400" dirty="0">
                <a:cs typeface="Times New Roman" pitchFamily="18" charset="0"/>
              </a:rPr>
              <a:t>temperature</a:t>
            </a:r>
          </a:p>
          <a:p>
            <a:pPr marL="342900" indent="-342900">
              <a:buFont typeface="Arial" panose="020B0604020202020204" pitchFamily="34" charset="0"/>
              <a:buChar char="•"/>
            </a:pPr>
            <a:r>
              <a:rPr lang="en-US" sz="2400" dirty="0">
                <a:cs typeface="Times New Roman" pitchFamily="18" charset="0"/>
              </a:rPr>
              <a:t>pH  high pH (&gt;7.5) favors monochloramine</a:t>
            </a:r>
          </a:p>
          <a:p>
            <a:endParaRPr lang="en-US" dirty="0"/>
          </a:p>
        </p:txBody>
      </p:sp>
      <p:sp>
        <p:nvSpPr>
          <p:cNvPr id="4" name="Slide Number Placeholder 3">
            <a:extLst>
              <a:ext uri="{FF2B5EF4-FFF2-40B4-BE49-F238E27FC236}">
                <a16:creationId xmlns:a16="http://schemas.microsoft.com/office/drawing/2014/main" id="{B5A9C643-84D2-99C2-4293-40742A370565}"/>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graphicFrame>
        <p:nvGraphicFramePr>
          <p:cNvPr id="7" name="Group 61">
            <a:extLst>
              <a:ext uri="{FF2B5EF4-FFF2-40B4-BE49-F238E27FC236}">
                <a16:creationId xmlns:a16="http://schemas.microsoft.com/office/drawing/2014/main" id="{E2E0A4B8-0E53-C410-CDA4-407547C8A517}"/>
              </a:ext>
            </a:extLst>
          </p:cNvPr>
          <p:cNvGraphicFramePr>
            <a:graphicFrameLocks/>
          </p:cNvGraphicFramePr>
          <p:nvPr>
            <p:extLst>
              <p:ext uri="{D42A27DB-BD31-4B8C-83A1-F6EECF244321}">
                <p14:modId xmlns:p14="http://schemas.microsoft.com/office/powerpoint/2010/main" val="1622135617"/>
              </p:ext>
            </p:extLst>
          </p:nvPr>
        </p:nvGraphicFramePr>
        <p:xfrm>
          <a:off x="4724400" y="2133599"/>
          <a:ext cx="3624331" cy="2590801"/>
        </p:xfrm>
        <a:graphic>
          <a:graphicData uri="http://schemas.openxmlformats.org/drawingml/2006/table">
            <a:tbl>
              <a:tblPr/>
              <a:tblGrid>
                <a:gridCol w="1525574">
                  <a:extLst>
                    <a:ext uri="{9D8B030D-6E8A-4147-A177-3AD203B41FA5}">
                      <a16:colId xmlns:a16="http://schemas.microsoft.com/office/drawing/2014/main" val="20000"/>
                    </a:ext>
                  </a:extLst>
                </a:gridCol>
                <a:gridCol w="2098757">
                  <a:extLst>
                    <a:ext uri="{9D8B030D-6E8A-4147-A177-3AD203B41FA5}">
                      <a16:colId xmlns:a16="http://schemas.microsoft.com/office/drawing/2014/main" val="20001"/>
                    </a:ext>
                  </a:extLst>
                </a:gridCol>
              </a:tblGrid>
              <a:tr h="801869">
                <a:tc>
                  <a:txBody>
                    <a:bodyPr/>
                    <a:lstStyle/>
                    <a:p>
                      <a:pPr marL="0" marR="0" lvl="0" indent="0" algn="ctr" defTabSz="914400" rtl="0" eaLnBrk="1" fontAlgn="base" latinLnBrk="0" hangingPunct="1">
                        <a:lnSpc>
                          <a:spcPct val="100000"/>
                        </a:lnSpc>
                        <a:spcBef>
                          <a:spcPct val="20000"/>
                        </a:spcBef>
                        <a:spcAft>
                          <a:spcPct val="0"/>
                        </a:spcAft>
                        <a:buClr>
                          <a:schemeClr val="bg1"/>
                        </a:buClr>
                        <a:buSzTx/>
                        <a:buFont typeface="Wingdings" pitchFamily="2" charset="2"/>
                        <a:buNone/>
                        <a:tabLst/>
                      </a:pPr>
                      <a:r>
                        <a:rPr kumimoji="0" lang="en-US" sz="1800" b="1" i="0" u="none" strike="noStrike" cap="none" normalizeH="0" baseline="0" dirty="0">
                          <a:ln>
                            <a:noFill/>
                          </a:ln>
                          <a:solidFill>
                            <a:schemeClr val="tx1"/>
                          </a:solidFill>
                          <a:effectLst/>
                          <a:latin typeface="Arial" charset="0"/>
                        </a:rPr>
                        <a:t>Cl2:NH3-N Ratio</a:t>
                      </a: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bg1"/>
                        </a:buClr>
                        <a:buSzTx/>
                        <a:buFont typeface="Wingdings" pitchFamily="2" charset="2"/>
                        <a:buNone/>
                        <a:tabLst/>
                      </a:pPr>
                      <a:r>
                        <a:rPr kumimoji="0" lang="en-US" sz="1800" b="1" i="0" u="none" strike="noStrike" cap="none" normalizeH="0" baseline="0" dirty="0">
                          <a:ln>
                            <a:noFill/>
                          </a:ln>
                          <a:solidFill>
                            <a:schemeClr val="tx1"/>
                          </a:solidFill>
                          <a:effectLst/>
                          <a:latin typeface="Arial" charset="0"/>
                        </a:rPr>
                        <a:t>Dominant Species</a:t>
                      </a: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582240">
                <a:tc>
                  <a:txBody>
                    <a:bodyPr/>
                    <a:lstStyle/>
                    <a:p>
                      <a:pPr marL="0" marR="0" lvl="0" indent="0" algn="ctr" defTabSz="914400" rtl="0" eaLnBrk="1" fontAlgn="base" latinLnBrk="0" hangingPunct="1">
                        <a:lnSpc>
                          <a:spcPct val="100000"/>
                        </a:lnSpc>
                        <a:spcBef>
                          <a:spcPct val="20000"/>
                        </a:spcBef>
                        <a:spcAft>
                          <a:spcPct val="0"/>
                        </a:spcAft>
                        <a:buClr>
                          <a:schemeClr val="bg1"/>
                        </a:buClr>
                        <a:buSzTx/>
                        <a:buFont typeface="Wingdings" pitchFamily="2" charset="2"/>
                        <a:buNone/>
                        <a:tabLst/>
                      </a:pPr>
                      <a:r>
                        <a:rPr kumimoji="0" lang="en-US" sz="2000" b="1" i="0" u="sng" strike="noStrike" cap="none" normalizeH="0" baseline="0" dirty="0">
                          <a:ln>
                            <a:noFill/>
                          </a:ln>
                          <a:solidFill>
                            <a:schemeClr val="tx1"/>
                          </a:solidFill>
                          <a:effectLst/>
                          <a:latin typeface="Arial" charset="0"/>
                        </a:rPr>
                        <a:t>&lt;</a:t>
                      </a:r>
                      <a:r>
                        <a:rPr kumimoji="0" lang="en-US" sz="2000" b="1" i="0" u="none" strike="noStrike" cap="none" normalizeH="0" baseline="0" dirty="0">
                          <a:ln>
                            <a:noFill/>
                          </a:ln>
                          <a:solidFill>
                            <a:schemeClr val="tx1"/>
                          </a:solidFill>
                          <a:effectLst/>
                          <a:latin typeface="Arial" charset="0"/>
                        </a:rPr>
                        <a:t> 5:1</a:t>
                      </a:r>
                      <a:endParaRPr kumimoji="0" lang="en-US" sz="2000" b="1" i="0" u="sng" strike="noStrike" cap="none" normalizeH="0" baseline="0" dirty="0">
                        <a:ln>
                          <a:noFill/>
                        </a:ln>
                        <a:solidFill>
                          <a:schemeClr val="tx1"/>
                        </a:solidFill>
                        <a:effectLst/>
                        <a:latin typeface="Arial" charset="0"/>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1"/>
                        </a:buClr>
                        <a:buSzTx/>
                        <a:buFont typeface="Wingdings" pitchFamily="2" charset="2"/>
                        <a:buNone/>
                        <a:tabLst/>
                      </a:pPr>
                      <a:r>
                        <a:rPr kumimoji="0" lang="en-US" sz="1600" b="1" i="0" u="none" strike="noStrike" cap="none" normalizeH="0" baseline="0" dirty="0">
                          <a:ln>
                            <a:noFill/>
                          </a:ln>
                          <a:solidFill>
                            <a:schemeClr val="tx1"/>
                          </a:solidFill>
                          <a:effectLst/>
                          <a:latin typeface="Arial" charset="0"/>
                        </a:rPr>
                        <a:t>Monochloramine</a:t>
                      </a: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4452">
                <a:tc>
                  <a:txBody>
                    <a:bodyPr/>
                    <a:lstStyle/>
                    <a:p>
                      <a:pPr marL="0" marR="0" lvl="0" indent="0" algn="ctr" defTabSz="914400" rtl="0" eaLnBrk="1" fontAlgn="base" latinLnBrk="0" hangingPunct="1">
                        <a:lnSpc>
                          <a:spcPct val="100000"/>
                        </a:lnSpc>
                        <a:spcBef>
                          <a:spcPct val="20000"/>
                        </a:spcBef>
                        <a:spcAft>
                          <a:spcPct val="0"/>
                        </a:spcAft>
                        <a:buClr>
                          <a:schemeClr val="bg1"/>
                        </a:buClr>
                        <a:buSzTx/>
                        <a:buFont typeface="Wingdings" pitchFamily="2" charset="2"/>
                        <a:buNone/>
                        <a:tabLst/>
                      </a:pPr>
                      <a:r>
                        <a:rPr kumimoji="0" lang="en-US" sz="2000" b="1" i="0" u="none" strike="noStrike" cap="none" normalizeH="0" baseline="0" dirty="0">
                          <a:ln>
                            <a:noFill/>
                          </a:ln>
                          <a:solidFill>
                            <a:schemeClr val="tx1"/>
                          </a:solidFill>
                          <a:effectLst/>
                          <a:latin typeface="Arial" charset="0"/>
                        </a:rPr>
                        <a:t>5:1 to 7.6:1</a:t>
                      </a: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1"/>
                        </a:buClr>
                        <a:buSzTx/>
                        <a:buFont typeface="Wingdings" pitchFamily="2" charset="2"/>
                        <a:buNone/>
                        <a:tabLst/>
                      </a:pPr>
                      <a:r>
                        <a:rPr kumimoji="0" lang="en-US" sz="1800" b="1" i="0" u="none" strike="noStrike" cap="none" normalizeH="0" baseline="0" dirty="0">
                          <a:ln>
                            <a:noFill/>
                          </a:ln>
                          <a:solidFill>
                            <a:schemeClr val="tx1"/>
                          </a:solidFill>
                          <a:effectLst/>
                          <a:latin typeface="Arial" charset="0"/>
                        </a:rPr>
                        <a:t>Dichloramines</a:t>
                      </a: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82240">
                <a:tc>
                  <a:txBody>
                    <a:bodyPr/>
                    <a:lstStyle/>
                    <a:p>
                      <a:pPr marL="0" marR="0" lvl="0" indent="0" algn="ctr" defTabSz="914400" rtl="0" eaLnBrk="1" fontAlgn="base" latinLnBrk="0" hangingPunct="1">
                        <a:lnSpc>
                          <a:spcPct val="100000"/>
                        </a:lnSpc>
                        <a:spcBef>
                          <a:spcPct val="20000"/>
                        </a:spcBef>
                        <a:spcAft>
                          <a:spcPct val="0"/>
                        </a:spcAft>
                        <a:buClr>
                          <a:schemeClr val="bg1"/>
                        </a:buClr>
                        <a:buSzTx/>
                        <a:buFont typeface="Wingdings" pitchFamily="2" charset="2"/>
                        <a:buNone/>
                        <a:tabLst/>
                      </a:pPr>
                      <a:r>
                        <a:rPr kumimoji="0" lang="en-US" sz="2000" b="1" i="0" u="none" strike="noStrike" cap="none" normalizeH="0" baseline="0" dirty="0">
                          <a:ln>
                            <a:noFill/>
                          </a:ln>
                          <a:solidFill>
                            <a:schemeClr val="tx1"/>
                          </a:solidFill>
                          <a:effectLst/>
                          <a:latin typeface="Arial" charset="0"/>
                        </a:rPr>
                        <a:t>&gt; 7.6:1</a:t>
                      </a: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1"/>
                        </a:buClr>
                        <a:buSzTx/>
                        <a:buFont typeface="Wingdings" pitchFamily="2" charset="2"/>
                        <a:buNone/>
                        <a:tabLst/>
                      </a:pPr>
                      <a:r>
                        <a:rPr kumimoji="0" lang="en-US" sz="1800" b="1" i="0" u="none" strike="noStrike" cap="none" normalizeH="0" baseline="0" dirty="0">
                          <a:ln>
                            <a:noFill/>
                          </a:ln>
                          <a:solidFill>
                            <a:schemeClr val="tx1"/>
                          </a:solidFill>
                          <a:effectLst/>
                          <a:latin typeface="Arial" charset="0"/>
                        </a:rPr>
                        <a:t>Free Chlorine</a:t>
                      </a: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8" name="TextBox 5">
            <a:extLst>
              <a:ext uri="{FF2B5EF4-FFF2-40B4-BE49-F238E27FC236}">
                <a16:creationId xmlns:a16="http://schemas.microsoft.com/office/drawing/2014/main" id="{D8ABAEF2-F266-4A8D-1DDC-87ED4840DB94}"/>
              </a:ext>
            </a:extLst>
          </p:cNvPr>
          <p:cNvSpPr txBox="1">
            <a:spLocks noChangeArrowheads="1"/>
          </p:cNvSpPr>
          <p:nvPr/>
        </p:nvSpPr>
        <p:spPr bwMode="auto">
          <a:xfrm>
            <a:off x="6781800" y="5029200"/>
            <a:ext cx="1747838" cy="307975"/>
          </a:xfrm>
          <a:prstGeom prst="rect">
            <a:avLst/>
          </a:prstGeom>
          <a:noFill/>
          <a:ln w="9525">
            <a:noFill/>
            <a:miter lim="800000"/>
            <a:headEnd/>
            <a:tailEnd/>
          </a:ln>
        </p:spPr>
        <p:txBody>
          <a:bodyPr wrap="none">
            <a:spAutoFit/>
          </a:bodyPr>
          <a:lstStyle/>
          <a:p>
            <a:r>
              <a:rPr lang="en-US" sz="1400" dirty="0">
                <a:solidFill>
                  <a:schemeClr val="bg2"/>
                </a:solidFill>
              </a:rPr>
              <a:t>Source: Palin, 1950</a:t>
            </a:r>
          </a:p>
        </p:txBody>
      </p:sp>
    </p:spTree>
    <p:extLst>
      <p:ext uri="{BB962C8B-B14F-4D97-AF65-F5344CB8AC3E}">
        <p14:creationId xmlns:p14="http://schemas.microsoft.com/office/powerpoint/2010/main" val="250006914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5D64C-25EC-8940-9684-AE32DDFD867C}"/>
              </a:ext>
            </a:extLst>
          </p:cNvPr>
          <p:cNvSpPr>
            <a:spLocks noGrp="1"/>
          </p:cNvSpPr>
          <p:nvPr>
            <p:ph type="title"/>
          </p:nvPr>
        </p:nvSpPr>
        <p:spPr/>
        <p:txBody>
          <a:bodyPr/>
          <a:lstStyle/>
          <a:p>
            <a:r>
              <a:rPr lang="en-US" dirty="0"/>
              <a:t>pH</a:t>
            </a:r>
          </a:p>
        </p:txBody>
      </p:sp>
      <p:sp>
        <p:nvSpPr>
          <p:cNvPr id="4" name="Slide Number Placeholder 3">
            <a:extLst>
              <a:ext uri="{FF2B5EF4-FFF2-40B4-BE49-F238E27FC236}">
                <a16:creationId xmlns:a16="http://schemas.microsoft.com/office/drawing/2014/main" id="{7208E917-3A2A-C4A5-40A0-2744DB0B1323}"/>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
        <p:nvSpPr>
          <p:cNvPr id="5" name="Rectangle 2">
            <a:extLst>
              <a:ext uri="{FF2B5EF4-FFF2-40B4-BE49-F238E27FC236}">
                <a16:creationId xmlns:a16="http://schemas.microsoft.com/office/drawing/2014/main" id="{156B707B-6A36-63A1-824F-AC65AC2A54A5}"/>
              </a:ext>
            </a:extLst>
          </p:cNvPr>
          <p:cNvSpPr>
            <a:spLocks noGrp="1" noChangeArrowheads="1"/>
          </p:cNvSpPr>
          <p:nvPr>
            <p:ph idx="1"/>
          </p:nvPr>
        </p:nvSpPr>
        <p:spPr>
          <a:xfrm>
            <a:off x="457200" y="1600200"/>
            <a:ext cx="3124200" cy="4800600"/>
          </a:xfrm>
          <a:noFill/>
        </p:spPr>
        <p:txBody>
          <a:bodyPr/>
          <a:lstStyle/>
          <a:p>
            <a:pPr marL="0" indent="0" algn="ctr">
              <a:lnSpc>
                <a:spcPct val="90000"/>
              </a:lnSpc>
              <a:spcBef>
                <a:spcPct val="50000"/>
              </a:spcBef>
              <a:buNone/>
            </a:pPr>
            <a:r>
              <a:rPr lang="en-US" altLang="en-US" sz="2800" dirty="0"/>
              <a:t>pH &gt; 7.5 is  desirable for:</a:t>
            </a:r>
          </a:p>
          <a:p>
            <a:pPr marL="0" indent="0">
              <a:lnSpc>
                <a:spcPct val="90000"/>
              </a:lnSpc>
              <a:spcBef>
                <a:spcPct val="50000"/>
              </a:spcBef>
              <a:buNone/>
            </a:pPr>
            <a:endParaRPr lang="en-US" altLang="en-US" sz="800" dirty="0"/>
          </a:p>
          <a:p>
            <a:pPr marL="342900" indent="-342900">
              <a:lnSpc>
                <a:spcPct val="90000"/>
              </a:lnSpc>
              <a:buSzPct val="80000"/>
              <a:buFont typeface="Arial" panose="020B0604020202020204" pitchFamily="34" charset="0"/>
              <a:buChar char="•"/>
            </a:pPr>
            <a:r>
              <a:rPr lang="en-US" altLang="en-US" sz="2400" dirty="0"/>
              <a:t>Stability of monochloramine residual</a:t>
            </a:r>
          </a:p>
          <a:p>
            <a:pPr marL="342900" indent="-342900">
              <a:lnSpc>
                <a:spcPct val="90000"/>
              </a:lnSpc>
              <a:buSzPct val="80000"/>
              <a:buFont typeface="Arial" panose="020B0604020202020204" pitchFamily="34" charset="0"/>
              <a:buChar char="•"/>
            </a:pPr>
            <a:r>
              <a:rPr lang="en-US" altLang="en-US" sz="2400" dirty="0"/>
              <a:t>Avoiding taste &amp; odor associated with dichloramines and trichloramines</a:t>
            </a:r>
          </a:p>
        </p:txBody>
      </p:sp>
      <p:pic>
        <p:nvPicPr>
          <p:cNvPr id="6" name="Picture 1" descr="Distribution of chloramine species-crop">
            <a:extLst>
              <a:ext uri="{FF2B5EF4-FFF2-40B4-BE49-F238E27FC236}">
                <a16:creationId xmlns:a16="http://schemas.microsoft.com/office/drawing/2014/main" id="{DBA7AB52-B09D-6FF1-E453-84D0296250FB}"/>
              </a:ext>
            </a:extLst>
          </p:cNvPr>
          <p:cNvPicPr>
            <a:picLocks noChangeAspect="1" noChangeArrowheads="1"/>
          </p:cNvPicPr>
          <p:nvPr/>
        </p:nvPicPr>
        <p:blipFill>
          <a:blip r:embed="rId2" cstate="print">
            <a:clrChange>
              <a:clrFrom>
                <a:srgbClr val="FFFFFF"/>
              </a:clrFrom>
              <a:clrTo>
                <a:srgbClr val="FFFFFF">
                  <a:alpha val="0"/>
                </a:srgbClr>
              </a:clrTo>
            </a:clrChange>
          </a:blip>
          <a:srcRect l="4504" r="3996"/>
          <a:stretch>
            <a:fillRect/>
          </a:stretch>
        </p:blipFill>
        <p:spPr bwMode="auto">
          <a:xfrm>
            <a:off x="4191000" y="962534"/>
            <a:ext cx="4795532" cy="4932931"/>
          </a:xfrm>
          <a:prstGeom prst="rect">
            <a:avLst/>
          </a:prstGeom>
          <a:ln>
            <a:noFill/>
          </a:ln>
          <a:effectLst/>
        </p:spPr>
      </p:pic>
    </p:spTree>
    <p:extLst>
      <p:ext uri="{BB962C8B-B14F-4D97-AF65-F5344CB8AC3E}">
        <p14:creationId xmlns:p14="http://schemas.microsoft.com/office/powerpoint/2010/main" val="204807871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2ADAE-1FE9-6F79-F1D7-2D95E0F68BFF}"/>
              </a:ext>
            </a:extLst>
          </p:cNvPr>
          <p:cNvSpPr>
            <a:spLocks noGrp="1"/>
          </p:cNvSpPr>
          <p:nvPr>
            <p:ph type="title"/>
          </p:nvPr>
        </p:nvSpPr>
        <p:spPr>
          <a:xfrm>
            <a:off x="457200" y="274638"/>
            <a:ext cx="8458200" cy="1143000"/>
          </a:xfrm>
        </p:spPr>
        <p:txBody>
          <a:bodyPr/>
          <a:lstStyle/>
          <a:p>
            <a:r>
              <a:rPr lang="en-US" dirty="0"/>
              <a:t>Nitrification in the distribution system</a:t>
            </a:r>
          </a:p>
        </p:txBody>
      </p:sp>
      <p:sp>
        <p:nvSpPr>
          <p:cNvPr id="3" name="Content Placeholder 2">
            <a:extLst>
              <a:ext uri="{FF2B5EF4-FFF2-40B4-BE49-F238E27FC236}">
                <a16:creationId xmlns:a16="http://schemas.microsoft.com/office/drawing/2014/main" id="{154290BC-DFBC-1373-E0FB-FB29B0BB89EE}"/>
              </a:ext>
            </a:extLst>
          </p:cNvPr>
          <p:cNvSpPr>
            <a:spLocks noGrp="1"/>
          </p:cNvSpPr>
          <p:nvPr>
            <p:ph idx="1"/>
          </p:nvPr>
        </p:nvSpPr>
        <p:spPr>
          <a:xfrm>
            <a:off x="457200" y="1600200"/>
            <a:ext cx="8229600" cy="4495800"/>
          </a:xfrm>
        </p:spPr>
        <p:txBody>
          <a:bodyPr/>
          <a:lstStyle/>
          <a:p>
            <a:r>
              <a:rPr lang="en-US" altLang="en-US" sz="2400" dirty="0"/>
              <a:t>Factors affecting the potential for nitrification include:</a:t>
            </a:r>
          </a:p>
          <a:p>
            <a:pPr lvl="1">
              <a:buFont typeface="Arial" panose="020B0604020202020204" pitchFamily="34" charset="0"/>
              <a:buChar char="•"/>
              <a:defRPr/>
            </a:pPr>
            <a:r>
              <a:rPr lang="en-US" altLang="en-US" sz="2400" dirty="0"/>
              <a:t>  Temperature  </a:t>
            </a:r>
          </a:p>
          <a:p>
            <a:pPr lvl="1">
              <a:buFont typeface="Arial" panose="020B0604020202020204" pitchFamily="34" charset="0"/>
              <a:buChar char="•"/>
              <a:defRPr/>
            </a:pPr>
            <a:r>
              <a:rPr lang="en-US" altLang="en-US" sz="2400" dirty="0"/>
              <a:t>  Chlorine-to-ammonia ratio</a:t>
            </a:r>
          </a:p>
          <a:p>
            <a:pPr lvl="1">
              <a:buFont typeface="Arial" panose="020B0604020202020204" pitchFamily="34" charset="0"/>
              <a:buChar char="•"/>
              <a:defRPr/>
            </a:pPr>
            <a:r>
              <a:rPr lang="en-US" altLang="en-US" sz="2400" dirty="0"/>
              <a:t>  Free ammonia concentration</a:t>
            </a:r>
          </a:p>
          <a:p>
            <a:pPr lvl="1">
              <a:buFont typeface="Arial" panose="020B0604020202020204" pitchFamily="34" charset="0"/>
              <a:buChar char="•"/>
              <a:defRPr/>
            </a:pPr>
            <a:r>
              <a:rPr lang="en-US" altLang="en-US" sz="2400" dirty="0"/>
              <a:t>  Chloramine dose</a:t>
            </a:r>
          </a:p>
          <a:p>
            <a:pPr lvl="1">
              <a:buFont typeface="Arial" panose="020B0604020202020204" pitchFamily="34" charset="0"/>
              <a:buChar char="•"/>
              <a:defRPr/>
            </a:pPr>
            <a:r>
              <a:rPr lang="en-US" altLang="en-US" sz="2400" dirty="0"/>
              <a:t>  Water age</a:t>
            </a:r>
          </a:p>
          <a:p>
            <a:pPr lvl="1">
              <a:buFont typeface="Arial" panose="020B0604020202020204" pitchFamily="34" charset="0"/>
              <a:buChar char="•"/>
              <a:defRPr/>
            </a:pPr>
            <a:r>
              <a:rPr lang="en-US" altLang="en-US" sz="2400" dirty="0"/>
              <a:t>  Reservoir mixing and turnover</a:t>
            </a:r>
            <a:endParaRPr lang="en-US" dirty="0"/>
          </a:p>
        </p:txBody>
      </p:sp>
      <p:sp>
        <p:nvSpPr>
          <p:cNvPr id="4" name="Slide Number Placeholder 3">
            <a:extLst>
              <a:ext uri="{FF2B5EF4-FFF2-40B4-BE49-F238E27FC236}">
                <a16:creationId xmlns:a16="http://schemas.microsoft.com/office/drawing/2014/main" id="{764D9F7A-0F15-F079-7C24-20EEDE74BE33}"/>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1125836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52B0D-9812-FB32-D45E-941AEEB47020}"/>
              </a:ext>
            </a:extLst>
          </p:cNvPr>
          <p:cNvSpPr>
            <a:spLocks noGrp="1"/>
          </p:cNvSpPr>
          <p:nvPr>
            <p:ph type="title"/>
          </p:nvPr>
        </p:nvSpPr>
        <p:spPr/>
        <p:txBody>
          <a:bodyPr/>
          <a:lstStyle/>
          <a:p>
            <a:r>
              <a:rPr lang="en-US" dirty="0"/>
              <a:t>Future chloramine byproducts regulation?</a:t>
            </a:r>
          </a:p>
        </p:txBody>
      </p:sp>
      <p:sp>
        <p:nvSpPr>
          <p:cNvPr id="3" name="Content Placeholder 2">
            <a:extLst>
              <a:ext uri="{FF2B5EF4-FFF2-40B4-BE49-F238E27FC236}">
                <a16:creationId xmlns:a16="http://schemas.microsoft.com/office/drawing/2014/main" id="{F9B0688E-DF32-5EE2-CEBA-F941294A6EFD}"/>
              </a:ext>
            </a:extLst>
          </p:cNvPr>
          <p:cNvSpPr>
            <a:spLocks noGrp="1"/>
          </p:cNvSpPr>
          <p:nvPr>
            <p:ph idx="1"/>
          </p:nvPr>
        </p:nvSpPr>
        <p:spPr>
          <a:xfrm>
            <a:off x="457200" y="1600200"/>
            <a:ext cx="6096000" cy="4800600"/>
          </a:xfrm>
        </p:spPr>
        <p:txBody>
          <a:bodyPr/>
          <a:lstStyle/>
          <a:p>
            <a:pPr marL="342900" indent="-342900">
              <a:buFont typeface="Arial" panose="020B0604020202020204" pitchFamily="34" charset="0"/>
              <a:buChar char="•"/>
            </a:pPr>
            <a:r>
              <a:rPr lang="en-US" altLang="en-US" dirty="0" err="1"/>
              <a:t>Nitrosodimethylamine</a:t>
            </a:r>
            <a:r>
              <a:rPr lang="en-US" altLang="en-US" dirty="0"/>
              <a:t> (NDMA) may be regulated in the </a:t>
            </a:r>
            <a:r>
              <a:rPr lang="en-US" altLang="en-US" b="1" dirty="0"/>
              <a:t>future</a:t>
            </a:r>
          </a:p>
          <a:p>
            <a:pPr marL="342900" indent="-342900">
              <a:spcBef>
                <a:spcPct val="50000"/>
              </a:spcBef>
              <a:buFont typeface="Arial" panose="020B0604020202020204" pitchFamily="34" charset="0"/>
              <a:buChar char="•"/>
            </a:pPr>
            <a:r>
              <a:rPr lang="en-US" altLang="en-US" dirty="0"/>
              <a:t>Other oxidants </a:t>
            </a:r>
            <a:r>
              <a:rPr lang="en-US" altLang="en-US" b="1" dirty="0"/>
              <a:t>currently</a:t>
            </a:r>
            <a:r>
              <a:rPr lang="en-US" altLang="en-US" dirty="0"/>
              <a:t> have DBPs: Ozone, Chlorine, etc.</a:t>
            </a:r>
          </a:p>
          <a:p>
            <a:endParaRPr lang="en-US" dirty="0"/>
          </a:p>
        </p:txBody>
      </p:sp>
      <p:sp>
        <p:nvSpPr>
          <p:cNvPr id="4" name="Slide Number Placeholder 3">
            <a:extLst>
              <a:ext uri="{FF2B5EF4-FFF2-40B4-BE49-F238E27FC236}">
                <a16:creationId xmlns:a16="http://schemas.microsoft.com/office/drawing/2014/main" id="{AB66DA4D-4B86-970C-93CE-152005FCBAB3}"/>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104</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1518981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F7C02-C733-761A-6043-9181EEED90D4}"/>
              </a:ext>
            </a:extLst>
          </p:cNvPr>
          <p:cNvSpPr>
            <a:spLocks noGrp="1"/>
          </p:cNvSpPr>
          <p:nvPr>
            <p:ph type="title"/>
          </p:nvPr>
        </p:nvSpPr>
        <p:spPr/>
        <p:txBody>
          <a:bodyPr/>
          <a:lstStyle/>
          <a:p>
            <a:r>
              <a:rPr lang="en-US" dirty="0"/>
              <a:t>Advantages with chloramines</a:t>
            </a:r>
          </a:p>
        </p:txBody>
      </p:sp>
      <p:sp>
        <p:nvSpPr>
          <p:cNvPr id="3" name="Content Placeholder 2">
            <a:extLst>
              <a:ext uri="{FF2B5EF4-FFF2-40B4-BE49-F238E27FC236}">
                <a16:creationId xmlns:a16="http://schemas.microsoft.com/office/drawing/2014/main" id="{FEDB06B7-09B1-7B60-7F59-A772C2418A0E}"/>
              </a:ext>
            </a:extLst>
          </p:cNvPr>
          <p:cNvSpPr>
            <a:spLocks noGrp="1"/>
          </p:cNvSpPr>
          <p:nvPr>
            <p:ph idx="1"/>
          </p:nvPr>
        </p:nvSpPr>
        <p:spPr>
          <a:xfrm>
            <a:off x="457200" y="1600200"/>
            <a:ext cx="7543800" cy="4800600"/>
          </a:xfrm>
        </p:spPr>
        <p:txBody>
          <a:bodyPr/>
          <a:lstStyle/>
          <a:p>
            <a:pPr marL="342900" indent="-342900">
              <a:lnSpc>
                <a:spcPct val="90000"/>
              </a:lnSpc>
              <a:buClr>
                <a:schemeClr val="tx1"/>
              </a:buClr>
              <a:buFont typeface="Arial" panose="020B0604020202020204" pitchFamily="34" charset="0"/>
              <a:buChar char="•"/>
              <a:defRPr/>
            </a:pPr>
            <a:r>
              <a:rPr lang="en-US" altLang="en-US" sz="2400" dirty="0"/>
              <a:t>Not as reactive with organic compounds -- significantly less DBPs will form</a:t>
            </a:r>
          </a:p>
          <a:p>
            <a:pPr marL="342900" indent="-342900">
              <a:lnSpc>
                <a:spcPct val="90000"/>
              </a:lnSpc>
              <a:buClr>
                <a:schemeClr val="tx1"/>
              </a:buClr>
              <a:buFont typeface="Arial" panose="020B0604020202020204" pitchFamily="34" charset="0"/>
              <a:buChar char="•"/>
              <a:defRPr/>
            </a:pPr>
            <a:r>
              <a:rPr lang="en-US" altLang="en-US" sz="2400" dirty="0"/>
              <a:t>Residual is more stable &amp; longer lasting</a:t>
            </a:r>
          </a:p>
          <a:p>
            <a:pPr marL="342900" indent="-342900">
              <a:lnSpc>
                <a:spcPct val="90000"/>
              </a:lnSpc>
              <a:buClr>
                <a:schemeClr val="tx1"/>
              </a:buClr>
              <a:buFont typeface="Arial" panose="020B0604020202020204" pitchFamily="34" charset="0"/>
              <a:buChar char="•"/>
              <a:defRPr/>
            </a:pPr>
            <a:r>
              <a:rPr lang="en-US" altLang="en-US" sz="2400" dirty="0"/>
              <a:t>Provide better protection against bacterial regrowth in systems with large storage tanks &amp; dead-end water mains (</a:t>
            </a:r>
            <a:r>
              <a:rPr lang="en-US" altLang="en-US" sz="2400" i="1" dirty="0"/>
              <a:t>when residuals are maintained</a:t>
            </a:r>
            <a:r>
              <a:rPr lang="en-US" altLang="en-US" sz="2400" dirty="0"/>
              <a:t>)</a:t>
            </a:r>
          </a:p>
          <a:p>
            <a:pPr marL="342900" indent="-342900">
              <a:lnSpc>
                <a:spcPct val="90000"/>
              </a:lnSpc>
              <a:buClr>
                <a:schemeClr val="tx1"/>
              </a:buClr>
              <a:buFont typeface="Arial" panose="020B0604020202020204" pitchFamily="34" charset="0"/>
              <a:buChar char="•"/>
              <a:defRPr/>
            </a:pPr>
            <a:r>
              <a:rPr lang="en-US" altLang="en-US" sz="2400" dirty="0"/>
              <a:t>Fewer taste &amp; odor complaints because chloramines do not react with organic compounds. </a:t>
            </a:r>
          </a:p>
          <a:p>
            <a:pPr marL="342900" indent="-342900">
              <a:lnSpc>
                <a:spcPct val="90000"/>
              </a:lnSpc>
              <a:buClr>
                <a:schemeClr val="tx1"/>
              </a:buClr>
              <a:buFont typeface="Arial" panose="020B0604020202020204" pitchFamily="34" charset="0"/>
              <a:buChar char="•"/>
              <a:defRPr/>
            </a:pPr>
            <a:r>
              <a:rPr lang="en-US" altLang="en-US" sz="2400" dirty="0"/>
              <a:t>Inexpensive</a:t>
            </a:r>
          </a:p>
          <a:p>
            <a:pPr marL="342900" indent="-342900">
              <a:lnSpc>
                <a:spcPct val="90000"/>
              </a:lnSpc>
              <a:buClr>
                <a:schemeClr val="tx1"/>
              </a:buClr>
              <a:buFont typeface="Arial" panose="020B0604020202020204" pitchFamily="34" charset="0"/>
              <a:buChar char="•"/>
              <a:defRPr/>
            </a:pPr>
            <a:r>
              <a:rPr lang="en-US" altLang="en-US" sz="2400" dirty="0"/>
              <a:t>Easy to make</a:t>
            </a:r>
          </a:p>
          <a:p>
            <a:endParaRPr lang="en-US" dirty="0"/>
          </a:p>
        </p:txBody>
      </p:sp>
      <p:sp>
        <p:nvSpPr>
          <p:cNvPr id="4" name="Slide Number Placeholder 3">
            <a:extLst>
              <a:ext uri="{FF2B5EF4-FFF2-40B4-BE49-F238E27FC236}">
                <a16:creationId xmlns:a16="http://schemas.microsoft.com/office/drawing/2014/main" id="{6C05CE33-D0F8-9D42-D71B-66D04C685C37}"/>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105</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564877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95870-8295-52D8-FDAB-C027639A8376}"/>
              </a:ext>
            </a:extLst>
          </p:cNvPr>
          <p:cNvSpPr>
            <a:spLocks noGrp="1"/>
          </p:cNvSpPr>
          <p:nvPr>
            <p:ph type="title"/>
          </p:nvPr>
        </p:nvSpPr>
        <p:spPr/>
        <p:txBody>
          <a:bodyPr/>
          <a:lstStyle/>
          <a:p>
            <a:r>
              <a:rPr lang="en-US" dirty="0"/>
              <a:t>Chloramine disadvantages</a:t>
            </a:r>
          </a:p>
        </p:txBody>
      </p:sp>
      <p:sp>
        <p:nvSpPr>
          <p:cNvPr id="3" name="Content Placeholder 2">
            <a:extLst>
              <a:ext uri="{FF2B5EF4-FFF2-40B4-BE49-F238E27FC236}">
                <a16:creationId xmlns:a16="http://schemas.microsoft.com/office/drawing/2014/main" id="{4F54BC9B-F50E-53D8-6D60-E248F6C4EAFC}"/>
              </a:ext>
            </a:extLst>
          </p:cNvPr>
          <p:cNvSpPr>
            <a:spLocks noGrp="1"/>
          </p:cNvSpPr>
          <p:nvPr>
            <p:ph idx="1"/>
          </p:nvPr>
        </p:nvSpPr>
        <p:spPr/>
        <p:txBody>
          <a:bodyPr/>
          <a:lstStyle/>
          <a:p>
            <a:pPr marL="342900" indent="-342900">
              <a:lnSpc>
                <a:spcPct val="90000"/>
              </a:lnSpc>
              <a:buClr>
                <a:schemeClr val="tx1"/>
              </a:buClr>
              <a:buSzTx/>
              <a:buFont typeface="Arial" panose="020B0604020202020204" pitchFamily="34" charset="0"/>
              <a:buChar char="•"/>
              <a:defRPr/>
            </a:pPr>
            <a:r>
              <a:rPr lang="en-US" altLang="en-US" sz="2400" dirty="0">
                <a:latin typeface="Arial" panose="020B0604020202020204" pitchFamily="34" charset="0"/>
                <a:cs typeface="Arial" panose="020B0604020202020204" pitchFamily="34" charset="0"/>
              </a:rPr>
              <a:t>Not as strong as other disinfectants</a:t>
            </a:r>
          </a:p>
          <a:p>
            <a:pPr marL="342900" lvl="1" indent="0">
              <a:lnSpc>
                <a:spcPct val="80000"/>
              </a:lnSpc>
              <a:buClr>
                <a:schemeClr val="tx1"/>
              </a:buClr>
              <a:buNone/>
              <a:defRPr/>
            </a:pPr>
            <a:r>
              <a:rPr lang="en-US" altLang="en-US" sz="2400" dirty="0">
                <a:latin typeface="Arial" panose="020B0604020202020204" pitchFamily="34" charset="0"/>
                <a:cs typeface="Arial" panose="020B0604020202020204" pitchFamily="34" charset="0"/>
              </a:rPr>
              <a:t>(</a:t>
            </a:r>
            <a:r>
              <a:rPr lang="en-US" altLang="en-US" sz="2400" i="1" dirty="0">
                <a:latin typeface="Arial" panose="020B0604020202020204" pitchFamily="34" charset="0"/>
                <a:cs typeface="Arial" panose="020B0604020202020204" pitchFamily="34" charset="0"/>
              </a:rPr>
              <a:t>e.g.</a:t>
            </a:r>
            <a:r>
              <a:rPr lang="en-US" altLang="en-US" sz="2400" dirty="0">
                <a:latin typeface="Arial" panose="020B0604020202020204" pitchFamily="34" charset="0"/>
                <a:cs typeface="Arial" panose="020B0604020202020204" pitchFamily="34" charset="0"/>
              </a:rPr>
              <a:t>, Chlorine, Ozone, &amp; Chlorine dioxide)</a:t>
            </a:r>
          </a:p>
          <a:p>
            <a:pPr marL="342900" indent="-342900">
              <a:lnSpc>
                <a:spcPct val="90000"/>
              </a:lnSpc>
              <a:buClr>
                <a:schemeClr val="tx1"/>
              </a:buClr>
              <a:buSzTx/>
              <a:buFont typeface="Arial" panose="020B0604020202020204" pitchFamily="34" charset="0"/>
              <a:buChar char="•"/>
              <a:defRPr/>
            </a:pPr>
            <a:r>
              <a:rPr lang="en-US" altLang="en-US" sz="2400" dirty="0">
                <a:latin typeface="Arial" panose="020B0604020202020204" pitchFamily="34" charset="0"/>
                <a:cs typeface="Arial" panose="020B0604020202020204" pitchFamily="34" charset="0"/>
              </a:rPr>
              <a:t>Cannot oxidize Iron, Manganese, &amp; Sulfides</a:t>
            </a:r>
          </a:p>
          <a:p>
            <a:pPr marL="342900" indent="-342900">
              <a:lnSpc>
                <a:spcPct val="90000"/>
              </a:lnSpc>
              <a:buClr>
                <a:schemeClr val="tx1"/>
              </a:buClr>
              <a:buSzTx/>
              <a:buFont typeface="Arial" panose="020B0604020202020204" pitchFamily="34" charset="0"/>
              <a:buChar char="•"/>
              <a:defRPr/>
            </a:pPr>
            <a:r>
              <a:rPr lang="en-US" altLang="en-US" sz="2400" dirty="0">
                <a:latin typeface="Arial" panose="020B0604020202020204" pitchFamily="34" charset="0"/>
                <a:cs typeface="Arial" panose="020B0604020202020204" pitchFamily="34" charset="0"/>
              </a:rPr>
              <a:t>Sometimes necessary to periodically convert to free chlorine for biofilm control in the water distribution system (burn lasting 2 to 3 weeks)</a:t>
            </a:r>
          </a:p>
          <a:p>
            <a:pPr marL="342900" indent="-342900">
              <a:lnSpc>
                <a:spcPct val="90000"/>
              </a:lnSpc>
              <a:buClr>
                <a:schemeClr val="tx1"/>
              </a:buClr>
              <a:buSzTx/>
              <a:buFont typeface="Arial" panose="020B0604020202020204" pitchFamily="34" charset="0"/>
              <a:buChar char="•"/>
              <a:defRPr/>
            </a:pPr>
            <a:r>
              <a:rPr lang="en-US" altLang="en-US" sz="2400" dirty="0">
                <a:latin typeface="Arial" panose="020B0604020202020204" pitchFamily="34" charset="0"/>
                <a:cs typeface="Arial" panose="020B0604020202020204" pitchFamily="34" charset="0"/>
              </a:rPr>
              <a:t>Less effective at high pH</a:t>
            </a:r>
          </a:p>
          <a:p>
            <a:pPr marL="342900" indent="-342900">
              <a:lnSpc>
                <a:spcPct val="90000"/>
              </a:lnSpc>
              <a:buClr>
                <a:schemeClr val="tx1"/>
              </a:buClr>
              <a:buSzTx/>
              <a:buFont typeface="Arial" panose="020B0604020202020204" pitchFamily="34" charset="0"/>
              <a:buChar char="•"/>
              <a:defRPr/>
            </a:pPr>
            <a:r>
              <a:rPr lang="en-US" altLang="en-US" sz="2400" dirty="0">
                <a:latin typeface="Arial" panose="020B0604020202020204" pitchFamily="34" charset="0"/>
                <a:cs typeface="Arial" panose="020B0604020202020204" pitchFamily="34" charset="0"/>
              </a:rPr>
              <a:t>Forms like dichloramine cause treatment &amp; operating problems</a:t>
            </a:r>
          </a:p>
          <a:p>
            <a:pPr marL="342900" indent="-342900">
              <a:lnSpc>
                <a:spcPct val="90000"/>
              </a:lnSpc>
              <a:buClr>
                <a:schemeClr val="tx1"/>
              </a:buClr>
              <a:buSzTx/>
              <a:buFont typeface="Arial" panose="020B0604020202020204" pitchFamily="34" charset="0"/>
              <a:buChar char="•"/>
              <a:defRPr/>
            </a:pPr>
            <a:r>
              <a:rPr lang="en-US" altLang="en-US" sz="2400" dirty="0">
                <a:latin typeface="Arial" panose="020B0604020202020204" pitchFamily="34" charset="0"/>
                <a:cs typeface="Arial" panose="020B0604020202020204" pitchFamily="34" charset="0"/>
              </a:rPr>
              <a:t>Excess ammonia leads to nitrification</a:t>
            </a:r>
          </a:p>
          <a:p>
            <a:pPr marL="342900" indent="-342900">
              <a:lnSpc>
                <a:spcPct val="90000"/>
              </a:lnSpc>
              <a:buClr>
                <a:schemeClr val="tx1"/>
              </a:buClr>
              <a:buSzTx/>
              <a:buFont typeface="Arial" panose="020B0604020202020204" pitchFamily="34" charset="0"/>
              <a:buChar char="•"/>
              <a:defRPr/>
            </a:pPr>
            <a:r>
              <a:rPr lang="en-US" altLang="en-US" sz="2400" dirty="0">
                <a:latin typeface="Arial" panose="020B0604020202020204" pitchFamily="34" charset="0"/>
                <a:cs typeface="Arial" panose="020B0604020202020204" pitchFamily="34" charset="0"/>
              </a:rPr>
              <a:t>Problem maintaining residual in dead-ends &amp; other locations</a:t>
            </a:r>
          </a:p>
          <a:p>
            <a:endParaRPr lang="en-US" dirty="0"/>
          </a:p>
        </p:txBody>
      </p:sp>
      <p:sp>
        <p:nvSpPr>
          <p:cNvPr id="4" name="Slide Number Placeholder 3">
            <a:extLst>
              <a:ext uri="{FF2B5EF4-FFF2-40B4-BE49-F238E27FC236}">
                <a16:creationId xmlns:a16="http://schemas.microsoft.com/office/drawing/2014/main" id="{FBDE615D-293A-BE0D-1131-A119D29937A8}"/>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106</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53847569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C7F13E-22A0-CF8E-8037-CF0FE8F3ED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3626AF-C53A-AEF9-30E5-5D8F11B9713E}"/>
              </a:ext>
            </a:extLst>
          </p:cNvPr>
          <p:cNvSpPr>
            <a:spLocks noGrp="1"/>
          </p:cNvSpPr>
          <p:nvPr>
            <p:ph type="title"/>
          </p:nvPr>
        </p:nvSpPr>
        <p:spPr/>
        <p:txBody>
          <a:bodyPr/>
          <a:lstStyle/>
          <a:p>
            <a:r>
              <a:rPr lang="en-US" dirty="0"/>
              <a:t>WTP applications</a:t>
            </a:r>
          </a:p>
        </p:txBody>
      </p:sp>
      <p:sp>
        <p:nvSpPr>
          <p:cNvPr id="3" name="Content Placeholder 2">
            <a:extLst>
              <a:ext uri="{FF2B5EF4-FFF2-40B4-BE49-F238E27FC236}">
                <a16:creationId xmlns:a16="http://schemas.microsoft.com/office/drawing/2014/main" id="{189D8C2A-3327-EA21-829C-FBE0F02FD2F4}"/>
              </a:ext>
            </a:extLst>
          </p:cNvPr>
          <p:cNvSpPr>
            <a:spLocks noGrp="1"/>
          </p:cNvSpPr>
          <p:nvPr>
            <p:ph idx="1"/>
          </p:nvPr>
        </p:nvSpPr>
        <p:spPr/>
        <p:txBody>
          <a:bodyPr/>
          <a:lstStyle/>
          <a:p>
            <a:pPr marL="342900" indent="-342900">
              <a:buFont typeface="Arial" panose="020B0604020202020204" pitchFamily="34" charset="0"/>
              <a:buChar char="•"/>
            </a:pPr>
            <a:r>
              <a:rPr lang="en-US" dirty="0">
                <a:solidFill>
                  <a:schemeClr val="bg2"/>
                </a:solidFill>
              </a:rPr>
              <a:t>Disinfection strategies</a:t>
            </a:r>
          </a:p>
          <a:p>
            <a:pPr marL="342900" indent="-342900">
              <a:buFont typeface="Arial" panose="020B0604020202020204" pitchFamily="34" charset="0"/>
              <a:buChar char="•"/>
            </a:pPr>
            <a:r>
              <a:rPr lang="en-US" sz="2400" dirty="0">
                <a:solidFill>
                  <a:schemeClr val="bg2"/>
                </a:solidFill>
              </a:rPr>
              <a:t>Optimize WTP processes (coagulation)</a:t>
            </a:r>
          </a:p>
          <a:p>
            <a:pPr marL="342900" indent="-342900">
              <a:buFont typeface="Arial" panose="020B0604020202020204" pitchFamily="34" charset="0"/>
              <a:buChar char="•"/>
            </a:pPr>
            <a:r>
              <a:rPr lang="en-US" sz="2400" dirty="0">
                <a:solidFill>
                  <a:schemeClr val="bg2"/>
                </a:solidFill>
              </a:rPr>
              <a:t>Powered Activated Carbon (PAC)</a:t>
            </a:r>
          </a:p>
          <a:p>
            <a:pPr marL="342900" indent="-342900">
              <a:buFont typeface="Arial" panose="020B0604020202020204" pitchFamily="34" charset="0"/>
              <a:buChar char="•"/>
            </a:pPr>
            <a:r>
              <a:rPr lang="en-US" sz="2400" dirty="0">
                <a:solidFill>
                  <a:schemeClr val="bg2"/>
                </a:solidFill>
              </a:rPr>
              <a:t>UV</a:t>
            </a:r>
          </a:p>
          <a:p>
            <a:pPr marL="342900" indent="-342900">
              <a:buFont typeface="Arial" panose="020B0604020202020204" pitchFamily="34" charset="0"/>
              <a:buChar char="•"/>
            </a:pPr>
            <a:r>
              <a:rPr lang="en-US" sz="2400" dirty="0">
                <a:solidFill>
                  <a:schemeClr val="bg2"/>
                </a:solidFill>
              </a:rPr>
              <a:t>Ozone/Biofilters</a:t>
            </a:r>
          </a:p>
          <a:p>
            <a:pPr marL="342900" indent="-342900">
              <a:buFont typeface="Arial" panose="020B0604020202020204" pitchFamily="34" charset="0"/>
              <a:buChar char="•"/>
            </a:pPr>
            <a:r>
              <a:rPr lang="en-US" sz="2400" dirty="0">
                <a:solidFill>
                  <a:schemeClr val="bg2"/>
                </a:solidFill>
              </a:rPr>
              <a:t>Chloramines</a:t>
            </a:r>
          </a:p>
          <a:p>
            <a:pPr marL="342900" indent="-342900">
              <a:buFont typeface="Arial" panose="020B0604020202020204" pitchFamily="34" charset="0"/>
              <a:buChar char="•"/>
            </a:pPr>
            <a:r>
              <a:rPr lang="en-US" b="1" u="sng" dirty="0"/>
              <a:t>Granular Activated Carbon (GAC)</a:t>
            </a:r>
          </a:p>
          <a:p>
            <a:endParaRPr lang="en-US" dirty="0"/>
          </a:p>
        </p:txBody>
      </p:sp>
      <p:sp>
        <p:nvSpPr>
          <p:cNvPr id="4" name="Slide Number Placeholder 3">
            <a:extLst>
              <a:ext uri="{FF2B5EF4-FFF2-40B4-BE49-F238E27FC236}">
                <a16:creationId xmlns:a16="http://schemas.microsoft.com/office/drawing/2014/main" id="{F9D6A5BE-9223-CBF6-97A4-33BD4556D398}"/>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107</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1328028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C91C8-BE68-5CD6-359B-CF7D7C5E52F1}"/>
              </a:ext>
            </a:extLst>
          </p:cNvPr>
          <p:cNvSpPr>
            <a:spLocks noGrp="1"/>
          </p:cNvSpPr>
          <p:nvPr>
            <p:ph type="title"/>
          </p:nvPr>
        </p:nvSpPr>
        <p:spPr/>
        <p:txBody>
          <a:bodyPr/>
          <a:lstStyle/>
          <a:p>
            <a:r>
              <a:rPr lang="en-US" dirty="0"/>
              <a:t>Activated carbon filter</a:t>
            </a:r>
          </a:p>
        </p:txBody>
      </p:sp>
      <p:sp>
        <p:nvSpPr>
          <p:cNvPr id="3" name="Content Placeholder 2">
            <a:extLst>
              <a:ext uri="{FF2B5EF4-FFF2-40B4-BE49-F238E27FC236}">
                <a16:creationId xmlns:a16="http://schemas.microsoft.com/office/drawing/2014/main" id="{83167EFD-84E4-8FAC-08EA-FCAA3B0C7492}"/>
              </a:ext>
            </a:extLst>
          </p:cNvPr>
          <p:cNvSpPr>
            <a:spLocks noGrp="1"/>
          </p:cNvSpPr>
          <p:nvPr>
            <p:ph idx="1"/>
          </p:nvPr>
        </p:nvSpPr>
        <p:spPr/>
        <p:txBody>
          <a:bodyPr/>
          <a:lstStyle/>
          <a:p>
            <a:pPr marL="342900" indent="-342900">
              <a:lnSpc>
                <a:spcPct val="90000"/>
              </a:lnSpc>
              <a:buClr>
                <a:schemeClr val="tx1"/>
              </a:buClr>
              <a:buFont typeface="Arial" panose="020B0604020202020204" pitchFamily="34" charset="0"/>
              <a:buChar char="•"/>
              <a:defRPr/>
            </a:pPr>
            <a:r>
              <a:rPr lang="en-US" altLang="en-US" dirty="0"/>
              <a:t>For Source Water TOC from 2 to 4 mg C/L, activated carbon systems typically remove &gt;50% </a:t>
            </a:r>
          </a:p>
          <a:p>
            <a:pPr marL="0" indent="0">
              <a:lnSpc>
                <a:spcPct val="90000"/>
              </a:lnSpc>
              <a:buClr>
                <a:schemeClr val="tx1"/>
              </a:buClr>
              <a:buNone/>
              <a:defRPr/>
            </a:pPr>
            <a:endParaRPr lang="en-US" altLang="en-US" dirty="0"/>
          </a:p>
          <a:p>
            <a:pPr marL="342900" indent="-342900">
              <a:lnSpc>
                <a:spcPct val="90000"/>
              </a:lnSpc>
              <a:buClr>
                <a:schemeClr val="tx1"/>
              </a:buClr>
              <a:buFont typeface="Arial" panose="020B0604020202020204" pitchFamily="34" charset="0"/>
              <a:buChar char="•"/>
              <a:defRPr/>
            </a:pPr>
            <a:r>
              <a:rPr lang="en-US" altLang="en-US" dirty="0"/>
              <a:t>Activated carbon comes in two forms:</a:t>
            </a:r>
          </a:p>
          <a:p>
            <a:pPr>
              <a:lnSpc>
                <a:spcPct val="90000"/>
              </a:lnSpc>
              <a:buClr>
                <a:srgbClr val="FFFFFF"/>
              </a:buClr>
              <a:buFont typeface="Monotype Sorts" pitchFamily="2" charset="2"/>
              <a:buNone/>
              <a:defRPr/>
            </a:pPr>
            <a:r>
              <a:rPr lang="en-US" altLang="en-US" dirty="0"/>
              <a:t>    -  </a:t>
            </a:r>
            <a:r>
              <a:rPr lang="en-US" altLang="en-US" b="1" dirty="0"/>
              <a:t>Powdered Activated Carbon (PAC)</a:t>
            </a:r>
          </a:p>
          <a:p>
            <a:pPr>
              <a:lnSpc>
                <a:spcPct val="90000"/>
              </a:lnSpc>
              <a:buClr>
                <a:srgbClr val="FFFFFF"/>
              </a:buClr>
              <a:buFont typeface="Monotype Sorts" pitchFamily="2" charset="2"/>
              <a:buNone/>
              <a:defRPr/>
            </a:pPr>
            <a:r>
              <a:rPr lang="en-US" altLang="en-US" b="1" dirty="0"/>
              <a:t>    -  Granular Activated Carbon (GAC)</a:t>
            </a:r>
          </a:p>
          <a:p>
            <a:pPr>
              <a:lnSpc>
                <a:spcPct val="90000"/>
              </a:lnSpc>
              <a:buClr>
                <a:srgbClr val="FFFFFF"/>
              </a:buClr>
              <a:buFont typeface="Monotype Sorts" pitchFamily="2" charset="2"/>
              <a:buNone/>
              <a:defRPr/>
            </a:pPr>
            <a:endParaRPr lang="en-US" altLang="en-US" dirty="0"/>
          </a:p>
          <a:p>
            <a:pPr marL="342900" indent="-342900">
              <a:lnSpc>
                <a:spcPct val="90000"/>
              </a:lnSpc>
              <a:buClr>
                <a:schemeClr val="tx1"/>
              </a:buClr>
              <a:buFont typeface="Arial" panose="020B0604020202020204" pitchFamily="34" charset="0"/>
              <a:buChar char="•"/>
              <a:defRPr/>
            </a:pPr>
            <a:r>
              <a:rPr lang="en-US" altLang="en-US" dirty="0"/>
              <a:t>Removal mechanisms are the same</a:t>
            </a:r>
          </a:p>
          <a:p>
            <a:endParaRPr lang="en-US" dirty="0"/>
          </a:p>
        </p:txBody>
      </p:sp>
      <p:sp>
        <p:nvSpPr>
          <p:cNvPr id="4" name="Slide Number Placeholder 3">
            <a:extLst>
              <a:ext uri="{FF2B5EF4-FFF2-40B4-BE49-F238E27FC236}">
                <a16:creationId xmlns:a16="http://schemas.microsoft.com/office/drawing/2014/main" id="{F7A0CD29-E91A-186C-A28F-D561012AEB46}"/>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108</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8779238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18" descr="Large confetti"/>
          <p:cNvSpPr>
            <a:spLocks noChangeArrowheads="1"/>
          </p:cNvSpPr>
          <p:nvPr/>
        </p:nvSpPr>
        <p:spPr bwMode="auto">
          <a:xfrm>
            <a:off x="5286375" y="3155950"/>
            <a:ext cx="901700" cy="431800"/>
          </a:xfrm>
          <a:prstGeom prst="rect">
            <a:avLst/>
          </a:prstGeom>
          <a:pattFill prst="lgConfetti">
            <a:fgClr>
              <a:schemeClr val="tx1"/>
            </a:fgClr>
            <a:bgClr>
              <a:schemeClr val="bg1"/>
            </a:bgClr>
          </a:pattFill>
          <a:ln w="19050" algn="ctr">
            <a:solidFill>
              <a:schemeClr val="tx1"/>
            </a:solidFill>
            <a:miter lim="800000"/>
            <a:headEnd/>
            <a:tailEnd/>
          </a:ln>
        </p:spPr>
        <p:txBody>
          <a:bodyPr wrap="none" anchor="ctr"/>
          <a:lstStyle/>
          <a:p>
            <a:endParaRPr lang="en-US" dirty="0"/>
          </a:p>
        </p:txBody>
      </p:sp>
      <p:sp>
        <p:nvSpPr>
          <p:cNvPr id="6179" name="Text Box 35"/>
          <p:cNvSpPr txBox="1">
            <a:spLocks noChangeArrowheads="1"/>
          </p:cNvSpPr>
          <p:nvPr/>
        </p:nvSpPr>
        <p:spPr bwMode="auto">
          <a:xfrm>
            <a:off x="228601" y="1756367"/>
            <a:ext cx="8915400" cy="461665"/>
          </a:xfrm>
          <a:prstGeom prst="rect">
            <a:avLst/>
          </a:prstGeom>
          <a:noFill/>
          <a:ln w="19050" algn="ctr">
            <a:noFill/>
            <a:miter lim="800000"/>
            <a:headEnd/>
            <a:tailEnd/>
          </a:ln>
        </p:spPr>
        <p:txBody>
          <a:bodyPr wrap="square">
            <a:spAutoFit/>
          </a:bodyPr>
          <a:lstStyle/>
          <a:p>
            <a:pPr>
              <a:spcBef>
                <a:spcPct val="50000"/>
              </a:spcBef>
            </a:pPr>
            <a:r>
              <a:rPr lang="en-US" sz="2400" b="1" dirty="0"/>
              <a:t>Conventional treatment with filter media replaced with GAC</a:t>
            </a:r>
          </a:p>
        </p:txBody>
      </p:sp>
      <p:sp>
        <p:nvSpPr>
          <p:cNvPr id="46" name="Rectangle 9" descr="75%"/>
          <p:cNvSpPr>
            <a:spLocks noChangeArrowheads="1"/>
          </p:cNvSpPr>
          <p:nvPr/>
        </p:nvSpPr>
        <p:spPr bwMode="auto">
          <a:xfrm>
            <a:off x="5283200" y="3162300"/>
            <a:ext cx="901700" cy="431800"/>
          </a:xfrm>
          <a:prstGeom prst="rect">
            <a:avLst/>
          </a:prstGeom>
          <a:pattFill prst="pct75">
            <a:fgClr>
              <a:schemeClr val="tx1"/>
            </a:fgClr>
            <a:bgClr>
              <a:schemeClr val="bg1"/>
            </a:bgClr>
          </a:pattFill>
          <a:ln w="19050" algn="ctr">
            <a:solidFill>
              <a:schemeClr val="tx1"/>
            </a:solidFill>
            <a:miter lim="800000"/>
            <a:headEnd/>
            <a:tailEnd/>
          </a:ln>
        </p:spPr>
        <p:txBody>
          <a:bodyPr wrap="none" anchor="ctr"/>
          <a:lstStyle/>
          <a:p>
            <a:endParaRPr lang="en-US" dirty="0"/>
          </a:p>
        </p:txBody>
      </p:sp>
      <p:sp>
        <p:nvSpPr>
          <p:cNvPr id="45061" name="Rectangle 59" descr="5%"/>
          <p:cNvSpPr>
            <a:spLocks noChangeArrowheads="1"/>
          </p:cNvSpPr>
          <p:nvPr/>
        </p:nvSpPr>
        <p:spPr bwMode="auto">
          <a:xfrm>
            <a:off x="3609975" y="3028950"/>
            <a:ext cx="1504950" cy="257175"/>
          </a:xfrm>
          <a:prstGeom prst="rect">
            <a:avLst/>
          </a:prstGeom>
          <a:solidFill>
            <a:schemeClr val="bg1"/>
          </a:solidFill>
          <a:ln w="19050" algn="ctr">
            <a:noFill/>
            <a:miter lim="800000"/>
            <a:headEnd/>
            <a:tailEnd/>
          </a:ln>
        </p:spPr>
        <p:txBody>
          <a:bodyPr wrap="none" anchor="ctr"/>
          <a:lstStyle/>
          <a:p>
            <a:endParaRPr lang="en-US" dirty="0"/>
          </a:p>
        </p:txBody>
      </p:sp>
      <p:sp>
        <p:nvSpPr>
          <p:cNvPr id="45062" name="Freeform 64" descr="25%"/>
          <p:cNvSpPr>
            <a:spLocks/>
          </p:cNvSpPr>
          <p:nvPr/>
        </p:nvSpPr>
        <p:spPr bwMode="auto">
          <a:xfrm>
            <a:off x="3609975" y="3276600"/>
            <a:ext cx="1495425" cy="323850"/>
          </a:xfrm>
          <a:custGeom>
            <a:avLst/>
            <a:gdLst>
              <a:gd name="T0" fmla="*/ 0 w 942"/>
              <a:gd name="T1" fmla="*/ 2147483647 h 204"/>
              <a:gd name="T2" fmla="*/ 0 w 942"/>
              <a:gd name="T3" fmla="*/ 0 h 204"/>
              <a:gd name="T4" fmla="*/ 2147483647 w 942"/>
              <a:gd name="T5" fmla="*/ 2147483647 h 204"/>
              <a:gd name="T6" fmla="*/ 0 w 942"/>
              <a:gd name="T7" fmla="*/ 2147483647 h 204"/>
              <a:gd name="T8" fmla="*/ 0 60000 65536"/>
              <a:gd name="T9" fmla="*/ 0 60000 65536"/>
              <a:gd name="T10" fmla="*/ 0 60000 65536"/>
              <a:gd name="T11" fmla="*/ 0 60000 65536"/>
              <a:gd name="T12" fmla="*/ 0 w 942"/>
              <a:gd name="T13" fmla="*/ 0 h 204"/>
              <a:gd name="T14" fmla="*/ 942 w 942"/>
              <a:gd name="T15" fmla="*/ 204 h 204"/>
            </a:gdLst>
            <a:ahLst/>
            <a:cxnLst>
              <a:cxn ang="T8">
                <a:pos x="T0" y="T1"/>
              </a:cxn>
              <a:cxn ang="T9">
                <a:pos x="T2" y="T3"/>
              </a:cxn>
              <a:cxn ang="T10">
                <a:pos x="T4" y="T5"/>
              </a:cxn>
              <a:cxn ang="T11">
                <a:pos x="T6" y="T7"/>
              </a:cxn>
            </a:cxnLst>
            <a:rect l="T12" t="T13" r="T14" b="T15"/>
            <a:pathLst>
              <a:path w="942" h="204">
                <a:moveTo>
                  <a:pt x="0" y="204"/>
                </a:moveTo>
                <a:lnTo>
                  <a:pt x="0" y="0"/>
                </a:lnTo>
                <a:lnTo>
                  <a:pt x="942" y="6"/>
                </a:lnTo>
                <a:lnTo>
                  <a:pt x="0" y="204"/>
                </a:lnTo>
                <a:close/>
              </a:path>
            </a:pathLst>
          </a:custGeom>
          <a:solidFill>
            <a:schemeClr val="bg1"/>
          </a:solidFill>
          <a:ln w="19050" cap="flat" cmpd="sng">
            <a:noFill/>
            <a:prstDash val="solid"/>
            <a:round/>
            <a:headEnd type="none" w="med" len="med"/>
            <a:tailEnd type="none" w="med" len="med"/>
          </a:ln>
        </p:spPr>
        <p:txBody>
          <a:bodyPr/>
          <a:lstStyle/>
          <a:p>
            <a:endParaRPr lang="en-US" dirty="0"/>
          </a:p>
        </p:txBody>
      </p:sp>
      <p:sp>
        <p:nvSpPr>
          <p:cNvPr id="45063" name="Rectangle 58" descr="20%"/>
          <p:cNvSpPr>
            <a:spLocks noChangeArrowheads="1"/>
          </p:cNvSpPr>
          <p:nvPr/>
        </p:nvSpPr>
        <p:spPr bwMode="auto">
          <a:xfrm>
            <a:off x="2257425" y="3009900"/>
            <a:ext cx="1352550" cy="600075"/>
          </a:xfrm>
          <a:prstGeom prst="rect">
            <a:avLst/>
          </a:prstGeom>
          <a:solidFill>
            <a:schemeClr val="bg1"/>
          </a:solidFill>
          <a:ln w="19050" algn="ctr">
            <a:noFill/>
            <a:miter lim="800000"/>
            <a:headEnd/>
            <a:tailEnd/>
          </a:ln>
        </p:spPr>
        <p:txBody>
          <a:bodyPr wrap="none" anchor="ctr"/>
          <a:lstStyle/>
          <a:p>
            <a:endParaRPr lang="en-US" dirty="0"/>
          </a:p>
        </p:txBody>
      </p:sp>
      <p:sp>
        <p:nvSpPr>
          <p:cNvPr id="45064" name="Rectangle 66" descr="20%"/>
          <p:cNvSpPr>
            <a:spLocks noChangeArrowheads="1"/>
          </p:cNvSpPr>
          <p:nvPr/>
        </p:nvSpPr>
        <p:spPr bwMode="auto">
          <a:xfrm>
            <a:off x="1666875" y="3009900"/>
            <a:ext cx="400050" cy="542925"/>
          </a:xfrm>
          <a:prstGeom prst="rect">
            <a:avLst/>
          </a:prstGeom>
          <a:solidFill>
            <a:schemeClr val="bg1"/>
          </a:solidFill>
          <a:ln w="19050" algn="ctr">
            <a:noFill/>
            <a:miter lim="800000"/>
            <a:headEnd/>
            <a:tailEnd/>
          </a:ln>
        </p:spPr>
        <p:txBody>
          <a:bodyPr wrap="none" anchor="ctr"/>
          <a:lstStyle/>
          <a:p>
            <a:endParaRPr lang="en-US" dirty="0"/>
          </a:p>
        </p:txBody>
      </p:sp>
      <p:sp>
        <p:nvSpPr>
          <p:cNvPr id="45065" name="Freeform 10"/>
          <p:cNvSpPr>
            <a:spLocks/>
          </p:cNvSpPr>
          <p:nvPr/>
        </p:nvSpPr>
        <p:spPr bwMode="auto">
          <a:xfrm>
            <a:off x="1666875" y="2965450"/>
            <a:ext cx="406400" cy="596900"/>
          </a:xfrm>
          <a:custGeom>
            <a:avLst/>
            <a:gdLst>
              <a:gd name="T0" fmla="*/ 0 w 256"/>
              <a:gd name="T1" fmla="*/ 0 h 632"/>
              <a:gd name="T2" fmla="*/ 0 w 256"/>
              <a:gd name="T3" fmla="*/ 2147483647 h 632"/>
              <a:gd name="T4" fmla="*/ 2147483647 w 256"/>
              <a:gd name="T5" fmla="*/ 2147483647 h 632"/>
              <a:gd name="T6" fmla="*/ 2147483647 w 256"/>
              <a:gd name="T7" fmla="*/ 2147483647 h 632"/>
              <a:gd name="T8" fmla="*/ 0 60000 65536"/>
              <a:gd name="T9" fmla="*/ 0 60000 65536"/>
              <a:gd name="T10" fmla="*/ 0 60000 65536"/>
              <a:gd name="T11" fmla="*/ 0 60000 65536"/>
              <a:gd name="T12" fmla="*/ 0 w 256"/>
              <a:gd name="T13" fmla="*/ 0 h 632"/>
              <a:gd name="T14" fmla="*/ 256 w 256"/>
              <a:gd name="T15" fmla="*/ 632 h 632"/>
            </a:gdLst>
            <a:ahLst/>
            <a:cxnLst>
              <a:cxn ang="T8">
                <a:pos x="T0" y="T1"/>
              </a:cxn>
              <a:cxn ang="T9">
                <a:pos x="T2" y="T3"/>
              </a:cxn>
              <a:cxn ang="T10">
                <a:pos x="T4" y="T5"/>
              </a:cxn>
              <a:cxn ang="T11">
                <a:pos x="T6" y="T7"/>
              </a:cxn>
            </a:cxnLst>
            <a:rect l="T12" t="T13" r="T14" b="T15"/>
            <a:pathLst>
              <a:path w="256" h="632">
                <a:moveTo>
                  <a:pt x="0" y="0"/>
                </a:moveTo>
                <a:lnTo>
                  <a:pt x="0" y="632"/>
                </a:lnTo>
                <a:lnTo>
                  <a:pt x="256" y="632"/>
                </a:lnTo>
                <a:lnTo>
                  <a:pt x="256" y="8"/>
                </a:lnTo>
              </a:path>
            </a:pathLst>
          </a:custGeom>
          <a:noFill/>
          <a:ln w="19050" cap="flat" cmpd="sng">
            <a:solidFill>
              <a:schemeClr val="tx1"/>
            </a:solidFill>
            <a:prstDash val="solid"/>
            <a:round/>
            <a:headEnd type="none" w="med" len="med"/>
            <a:tailEnd type="none" w="med" len="med"/>
          </a:ln>
        </p:spPr>
        <p:txBody>
          <a:bodyPr/>
          <a:lstStyle/>
          <a:p>
            <a:endParaRPr lang="en-US" dirty="0"/>
          </a:p>
        </p:txBody>
      </p:sp>
      <p:sp>
        <p:nvSpPr>
          <p:cNvPr id="45066" name="Freeform 12"/>
          <p:cNvSpPr>
            <a:spLocks/>
          </p:cNvSpPr>
          <p:nvPr/>
        </p:nvSpPr>
        <p:spPr bwMode="auto">
          <a:xfrm>
            <a:off x="2268538" y="2987675"/>
            <a:ext cx="673100" cy="609600"/>
          </a:xfrm>
          <a:custGeom>
            <a:avLst/>
            <a:gdLst>
              <a:gd name="T0" fmla="*/ 0 w 216"/>
              <a:gd name="T1" fmla="*/ 0 h 640"/>
              <a:gd name="T2" fmla="*/ 0 w 216"/>
              <a:gd name="T3" fmla="*/ 2147483647 h 640"/>
              <a:gd name="T4" fmla="*/ 2147483647 w 216"/>
              <a:gd name="T5" fmla="*/ 2147483647 h 640"/>
              <a:gd name="T6" fmla="*/ 2147483647 w 216"/>
              <a:gd name="T7" fmla="*/ 0 h 640"/>
              <a:gd name="T8" fmla="*/ 0 60000 65536"/>
              <a:gd name="T9" fmla="*/ 0 60000 65536"/>
              <a:gd name="T10" fmla="*/ 0 60000 65536"/>
              <a:gd name="T11" fmla="*/ 0 60000 65536"/>
              <a:gd name="T12" fmla="*/ 0 w 216"/>
              <a:gd name="T13" fmla="*/ 0 h 640"/>
              <a:gd name="T14" fmla="*/ 216 w 216"/>
              <a:gd name="T15" fmla="*/ 640 h 640"/>
            </a:gdLst>
            <a:ahLst/>
            <a:cxnLst>
              <a:cxn ang="T8">
                <a:pos x="T0" y="T1"/>
              </a:cxn>
              <a:cxn ang="T9">
                <a:pos x="T2" y="T3"/>
              </a:cxn>
              <a:cxn ang="T10">
                <a:pos x="T4" y="T5"/>
              </a:cxn>
              <a:cxn ang="T11">
                <a:pos x="T6" y="T7"/>
              </a:cxn>
            </a:cxnLst>
            <a:rect l="T12" t="T13" r="T14" b="T15"/>
            <a:pathLst>
              <a:path w="216" h="640">
                <a:moveTo>
                  <a:pt x="0" y="0"/>
                </a:moveTo>
                <a:lnTo>
                  <a:pt x="0" y="640"/>
                </a:lnTo>
                <a:lnTo>
                  <a:pt x="216" y="640"/>
                </a:lnTo>
                <a:lnTo>
                  <a:pt x="216" y="0"/>
                </a:lnTo>
              </a:path>
            </a:pathLst>
          </a:custGeom>
          <a:noFill/>
          <a:ln w="19050" cap="flat" cmpd="sng">
            <a:solidFill>
              <a:schemeClr val="tx1"/>
            </a:solidFill>
            <a:prstDash val="solid"/>
            <a:round/>
            <a:headEnd type="none" w="med" len="med"/>
            <a:tailEnd type="none" w="med" len="med"/>
          </a:ln>
        </p:spPr>
        <p:txBody>
          <a:bodyPr/>
          <a:lstStyle/>
          <a:p>
            <a:endParaRPr lang="en-US" dirty="0"/>
          </a:p>
        </p:txBody>
      </p:sp>
      <p:sp>
        <p:nvSpPr>
          <p:cNvPr id="45067" name="Freeform 14"/>
          <p:cNvSpPr>
            <a:spLocks/>
          </p:cNvSpPr>
          <p:nvPr/>
        </p:nvSpPr>
        <p:spPr bwMode="auto">
          <a:xfrm>
            <a:off x="2946400" y="2987675"/>
            <a:ext cx="673100" cy="609600"/>
          </a:xfrm>
          <a:custGeom>
            <a:avLst/>
            <a:gdLst>
              <a:gd name="T0" fmla="*/ 0 w 216"/>
              <a:gd name="T1" fmla="*/ 0 h 640"/>
              <a:gd name="T2" fmla="*/ 0 w 216"/>
              <a:gd name="T3" fmla="*/ 2147483647 h 640"/>
              <a:gd name="T4" fmla="*/ 2147483647 w 216"/>
              <a:gd name="T5" fmla="*/ 2147483647 h 640"/>
              <a:gd name="T6" fmla="*/ 2147483647 w 216"/>
              <a:gd name="T7" fmla="*/ 0 h 640"/>
              <a:gd name="T8" fmla="*/ 0 60000 65536"/>
              <a:gd name="T9" fmla="*/ 0 60000 65536"/>
              <a:gd name="T10" fmla="*/ 0 60000 65536"/>
              <a:gd name="T11" fmla="*/ 0 60000 65536"/>
              <a:gd name="T12" fmla="*/ 0 w 216"/>
              <a:gd name="T13" fmla="*/ 0 h 640"/>
              <a:gd name="T14" fmla="*/ 216 w 216"/>
              <a:gd name="T15" fmla="*/ 640 h 640"/>
            </a:gdLst>
            <a:ahLst/>
            <a:cxnLst>
              <a:cxn ang="T8">
                <a:pos x="T0" y="T1"/>
              </a:cxn>
              <a:cxn ang="T9">
                <a:pos x="T2" y="T3"/>
              </a:cxn>
              <a:cxn ang="T10">
                <a:pos x="T4" y="T5"/>
              </a:cxn>
              <a:cxn ang="T11">
                <a:pos x="T6" y="T7"/>
              </a:cxn>
            </a:cxnLst>
            <a:rect l="T12" t="T13" r="T14" b="T15"/>
            <a:pathLst>
              <a:path w="216" h="640">
                <a:moveTo>
                  <a:pt x="0" y="0"/>
                </a:moveTo>
                <a:lnTo>
                  <a:pt x="0" y="640"/>
                </a:lnTo>
                <a:lnTo>
                  <a:pt x="216" y="640"/>
                </a:lnTo>
                <a:lnTo>
                  <a:pt x="216" y="0"/>
                </a:lnTo>
              </a:path>
            </a:pathLst>
          </a:custGeom>
          <a:noFill/>
          <a:ln w="19050" cap="flat" cmpd="sng">
            <a:solidFill>
              <a:schemeClr val="tx1"/>
            </a:solidFill>
            <a:prstDash val="solid"/>
            <a:round/>
            <a:headEnd type="none" w="med" len="med"/>
            <a:tailEnd type="none" w="med" len="med"/>
          </a:ln>
        </p:spPr>
        <p:txBody>
          <a:bodyPr/>
          <a:lstStyle/>
          <a:p>
            <a:endParaRPr lang="en-US" dirty="0"/>
          </a:p>
        </p:txBody>
      </p:sp>
      <p:sp>
        <p:nvSpPr>
          <p:cNvPr id="45068" name="Freeform 15"/>
          <p:cNvSpPr>
            <a:spLocks/>
          </p:cNvSpPr>
          <p:nvPr/>
        </p:nvSpPr>
        <p:spPr bwMode="auto">
          <a:xfrm>
            <a:off x="3609975" y="2965450"/>
            <a:ext cx="1498600" cy="631825"/>
          </a:xfrm>
          <a:custGeom>
            <a:avLst/>
            <a:gdLst>
              <a:gd name="T0" fmla="*/ 0 w 944"/>
              <a:gd name="T1" fmla="*/ 2147483647 h 376"/>
              <a:gd name="T2" fmla="*/ 2147483647 w 944"/>
              <a:gd name="T3" fmla="*/ 2147483647 h 376"/>
              <a:gd name="T4" fmla="*/ 2147483647 w 944"/>
              <a:gd name="T5" fmla="*/ 0 h 376"/>
              <a:gd name="T6" fmla="*/ 0 60000 65536"/>
              <a:gd name="T7" fmla="*/ 0 60000 65536"/>
              <a:gd name="T8" fmla="*/ 0 60000 65536"/>
              <a:gd name="T9" fmla="*/ 0 w 944"/>
              <a:gd name="T10" fmla="*/ 0 h 376"/>
              <a:gd name="T11" fmla="*/ 944 w 944"/>
              <a:gd name="T12" fmla="*/ 376 h 376"/>
            </a:gdLst>
            <a:ahLst/>
            <a:cxnLst>
              <a:cxn ang="T6">
                <a:pos x="T0" y="T1"/>
              </a:cxn>
              <a:cxn ang="T7">
                <a:pos x="T2" y="T3"/>
              </a:cxn>
              <a:cxn ang="T8">
                <a:pos x="T4" y="T5"/>
              </a:cxn>
            </a:cxnLst>
            <a:rect l="T9" t="T10" r="T11" b="T12"/>
            <a:pathLst>
              <a:path w="944" h="376">
                <a:moveTo>
                  <a:pt x="0" y="376"/>
                </a:moveTo>
                <a:lnTo>
                  <a:pt x="944" y="192"/>
                </a:lnTo>
                <a:lnTo>
                  <a:pt x="944" y="0"/>
                </a:lnTo>
              </a:path>
            </a:pathLst>
          </a:custGeom>
          <a:noFill/>
          <a:ln w="19050" cap="flat" cmpd="sng">
            <a:solidFill>
              <a:schemeClr val="tx1"/>
            </a:solidFill>
            <a:prstDash val="solid"/>
            <a:round/>
            <a:headEnd type="none" w="med" len="med"/>
            <a:tailEnd type="none" w="med" len="med"/>
          </a:ln>
        </p:spPr>
        <p:txBody>
          <a:bodyPr/>
          <a:lstStyle/>
          <a:p>
            <a:endParaRPr lang="en-US" dirty="0"/>
          </a:p>
        </p:txBody>
      </p:sp>
      <p:sp>
        <p:nvSpPr>
          <p:cNvPr id="45069" name="AutoShape 16"/>
          <p:cNvSpPr>
            <a:spLocks noChangeArrowheads="1"/>
          </p:cNvSpPr>
          <p:nvPr/>
        </p:nvSpPr>
        <p:spPr bwMode="auto">
          <a:xfrm>
            <a:off x="2378075" y="3067050"/>
            <a:ext cx="444500" cy="469900"/>
          </a:xfrm>
          <a:prstGeom prst="flowChartSummingJunction">
            <a:avLst/>
          </a:prstGeom>
          <a:noFill/>
          <a:ln w="19050">
            <a:solidFill>
              <a:schemeClr val="tx1"/>
            </a:solidFill>
            <a:round/>
            <a:headEnd/>
            <a:tailEnd/>
          </a:ln>
        </p:spPr>
        <p:txBody>
          <a:bodyPr wrap="none" anchor="ctr"/>
          <a:lstStyle/>
          <a:p>
            <a:endParaRPr lang="en-US" dirty="0"/>
          </a:p>
        </p:txBody>
      </p:sp>
      <p:sp>
        <p:nvSpPr>
          <p:cNvPr id="45070" name="AutoShape 17"/>
          <p:cNvSpPr>
            <a:spLocks noChangeArrowheads="1"/>
          </p:cNvSpPr>
          <p:nvPr/>
        </p:nvSpPr>
        <p:spPr bwMode="auto">
          <a:xfrm>
            <a:off x="3043238" y="3071813"/>
            <a:ext cx="444500" cy="469900"/>
          </a:xfrm>
          <a:prstGeom prst="flowChartSummingJunction">
            <a:avLst/>
          </a:prstGeom>
          <a:noFill/>
          <a:ln w="19050">
            <a:solidFill>
              <a:schemeClr val="tx1"/>
            </a:solidFill>
            <a:round/>
            <a:headEnd/>
            <a:tailEnd/>
          </a:ln>
        </p:spPr>
        <p:txBody>
          <a:bodyPr wrap="none" anchor="ctr"/>
          <a:lstStyle/>
          <a:p>
            <a:endParaRPr lang="en-US" dirty="0"/>
          </a:p>
        </p:txBody>
      </p:sp>
      <p:sp>
        <p:nvSpPr>
          <p:cNvPr id="45071" name="Line 19"/>
          <p:cNvSpPr>
            <a:spLocks noChangeShapeType="1"/>
          </p:cNvSpPr>
          <p:nvPr/>
        </p:nvSpPr>
        <p:spPr bwMode="auto">
          <a:xfrm flipH="1" flipV="1">
            <a:off x="5286375" y="2978150"/>
            <a:ext cx="0" cy="622300"/>
          </a:xfrm>
          <a:prstGeom prst="line">
            <a:avLst/>
          </a:prstGeom>
          <a:noFill/>
          <a:ln w="19050">
            <a:solidFill>
              <a:schemeClr val="tx1"/>
            </a:solidFill>
            <a:round/>
            <a:headEnd/>
            <a:tailEnd/>
          </a:ln>
        </p:spPr>
        <p:txBody>
          <a:bodyPr/>
          <a:lstStyle/>
          <a:p>
            <a:endParaRPr lang="en-US" dirty="0"/>
          </a:p>
        </p:txBody>
      </p:sp>
      <p:sp>
        <p:nvSpPr>
          <p:cNvPr id="45072" name="Line 20"/>
          <p:cNvSpPr>
            <a:spLocks noChangeShapeType="1"/>
          </p:cNvSpPr>
          <p:nvPr/>
        </p:nvSpPr>
        <p:spPr bwMode="auto">
          <a:xfrm flipV="1">
            <a:off x="6186488" y="2970213"/>
            <a:ext cx="1587" cy="630237"/>
          </a:xfrm>
          <a:prstGeom prst="line">
            <a:avLst/>
          </a:prstGeom>
          <a:noFill/>
          <a:ln w="19050">
            <a:solidFill>
              <a:schemeClr val="tx1"/>
            </a:solidFill>
            <a:round/>
            <a:headEnd/>
            <a:tailEnd/>
          </a:ln>
        </p:spPr>
        <p:txBody>
          <a:bodyPr/>
          <a:lstStyle/>
          <a:p>
            <a:endParaRPr lang="en-US" dirty="0"/>
          </a:p>
        </p:txBody>
      </p:sp>
      <p:sp>
        <p:nvSpPr>
          <p:cNvPr id="45073" name="AutoShape 22"/>
          <p:cNvSpPr>
            <a:spLocks noChangeArrowheads="1"/>
          </p:cNvSpPr>
          <p:nvPr/>
        </p:nvSpPr>
        <p:spPr bwMode="auto">
          <a:xfrm rot="-5400000">
            <a:off x="6619875" y="2724150"/>
            <a:ext cx="685800" cy="1041400"/>
          </a:xfrm>
          <a:prstGeom prst="flowChartDelay">
            <a:avLst/>
          </a:prstGeom>
          <a:noFill/>
          <a:ln w="19050" algn="ctr">
            <a:solidFill>
              <a:schemeClr val="tx1"/>
            </a:solidFill>
            <a:miter lim="800000"/>
            <a:headEnd/>
            <a:tailEnd/>
          </a:ln>
        </p:spPr>
        <p:txBody>
          <a:bodyPr wrap="none" anchor="ctr"/>
          <a:lstStyle/>
          <a:p>
            <a:endParaRPr lang="en-US" dirty="0"/>
          </a:p>
        </p:txBody>
      </p:sp>
      <p:sp>
        <p:nvSpPr>
          <p:cNvPr id="45074" name="Rectangle 23"/>
          <p:cNvSpPr>
            <a:spLocks noChangeArrowheads="1"/>
          </p:cNvSpPr>
          <p:nvPr/>
        </p:nvSpPr>
        <p:spPr bwMode="auto">
          <a:xfrm>
            <a:off x="6442075" y="3206750"/>
            <a:ext cx="1028700" cy="381000"/>
          </a:xfrm>
          <a:prstGeom prst="rect">
            <a:avLst/>
          </a:prstGeom>
          <a:solidFill>
            <a:srgbClr val="3366FF"/>
          </a:solidFill>
          <a:ln w="19050" algn="ctr">
            <a:solidFill>
              <a:schemeClr val="tx1"/>
            </a:solidFill>
            <a:miter lim="800000"/>
            <a:headEnd/>
            <a:tailEnd/>
          </a:ln>
        </p:spPr>
        <p:txBody>
          <a:bodyPr wrap="none" anchor="ctr"/>
          <a:lstStyle/>
          <a:p>
            <a:endParaRPr lang="en-US" dirty="0"/>
          </a:p>
        </p:txBody>
      </p:sp>
      <p:sp>
        <p:nvSpPr>
          <p:cNvPr id="45075" name="AutoShape 26"/>
          <p:cNvSpPr>
            <a:spLocks noChangeArrowheads="1"/>
          </p:cNvSpPr>
          <p:nvPr/>
        </p:nvSpPr>
        <p:spPr bwMode="auto">
          <a:xfrm>
            <a:off x="6988175" y="3117850"/>
            <a:ext cx="152400" cy="88900"/>
          </a:xfrm>
          <a:prstGeom prst="flowChartMerge">
            <a:avLst/>
          </a:prstGeom>
          <a:solidFill>
            <a:schemeClr val="tx1"/>
          </a:solidFill>
          <a:ln w="19050" algn="ctr">
            <a:solidFill>
              <a:schemeClr val="tx1"/>
            </a:solidFill>
            <a:miter lim="800000"/>
            <a:headEnd/>
            <a:tailEnd/>
          </a:ln>
        </p:spPr>
        <p:txBody>
          <a:bodyPr wrap="none" anchor="ctr"/>
          <a:lstStyle/>
          <a:p>
            <a:endParaRPr lang="en-US" dirty="0"/>
          </a:p>
        </p:txBody>
      </p:sp>
      <p:sp>
        <p:nvSpPr>
          <p:cNvPr id="45076" name="Line 27"/>
          <p:cNvSpPr>
            <a:spLocks noChangeShapeType="1"/>
          </p:cNvSpPr>
          <p:nvPr/>
        </p:nvSpPr>
        <p:spPr bwMode="auto">
          <a:xfrm>
            <a:off x="1666875" y="3016250"/>
            <a:ext cx="4521200" cy="0"/>
          </a:xfrm>
          <a:prstGeom prst="line">
            <a:avLst/>
          </a:prstGeom>
          <a:noFill/>
          <a:ln w="19050">
            <a:solidFill>
              <a:srgbClr val="3366FF"/>
            </a:solidFill>
            <a:round/>
            <a:headEnd/>
            <a:tailEnd/>
          </a:ln>
        </p:spPr>
        <p:txBody>
          <a:bodyPr/>
          <a:lstStyle/>
          <a:p>
            <a:endParaRPr lang="en-US" dirty="0"/>
          </a:p>
        </p:txBody>
      </p:sp>
      <p:sp>
        <p:nvSpPr>
          <p:cNvPr id="45077" name="Line 28"/>
          <p:cNvSpPr>
            <a:spLocks noChangeShapeType="1"/>
          </p:cNvSpPr>
          <p:nvPr/>
        </p:nvSpPr>
        <p:spPr bwMode="auto">
          <a:xfrm>
            <a:off x="6977063" y="3262313"/>
            <a:ext cx="180975" cy="0"/>
          </a:xfrm>
          <a:prstGeom prst="line">
            <a:avLst/>
          </a:prstGeom>
          <a:noFill/>
          <a:ln w="19050">
            <a:solidFill>
              <a:schemeClr val="tx1"/>
            </a:solidFill>
            <a:round/>
            <a:headEnd/>
            <a:tailEnd/>
          </a:ln>
        </p:spPr>
        <p:txBody>
          <a:bodyPr/>
          <a:lstStyle/>
          <a:p>
            <a:endParaRPr lang="en-US" dirty="0"/>
          </a:p>
        </p:txBody>
      </p:sp>
      <p:sp>
        <p:nvSpPr>
          <p:cNvPr id="45078" name="Line 29"/>
          <p:cNvSpPr>
            <a:spLocks noChangeShapeType="1"/>
          </p:cNvSpPr>
          <p:nvPr/>
        </p:nvSpPr>
        <p:spPr bwMode="auto">
          <a:xfrm flipV="1">
            <a:off x="7021513" y="3316288"/>
            <a:ext cx="104775" cy="0"/>
          </a:xfrm>
          <a:prstGeom prst="line">
            <a:avLst/>
          </a:prstGeom>
          <a:noFill/>
          <a:ln w="19050">
            <a:solidFill>
              <a:schemeClr val="tx1"/>
            </a:solidFill>
            <a:round/>
            <a:headEnd/>
            <a:tailEnd/>
          </a:ln>
        </p:spPr>
        <p:txBody>
          <a:bodyPr/>
          <a:lstStyle/>
          <a:p>
            <a:endParaRPr lang="en-US" dirty="0"/>
          </a:p>
        </p:txBody>
      </p:sp>
      <p:sp>
        <p:nvSpPr>
          <p:cNvPr id="45079" name="Line 30"/>
          <p:cNvSpPr>
            <a:spLocks noChangeShapeType="1"/>
          </p:cNvSpPr>
          <p:nvPr/>
        </p:nvSpPr>
        <p:spPr bwMode="auto">
          <a:xfrm flipV="1">
            <a:off x="7046913" y="3365500"/>
            <a:ext cx="57150" cy="4763"/>
          </a:xfrm>
          <a:prstGeom prst="line">
            <a:avLst/>
          </a:prstGeom>
          <a:noFill/>
          <a:ln w="19050">
            <a:solidFill>
              <a:schemeClr val="tx1"/>
            </a:solidFill>
            <a:round/>
            <a:headEnd/>
            <a:tailEnd/>
          </a:ln>
        </p:spPr>
        <p:txBody>
          <a:bodyPr/>
          <a:lstStyle/>
          <a:p>
            <a:endParaRPr lang="en-US" dirty="0"/>
          </a:p>
        </p:txBody>
      </p:sp>
      <p:sp>
        <p:nvSpPr>
          <p:cNvPr id="45080" name="AutoShape 31"/>
          <p:cNvSpPr>
            <a:spLocks noChangeArrowheads="1"/>
          </p:cNvSpPr>
          <p:nvPr/>
        </p:nvSpPr>
        <p:spPr bwMode="auto">
          <a:xfrm>
            <a:off x="4551363" y="2924175"/>
            <a:ext cx="152400" cy="88900"/>
          </a:xfrm>
          <a:prstGeom prst="flowChartMerge">
            <a:avLst/>
          </a:prstGeom>
          <a:solidFill>
            <a:schemeClr val="tx1"/>
          </a:solidFill>
          <a:ln w="19050" algn="ctr">
            <a:solidFill>
              <a:schemeClr val="tx1"/>
            </a:solidFill>
            <a:miter lim="800000"/>
            <a:headEnd/>
            <a:tailEnd/>
          </a:ln>
        </p:spPr>
        <p:txBody>
          <a:bodyPr wrap="none" anchor="ctr"/>
          <a:lstStyle/>
          <a:p>
            <a:endParaRPr lang="en-US" dirty="0"/>
          </a:p>
        </p:txBody>
      </p:sp>
      <p:sp>
        <p:nvSpPr>
          <p:cNvPr id="45081" name="Line 32"/>
          <p:cNvSpPr>
            <a:spLocks noChangeShapeType="1"/>
          </p:cNvSpPr>
          <p:nvPr/>
        </p:nvSpPr>
        <p:spPr bwMode="auto">
          <a:xfrm>
            <a:off x="4540250" y="3068638"/>
            <a:ext cx="180975" cy="0"/>
          </a:xfrm>
          <a:prstGeom prst="line">
            <a:avLst/>
          </a:prstGeom>
          <a:noFill/>
          <a:ln w="19050">
            <a:solidFill>
              <a:schemeClr val="tx1"/>
            </a:solidFill>
            <a:round/>
            <a:headEnd/>
            <a:tailEnd/>
          </a:ln>
        </p:spPr>
        <p:txBody>
          <a:bodyPr/>
          <a:lstStyle/>
          <a:p>
            <a:endParaRPr lang="en-US" dirty="0"/>
          </a:p>
        </p:txBody>
      </p:sp>
      <p:sp>
        <p:nvSpPr>
          <p:cNvPr id="45082" name="Line 33"/>
          <p:cNvSpPr>
            <a:spLocks noChangeShapeType="1"/>
          </p:cNvSpPr>
          <p:nvPr/>
        </p:nvSpPr>
        <p:spPr bwMode="auto">
          <a:xfrm flipV="1">
            <a:off x="4584700" y="3122613"/>
            <a:ext cx="104775" cy="0"/>
          </a:xfrm>
          <a:prstGeom prst="line">
            <a:avLst/>
          </a:prstGeom>
          <a:noFill/>
          <a:ln w="19050">
            <a:solidFill>
              <a:schemeClr val="tx1"/>
            </a:solidFill>
            <a:round/>
            <a:headEnd/>
            <a:tailEnd/>
          </a:ln>
        </p:spPr>
        <p:txBody>
          <a:bodyPr/>
          <a:lstStyle/>
          <a:p>
            <a:endParaRPr lang="en-US" dirty="0"/>
          </a:p>
        </p:txBody>
      </p:sp>
      <p:sp>
        <p:nvSpPr>
          <p:cNvPr id="45083" name="Line 34"/>
          <p:cNvSpPr>
            <a:spLocks noChangeShapeType="1"/>
          </p:cNvSpPr>
          <p:nvPr/>
        </p:nvSpPr>
        <p:spPr bwMode="auto">
          <a:xfrm flipV="1">
            <a:off x="4610100" y="3171825"/>
            <a:ext cx="57150" cy="4763"/>
          </a:xfrm>
          <a:prstGeom prst="line">
            <a:avLst/>
          </a:prstGeom>
          <a:noFill/>
          <a:ln w="19050">
            <a:solidFill>
              <a:schemeClr val="tx1"/>
            </a:solidFill>
            <a:round/>
            <a:headEnd/>
            <a:tailEnd/>
          </a:ln>
        </p:spPr>
        <p:txBody>
          <a:bodyPr/>
          <a:lstStyle/>
          <a:p>
            <a:endParaRPr lang="en-US" dirty="0"/>
          </a:p>
        </p:txBody>
      </p:sp>
      <p:sp>
        <p:nvSpPr>
          <p:cNvPr id="45084" name="Line 35"/>
          <p:cNvSpPr>
            <a:spLocks noChangeShapeType="1"/>
          </p:cNvSpPr>
          <p:nvPr/>
        </p:nvSpPr>
        <p:spPr bwMode="auto">
          <a:xfrm>
            <a:off x="1866900" y="2886075"/>
            <a:ext cx="0" cy="485775"/>
          </a:xfrm>
          <a:prstGeom prst="line">
            <a:avLst/>
          </a:prstGeom>
          <a:noFill/>
          <a:ln w="19050">
            <a:solidFill>
              <a:schemeClr val="tx1"/>
            </a:solidFill>
            <a:round/>
            <a:headEnd/>
            <a:tailEnd/>
          </a:ln>
        </p:spPr>
        <p:txBody>
          <a:bodyPr/>
          <a:lstStyle/>
          <a:p>
            <a:endParaRPr lang="en-US" dirty="0"/>
          </a:p>
        </p:txBody>
      </p:sp>
      <p:sp>
        <p:nvSpPr>
          <p:cNvPr id="45085" name="Oval 36"/>
          <p:cNvSpPr>
            <a:spLocks noChangeArrowheads="1"/>
          </p:cNvSpPr>
          <p:nvPr/>
        </p:nvSpPr>
        <p:spPr bwMode="auto">
          <a:xfrm>
            <a:off x="1704975" y="3321050"/>
            <a:ext cx="157163" cy="88900"/>
          </a:xfrm>
          <a:prstGeom prst="ellipse">
            <a:avLst/>
          </a:prstGeom>
          <a:solidFill>
            <a:schemeClr val="tx1"/>
          </a:solidFill>
          <a:ln w="19050" algn="ctr">
            <a:solidFill>
              <a:schemeClr val="tx1"/>
            </a:solidFill>
            <a:round/>
            <a:headEnd/>
            <a:tailEnd/>
          </a:ln>
        </p:spPr>
        <p:txBody>
          <a:bodyPr wrap="none" anchor="ctr"/>
          <a:lstStyle/>
          <a:p>
            <a:endParaRPr lang="en-US" dirty="0"/>
          </a:p>
        </p:txBody>
      </p:sp>
      <p:sp>
        <p:nvSpPr>
          <p:cNvPr id="45086" name="Oval 37"/>
          <p:cNvSpPr>
            <a:spLocks noChangeArrowheads="1"/>
          </p:cNvSpPr>
          <p:nvPr/>
        </p:nvSpPr>
        <p:spPr bwMode="auto">
          <a:xfrm>
            <a:off x="1868488" y="3322638"/>
            <a:ext cx="157162" cy="88900"/>
          </a:xfrm>
          <a:prstGeom prst="ellipse">
            <a:avLst/>
          </a:prstGeom>
          <a:solidFill>
            <a:schemeClr val="tx1"/>
          </a:solidFill>
          <a:ln w="19050" algn="ctr">
            <a:solidFill>
              <a:schemeClr val="tx1"/>
            </a:solidFill>
            <a:round/>
            <a:headEnd/>
            <a:tailEnd/>
          </a:ln>
        </p:spPr>
        <p:txBody>
          <a:bodyPr wrap="none" anchor="ctr"/>
          <a:lstStyle/>
          <a:p>
            <a:endParaRPr lang="en-US" dirty="0"/>
          </a:p>
        </p:txBody>
      </p:sp>
      <p:sp>
        <p:nvSpPr>
          <p:cNvPr id="45087" name="Line 38"/>
          <p:cNvSpPr>
            <a:spLocks noChangeShapeType="1"/>
          </p:cNvSpPr>
          <p:nvPr/>
        </p:nvSpPr>
        <p:spPr bwMode="auto">
          <a:xfrm>
            <a:off x="6191250" y="3371850"/>
            <a:ext cx="247650" cy="0"/>
          </a:xfrm>
          <a:prstGeom prst="line">
            <a:avLst/>
          </a:prstGeom>
          <a:noFill/>
          <a:ln w="19050">
            <a:solidFill>
              <a:schemeClr val="tx1"/>
            </a:solidFill>
            <a:round/>
            <a:headEnd/>
            <a:tailEnd type="triangle" w="med" len="med"/>
          </a:ln>
        </p:spPr>
        <p:txBody>
          <a:bodyPr/>
          <a:lstStyle/>
          <a:p>
            <a:endParaRPr lang="en-US" dirty="0"/>
          </a:p>
        </p:txBody>
      </p:sp>
      <p:sp>
        <p:nvSpPr>
          <p:cNvPr id="45088" name="Line 39"/>
          <p:cNvSpPr>
            <a:spLocks noChangeShapeType="1"/>
          </p:cNvSpPr>
          <p:nvPr/>
        </p:nvSpPr>
        <p:spPr bwMode="auto">
          <a:xfrm flipH="1">
            <a:off x="5697538" y="3073400"/>
            <a:ext cx="4762" cy="219075"/>
          </a:xfrm>
          <a:prstGeom prst="line">
            <a:avLst/>
          </a:prstGeom>
          <a:noFill/>
          <a:ln w="19050">
            <a:solidFill>
              <a:schemeClr val="tx1"/>
            </a:solidFill>
            <a:round/>
            <a:headEnd/>
            <a:tailEnd type="triangle" w="med" len="med"/>
          </a:ln>
        </p:spPr>
        <p:txBody>
          <a:bodyPr/>
          <a:lstStyle/>
          <a:p>
            <a:endParaRPr lang="en-US" dirty="0"/>
          </a:p>
        </p:txBody>
      </p:sp>
      <p:sp>
        <p:nvSpPr>
          <p:cNvPr id="45089" name="Line 40"/>
          <p:cNvSpPr>
            <a:spLocks noChangeShapeType="1"/>
          </p:cNvSpPr>
          <p:nvPr/>
        </p:nvSpPr>
        <p:spPr bwMode="auto">
          <a:xfrm flipH="1">
            <a:off x="4957763" y="3067050"/>
            <a:ext cx="742950" cy="0"/>
          </a:xfrm>
          <a:prstGeom prst="line">
            <a:avLst/>
          </a:prstGeom>
          <a:noFill/>
          <a:ln w="19050">
            <a:solidFill>
              <a:schemeClr val="tx1"/>
            </a:solidFill>
            <a:round/>
            <a:headEnd/>
            <a:tailEnd/>
          </a:ln>
        </p:spPr>
        <p:txBody>
          <a:bodyPr/>
          <a:lstStyle/>
          <a:p>
            <a:endParaRPr lang="en-US" dirty="0"/>
          </a:p>
        </p:txBody>
      </p:sp>
      <p:sp>
        <p:nvSpPr>
          <p:cNvPr id="45090" name="Line 41"/>
          <p:cNvSpPr>
            <a:spLocks noChangeShapeType="1"/>
          </p:cNvSpPr>
          <p:nvPr/>
        </p:nvSpPr>
        <p:spPr bwMode="auto">
          <a:xfrm>
            <a:off x="2078038" y="3121025"/>
            <a:ext cx="195262" cy="0"/>
          </a:xfrm>
          <a:prstGeom prst="line">
            <a:avLst/>
          </a:prstGeom>
          <a:noFill/>
          <a:ln w="19050">
            <a:solidFill>
              <a:schemeClr val="tx1"/>
            </a:solidFill>
            <a:round/>
            <a:headEnd/>
            <a:tailEnd type="triangle" w="med" len="med"/>
          </a:ln>
        </p:spPr>
        <p:txBody>
          <a:bodyPr/>
          <a:lstStyle/>
          <a:p>
            <a:endParaRPr lang="en-US" dirty="0"/>
          </a:p>
        </p:txBody>
      </p:sp>
      <p:sp>
        <p:nvSpPr>
          <p:cNvPr id="45091" name="Line 42"/>
          <p:cNvSpPr>
            <a:spLocks noChangeShapeType="1"/>
          </p:cNvSpPr>
          <p:nvPr/>
        </p:nvSpPr>
        <p:spPr bwMode="auto">
          <a:xfrm flipV="1">
            <a:off x="7494588" y="3390900"/>
            <a:ext cx="354012" cy="3175"/>
          </a:xfrm>
          <a:prstGeom prst="line">
            <a:avLst/>
          </a:prstGeom>
          <a:noFill/>
          <a:ln w="19050">
            <a:solidFill>
              <a:schemeClr val="tx1"/>
            </a:solidFill>
            <a:round/>
            <a:headEnd/>
            <a:tailEnd type="triangle" w="med" len="med"/>
          </a:ln>
        </p:spPr>
        <p:txBody>
          <a:bodyPr/>
          <a:lstStyle/>
          <a:p>
            <a:endParaRPr lang="en-US" dirty="0"/>
          </a:p>
        </p:txBody>
      </p:sp>
      <p:sp>
        <p:nvSpPr>
          <p:cNvPr id="45092" name="Text Box 49"/>
          <p:cNvSpPr txBox="1">
            <a:spLocks noChangeArrowheads="1"/>
          </p:cNvSpPr>
          <p:nvPr/>
        </p:nvSpPr>
        <p:spPr bwMode="auto">
          <a:xfrm>
            <a:off x="5129213" y="2357438"/>
            <a:ext cx="1892300" cy="461665"/>
          </a:xfrm>
          <a:prstGeom prst="rect">
            <a:avLst/>
          </a:prstGeom>
          <a:noFill/>
          <a:ln w="19050" algn="ctr">
            <a:noFill/>
            <a:miter lim="800000"/>
            <a:headEnd/>
            <a:tailEnd/>
          </a:ln>
        </p:spPr>
        <p:txBody>
          <a:bodyPr wrap="square">
            <a:spAutoFit/>
          </a:bodyPr>
          <a:lstStyle/>
          <a:p>
            <a:pPr>
              <a:spcBef>
                <a:spcPct val="50000"/>
              </a:spcBef>
            </a:pPr>
            <a:r>
              <a:rPr lang="en-US" sz="2400" dirty="0"/>
              <a:t>disinfectant</a:t>
            </a:r>
          </a:p>
        </p:txBody>
      </p:sp>
      <p:sp>
        <p:nvSpPr>
          <p:cNvPr id="45093" name="Line 50"/>
          <p:cNvSpPr>
            <a:spLocks noChangeShapeType="1"/>
          </p:cNvSpPr>
          <p:nvPr/>
        </p:nvSpPr>
        <p:spPr bwMode="auto">
          <a:xfrm flipH="1">
            <a:off x="6307138" y="2682875"/>
            <a:ext cx="4762" cy="666750"/>
          </a:xfrm>
          <a:prstGeom prst="line">
            <a:avLst/>
          </a:prstGeom>
          <a:noFill/>
          <a:ln w="19050">
            <a:solidFill>
              <a:schemeClr val="tx1"/>
            </a:solidFill>
            <a:round/>
            <a:headEnd/>
            <a:tailEnd type="triangle" w="med" len="med"/>
          </a:ln>
        </p:spPr>
        <p:txBody>
          <a:bodyPr/>
          <a:lstStyle/>
          <a:p>
            <a:endParaRPr lang="en-US" dirty="0"/>
          </a:p>
        </p:txBody>
      </p:sp>
      <p:sp>
        <p:nvSpPr>
          <p:cNvPr id="45094" name="Text Box 51"/>
          <p:cNvSpPr txBox="1">
            <a:spLocks noChangeArrowheads="1"/>
          </p:cNvSpPr>
          <p:nvPr/>
        </p:nvSpPr>
        <p:spPr bwMode="auto">
          <a:xfrm>
            <a:off x="1460500" y="3698875"/>
            <a:ext cx="714375" cy="641350"/>
          </a:xfrm>
          <a:prstGeom prst="rect">
            <a:avLst/>
          </a:prstGeom>
          <a:noFill/>
          <a:ln w="19050" algn="ctr">
            <a:noFill/>
            <a:miter lim="800000"/>
            <a:headEnd/>
            <a:tailEnd/>
          </a:ln>
        </p:spPr>
        <p:txBody>
          <a:bodyPr>
            <a:spAutoFit/>
          </a:bodyPr>
          <a:lstStyle/>
          <a:p>
            <a:pPr algn="ctr">
              <a:spcBef>
                <a:spcPct val="50000"/>
              </a:spcBef>
            </a:pPr>
            <a:r>
              <a:rPr lang="en-US" dirty="0"/>
              <a:t>rapid mix</a:t>
            </a:r>
          </a:p>
        </p:txBody>
      </p:sp>
      <p:sp>
        <p:nvSpPr>
          <p:cNvPr id="45095" name="Text Box 52"/>
          <p:cNvSpPr txBox="1">
            <a:spLocks noChangeArrowheads="1"/>
          </p:cNvSpPr>
          <p:nvPr/>
        </p:nvSpPr>
        <p:spPr bwMode="auto">
          <a:xfrm>
            <a:off x="2205038" y="3805238"/>
            <a:ext cx="1447800" cy="366712"/>
          </a:xfrm>
          <a:prstGeom prst="rect">
            <a:avLst/>
          </a:prstGeom>
          <a:noFill/>
          <a:ln w="19050" algn="ctr">
            <a:noFill/>
            <a:miter lim="800000"/>
            <a:headEnd/>
            <a:tailEnd/>
          </a:ln>
        </p:spPr>
        <p:txBody>
          <a:bodyPr>
            <a:spAutoFit/>
          </a:bodyPr>
          <a:lstStyle/>
          <a:p>
            <a:pPr algn="ctr">
              <a:spcBef>
                <a:spcPct val="50000"/>
              </a:spcBef>
            </a:pPr>
            <a:r>
              <a:rPr lang="en-US" dirty="0"/>
              <a:t>flocculation</a:t>
            </a:r>
          </a:p>
        </p:txBody>
      </p:sp>
      <p:sp>
        <p:nvSpPr>
          <p:cNvPr id="45096" name="Text Box 53"/>
          <p:cNvSpPr txBox="1">
            <a:spLocks noChangeArrowheads="1"/>
          </p:cNvSpPr>
          <p:nvPr/>
        </p:nvSpPr>
        <p:spPr bwMode="auto">
          <a:xfrm>
            <a:off x="3654425" y="3825875"/>
            <a:ext cx="1447800" cy="366713"/>
          </a:xfrm>
          <a:prstGeom prst="rect">
            <a:avLst/>
          </a:prstGeom>
          <a:noFill/>
          <a:ln w="19050" algn="ctr">
            <a:noFill/>
            <a:miter lim="800000"/>
            <a:headEnd/>
            <a:tailEnd/>
          </a:ln>
        </p:spPr>
        <p:txBody>
          <a:bodyPr>
            <a:spAutoFit/>
          </a:bodyPr>
          <a:lstStyle/>
          <a:p>
            <a:pPr algn="ctr">
              <a:spcBef>
                <a:spcPct val="50000"/>
              </a:spcBef>
            </a:pPr>
            <a:r>
              <a:rPr lang="en-US" dirty="0"/>
              <a:t>settling</a:t>
            </a:r>
          </a:p>
        </p:txBody>
      </p:sp>
      <p:sp>
        <p:nvSpPr>
          <p:cNvPr id="45098" name="Text Box 55"/>
          <p:cNvSpPr txBox="1">
            <a:spLocks noChangeArrowheads="1"/>
          </p:cNvSpPr>
          <p:nvPr/>
        </p:nvSpPr>
        <p:spPr bwMode="auto">
          <a:xfrm>
            <a:off x="6286500" y="3609975"/>
            <a:ext cx="1352550" cy="641350"/>
          </a:xfrm>
          <a:prstGeom prst="rect">
            <a:avLst/>
          </a:prstGeom>
          <a:noFill/>
          <a:ln w="19050" algn="ctr">
            <a:noFill/>
            <a:miter lim="800000"/>
            <a:headEnd/>
            <a:tailEnd/>
          </a:ln>
        </p:spPr>
        <p:txBody>
          <a:bodyPr>
            <a:spAutoFit/>
          </a:bodyPr>
          <a:lstStyle/>
          <a:p>
            <a:pPr algn="ctr">
              <a:spcBef>
                <a:spcPct val="50000"/>
              </a:spcBef>
            </a:pPr>
            <a:r>
              <a:rPr lang="en-US" dirty="0"/>
              <a:t>disinfection&amp; storage</a:t>
            </a:r>
          </a:p>
        </p:txBody>
      </p:sp>
      <p:sp>
        <p:nvSpPr>
          <p:cNvPr id="45099" name="Text Box 56"/>
          <p:cNvSpPr txBox="1">
            <a:spLocks noChangeArrowheads="1"/>
          </p:cNvSpPr>
          <p:nvPr/>
        </p:nvSpPr>
        <p:spPr bwMode="auto">
          <a:xfrm>
            <a:off x="7764463" y="3192463"/>
            <a:ext cx="1352550" cy="366712"/>
          </a:xfrm>
          <a:prstGeom prst="rect">
            <a:avLst/>
          </a:prstGeom>
          <a:noFill/>
          <a:ln w="19050" algn="ctr">
            <a:noFill/>
            <a:miter lim="800000"/>
            <a:headEnd/>
            <a:tailEnd/>
          </a:ln>
        </p:spPr>
        <p:txBody>
          <a:bodyPr>
            <a:spAutoFit/>
          </a:bodyPr>
          <a:lstStyle/>
          <a:p>
            <a:pPr algn="ctr">
              <a:spcBef>
                <a:spcPct val="50000"/>
              </a:spcBef>
            </a:pPr>
            <a:r>
              <a:rPr lang="en-US" dirty="0"/>
              <a:t>distribution</a:t>
            </a:r>
          </a:p>
        </p:txBody>
      </p:sp>
      <p:sp>
        <p:nvSpPr>
          <p:cNvPr id="45100" name="Line 44"/>
          <p:cNvSpPr>
            <a:spLocks noChangeShapeType="1"/>
          </p:cNvSpPr>
          <p:nvPr/>
        </p:nvSpPr>
        <p:spPr bwMode="auto">
          <a:xfrm flipH="1">
            <a:off x="1952625" y="2681288"/>
            <a:ext cx="4763" cy="219075"/>
          </a:xfrm>
          <a:prstGeom prst="line">
            <a:avLst/>
          </a:prstGeom>
          <a:noFill/>
          <a:ln w="19050">
            <a:solidFill>
              <a:schemeClr val="tx1"/>
            </a:solidFill>
            <a:round/>
            <a:headEnd/>
            <a:tailEnd type="triangle" w="med" len="med"/>
          </a:ln>
        </p:spPr>
        <p:txBody>
          <a:bodyPr/>
          <a:lstStyle/>
          <a:p>
            <a:endParaRPr lang="en-US" dirty="0"/>
          </a:p>
        </p:txBody>
      </p:sp>
      <p:sp>
        <p:nvSpPr>
          <p:cNvPr id="45101" name="Text Box 48"/>
          <p:cNvSpPr txBox="1">
            <a:spLocks noChangeArrowheads="1"/>
          </p:cNvSpPr>
          <p:nvPr/>
        </p:nvSpPr>
        <p:spPr bwMode="auto">
          <a:xfrm>
            <a:off x="1536700" y="2365375"/>
            <a:ext cx="1514475" cy="461665"/>
          </a:xfrm>
          <a:prstGeom prst="rect">
            <a:avLst/>
          </a:prstGeom>
          <a:noFill/>
          <a:ln w="19050" algn="ctr">
            <a:noFill/>
            <a:miter lim="800000"/>
            <a:headEnd/>
            <a:tailEnd/>
          </a:ln>
        </p:spPr>
        <p:txBody>
          <a:bodyPr wrap="square">
            <a:spAutoFit/>
          </a:bodyPr>
          <a:lstStyle/>
          <a:p>
            <a:pPr>
              <a:spcBef>
                <a:spcPct val="50000"/>
              </a:spcBef>
            </a:pPr>
            <a:r>
              <a:rPr lang="en-US" sz="2400" dirty="0"/>
              <a:t>coagulant</a:t>
            </a:r>
          </a:p>
        </p:txBody>
      </p:sp>
      <p:sp>
        <p:nvSpPr>
          <p:cNvPr id="45102" name="Line 19"/>
          <p:cNvSpPr>
            <a:spLocks noChangeShapeType="1"/>
          </p:cNvSpPr>
          <p:nvPr/>
        </p:nvSpPr>
        <p:spPr bwMode="auto">
          <a:xfrm flipV="1">
            <a:off x="5281613" y="3595688"/>
            <a:ext cx="904875" cy="0"/>
          </a:xfrm>
          <a:prstGeom prst="line">
            <a:avLst/>
          </a:prstGeom>
          <a:noFill/>
          <a:ln w="19050">
            <a:solidFill>
              <a:schemeClr val="tx1"/>
            </a:solidFill>
            <a:round/>
            <a:headEnd/>
            <a:tailEnd/>
          </a:ln>
        </p:spPr>
        <p:txBody>
          <a:bodyPr/>
          <a:lstStyle/>
          <a:p>
            <a:endParaRPr lang="en-US" dirty="0"/>
          </a:p>
        </p:txBody>
      </p:sp>
      <p:sp>
        <p:nvSpPr>
          <p:cNvPr id="98" name="Text Box 54"/>
          <p:cNvSpPr txBox="1">
            <a:spLocks noChangeArrowheads="1"/>
          </p:cNvSpPr>
          <p:nvPr/>
        </p:nvSpPr>
        <p:spPr bwMode="auto">
          <a:xfrm>
            <a:off x="5043313" y="3671094"/>
            <a:ext cx="1352550" cy="646112"/>
          </a:xfrm>
          <a:prstGeom prst="rect">
            <a:avLst/>
          </a:prstGeom>
          <a:noFill/>
          <a:ln w="19050" algn="ctr">
            <a:noFill/>
            <a:miter lim="800000"/>
            <a:headEnd/>
            <a:tailEnd/>
          </a:ln>
        </p:spPr>
        <p:txBody>
          <a:bodyPr>
            <a:spAutoFit/>
          </a:bodyPr>
          <a:lstStyle/>
          <a:p>
            <a:pPr algn="ctr">
              <a:spcBef>
                <a:spcPct val="50000"/>
              </a:spcBef>
            </a:pPr>
            <a:r>
              <a:rPr lang="en-US" dirty="0"/>
              <a:t>GAC filter-adsorber</a:t>
            </a:r>
          </a:p>
        </p:txBody>
      </p:sp>
      <p:sp>
        <p:nvSpPr>
          <p:cNvPr id="45105" name="Rectangle 54"/>
          <p:cNvSpPr>
            <a:spLocks noChangeArrowheads="1"/>
          </p:cNvSpPr>
          <p:nvPr/>
        </p:nvSpPr>
        <p:spPr bwMode="auto">
          <a:xfrm>
            <a:off x="228600" y="201612"/>
            <a:ext cx="8802687" cy="1243013"/>
          </a:xfrm>
          <a:prstGeom prst="rect">
            <a:avLst/>
          </a:prstGeom>
          <a:noFill/>
          <a:ln w="9525">
            <a:noFill/>
            <a:miter lim="800000"/>
            <a:headEnd/>
            <a:tailEnd/>
          </a:ln>
        </p:spPr>
        <p:txBody>
          <a:bodyPr/>
          <a:lstStyle/>
          <a:p>
            <a:r>
              <a:rPr lang="en-US" sz="3600" b="1" dirty="0">
                <a:solidFill>
                  <a:srgbClr val="002060"/>
                </a:solidFill>
                <a:latin typeface="Arial" panose="020B0604020202020204" pitchFamily="34" charset="0"/>
                <a:cs typeface="Arial" panose="020B0604020202020204" pitchFamily="34" charset="0"/>
              </a:rPr>
              <a:t>Granular Activated Carbon (GAC): Filter Adsorber (FA)</a:t>
            </a:r>
          </a:p>
        </p:txBody>
      </p:sp>
      <p:sp>
        <p:nvSpPr>
          <p:cNvPr id="3" name="Date Placeholder 2">
            <a:extLst>
              <a:ext uri="{FF2B5EF4-FFF2-40B4-BE49-F238E27FC236}">
                <a16:creationId xmlns:a16="http://schemas.microsoft.com/office/drawing/2014/main" id="{9E79010A-C33A-0999-8801-639409736193}"/>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
        <p:nvSpPr>
          <p:cNvPr id="4" name="Slide Number Placeholder 3">
            <a:extLst>
              <a:ext uri="{FF2B5EF4-FFF2-40B4-BE49-F238E27FC236}">
                <a16:creationId xmlns:a16="http://schemas.microsoft.com/office/drawing/2014/main" id="{A134E493-00E4-7E5B-2275-229B8EF41D72}"/>
              </a:ext>
            </a:extLst>
          </p:cNvPr>
          <p:cNvSpPr>
            <a:spLocks noGrp="1"/>
          </p:cNvSpPr>
          <p:nvPr>
            <p:ph type="sldNum" sz="quarter" idx="12"/>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marL="0" algn="r" defTabSz="914400" rtl="0" eaLnBrk="1" latinLnBrk="0" hangingPunct="1">
              <a:defRPr sz="1400" kern="1200" smtClean="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defRPr/>
            </a:pPr>
            <a:fld id="{00BEC496-AB16-4AB1-B1AF-84D019A30DC9}" type="slidenum">
              <a:rPr lang="en-US" smtClean="0">
                <a:solidFill>
                  <a:srgbClr val="000000"/>
                </a:solidFill>
              </a:rPr>
              <a:pPr fontAlgn="base">
                <a:spcBef>
                  <a:spcPct val="0"/>
                </a:spcBef>
                <a:spcAft>
                  <a:spcPct val="0"/>
                </a:spcAft>
                <a:defRPr/>
              </a:pPr>
              <a:t>109</a:t>
            </a:fld>
            <a:endParaRPr lang="en-US" dirty="0">
              <a:solidFill>
                <a:srgbClr val="000000"/>
              </a:solidFill>
            </a:endParaRPr>
          </a:p>
        </p:txBody>
      </p:sp>
    </p:spTree>
    <p:custDataLst>
      <p:tags r:id="rId1"/>
    </p:custDataLst>
    <p:extLst>
      <p:ext uri="{BB962C8B-B14F-4D97-AF65-F5344CB8AC3E}">
        <p14:creationId xmlns:p14="http://schemas.microsoft.com/office/powerpoint/2010/main" val="1226839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 fill="hold" nodeType="clickEffect">
                                  <p:stCondLst>
                                    <p:cond delay="0"/>
                                  </p:stCondLst>
                                  <p:childTnLst>
                                    <p:anim calcmode="lin" valueType="num">
                                      <p:cBhvr additive="base">
                                        <p:cTn id="6" dur="2000"/>
                                        <p:tgtEl>
                                          <p:spTgt spid="62"/>
                                        </p:tgtEl>
                                        <p:attrNameLst>
                                          <p:attrName>ppt_x</p:attrName>
                                        </p:attrNameLst>
                                      </p:cBhvr>
                                      <p:tavLst>
                                        <p:tav tm="0">
                                          <p:val>
                                            <p:strVal val="ppt_x"/>
                                          </p:val>
                                        </p:tav>
                                        <p:tav tm="100000">
                                          <p:val>
                                            <p:strVal val="ppt_x"/>
                                          </p:val>
                                        </p:tav>
                                      </p:tavLst>
                                    </p:anim>
                                    <p:anim calcmode="lin" valueType="num">
                                      <p:cBhvr additive="base">
                                        <p:cTn id="7" dur="2000"/>
                                        <p:tgtEl>
                                          <p:spTgt spid="62"/>
                                        </p:tgtEl>
                                        <p:attrNameLst>
                                          <p:attrName>ppt_y</p:attrName>
                                        </p:attrNameLst>
                                      </p:cBhvr>
                                      <p:tavLst>
                                        <p:tav tm="0">
                                          <p:val>
                                            <p:strVal val="ppt_y"/>
                                          </p:val>
                                        </p:tav>
                                        <p:tav tm="100000">
                                          <p:val>
                                            <p:strVal val="0-ppt_h/2"/>
                                          </p:val>
                                        </p:tav>
                                      </p:tavLst>
                                    </p:anim>
                                    <p:set>
                                      <p:cBhvr>
                                        <p:cTn id="8" dur="1" fill="hold">
                                          <p:stCondLst>
                                            <p:cond delay="1999"/>
                                          </p:stCondLst>
                                        </p:cTn>
                                        <p:tgtEl>
                                          <p:spTgt spid="62"/>
                                        </p:tgtEl>
                                        <p:attrNameLst>
                                          <p:attrName>style.visibility</p:attrName>
                                        </p:attrNameLst>
                                      </p:cBhvr>
                                      <p:to>
                                        <p:strVal val="hidden"/>
                                      </p:to>
                                    </p:set>
                                  </p:childTnLst>
                                </p:cTn>
                              </p:par>
                            </p:childTnLst>
                          </p:cTn>
                        </p:par>
                        <p:par>
                          <p:cTn id="9" fill="hold">
                            <p:stCondLst>
                              <p:cond delay="2000"/>
                            </p:stCondLst>
                            <p:childTnLst>
                              <p:par>
                                <p:cTn id="10" presetID="2" presetClass="entr" presetSubtype="1"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2000" fill="hold"/>
                                        <p:tgtEl>
                                          <p:spTgt spid="46"/>
                                        </p:tgtEl>
                                        <p:attrNameLst>
                                          <p:attrName>ppt_x</p:attrName>
                                        </p:attrNameLst>
                                      </p:cBhvr>
                                      <p:tavLst>
                                        <p:tav tm="0">
                                          <p:val>
                                            <p:strVal val="#ppt_x"/>
                                          </p:val>
                                        </p:tav>
                                        <p:tav tm="100000">
                                          <p:val>
                                            <p:strVal val="#ppt_x"/>
                                          </p:val>
                                        </p:tav>
                                      </p:tavLst>
                                    </p:anim>
                                    <p:anim calcmode="lin" valueType="num">
                                      <p:cBhvr additive="base">
                                        <p:cTn id="13" dur="2000" fill="hold"/>
                                        <p:tgtEl>
                                          <p:spTgt spid="46"/>
                                        </p:tgtEl>
                                        <p:attrNameLst>
                                          <p:attrName>ppt_y</p:attrName>
                                        </p:attrNameLst>
                                      </p:cBhvr>
                                      <p:tavLst>
                                        <p:tav tm="0">
                                          <p:val>
                                            <p:strVal val="0-#ppt_h/2"/>
                                          </p:val>
                                        </p:tav>
                                        <p:tav tm="100000">
                                          <p:val>
                                            <p:strVal val="#ppt_y"/>
                                          </p:val>
                                        </p:tav>
                                      </p:tavLst>
                                    </p:anim>
                                  </p:childTnLst>
                                </p:cTn>
                              </p:par>
                              <p:par>
                                <p:cTn id="14" presetID="1" presetClass="entr" presetSubtype="0" fill="hold" grpId="0" nodeType="withEffect">
                                  <p:stCondLst>
                                    <p:cond delay="0"/>
                                  </p:stCondLst>
                                  <p:childTnLst>
                                    <p:set>
                                      <p:cBhvr>
                                        <p:cTn id="15" dur="1" fill="hold">
                                          <p:stCondLst>
                                            <p:cond delay="0"/>
                                          </p:stCondLst>
                                        </p:cTn>
                                        <p:tgtEl>
                                          <p:spTgt spid="98"/>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61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9" grpId="0"/>
      <p:bldP spid="46" grpId="0" animBg="1"/>
      <p:bldP spid="9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202F0-66A5-C0E8-DDD4-B89D82811EEC}"/>
              </a:ext>
            </a:extLst>
          </p:cNvPr>
          <p:cNvSpPr>
            <a:spLocks noGrp="1"/>
          </p:cNvSpPr>
          <p:nvPr>
            <p:ph type="title"/>
          </p:nvPr>
        </p:nvSpPr>
        <p:spPr/>
        <p:txBody>
          <a:bodyPr/>
          <a:lstStyle/>
          <a:p>
            <a:r>
              <a:rPr lang="en-US" dirty="0"/>
              <a:t>1854 London cholera epidemic</a:t>
            </a:r>
          </a:p>
        </p:txBody>
      </p:sp>
      <p:sp>
        <p:nvSpPr>
          <p:cNvPr id="3" name="Content Placeholder 2">
            <a:extLst>
              <a:ext uri="{FF2B5EF4-FFF2-40B4-BE49-F238E27FC236}">
                <a16:creationId xmlns:a16="http://schemas.microsoft.com/office/drawing/2014/main" id="{72158AFF-D1A6-D41F-7B13-0B0027F79822}"/>
              </a:ext>
            </a:extLst>
          </p:cNvPr>
          <p:cNvSpPr>
            <a:spLocks noGrp="1"/>
          </p:cNvSpPr>
          <p:nvPr>
            <p:ph idx="1"/>
          </p:nvPr>
        </p:nvSpPr>
        <p:spPr/>
        <p:txBody>
          <a:bodyPr/>
          <a:lstStyle/>
          <a:p>
            <a:r>
              <a:rPr lang="en-US" dirty="0"/>
              <a:t> </a:t>
            </a:r>
          </a:p>
        </p:txBody>
      </p:sp>
      <p:sp>
        <p:nvSpPr>
          <p:cNvPr id="4" name="Slide Number Placeholder 3">
            <a:extLst>
              <a:ext uri="{FF2B5EF4-FFF2-40B4-BE49-F238E27FC236}">
                <a16:creationId xmlns:a16="http://schemas.microsoft.com/office/drawing/2014/main" id="{76B21FC4-278C-4367-1683-3540EEFE162C}"/>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5" name="Content Placeholder 7">
            <a:extLst>
              <a:ext uri="{FF2B5EF4-FFF2-40B4-BE49-F238E27FC236}">
                <a16:creationId xmlns:a16="http://schemas.microsoft.com/office/drawing/2014/main" id="{9FFACC05-90D2-C23C-02E9-5006CC2954B4}"/>
              </a:ext>
            </a:extLst>
          </p:cNvPr>
          <p:cNvPicPr>
            <a:picLocks noChangeAspect="1"/>
          </p:cNvPicPr>
          <p:nvPr/>
        </p:nvPicPr>
        <p:blipFill>
          <a:blip r:embed="rId2"/>
          <a:stretch>
            <a:fillRect/>
          </a:stretch>
        </p:blipFill>
        <p:spPr bwMode="auto">
          <a:xfrm>
            <a:off x="1560745" y="1371600"/>
            <a:ext cx="6022509"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932913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Line 42"/>
          <p:cNvSpPr>
            <a:spLocks noChangeShapeType="1"/>
          </p:cNvSpPr>
          <p:nvPr/>
        </p:nvSpPr>
        <p:spPr bwMode="auto">
          <a:xfrm>
            <a:off x="7540625" y="3311525"/>
            <a:ext cx="1146175" cy="1588"/>
          </a:xfrm>
          <a:prstGeom prst="line">
            <a:avLst/>
          </a:prstGeom>
          <a:noFill/>
          <a:ln w="19050">
            <a:solidFill>
              <a:schemeClr val="tx1"/>
            </a:solidFill>
            <a:round/>
            <a:headEnd/>
            <a:tailEnd type="triangle" w="med" len="med"/>
          </a:ln>
        </p:spPr>
        <p:txBody>
          <a:bodyPr/>
          <a:lstStyle/>
          <a:p>
            <a:endParaRPr lang="en-US" dirty="0"/>
          </a:p>
        </p:txBody>
      </p:sp>
      <p:sp>
        <p:nvSpPr>
          <p:cNvPr id="7203" name="Text Box 34"/>
          <p:cNvSpPr txBox="1">
            <a:spLocks noChangeArrowheads="1"/>
          </p:cNvSpPr>
          <p:nvPr/>
        </p:nvSpPr>
        <p:spPr bwMode="auto">
          <a:xfrm>
            <a:off x="152401" y="1609725"/>
            <a:ext cx="8991599" cy="461665"/>
          </a:xfrm>
          <a:prstGeom prst="rect">
            <a:avLst/>
          </a:prstGeom>
          <a:noFill/>
          <a:ln w="19050" algn="ctr">
            <a:noFill/>
            <a:miter lim="800000"/>
            <a:headEnd/>
            <a:tailEnd/>
          </a:ln>
        </p:spPr>
        <p:txBody>
          <a:bodyPr wrap="square">
            <a:spAutoFit/>
          </a:bodyPr>
          <a:lstStyle/>
          <a:p>
            <a:pPr algn="ctr">
              <a:spcBef>
                <a:spcPct val="50000"/>
              </a:spcBef>
            </a:pPr>
            <a:r>
              <a:rPr lang="en-US" sz="2400" b="1" dirty="0"/>
              <a:t>Conventional treatment with additional GAC filter</a:t>
            </a:r>
          </a:p>
        </p:txBody>
      </p:sp>
      <p:sp>
        <p:nvSpPr>
          <p:cNvPr id="46084" name="Rectangle 18" descr="Large confetti"/>
          <p:cNvSpPr>
            <a:spLocks noChangeArrowheads="1"/>
          </p:cNvSpPr>
          <p:nvPr/>
        </p:nvSpPr>
        <p:spPr bwMode="auto">
          <a:xfrm>
            <a:off x="5175250" y="3079750"/>
            <a:ext cx="901700" cy="431800"/>
          </a:xfrm>
          <a:prstGeom prst="rect">
            <a:avLst/>
          </a:prstGeom>
          <a:pattFill prst="lgConfetti">
            <a:fgClr>
              <a:schemeClr val="tx1"/>
            </a:fgClr>
            <a:bgClr>
              <a:schemeClr val="bg1"/>
            </a:bgClr>
          </a:pattFill>
          <a:ln w="19050" algn="ctr">
            <a:solidFill>
              <a:schemeClr val="tx1"/>
            </a:solidFill>
            <a:miter lim="800000"/>
            <a:headEnd/>
            <a:tailEnd/>
          </a:ln>
        </p:spPr>
        <p:txBody>
          <a:bodyPr wrap="none" anchor="ctr"/>
          <a:lstStyle/>
          <a:p>
            <a:endParaRPr lang="en-US" dirty="0"/>
          </a:p>
        </p:txBody>
      </p:sp>
      <p:sp>
        <p:nvSpPr>
          <p:cNvPr id="46085" name="Rectangle 59" descr="5%"/>
          <p:cNvSpPr>
            <a:spLocks noChangeArrowheads="1"/>
          </p:cNvSpPr>
          <p:nvPr/>
        </p:nvSpPr>
        <p:spPr bwMode="auto">
          <a:xfrm>
            <a:off x="3498850" y="2952750"/>
            <a:ext cx="1504950" cy="257175"/>
          </a:xfrm>
          <a:prstGeom prst="rect">
            <a:avLst/>
          </a:prstGeom>
          <a:solidFill>
            <a:schemeClr val="bg1"/>
          </a:solidFill>
          <a:ln w="19050" algn="ctr">
            <a:noFill/>
            <a:miter lim="800000"/>
            <a:headEnd/>
            <a:tailEnd/>
          </a:ln>
        </p:spPr>
        <p:txBody>
          <a:bodyPr wrap="none" anchor="ctr"/>
          <a:lstStyle/>
          <a:p>
            <a:endParaRPr lang="en-US" dirty="0"/>
          </a:p>
        </p:txBody>
      </p:sp>
      <p:sp>
        <p:nvSpPr>
          <p:cNvPr id="46086" name="Freeform 64" descr="25%"/>
          <p:cNvSpPr>
            <a:spLocks/>
          </p:cNvSpPr>
          <p:nvPr/>
        </p:nvSpPr>
        <p:spPr bwMode="auto">
          <a:xfrm>
            <a:off x="3498850" y="3200400"/>
            <a:ext cx="1495425" cy="323850"/>
          </a:xfrm>
          <a:custGeom>
            <a:avLst/>
            <a:gdLst>
              <a:gd name="T0" fmla="*/ 0 w 942"/>
              <a:gd name="T1" fmla="*/ 2147483647 h 204"/>
              <a:gd name="T2" fmla="*/ 0 w 942"/>
              <a:gd name="T3" fmla="*/ 0 h 204"/>
              <a:gd name="T4" fmla="*/ 2147483647 w 942"/>
              <a:gd name="T5" fmla="*/ 2147483647 h 204"/>
              <a:gd name="T6" fmla="*/ 0 w 942"/>
              <a:gd name="T7" fmla="*/ 2147483647 h 204"/>
              <a:gd name="T8" fmla="*/ 0 60000 65536"/>
              <a:gd name="T9" fmla="*/ 0 60000 65536"/>
              <a:gd name="T10" fmla="*/ 0 60000 65536"/>
              <a:gd name="T11" fmla="*/ 0 60000 65536"/>
              <a:gd name="T12" fmla="*/ 0 w 942"/>
              <a:gd name="T13" fmla="*/ 0 h 204"/>
              <a:gd name="T14" fmla="*/ 942 w 942"/>
              <a:gd name="T15" fmla="*/ 204 h 204"/>
            </a:gdLst>
            <a:ahLst/>
            <a:cxnLst>
              <a:cxn ang="T8">
                <a:pos x="T0" y="T1"/>
              </a:cxn>
              <a:cxn ang="T9">
                <a:pos x="T2" y="T3"/>
              </a:cxn>
              <a:cxn ang="T10">
                <a:pos x="T4" y="T5"/>
              </a:cxn>
              <a:cxn ang="T11">
                <a:pos x="T6" y="T7"/>
              </a:cxn>
            </a:cxnLst>
            <a:rect l="T12" t="T13" r="T14" b="T15"/>
            <a:pathLst>
              <a:path w="942" h="204">
                <a:moveTo>
                  <a:pt x="0" y="204"/>
                </a:moveTo>
                <a:lnTo>
                  <a:pt x="0" y="0"/>
                </a:lnTo>
                <a:lnTo>
                  <a:pt x="942" y="6"/>
                </a:lnTo>
                <a:lnTo>
                  <a:pt x="0" y="204"/>
                </a:lnTo>
                <a:close/>
              </a:path>
            </a:pathLst>
          </a:custGeom>
          <a:solidFill>
            <a:schemeClr val="bg1"/>
          </a:solidFill>
          <a:ln w="19050" cap="flat" cmpd="sng">
            <a:noFill/>
            <a:prstDash val="solid"/>
            <a:round/>
            <a:headEnd type="none" w="med" len="med"/>
            <a:tailEnd type="none" w="med" len="med"/>
          </a:ln>
        </p:spPr>
        <p:txBody>
          <a:bodyPr/>
          <a:lstStyle/>
          <a:p>
            <a:endParaRPr lang="en-US" dirty="0"/>
          </a:p>
        </p:txBody>
      </p:sp>
      <p:sp>
        <p:nvSpPr>
          <p:cNvPr id="46087" name="Rectangle 58" descr="20%"/>
          <p:cNvSpPr>
            <a:spLocks noChangeArrowheads="1"/>
          </p:cNvSpPr>
          <p:nvPr/>
        </p:nvSpPr>
        <p:spPr bwMode="auto">
          <a:xfrm>
            <a:off x="2146300" y="2933700"/>
            <a:ext cx="1352550" cy="600075"/>
          </a:xfrm>
          <a:prstGeom prst="rect">
            <a:avLst/>
          </a:prstGeom>
          <a:solidFill>
            <a:schemeClr val="bg1"/>
          </a:solidFill>
          <a:ln w="19050" algn="ctr">
            <a:noFill/>
            <a:miter lim="800000"/>
            <a:headEnd/>
            <a:tailEnd/>
          </a:ln>
        </p:spPr>
        <p:txBody>
          <a:bodyPr wrap="none" anchor="ctr"/>
          <a:lstStyle/>
          <a:p>
            <a:endParaRPr lang="en-US" dirty="0"/>
          </a:p>
        </p:txBody>
      </p:sp>
      <p:sp>
        <p:nvSpPr>
          <p:cNvPr id="46088" name="Rectangle 66" descr="20%"/>
          <p:cNvSpPr>
            <a:spLocks noChangeArrowheads="1"/>
          </p:cNvSpPr>
          <p:nvPr/>
        </p:nvSpPr>
        <p:spPr bwMode="auto">
          <a:xfrm>
            <a:off x="1555750" y="2933700"/>
            <a:ext cx="400050" cy="542925"/>
          </a:xfrm>
          <a:prstGeom prst="rect">
            <a:avLst/>
          </a:prstGeom>
          <a:solidFill>
            <a:schemeClr val="bg1"/>
          </a:solidFill>
          <a:ln w="19050" algn="ctr">
            <a:noFill/>
            <a:miter lim="800000"/>
            <a:headEnd/>
            <a:tailEnd/>
          </a:ln>
        </p:spPr>
        <p:txBody>
          <a:bodyPr wrap="none" anchor="ctr"/>
          <a:lstStyle/>
          <a:p>
            <a:endParaRPr lang="en-US" dirty="0"/>
          </a:p>
        </p:txBody>
      </p:sp>
      <p:sp>
        <p:nvSpPr>
          <p:cNvPr id="46089" name="Freeform 10"/>
          <p:cNvSpPr>
            <a:spLocks/>
          </p:cNvSpPr>
          <p:nvPr/>
        </p:nvSpPr>
        <p:spPr bwMode="auto">
          <a:xfrm>
            <a:off x="1555750" y="2889250"/>
            <a:ext cx="406400" cy="596900"/>
          </a:xfrm>
          <a:custGeom>
            <a:avLst/>
            <a:gdLst>
              <a:gd name="T0" fmla="*/ 0 w 256"/>
              <a:gd name="T1" fmla="*/ 0 h 632"/>
              <a:gd name="T2" fmla="*/ 0 w 256"/>
              <a:gd name="T3" fmla="*/ 2147483647 h 632"/>
              <a:gd name="T4" fmla="*/ 2147483647 w 256"/>
              <a:gd name="T5" fmla="*/ 2147483647 h 632"/>
              <a:gd name="T6" fmla="*/ 2147483647 w 256"/>
              <a:gd name="T7" fmla="*/ 2147483647 h 632"/>
              <a:gd name="T8" fmla="*/ 0 60000 65536"/>
              <a:gd name="T9" fmla="*/ 0 60000 65536"/>
              <a:gd name="T10" fmla="*/ 0 60000 65536"/>
              <a:gd name="T11" fmla="*/ 0 60000 65536"/>
              <a:gd name="T12" fmla="*/ 0 w 256"/>
              <a:gd name="T13" fmla="*/ 0 h 632"/>
              <a:gd name="T14" fmla="*/ 256 w 256"/>
              <a:gd name="T15" fmla="*/ 632 h 632"/>
            </a:gdLst>
            <a:ahLst/>
            <a:cxnLst>
              <a:cxn ang="T8">
                <a:pos x="T0" y="T1"/>
              </a:cxn>
              <a:cxn ang="T9">
                <a:pos x="T2" y="T3"/>
              </a:cxn>
              <a:cxn ang="T10">
                <a:pos x="T4" y="T5"/>
              </a:cxn>
              <a:cxn ang="T11">
                <a:pos x="T6" y="T7"/>
              </a:cxn>
            </a:cxnLst>
            <a:rect l="T12" t="T13" r="T14" b="T15"/>
            <a:pathLst>
              <a:path w="256" h="632">
                <a:moveTo>
                  <a:pt x="0" y="0"/>
                </a:moveTo>
                <a:lnTo>
                  <a:pt x="0" y="632"/>
                </a:lnTo>
                <a:lnTo>
                  <a:pt x="256" y="632"/>
                </a:lnTo>
                <a:lnTo>
                  <a:pt x="256" y="8"/>
                </a:lnTo>
              </a:path>
            </a:pathLst>
          </a:custGeom>
          <a:noFill/>
          <a:ln w="19050" cap="flat" cmpd="sng">
            <a:solidFill>
              <a:schemeClr val="tx1"/>
            </a:solidFill>
            <a:prstDash val="solid"/>
            <a:round/>
            <a:headEnd type="none" w="med" len="med"/>
            <a:tailEnd type="none" w="med" len="med"/>
          </a:ln>
        </p:spPr>
        <p:txBody>
          <a:bodyPr/>
          <a:lstStyle/>
          <a:p>
            <a:endParaRPr lang="en-US" dirty="0"/>
          </a:p>
        </p:txBody>
      </p:sp>
      <p:sp>
        <p:nvSpPr>
          <p:cNvPr id="46090" name="Freeform 12"/>
          <p:cNvSpPr>
            <a:spLocks/>
          </p:cNvSpPr>
          <p:nvPr/>
        </p:nvSpPr>
        <p:spPr bwMode="auto">
          <a:xfrm>
            <a:off x="2157413" y="2911475"/>
            <a:ext cx="673100" cy="609600"/>
          </a:xfrm>
          <a:custGeom>
            <a:avLst/>
            <a:gdLst>
              <a:gd name="T0" fmla="*/ 0 w 216"/>
              <a:gd name="T1" fmla="*/ 0 h 640"/>
              <a:gd name="T2" fmla="*/ 0 w 216"/>
              <a:gd name="T3" fmla="*/ 2147483647 h 640"/>
              <a:gd name="T4" fmla="*/ 2147483647 w 216"/>
              <a:gd name="T5" fmla="*/ 2147483647 h 640"/>
              <a:gd name="T6" fmla="*/ 2147483647 w 216"/>
              <a:gd name="T7" fmla="*/ 0 h 640"/>
              <a:gd name="T8" fmla="*/ 0 60000 65536"/>
              <a:gd name="T9" fmla="*/ 0 60000 65536"/>
              <a:gd name="T10" fmla="*/ 0 60000 65536"/>
              <a:gd name="T11" fmla="*/ 0 60000 65536"/>
              <a:gd name="T12" fmla="*/ 0 w 216"/>
              <a:gd name="T13" fmla="*/ 0 h 640"/>
              <a:gd name="T14" fmla="*/ 216 w 216"/>
              <a:gd name="T15" fmla="*/ 640 h 640"/>
            </a:gdLst>
            <a:ahLst/>
            <a:cxnLst>
              <a:cxn ang="T8">
                <a:pos x="T0" y="T1"/>
              </a:cxn>
              <a:cxn ang="T9">
                <a:pos x="T2" y="T3"/>
              </a:cxn>
              <a:cxn ang="T10">
                <a:pos x="T4" y="T5"/>
              </a:cxn>
              <a:cxn ang="T11">
                <a:pos x="T6" y="T7"/>
              </a:cxn>
            </a:cxnLst>
            <a:rect l="T12" t="T13" r="T14" b="T15"/>
            <a:pathLst>
              <a:path w="216" h="640">
                <a:moveTo>
                  <a:pt x="0" y="0"/>
                </a:moveTo>
                <a:lnTo>
                  <a:pt x="0" y="640"/>
                </a:lnTo>
                <a:lnTo>
                  <a:pt x="216" y="640"/>
                </a:lnTo>
                <a:lnTo>
                  <a:pt x="216" y="0"/>
                </a:lnTo>
              </a:path>
            </a:pathLst>
          </a:custGeom>
          <a:noFill/>
          <a:ln w="19050" cap="flat" cmpd="sng">
            <a:solidFill>
              <a:schemeClr val="tx1"/>
            </a:solidFill>
            <a:prstDash val="solid"/>
            <a:round/>
            <a:headEnd type="none" w="med" len="med"/>
            <a:tailEnd type="none" w="med" len="med"/>
          </a:ln>
        </p:spPr>
        <p:txBody>
          <a:bodyPr/>
          <a:lstStyle/>
          <a:p>
            <a:endParaRPr lang="en-US" dirty="0"/>
          </a:p>
        </p:txBody>
      </p:sp>
      <p:sp>
        <p:nvSpPr>
          <p:cNvPr id="46091" name="Freeform 14"/>
          <p:cNvSpPr>
            <a:spLocks/>
          </p:cNvSpPr>
          <p:nvPr/>
        </p:nvSpPr>
        <p:spPr bwMode="auto">
          <a:xfrm>
            <a:off x="2835275" y="2911475"/>
            <a:ext cx="673100" cy="609600"/>
          </a:xfrm>
          <a:custGeom>
            <a:avLst/>
            <a:gdLst>
              <a:gd name="T0" fmla="*/ 0 w 216"/>
              <a:gd name="T1" fmla="*/ 0 h 640"/>
              <a:gd name="T2" fmla="*/ 0 w 216"/>
              <a:gd name="T3" fmla="*/ 2147483647 h 640"/>
              <a:gd name="T4" fmla="*/ 2147483647 w 216"/>
              <a:gd name="T5" fmla="*/ 2147483647 h 640"/>
              <a:gd name="T6" fmla="*/ 2147483647 w 216"/>
              <a:gd name="T7" fmla="*/ 0 h 640"/>
              <a:gd name="T8" fmla="*/ 0 60000 65536"/>
              <a:gd name="T9" fmla="*/ 0 60000 65536"/>
              <a:gd name="T10" fmla="*/ 0 60000 65536"/>
              <a:gd name="T11" fmla="*/ 0 60000 65536"/>
              <a:gd name="T12" fmla="*/ 0 w 216"/>
              <a:gd name="T13" fmla="*/ 0 h 640"/>
              <a:gd name="T14" fmla="*/ 216 w 216"/>
              <a:gd name="T15" fmla="*/ 640 h 640"/>
            </a:gdLst>
            <a:ahLst/>
            <a:cxnLst>
              <a:cxn ang="T8">
                <a:pos x="T0" y="T1"/>
              </a:cxn>
              <a:cxn ang="T9">
                <a:pos x="T2" y="T3"/>
              </a:cxn>
              <a:cxn ang="T10">
                <a:pos x="T4" y="T5"/>
              </a:cxn>
              <a:cxn ang="T11">
                <a:pos x="T6" y="T7"/>
              </a:cxn>
            </a:cxnLst>
            <a:rect l="T12" t="T13" r="T14" b="T15"/>
            <a:pathLst>
              <a:path w="216" h="640">
                <a:moveTo>
                  <a:pt x="0" y="0"/>
                </a:moveTo>
                <a:lnTo>
                  <a:pt x="0" y="640"/>
                </a:lnTo>
                <a:lnTo>
                  <a:pt x="216" y="640"/>
                </a:lnTo>
                <a:lnTo>
                  <a:pt x="216" y="0"/>
                </a:lnTo>
              </a:path>
            </a:pathLst>
          </a:custGeom>
          <a:noFill/>
          <a:ln w="19050" cap="flat" cmpd="sng">
            <a:solidFill>
              <a:schemeClr val="tx1"/>
            </a:solidFill>
            <a:prstDash val="solid"/>
            <a:round/>
            <a:headEnd type="none" w="med" len="med"/>
            <a:tailEnd type="none" w="med" len="med"/>
          </a:ln>
        </p:spPr>
        <p:txBody>
          <a:bodyPr/>
          <a:lstStyle/>
          <a:p>
            <a:endParaRPr lang="en-US" dirty="0"/>
          </a:p>
        </p:txBody>
      </p:sp>
      <p:sp>
        <p:nvSpPr>
          <p:cNvPr id="46092" name="Freeform 15"/>
          <p:cNvSpPr>
            <a:spLocks/>
          </p:cNvSpPr>
          <p:nvPr/>
        </p:nvSpPr>
        <p:spPr bwMode="auto">
          <a:xfrm>
            <a:off x="3498850" y="2889250"/>
            <a:ext cx="1498600" cy="631825"/>
          </a:xfrm>
          <a:custGeom>
            <a:avLst/>
            <a:gdLst>
              <a:gd name="T0" fmla="*/ 0 w 944"/>
              <a:gd name="T1" fmla="*/ 2147483647 h 376"/>
              <a:gd name="T2" fmla="*/ 2147483647 w 944"/>
              <a:gd name="T3" fmla="*/ 2147483647 h 376"/>
              <a:gd name="T4" fmla="*/ 2147483647 w 944"/>
              <a:gd name="T5" fmla="*/ 0 h 376"/>
              <a:gd name="T6" fmla="*/ 0 60000 65536"/>
              <a:gd name="T7" fmla="*/ 0 60000 65536"/>
              <a:gd name="T8" fmla="*/ 0 60000 65536"/>
              <a:gd name="T9" fmla="*/ 0 w 944"/>
              <a:gd name="T10" fmla="*/ 0 h 376"/>
              <a:gd name="T11" fmla="*/ 944 w 944"/>
              <a:gd name="T12" fmla="*/ 376 h 376"/>
            </a:gdLst>
            <a:ahLst/>
            <a:cxnLst>
              <a:cxn ang="T6">
                <a:pos x="T0" y="T1"/>
              </a:cxn>
              <a:cxn ang="T7">
                <a:pos x="T2" y="T3"/>
              </a:cxn>
              <a:cxn ang="T8">
                <a:pos x="T4" y="T5"/>
              </a:cxn>
            </a:cxnLst>
            <a:rect l="T9" t="T10" r="T11" b="T12"/>
            <a:pathLst>
              <a:path w="944" h="376">
                <a:moveTo>
                  <a:pt x="0" y="376"/>
                </a:moveTo>
                <a:lnTo>
                  <a:pt x="944" y="192"/>
                </a:lnTo>
                <a:lnTo>
                  <a:pt x="944" y="0"/>
                </a:lnTo>
              </a:path>
            </a:pathLst>
          </a:custGeom>
          <a:noFill/>
          <a:ln w="19050" cap="flat" cmpd="sng">
            <a:solidFill>
              <a:schemeClr val="tx1"/>
            </a:solidFill>
            <a:prstDash val="solid"/>
            <a:round/>
            <a:headEnd type="none" w="med" len="med"/>
            <a:tailEnd type="none" w="med" len="med"/>
          </a:ln>
        </p:spPr>
        <p:txBody>
          <a:bodyPr/>
          <a:lstStyle/>
          <a:p>
            <a:endParaRPr lang="en-US" dirty="0"/>
          </a:p>
        </p:txBody>
      </p:sp>
      <p:sp>
        <p:nvSpPr>
          <p:cNvPr id="46093" name="AutoShape 16"/>
          <p:cNvSpPr>
            <a:spLocks noChangeArrowheads="1"/>
          </p:cNvSpPr>
          <p:nvPr/>
        </p:nvSpPr>
        <p:spPr bwMode="auto">
          <a:xfrm>
            <a:off x="2266950" y="2990850"/>
            <a:ext cx="444500" cy="469900"/>
          </a:xfrm>
          <a:prstGeom prst="flowChartSummingJunction">
            <a:avLst/>
          </a:prstGeom>
          <a:noFill/>
          <a:ln w="19050">
            <a:solidFill>
              <a:schemeClr val="tx1"/>
            </a:solidFill>
            <a:round/>
            <a:headEnd/>
            <a:tailEnd/>
          </a:ln>
        </p:spPr>
        <p:txBody>
          <a:bodyPr wrap="none" anchor="ctr"/>
          <a:lstStyle/>
          <a:p>
            <a:endParaRPr lang="en-US" dirty="0"/>
          </a:p>
        </p:txBody>
      </p:sp>
      <p:sp>
        <p:nvSpPr>
          <p:cNvPr id="46094" name="AutoShape 17"/>
          <p:cNvSpPr>
            <a:spLocks noChangeArrowheads="1"/>
          </p:cNvSpPr>
          <p:nvPr/>
        </p:nvSpPr>
        <p:spPr bwMode="auto">
          <a:xfrm>
            <a:off x="2932113" y="2995613"/>
            <a:ext cx="444500" cy="469900"/>
          </a:xfrm>
          <a:prstGeom prst="flowChartSummingJunction">
            <a:avLst/>
          </a:prstGeom>
          <a:noFill/>
          <a:ln w="19050">
            <a:solidFill>
              <a:schemeClr val="tx1"/>
            </a:solidFill>
            <a:round/>
            <a:headEnd/>
            <a:tailEnd/>
          </a:ln>
        </p:spPr>
        <p:txBody>
          <a:bodyPr wrap="none" anchor="ctr"/>
          <a:lstStyle/>
          <a:p>
            <a:endParaRPr lang="en-US" dirty="0"/>
          </a:p>
        </p:txBody>
      </p:sp>
      <p:sp>
        <p:nvSpPr>
          <p:cNvPr id="46095" name="Line 19"/>
          <p:cNvSpPr>
            <a:spLocks noChangeShapeType="1"/>
          </p:cNvSpPr>
          <p:nvPr/>
        </p:nvSpPr>
        <p:spPr bwMode="auto">
          <a:xfrm flipH="1" flipV="1">
            <a:off x="5175250" y="2901950"/>
            <a:ext cx="0" cy="622300"/>
          </a:xfrm>
          <a:prstGeom prst="line">
            <a:avLst/>
          </a:prstGeom>
          <a:noFill/>
          <a:ln w="19050">
            <a:solidFill>
              <a:schemeClr val="tx1"/>
            </a:solidFill>
            <a:round/>
            <a:headEnd/>
            <a:tailEnd/>
          </a:ln>
        </p:spPr>
        <p:txBody>
          <a:bodyPr/>
          <a:lstStyle/>
          <a:p>
            <a:endParaRPr lang="en-US" dirty="0"/>
          </a:p>
        </p:txBody>
      </p:sp>
      <p:sp>
        <p:nvSpPr>
          <p:cNvPr id="46096" name="Line 20"/>
          <p:cNvSpPr>
            <a:spLocks noChangeShapeType="1"/>
          </p:cNvSpPr>
          <p:nvPr/>
        </p:nvSpPr>
        <p:spPr bwMode="auto">
          <a:xfrm flipV="1">
            <a:off x="6075363" y="2894013"/>
            <a:ext cx="1587" cy="630237"/>
          </a:xfrm>
          <a:prstGeom prst="line">
            <a:avLst/>
          </a:prstGeom>
          <a:noFill/>
          <a:ln w="19050">
            <a:solidFill>
              <a:schemeClr val="tx1"/>
            </a:solidFill>
            <a:round/>
            <a:headEnd/>
            <a:tailEnd/>
          </a:ln>
        </p:spPr>
        <p:txBody>
          <a:bodyPr/>
          <a:lstStyle/>
          <a:p>
            <a:endParaRPr lang="en-US" dirty="0"/>
          </a:p>
        </p:txBody>
      </p:sp>
      <p:sp>
        <p:nvSpPr>
          <p:cNvPr id="67" name="AutoShape 22"/>
          <p:cNvSpPr>
            <a:spLocks noChangeArrowheads="1"/>
          </p:cNvSpPr>
          <p:nvPr/>
        </p:nvSpPr>
        <p:spPr bwMode="auto">
          <a:xfrm rot="-5400000">
            <a:off x="7594600" y="2647950"/>
            <a:ext cx="685800" cy="1041400"/>
          </a:xfrm>
          <a:prstGeom prst="flowChartDelay">
            <a:avLst/>
          </a:prstGeom>
          <a:noFill/>
          <a:ln w="19050" algn="ctr">
            <a:solidFill>
              <a:schemeClr val="tx1"/>
            </a:solidFill>
            <a:miter lim="800000"/>
            <a:headEnd/>
            <a:tailEnd/>
          </a:ln>
        </p:spPr>
        <p:txBody>
          <a:bodyPr wrap="none" anchor="ctr"/>
          <a:lstStyle/>
          <a:p>
            <a:endParaRPr lang="en-US" dirty="0"/>
          </a:p>
        </p:txBody>
      </p:sp>
      <p:sp>
        <p:nvSpPr>
          <p:cNvPr id="68" name="Rectangle 23"/>
          <p:cNvSpPr>
            <a:spLocks noChangeArrowheads="1"/>
          </p:cNvSpPr>
          <p:nvPr/>
        </p:nvSpPr>
        <p:spPr bwMode="auto">
          <a:xfrm>
            <a:off x="7429500" y="3130550"/>
            <a:ext cx="1028700" cy="381000"/>
          </a:xfrm>
          <a:prstGeom prst="rect">
            <a:avLst/>
          </a:prstGeom>
          <a:solidFill>
            <a:srgbClr val="3366FF"/>
          </a:solidFill>
          <a:ln w="19050" algn="ctr">
            <a:solidFill>
              <a:schemeClr val="tx1"/>
            </a:solidFill>
            <a:miter lim="800000"/>
            <a:headEnd/>
            <a:tailEnd/>
          </a:ln>
        </p:spPr>
        <p:txBody>
          <a:bodyPr wrap="none" anchor="ctr"/>
          <a:lstStyle/>
          <a:p>
            <a:endParaRPr lang="en-US" dirty="0"/>
          </a:p>
        </p:txBody>
      </p:sp>
      <p:sp>
        <p:nvSpPr>
          <p:cNvPr id="70" name="AutoShape 26"/>
          <p:cNvSpPr>
            <a:spLocks noChangeArrowheads="1"/>
          </p:cNvSpPr>
          <p:nvPr/>
        </p:nvSpPr>
        <p:spPr bwMode="auto">
          <a:xfrm>
            <a:off x="6877050" y="3041650"/>
            <a:ext cx="152400" cy="88900"/>
          </a:xfrm>
          <a:prstGeom prst="flowChartMerge">
            <a:avLst/>
          </a:prstGeom>
          <a:solidFill>
            <a:schemeClr val="tx1"/>
          </a:solidFill>
          <a:ln w="19050" algn="ctr">
            <a:solidFill>
              <a:schemeClr val="tx1"/>
            </a:solidFill>
            <a:miter lim="800000"/>
            <a:headEnd/>
            <a:tailEnd/>
          </a:ln>
        </p:spPr>
        <p:txBody>
          <a:bodyPr wrap="none" anchor="ctr"/>
          <a:lstStyle/>
          <a:p>
            <a:endParaRPr lang="en-US" dirty="0"/>
          </a:p>
        </p:txBody>
      </p:sp>
      <p:sp>
        <p:nvSpPr>
          <p:cNvPr id="46100" name="Line 27"/>
          <p:cNvSpPr>
            <a:spLocks noChangeShapeType="1"/>
          </p:cNvSpPr>
          <p:nvPr/>
        </p:nvSpPr>
        <p:spPr bwMode="auto">
          <a:xfrm>
            <a:off x="1555750" y="2940050"/>
            <a:ext cx="4521200" cy="0"/>
          </a:xfrm>
          <a:prstGeom prst="line">
            <a:avLst/>
          </a:prstGeom>
          <a:noFill/>
          <a:ln w="19050">
            <a:solidFill>
              <a:srgbClr val="3366FF"/>
            </a:solidFill>
            <a:round/>
            <a:headEnd/>
            <a:tailEnd/>
          </a:ln>
        </p:spPr>
        <p:txBody>
          <a:bodyPr/>
          <a:lstStyle/>
          <a:p>
            <a:endParaRPr lang="en-US" dirty="0"/>
          </a:p>
        </p:txBody>
      </p:sp>
      <p:sp>
        <p:nvSpPr>
          <p:cNvPr id="72" name="Line 28"/>
          <p:cNvSpPr>
            <a:spLocks noChangeShapeType="1"/>
          </p:cNvSpPr>
          <p:nvPr/>
        </p:nvSpPr>
        <p:spPr bwMode="auto">
          <a:xfrm>
            <a:off x="6865938" y="3186113"/>
            <a:ext cx="180975" cy="0"/>
          </a:xfrm>
          <a:prstGeom prst="line">
            <a:avLst/>
          </a:prstGeom>
          <a:noFill/>
          <a:ln w="19050">
            <a:solidFill>
              <a:schemeClr val="tx1"/>
            </a:solidFill>
            <a:round/>
            <a:headEnd/>
            <a:tailEnd/>
          </a:ln>
        </p:spPr>
        <p:txBody>
          <a:bodyPr/>
          <a:lstStyle/>
          <a:p>
            <a:endParaRPr lang="en-US" dirty="0"/>
          </a:p>
        </p:txBody>
      </p:sp>
      <p:sp>
        <p:nvSpPr>
          <p:cNvPr id="73" name="Line 29"/>
          <p:cNvSpPr>
            <a:spLocks noChangeShapeType="1"/>
          </p:cNvSpPr>
          <p:nvPr/>
        </p:nvSpPr>
        <p:spPr bwMode="auto">
          <a:xfrm flipV="1">
            <a:off x="6910388" y="3240088"/>
            <a:ext cx="104775" cy="0"/>
          </a:xfrm>
          <a:prstGeom prst="line">
            <a:avLst/>
          </a:prstGeom>
          <a:noFill/>
          <a:ln w="19050">
            <a:solidFill>
              <a:schemeClr val="tx1"/>
            </a:solidFill>
            <a:round/>
            <a:headEnd/>
            <a:tailEnd/>
          </a:ln>
        </p:spPr>
        <p:txBody>
          <a:bodyPr/>
          <a:lstStyle/>
          <a:p>
            <a:endParaRPr lang="en-US" dirty="0"/>
          </a:p>
        </p:txBody>
      </p:sp>
      <p:sp>
        <p:nvSpPr>
          <p:cNvPr id="74" name="Line 30"/>
          <p:cNvSpPr>
            <a:spLocks noChangeShapeType="1"/>
          </p:cNvSpPr>
          <p:nvPr/>
        </p:nvSpPr>
        <p:spPr bwMode="auto">
          <a:xfrm flipV="1">
            <a:off x="6935788" y="3289300"/>
            <a:ext cx="57150" cy="4763"/>
          </a:xfrm>
          <a:prstGeom prst="line">
            <a:avLst/>
          </a:prstGeom>
          <a:noFill/>
          <a:ln w="19050">
            <a:solidFill>
              <a:schemeClr val="tx1"/>
            </a:solidFill>
            <a:round/>
            <a:headEnd/>
            <a:tailEnd/>
          </a:ln>
        </p:spPr>
        <p:txBody>
          <a:bodyPr/>
          <a:lstStyle/>
          <a:p>
            <a:endParaRPr lang="en-US" dirty="0"/>
          </a:p>
        </p:txBody>
      </p:sp>
      <p:sp>
        <p:nvSpPr>
          <p:cNvPr id="46104" name="AutoShape 31"/>
          <p:cNvSpPr>
            <a:spLocks noChangeArrowheads="1"/>
          </p:cNvSpPr>
          <p:nvPr/>
        </p:nvSpPr>
        <p:spPr bwMode="auto">
          <a:xfrm>
            <a:off x="4440238" y="2847975"/>
            <a:ext cx="152400" cy="88900"/>
          </a:xfrm>
          <a:prstGeom prst="flowChartMerge">
            <a:avLst/>
          </a:prstGeom>
          <a:solidFill>
            <a:schemeClr val="tx1"/>
          </a:solidFill>
          <a:ln w="19050" algn="ctr">
            <a:solidFill>
              <a:schemeClr val="tx1"/>
            </a:solidFill>
            <a:miter lim="800000"/>
            <a:headEnd/>
            <a:tailEnd/>
          </a:ln>
        </p:spPr>
        <p:txBody>
          <a:bodyPr wrap="none" anchor="ctr"/>
          <a:lstStyle/>
          <a:p>
            <a:endParaRPr lang="en-US" dirty="0"/>
          </a:p>
        </p:txBody>
      </p:sp>
      <p:sp>
        <p:nvSpPr>
          <p:cNvPr id="46105" name="Line 32"/>
          <p:cNvSpPr>
            <a:spLocks noChangeShapeType="1"/>
          </p:cNvSpPr>
          <p:nvPr/>
        </p:nvSpPr>
        <p:spPr bwMode="auto">
          <a:xfrm>
            <a:off x="4429125" y="2992438"/>
            <a:ext cx="180975" cy="0"/>
          </a:xfrm>
          <a:prstGeom prst="line">
            <a:avLst/>
          </a:prstGeom>
          <a:noFill/>
          <a:ln w="19050">
            <a:solidFill>
              <a:schemeClr val="tx1"/>
            </a:solidFill>
            <a:round/>
            <a:headEnd/>
            <a:tailEnd/>
          </a:ln>
        </p:spPr>
        <p:txBody>
          <a:bodyPr/>
          <a:lstStyle/>
          <a:p>
            <a:endParaRPr lang="en-US" dirty="0"/>
          </a:p>
        </p:txBody>
      </p:sp>
      <p:sp>
        <p:nvSpPr>
          <p:cNvPr id="46106" name="Line 33"/>
          <p:cNvSpPr>
            <a:spLocks noChangeShapeType="1"/>
          </p:cNvSpPr>
          <p:nvPr/>
        </p:nvSpPr>
        <p:spPr bwMode="auto">
          <a:xfrm flipV="1">
            <a:off x="4473575" y="3046413"/>
            <a:ext cx="104775" cy="0"/>
          </a:xfrm>
          <a:prstGeom prst="line">
            <a:avLst/>
          </a:prstGeom>
          <a:noFill/>
          <a:ln w="19050">
            <a:solidFill>
              <a:schemeClr val="tx1"/>
            </a:solidFill>
            <a:round/>
            <a:headEnd/>
            <a:tailEnd/>
          </a:ln>
        </p:spPr>
        <p:txBody>
          <a:bodyPr/>
          <a:lstStyle/>
          <a:p>
            <a:endParaRPr lang="en-US" dirty="0"/>
          </a:p>
        </p:txBody>
      </p:sp>
      <p:sp>
        <p:nvSpPr>
          <p:cNvPr id="46107" name="Line 34"/>
          <p:cNvSpPr>
            <a:spLocks noChangeShapeType="1"/>
          </p:cNvSpPr>
          <p:nvPr/>
        </p:nvSpPr>
        <p:spPr bwMode="auto">
          <a:xfrm flipV="1">
            <a:off x="4498975" y="3095625"/>
            <a:ext cx="57150" cy="4763"/>
          </a:xfrm>
          <a:prstGeom prst="line">
            <a:avLst/>
          </a:prstGeom>
          <a:noFill/>
          <a:ln w="19050">
            <a:solidFill>
              <a:schemeClr val="tx1"/>
            </a:solidFill>
            <a:round/>
            <a:headEnd/>
            <a:tailEnd/>
          </a:ln>
        </p:spPr>
        <p:txBody>
          <a:bodyPr/>
          <a:lstStyle/>
          <a:p>
            <a:endParaRPr lang="en-US" dirty="0"/>
          </a:p>
        </p:txBody>
      </p:sp>
      <p:sp>
        <p:nvSpPr>
          <p:cNvPr id="46108" name="Line 35"/>
          <p:cNvSpPr>
            <a:spLocks noChangeShapeType="1"/>
          </p:cNvSpPr>
          <p:nvPr/>
        </p:nvSpPr>
        <p:spPr bwMode="auto">
          <a:xfrm>
            <a:off x="1755775" y="2809875"/>
            <a:ext cx="0" cy="485775"/>
          </a:xfrm>
          <a:prstGeom prst="line">
            <a:avLst/>
          </a:prstGeom>
          <a:noFill/>
          <a:ln w="19050">
            <a:solidFill>
              <a:schemeClr val="tx1"/>
            </a:solidFill>
            <a:round/>
            <a:headEnd/>
            <a:tailEnd/>
          </a:ln>
        </p:spPr>
        <p:txBody>
          <a:bodyPr/>
          <a:lstStyle/>
          <a:p>
            <a:endParaRPr lang="en-US" dirty="0"/>
          </a:p>
        </p:txBody>
      </p:sp>
      <p:sp>
        <p:nvSpPr>
          <p:cNvPr id="46109" name="Oval 36"/>
          <p:cNvSpPr>
            <a:spLocks noChangeArrowheads="1"/>
          </p:cNvSpPr>
          <p:nvPr/>
        </p:nvSpPr>
        <p:spPr bwMode="auto">
          <a:xfrm>
            <a:off x="1593850" y="3244850"/>
            <a:ext cx="157163" cy="88900"/>
          </a:xfrm>
          <a:prstGeom prst="ellipse">
            <a:avLst/>
          </a:prstGeom>
          <a:solidFill>
            <a:schemeClr val="tx1"/>
          </a:solidFill>
          <a:ln w="19050" algn="ctr">
            <a:solidFill>
              <a:schemeClr val="tx1"/>
            </a:solidFill>
            <a:round/>
            <a:headEnd/>
            <a:tailEnd/>
          </a:ln>
        </p:spPr>
        <p:txBody>
          <a:bodyPr wrap="none" anchor="ctr"/>
          <a:lstStyle/>
          <a:p>
            <a:endParaRPr lang="en-US" dirty="0"/>
          </a:p>
        </p:txBody>
      </p:sp>
      <p:sp>
        <p:nvSpPr>
          <p:cNvPr id="46110" name="Oval 37"/>
          <p:cNvSpPr>
            <a:spLocks noChangeArrowheads="1"/>
          </p:cNvSpPr>
          <p:nvPr/>
        </p:nvSpPr>
        <p:spPr bwMode="auto">
          <a:xfrm>
            <a:off x="1757363" y="3246438"/>
            <a:ext cx="157162" cy="88900"/>
          </a:xfrm>
          <a:prstGeom prst="ellipse">
            <a:avLst/>
          </a:prstGeom>
          <a:solidFill>
            <a:schemeClr val="tx1"/>
          </a:solidFill>
          <a:ln w="19050" algn="ctr">
            <a:solidFill>
              <a:schemeClr val="tx1"/>
            </a:solidFill>
            <a:round/>
            <a:headEnd/>
            <a:tailEnd/>
          </a:ln>
        </p:spPr>
        <p:txBody>
          <a:bodyPr wrap="none" anchor="ctr"/>
          <a:lstStyle/>
          <a:p>
            <a:endParaRPr lang="en-US" dirty="0"/>
          </a:p>
        </p:txBody>
      </p:sp>
      <p:sp>
        <p:nvSpPr>
          <p:cNvPr id="46111" name="Line 38"/>
          <p:cNvSpPr>
            <a:spLocks noChangeShapeType="1"/>
          </p:cNvSpPr>
          <p:nvPr/>
        </p:nvSpPr>
        <p:spPr bwMode="auto">
          <a:xfrm>
            <a:off x="6080125" y="3295650"/>
            <a:ext cx="247650" cy="0"/>
          </a:xfrm>
          <a:prstGeom prst="line">
            <a:avLst/>
          </a:prstGeom>
          <a:noFill/>
          <a:ln w="19050">
            <a:solidFill>
              <a:schemeClr val="tx1"/>
            </a:solidFill>
            <a:round/>
            <a:headEnd/>
            <a:tailEnd type="triangle" w="med" len="med"/>
          </a:ln>
        </p:spPr>
        <p:txBody>
          <a:bodyPr/>
          <a:lstStyle/>
          <a:p>
            <a:endParaRPr lang="en-US" dirty="0"/>
          </a:p>
        </p:txBody>
      </p:sp>
      <p:sp>
        <p:nvSpPr>
          <p:cNvPr id="46112" name="Line 39"/>
          <p:cNvSpPr>
            <a:spLocks noChangeShapeType="1"/>
          </p:cNvSpPr>
          <p:nvPr/>
        </p:nvSpPr>
        <p:spPr bwMode="auto">
          <a:xfrm flipH="1">
            <a:off x="5586413" y="2997200"/>
            <a:ext cx="4762" cy="219075"/>
          </a:xfrm>
          <a:prstGeom prst="line">
            <a:avLst/>
          </a:prstGeom>
          <a:noFill/>
          <a:ln w="19050">
            <a:solidFill>
              <a:schemeClr val="tx1"/>
            </a:solidFill>
            <a:round/>
            <a:headEnd/>
            <a:tailEnd type="triangle" w="med" len="med"/>
          </a:ln>
        </p:spPr>
        <p:txBody>
          <a:bodyPr/>
          <a:lstStyle/>
          <a:p>
            <a:endParaRPr lang="en-US" dirty="0"/>
          </a:p>
        </p:txBody>
      </p:sp>
      <p:sp>
        <p:nvSpPr>
          <p:cNvPr id="46113" name="Line 40"/>
          <p:cNvSpPr>
            <a:spLocks noChangeShapeType="1"/>
          </p:cNvSpPr>
          <p:nvPr/>
        </p:nvSpPr>
        <p:spPr bwMode="auto">
          <a:xfrm flipH="1">
            <a:off x="4846638" y="2990850"/>
            <a:ext cx="742950" cy="0"/>
          </a:xfrm>
          <a:prstGeom prst="line">
            <a:avLst/>
          </a:prstGeom>
          <a:noFill/>
          <a:ln w="19050">
            <a:solidFill>
              <a:schemeClr val="tx1"/>
            </a:solidFill>
            <a:round/>
            <a:headEnd/>
            <a:tailEnd/>
          </a:ln>
        </p:spPr>
        <p:txBody>
          <a:bodyPr/>
          <a:lstStyle/>
          <a:p>
            <a:endParaRPr lang="en-US" dirty="0"/>
          </a:p>
        </p:txBody>
      </p:sp>
      <p:sp>
        <p:nvSpPr>
          <p:cNvPr id="46114" name="Line 41"/>
          <p:cNvSpPr>
            <a:spLocks noChangeShapeType="1"/>
          </p:cNvSpPr>
          <p:nvPr/>
        </p:nvSpPr>
        <p:spPr bwMode="auto">
          <a:xfrm>
            <a:off x="1966913" y="3044825"/>
            <a:ext cx="195262" cy="0"/>
          </a:xfrm>
          <a:prstGeom prst="line">
            <a:avLst/>
          </a:prstGeom>
          <a:noFill/>
          <a:ln w="19050">
            <a:solidFill>
              <a:schemeClr val="tx1"/>
            </a:solidFill>
            <a:round/>
            <a:headEnd/>
            <a:tailEnd type="triangle" w="med" len="med"/>
          </a:ln>
        </p:spPr>
        <p:txBody>
          <a:bodyPr/>
          <a:lstStyle/>
          <a:p>
            <a:endParaRPr lang="en-US" dirty="0"/>
          </a:p>
        </p:txBody>
      </p:sp>
      <p:sp>
        <p:nvSpPr>
          <p:cNvPr id="8232" name="Text Box 49"/>
          <p:cNvSpPr txBox="1">
            <a:spLocks noChangeArrowheads="1"/>
          </p:cNvSpPr>
          <p:nvPr/>
        </p:nvSpPr>
        <p:spPr bwMode="auto">
          <a:xfrm>
            <a:off x="6313488" y="2269265"/>
            <a:ext cx="1740693" cy="461665"/>
          </a:xfrm>
          <a:prstGeom prst="rect">
            <a:avLst/>
          </a:prstGeom>
          <a:noFill/>
          <a:ln w="19050" algn="ctr">
            <a:noFill/>
            <a:miter lim="800000"/>
            <a:headEnd/>
            <a:tailEnd/>
          </a:ln>
        </p:spPr>
        <p:txBody>
          <a:bodyPr wrap="square">
            <a:spAutoFit/>
          </a:bodyPr>
          <a:lstStyle/>
          <a:p>
            <a:pPr>
              <a:spcBef>
                <a:spcPct val="50000"/>
              </a:spcBef>
            </a:pPr>
            <a:r>
              <a:rPr lang="en-US" sz="2400" dirty="0"/>
              <a:t>disinfectant</a:t>
            </a:r>
          </a:p>
        </p:txBody>
      </p:sp>
      <p:sp>
        <p:nvSpPr>
          <p:cNvPr id="8233" name="Line 50"/>
          <p:cNvSpPr>
            <a:spLocks noChangeShapeType="1"/>
          </p:cNvSpPr>
          <p:nvPr/>
        </p:nvSpPr>
        <p:spPr bwMode="auto">
          <a:xfrm flipH="1">
            <a:off x="7293998" y="2549525"/>
            <a:ext cx="4762" cy="666750"/>
          </a:xfrm>
          <a:prstGeom prst="line">
            <a:avLst/>
          </a:prstGeom>
          <a:noFill/>
          <a:ln w="19050">
            <a:solidFill>
              <a:schemeClr val="tx1"/>
            </a:solidFill>
            <a:round/>
            <a:headEnd/>
            <a:tailEnd type="triangle" w="med" len="med"/>
          </a:ln>
        </p:spPr>
        <p:txBody>
          <a:bodyPr/>
          <a:lstStyle/>
          <a:p>
            <a:endParaRPr lang="en-US" dirty="0"/>
          </a:p>
        </p:txBody>
      </p:sp>
      <p:sp>
        <p:nvSpPr>
          <p:cNvPr id="46117" name="Text Box 51"/>
          <p:cNvSpPr txBox="1">
            <a:spLocks noChangeArrowheads="1"/>
          </p:cNvSpPr>
          <p:nvPr/>
        </p:nvSpPr>
        <p:spPr bwMode="auto">
          <a:xfrm>
            <a:off x="1406525" y="3622675"/>
            <a:ext cx="714375" cy="641350"/>
          </a:xfrm>
          <a:prstGeom prst="rect">
            <a:avLst/>
          </a:prstGeom>
          <a:noFill/>
          <a:ln w="19050" algn="ctr">
            <a:noFill/>
            <a:miter lim="800000"/>
            <a:headEnd/>
            <a:tailEnd/>
          </a:ln>
        </p:spPr>
        <p:txBody>
          <a:bodyPr>
            <a:spAutoFit/>
          </a:bodyPr>
          <a:lstStyle/>
          <a:p>
            <a:pPr algn="ctr">
              <a:spcBef>
                <a:spcPct val="50000"/>
              </a:spcBef>
            </a:pPr>
            <a:r>
              <a:rPr lang="en-US" dirty="0"/>
              <a:t>rapid mix</a:t>
            </a:r>
          </a:p>
        </p:txBody>
      </p:sp>
      <p:sp>
        <p:nvSpPr>
          <p:cNvPr id="46118" name="Text Box 52"/>
          <p:cNvSpPr txBox="1">
            <a:spLocks noChangeArrowheads="1"/>
          </p:cNvSpPr>
          <p:nvPr/>
        </p:nvSpPr>
        <p:spPr bwMode="auto">
          <a:xfrm>
            <a:off x="2093913" y="3729038"/>
            <a:ext cx="1447800" cy="366712"/>
          </a:xfrm>
          <a:prstGeom prst="rect">
            <a:avLst/>
          </a:prstGeom>
          <a:noFill/>
          <a:ln w="19050" algn="ctr">
            <a:noFill/>
            <a:miter lim="800000"/>
            <a:headEnd/>
            <a:tailEnd/>
          </a:ln>
        </p:spPr>
        <p:txBody>
          <a:bodyPr>
            <a:spAutoFit/>
          </a:bodyPr>
          <a:lstStyle/>
          <a:p>
            <a:pPr algn="ctr">
              <a:spcBef>
                <a:spcPct val="50000"/>
              </a:spcBef>
            </a:pPr>
            <a:r>
              <a:rPr lang="en-US" dirty="0"/>
              <a:t>flocculation</a:t>
            </a:r>
          </a:p>
        </p:txBody>
      </p:sp>
      <p:sp>
        <p:nvSpPr>
          <p:cNvPr id="46119" name="Text Box 53"/>
          <p:cNvSpPr txBox="1">
            <a:spLocks noChangeArrowheads="1"/>
          </p:cNvSpPr>
          <p:nvPr/>
        </p:nvSpPr>
        <p:spPr bwMode="auto">
          <a:xfrm>
            <a:off x="3543300" y="3749675"/>
            <a:ext cx="1447800" cy="366713"/>
          </a:xfrm>
          <a:prstGeom prst="rect">
            <a:avLst/>
          </a:prstGeom>
          <a:noFill/>
          <a:ln w="19050" algn="ctr">
            <a:noFill/>
            <a:miter lim="800000"/>
            <a:headEnd/>
            <a:tailEnd/>
          </a:ln>
        </p:spPr>
        <p:txBody>
          <a:bodyPr>
            <a:spAutoFit/>
          </a:bodyPr>
          <a:lstStyle/>
          <a:p>
            <a:pPr algn="ctr">
              <a:spcBef>
                <a:spcPct val="50000"/>
              </a:spcBef>
            </a:pPr>
            <a:r>
              <a:rPr lang="en-US" dirty="0"/>
              <a:t>settling</a:t>
            </a:r>
          </a:p>
        </p:txBody>
      </p:sp>
      <p:sp>
        <p:nvSpPr>
          <p:cNvPr id="46120" name="Text Box 54"/>
          <p:cNvSpPr txBox="1">
            <a:spLocks noChangeArrowheads="1"/>
          </p:cNvSpPr>
          <p:nvPr/>
        </p:nvSpPr>
        <p:spPr bwMode="auto">
          <a:xfrm>
            <a:off x="4935538" y="3541713"/>
            <a:ext cx="1352550" cy="915987"/>
          </a:xfrm>
          <a:prstGeom prst="rect">
            <a:avLst/>
          </a:prstGeom>
          <a:noFill/>
          <a:ln w="19050" algn="ctr">
            <a:noFill/>
            <a:miter lim="800000"/>
            <a:headEnd/>
            <a:tailEnd/>
          </a:ln>
        </p:spPr>
        <p:txBody>
          <a:bodyPr>
            <a:spAutoFit/>
          </a:bodyPr>
          <a:lstStyle/>
          <a:p>
            <a:pPr algn="ctr">
              <a:spcBef>
                <a:spcPct val="50000"/>
              </a:spcBef>
            </a:pPr>
            <a:r>
              <a:rPr lang="en-US" dirty="0"/>
              <a:t>rapid media filtration</a:t>
            </a:r>
          </a:p>
        </p:txBody>
      </p:sp>
      <p:sp>
        <p:nvSpPr>
          <p:cNvPr id="93" name="Text Box 55"/>
          <p:cNvSpPr txBox="1">
            <a:spLocks noChangeArrowheads="1"/>
          </p:cNvSpPr>
          <p:nvPr/>
        </p:nvSpPr>
        <p:spPr bwMode="auto">
          <a:xfrm>
            <a:off x="7261225" y="3533775"/>
            <a:ext cx="1352550" cy="641350"/>
          </a:xfrm>
          <a:prstGeom prst="rect">
            <a:avLst/>
          </a:prstGeom>
          <a:noFill/>
          <a:ln w="19050" algn="ctr">
            <a:noFill/>
            <a:miter lim="800000"/>
            <a:headEnd/>
            <a:tailEnd/>
          </a:ln>
        </p:spPr>
        <p:txBody>
          <a:bodyPr>
            <a:spAutoFit/>
          </a:bodyPr>
          <a:lstStyle/>
          <a:p>
            <a:pPr algn="ctr">
              <a:spcBef>
                <a:spcPct val="50000"/>
              </a:spcBef>
            </a:pPr>
            <a:r>
              <a:rPr lang="en-US" dirty="0"/>
              <a:t>disinfection&amp; storage</a:t>
            </a:r>
          </a:p>
        </p:txBody>
      </p:sp>
      <p:sp>
        <p:nvSpPr>
          <p:cNvPr id="46122" name="Text Box 56"/>
          <p:cNvSpPr txBox="1">
            <a:spLocks noChangeArrowheads="1"/>
          </p:cNvSpPr>
          <p:nvPr/>
        </p:nvSpPr>
        <p:spPr bwMode="auto">
          <a:xfrm>
            <a:off x="8620125" y="3135313"/>
            <a:ext cx="676275" cy="369887"/>
          </a:xfrm>
          <a:prstGeom prst="rect">
            <a:avLst/>
          </a:prstGeom>
          <a:noFill/>
          <a:ln w="19050" algn="ctr">
            <a:noFill/>
            <a:miter lim="800000"/>
            <a:headEnd/>
            <a:tailEnd/>
          </a:ln>
        </p:spPr>
        <p:txBody>
          <a:bodyPr>
            <a:spAutoFit/>
          </a:bodyPr>
          <a:lstStyle/>
          <a:p>
            <a:pPr algn="ctr">
              <a:spcBef>
                <a:spcPct val="50000"/>
              </a:spcBef>
            </a:pPr>
            <a:r>
              <a:rPr lang="en-US" dirty="0"/>
              <a:t>Dist.</a:t>
            </a:r>
          </a:p>
        </p:txBody>
      </p:sp>
      <p:sp>
        <p:nvSpPr>
          <p:cNvPr id="46123" name="Line 44"/>
          <p:cNvSpPr>
            <a:spLocks noChangeShapeType="1"/>
          </p:cNvSpPr>
          <p:nvPr/>
        </p:nvSpPr>
        <p:spPr bwMode="auto">
          <a:xfrm flipH="1">
            <a:off x="1841500" y="2605088"/>
            <a:ext cx="4763" cy="219075"/>
          </a:xfrm>
          <a:prstGeom prst="line">
            <a:avLst/>
          </a:prstGeom>
          <a:noFill/>
          <a:ln w="19050">
            <a:solidFill>
              <a:schemeClr val="tx1"/>
            </a:solidFill>
            <a:round/>
            <a:headEnd/>
            <a:tailEnd type="triangle" w="med" len="med"/>
          </a:ln>
        </p:spPr>
        <p:txBody>
          <a:bodyPr/>
          <a:lstStyle/>
          <a:p>
            <a:endParaRPr lang="en-US" dirty="0"/>
          </a:p>
        </p:txBody>
      </p:sp>
      <p:sp>
        <p:nvSpPr>
          <p:cNvPr id="46124" name="Text Box 48"/>
          <p:cNvSpPr txBox="1">
            <a:spLocks noChangeArrowheads="1"/>
          </p:cNvSpPr>
          <p:nvPr/>
        </p:nvSpPr>
        <p:spPr bwMode="auto">
          <a:xfrm>
            <a:off x="1406525" y="2289175"/>
            <a:ext cx="1533525" cy="461665"/>
          </a:xfrm>
          <a:prstGeom prst="rect">
            <a:avLst/>
          </a:prstGeom>
          <a:noFill/>
          <a:ln w="19050" algn="ctr">
            <a:noFill/>
            <a:miter lim="800000"/>
            <a:headEnd/>
            <a:tailEnd/>
          </a:ln>
        </p:spPr>
        <p:txBody>
          <a:bodyPr wrap="square">
            <a:spAutoFit/>
          </a:bodyPr>
          <a:lstStyle/>
          <a:p>
            <a:pPr>
              <a:spcBef>
                <a:spcPct val="50000"/>
              </a:spcBef>
            </a:pPr>
            <a:r>
              <a:rPr lang="en-US" sz="2400" dirty="0"/>
              <a:t>coagulant</a:t>
            </a:r>
          </a:p>
        </p:txBody>
      </p:sp>
      <p:sp>
        <p:nvSpPr>
          <p:cNvPr id="46125" name="Line 19"/>
          <p:cNvSpPr>
            <a:spLocks noChangeShapeType="1"/>
          </p:cNvSpPr>
          <p:nvPr/>
        </p:nvSpPr>
        <p:spPr bwMode="auto">
          <a:xfrm flipV="1">
            <a:off x="5170488" y="3519488"/>
            <a:ext cx="904875" cy="0"/>
          </a:xfrm>
          <a:prstGeom prst="line">
            <a:avLst/>
          </a:prstGeom>
          <a:noFill/>
          <a:ln w="19050">
            <a:solidFill>
              <a:schemeClr val="tx1"/>
            </a:solidFill>
            <a:round/>
            <a:headEnd/>
            <a:tailEnd/>
          </a:ln>
        </p:spPr>
        <p:txBody>
          <a:bodyPr/>
          <a:lstStyle/>
          <a:p>
            <a:endParaRPr lang="en-US" dirty="0"/>
          </a:p>
        </p:txBody>
      </p:sp>
      <p:sp>
        <p:nvSpPr>
          <p:cNvPr id="139" name="Rectangle 45" descr="80%"/>
          <p:cNvSpPr>
            <a:spLocks noChangeArrowheads="1"/>
          </p:cNvSpPr>
          <p:nvPr/>
        </p:nvSpPr>
        <p:spPr bwMode="auto">
          <a:xfrm>
            <a:off x="6326188" y="3073400"/>
            <a:ext cx="901700" cy="431800"/>
          </a:xfrm>
          <a:prstGeom prst="rect">
            <a:avLst/>
          </a:prstGeom>
          <a:pattFill prst="pct80">
            <a:fgClr>
              <a:schemeClr val="tx1"/>
            </a:fgClr>
            <a:bgClr>
              <a:schemeClr val="bg1"/>
            </a:bgClr>
          </a:pattFill>
          <a:ln w="19050" algn="ctr">
            <a:solidFill>
              <a:schemeClr val="tx1"/>
            </a:solidFill>
            <a:miter lim="800000"/>
            <a:headEnd/>
            <a:tailEnd/>
          </a:ln>
        </p:spPr>
        <p:txBody>
          <a:bodyPr wrap="none" anchor="ctr"/>
          <a:lstStyle/>
          <a:p>
            <a:endParaRPr lang="en-US" dirty="0"/>
          </a:p>
        </p:txBody>
      </p:sp>
      <p:sp>
        <p:nvSpPr>
          <p:cNvPr id="140" name="Line 46"/>
          <p:cNvSpPr>
            <a:spLocks noChangeShapeType="1"/>
          </p:cNvSpPr>
          <p:nvPr/>
        </p:nvSpPr>
        <p:spPr bwMode="auto">
          <a:xfrm flipV="1">
            <a:off x="6321425" y="2876550"/>
            <a:ext cx="0" cy="190500"/>
          </a:xfrm>
          <a:prstGeom prst="line">
            <a:avLst/>
          </a:prstGeom>
          <a:noFill/>
          <a:ln w="19050">
            <a:solidFill>
              <a:schemeClr val="tx1"/>
            </a:solidFill>
            <a:round/>
            <a:headEnd/>
            <a:tailEnd/>
          </a:ln>
        </p:spPr>
        <p:txBody>
          <a:bodyPr/>
          <a:lstStyle/>
          <a:p>
            <a:endParaRPr lang="en-US" dirty="0"/>
          </a:p>
        </p:txBody>
      </p:sp>
      <p:sp>
        <p:nvSpPr>
          <p:cNvPr id="141" name="Line 47"/>
          <p:cNvSpPr>
            <a:spLocks noChangeShapeType="1"/>
          </p:cNvSpPr>
          <p:nvPr/>
        </p:nvSpPr>
        <p:spPr bwMode="auto">
          <a:xfrm flipV="1">
            <a:off x="7227888" y="2868613"/>
            <a:ext cx="0" cy="190500"/>
          </a:xfrm>
          <a:prstGeom prst="line">
            <a:avLst/>
          </a:prstGeom>
          <a:noFill/>
          <a:ln w="19050">
            <a:solidFill>
              <a:schemeClr val="tx1"/>
            </a:solidFill>
            <a:round/>
            <a:headEnd/>
            <a:tailEnd/>
          </a:ln>
        </p:spPr>
        <p:txBody>
          <a:bodyPr/>
          <a:lstStyle/>
          <a:p>
            <a:endParaRPr lang="en-US" dirty="0"/>
          </a:p>
        </p:txBody>
      </p:sp>
      <p:sp>
        <p:nvSpPr>
          <p:cNvPr id="142" name="Line 48"/>
          <p:cNvSpPr>
            <a:spLocks noChangeShapeType="1"/>
          </p:cNvSpPr>
          <p:nvPr/>
        </p:nvSpPr>
        <p:spPr bwMode="auto">
          <a:xfrm>
            <a:off x="7145338" y="3270250"/>
            <a:ext cx="247650" cy="0"/>
          </a:xfrm>
          <a:prstGeom prst="line">
            <a:avLst/>
          </a:prstGeom>
          <a:noFill/>
          <a:ln w="19050">
            <a:solidFill>
              <a:schemeClr val="tx1"/>
            </a:solidFill>
            <a:round/>
            <a:headEnd/>
            <a:tailEnd type="triangle" w="med" len="med"/>
          </a:ln>
        </p:spPr>
        <p:txBody>
          <a:bodyPr/>
          <a:lstStyle/>
          <a:p>
            <a:endParaRPr lang="en-US" dirty="0"/>
          </a:p>
        </p:txBody>
      </p:sp>
      <p:sp>
        <p:nvSpPr>
          <p:cNvPr id="143" name="Line 50"/>
          <p:cNvSpPr>
            <a:spLocks noChangeShapeType="1"/>
          </p:cNvSpPr>
          <p:nvPr/>
        </p:nvSpPr>
        <p:spPr bwMode="auto">
          <a:xfrm>
            <a:off x="6081713" y="2990850"/>
            <a:ext cx="1144587" cy="4763"/>
          </a:xfrm>
          <a:prstGeom prst="line">
            <a:avLst/>
          </a:prstGeom>
          <a:noFill/>
          <a:ln w="19050">
            <a:solidFill>
              <a:srgbClr val="3366FF"/>
            </a:solidFill>
            <a:round/>
            <a:headEnd/>
            <a:tailEnd/>
          </a:ln>
        </p:spPr>
        <p:txBody>
          <a:bodyPr/>
          <a:lstStyle/>
          <a:p>
            <a:endParaRPr lang="en-US" dirty="0"/>
          </a:p>
        </p:txBody>
      </p:sp>
      <p:sp>
        <p:nvSpPr>
          <p:cNvPr id="144" name="Text Box 51"/>
          <p:cNvSpPr txBox="1">
            <a:spLocks noChangeArrowheads="1"/>
          </p:cNvSpPr>
          <p:nvPr/>
        </p:nvSpPr>
        <p:spPr bwMode="auto">
          <a:xfrm>
            <a:off x="6091686" y="3567114"/>
            <a:ext cx="1352550" cy="641350"/>
          </a:xfrm>
          <a:prstGeom prst="rect">
            <a:avLst/>
          </a:prstGeom>
          <a:noFill/>
          <a:ln w="19050" algn="ctr">
            <a:noFill/>
            <a:miter lim="800000"/>
            <a:headEnd/>
            <a:tailEnd/>
          </a:ln>
        </p:spPr>
        <p:txBody>
          <a:bodyPr>
            <a:spAutoFit/>
          </a:bodyPr>
          <a:lstStyle/>
          <a:p>
            <a:pPr algn="ctr">
              <a:spcBef>
                <a:spcPct val="50000"/>
              </a:spcBef>
            </a:pPr>
            <a:r>
              <a:rPr lang="en-US" dirty="0"/>
              <a:t>GAC filtration</a:t>
            </a:r>
          </a:p>
        </p:txBody>
      </p:sp>
      <p:sp>
        <p:nvSpPr>
          <p:cNvPr id="46133" name="Rectangle 58"/>
          <p:cNvSpPr>
            <a:spLocks noChangeArrowheads="1"/>
          </p:cNvSpPr>
          <p:nvPr/>
        </p:nvSpPr>
        <p:spPr bwMode="auto">
          <a:xfrm>
            <a:off x="152401" y="143799"/>
            <a:ext cx="8610599" cy="1243013"/>
          </a:xfrm>
          <a:prstGeom prst="rect">
            <a:avLst/>
          </a:prstGeom>
          <a:noFill/>
          <a:ln w="9525">
            <a:noFill/>
            <a:miter lim="800000"/>
            <a:headEnd/>
            <a:tailEnd/>
          </a:ln>
        </p:spPr>
        <p:txBody>
          <a:bodyPr/>
          <a:lstStyle/>
          <a:p>
            <a:r>
              <a:rPr lang="en-US" sz="3600" b="1" dirty="0">
                <a:solidFill>
                  <a:srgbClr val="002060"/>
                </a:solidFill>
                <a:latin typeface="Arial" panose="020B0604020202020204" pitchFamily="34" charset="0"/>
                <a:cs typeface="Arial" panose="020B0604020202020204" pitchFamily="34" charset="0"/>
              </a:rPr>
              <a:t>Granular Activated Carbon (GAC): Post Filter Adsorber (PFA)</a:t>
            </a:r>
          </a:p>
        </p:txBody>
      </p:sp>
      <p:sp>
        <p:nvSpPr>
          <p:cNvPr id="56" name="Rectangle 55"/>
          <p:cNvSpPr/>
          <p:nvPr/>
        </p:nvSpPr>
        <p:spPr>
          <a:xfrm>
            <a:off x="0" y="6543675"/>
            <a:ext cx="1533525" cy="314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aphicFrame>
        <p:nvGraphicFramePr>
          <p:cNvPr id="46170" name="Group 90"/>
          <p:cNvGraphicFramePr>
            <a:graphicFrameLocks noGrp="1"/>
          </p:cNvGraphicFramePr>
          <p:nvPr/>
        </p:nvGraphicFramePr>
        <p:xfrm>
          <a:off x="0" y="4597400"/>
          <a:ext cx="9144000" cy="2260599"/>
        </p:xfrm>
        <a:graphic>
          <a:graphicData uri="http://schemas.openxmlformats.org/drawingml/2006/table">
            <a:tbl>
              <a:tblPr/>
              <a:tblGrid>
                <a:gridCol w="1685925">
                  <a:extLst>
                    <a:ext uri="{9D8B030D-6E8A-4147-A177-3AD203B41FA5}">
                      <a16:colId xmlns:a16="http://schemas.microsoft.com/office/drawing/2014/main" val="20000"/>
                    </a:ext>
                  </a:extLst>
                </a:gridCol>
                <a:gridCol w="938213">
                  <a:extLst>
                    <a:ext uri="{9D8B030D-6E8A-4147-A177-3AD203B41FA5}">
                      <a16:colId xmlns:a16="http://schemas.microsoft.com/office/drawing/2014/main" val="20001"/>
                    </a:ext>
                  </a:extLst>
                </a:gridCol>
                <a:gridCol w="1189037">
                  <a:extLst>
                    <a:ext uri="{9D8B030D-6E8A-4147-A177-3AD203B41FA5}">
                      <a16:colId xmlns:a16="http://schemas.microsoft.com/office/drawing/2014/main" val="20002"/>
                    </a:ext>
                  </a:extLst>
                </a:gridCol>
                <a:gridCol w="1422400">
                  <a:extLst>
                    <a:ext uri="{9D8B030D-6E8A-4147-A177-3AD203B41FA5}">
                      <a16:colId xmlns:a16="http://schemas.microsoft.com/office/drawing/2014/main" val="20003"/>
                    </a:ext>
                  </a:extLst>
                </a:gridCol>
                <a:gridCol w="1422400">
                  <a:extLst>
                    <a:ext uri="{9D8B030D-6E8A-4147-A177-3AD203B41FA5}">
                      <a16:colId xmlns:a16="http://schemas.microsoft.com/office/drawing/2014/main" val="20004"/>
                    </a:ext>
                  </a:extLst>
                </a:gridCol>
                <a:gridCol w="2486025">
                  <a:extLst>
                    <a:ext uri="{9D8B030D-6E8A-4147-A177-3AD203B41FA5}">
                      <a16:colId xmlns:a16="http://schemas.microsoft.com/office/drawing/2014/main" val="20005"/>
                    </a:ext>
                  </a:extLst>
                </a:gridCol>
              </a:tblGrid>
              <a:tr h="98286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rPr>
                        <a:t>Application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rPr>
                        <a:t>EBCT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rPr>
                        <a:t>(min)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rPr>
                        <a:t>TOC Removal</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rPr>
                        <a:t>Media Life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rPr>
                        <a:t>Media size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rPr>
                        <a:t>Limitations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extLst>
                  <a:ext uri="{0D108BD9-81ED-4DB2-BD59-A6C34878D82A}">
                    <a16:rowId xmlns:a16="http://schemas.microsoft.com/office/drawing/2014/main" val="10000"/>
                  </a:ext>
                </a:extLst>
              </a:tr>
              <a:tr h="12777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Post-Filter Adsorber</a:t>
                      </a:r>
                      <a:endParaRPr kumimoji="0" lang="en-US" sz="1800" b="0" i="0" u="none" strike="noStrike" cap="none" normalizeH="0" baseline="-2500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5 - 30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10 - 70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2 - 24 months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12x40</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ES=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0.65 mm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800" b="0" i="0" u="none" strike="noStrike" cap="none" normalizeH="0" baseline="0" dirty="0">
                          <a:ln>
                            <a:noFill/>
                          </a:ln>
                          <a:solidFill>
                            <a:schemeClr val="tx1"/>
                          </a:solidFill>
                          <a:effectLst/>
                          <a:latin typeface="Arial" charset="0"/>
                        </a:rPr>
                        <a:t>Cost/space/hydraulic head</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800" b="0" i="0" u="none" strike="noStrike" cap="none" normalizeH="0" baseline="0" dirty="0">
                          <a:ln>
                            <a:noFill/>
                          </a:ln>
                          <a:solidFill>
                            <a:schemeClr val="tx1"/>
                          </a:solidFill>
                          <a:effectLst/>
                          <a:latin typeface="Arial" charset="0"/>
                        </a:rPr>
                        <a:t>Oxidant compatibility</a:t>
                      </a: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US" sz="18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bl>
          </a:graphicData>
        </a:graphic>
      </p:graphicFrame>
      <p:sp>
        <p:nvSpPr>
          <p:cNvPr id="2" name="Date Placeholder 1">
            <a:extLst>
              <a:ext uri="{FF2B5EF4-FFF2-40B4-BE49-F238E27FC236}">
                <a16:creationId xmlns:a16="http://schemas.microsoft.com/office/drawing/2014/main" id="{2E2609D1-6D22-BB55-1232-1CF3DCBFB2F4}"/>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
        <p:nvSpPr>
          <p:cNvPr id="3" name="Footer Placeholder 2">
            <a:extLst>
              <a:ext uri="{FF2B5EF4-FFF2-40B4-BE49-F238E27FC236}">
                <a16:creationId xmlns:a16="http://schemas.microsoft.com/office/drawing/2014/main" id="{F37E8E61-7F6C-8561-CC77-6797E5479B34}"/>
              </a:ext>
            </a:extLst>
          </p:cNvPr>
          <p:cNvSpPr>
            <a:spLocks noGrp="1"/>
          </p:cNvSpPr>
          <p:nvPr>
            <p:ph type="ftr" sz="quarter" idx="11"/>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marL="0" algn="ctr" defTabSz="914400" rtl="0" eaLnBrk="1" latinLnBrk="0" hangingPunct="1">
              <a:defRPr sz="1400" kern="1200" smtClean="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solidFill>
                  <a:srgbClr val="000000"/>
                </a:solidFill>
              </a:rPr>
              <a:t>DBP Control II </a:t>
            </a:r>
            <a:endParaRPr lang="en-US" dirty="0">
              <a:solidFill>
                <a:srgbClr val="000000"/>
              </a:solidFill>
            </a:endParaRPr>
          </a:p>
        </p:txBody>
      </p:sp>
    </p:spTree>
    <p:custDataLst>
      <p:tags r:id="rId1"/>
    </p:custDataLst>
    <p:extLst>
      <p:ext uri="{BB962C8B-B14F-4D97-AF65-F5344CB8AC3E}">
        <p14:creationId xmlns:p14="http://schemas.microsoft.com/office/powerpoint/2010/main" val="3707375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 0 L 0.10504 0 " pathEditMode="relative" ptsTypes="AA">
                                      <p:cBhvr>
                                        <p:cTn id="6" dur="2000" fill="hold"/>
                                        <p:tgtEl>
                                          <p:spTgt spid="67"/>
                                        </p:tgtEl>
                                        <p:attrNameLst>
                                          <p:attrName>ppt_x</p:attrName>
                                          <p:attrName>ppt_y</p:attrName>
                                        </p:attrNameLst>
                                      </p:cBhvr>
                                    </p:animMotion>
                                  </p:childTnLst>
                                </p:cTn>
                              </p:par>
                              <p:par>
                                <p:cTn id="7" presetID="0" presetClass="path" presetSubtype="0" accel="50000" decel="50000" fill="hold" grpId="0" nodeType="withEffect">
                                  <p:stCondLst>
                                    <p:cond delay="0"/>
                                  </p:stCondLst>
                                  <p:childTnLst>
                                    <p:animMotion origin="layout" path="M 0 0 L 0.10504 0 " pathEditMode="relative" ptsTypes="AA">
                                      <p:cBhvr>
                                        <p:cTn id="8" dur="2000" fill="hold"/>
                                        <p:tgtEl>
                                          <p:spTgt spid="68"/>
                                        </p:tgtEl>
                                        <p:attrNameLst>
                                          <p:attrName>ppt_x</p:attrName>
                                          <p:attrName>ppt_y</p:attrName>
                                        </p:attrNameLst>
                                      </p:cBhvr>
                                    </p:animMotion>
                                  </p:childTnLst>
                                </p:cTn>
                              </p:par>
                              <p:par>
                                <p:cTn id="9" presetID="0" presetClass="path" presetSubtype="0" accel="50000" decel="50000" fill="hold" grpId="0" nodeType="withEffect">
                                  <p:stCondLst>
                                    <p:cond delay="0"/>
                                  </p:stCondLst>
                                  <p:childTnLst>
                                    <p:animMotion origin="layout" path="M 0 0 L 0.10504 0 " pathEditMode="relative" ptsTypes="AA">
                                      <p:cBhvr>
                                        <p:cTn id="10" dur="2000" fill="hold"/>
                                        <p:tgtEl>
                                          <p:spTgt spid="70"/>
                                        </p:tgtEl>
                                        <p:attrNameLst>
                                          <p:attrName>ppt_x</p:attrName>
                                          <p:attrName>ppt_y</p:attrName>
                                        </p:attrNameLst>
                                      </p:cBhvr>
                                    </p:animMotion>
                                  </p:childTnLst>
                                </p:cTn>
                              </p:par>
                              <p:par>
                                <p:cTn id="11" presetID="0" presetClass="path" presetSubtype="0" accel="50000" decel="50000" fill="hold" grpId="0" nodeType="withEffect">
                                  <p:stCondLst>
                                    <p:cond delay="0"/>
                                  </p:stCondLst>
                                  <p:childTnLst>
                                    <p:animMotion origin="layout" path="M 0 0 L 0.10504 0 " pathEditMode="relative" ptsTypes="AA">
                                      <p:cBhvr>
                                        <p:cTn id="12" dur="2000" fill="hold"/>
                                        <p:tgtEl>
                                          <p:spTgt spid="72"/>
                                        </p:tgtEl>
                                        <p:attrNameLst>
                                          <p:attrName>ppt_x</p:attrName>
                                          <p:attrName>ppt_y</p:attrName>
                                        </p:attrNameLst>
                                      </p:cBhvr>
                                    </p:animMotion>
                                  </p:childTnLst>
                                </p:cTn>
                              </p:par>
                              <p:par>
                                <p:cTn id="13" presetID="0" presetClass="path" presetSubtype="0" accel="50000" decel="50000" fill="hold" grpId="0" nodeType="withEffect">
                                  <p:stCondLst>
                                    <p:cond delay="0"/>
                                  </p:stCondLst>
                                  <p:childTnLst>
                                    <p:animMotion origin="layout" path="M 0 0 L 0.10504 0 " pathEditMode="relative" ptsTypes="AA">
                                      <p:cBhvr>
                                        <p:cTn id="14" dur="2000" fill="hold"/>
                                        <p:tgtEl>
                                          <p:spTgt spid="73"/>
                                        </p:tgtEl>
                                        <p:attrNameLst>
                                          <p:attrName>ppt_x</p:attrName>
                                          <p:attrName>ppt_y</p:attrName>
                                        </p:attrNameLst>
                                      </p:cBhvr>
                                    </p:animMotion>
                                  </p:childTnLst>
                                </p:cTn>
                              </p:par>
                              <p:par>
                                <p:cTn id="15" presetID="0" presetClass="path" presetSubtype="0" accel="50000" decel="50000" fill="hold" grpId="0" nodeType="withEffect">
                                  <p:stCondLst>
                                    <p:cond delay="0"/>
                                  </p:stCondLst>
                                  <p:childTnLst>
                                    <p:animMotion origin="layout" path="M 0 0 L 0.10504 0 " pathEditMode="relative" ptsTypes="AA">
                                      <p:cBhvr>
                                        <p:cTn id="16" dur="2000" fill="hold"/>
                                        <p:tgtEl>
                                          <p:spTgt spid="74"/>
                                        </p:tgtEl>
                                        <p:attrNameLst>
                                          <p:attrName>ppt_x</p:attrName>
                                          <p:attrName>ppt_y</p:attrName>
                                        </p:attrNameLst>
                                      </p:cBhvr>
                                    </p:animMotion>
                                  </p:childTnLst>
                                </p:cTn>
                              </p:par>
                              <p:par>
                                <p:cTn id="17" presetID="0" presetClass="path" presetSubtype="0" accel="50000" decel="50000" fill="hold" grpId="0" nodeType="withEffect">
                                  <p:stCondLst>
                                    <p:cond delay="0"/>
                                  </p:stCondLst>
                                  <p:childTnLst>
                                    <p:animMotion origin="layout" path="M 0 0 L 0.10504 0 " pathEditMode="relative" ptsTypes="AA">
                                      <p:cBhvr>
                                        <p:cTn id="18" dur="2000" fill="hold"/>
                                        <p:tgtEl>
                                          <p:spTgt spid="93"/>
                                        </p:tgtEl>
                                        <p:attrNameLst>
                                          <p:attrName>ppt_x</p:attrName>
                                          <p:attrName>ppt_y</p:attrName>
                                        </p:attrNameLst>
                                      </p:cBhvr>
                                    </p:animMotion>
                                  </p:childTnLst>
                                </p:cTn>
                              </p:par>
                              <p:par>
                                <p:cTn id="19" presetID="0" presetClass="path" presetSubtype="0" accel="50000" decel="50000" fill="hold" grpId="0" nodeType="withEffect">
                                  <p:stCondLst>
                                    <p:cond delay="0"/>
                                  </p:stCondLst>
                                  <p:childTnLst>
                                    <p:animMotion origin="layout" path="M 0 0 L 0.11736 0 " pathEditMode="relative" ptsTypes="AA">
                                      <p:cBhvr>
                                        <p:cTn id="20" dur="2000" fill="hold"/>
                                        <p:tgtEl>
                                          <p:spTgt spid="8233"/>
                                        </p:tgtEl>
                                        <p:attrNameLst>
                                          <p:attrName>ppt_x</p:attrName>
                                          <p:attrName>ppt_y</p:attrName>
                                        </p:attrNameLst>
                                      </p:cBhvr>
                                    </p:animMotion>
                                  </p:childTnLst>
                                </p:cTn>
                              </p:par>
                              <p:par>
                                <p:cTn id="21" presetID="0" presetClass="path" presetSubtype="0" accel="50000" decel="50000" fill="hold" grpId="0" nodeType="withEffect">
                                  <p:stCondLst>
                                    <p:cond delay="0"/>
                                  </p:stCondLst>
                                  <p:childTnLst>
                                    <p:animMotion origin="layout" path="M 0 0 L 0.11736 0 " pathEditMode="relative" ptsTypes="AA">
                                      <p:cBhvr>
                                        <p:cTn id="22" dur="2000" fill="hold"/>
                                        <p:tgtEl>
                                          <p:spTgt spid="8232"/>
                                        </p:tgtEl>
                                        <p:attrNameLst>
                                          <p:attrName>ppt_x</p:attrName>
                                          <p:attrName>ppt_y</p:attrName>
                                        </p:attrNameLst>
                                      </p:cBhvr>
                                    </p:animMotion>
                                  </p:childTnLst>
                                </p:cTn>
                              </p:par>
                            </p:childTnLst>
                          </p:cTn>
                        </p:par>
                        <p:par>
                          <p:cTn id="23" fill="hold">
                            <p:stCondLst>
                              <p:cond delay="2000"/>
                            </p:stCondLst>
                            <p:childTnLst>
                              <p:par>
                                <p:cTn id="24" presetID="2" presetClass="entr" presetSubtype="1" fill="hold" grpId="0" nodeType="afterEffect">
                                  <p:stCondLst>
                                    <p:cond delay="0"/>
                                  </p:stCondLst>
                                  <p:childTnLst>
                                    <p:set>
                                      <p:cBhvr>
                                        <p:cTn id="25" dur="1" fill="hold">
                                          <p:stCondLst>
                                            <p:cond delay="0"/>
                                          </p:stCondLst>
                                        </p:cTn>
                                        <p:tgtEl>
                                          <p:spTgt spid="139"/>
                                        </p:tgtEl>
                                        <p:attrNameLst>
                                          <p:attrName>style.visibility</p:attrName>
                                        </p:attrNameLst>
                                      </p:cBhvr>
                                      <p:to>
                                        <p:strVal val="visible"/>
                                      </p:to>
                                    </p:set>
                                    <p:anim calcmode="lin" valueType="num">
                                      <p:cBhvr additive="base">
                                        <p:cTn id="26" dur="2000" fill="hold"/>
                                        <p:tgtEl>
                                          <p:spTgt spid="139"/>
                                        </p:tgtEl>
                                        <p:attrNameLst>
                                          <p:attrName>ppt_x</p:attrName>
                                        </p:attrNameLst>
                                      </p:cBhvr>
                                      <p:tavLst>
                                        <p:tav tm="0">
                                          <p:val>
                                            <p:strVal val="#ppt_x"/>
                                          </p:val>
                                        </p:tav>
                                        <p:tav tm="100000">
                                          <p:val>
                                            <p:strVal val="#ppt_x"/>
                                          </p:val>
                                        </p:tav>
                                      </p:tavLst>
                                    </p:anim>
                                    <p:anim calcmode="lin" valueType="num">
                                      <p:cBhvr additive="base">
                                        <p:cTn id="27" dur="2000" fill="hold"/>
                                        <p:tgtEl>
                                          <p:spTgt spid="139"/>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stCondLst>
                                    <p:cond delay="0"/>
                                  </p:stCondLst>
                                  <p:childTnLst>
                                    <p:set>
                                      <p:cBhvr>
                                        <p:cTn id="29" dur="1" fill="hold">
                                          <p:stCondLst>
                                            <p:cond delay="0"/>
                                          </p:stCondLst>
                                        </p:cTn>
                                        <p:tgtEl>
                                          <p:spTgt spid="140"/>
                                        </p:tgtEl>
                                        <p:attrNameLst>
                                          <p:attrName>style.visibility</p:attrName>
                                        </p:attrNameLst>
                                      </p:cBhvr>
                                      <p:to>
                                        <p:strVal val="visible"/>
                                      </p:to>
                                    </p:set>
                                    <p:anim calcmode="lin" valueType="num">
                                      <p:cBhvr additive="base">
                                        <p:cTn id="30" dur="2000" fill="hold"/>
                                        <p:tgtEl>
                                          <p:spTgt spid="140"/>
                                        </p:tgtEl>
                                        <p:attrNameLst>
                                          <p:attrName>ppt_x</p:attrName>
                                        </p:attrNameLst>
                                      </p:cBhvr>
                                      <p:tavLst>
                                        <p:tav tm="0">
                                          <p:val>
                                            <p:strVal val="#ppt_x"/>
                                          </p:val>
                                        </p:tav>
                                        <p:tav tm="100000">
                                          <p:val>
                                            <p:strVal val="#ppt_x"/>
                                          </p:val>
                                        </p:tav>
                                      </p:tavLst>
                                    </p:anim>
                                    <p:anim calcmode="lin" valueType="num">
                                      <p:cBhvr additive="base">
                                        <p:cTn id="31" dur="2000" fill="hold"/>
                                        <p:tgtEl>
                                          <p:spTgt spid="140"/>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0"/>
                                  </p:stCondLst>
                                  <p:childTnLst>
                                    <p:set>
                                      <p:cBhvr>
                                        <p:cTn id="33" dur="1" fill="hold">
                                          <p:stCondLst>
                                            <p:cond delay="0"/>
                                          </p:stCondLst>
                                        </p:cTn>
                                        <p:tgtEl>
                                          <p:spTgt spid="141"/>
                                        </p:tgtEl>
                                        <p:attrNameLst>
                                          <p:attrName>style.visibility</p:attrName>
                                        </p:attrNameLst>
                                      </p:cBhvr>
                                      <p:to>
                                        <p:strVal val="visible"/>
                                      </p:to>
                                    </p:set>
                                    <p:anim calcmode="lin" valueType="num">
                                      <p:cBhvr additive="base">
                                        <p:cTn id="34" dur="2000" fill="hold"/>
                                        <p:tgtEl>
                                          <p:spTgt spid="141"/>
                                        </p:tgtEl>
                                        <p:attrNameLst>
                                          <p:attrName>ppt_x</p:attrName>
                                        </p:attrNameLst>
                                      </p:cBhvr>
                                      <p:tavLst>
                                        <p:tav tm="0">
                                          <p:val>
                                            <p:strVal val="#ppt_x"/>
                                          </p:val>
                                        </p:tav>
                                        <p:tav tm="100000">
                                          <p:val>
                                            <p:strVal val="#ppt_x"/>
                                          </p:val>
                                        </p:tav>
                                      </p:tavLst>
                                    </p:anim>
                                    <p:anim calcmode="lin" valueType="num">
                                      <p:cBhvr additive="base">
                                        <p:cTn id="35" dur="2000" fill="hold"/>
                                        <p:tgtEl>
                                          <p:spTgt spid="141"/>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0"/>
                                  </p:stCondLst>
                                  <p:childTnLst>
                                    <p:set>
                                      <p:cBhvr>
                                        <p:cTn id="37" dur="1" fill="hold">
                                          <p:stCondLst>
                                            <p:cond delay="0"/>
                                          </p:stCondLst>
                                        </p:cTn>
                                        <p:tgtEl>
                                          <p:spTgt spid="142"/>
                                        </p:tgtEl>
                                        <p:attrNameLst>
                                          <p:attrName>style.visibility</p:attrName>
                                        </p:attrNameLst>
                                      </p:cBhvr>
                                      <p:to>
                                        <p:strVal val="visible"/>
                                      </p:to>
                                    </p:set>
                                    <p:anim calcmode="lin" valueType="num">
                                      <p:cBhvr additive="base">
                                        <p:cTn id="38" dur="2000" fill="hold"/>
                                        <p:tgtEl>
                                          <p:spTgt spid="142"/>
                                        </p:tgtEl>
                                        <p:attrNameLst>
                                          <p:attrName>ppt_x</p:attrName>
                                        </p:attrNameLst>
                                      </p:cBhvr>
                                      <p:tavLst>
                                        <p:tav tm="0">
                                          <p:val>
                                            <p:strVal val="#ppt_x"/>
                                          </p:val>
                                        </p:tav>
                                        <p:tav tm="100000">
                                          <p:val>
                                            <p:strVal val="#ppt_x"/>
                                          </p:val>
                                        </p:tav>
                                      </p:tavLst>
                                    </p:anim>
                                    <p:anim calcmode="lin" valueType="num">
                                      <p:cBhvr additive="base">
                                        <p:cTn id="39" dur="2000" fill="hold"/>
                                        <p:tgtEl>
                                          <p:spTgt spid="142"/>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0"/>
                                  </p:stCondLst>
                                  <p:childTnLst>
                                    <p:set>
                                      <p:cBhvr>
                                        <p:cTn id="41" dur="1" fill="hold">
                                          <p:stCondLst>
                                            <p:cond delay="0"/>
                                          </p:stCondLst>
                                        </p:cTn>
                                        <p:tgtEl>
                                          <p:spTgt spid="143"/>
                                        </p:tgtEl>
                                        <p:attrNameLst>
                                          <p:attrName>style.visibility</p:attrName>
                                        </p:attrNameLst>
                                      </p:cBhvr>
                                      <p:to>
                                        <p:strVal val="visible"/>
                                      </p:to>
                                    </p:set>
                                    <p:anim calcmode="lin" valueType="num">
                                      <p:cBhvr additive="base">
                                        <p:cTn id="42" dur="2000" fill="hold"/>
                                        <p:tgtEl>
                                          <p:spTgt spid="143"/>
                                        </p:tgtEl>
                                        <p:attrNameLst>
                                          <p:attrName>ppt_x</p:attrName>
                                        </p:attrNameLst>
                                      </p:cBhvr>
                                      <p:tavLst>
                                        <p:tav tm="0">
                                          <p:val>
                                            <p:strVal val="#ppt_x"/>
                                          </p:val>
                                        </p:tav>
                                        <p:tav tm="100000">
                                          <p:val>
                                            <p:strVal val="#ppt_x"/>
                                          </p:val>
                                        </p:tav>
                                      </p:tavLst>
                                    </p:anim>
                                    <p:anim calcmode="lin" valueType="num">
                                      <p:cBhvr additive="base">
                                        <p:cTn id="43" dur="2000" fill="hold"/>
                                        <p:tgtEl>
                                          <p:spTgt spid="143"/>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0"/>
                                  </p:stCondLst>
                                  <p:childTnLst>
                                    <p:set>
                                      <p:cBhvr>
                                        <p:cTn id="45" dur="1" fill="hold">
                                          <p:stCondLst>
                                            <p:cond delay="0"/>
                                          </p:stCondLst>
                                        </p:cTn>
                                        <p:tgtEl>
                                          <p:spTgt spid="144"/>
                                        </p:tgtEl>
                                        <p:attrNameLst>
                                          <p:attrName>style.visibility</p:attrName>
                                        </p:attrNameLst>
                                      </p:cBhvr>
                                      <p:to>
                                        <p:strVal val="visible"/>
                                      </p:to>
                                    </p:set>
                                    <p:anim calcmode="lin" valueType="num">
                                      <p:cBhvr additive="base">
                                        <p:cTn id="46" dur="2000" fill="hold"/>
                                        <p:tgtEl>
                                          <p:spTgt spid="144"/>
                                        </p:tgtEl>
                                        <p:attrNameLst>
                                          <p:attrName>ppt_x</p:attrName>
                                        </p:attrNameLst>
                                      </p:cBhvr>
                                      <p:tavLst>
                                        <p:tav tm="0">
                                          <p:val>
                                            <p:strVal val="#ppt_x"/>
                                          </p:val>
                                        </p:tav>
                                        <p:tav tm="100000">
                                          <p:val>
                                            <p:strVal val="#ppt_x"/>
                                          </p:val>
                                        </p:tav>
                                      </p:tavLst>
                                    </p:anim>
                                    <p:anim calcmode="lin" valueType="num">
                                      <p:cBhvr additive="base">
                                        <p:cTn id="47" dur="2000" fill="hold"/>
                                        <p:tgtEl>
                                          <p:spTgt spid="144"/>
                                        </p:tgtEl>
                                        <p:attrNameLst>
                                          <p:attrName>ppt_y</p:attrName>
                                        </p:attrNameLst>
                                      </p:cBhvr>
                                      <p:tavLst>
                                        <p:tav tm="0">
                                          <p:val>
                                            <p:strVal val="0-#ppt_h/2"/>
                                          </p:val>
                                        </p:tav>
                                        <p:tav tm="100000">
                                          <p:val>
                                            <p:strVal val="#ppt_y"/>
                                          </p:val>
                                        </p:tav>
                                      </p:tavLst>
                                    </p:anim>
                                  </p:childTnLst>
                                </p:cTn>
                              </p:par>
                              <p:par>
                                <p:cTn id="48" presetID="1" presetClass="entr" presetSubtype="0" fill="hold" grpId="0" nodeType="withEffect">
                                  <p:stCondLst>
                                    <p:cond delay="0"/>
                                  </p:stCondLst>
                                  <p:childTnLst>
                                    <p:set>
                                      <p:cBhvr>
                                        <p:cTn id="49" dur="1" fill="hold">
                                          <p:stCondLst>
                                            <p:cond delay="0"/>
                                          </p:stCondLst>
                                        </p:cTn>
                                        <p:tgtEl>
                                          <p:spTgt spid="72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03" grpId="0"/>
      <p:bldP spid="67" grpId="0" animBg="1"/>
      <p:bldP spid="68" grpId="0" animBg="1"/>
      <p:bldP spid="70" grpId="0" animBg="1"/>
      <p:bldP spid="72" grpId="0" animBg="1"/>
      <p:bldP spid="73" grpId="0" animBg="1"/>
      <p:bldP spid="74" grpId="0" animBg="1"/>
      <p:bldP spid="8232" grpId="0"/>
      <p:bldP spid="8233" grpId="0" animBg="1"/>
      <p:bldP spid="93" grpId="0"/>
      <p:bldP spid="139" grpId="0" animBg="1"/>
      <p:bldP spid="140" grpId="0" animBg="1"/>
      <p:bldP spid="141" grpId="0" animBg="1"/>
      <p:bldP spid="142" grpId="0" animBg="1"/>
      <p:bldP spid="143" grpId="0" animBg="1"/>
      <p:bldP spid="144"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9E09E-5EB7-5E3E-AF56-21855AFE61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26885A-9D15-9125-DB66-62D094F1C8BD}"/>
              </a:ext>
            </a:extLst>
          </p:cNvPr>
          <p:cNvSpPr>
            <a:spLocks noGrp="1"/>
          </p:cNvSpPr>
          <p:nvPr>
            <p:ph type="title"/>
          </p:nvPr>
        </p:nvSpPr>
        <p:spPr/>
        <p:txBody>
          <a:bodyPr/>
          <a:lstStyle/>
          <a:p>
            <a:r>
              <a:rPr lang="en-US" b="1" dirty="0"/>
              <a:t>Our learning objectives</a:t>
            </a:r>
            <a:endParaRPr lang="en-US" dirty="0"/>
          </a:p>
        </p:txBody>
      </p:sp>
      <p:sp>
        <p:nvSpPr>
          <p:cNvPr id="3" name="Content Placeholder 2">
            <a:extLst>
              <a:ext uri="{FF2B5EF4-FFF2-40B4-BE49-F238E27FC236}">
                <a16:creationId xmlns:a16="http://schemas.microsoft.com/office/drawing/2014/main" id="{0DC43D22-25E8-1514-F54C-1189C95502DC}"/>
              </a:ext>
            </a:extLst>
          </p:cNvPr>
          <p:cNvSpPr>
            <a:spLocks noGrp="1"/>
          </p:cNvSpPr>
          <p:nvPr>
            <p:ph idx="1"/>
          </p:nvPr>
        </p:nvSpPr>
        <p:spPr/>
        <p:txBody>
          <a:bodyPr/>
          <a:lstStyle/>
          <a:p>
            <a:pPr marL="0" indent="0" algn="ctr">
              <a:buNone/>
            </a:pPr>
            <a:r>
              <a:rPr lang="en-US" u="sng" dirty="0"/>
              <a:t> At the conclusion of this presentation:</a:t>
            </a:r>
          </a:p>
          <a:p>
            <a:pPr marL="514350" indent="-514350">
              <a:buFont typeface="+mj-lt"/>
              <a:buAutoNum type="arabicPeriod"/>
            </a:pPr>
            <a:r>
              <a:rPr lang="en-US" sz="2400" dirty="0"/>
              <a:t>Describe the two components that react to form DBP  </a:t>
            </a:r>
          </a:p>
          <a:p>
            <a:pPr marL="514350" indent="-514350">
              <a:buFont typeface="+mj-lt"/>
              <a:buAutoNum type="arabicPeriod"/>
            </a:pPr>
            <a:r>
              <a:rPr lang="en-US" sz="2400" dirty="0"/>
              <a:t>Identify four elements of DBP formation that can be addressed</a:t>
            </a:r>
          </a:p>
          <a:p>
            <a:pPr marL="514350" indent="-514350">
              <a:buFont typeface="+mj-lt"/>
              <a:buAutoNum type="arabicPeriod"/>
            </a:pPr>
            <a:r>
              <a:rPr lang="en-US" sz="2400" dirty="0">
                <a:highlight>
                  <a:srgbClr val="FFFF00"/>
                </a:highlight>
              </a:rPr>
              <a:t>State two techniques to address DBP formation at the WTP</a:t>
            </a:r>
          </a:p>
          <a:p>
            <a:pPr marL="514350" indent="-514350">
              <a:buFont typeface="+mj-lt"/>
              <a:buAutoNum type="arabicPeriod"/>
            </a:pPr>
            <a:r>
              <a:rPr lang="en-US" sz="2400" dirty="0"/>
              <a:t>State two techniques to reduce water age in  the distribution system</a:t>
            </a:r>
          </a:p>
          <a:p>
            <a:endParaRPr lang="en-US" dirty="0"/>
          </a:p>
        </p:txBody>
      </p:sp>
      <p:sp>
        <p:nvSpPr>
          <p:cNvPr id="4" name="Slide Number Placeholder 3">
            <a:extLst>
              <a:ext uri="{FF2B5EF4-FFF2-40B4-BE49-F238E27FC236}">
                <a16:creationId xmlns:a16="http://schemas.microsoft.com/office/drawing/2014/main" id="{8BAB2FF6-A5E4-9BBA-EBB4-D953FC8638D7}"/>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3856877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3AA79-5C74-319B-0D0C-41F3CBCBD9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1A996B-1F40-0FD4-AE26-348610866D05}"/>
              </a:ext>
            </a:extLst>
          </p:cNvPr>
          <p:cNvSpPr>
            <a:spLocks noGrp="1"/>
          </p:cNvSpPr>
          <p:nvPr>
            <p:ph type="title"/>
          </p:nvPr>
        </p:nvSpPr>
        <p:spPr/>
        <p:txBody>
          <a:bodyPr/>
          <a:lstStyle/>
          <a:p>
            <a:r>
              <a:rPr lang="en-US" dirty="0"/>
              <a:t>DBP control applications</a:t>
            </a:r>
          </a:p>
        </p:txBody>
      </p:sp>
      <p:sp>
        <p:nvSpPr>
          <p:cNvPr id="3" name="Content Placeholder 2">
            <a:extLst>
              <a:ext uri="{FF2B5EF4-FFF2-40B4-BE49-F238E27FC236}">
                <a16:creationId xmlns:a16="http://schemas.microsoft.com/office/drawing/2014/main" id="{DDD27763-44B9-F971-29AE-E84A3194CAC2}"/>
              </a:ext>
            </a:extLst>
          </p:cNvPr>
          <p:cNvSpPr>
            <a:spLocks noGrp="1"/>
          </p:cNvSpPr>
          <p:nvPr>
            <p:ph idx="1"/>
          </p:nvPr>
        </p:nvSpPr>
        <p:spPr/>
        <p:txBody>
          <a:bodyPr/>
          <a:lstStyle/>
          <a:p>
            <a:pPr marL="342900" indent="-342900">
              <a:buFont typeface="Arial" panose="020B0604020202020204" pitchFamily="34" charset="0"/>
              <a:buChar char="•"/>
            </a:pPr>
            <a:r>
              <a:rPr lang="en-US" dirty="0"/>
              <a:t>At the water treatment plant</a:t>
            </a:r>
          </a:p>
          <a:p>
            <a:pPr marL="342900" indent="-342900">
              <a:buFont typeface="Arial" panose="020B0604020202020204" pitchFamily="34" charset="0"/>
              <a:buChar char="•"/>
            </a:pPr>
            <a:r>
              <a:rPr lang="en-US" b="1" u="sng" dirty="0"/>
              <a:t>In the distribution system</a:t>
            </a:r>
          </a:p>
          <a:p>
            <a:endParaRPr lang="en-US" dirty="0"/>
          </a:p>
        </p:txBody>
      </p:sp>
      <p:sp>
        <p:nvSpPr>
          <p:cNvPr id="4" name="Slide Number Placeholder 3">
            <a:extLst>
              <a:ext uri="{FF2B5EF4-FFF2-40B4-BE49-F238E27FC236}">
                <a16:creationId xmlns:a16="http://schemas.microsoft.com/office/drawing/2014/main" id="{522AED71-0F15-2478-3CF3-3F19FB1ECA91}"/>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0680781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a:bodyPr>
          <a:lstStyle/>
          <a:p>
            <a:r>
              <a:rPr lang="en-US" b="1" dirty="0">
                <a:solidFill>
                  <a:srgbClr val="002060"/>
                </a:solidFill>
              </a:rPr>
              <a:t>Distribution system applications</a:t>
            </a:r>
          </a:p>
        </p:txBody>
      </p:sp>
      <p:sp>
        <p:nvSpPr>
          <p:cNvPr id="16387" name="Rectangle 3"/>
          <p:cNvSpPr>
            <a:spLocks noGrp="1" noChangeArrowheads="1"/>
          </p:cNvSpPr>
          <p:nvPr>
            <p:ph idx="1"/>
          </p:nvPr>
        </p:nvSpPr>
        <p:spPr/>
        <p:txBody>
          <a:bodyPr>
            <a:normAutofit/>
          </a:bodyPr>
          <a:lstStyle/>
          <a:p>
            <a:pPr marL="342900" indent="-342900">
              <a:buFont typeface="Arial" panose="020B0604020202020204" pitchFamily="34" charset="0"/>
              <a:buChar char="•"/>
            </a:pPr>
            <a:r>
              <a:rPr lang="en-US" b="1" u="sng" dirty="0"/>
              <a:t>Reduce water age</a:t>
            </a:r>
          </a:p>
          <a:p>
            <a:pPr marL="342900" indent="-342900">
              <a:buFont typeface="Arial" panose="020B0604020202020204" pitchFamily="34" charset="0"/>
              <a:buChar char="•"/>
            </a:pPr>
            <a:r>
              <a:rPr lang="en-US" dirty="0">
                <a:solidFill>
                  <a:schemeClr val="bg1">
                    <a:lumMod val="50000"/>
                  </a:schemeClr>
                </a:solidFill>
              </a:rPr>
              <a:t>Storage tank mixing &amp; aeration</a:t>
            </a:r>
          </a:p>
          <a:p>
            <a:pPr marL="342900" indent="-342900">
              <a:buFont typeface="Arial" panose="020B0604020202020204" pitchFamily="34" charset="0"/>
              <a:buChar char="•"/>
            </a:pPr>
            <a:r>
              <a:rPr lang="en-US" dirty="0">
                <a:solidFill>
                  <a:schemeClr val="bg1">
                    <a:lumMod val="50000"/>
                  </a:schemeClr>
                </a:solidFill>
              </a:rPr>
              <a:t>Introduce chlorine throughout system</a:t>
            </a:r>
          </a:p>
          <a:p>
            <a:pPr marL="0" indent="0">
              <a:buNone/>
            </a:pPr>
            <a:endParaRPr lang="en-US" sz="4000" dirty="0"/>
          </a:p>
        </p:txBody>
      </p:sp>
      <p:sp>
        <p:nvSpPr>
          <p:cNvPr id="2" name="Date Placeholder 1">
            <a:extLst>
              <a:ext uri="{FF2B5EF4-FFF2-40B4-BE49-F238E27FC236}">
                <a16:creationId xmlns:a16="http://schemas.microsoft.com/office/drawing/2014/main" id="{A2034990-A686-CA4E-9A26-0EB9BE811941}"/>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318579404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xfrm>
            <a:off x="529590" y="444500"/>
            <a:ext cx="8229600" cy="1143000"/>
          </a:xfrm>
        </p:spPr>
        <p:txBody>
          <a:bodyPr/>
          <a:lstStyle/>
          <a:p>
            <a:pPr>
              <a:defRPr/>
            </a:pPr>
            <a:r>
              <a:rPr lang="en-US" altLang="en-US" b="1" dirty="0">
                <a:solidFill>
                  <a:srgbClr val="002060"/>
                </a:solidFill>
              </a:rPr>
              <a:t>Typical distribution system water age (days)</a:t>
            </a:r>
          </a:p>
        </p:txBody>
      </p:sp>
      <p:graphicFrame>
        <p:nvGraphicFramePr>
          <p:cNvPr id="208940" name="Group 44"/>
          <p:cNvGraphicFramePr>
            <a:graphicFrameLocks noGrp="1"/>
          </p:cNvGraphicFramePr>
          <p:nvPr/>
        </p:nvGraphicFramePr>
        <p:xfrm>
          <a:off x="533400" y="2286000"/>
          <a:ext cx="8229600" cy="3251200"/>
        </p:xfrm>
        <a:graphic>
          <a:graphicData uri="http://schemas.openxmlformats.org/drawingml/2006/table">
            <a:tbl>
              <a:tblPr/>
              <a:tblGrid>
                <a:gridCol w="1905000">
                  <a:extLst>
                    <a:ext uri="{9D8B030D-6E8A-4147-A177-3AD203B41FA5}">
                      <a16:colId xmlns:a16="http://schemas.microsoft.com/office/drawing/2014/main" val="3546094070"/>
                    </a:ext>
                  </a:extLst>
                </a:gridCol>
                <a:gridCol w="2438400">
                  <a:extLst>
                    <a:ext uri="{9D8B030D-6E8A-4147-A177-3AD203B41FA5}">
                      <a16:colId xmlns:a16="http://schemas.microsoft.com/office/drawing/2014/main" val="2734146030"/>
                    </a:ext>
                  </a:extLst>
                </a:gridCol>
                <a:gridCol w="1447800">
                  <a:extLst>
                    <a:ext uri="{9D8B030D-6E8A-4147-A177-3AD203B41FA5}">
                      <a16:colId xmlns:a16="http://schemas.microsoft.com/office/drawing/2014/main" val="3470614580"/>
                    </a:ext>
                  </a:extLst>
                </a:gridCol>
                <a:gridCol w="2438400">
                  <a:extLst>
                    <a:ext uri="{9D8B030D-6E8A-4147-A177-3AD203B41FA5}">
                      <a16:colId xmlns:a16="http://schemas.microsoft.com/office/drawing/2014/main" val="1729753214"/>
                    </a:ext>
                  </a:extLst>
                </a:gridCol>
              </a:tblGrid>
              <a:tr h="812800">
                <a:tc>
                  <a:txBody>
                    <a:bodyPr/>
                    <a:lstStyle>
                      <a:lvl1pPr>
                        <a:spcBef>
                          <a:spcPct val="20000"/>
                        </a:spcBef>
                        <a:buClr>
                          <a:schemeClr val="folHlink"/>
                        </a:buClr>
                        <a:buSzPct val="75000"/>
                        <a:buFont typeface="Monotype Sorts" pitchFamily="2" charset="2"/>
                        <a:defRPr kumimoji="1"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Clr>
                          <a:schemeClr val="folHlink"/>
                        </a:buClr>
                        <a:defRPr kumimoji="1"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folHlink"/>
                        </a:buClr>
                        <a:buSzPct val="60000"/>
                        <a:buFont typeface="Monotype Sorts" pitchFamily="2" charset="2"/>
                        <a:defRPr kumimoji="1"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defRPr kumimoji="1">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5pPr>
                      <a:lvl6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6pPr>
                      <a:lvl7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7pPr>
                      <a:lvl8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8pPr>
                      <a:lvl9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75000"/>
                        <a:buFont typeface="Monotype Sorts" pitchFamily="2" charset="2"/>
                        <a:buNone/>
                        <a:tabLst/>
                      </a:pPr>
                      <a:r>
                        <a:rPr kumimoji="1" lang="en-US" altLang="en-US" sz="2800" b="0" i="0" u="none" strike="noStrike" cap="none" normalizeH="0" baseline="0" dirty="0">
                          <a:ln>
                            <a:noFill/>
                          </a:ln>
                          <a:solidFill>
                            <a:schemeClr val="tx1"/>
                          </a:solidFill>
                          <a:effectLst>
                            <a:outerShdw blurRad="38100" dist="38100" dir="2700000" algn="tl">
                              <a:srgbClr val="000000"/>
                            </a:outerShdw>
                          </a:effectLst>
                          <a:latin typeface="Tahoma" panose="020B0604030504040204" pitchFamily="34" charset="0"/>
                        </a:rPr>
                        <a:t>Population</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folHlink"/>
                        </a:buClr>
                        <a:buSzPct val="75000"/>
                        <a:buFont typeface="Monotype Sorts" pitchFamily="2" charset="2"/>
                        <a:defRPr kumimoji="1"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Clr>
                          <a:schemeClr val="folHlink"/>
                        </a:buClr>
                        <a:defRPr kumimoji="1"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folHlink"/>
                        </a:buClr>
                        <a:buSzPct val="60000"/>
                        <a:buFont typeface="Monotype Sorts" pitchFamily="2" charset="2"/>
                        <a:defRPr kumimoji="1"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defRPr kumimoji="1">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5pPr>
                      <a:lvl6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6pPr>
                      <a:lvl7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7pPr>
                      <a:lvl8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8pPr>
                      <a:lvl9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75000"/>
                        <a:buFont typeface="Monotype Sorts" pitchFamily="2" charset="2"/>
                        <a:buNone/>
                        <a:tabLst/>
                      </a:pPr>
                      <a:r>
                        <a:rPr kumimoji="1" lang="en-US" altLang="en-US" sz="2800" b="0" i="0" u="none" strike="noStrike" cap="none" normalizeH="0" baseline="0" dirty="0">
                          <a:ln>
                            <a:noFill/>
                          </a:ln>
                          <a:solidFill>
                            <a:schemeClr val="tx1"/>
                          </a:solidFill>
                          <a:effectLst>
                            <a:outerShdw blurRad="38100" dist="38100" dir="2700000" algn="tl">
                              <a:srgbClr val="000000"/>
                            </a:outerShdw>
                          </a:effectLst>
                          <a:latin typeface="Tahoma" panose="020B0604030504040204" pitchFamily="34" charset="0"/>
                        </a:rPr>
                        <a:t>Miles of main</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folHlink"/>
                        </a:buClr>
                        <a:buSzPct val="75000"/>
                        <a:buFont typeface="Monotype Sorts" pitchFamily="2" charset="2"/>
                        <a:defRPr kumimoji="1"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Clr>
                          <a:schemeClr val="folHlink"/>
                        </a:buClr>
                        <a:defRPr kumimoji="1"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folHlink"/>
                        </a:buClr>
                        <a:buSzPct val="60000"/>
                        <a:buFont typeface="Monotype Sorts" pitchFamily="2" charset="2"/>
                        <a:defRPr kumimoji="1"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defRPr kumimoji="1">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5pPr>
                      <a:lvl6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6pPr>
                      <a:lvl7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7pPr>
                      <a:lvl8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8pPr>
                      <a:lvl9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75000"/>
                        <a:buFont typeface="Monotype Sorts" pitchFamily="2" charset="2"/>
                        <a:buNone/>
                        <a:tabLst/>
                      </a:pPr>
                      <a:r>
                        <a:rPr kumimoji="1" lang="en-US" altLang="en-US" sz="2800" b="0" i="0" u="none" strike="noStrike" cap="none" normalizeH="0" baseline="0" dirty="0">
                          <a:ln>
                            <a:noFill/>
                          </a:ln>
                          <a:solidFill>
                            <a:schemeClr val="tx1"/>
                          </a:solidFill>
                          <a:effectLst>
                            <a:outerShdw blurRad="38100" dist="38100" dir="2700000" algn="tl">
                              <a:srgbClr val="000000"/>
                            </a:outerShdw>
                          </a:effectLst>
                          <a:latin typeface="Tahoma" panose="020B0604030504040204" pitchFamily="34" charset="0"/>
                        </a:rPr>
                        <a:t>Min RT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folHlink"/>
                        </a:buClr>
                        <a:buSzPct val="75000"/>
                        <a:buFont typeface="Monotype Sorts" pitchFamily="2" charset="2"/>
                        <a:defRPr kumimoji="1"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Clr>
                          <a:schemeClr val="folHlink"/>
                        </a:buClr>
                        <a:defRPr kumimoji="1"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folHlink"/>
                        </a:buClr>
                        <a:buSzPct val="60000"/>
                        <a:buFont typeface="Monotype Sorts" pitchFamily="2" charset="2"/>
                        <a:defRPr kumimoji="1"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defRPr kumimoji="1">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5pPr>
                      <a:lvl6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6pPr>
                      <a:lvl7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7pPr>
                      <a:lvl8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8pPr>
                      <a:lvl9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75000"/>
                        <a:buFont typeface="Monotype Sorts" pitchFamily="2" charset="2"/>
                        <a:buNone/>
                        <a:tabLst/>
                      </a:pPr>
                      <a:r>
                        <a:rPr kumimoji="1" lang="en-US" altLang="en-US" sz="2800" b="0" i="0" u="none" strike="noStrike" cap="none" normalizeH="0" baseline="0" dirty="0">
                          <a:ln>
                            <a:noFill/>
                          </a:ln>
                          <a:solidFill>
                            <a:schemeClr val="tx1"/>
                          </a:solidFill>
                          <a:effectLst>
                            <a:outerShdw blurRad="38100" dist="38100" dir="2700000" algn="tl">
                              <a:srgbClr val="000000"/>
                            </a:outerShdw>
                          </a:effectLst>
                          <a:latin typeface="Tahoma" panose="020B0604030504040204" pitchFamily="34" charset="0"/>
                        </a:rPr>
                        <a:t>MRT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789895672"/>
                  </a:ext>
                </a:extLst>
              </a:tr>
              <a:tr h="812800">
                <a:tc>
                  <a:txBody>
                    <a:bodyPr/>
                    <a:lstStyle>
                      <a:lvl1pPr>
                        <a:spcBef>
                          <a:spcPct val="20000"/>
                        </a:spcBef>
                        <a:buClr>
                          <a:schemeClr val="folHlink"/>
                        </a:buClr>
                        <a:buSzPct val="75000"/>
                        <a:buFont typeface="Monotype Sorts" pitchFamily="2" charset="2"/>
                        <a:defRPr kumimoji="1"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Clr>
                          <a:schemeClr val="folHlink"/>
                        </a:buClr>
                        <a:defRPr kumimoji="1"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folHlink"/>
                        </a:buClr>
                        <a:buSzPct val="60000"/>
                        <a:buFont typeface="Monotype Sorts" pitchFamily="2" charset="2"/>
                        <a:defRPr kumimoji="1"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defRPr kumimoji="1">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5pPr>
                      <a:lvl6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6pPr>
                      <a:lvl7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7pPr>
                      <a:lvl8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8pPr>
                      <a:lvl9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75000"/>
                        <a:buFont typeface="Monotype Sorts" pitchFamily="2" charset="2"/>
                        <a:buNone/>
                        <a:tabLst/>
                      </a:pPr>
                      <a:r>
                        <a:rPr kumimoji="1" lang="en-US" altLang="en-US" sz="2800" b="0" i="0" u="none" strike="noStrike" cap="none" normalizeH="0" baseline="0" dirty="0">
                          <a:ln>
                            <a:noFill/>
                          </a:ln>
                          <a:solidFill>
                            <a:schemeClr val="tx1"/>
                          </a:solidFill>
                          <a:effectLst>
                            <a:outerShdw blurRad="38100" dist="38100" dir="2700000" algn="tl">
                              <a:srgbClr val="000000"/>
                            </a:outerShdw>
                          </a:effectLst>
                          <a:latin typeface="Tahoma" panose="020B0604030504040204" pitchFamily="34" charset="0"/>
                        </a:rPr>
                        <a:t>&gt; 750,000</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folHlink"/>
                        </a:buClr>
                        <a:buSzPct val="75000"/>
                        <a:buFont typeface="Monotype Sorts" pitchFamily="2" charset="2"/>
                        <a:defRPr kumimoji="1"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Clr>
                          <a:schemeClr val="folHlink"/>
                        </a:buClr>
                        <a:defRPr kumimoji="1"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folHlink"/>
                        </a:buClr>
                        <a:buSzPct val="60000"/>
                        <a:buFont typeface="Monotype Sorts" pitchFamily="2" charset="2"/>
                        <a:defRPr kumimoji="1"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defRPr kumimoji="1">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5pPr>
                      <a:lvl6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6pPr>
                      <a:lvl7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7pPr>
                      <a:lvl8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8pPr>
                      <a:lvl9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75000"/>
                        <a:buFont typeface="Monotype Sorts" pitchFamily="2" charset="2"/>
                        <a:buNone/>
                        <a:tabLst/>
                      </a:pPr>
                      <a:r>
                        <a:rPr kumimoji="1" lang="en-US" altLang="en-US" sz="2800" b="0" i="0" u="none" strike="noStrike" cap="none" normalizeH="0" baseline="0" dirty="0">
                          <a:ln>
                            <a:noFill/>
                          </a:ln>
                          <a:solidFill>
                            <a:schemeClr val="tx1"/>
                          </a:solidFill>
                          <a:effectLst>
                            <a:outerShdw blurRad="38100" dist="38100" dir="2700000" algn="tl">
                              <a:srgbClr val="000000"/>
                            </a:outerShdw>
                          </a:effectLst>
                          <a:latin typeface="Tahoma" panose="020B0604030504040204" pitchFamily="34" charset="0"/>
                        </a:rPr>
                        <a:t>  &gt;1,000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folHlink"/>
                        </a:buClr>
                        <a:buSzPct val="75000"/>
                        <a:buFont typeface="Monotype Sorts" pitchFamily="2" charset="2"/>
                        <a:defRPr kumimoji="1"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Clr>
                          <a:schemeClr val="folHlink"/>
                        </a:buClr>
                        <a:defRPr kumimoji="1"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folHlink"/>
                        </a:buClr>
                        <a:buSzPct val="60000"/>
                        <a:buFont typeface="Monotype Sorts" pitchFamily="2" charset="2"/>
                        <a:defRPr kumimoji="1"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defRPr kumimoji="1">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5pPr>
                      <a:lvl6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6pPr>
                      <a:lvl7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7pPr>
                      <a:lvl8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8pPr>
                      <a:lvl9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75000"/>
                        <a:buFont typeface="Monotype Sorts" pitchFamily="2" charset="2"/>
                        <a:buNone/>
                        <a:tabLst/>
                      </a:pPr>
                      <a:r>
                        <a:rPr kumimoji="1" lang="en-US" altLang="en-US" sz="2800" b="0" i="0" u="none" strike="noStrike" cap="none" normalizeH="0" baseline="0" dirty="0">
                          <a:ln>
                            <a:noFill/>
                          </a:ln>
                          <a:solidFill>
                            <a:schemeClr val="tx1"/>
                          </a:solidFill>
                          <a:effectLst>
                            <a:outerShdw blurRad="38100" dist="38100" dir="2700000" algn="tl">
                              <a:srgbClr val="000000"/>
                            </a:outerShdw>
                          </a:effectLst>
                          <a:latin typeface="Tahoma" panose="020B0604030504040204" pitchFamily="34" charset="0"/>
                        </a:rPr>
                        <a:t>1 day</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folHlink"/>
                        </a:buClr>
                        <a:buSzPct val="75000"/>
                        <a:buFont typeface="Monotype Sorts" pitchFamily="2" charset="2"/>
                        <a:defRPr kumimoji="1"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Clr>
                          <a:schemeClr val="folHlink"/>
                        </a:buClr>
                        <a:defRPr kumimoji="1"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folHlink"/>
                        </a:buClr>
                        <a:buSzPct val="60000"/>
                        <a:buFont typeface="Monotype Sorts" pitchFamily="2" charset="2"/>
                        <a:defRPr kumimoji="1"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defRPr kumimoji="1">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5pPr>
                      <a:lvl6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6pPr>
                      <a:lvl7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7pPr>
                      <a:lvl8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8pPr>
                      <a:lvl9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75000"/>
                        <a:buFont typeface="Monotype Sorts" pitchFamily="2" charset="2"/>
                        <a:buNone/>
                        <a:tabLst/>
                      </a:pPr>
                      <a:r>
                        <a:rPr kumimoji="1" lang="en-US" altLang="en-US" sz="2800" b="0" i="0" u="none" strike="noStrike" cap="none" normalizeH="0" baseline="0" dirty="0">
                          <a:ln>
                            <a:noFill/>
                          </a:ln>
                          <a:solidFill>
                            <a:schemeClr val="tx1"/>
                          </a:solidFill>
                          <a:effectLst>
                            <a:outerShdw blurRad="38100" dist="38100" dir="2700000" algn="tl">
                              <a:srgbClr val="000000"/>
                            </a:outerShdw>
                          </a:effectLst>
                          <a:latin typeface="Tahoma" panose="020B0604030504040204" pitchFamily="34" charset="0"/>
                        </a:rPr>
                        <a:t>~  1 wk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243230363"/>
                  </a:ext>
                </a:extLst>
              </a:tr>
              <a:tr h="812800">
                <a:tc>
                  <a:txBody>
                    <a:bodyPr/>
                    <a:lstStyle>
                      <a:lvl1pPr>
                        <a:spcBef>
                          <a:spcPct val="20000"/>
                        </a:spcBef>
                        <a:buClr>
                          <a:schemeClr val="folHlink"/>
                        </a:buClr>
                        <a:buSzPct val="75000"/>
                        <a:buFont typeface="Monotype Sorts" pitchFamily="2" charset="2"/>
                        <a:defRPr kumimoji="1"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Clr>
                          <a:schemeClr val="folHlink"/>
                        </a:buClr>
                        <a:defRPr kumimoji="1"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folHlink"/>
                        </a:buClr>
                        <a:buSzPct val="60000"/>
                        <a:buFont typeface="Monotype Sorts" pitchFamily="2" charset="2"/>
                        <a:defRPr kumimoji="1"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defRPr kumimoji="1">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5pPr>
                      <a:lvl6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6pPr>
                      <a:lvl7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7pPr>
                      <a:lvl8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8pPr>
                      <a:lvl9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75000"/>
                        <a:buFont typeface="Monotype Sorts" pitchFamily="2" charset="2"/>
                        <a:buNone/>
                        <a:tabLst/>
                      </a:pPr>
                      <a:r>
                        <a:rPr kumimoji="1" lang="en-US" altLang="en-US" sz="2800" b="0" i="0" u="none" strike="noStrike" cap="none" normalizeH="0" baseline="0" dirty="0">
                          <a:ln>
                            <a:noFill/>
                          </a:ln>
                          <a:solidFill>
                            <a:schemeClr val="tx1"/>
                          </a:solidFill>
                          <a:effectLst>
                            <a:outerShdw blurRad="38100" dist="38100" dir="2700000" algn="tl">
                              <a:srgbClr val="000000"/>
                            </a:outerShdw>
                          </a:effectLst>
                          <a:latin typeface="Tahoma" panose="020B0604030504040204" pitchFamily="34" charset="0"/>
                        </a:rPr>
                        <a:t>&lt; 100,000</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folHlink"/>
                        </a:buClr>
                        <a:buSzPct val="75000"/>
                        <a:buFont typeface="Monotype Sorts" pitchFamily="2" charset="2"/>
                        <a:defRPr kumimoji="1"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Clr>
                          <a:schemeClr val="folHlink"/>
                        </a:buClr>
                        <a:defRPr kumimoji="1"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folHlink"/>
                        </a:buClr>
                        <a:buSzPct val="60000"/>
                        <a:buFont typeface="Monotype Sorts" pitchFamily="2" charset="2"/>
                        <a:defRPr kumimoji="1"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defRPr kumimoji="1">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5pPr>
                      <a:lvl6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6pPr>
                      <a:lvl7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7pPr>
                      <a:lvl8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8pPr>
                      <a:lvl9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75000"/>
                        <a:buFont typeface="Monotype Sorts" pitchFamily="2" charset="2"/>
                        <a:buNone/>
                        <a:tabLst/>
                      </a:pPr>
                      <a:r>
                        <a:rPr kumimoji="1" lang="en-US" altLang="en-US" sz="2800" b="0" i="0" u="none" strike="noStrike" cap="none" normalizeH="0" baseline="0" dirty="0">
                          <a:ln>
                            <a:noFill/>
                          </a:ln>
                          <a:solidFill>
                            <a:schemeClr val="tx1"/>
                          </a:solidFill>
                          <a:effectLst>
                            <a:outerShdw blurRad="38100" dist="38100" dir="2700000" algn="tl">
                              <a:srgbClr val="000000"/>
                            </a:outerShdw>
                          </a:effectLst>
                          <a:latin typeface="Tahoma" panose="020B0604030504040204" pitchFamily="34" charset="0"/>
                        </a:rPr>
                        <a:t>   &lt; 400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folHlink"/>
                        </a:buClr>
                        <a:buSzPct val="75000"/>
                        <a:buFont typeface="Monotype Sorts" pitchFamily="2" charset="2"/>
                        <a:defRPr kumimoji="1"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Clr>
                          <a:schemeClr val="folHlink"/>
                        </a:buClr>
                        <a:defRPr kumimoji="1"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folHlink"/>
                        </a:buClr>
                        <a:buSzPct val="60000"/>
                        <a:buFont typeface="Monotype Sorts" pitchFamily="2" charset="2"/>
                        <a:defRPr kumimoji="1"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defRPr kumimoji="1">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5pPr>
                      <a:lvl6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6pPr>
                      <a:lvl7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7pPr>
                      <a:lvl8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8pPr>
                      <a:lvl9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75000"/>
                        <a:buFont typeface="Monotype Sorts" pitchFamily="2" charset="2"/>
                        <a:buNone/>
                        <a:tabLst/>
                      </a:pPr>
                      <a:r>
                        <a:rPr kumimoji="1" lang="en-US" altLang="en-US" sz="2800" b="0" i="0" u="none" strike="noStrike" cap="none" normalizeH="0" baseline="0" dirty="0">
                          <a:ln>
                            <a:noFill/>
                          </a:ln>
                          <a:solidFill>
                            <a:schemeClr val="tx1"/>
                          </a:solidFill>
                          <a:effectLst>
                            <a:outerShdw blurRad="38100" dist="38100" dir="2700000" algn="tl">
                              <a:srgbClr val="000000"/>
                            </a:outerShdw>
                          </a:effectLst>
                          <a:latin typeface="Tahoma" panose="020B0604030504040204" pitchFamily="34" charset="0"/>
                        </a:rPr>
                        <a:t>1 day</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folHlink"/>
                        </a:buClr>
                        <a:buSzPct val="75000"/>
                        <a:buFont typeface="Monotype Sorts" pitchFamily="2" charset="2"/>
                        <a:defRPr kumimoji="1"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Clr>
                          <a:schemeClr val="folHlink"/>
                        </a:buClr>
                        <a:defRPr kumimoji="1"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folHlink"/>
                        </a:buClr>
                        <a:buSzPct val="60000"/>
                        <a:buFont typeface="Monotype Sorts" pitchFamily="2" charset="2"/>
                        <a:defRPr kumimoji="1"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defRPr kumimoji="1">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5pPr>
                      <a:lvl6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6pPr>
                      <a:lvl7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7pPr>
                      <a:lvl8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8pPr>
                      <a:lvl9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75000"/>
                        <a:buFont typeface="Monotype Sorts" pitchFamily="2" charset="2"/>
                        <a:buNone/>
                        <a:tabLst/>
                      </a:pPr>
                      <a:r>
                        <a:rPr kumimoji="1" lang="en-US" altLang="en-US" sz="2800" b="0" i="0" u="none" strike="noStrike" cap="none" normalizeH="0" baseline="0" dirty="0">
                          <a:ln>
                            <a:noFill/>
                          </a:ln>
                          <a:solidFill>
                            <a:schemeClr val="tx1"/>
                          </a:solidFill>
                          <a:effectLst>
                            <a:outerShdw blurRad="38100" dist="38100" dir="2700000" algn="tl">
                              <a:srgbClr val="000000"/>
                            </a:outerShdw>
                          </a:effectLst>
                          <a:latin typeface="Tahoma" panose="020B0604030504040204" pitchFamily="34" charset="0"/>
                        </a:rPr>
                        <a:t> ~ 2 wks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999677079"/>
                  </a:ext>
                </a:extLst>
              </a:tr>
              <a:tr h="812800">
                <a:tc>
                  <a:txBody>
                    <a:bodyPr/>
                    <a:lstStyle>
                      <a:lvl1pPr>
                        <a:spcBef>
                          <a:spcPct val="20000"/>
                        </a:spcBef>
                        <a:buClr>
                          <a:schemeClr val="folHlink"/>
                        </a:buClr>
                        <a:buSzPct val="75000"/>
                        <a:buFont typeface="Monotype Sorts" pitchFamily="2" charset="2"/>
                        <a:defRPr kumimoji="1"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Clr>
                          <a:schemeClr val="folHlink"/>
                        </a:buClr>
                        <a:defRPr kumimoji="1"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folHlink"/>
                        </a:buClr>
                        <a:buSzPct val="60000"/>
                        <a:buFont typeface="Monotype Sorts" pitchFamily="2" charset="2"/>
                        <a:defRPr kumimoji="1"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defRPr kumimoji="1">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5pPr>
                      <a:lvl6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6pPr>
                      <a:lvl7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7pPr>
                      <a:lvl8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8pPr>
                      <a:lvl9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75000"/>
                        <a:buFont typeface="Monotype Sorts" pitchFamily="2" charset="2"/>
                        <a:buNone/>
                        <a:tabLst/>
                      </a:pPr>
                      <a:r>
                        <a:rPr kumimoji="1" lang="en-US" altLang="en-US" sz="2800" b="0" i="0" u="none" strike="noStrike" cap="none" normalizeH="0" baseline="0" dirty="0">
                          <a:ln>
                            <a:noFill/>
                          </a:ln>
                          <a:solidFill>
                            <a:schemeClr val="tx1"/>
                          </a:solidFill>
                          <a:effectLst>
                            <a:outerShdw blurRad="38100" dist="38100" dir="2700000" algn="tl">
                              <a:srgbClr val="000000"/>
                            </a:outerShdw>
                          </a:effectLst>
                          <a:latin typeface="Tahoma" panose="020B0604030504040204" pitchFamily="34" charset="0"/>
                        </a:rPr>
                        <a:t>&lt;  25,000</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folHlink"/>
                        </a:buClr>
                        <a:buSzPct val="75000"/>
                        <a:buFont typeface="Monotype Sorts" pitchFamily="2" charset="2"/>
                        <a:defRPr kumimoji="1"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Clr>
                          <a:schemeClr val="folHlink"/>
                        </a:buClr>
                        <a:defRPr kumimoji="1"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folHlink"/>
                        </a:buClr>
                        <a:buSzPct val="60000"/>
                        <a:buFont typeface="Monotype Sorts" pitchFamily="2" charset="2"/>
                        <a:defRPr kumimoji="1"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defRPr kumimoji="1">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5pPr>
                      <a:lvl6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6pPr>
                      <a:lvl7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7pPr>
                      <a:lvl8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8pPr>
                      <a:lvl9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75000"/>
                        <a:buFont typeface="Monotype Sorts" pitchFamily="2" charset="2"/>
                        <a:buNone/>
                        <a:tabLst/>
                      </a:pPr>
                      <a:r>
                        <a:rPr kumimoji="1" lang="en-US" altLang="en-US" sz="2800" b="0" i="0" u="none" strike="noStrike" cap="none" normalizeH="0" baseline="0" dirty="0">
                          <a:ln>
                            <a:noFill/>
                          </a:ln>
                          <a:solidFill>
                            <a:schemeClr val="tx1"/>
                          </a:solidFill>
                          <a:effectLst>
                            <a:outerShdw blurRad="38100" dist="38100" dir="2700000" algn="tl">
                              <a:srgbClr val="000000"/>
                            </a:outerShdw>
                          </a:effectLst>
                          <a:latin typeface="Tahoma" panose="020B0604030504040204" pitchFamily="34" charset="0"/>
                        </a:rPr>
                        <a:t>   &lt; 100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folHlink"/>
                        </a:buClr>
                        <a:buSzPct val="75000"/>
                        <a:buFont typeface="Monotype Sorts" pitchFamily="2" charset="2"/>
                        <a:defRPr kumimoji="1"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Clr>
                          <a:schemeClr val="folHlink"/>
                        </a:buClr>
                        <a:defRPr kumimoji="1"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folHlink"/>
                        </a:buClr>
                        <a:buSzPct val="60000"/>
                        <a:buFont typeface="Monotype Sorts" pitchFamily="2" charset="2"/>
                        <a:defRPr kumimoji="1"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defRPr kumimoji="1">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5pPr>
                      <a:lvl6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6pPr>
                      <a:lvl7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7pPr>
                      <a:lvl8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8pPr>
                      <a:lvl9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75000"/>
                        <a:buFont typeface="Monotype Sorts" pitchFamily="2" charset="2"/>
                        <a:buNone/>
                        <a:tabLst/>
                      </a:pPr>
                      <a:r>
                        <a:rPr kumimoji="1" lang="en-US" altLang="en-US" sz="2800" b="0" i="0" u="none" strike="noStrike" cap="none" normalizeH="0" baseline="0" dirty="0">
                          <a:ln>
                            <a:noFill/>
                          </a:ln>
                          <a:solidFill>
                            <a:schemeClr val="tx1"/>
                          </a:solidFill>
                          <a:effectLst>
                            <a:outerShdw blurRad="38100" dist="38100" dir="2700000" algn="tl">
                              <a:srgbClr val="000000"/>
                            </a:outerShdw>
                          </a:effectLst>
                          <a:latin typeface="Tahoma" panose="020B0604030504040204" pitchFamily="34" charset="0"/>
                        </a:rPr>
                        <a:t>1 day</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folHlink"/>
                        </a:buClr>
                        <a:buSzPct val="75000"/>
                        <a:buFont typeface="Monotype Sorts" pitchFamily="2" charset="2"/>
                        <a:defRPr kumimoji="1"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Clr>
                          <a:schemeClr val="folHlink"/>
                        </a:buClr>
                        <a:defRPr kumimoji="1"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folHlink"/>
                        </a:buClr>
                        <a:buSzPct val="60000"/>
                        <a:buFont typeface="Monotype Sorts" pitchFamily="2" charset="2"/>
                        <a:defRPr kumimoji="1"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defRPr kumimoji="1">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5pPr>
                      <a:lvl6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6pPr>
                      <a:lvl7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7pPr>
                      <a:lvl8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8pPr>
                      <a:lvl9pPr eaLnBrk="0" fontAlgn="base" hangingPunct="0">
                        <a:spcBef>
                          <a:spcPct val="20000"/>
                        </a:spcBef>
                        <a:spcAft>
                          <a:spcPct val="0"/>
                        </a:spcAft>
                        <a:buClr>
                          <a:schemeClr val="folHlink"/>
                        </a:buClr>
                        <a:buSzPct val="50000"/>
                        <a:buFont typeface="Monotype Sorts" pitchFamily="2" charset="2"/>
                        <a:defRPr kumimoji="1">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75000"/>
                        <a:buFont typeface="Monotype Sorts" pitchFamily="2" charset="2"/>
                        <a:buNone/>
                        <a:tabLst/>
                      </a:pPr>
                      <a:r>
                        <a:rPr kumimoji="1" lang="en-US" altLang="en-US" sz="2800" b="0" i="0" u="none" strike="noStrike" cap="none" normalizeH="0" baseline="0" dirty="0">
                          <a:ln>
                            <a:noFill/>
                          </a:ln>
                          <a:solidFill>
                            <a:schemeClr val="tx1"/>
                          </a:solidFill>
                          <a:effectLst>
                            <a:outerShdw blurRad="38100" dist="38100" dir="2700000" algn="tl">
                              <a:srgbClr val="000000"/>
                            </a:outerShdw>
                          </a:effectLst>
                          <a:latin typeface="Tahoma" panose="020B0604030504040204" pitchFamily="34" charset="0"/>
                        </a:rPr>
                        <a:t> ~ 1 mo.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4213973333"/>
                  </a:ext>
                </a:extLst>
              </a:tr>
            </a:tbl>
          </a:graphicData>
        </a:graphic>
      </p:graphicFrame>
      <p:sp>
        <p:nvSpPr>
          <p:cNvPr id="66591" name="Text Box 25"/>
          <p:cNvSpPr txBox="1">
            <a:spLocks noChangeArrowheads="1"/>
          </p:cNvSpPr>
          <p:nvPr/>
        </p:nvSpPr>
        <p:spPr bwMode="auto">
          <a:xfrm>
            <a:off x="1805940" y="5791200"/>
            <a:ext cx="6858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r>
              <a:rPr lang="en-US" altLang="en-US" dirty="0"/>
              <a:t>AWWA: Water Age for average and dead-end conditions</a:t>
            </a:r>
          </a:p>
        </p:txBody>
      </p:sp>
      <p:sp>
        <p:nvSpPr>
          <p:cNvPr id="2" name="Date Placeholder 1">
            <a:extLst>
              <a:ext uri="{FF2B5EF4-FFF2-40B4-BE49-F238E27FC236}">
                <a16:creationId xmlns:a16="http://schemas.microsoft.com/office/drawing/2014/main" id="{644C06DA-E4AE-DB54-59B8-FDE3FDF7D3A2}"/>
              </a:ext>
            </a:extLst>
          </p:cNvPr>
          <p:cNvSpPr>
            <a:spLocks noGrp="1"/>
          </p:cNvSpPr>
          <p:nvPr>
            <p:ph type="dt" sz="half" idx="10"/>
          </p:nvPr>
        </p:nvSpPr>
        <p:spPr/>
        <p:txBody>
          <a:bodyPr/>
          <a:lstStyle/>
          <a:p>
            <a:pPr>
              <a:defRPr/>
            </a:pPr>
            <a:r>
              <a:rPr lang="en-US" dirty="0">
                <a:solidFill>
                  <a:srgbClr val="000000"/>
                </a:solidFill>
              </a:rPr>
              <a:t> </a:t>
            </a:r>
          </a:p>
        </p:txBody>
      </p:sp>
    </p:spTree>
    <p:extLst>
      <p:ext uri="{BB962C8B-B14F-4D97-AF65-F5344CB8AC3E}">
        <p14:creationId xmlns:p14="http://schemas.microsoft.com/office/powerpoint/2010/main" val="364457506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lstStyle/>
          <a:p>
            <a:pPr>
              <a:defRPr/>
            </a:pPr>
            <a:r>
              <a:rPr lang="en-US" altLang="en-US" b="1" dirty="0">
                <a:solidFill>
                  <a:srgbClr val="002060"/>
                </a:solidFill>
              </a:rPr>
              <a:t>Water age &amp; DBP production</a:t>
            </a:r>
          </a:p>
        </p:txBody>
      </p:sp>
      <p:pic>
        <p:nvPicPr>
          <p:cNvPr id="6451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011" y="1600200"/>
            <a:ext cx="5782589" cy="3929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04" name="Line 4"/>
          <p:cNvSpPr>
            <a:spLocks noChangeShapeType="1"/>
          </p:cNvSpPr>
          <p:nvPr/>
        </p:nvSpPr>
        <p:spPr bwMode="auto">
          <a:xfrm>
            <a:off x="990600" y="5181600"/>
            <a:ext cx="4267200" cy="0"/>
          </a:xfrm>
          <a:prstGeom prst="line">
            <a:avLst/>
          </a:prstGeom>
          <a:noFill/>
          <a:ln w="9525">
            <a:solidFill>
              <a:schemeClr val="bg2"/>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b="1" dirty="0">
              <a:effectLst>
                <a:outerShdw blurRad="38100" dist="38100" dir="2700000" algn="tl">
                  <a:srgbClr val="000000">
                    <a:alpha val="43137"/>
                  </a:srgbClr>
                </a:outerShdw>
              </a:effectLst>
            </a:endParaRPr>
          </a:p>
        </p:txBody>
      </p:sp>
      <p:sp>
        <p:nvSpPr>
          <p:cNvPr id="64518" name="Text Box 5"/>
          <p:cNvSpPr txBox="1">
            <a:spLocks noChangeArrowheads="1"/>
          </p:cNvSpPr>
          <p:nvPr/>
        </p:nvSpPr>
        <p:spPr bwMode="auto">
          <a:xfrm>
            <a:off x="2895600" y="5715000"/>
            <a:ext cx="3048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r>
              <a:rPr lang="en-US" altLang="en-US" dirty="0"/>
              <a:t>Franchi and Hill, 2002</a:t>
            </a:r>
          </a:p>
        </p:txBody>
      </p:sp>
      <p:sp>
        <p:nvSpPr>
          <p:cNvPr id="204806" name="Text Box 6"/>
          <p:cNvSpPr txBox="1">
            <a:spLocks noChangeArrowheads="1"/>
          </p:cNvSpPr>
          <p:nvPr/>
        </p:nvSpPr>
        <p:spPr bwMode="auto">
          <a:xfrm>
            <a:off x="6087389" y="1566041"/>
            <a:ext cx="2523211" cy="3000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defRPr/>
            </a:pPr>
            <a:endParaRPr lang="en-US" altLang="en-US" b="1" dirty="0"/>
          </a:p>
          <a:p>
            <a:pPr algn="ctr">
              <a:spcBef>
                <a:spcPct val="50000"/>
              </a:spcBef>
              <a:defRPr/>
            </a:pPr>
            <a:r>
              <a:rPr lang="en-US" altLang="en-US" b="1" dirty="0"/>
              <a:t>Two slopes are present in TTHM development.</a:t>
            </a:r>
          </a:p>
          <a:p>
            <a:pPr>
              <a:spcBef>
                <a:spcPct val="50000"/>
              </a:spcBef>
              <a:defRPr/>
            </a:pPr>
            <a:r>
              <a:rPr lang="en-US" altLang="en-US" b="1" dirty="0"/>
              <a:t>-The first is </a:t>
            </a:r>
            <a:r>
              <a:rPr lang="en-US" altLang="en-US" b="1" u="sng" dirty="0"/>
              <a:t>most significant</a:t>
            </a:r>
            <a:r>
              <a:rPr lang="en-US" altLang="en-US" b="1" dirty="0"/>
              <a:t> and is related to </a:t>
            </a:r>
            <a:r>
              <a:rPr lang="en-US" altLang="en-US" b="1" u="sng" dirty="0"/>
              <a:t>Cl dose.</a:t>
            </a:r>
          </a:p>
          <a:p>
            <a:pPr>
              <a:spcBef>
                <a:spcPct val="50000"/>
              </a:spcBef>
              <a:defRPr/>
            </a:pPr>
            <a:r>
              <a:rPr lang="en-US" altLang="en-US" b="1" dirty="0"/>
              <a:t>-The second is slower and related to </a:t>
            </a:r>
            <a:r>
              <a:rPr lang="en-US" altLang="en-US" b="1" u="sng" dirty="0"/>
              <a:t>Cl residual</a:t>
            </a:r>
          </a:p>
        </p:txBody>
      </p:sp>
      <p:sp>
        <p:nvSpPr>
          <p:cNvPr id="204807" name="Text Box 7"/>
          <p:cNvSpPr txBox="1">
            <a:spLocks noChangeArrowheads="1"/>
          </p:cNvSpPr>
          <p:nvPr/>
        </p:nvSpPr>
        <p:spPr bwMode="auto">
          <a:xfrm>
            <a:off x="1524000" y="4024868"/>
            <a:ext cx="10255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defRPr/>
            </a:pPr>
            <a:r>
              <a:rPr lang="en-US" altLang="en-US" b="1" dirty="0">
                <a:effectLst>
                  <a:outerShdw blurRad="38100" dist="38100" dir="2700000" algn="tl">
                    <a:srgbClr val="000000"/>
                  </a:outerShdw>
                </a:effectLst>
              </a:rPr>
              <a:t>Cl dose</a:t>
            </a:r>
          </a:p>
        </p:txBody>
      </p:sp>
      <p:sp>
        <p:nvSpPr>
          <p:cNvPr id="204808" name="Text Box 8"/>
          <p:cNvSpPr txBox="1">
            <a:spLocks noChangeArrowheads="1"/>
          </p:cNvSpPr>
          <p:nvPr/>
        </p:nvSpPr>
        <p:spPr bwMode="auto">
          <a:xfrm>
            <a:off x="3276600" y="3544586"/>
            <a:ext cx="1524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en-US" b="1" dirty="0">
                <a:effectLst>
                  <a:outerShdw blurRad="38100" dist="38100" dir="2700000" algn="tl">
                    <a:srgbClr val="000000"/>
                  </a:outerShdw>
                </a:effectLst>
              </a:rPr>
              <a:t>Cl Residual</a:t>
            </a:r>
          </a:p>
        </p:txBody>
      </p:sp>
      <p:sp>
        <p:nvSpPr>
          <p:cNvPr id="2" name="Date Placeholder 1">
            <a:extLst>
              <a:ext uri="{FF2B5EF4-FFF2-40B4-BE49-F238E27FC236}">
                <a16:creationId xmlns:a16="http://schemas.microsoft.com/office/drawing/2014/main" id="{2B79E04C-F64A-2B6C-F3F0-D530ABAC8692}"/>
              </a:ext>
            </a:extLst>
          </p:cNvPr>
          <p:cNvSpPr>
            <a:spLocks noGrp="1"/>
          </p:cNvSpPr>
          <p:nvPr>
            <p:ph type="dt" sz="half" idx="10"/>
          </p:nvPr>
        </p:nvSpPr>
        <p:spPr/>
        <p:txBody>
          <a:bodyPr/>
          <a:lstStyle/>
          <a:p>
            <a:pPr>
              <a:defRPr/>
            </a:pPr>
            <a:r>
              <a:rPr lang="en-US" dirty="0">
                <a:solidFill>
                  <a:srgbClr val="000000"/>
                </a:solidFill>
              </a:rPr>
              <a:t> </a:t>
            </a:r>
          </a:p>
        </p:txBody>
      </p:sp>
    </p:spTree>
    <p:extLst>
      <p:ext uri="{BB962C8B-B14F-4D97-AF65-F5344CB8AC3E}">
        <p14:creationId xmlns:p14="http://schemas.microsoft.com/office/powerpoint/2010/main" val="193363997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98596"/>
            <a:ext cx="7772400" cy="920604"/>
          </a:xfrm>
        </p:spPr>
        <p:txBody>
          <a:bodyPr/>
          <a:lstStyle/>
          <a:p>
            <a:r>
              <a:rPr lang="en-US" sz="3600" b="1" dirty="0">
                <a:solidFill>
                  <a:srgbClr val="002060"/>
                </a:solidFill>
              </a:rPr>
              <a:t>Reduce Water Age</a:t>
            </a:r>
          </a:p>
        </p:txBody>
      </p:sp>
      <p:sp>
        <p:nvSpPr>
          <p:cNvPr id="3" name="Content Placeholder 2"/>
          <p:cNvSpPr>
            <a:spLocks noGrp="1"/>
          </p:cNvSpPr>
          <p:nvPr>
            <p:ph idx="1"/>
          </p:nvPr>
        </p:nvSpPr>
        <p:spPr>
          <a:xfrm>
            <a:off x="313765" y="1234515"/>
            <a:ext cx="8382000" cy="5257800"/>
          </a:xfrm>
        </p:spPr>
        <p:txBody>
          <a:bodyPr/>
          <a:lstStyle/>
          <a:p>
            <a:pPr marL="457200" indent="-457200">
              <a:lnSpc>
                <a:spcPct val="80000"/>
              </a:lnSpc>
              <a:buClr>
                <a:schemeClr val="tx1"/>
              </a:buClr>
              <a:buFont typeface="Wingdings" pitchFamily="2" charset="2"/>
              <a:buAutoNum type="arabicPeriod"/>
              <a:defRPr/>
            </a:pPr>
            <a:r>
              <a:rPr lang="en-US" sz="2400" dirty="0"/>
              <a:t>Flush at optimal locations and flows</a:t>
            </a:r>
          </a:p>
          <a:p>
            <a:pPr marL="457200" indent="-457200">
              <a:lnSpc>
                <a:spcPct val="80000"/>
              </a:lnSpc>
              <a:buClr>
                <a:schemeClr val="tx1"/>
              </a:buClr>
              <a:buFont typeface="Wingdings" pitchFamily="2" charset="2"/>
              <a:buAutoNum type="arabicPeriod"/>
              <a:defRPr/>
            </a:pPr>
            <a:r>
              <a:rPr lang="en-US" sz="2400" dirty="0"/>
              <a:t>Bleed water at zone boundaries</a:t>
            </a:r>
          </a:p>
          <a:p>
            <a:pPr marL="457200" indent="-457200">
              <a:lnSpc>
                <a:spcPct val="80000"/>
              </a:lnSpc>
              <a:buClr>
                <a:schemeClr val="tx1"/>
              </a:buClr>
              <a:buFont typeface="Wingdings" pitchFamily="2" charset="2"/>
              <a:buAutoNum type="arabicPeriod"/>
              <a:defRPr/>
            </a:pPr>
            <a:r>
              <a:rPr lang="en-US" sz="2400" dirty="0"/>
              <a:t>Increase tank turnover </a:t>
            </a:r>
          </a:p>
          <a:p>
            <a:pPr marL="457200" indent="-457200">
              <a:lnSpc>
                <a:spcPct val="80000"/>
              </a:lnSpc>
              <a:buClr>
                <a:schemeClr val="tx1"/>
              </a:buClr>
              <a:buFont typeface="Wingdings" pitchFamily="2" charset="2"/>
              <a:buAutoNum type="arabicPeriod"/>
              <a:defRPr/>
            </a:pPr>
            <a:r>
              <a:rPr lang="en-US" sz="2400" dirty="0"/>
              <a:t>Control VFDs advantageously</a:t>
            </a:r>
          </a:p>
          <a:p>
            <a:pPr marL="457200" indent="-457200">
              <a:lnSpc>
                <a:spcPct val="80000"/>
              </a:lnSpc>
              <a:buClr>
                <a:schemeClr val="tx1"/>
              </a:buClr>
              <a:buFont typeface="Wingdings" pitchFamily="2" charset="2"/>
              <a:buAutoNum type="arabicPeriod"/>
              <a:defRPr/>
            </a:pPr>
            <a:r>
              <a:rPr lang="en-US" sz="2400" dirty="0"/>
              <a:t>Use ground storage and control valves to circulate water</a:t>
            </a:r>
          </a:p>
          <a:p>
            <a:pPr marL="457200" indent="-457200">
              <a:lnSpc>
                <a:spcPct val="80000"/>
              </a:lnSpc>
              <a:buClr>
                <a:schemeClr val="tx1"/>
              </a:buClr>
              <a:buFont typeface="Wingdings" pitchFamily="2" charset="2"/>
              <a:buAutoNum type="arabicPeriod"/>
              <a:defRPr/>
            </a:pPr>
            <a:r>
              <a:rPr lang="en-US" sz="2400" dirty="0"/>
              <a:t>Close valves to change flow patterns</a:t>
            </a:r>
          </a:p>
          <a:p>
            <a:pPr marL="457200" indent="-457200">
              <a:lnSpc>
                <a:spcPct val="80000"/>
              </a:lnSpc>
              <a:buClr>
                <a:schemeClr val="tx1"/>
              </a:buClr>
              <a:buFont typeface="Wingdings" pitchFamily="2" charset="2"/>
              <a:buAutoNum type="arabicPeriod"/>
              <a:defRPr/>
            </a:pPr>
            <a:r>
              <a:rPr lang="en-US" sz="2400" dirty="0"/>
              <a:t>Change operating methods with low flows</a:t>
            </a:r>
          </a:p>
          <a:p>
            <a:pPr marL="457200" indent="-457200">
              <a:lnSpc>
                <a:spcPct val="80000"/>
              </a:lnSpc>
              <a:buClr>
                <a:schemeClr val="tx1"/>
              </a:buClr>
              <a:buFont typeface="Wingdings" pitchFamily="2" charset="2"/>
              <a:buAutoNum type="arabicPeriod"/>
              <a:defRPr/>
            </a:pPr>
            <a:r>
              <a:rPr lang="en-US" sz="2400" dirty="0"/>
              <a:t>Reduce storage volume in low demand zones</a:t>
            </a:r>
          </a:p>
          <a:p>
            <a:pPr marL="457200" indent="-457200">
              <a:lnSpc>
                <a:spcPct val="80000"/>
              </a:lnSpc>
              <a:buClr>
                <a:schemeClr val="tx1"/>
              </a:buClr>
              <a:buFont typeface="Wingdings" pitchFamily="2" charset="2"/>
              <a:buAutoNum type="arabicPeriod"/>
              <a:defRPr/>
            </a:pPr>
            <a:r>
              <a:rPr lang="en-US" sz="2400" dirty="0"/>
              <a:t>Eliminate dead-ends</a:t>
            </a:r>
          </a:p>
          <a:p>
            <a:pPr marL="0" indent="0">
              <a:buNone/>
            </a:pPr>
            <a:endParaRPr lang="en-US" sz="2600" dirty="0"/>
          </a:p>
        </p:txBody>
      </p:sp>
      <p:pic>
        <p:nvPicPr>
          <p:cNvPr id="5" name="Picture 6" descr="MCj04316130000[1]"/>
          <p:cNvPicPr>
            <a:picLocks noChangeAspect="1" noChangeArrowheads="1"/>
          </p:cNvPicPr>
          <p:nvPr/>
        </p:nvPicPr>
        <p:blipFill>
          <a:blip r:embed="rId3" cstate="print"/>
          <a:srcRect/>
          <a:stretch>
            <a:fillRect/>
          </a:stretch>
        </p:blipFill>
        <p:spPr bwMode="auto">
          <a:xfrm>
            <a:off x="3657600" y="4416425"/>
            <a:ext cx="1828800" cy="1828800"/>
          </a:xfrm>
          <a:prstGeom prst="rect">
            <a:avLst/>
          </a:prstGeom>
          <a:noFill/>
          <a:ln w="9525">
            <a:noFill/>
            <a:miter lim="800000"/>
            <a:headEnd/>
            <a:tailEnd/>
          </a:ln>
        </p:spPr>
      </p:pic>
      <p:sp>
        <p:nvSpPr>
          <p:cNvPr id="6" name="Date Placeholder 5">
            <a:extLst>
              <a:ext uri="{FF2B5EF4-FFF2-40B4-BE49-F238E27FC236}">
                <a16:creationId xmlns:a16="http://schemas.microsoft.com/office/drawing/2014/main" id="{6A529C74-71BF-B28C-791A-834C31007F37}"/>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221436702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ChangeArrowheads="1"/>
          </p:cNvSpPr>
          <p:nvPr>
            <p:ph type="title"/>
          </p:nvPr>
        </p:nvSpPr>
        <p:spPr>
          <a:xfrm>
            <a:off x="533400" y="304800"/>
            <a:ext cx="7772400" cy="1143000"/>
          </a:xfrm>
        </p:spPr>
        <p:txBody>
          <a:bodyPr/>
          <a:lstStyle/>
          <a:p>
            <a:pPr>
              <a:defRPr/>
            </a:pPr>
            <a:r>
              <a:rPr lang="en-US" altLang="en-US" sz="3600" b="1" dirty="0">
                <a:solidFill>
                  <a:srgbClr val="002060"/>
                </a:solidFill>
              </a:rPr>
              <a:t>Flushing Objectives Used in Water Distribution Systems</a:t>
            </a:r>
          </a:p>
        </p:txBody>
      </p:sp>
      <p:graphicFrame>
        <p:nvGraphicFramePr>
          <p:cNvPr id="68612" name="Object 3"/>
          <p:cNvGraphicFramePr>
            <a:graphicFrameLocks noChangeAspect="1"/>
          </p:cNvGraphicFramePr>
          <p:nvPr/>
        </p:nvGraphicFramePr>
        <p:xfrm>
          <a:off x="914400" y="1828800"/>
          <a:ext cx="7010400" cy="3140075"/>
        </p:xfrm>
        <a:graphic>
          <a:graphicData uri="http://schemas.openxmlformats.org/presentationml/2006/ole">
            <mc:AlternateContent xmlns:mc="http://schemas.openxmlformats.org/markup-compatibility/2006">
              <mc:Choice xmlns:v="urn:schemas-microsoft-com:vml" Requires="v">
                <p:oleObj name="Bitmap Image" r:id="rId3" imgW="3933333" imgH="1762371" progId="Paint.Picture">
                  <p:embed/>
                </p:oleObj>
              </mc:Choice>
              <mc:Fallback>
                <p:oleObj name="Bitmap Image" r:id="rId3" imgW="3933333" imgH="1762371" progId="Paint.Picture">
                  <p:embed/>
                  <p:pic>
                    <p:nvPicPr>
                      <p:cNvPr id="68612"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828800"/>
                        <a:ext cx="7010400" cy="314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8613" name="Text Box 4"/>
          <p:cNvSpPr txBox="1">
            <a:spLocks noChangeArrowheads="1"/>
          </p:cNvSpPr>
          <p:nvPr/>
        </p:nvSpPr>
        <p:spPr bwMode="auto">
          <a:xfrm>
            <a:off x="4419600" y="4953000"/>
            <a:ext cx="3810000"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altLang="en-US" sz="2400" b="1" dirty="0"/>
              <a:t>Unidirectional Flushing </a:t>
            </a:r>
          </a:p>
          <a:p>
            <a:pPr algn="ctr">
              <a:spcBef>
                <a:spcPct val="50000"/>
              </a:spcBef>
            </a:pPr>
            <a:r>
              <a:rPr lang="en-US" altLang="en-US" sz="2000" b="1" dirty="0"/>
              <a:t>&gt; 2.5 fps  velocity that removes solid deposits and biofilm from pipelines</a:t>
            </a:r>
          </a:p>
          <a:p>
            <a:pPr>
              <a:spcBef>
                <a:spcPct val="50000"/>
              </a:spcBef>
            </a:pPr>
            <a:endParaRPr lang="en-US" altLang="en-US" sz="2000" b="1" dirty="0">
              <a:solidFill>
                <a:srgbClr val="FFFFFF"/>
              </a:solidFill>
            </a:endParaRPr>
          </a:p>
        </p:txBody>
      </p:sp>
      <p:sp>
        <p:nvSpPr>
          <p:cNvPr id="68614" name="Rectangle 5"/>
          <p:cNvSpPr>
            <a:spLocks noChangeArrowheads="1"/>
          </p:cNvSpPr>
          <p:nvPr/>
        </p:nvSpPr>
        <p:spPr bwMode="auto">
          <a:xfrm>
            <a:off x="914400" y="4953000"/>
            <a:ext cx="36576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r>
              <a:rPr lang="en-US" altLang="en-US" sz="2400" b="1" dirty="0"/>
              <a:t>Conventional Flushing </a:t>
            </a:r>
          </a:p>
          <a:p>
            <a:pPr algn="ctr">
              <a:spcBef>
                <a:spcPct val="50000"/>
              </a:spcBef>
            </a:pPr>
            <a:r>
              <a:rPr lang="en-US" altLang="en-US" sz="2000" b="1" dirty="0"/>
              <a:t> &lt; 2.5 fps velocity that reduces water age, raises disinfectant residual removes coloration</a:t>
            </a:r>
          </a:p>
        </p:txBody>
      </p:sp>
      <p:sp>
        <p:nvSpPr>
          <p:cNvPr id="68615" name="Text Box 6"/>
          <p:cNvSpPr txBox="1">
            <a:spLocks noChangeArrowheads="1"/>
          </p:cNvSpPr>
          <p:nvPr/>
        </p:nvSpPr>
        <p:spPr bwMode="auto">
          <a:xfrm>
            <a:off x="4191000" y="4953000"/>
            <a:ext cx="53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r>
              <a:rPr lang="en-US" altLang="en-US" sz="2400" dirty="0">
                <a:solidFill>
                  <a:srgbClr val="FFFFFF"/>
                </a:solidFill>
              </a:rPr>
              <a:t>&amp;</a:t>
            </a:r>
          </a:p>
        </p:txBody>
      </p:sp>
      <p:sp>
        <p:nvSpPr>
          <p:cNvPr id="2" name="Date Placeholder 1">
            <a:extLst>
              <a:ext uri="{FF2B5EF4-FFF2-40B4-BE49-F238E27FC236}">
                <a16:creationId xmlns:a16="http://schemas.microsoft.com/office/drawing/2014/main" id="{29A65FB6-3D8A-1143-17CA-B9B11258747F}"/>
              </a:ext>
            </a:extLst>
          </p:cNvPr>
          <p:cNvSpPr>
            <a:spLocks noGrp="1"/>
          </p:cNvSpPr>
          <p:nvPr>
            <p:ph type="dt" sz="half" idx="10"/>
          </p:nvPr>
        </p:nvSpPr>
        <p:spPr/>
        <p:txBody>
          <a:bodyPr/>
          <a:lstStyle/>
          <a:p>
            <a:pPr>
              <a:defRPr/>
            </a:pPr>
            <a:r>
              <a:rPr lang="en-US" dirty="0">
                <a:solidFill>
                  <a:srgbClr val="000000"/>
                </a:solidFill>
              </a:rPr>
              <a:t> </a:t>
            </a:r>
          </a:p>
        </p:txBody>
      </p:sp>
    </p:spTree>
    <p:extLst>
      <p:ext uri="{BB962C8B-B14F-4D97-AF65-F5344CB8AC3E}">
        <p14:creationId xmlns:p14="http://schemas.microsoft.com/office/powerpoint/2010/main" val="3071923682"/>
      </p:ext>
    </p:extLst>
  </p:cSld>
  <p:clrMapOvr>
    <a:masterClrMapping/>
  </p:clrMapOvr>
  <p:transition>
    <p:cover dir="d"/>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p:txBody>
          <a:bodyPr/>
          <a:lstStyle/>
          <a:p>
            <a:pPr>
              <a:defRPr/>
            </a:pPr>
            <a:r>
              <a:rPr lang="en-US" altLang="en-US" sz="3600" b="1" dirty="0">
                <a:solidFill>
                  <a:srgbClr val="002060"/>
                </a:solidFill>
              </a:rPr>
              <a:t>Effects of pH on the Production of DBPs in Distribution System</a:t>
            </a:r>
          </a:p>
        </p:txBody>
      </p:sp>
      <p:pic>
        <p:nvPicPr>
          <p:cNvPr id="7066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362200"/>
            <a:ext cx="3505200"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66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2198270"/>
            <a:ext cx="3425825" cy="3685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5045" name="Line 5"/>
          <p:cNvSpPr>
            <a:spLocks noChangeShapeType="1"/>
          </p:cNvSpPr>
          <p:nvPr/>
        </p:nvSpPr>
        <p:spPr bwMode="auto">
          <a:xfrm flipV="1">
            <a:off x="3886200" y="2667000"/>
            <a:ext cx="0" cy="2362200"/>
          </a:xfrm>
          <a:prstGeom prst="line">
            <a:avLst/>
          </a:prstGeom>
          <a:noFill/>
          <a:ln w="9525">
            <a:solidFill>
              <a:schemeClr val="bg2"/>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70663" name="Text Box 6"/>
          <p:cNvSpPr txBox="1">
            <a:spLocks noChangeArrowheads="1"/>
          </p:cNvSpPr>
          <p:nvPr/>
        </p:nvSpPr>
        <p:spPr bwMode="auto">
          <a:xfrm>
            <a:off x="3200400" y="2895600"/>
            <a:ext cx="609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r>
              <a:rPr lang="en-US" altLang="en-US" dirty="0">
                <a:solidFill>
                  <a:schemeClr val="bg2"/>
                </a:solidFill>
              </a:rPr>
              <a:t>pH</a:t>
            </a:r>
          </a:p>
        </p:txBody>
      </p:sp>
      <p:sp>
        <p:nvSpPr>
          <p:cNvPr id="70664" name="Text Box 7"/>
          <p:cNvSpPr txBox="1">
            <a:spLocks noChangeArrowheads="1"/>
          </p:cNvSpPr>
          <p:nvPr/>
        </p:nvSpPr>
        <p:spPr bwMode="auto">
          <a:xfrm>
            <a:off x="6629400" y="2819400"/>
            <a:ext cx="1066800" cy="77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r>
              <a:rPr lang="en-US" altLang="en-US" dirty="0">
                <a:solidFill>
                  <a:schemeClr val="bg2"/>
                </a:solidFill>
              </a:rPr>
              <a:t>Note:</a:t>
            </a:r>
          </a:p>
          <a:p>
            <a:pPr>
              <a:spcBef>
                <a:spcPct val="50000"/>
              </a:spcBef>
            </a:pPr>
            <a:r>
              <a:rPr lang="en-US" altLang="en-US" dirty="0">
                <a:solidFill>
                  <a:schemeClr val="bg2"/>
                </a:solidFill>
              </a:rPr>
              <a:t>HAA5</a:t>
            </a:r>
          </a:p>
        </p:txBody>
      </p:sp>
      <p:sp>
        <p:nvSpPr>
          <p:cNvPr id="215048" name="Line 8"/>
          <p:cNvSpPr>
            <a:spLocks noChangeShapeType="1"/>
          </p:cNvSpPr>
          <p:nvPr/>
        </p:nvSpPr>
        <p:spPr bwMode="auto">
          <a:xfrm>
            <a:off x="6781800" y="3581400"/>
            <a:ext cx="304800" cy="304800"/>
          </a:xfrm>
          <a:prstGeom prst="line">
            <a:avLst/>
          </a:prstGeom>
          <a:noFill/>
          <a:ln w="9525">
            <a:solidFill>
              <a:schemeClr val="bg2"/>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70666" name="Text Box 9"/>
          <p:cNvSpPr txBox="1">
            <a:spLocks noChangeArrowheads="1"/>
          </p:cNvSpPr>
          <p:nvPr/>
        </p:nvSpPr>
        <p:spPr bwMode="auto">
          <a:xfrm>
            <a:off x="1295400" y="5927725"/>
            <a:ext cx="190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r>
              <a:rPr lang="en-US" altLang="en-US" dirty="0"/>
              <a:t>Amy </a:t>
            </a:r>
            <a:r>
              <a:rPr lang="en-US" altLang="en-US" i="1" dirty="0"/>
              <a:t>et al</a:t>
            </a:r>
            <a:r>
              <a:rPr lang="en-US" altLang="en-US" dirty="0"/>
              <a:t>. 1987</a:t>
            </a:r>
          </a:p>
        </p:txBody>
      </p:sp>
      <p:sp>
        <p:nvSpPr>
          <p:cNvPr id="70667" name="Text Box 10"/>
          <p:cNvSpPr txBox="1">
            <a:spLocks noChangeArrowheads="1"/>
          </p:cNvSpPr>
          <p:nvPr/>
        </p:nvSpPr>
        <p:spPr bwMode="auto">
          <a:xfrm>
            <a:off x="6957060" y="5741749"/>
            <a:ext cx="22669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r>
              <a:rPr lang="en-US" altLang="en-US" dirty="0"/>
              <a:t>Franchi </a:t>
            </a:r>
            <a:r>
              <a:rPr lang="en-US" altLang="en-US" i="1" dirty="0"/>
              <a:t>et al</a:t>
            </a:r>
            <a:r>
              <a:rPr lang="en-US" altLang="en-US" dirty="0"/>
              <a:t>. 2002</a:t>
            </a:r>
          </a:p>
        </p:txBody>
      </p:sp>
      <p:sp>
        <p:nvSpPr>
          <p:cNvPr id="70668" name="Text Box 11"/>
          <p:cNvSpPr txBox="1">
            <a:spLocks noChangeArrowheads="1"/>
          </p:cNvSpPr>
          <p:nvPr/>
        </p:nvSpPr>
        <p:spPr bwMode="auto">
          <a:xfrm>
            <a:off x="1981200" y="1905000"/>
            <a:ext cx="4953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r>
              <a:rPr lang="en-US" altLang="en-US" sz="2000" b="1" dirty="0">
                <a:solidFill>
                  <a:srgbClr val="FFFFFF"/>
                </a:solidFill>
              </a:rPr>
              <a:t>TTHM and HAA% Formation Potential</a:t>
            </a:r>
          </a:p>
        </p:txBody>
      </p:sp>
      <p:sp>
        <p:nvSpPr>
          <p:cNvPr id="2" name="Date Placeholder 1">
            <a:extLst>
              <a:ext uri="{FF2B5EF4-FFF2-40B4-BE49-F238E27FC236}">
                <a16:creationId xmlns:a16="http://schemas.microsoft.com/office/drawing/2014/main" id="{A777B314-61C0-4F59-B6C0-2FB6E43712F1}"/>
              </a:ext>
            </a:extLst>
          </p:cNvPr>
          <p:cNvSpPr>
            <a:spLocks noGrp="1"/>
          </p:cNvSpPr>
          <p:nvPr>
            <p:ph type="dt" sz="half" idx="10"/>
          </p:nvPr>
        </p:nvSpPr>
        <p:spPr/>
        <p:txBody>
          <a:bodyPr/>
          <a:lstStyle/>
          <a:p>
            <a:pPr>
              <a:defRPr/>
            </a:pPr>
            <a:r>
              <a:rPr lang="en-US" dirty="0">
                <a:solidFill>
                  <a:srgbClr val="000000"/>
                </a:solidFill>
              </a:rPr>
              <a:t> </a:t>
            </a:r>
          </a:p>
        </p:txBody>
      </p:sp>
    </p:spTree>
    <p:extLst>
      <p:ext uri="{BB962C8B-B14F-4D97-AF65-F5344CB8AC3E}">
        <p14:creationId xmlns:p14="http://schemas.microsoft.com/office/powerpoint/2010/main" val="352438603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a:bodyPr>
          <a:lstStyle/>
          <a:p>
            <a:r>
              <a:rPr lang="en-US" sz="3600" b="1" dirty="0">
                <a:solidFill>
                  <a:srgbClr val="002060"/>
                </a:solidFill>
              </a:rPr>
              <a:t>Distribution System applications</a:t>
            </a:r>
          </a:p>
        </p:txBody>
      </p:sp>
      <p:sp>
        <p:nvSpPr>
          <p:cNvPr id="16387" name="Rectangle 3"/>
          <p:cNvSpPr>
            <a:spLocks noGrp="1" noChangeArrowheads="1"/>
          </p:cNvSpPr>
          <p:nvPr>
            <p:ph idx="1"/>
          </p:nvPr>
        </p:nvSpPr>
        <p:spPr/>
        <p:txBody>
          <a:bodyPr>
            <a:normAutofit/>
          </a:bodyPr>
          <a:lstStyle/>
          <a:p>
            <a:pPr marL="342900" indent="-342900">
              <a:buFont typeface="Arial" panose="020B0604020202020204" pitchFamily="34" charset="0"/>
              <a:buChar char="•"/>
            </a:pPr>
            <a:r>
              <a:rPr lang="en-US" sz="2400" dirty="0">
                <a:solidFill>
                  <a:schemeClr val="bg2"/>
                </a:solidFill>
              </a:rPr>
              <a:t>Reduce water age</a:t>
            </a:r>
          </a:p>
          <a:p>
            <a:pPr marL="342900" indent="-342900">
              <a:buFont typeface="Arial" panose="020B0604020202020204" pitchFamily="34" charset="0"/>
              <a:buChar char="•"/>
            </a:pPr>
            <a:r>
              <a:rPr lang="en-US" sz="2400" b="1" u="sng" dirty="0"/>
              <a:t>Storage tank mixing &amp; aeration</a:t>
            </a:r>
          </a:p>
          <a:p>
            <a:pPr marL="342900" indent="-342900">
              <a:buFont typeface="Arial" panose="020B0604020202020204" pitchFamily="34" charset="0"/>
              <a:buChar char="•"/>
            </a:pPr>
            <a:r>
              <a:rPr lang="en-US" sz="2400" dirty="0">
                <a:solidFill>
                  <a:schemeClr val="bg2"/>
                </a:solidFill>
              </a:rPr>
              <a:t>Introduce chlorine throughout system</a:t>
            </a:r>
          </a:p>
          <a:p>
            <a:pPr marL="0" indent="0">
              <a:buNone/>
            </a:pPr>
            <a:endParaRPr lang="en-US" sz="4000" dirty="0"/>
          </a:p>
        </p:txBody>
      </p:sp>
      <p:sp>
        <p:nvSpPr>
          <p:cNvPr id="2" name="Date Placeholder 1">
            <a:extLst>
              <a:ext uri="{FF2B5EF4-FFF2-40B4-BE49-F238E27FC236}">
                <a16:creationId xmlns:a16="http://schemas.microsoft.com/office/drawing/2014/main" id="{A2034990-A686-CA4E-9A26-0EB9BE811941}"/>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2645597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DB632-0C75-4237-5336-5245E7043617}"/>
              </a:ext>
            </a:extLst>
          </p:cNvPr>
          <p:cNvSpPr>
            <a:spLocks noGrp="1"/>
          </p:cNvSpPr>
          <p:nvPr>
            <p:ph type="title"/>
          </p:nvPr>
        </p:nvSpPr>
        <p:spPr/>
        <p:txBody>
          <a:bodyPr/>
          <a:lstStyle/>
          <a:p>
            <a:r>
              <a:rPr lang="en-US" dirty="0"/>
              <a:t>London cholera deaths - 1854</a:t>
            </a:r>
          </a:p>
        </p:txBody>
      </p:sp>
      <p:sp>
        <p:nvSpPr>
          <p:cNvPr id="4" name="Slide Number Placeholder 3">
            <a:extLst>
              <a:ext uri="{FF2B5EF4-FFF2-40B4-BE49-F238E27FC236}">
                <a16:creationId xmlns:a16="http://schemas.microsoft.com/office/drawing/2014/main" id="{B1E938CD-DEFB-7607-99A7-169238C8E859}"/>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5" name="Content Placeholder 7">
            <a:extLst>
              <a:ext uri="{FF2B5EF4-FFF2-40B4-BE49-F238E27FC236}">
                <a16:creationId xmlns:a16="http://schemas.microsoft.com/office/drawing/2014/main" id="{1043AADA-0E55-815F-69FE-FCC1B6F477DE}"/>
              </a:ext>
            </a:extLst>
          </p:cNvPr>
          <p:cNvPicPr>
            <a:picLocks noGrp="1" noChangeAspect="1"/>
          </p:cNvPicPr>
          <p:nvPr>
            <p:ph idx="1"/>
          </p:nvPr>
        </p:nvPicPr>
        <p:blipFill>
          <a:blip r:embed="rId2"/>
          <a:stretch>
            <a:fillRect/>
          </a:stretch>
        </p:blipFill>
        <p:spPr>
          <a:xfrm>
            <a:off x="2189613" y="1600200"/>
            <a:ext cx="4764773" cy="4800600"/>
          </a:xfrm>
        </p:spPr>
      </p:pic>
    </p:spTree>
    <p:extLst>
      <p:ext uri="{BB962C8B-B14F-4D97-AF65-F5344CB8AC3E}">
        <p14:creationId xmlns:p14="http://schemas.microsoft.com/office/powerpoint/2010/main" val="199899970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a:xfrm>
            <a:off x="571500" y="293903"/>
            <a:ext cx="8001000" cy="1143000"/>
          </a:xfrm>
        </p:spPr>
        <p:txBody>
          <a:bodyPr/>
          <a:lstStyle/>
          <a:p>
            <a:pPr>
              <a:defRPr/>
            </a:pPr>
            <a:r>
              <a:rPr lang="en-US" altLang="en-US" sz="3600" b="1" dirty="0">
                <a:solidFill>
                  <a:srgbClr val="002060"/>
                </a:solidFill>
              </a:rPr>
              <a:t>Water Turnover in Tanks</a:t>
            </a:r>
          </a:p>
        </p:txBody>
      </p:sp>
      <p:sp>
        <p:nvSpPr>
          <p:cNvPr id="217091" name="Rectangle 3"/>
          <p:cNvSpPr>
            <a:spLocks noGrp="1" noChangeArrowheads="1"/>
          </p:cNvSpPr>
          <p:nvPr>
            <p:ph type="body" idx="1"/>
          </p:nvPr>
        </p:nvSpPr>
        <p:spPr>
          <a:xfrm>
            <a:off x="562535" y="3857045"/>
            <a:ext cx="8458200" cy="2766460"/>
          </a:xfrm>
        </p:spPr>
        <p:txBody>
          <a:bodyPr/>
          <a:lstStyle/>
          <a:p>
            <a:pPr>
              <a:buClr>
                <a:srgbClr val="FFFFFF"/>
              </a:buClr>
              <a:defRPr/>
            </a:pPr>
            <a:endParaRPr lang="en-US" altLang="en-US" sz="2000" b="1" dirty="0">
              <a:latin typeface="Times New Roman" panose="02020603050405020304" pitchFamily="18" charset="0"/>
            </a:endParaRPr>
          </a:p>
          <a:p>
            <a:pPr>
              <a:buClr>
                <a:srgbClr val="FFFFFF"/>
              </a:buClr>
              <a:buFont typeface="Monotype Sorts" pitchFamily="2" charset="2"/>
              <a:buNone/>
              <a:defRPr/>
            </a:pPr>
            <a:r>
              <a:rPr lang="en-US" altLang="en-US" sz="2400" b="1" u="sng" dirty="0"/>
              <a:t>Storage tank water movement</a:t>
            </a:r>
          </a:p>
          <a:p>
            <a:pPr>
              <a:buClr>
                <a:schemeClr val="tx1"/>
              </a:buClr>
              <a:defRPr/>
            </a:pPr>
            <a:r>
              <a:rPr lang="en-US" altLang="en-US" sz="2400" b="1" dirty="0"/>
              <a:t>Daily goal of 50% storage volume removed </a:t>
            </a:r>
          </a:p>
          <a:p>
            <a:pPr>
              <a:buClr>
                <a:schemeClr val="tx1"/>
              </a:buClr>
              <a:defRPr/>
            </a:pPr>
            <a:r>
              <a:rPr lang="en-US" altLang="en-US" sz="2400" b="1" dirty="0"/>
              <a:t>Minimum of 20% - 30% </a:t>
            </a:r>
          </a:p>
          <a:p>
            <a:pPr>
              <a:buClr>
                <a:schemeClr val="tx1"/>
              </a:buClr>
              <a:defRPr/>
            </a:pPr>
            <a:r>
              <a:rPr lang="en-US" altLang="en-US" sz="2400" b="1" u="sng" dirty="0"/>
              <a:t>Target</a:t>
            </a:r>
            <a:r>
              <a:rPr lang="en-US" altLang="en-US" sz="2400" b="1" dirty="0"/>
              <a:t> of every 3 days </a:t>
            </a:r>
          </a:p>
        </p:txBody>
      </p:sp>
      <p:sp>
        <p:nvSpPr>
          <p:cNvPr id="217092" name="Text Box 4"/>
          <p:cNvSpPr txBox="1">
            <a:spLocks noChangeArrowheads="1"/>
          </p:cNvSpPr>
          <p:nvPr/>
        </p:nvSpPr>
        <p:spPr bwMode="auto">
          <a:xfrm>
            <a:off x="571500" y="1439166"/>
            <a:ext cx="914400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en-US" sz="2400" b="1" u="sng" dirty="0"/>
              <a:t>Increasing bacterial growth:</a:t>
            </a:r>
          </a:p>
          <a:p>
            <a:pPr marL="457200" indent="-457200">
              <a:buFont typeface="+mj-lt"/>
              <a:buAutoNum type="arabicPeriod"/>
              <a:defRPr/>
            </a:pPr>
            <a:r>
              <a:rPr lang="en-US" altLang="en-US" sz="2400" b="1" dirty="0"/>
              <a:t>protection from UV </a:t>
            </a:r>
          </a:p>
          <a:p>
            <a:pPr marL="457200" indent="-457200">
              <a:buFont typeface="+mj-lt"/>
              <a:buAutoNum type="arabicPeriod"/>
              <a:defRPr/>
            </a:pPr>
            <a:r>
              <a:rPr lang="en-US" altLang="en-US" sz="2400" b="1" dirty="0"/>
              <a:t>moderate high temperature</a:t>
            </a:r>
          </a:p>
          <a:p>
            <a:pPr marL="457200" indent="-457200">
              <a:buFont typeface="+mj-lt"/>
              <a:buAutoNum type="arabicPeriod"/>
              <a:defRPr/>
            </a:pPr>
            <a:r>
              <a:rPr lang="en-US" altLang="en-US" sz="2400" b="1" dirty="0"/>
              <a:t>mildly alkaline pH (7.4 – 8.4) </a:t>
            </a:r>
          </a:p>
          <a:p>
            <a:pPr marL="457200" indent="-457200">
              <a:buFont typeface="+mj-lt"/>
              <a:buAutoNum type="arabicPeriod"/>
              <a:defRPr/>
            </a:pPr>
            <a:r>
              <a:rPr lang="en-US" altLang="en-US" sz="2400" b="1" dirty="0"/>
              <a:t>O</a:t>
            </a:r>
            <a:r>
              <a:rPr lang="en-US" altLang="en-US" sz="2400" b="1" baseline="-18000" dirty="0"/>
              <a:t>2</a:t>
            </a:r>
            <a:r>
              <a:rPr lang="en-US" altLang="en-US" sz="2400" b="1" dirty="0"/>
              <a:t> present</a:t>
            </a:r>
          </a:p>
          <a:p>
            <a:pPr marL="457200" indent="-457200">
              <a:buFont typeface="+mj-lt"/>
              <a:buAutoNum type="arabicPeriod"/>
              <a:defRPr/>
            </a:pPr>
            <a:r>
              <a:rPr lang="en-US" altLang="en-US" sz="2400" b="1" dirty="0"/>
              <a:t>substrate for growth</a:t>
            </a:r>
          </a:p>
        </p:txBody>
      </p:sp>
      <p:sp>
        <p:nvSpPr>
          <p:cNvPr id="2" name="Date Placeholder 1">
            <a:extLst>
              <a:ext uri="{FF2B5EF4-FFF2-40B4-BE49-F238E27FC236}">
                <a16:creationId xmlns:a16="http://schemas.microsoft.com/office/drawing/2014/main" id="{89994593-34D6-D054-4996-A92FDC9C722C}"/>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84034124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a:xfrm>
            <a:off x="228600" y="293903"/>
            <a:ext cx="8610600" cy="1143000"/>
          </a:xfrm>
        </p:spPr>
        <p:txBody>
          <a:bodyPr/>
          <a:lstStyle/>
          <a:p>
            <a:pPr>
              <a:defRPr/>
            </a:pPr>
            <a:r>
              <a:rPr lang="en-US" altLang="en-US" sz="3600" b="1" dirty="0">
                <a:solidFill>
                  <a:srgbClr val="002060"/>
                </a:solidFill>
              </a:rPr>
              <a:t>Problems with Sediments in Tanks</a:t>
            </a:r>
          </a:p>
        </p:txBody>
      </p:sp>
      <p:sp>
        <p:nvSpPr>
          <p:cNvPr id="217091" name="Rectangle 3"/>
          <p:cNvSpPr>
            <a:spLocks noGrp="1" noChangeArrowheads="1"/>
          </p:cNvSpPr>
          <p:nvPr>
            <p:ph type="body" idx="1"/>
          </p:nvPr>
        </p:nvSpPr>
        <p:spPr>
          <a:xfrm>
            <a:off x="304800" y="1445868"/>
            <a:ext cx="8458200" cy="4497732"/>
          </a:xfrm>
        </p:spPr>
        <p:txBody>
          <a:bodyPr/>
          <a:lstStyle/>
          <a:p>
            <a:pPr marL="342900" indent="-342900">
              <a:buClr>
                <a:schemeClr val="tx1"/>
              </a:buClr>
              <a:buFont typeface="Arial" panose="020B0604020202020204" pitchFamily="34" charset="0"/>
              <a:buChar char="•"/>
              <a:defRPr/>
            </a:pPr>
            <a:r>
              <a:rPr lang="en-US" altLang="en-US" sz="2400" dirty="0"/>
              <a:t>Sediments contain significant concentrations of organic nutrients and exert a disinfectant demand (</a:t>
            </a:r>
            <a:r>
              <a:rPr lang="en-US" altLang="en-US" sz="2400" i="1" dirty="0"/>
              <a:t>leads to higher Cl doses</a:t>
            </a:r>
            <a:r>
              <a:rPr lang="en-US" altLang="en-US" sz="2400" dirty="0"/>
              <a:t>)</a:t>
            </a:r>
          </a:p>
          <a:p>
            <a:pPr marL="342900" indent="-342900">
              <a:buClr>
                <a:schemeClr val="tx1"/>
              </a:buClr>
              <a:buFont typeface="Arial" panose="020B0604020202020204" pitchFamily="34" charset="0"/>
              <a:buChar char="•"/>
              <a:defRPr/>
            </a:pPr>
            <a:r>
              <a:rPr lang="en-US" altLang="en-US" sz="2400" dirty="0"/>
              <a:t>Sediments provide protective layers for biofilms  (</a:t>
            </a:r>
            <a:r>
              <a:rPr lang="en-US" altLang="en-US" sz="2400" i="1" dirty="0"/>
              <a:t>allows pathogens to repair</a:t>
            </a:r>
            <a:r>
              <a:rPr lang="en-US" altLang="en-US" sz="2400" dirty="0"/>
              <a:t>)</a:t>
            </a:r>
          </a:p>
          <a:p>
            <a:pPr marL="342900" indent="-342900">
              <a:buClr>
                <a:schemeClr val="tx1"/>
              </a:buClr>
              <a:buFont typeface="Arial" panose="020B0604020202020204" pitchFamily="34" charset="0"/>
              <a:buChar char="•"/>
              <a:defRPr/>
            </a:pPr>
            <a:r>
              <a:rPr lang="en-US" altLang="en-US" sz="2400" dirty="0"/>
              <a:t>Sediments encourage the growth of slow growing nitrifying bacteria (</a:t>
            </a:r>
            <a:r>
              <a:rPr lang="en-US" altLang="en-US" sz="2400" i="1" dirty="0"/>
              <a:t>lowers Cl residual</a:t>
            </a:r>
            <a:r>
              <a:rPr lang="en-US" altLang="en-US" sz="2400" dirty="0"/>
              <a:t>)</a:t>
            </a:r>
          </a:p>
          <a:p>
            <a:pPr marL="342900" indent="-342900">
              <a:buClr>
                <a:schemeClr val="tx1"/>
              </a:buClr>
              <a:buFont typeface="Arial" panose="020B0604020202020204" pitchFamily="34" charset="0"/>
              <a:buChar char="•"/>
              <a:defRPr/>
            </a:pPr>
            <a:r>
              <a:rPr lang="en-US" altLang="en-US" sz="2400" dirty="0"/>
              <a:t>Bacteria contribute organics (</a:t>
            </a:r>
            <a:r>
              <a:rPr lang="en-US" altLang="en-US" sz="2400" i="1" dirty="0"/>
              <a:t>leads to formation of DBP</a:t>
            </a:r>
            <a:r>
              <a:rPr lang="en-US" altLang="en-US" sz="2400" dirty="0"/>
              <a:t>)</a:t>
            </a:r>
          </a:p>
          <a:p>
            <a:pPr marL="342900" indent="-342900">
              <a:buClr>
                <a:schemeClr val="tx1"/>
              </a:buClr>
              <a:buFont typeface="Arial" panose="020B0604020202020204" pitchFamily="34" charset="0"/>
              <a:buChar char="•"/>
              <a:defRPr/>
            </a:pPr>
            <a:r>
              <a:rPr lang="en-US" altLang="en-US" sz="2400" dirty="0"/>
              <a:t>Bacterial growth (</a:t>
            </a:r>
            <a:r>
              <a:rPr lang="en-US" altLang="en-US" sz="2400" i="1" dirty="0"/>
              <a:t>leads to turbidity, taste and odor problems that require higher Cl dosages</a:t>
            </a:r>
            <a:r>
              <a:rPr lang="en-US" altLang="en-US" sz="2400" dirty="0"/>
              <a:t>)</a:t>
            </a:r>
          </a:p>
        </p:txBody>
      </p:sp>
      <p:sp>
        <p:nvSpPr>
          <p:cNvPr id="2" name="Date Placeholder 1">
            <a:extLst>
              <a:ext uri="{FF2B5EF4-FFF2-40B4-BE49-F238E27FC236}">
                <a16:creationId xmlns:a16="http://schemas.microsoft.com/office/drawing/2014/main" id="{DE9E3271-6780-2871-B3E6-D0E6E253D6FB}"/>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164541917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219200"/>
          </a:xfrm>
        </p:spPr>
        <p:txBody>
          <a:bodyPr/>
          <a:lstStyle/>
          <a:p>
            <a:pPr algn="ctr"/>
            <a:r>
              <a:rPr lang="en-US" sz="3600" b="1" dirty="0">
                <a:solidFill>
                  <a:srgbClr val="002060"/>
                </a:solidFill>
              </a:rPr>
              <a:t>Wythe County Tank Aeration System</a:t>
            </a:r>
          </a:p>
        </p:txBody>
      </p:sp>
      <p:pic>
        <p:nvPicPr>
          <p:cNvPr id="4" name="Content Placeholder 3"/>
          <p:cNvPicPr>
            <a:picLocks noGrp="1" noChangeAspect="1"/>
          </p:cNvPicPr>
          <p:nvPr>
            <p:ph idx="1"/>
          </p:nvPr>
        </p:nvPicPr>
        <p:blipFill>
          <a:blip r:embed="rId3"/>
          <a:stretch>
            <a:fillRect/>
          </a:stretch>
        </p:blipFill>
        <p:spPr>
          <a:xfrm>
            <a:off x="1219200" y="1535708"/>
            <a:ext cx="5791200" cy="4830802"/>
          </a:xfrm>
          <a:prstGeom prst="rect">
            <a:avLst/>
          </a:prstGeom>
        </p:spPr>
      </p:pic>
      <p:sp>
        <p:nvSpPr>
          <p:cNvPr id="3" name="Date Placeholder 2">
            <a:extLst>
              <a:ext uri="{FF2B5EF4-FFF2-40B4-BE49-F238E27FC236}">
                <a16:creationId xmlns:a16="http://schemas.microsoft.com/office/drawing/2014/main" id="{94ED0A40-16C7-E624-D5DC-6B1D39924C40}"/>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411881781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0C5E6711-1943-1D6D-8A6B-9197D4A941DD}"/>
              </a:ext>
            </a:extLst>
          </p:cNvPr>
          <p:cNvPicPr>
            <a:picLocks noGrp="1" noChangeAspect="1"/>
          </p:cNvPicPr>
          <p:nvPr>
            <p:ph idx="1"/>
          </p:nvPr>
        </p:nvPicPr>
        <p:blipFill>
          <a:blip r:embed="rId2"/>
          <a:stretch>
            <a:fillRect/>
          </a:stretch>
        </p:blipFill>
        <p:spPr>
          <a:xfrm>
            <a:off x="1807358" y="643466"/>
            <a:ext cx="5529283" cy="5571067"/>
          </a:xfrm>
          <a:prstGeom prst="rect">
            <a:avLst/>
          </a:prstGeom>
        </p:spPr>
      </p:pic>
      <p:sp>
        <p:nvSpPr>
          <p:cNvPr id="4" name="Date Placeholder 3">
            <a:extLst>
              <a:ext uri="{FF2B5EF4-FFF2-40B4-BE49-F238E27FC236}">
                <a16:creationId xmlns:a16="http://schemas.microsoft.com/office/drawing/2014/main" id="{EC44C94C-50A3-335D-A23E-BE2B70FE5643}"/>
              </a:ext>
            </a:extLst>
          </p:cNvPr>
          <p:cNvSpPr>
            <a:spLocks noGrp="1"/>
          </p:cNvSpPr>
          <p:nvPr>
            <p:ph type="dt" sz="half" idx="10"/>
          </p:nvPr>
        </p:nvSpPr>
        <p:spPr>
          <a:xfrm>
            <a:off x="628650" y="6356350"/>
            <a:ext cx="2057400" cy="365125"/>
          </a:xfrm>
        </p:spPr>
        <p:txBody>
          <a:bodyPr vert="horz" lIns="91440" tIns="45720" rIns="91440" bIns="45720" rtlCol="0" anchor="ctr">
            <a:normAutofit/>
          </a:bodyPr>
          <a:lstStyle/>
          <a:p>
            <a:pPr>
              <a:spcAft>
                <a:spcPts val="600"/>
              </a:spcAft>
              <a:defRPr/>
            </a:pPr>
            <a:r>
              <a:rPr lang="en-US" sz="1200" dirty="0">
                <a:solidFill>
                  <a:schemeClr val="tx1">
                    <a:tint val="75000"/>
                  </a:schemeClr>
                </a:solidFill>
              </a:rPr>
              <a:t> </a:t>
            </a:r>
          </a:p>
        </p:txBody>
      </p:sp>
    </p:spTree>
    <p:extLst>
      <p:ext uri="{BB962C8B-B14F-4D97-AF65-F5344CB8AC3E}">
        <p14:creationId xmlns:p14="http://schemas.microsoft.com/office/powerpoint/2010/main" val="342041206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hlinkClick r:id="rId2"/>
            <a:extLst>
              <a:ext uri="{FF2B5EF4-FFF2-40B4-BE49-F238E27FC236}">
                <a16:creationId xmlns:a16="http://schemas.microsoft.com/office/drawing/2014/main" id="{42116A6B-2E61-490D-37D7-0A9C48E416BA}"/>
              </a:ext>
            </a:extLst>
          </p:cNvPr>
          <p:cNvPicPr>
            <a:picLocks noGrp="1" noChangeAspect="1"/>
          </p:cNvPicPr>
          <p:nvPr>
            <p:ph idx="1"/>
          </p:nvPr>
        </p:nvPicPr>
        <p:blipFill>
          <a:blip r:embed="rId3"/>
          <a:stretch>
            <a:fillRect/>
          </a:stretch>
        </p:blipFill>
        <p:spPr>
          <a:xfrm>
            <a:off x="482600" y="893572"/>
            <a:ext cx="8178799" cy="5070855"/>
          </a:xfrm>
          <a:prstGeom prst="rect">
            <a:avLst/>
          </a:prstGeom>
        </p:spPr>
      </p:pic>
      <p:sp>
        <p:nvSpPr>
          <p:cNvPr id="4" name="Date Placeholder 3">
            <a:extLst>
              <a:ext uri="{FF2B5EF4-FFF2-40B4-BE49-F238E27FC236}">
                <a16:creationId xmlns:a16="http://schemas.microsoft.com/office/drawing/2014/main" id="{8FBD3CE3-F6BF-F89F-0DF6-284962488E5E}"/>
              </a:ext>
            </a:extLst>
          </p:cNvPr>
          <p:cNvSpPr>
            <a:spLocks noGrp="1"/>
          </p:cNvSpPr>
          <p:nvPr>
            <p:ph type="dt" sz="half" idx="10"/>
          </p:nvPr>
        </p:nvSpPr>
        <p:spPr>
          <a:xfrm>
            <a:off x="628650" y="6356350"/>
            <a:ext cx="2057400" cy="365125"/>
          </a:xfrm>
        </p:spPr>
        <p:txBody>
          <a:bodyPr vert="horz" lIns="91440" tIns="45720" rIns="91440" bIns="45720" rtlCol="0" anchor="ctr">
            <a:normAutofit/>
          </a:bodyPr>
          <a:lstStyle/>
          <a:p>
            <a:pPr>
              <a:spcAft>
                <a:spcPts val="600"/>
              </a:spcAft>
              <a:defRPr/>
            </a:pPr>
            <a:r>
              <a:rPr lang="en-US" sz="1200" dirty="0">
                <a:solidFill>
                  <a:schemeClr val="tx1">
                    <a:tint val="75000"/>
                  </a:schemeClr>
                </a:solidFill>
              </a:rPr>
              <a:t> </a:t>
            </a:r>
          </a:p>
        </p:txBody>
      </p:sp>
    </p:spTree>
    <p:extLst>
      <p:ext uri="{BB962C8B-B14F-4D97-AF65-F5344CB8AC3E}">
        <p14:creationId xmlns:p14="http://schemas.microsoft.com/office/powerpoint/2010/main" val="253916009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hlinkClick r:id="rId2"/>
            <a:extLst>
              <a:ext uri="{FF2B5EF4-FFF2-40B4-BE49-F238E27FC236}">
                <a16:creationId xmlns:a16="http://schemas.microsoft.com/office/drawing/2014/main" id="{A1956724-2849-9CFB-C382-279D25C7E21A}"/>
              </a:ext>
            </a:extLst>
          </p:cNvPr>
          <p:cNvPicPr>
            <a:picLocks noGrp="1" noChangeAspect="1"/>
          </p:cNvPicPr>
          <p:nvPr>
            <p:ph idx="1"/>
          </p:nvPr>
        </p:nvPicPr>
        <p:blipFill>
          <a:blip r:embed="rId3"/>
          <a:stretch>
            <a:fillRect/>
          </a:stretch>
        </p:blipFill>
        <p:spPr>
          <a:xfrm>
            <a:off x="482600" y="893572"/>
            <a:ext cx="8178799" cy="5070855"/>
          </a:xfrm>
          <a:prstGeom prst="rect">
            <a:avLst/>
          </a:prstGeom>
        </p:spPr>
      </p:pic>
      <p:sp>
        <p:nvSpPr>
          <p:cNvPr id="4" name="Date Placeholder 3">
            <a:extLst>
              <a:ext uri="{FF2B5EF4-FFF2-40B4-BE49-F238E27FC236}">
                <a16:creationId xmlns:a16="http://schemas.microsoft.com/office/drawing/2014/main" id="{E0323259-2E3E-F9FD-CB9D-C7C8ABCBF0E2}"/>
              </a:ext>
            </a:extLst>
          </p:cNvPr>
          <p:cNvSpPr>
            <a:spLocks noGrp="1"/>
          </p:cNvSpPr>
          <p:nvPr>
            <p:ph type="dt" sz="half" idx="10"/>
          </p:nvPr>
        </p:nvSpPr>
        <p:spPr>
          <a:xfrm>
            <a:off x="628650" y="6356350"/>
            <a:ext cx="2057400" cy="365125"/>
          </a:xfrm>
        </p:spPr>
        <p:txBody>
          <a:bodyPr vert="horz" lIns="91440" tIns="45720" rIns="91440" bIns="45720" rtlCol="0" anchor="ctr">
            <a:normAutofit/>
          </a:bodyPr>
          <a:lstStyle/>
          <a:p>
            <a:pPr>
              <a:spcAft>
                <a:spcPts val="600"/>
              </a:spcAft>
              <a:defRPr/>
            </a:pPr>
            <a:r>
              <a:rPr lang="en-US" sz="1200" dirty="0">
                <a:solidFill>
                  <a:schemeClr val="tx1">
                    <a:tint val="75000"/>
                  </a:schemeClr>
                </a:solidFill>
              </a:rPr>
              <a:t> </a:t>
            </a:r>
          </a:p>
        </p:txBody>
      </p:sp>
    </p:spTree>
    <p:extLst>
      <p:ext uri="{BB962C8B-B14F-4D97-AF65-F5344CB8AC3E}">
        <p14:creationId xmlns:p14="http://schemas.microsoft.com/office/powerpoint/2010/main" val="391347890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274638"/>
            <a:ext cx="8991600" cy="1143000"/>
          </a:xfrm>
        </p:spPr>
        <p:txBody>
          <a:bodyPr>
            <a:noAutofit/>
          </a:bodyPr>
          <a:lstStyle/>
          <a:p>
            <a:r>
              <a:rPr lang="en-US" sz="3600" b="1" dirty="0">
                <a:solidFill>
                  <a:srgbClr val="002060"/>
                </a:solidFill>
                <a:latin typeface="Arial" panose="020B0604020202020204" pitchFamily="34" charset="0"/>
                <a:cs typeface="Arial" panose="020B0604020202020204" pitchFamily="34" charset="0"/>
              </a:rPr>
              <a:t>Full-Scale Installation 7.5-hp aerator installed in 2 MG reservoir</a:t>
            </a:r>
          </a:p>
        </p:txBody>
      </p:sp>
      <p:pic>
        <p:nvPicPr>
          <p:cNvPr id="28675" name="Picture 2" descr="U:\090140 - Scout Distribution System Optimization Program\08Photos\2S-ES1 Site Visit 05272010\Pictures 129.jpg"/>
          <p:cNvPicPr>
            <a:picLocks noChangeAspect="1" noChangeArrowheads="1"/>
          </p:cNvPicPr>
          <p:nvPr/>
        </p:nvPicPr>
        <p:blipFill>
          <a:blip r:embed="rId4" cstate="print"/>
          <a:srcRect/>
          <a:stretch>
            <a:fillRect/>
          </a:stretch>
        </p:blipFill>
        <p:spPr bwMode="auto">
          <a:xfrm>
            <a:off x="152400" y="1600200"/>
            <a:ext cx="3048000" cy="2286000"/>
          </a:xfrm>
          <a:prstGeom prst="rect">
            <a:avLst/>
          </a:prstGeom>
          <a:noFill/>
          <a:ln w="9525">
            <a:solidFill>
              <a:schemeClr val="accent1"/>
            </a:solidFill>
            <a:miter lim="800000"/>
            <a:headEnd/>
            <a:tailEnd/>
          </a:ln>
        </p:spPr>
      </p:pic>
      <p:pic>
        <p:nvPicPr>
          <p:cNvPr id="28676" name="Picture 7"/>
          <p:cNvPicPr>
            <a:picLocks noChangeAspect="1" noChangeArrowheads="1"/>
          </p:cNvPicPr>
          <p:nvPr/>
        </p:nvPicPr>
        <p:blipFill>
          <a:blip r:embed="rId5" cstate="print"/>
          <a:srcRect/>
          <a:stretch>
            <a:fillRect/>
          </a:stretch>
        </p:blipFill>
        <p:spPr bwMode="auto">
          <a:xfrm>
            <a:off x="152400" y="4191000"/>
            <a:ext cx="3101975" cy="2327275"/>
          </a:xfrm>
          <a:prstGeom prst="rect">
            <a:avLst/>
          </a:prstGeom>
          <a:noFill/>
          <a:ln w="9525" algn="ctr">
            <a:solidFill>
              <a:schemeClr val="accent1"/>
            </a:solidFill>
            <a:miter lim="800000"/>
            <a:headEnd/>
            <a:tailEnd/>
          </a:ln>
        </p:spPr>
      </p:pic>
      <p:pic>
        <p:nvPicPr>
          <p:cNvPr id="28677" name="Picture 6"/>
          <p:cNvPicPr>
            <a:picLocks noChangeAspect="1" noChangeArrowheads="1"/>
          </p:cNvPicPr>
          <p:nvPr/>
        </p:nvPicPr>
        <p:blipFill>
          <a:blip r:embed="rId6" cstate="print"/>
          <a:srcRect/>
          <a:stretch>
            <a:fillRect/>
          </a:stretch>
        </p:blipFill>
        <p:spPr bwMode="auto">
          <a:xfrm>
            <a:off x="6248400" y="1676400"/>
            <a:ext cx="2667000" cy="2000250"/>
          </a:xfrm>
          <a:prstGeom prst="rect">
            <a:avLst/>
          </a:prstGeom>
          <a:noFill/>
          <a:ln w="9525" algn="ctr">
            <a:solidFill>
              <a:schemeClr val="accent1"/>
            </a:solidFill>
            <a:miter lim="800000"/>
            <a:headEnd/>
            <a:tailEnd/>
          </a:ln>
        </p:spPr>
      </p:pic>
      <p:pic>
        <p:nvPicPr>
          <p:cNvPr id="28678" name="Picture 8"/>
          <p:cNvPicPr>
            <a:picLocks noChangeAspect="1" noChangeArrowheads="1"/>
          </p:cNvPicPr>
          <p:nvPr/>
        </p:nvPicPr>
        <p:blipFill>
          <a:blip r:embed="rId7" cstate="print"/>
          <a:srcRect/>
          <a:stretch>
            <a:fillRect/>
          </a:stretch>
        </p:blipFill>
        <p:spPr bwMode="auto">
          <a:xfrm>
            <a:off x="6248400" y="4038600"/>
            <a:ext cx="2727325" cy="2116138"/>
          </a:xfrm>
          <a:prstGeom prst="rect">
            <a:avLst/>
          </a:prstGeom>
          <a:noFill/>
          <a:ln w="9525" algn="ctr">
            <a:solidFill>
              <a:schemeClr val="accent1"/>
            </a:solidFill>
            <a:miter lim="800000"/>
            <a:headEnd/>
            <a:tailEnd/>
          </a:ln>
        </p:spPr>
      </p:pic>
      <p:pic>
        <p:nvPicPr>
          <p:cNvPr id="28679" name="Picture 9"/>
          <p:cNvPicPr>
            <a:picLocks noChangeAspect="1" noChangeArrowheads="1"/>
          </p:cNvPicPr>
          <p:nvPr/>
        </p:nvPicPr>
        <p:blipFill>
          <a:blip r:embed="rId8" cstate="print"/>
          <a:srcRect/>
          <a:stretch>
            <a:fillRect/>
          </a:stretch>
        </p:blipFill>
        <p:spPr bwMode="auto">
          <a:xfrm>
            <a:off x="3352800" y="2286000"/>
            <a:ext cx="2686050" cy="3581400"/>
          </a:xfrm>
          <a:prstGeom prst="rect">
            <a:avLst/>
          </a:prstGeom>
          <a:noFill/>
          <a:ln w="9525" algn="ctr">
            <a:solidFill>
              <a:schemeClr val="accent1"/>
            </a:solidFill>
            <a:miter lim="800000"/>
            <a:headEnd/>
            <a:tailEnd/>
          </a:ln>
        </p:spPr>
      </p:pic>
      <p:sp>
        <p:nvSpPr>
          <p:cNvPr id="2" name="Date Placeholder 1">
            <a:extLst>
              <a:ext uri="{FF2B5EF4-FFF2-40B4-BE49-F238E27FC236}">
                <a16:creationId xmlns:a16="http://schemas.microsoft.com/office/drawing/2014/main" id="{7E8BC5AE-D170-9B0A-DC01-B5B76A8F4421}"/>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custDataLst>
      <p:tags r:id="rId1"/>
    </p:custDataLst>
    <p:extLst>
      <p:ext uri="{BB962C8B-B14F-4D97-AF65-F5344CB8AC3E}">
        <p14:creationId xmlns:p14="http://schemas.microsoft.com/office/powerpoint/2010/main" val="3218460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b="1" dirty="0">
                <a:solidFill>
                  <a:srgbClr val="002060"/>
                </a:solidFill>
              </a:rPr>
              <a:t>TideFlex Tank Mixing Assembly</a:t>
            </a: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003301" y="2273301"/>
            <a:ext cx="3688767" cy="3346449"/>
          </a:xfrm>
        </p:spPr>
      </p:pic>
      <p:pic>
        <p:nvPicPr>
          <p:cNvPr id="3" name="Picture 2">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8700" y="2540593"/>
            <a:ext cx="3429000" cy="2238375"/>
          </a:xfrm>
          <a:prstGeom prst="rect">
            <a:avLst/>
          </a:prstGeom>
        </p:spPr>
      </p:pic>
      <p:sp>
        <p:nvSpPr>
          <p:cNvPr id="5" name="Date Placeholder 4">
            <a:extLst>
              <a:ext uri="{FF2B5EF4-FFF2-40B4-BE49-F238E27FC236}">
                <a16:creationId xmlns:a16="http://schemas.microsoft.com/office/drawing/2014/main" id="{AFB8C333-453A-2AA2-24F4-774327E8FF1A}"/>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
        <p:nvSpPr>
          <p:cNvPr id="8" name="TextBox 7">
            <a:extLst>
              <a:ext uri="{FF2B5EF4-FFF2-40B4-BE49-F238E27FC236}">
                <a16:creationId xmlns:a16="http://schemas.microsoft.com/office/drawing/2014/main" id="{4B7BFD25-CA2B-6293-9D2D-AAD4AA6DC072}"/>
              </a:ext>
            </a:extLst>
          </p:cNvPr>
          <p:cNvSpPr txBox="1"/>
          <p:nvPr/>
        </p:nvSpPr>
        <p:spPr>
          <a:xfrm>
            <a:off x="5105400" y="5366403"/>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88581480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65B2B4-2AFA-91B4-EA69-33D9B09D8784}"/>
            </a:ext>
          </a:extLst>
        </p:cNvPr>
        <p:cNvGrpSpPr/>
        <p:nvPr/>
      </p:nvGrpSpPr>
      <p:grpSpPr>
        <a:xfrm>
          <a:off x="0" y="0"/>
          <a:ext cx="0" cy="0"/>
          <a:chOff x="0" y="0"/>
          <a:chExt cx="0" cy="0"/>
        </a:xfrm>
      </p:grpSpPr>
      <p:sp>
        <p:nvSpPr>
          <p:cNvPr id="16386" name="Rectangle 2">
            <a:extLst>
              <a:ext uri="{FF2B5EF4-FFF2-40B4-BE49-F238E27FC236}">
                <a16:creationId xmlns:a16="http://schemas.microsoft.com/office/drawing/2014/main" id="{0BAF777A-66DF-CD56-8CD4-66D97D5E4586}"/>
              </a:ext>
            </a:extLst>
          </p:cNvPr>
          <p:cNvSpPr>
            <a:spLocks noGrp="1" noChangeArrowheads="1"/>
          </p:cNvSpPr>
          <p:nvPr>
            <p:ph type="title"/>
          </p:nvPr>
        </p:nvSpPr>
        <p:spPr/>
        <p:txBody>
          <a:bodyPr>
            <a:normAutofit/>
          </a:bodyPr>
          <a:lstStyle/>
          <a:p>
            <a:r>
              <a:rPr lang="en-US" sz="3600" b="1" dirty="0">
                <a:solidFill>
                  <a:srgbClr val="002060"/>
                </a:solidFill>
              </a:rPr>
              <a:t>Distribution System applications</a:t>
            </a:r>
          </a:p>
        </p:txBody>
      </p:sp>
      <p:sp>
        <p:nvSpPr>
          <p:cNvPr id="16387" name="Rectangle 3">
            <a:extLst>
              <a:ext uri="{FF2B5EF4-FFF2-40B4-BE49-F238E27FC236}">
                <a16:creationId xmlns:a16="http://schemas.microsoft.com/office/drawing/2014/main" id="{23C36576-3F7B-B485-F4C3-6FF414CA8FEB}"/>
              </a:ext>
            </a:extLst>
          </p:cNvPr>
          <p:cNvSpPr>
            <a:spLocks noGrp="1" noChangeArrowheads="1"/>
          </p:cNvSpPr>
          <p:nvPr>
            <p:ph idx="1"/>
          </p:nvPr>
        </p:nvSpPr>
        <p:spPr/>
        <p:txBody>
          <a:bodyPr>
            <a:normAutofit/>
          </a:bodyPr>
          <a:lstStyle/>
          <a:p>
            <a:pPr marL="342900" indent="-342900">
              <a:buFont typeface="Arial" panose="020B0604020202020204" pitchFamily="34" charset="0"/>
              <a:buChar char="•"/>
            </a:pPr>
            <a:r>
              <a:rPr lang="en-US" sz="2400" dirty="0">
                <a:solidFill>
                  <a:schemeClr val="bg2"/>
                </a:solidFill>
              </a:rPr>
              <a:t>Reduce water age</a:t>
            </a:r>
          </a:p>
          <a:p>
            <a:pPr marL="342900" indent="-342900">
              <a:buFont typeface="Arial" panose="020B0604020202020204" pitchFamily="34" charset="0"/>
              <a:buChar char="•"/>
            </a:pPr>
            <a:r>
              <a:rPr lang="en-US" dirty="0">
                <a:solidFill>
                  <a:schemeClr val="bg2"/>
                </a:solidFill>
              </a:rPr>
              <a:t>Storage tank mixing &amp; aeration</a:t>
            </a:r>
          </a:p>
          <a:p>
            <a:pPr marL="342900" indent="-342900">
              <a:buFont typeface="Arial" panose="020B0604020202020204" pitchFamily="34" charset="0"/>
              <a:buChar char="•"/>
            </a:pPr>
            <a:r>
              <a:rPr lang="en-US" b="1" u="sng" dirty="0"/>
              <a:t>Introduce chlorine throughout system</a:t>
            </a:r>
          </a:p>
          <a:p>
            <a:pPr marL="0" indent="0">
              <a:buNone/>
            </a:pPr>
            <a:endParaRPr lang="en-US" sz="4000" dirty="0"/>
          </a:p>
        </p:txBody>
      </p:sp>
      <p:sp>
        <p:nvSpPr>
          <p:cNvPr id="2" name="Date Placeholder 1">
            <a:extLst>
              <a:ext uri="{FF2B5EF4-FFF2-40B4-BE49-F238E27FC236}">
                <a16:creationId xmlns:a16="http://schemas.microsoft.com/office/drawing/2014/main" id="{786902A2-6443-BBA6-57D6-FFCDB241446D}"/>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74023891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36361-F0C8-5A4A-A137-C964740E7053}"/>
              </a:ext>
            </a:extLst>
          </p:cNvPr>
          <p:cNvSpPr>
            <a:spLocks noGrp="1"/>
          </p:cNvSpPr>
          <p:nvPr>
            <p:ph type="title"/>
          </p:nvPr>
        </p:nvSpPr>
        <p:spPr/>
        <p:txBody>
          <a:bodyPr/>
          <a:lstStyle/>
          <a:p>
            <a:r>
              <a:rPr lang="en-US" sz="3600" b="1" dirty="0">
                <a:solidFill>
                  <a:srgbClr val="002060"/>
                </a:solidFill>
              </a:rPr>
              <a:t>Introduce chlorine throughout the distribution system</a:t>
            </a:r>
          </a:p>
        </p:txBody>
      </p:sp>
      <p:sp>
        <p:nvSpPr>
          <p:cNvPr id="3" name="Content Placeholder 2">
            <a:extLst>
              <a:ext uri="{FF2B5EF4-FFF2-40B4-BE49-F238E27FC236}">
                <a16:creationId xmlns:a16="http://schemas.microsoft.com/office/drawing/2014/main" id="{F23481E8-68EA-C240-B751-36E041B5C5C5}"/>
              </a:ext>
            </a:extLst>
          </p:cNvPr>
          <p:cNvSpPr>
            <a:spLocks noGrp="1"/>
          </p:cNvSpPr>
          <p:nvPr>
            <p:ph idx="1"/>
          </p:nvPr>
        </p:nvSpPr>
        <p:spPr/>
        <p:txBody>
          <a:bodyPr/>
          <a:lstStyle/>
          <a:p>
            <a:pPr marL="342900" indent="-342900">
              <a:buFont typeface="Arial" panose="020B0604020202020204" pitchFamily="34" charset="0"/>
              <a:buChar char="•"/>
            </a:pPr>
            <a:r>
              <a:rPr lang="en-US" sz="2400" dirty="0"/>
              <a:t>Reduce dosage at WTP </a:t>
            </a:r>
          </a:p>
          <a:p>
            <a:pPr marL="342900" indent="-342900">
              <a:buFont typeface="Arial" panose="020B0604020202020204" pitchFamily="34" charset="0"/>
              <a:buChar char="•"/>
            </a:pPr>
            <a:r>
              <a:rPr lang="en-US" sz="2400" dirty="0"/>
              <a:t>Tailor rechlorination to distribution system needs</a:t>
            </a:r>
          </a:p>
          <a:p>
            <a:endParaRPr lang="en-US" dirty="0"/>
          </a:p>
        </p:txBody>
      </p:sp>
      <p:sp>
        <p:nvSpPr>
          <p:cNvPr id="4" name="Date Placeholder 3">
            <a:extLst>
              <a:ext uri="{FF2B5EF4-FFF2-40B4-BE49-F238E27FC236}">
                <a16:creationId xmlns:a16="http://schemas.microsoft.com/office/drawing/2014/main" id="{C07F0DB5-5A2C-2C4B-974B-267C24794207}"/>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27758209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4F80CE-D4E0-9DF4-C94D-FEDEAD55DDAD}"/>
              </a:ext>
            </a:extLst>
          </p:cNvPr>
          <p:cNvSpPr>
            <a:spLocks noGrp="1"/>
          </p:cNvSpPr>
          <p:nvPr>
            <p:ph type="title"/>
          </p:nvPr>
        </p:nvSpPr>
        <p:spPr/>
        <p:txBody>
          <a:bodyPr/>
          <a:lstStyle/>
          <a:p>
            <a:r>
              <a:rPr lang="en-US" dirty="0"/>
              <a:t>London water pumps - 1854</a:t>
            </a:r>
          </a:p>
        </p:txBody>
      </p:sp>
      <p:sp>
        <p:nvSpPr>
          <p:cNvPr id="4" name="Slide Number Placeholder 3">
            <a:extLst>
              <a:ext uri="{FF2B5EF4-FFF2-40B4-BE49-F238E27FC236}">
                <a16:creationId xmlns:a16="http://schemas.microsoft.com/office/drawing/2014/main" id="{461ADD93-3990-D4FD-86A9-BC0F18530748}"/>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5" name="Content Placeholder 7">
            <a:extLst>
              <a:ext uri="{FF2B5EF4-FFF2-40B4-BE49-F238E27FC236}">
                <a16:creationId xmlns:a16="http://schemas.microsoft.com/office/drawing/2014/main" id="{1342ED3E-8C69-4D2B-CD3A-C2C204E31976}"/>
              </a:ext>
            </a:extLst>
          </p:cNvPr>
          <p:cNvPicPr>
            <a:picLocks noGrp="1" noChangeAspect="1"/>
          </p:cNvPicPr>
          <p:nvPr>
            <p:ph idx="1"/>
          </p:nvPr>
        </p:nvPicPr>
        <p:blipFill>
          <a:blip r:embed="rId2"/>
          <a:stretch>
            <a:fillRect/>
          </a:stretch>
        </p:blipFill>
        <p:spPr>
          <a:xfrm>
            <a:off x="2228745" y="1600200"/>
            <a:ext cx="4686509" cy="4800600"/>
          </a:xfrm>
        </p:spPr>
      </p:pic>
    </p:spTree>
    <p:extLst>
      <p:ext uri="{BB962C8B-B14F-4D97-AF65-F5344CB8AC3E}">
        <p14:creationId xmlns:p14="http://schemas.microsoft.com/office/powerpoint/2010/main" val="358128827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93C629-1147-AE21-43AF-5CEA1888F3CE}"/>
            </a:ext>
          </a:extLst>
        </p:cNvPr>
        <p:cNvGrpSpPr/>
        <p:nvPr/>
      </p:nvGrpSpPr>
      <p:grpSpPr>
        <a:xfrm>
          <a:off x="0" y="0"/>
          <a:ext cx="0" cy="0"/>
          <a:chOff x="0" y="0"/>
          <a:chExt cx="0" cy="0"/>
        </a:xfrm>
      </p:grpSpPr>
      <p:sp>
        <p:nvSpPr>
          <p:cNvPr id="16386" name="Rectangle 2">
            <a:extLst>
              <a:ext uri="{FF2B5EF4-FFF2-40B4-BE49-F238E27FC236}">
                <a16:creationId xmlns:a16="http://schemas.microsoft.com/office/drawing/2014/main" id="{A9BE38D8-DC31-F8C7-0259-107C3E52CD7D}"/>
              </a:ext>
            </a:extLst>
          </p:cNvPr>
          <p:cNvSpPr>
            <a:spLocks noGrp="1" noChangeArrowheads="1"/>
          </p:cNvSpPr>
          <p:nvPr>
            <p:ph type="title"/>
          </p:nvPr>
        </p:nvSpPr>
        <p:spPr/>
        <p:txBody>
          <a:bodyPr>
            <a:normAutofit/>
          </a:bodyPr>
          <a:lstStyle/>
          <a:p>
            <a:r>
              <a:rPr lang="en-US" sz="3600" b="1" dirty="0">
                <a:solidFill>
                  <a:srgbClr val="002060"/>
                </a:solidFill>
              </a:rPr>
              <a:t>Distribution System applications</a:t>
            </a:r>
          </a:p>
        </p:txBody>
      </p:sp>
      <p:sp>
        <p:nvSpPr>
          <p:cNvPr id="16387" name="Rectangle 3">
            <a:extLst>
              <a:ext uri="{FF2B5EF4-FFF2-40B4-BE49-F238E27FC236}">
                <a16:creationId xmlns:a16="http://schemas.microsoft.com/office/drawing/2014/main" id="{CEFF990E-A604-F095-6E28-63D325093B93}"/>
              </a:ext>
            </a:extLst>
          </p:cNvPr>
          <p:cNvSpPr>
            <a:spLocks noGrp="1" noChangeArrowheads="1"/>
          </p:cNvSpPr>
          <p:nvPr>
            <p:ph idx="1"/>
          </p:nvPr>
        </p:nvSpPr>
        <p:spPr/>
        <p:txBody>
          <a:bodyPr>
            <a:normAutofit/>
          </a:bodyPr>
          <a:lstStyle/>
          <a:p>
            <a:pPr marL="342900" indent="-342900">
              <a:buFont typeface="Arial" panose="020B0604020202020204" pitchFamily="34" charset="0"/>
              <a:buChar char="•"/>
            </a:pPr>
            <a:r>
              <a:rPr lang="en-US" sz="2400" dirty="0"/>
              <a:t>Reduce water age</a:t>
            </a:r>
          </a:p>
          <a:p>
            <a:pPr marL="342900" indent="-342900">
              <a:buFont typeface="Arial" panose="020B0604020202020204" pitchFamily="34" charset="0"/>
              <a:buChar char="•"/>
            </a:pPr>
            <a:r>
              <a:rPr lang="en-US" dirty="0"/>
              <a:t>Storage tank mixing &amp; aeration</a:t>
            </a:r>
          </a:p>
          <a:p>
            <a:pPr marL="342900" indent="-342900">
              <a:buFont typeface="Arial" panose="020B0604020202020204" pitchFamily="34" charset="0"/>
              <a:buChar char="•"/>
            </a:pPr>
            <a:r>
              <a:rPr lang="en-US" dirty="0"/>
              <a:t>Introduce chlorine throughout system</a:t>
            </a:r>
          </a:p>
          <a:p>
            <a:pPr marL="0" indent="0">
              <a:buNone/>
            </a:pPr>
            <a:endParaRPr lang="en-US" sz="4000" dirty="0"/>
          </a:p>
        </p:txBody>
      </p:sp>
      <p:sp>
        <p:nvSpPr>
          <p:cNvPr id="2" name="Date Placeholder 1">
            <a:extLst>
              <a:ext uri="{FF2B5EF4-FFF2-40B4-BE49-F238E27FC236}">
                <a16:creationId xmlns:a16="http://schemas.microsoft.com/office/drawing/2014/main" id="{8889C495-D36E-035C-8CED-E782D0937238}"/>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210936291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D50AB-8FE7-033B-0161-9E50A235A2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BF0E52-8BC1-4397-EB97-BAEF4AE2EBF6}"/>
              </a:ext>
            </a:extLst>
          </p:cNvPr>
          <p:cNvSpPr>
            <a:spLocks noGrp="1"/>
          </p:cNvSpPr>
          <p:nvPr>
            <p:ph type="title"/>
          </p:nvPr>
        </p:nvSpPr>
        <p:spPr/>
        <p:txBody>
          <a:bodyPr/>
          <a:lstStyle/>
          <a:p>
            <a:r>
              <a:rPr lang="en-US" b="1" dirty="0"/>
              <a:t>Our learning objectives</a:t>
            </a:r>
            <a:endParaRPr lang="en-US" dirty="0"/>
          </a:p>
        </p:txBody>
      </p:sp>
      <p:sp>
        <p:nvSpPr>
          <p:cNvPr id="3" name="Content Placeholder 2">
            <a:extLst>
              <a:ext uri="{FF2B5EF4-FFF2-40B4-BE49-F238E27FC236}">
                <a16:creationId xmlns:a16="http://schemas.microsoft.com/office/drawing/2014/main" id="{43685770-28CC-9FE5-8F0B-40387EDC3AF1}"/>
              </a:ext>
            </a:extLst>
          </p:cNvPr>
          <p:cNvSpPr>
            <a:spLocks noGrp="1"/>
          </p:cNvSpPr>
          <p:nvPr>
            <p:ph idx="1"/>
          </p:nvPr>
        </p:nvSpPr>
        <p:spPr/>
        <p:txBody>
          <a:bodyPr/>
          <a:lstStyle/>
          <a:p>
            <a:pPr marL="0" indent="0" algn="ctr">
              <a:buNone/>
            </a:pPr>
            <a:r>
              <a:rPr lang="en-US" u="sng" dirty="0"/>
              <a:t> At the conclusion of this presentation:</a:t>
            </a:r>
          </a:p>
          <a:p>
            <a:pPr marL="514350" indent="-514350">
              <a:buFont typeface="+mj-lt"/>
              <a:buAutoNum type="arabicPeriod"/>
            </a:pPr>
            <a:r>
              <a:rPr lang="en-US" sz="2400" dirty="0"/>
              <a:t>Describe the two components that react to form DBP  </a:t>
            </a:r>
          </a:p>
          <a:p>
            <a:pPr marL="514350" indent="-514350">
              <a:buFont typeface="+mj-lt"/>
              <a:buAutoNum type="arabicPeriod"/>
            </a:pPr>
            <a:r>
              <a:rPr lang="en-US" sz="2400" dirty="0"/>
              <a:t>Identify four elements of DBP formation that can be addressed</a:t>
            </a:r>
          </a:p>
          <a:p>
            <a:pPr marL="514350" indent="-514350">
              <a:buFont typeface="+mj-lt"/>
              <a:buAutoNum type="arabicPeriod"/>
            </a:pPr>
            <a:r>
              <a:rPr lang="en-US" sz="2400" dirty="0"/>
              <a:t>State two techniques to address DBP formation at the WTP</a:t>
            </a:r>
          </a:p>
          <a:p>
            <a:pPr marL="514350" indent="-514350">
              <a:buFont typeface="+mj-lt"/>
              <a:buAutoNum type="arabicPeriod"/>
            </a:pPr>
            <a:r>
              <a:rPr lang="en-US" sz="2400" dirty="0">
                <a:highlight>
                  <a:srgbClr val="FFFF00"/>
                </a:highlight>
              </a:rPr>
              <a:t>State two techniques to reduce water age in  the distribution system</a:t>
            </a:r>
          </a:p>
          <a:p>
            <a:endParaRPr lang="en-US" dirty="0"/>
          </a:p>
        </p:txBody>
      </p:sp>
      <p:sp>
        <p:nvSpPr>
          <p:cNvPr id="4" name="Slide Number Placeholder 3">
            <a:extLst>
              <a:ext uri="{FF2B5EF4-FFF2-40B4-BE49-F238E27FC236}">
                <a16:creationId xmlns:a16="http://schemas.microsoft.com/office/drawing/2014/main" id="{2EC0480D-42D2-8D77-75A3-0A19ABF58204}"/>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131</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1424840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D9634-1DA1-3C33-71FF-4960050B5B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C361FA-5845-26FC-8E7B-1A54CC477361}"/>
              </a:ext>
            </a:extLst>
          </p:cNvPr>
          <p:cNvSpPr>
            <a:spLocks noGrp="1"/>
          </p:cNvSpPr>
          <p:nvPr>
            <p:ph type="title"/>
          </p:nvPr>
        </p:nvSpPr>
        <p:spPr/>
        <p:txBody>
          <a:bodyPr/>
          <a:lstStyle/>
          <a:p>
            <a:r>
              <a:rPr lang="en-US" dirty="0"/>
              <a:t>Our topics</a:t>
            </a:r>
          </a:p>
        </p:txBody>
      </p:sp>
      <p:sp>
        <p:nvSpPr>
          <p:cNvPr id="3" name="Content Placeholder 2">
            <a:extLst>
              <a:ext uri="{FF2B5EF4-FFF2-40B4-BE49-F238E27FC236}">
                <a16:creationId xmlns:a16="http://schemas.microsoft.com/office/drawing/2014/main" id="{704EC0B6-7E69-384F-9B7D-BFC62F92A710}"/>
              </a:ext>
            </a:extLst>
          </p:cNvPr>
          <p:cNvSpPr>
            <a:spLocks noGrp="1"/>
          </p:cNvSpPr>
          <p:nvPr>
            <p:ph idx="1"/>
          </p:nvPr>
        </p:nvSpPr>
        <p:spPr/>
        <p:txBody>
          <a:bodyPr/>
          <a:lstStyle/>
          <a:p>
            <a:pPr marL="457200" indent="-457200">
              <a:buFont typeface="+mj-lt"/>
              <a:buAutoNum type="arabicPeriod"/>
            </a:pPr>
            <a:r>
              <a:rPr lang="en-US" dirty="0"/>
              <a:t>Disinfection By-Products </a:t>
            </a:r>
            <a:r>
              <a:rPr lang="en-US" b="1" dirty="0"/>
              <a:t>(DBP) overview</a:t>
            </a:r>
          </a:p>
          <a:p>
            <a:pPr lvl="2"/>
            <a:r>
              <a:rPr lang="en-US" dirty="0"/>
              <a:t>Drinking water treatment &amp; distribution</a:t>
            </a:r>
          </a:p>
          <a:p>
            <a:pPr marL="457200" indent="-457200">
              <a:buFont typeface="+mj-lt"/>
              <a:buAutoNum type="arabicPeriod"/>
            </a:pPr>
            <a:r>
              <a:rPr lang="en-US" dirty="0"/>
              <a:t>DBP </a:t>
            </a:r>
            <a:r>
              <a:rPr lang="en-US" b="1" dirty="0"/>
              <a:t>Control theory</a:t>
            </a:r>
          </a:p>
          <a:p>
            <a:pPr marL="457200" indent="-457200">
              <a:buFont typeface="+mj-lt"/>
              <a:buAutoNum type="arabicPeriod"/>
            </a:pPr>
            <a:r>
              <a:rPr lang="en-US" dirty="0"/>
              <a:t>DBP </a:t>
            </a:r>
            <a:r>
              <a:rPr lang="en-US" b="1" dirty="0"/>
              <a:t>Control applications</a:t>
            </a:r>
          </a:p>
          <a:p>
            <a:pPr marL="457200" indent="-457200">
              <a:buFont typeface="+mj-lt"/>
              <a:buAutoNum type="arabicPeriod"/>
            </a:pPr>
            <a:r>
              <a:rPr lang="en-US" dirty="0">
                <a:highlight>
                  <a:srgbClr val="FFFF00"/>
                </a:highlight>
              </a:rPr>
              <a:t>DBP </a:t>
            </a:r>
            <a:r>
              <a:rPr lang="en-US" b="1" dirty="0">
                <a:highlight>
                  <a:srgbClr val="FFFF00"/>
                </a:highlight>
              </a:rPr>
              <a:t>Pilot-scale study </a:t>
            </a:r>
            <a:r>
              <a:rPr lang="en-US" i="1" dirty="0">
                <a:highlight>
                  <a:srgbClr val="FFFF00"/>
                </a:highlight>
              </a:rPr>
              <a:t>(time permitting)</a:t>
            </a:r>
            <a:endParaRPr lang="en-US" dirty="0">
              <a:highlight>
                <a:srgbClr val="FFFF00"/>
              </a:highlight>
            </a:endParaRPr>
          </a:p>
          <a:p>
            <a:endParaRPr lang="en-US" dirty="0"/>
          </a:p>
        </p:txBody>
      </p:sp>
      <p:sp>
        <p:nvSpPr>
          <p:cNvPr id="4" name="Slide Number Placeholder 3">
            <a:extLst>
              <a:ext uri="{FF2B5EF4-FFF2-40B4-BE49-F238E27FC236}">
                <a16:creationId xmlns:a16="http://schemas.microsoft.com/office/drawing/2014/main" id="{6ACDAB04-FBF7-0EE6-36BF-6D1E0F682403}"/>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132</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0863458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675B2DEF-FD4C-B341-1B22-A137445473CB}"/>
              </a:ext>
            </a:extLst>
          </p:cNvPr>
          <p:cNvSpPr>
            <a:spLocks noGrp="1"/>
          </p:cNvSpPr>
          <p:nvPr>
            <p:ph type="title"/>
          </p:nvPr>
        </p:nvSpPr>
        <p:spPr/>
        <p:txBody>
          <a:bodyPr/>
          <a:lstStyle/>
          <a:p>
            <a:r>
              <a:rPr lang="en-US" altLang="en-US" dirty="0"/>
              <a:t>How are we doing for time?</a:t>
            </a:r>
            <a:endParaRPr lang="en-US" altLang="en-US" b="1" dirty="0"/>
          </a:p>
        </p:txBody>
      </p:sp>
      <p:pic>
        <p:nvPicPr>
          <p:cNvPr id="53251" name="Content Placeholder 8">
            <a:extLst>
              <a:ext uri="{FF2B5EF4-FFF2-40B4-BE49-F238E27FC236}">
                <a16:creationId xmlns:a16="http://schemas.microsoft.com/office/drawing/2014/main" id="{E5388A60-EF46-57D7-90EE-49834BB18FB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1524000" y="1660904"/>
            <a:ext cx="5562600" cy="4269763"/>
          </a:xfrm>
        </p:spPr>
      </p:pic>
      <p:sp>
        <p:nvSpPr>
          <p:cNvPr id="53254" name="Slide Number Placeholder 2">
            <a:extLst>
              <a:ext uri="{FF2B5EF4-FFF2-40B4-BE49-F238E27FC236}">
                <a16:creationId xmlns:a16="http://schemas.microsoft.com/office/drawing/2014/main" id="{CD4472C8-0966-13DB-2580-5893385B7BA3}"/>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F1314E63-267F-47CA-8F66-2121BCFFD55B}" type="slidenum">
              <a:rPr lang="en-US" altLang="en-US" smtClean="0">
                <a:solidFill>
                  <a:srgbClr val="898989"/>
                </a:solidFill>
              </a:rPr>
              <a:pPr/>
              <a:t>133</a:t>
            </a:fld>
            <a:endParaRPr lang="en-US" altLang="en-US">
              <a:solidFill>
                <a:srgbClr val="898989"/>
              </a:solidFill>
            </a:endParaRPr>
          </a:p>
        </p:txBody>
      </p:sp>
      <p:sp>
        <p:nvSpPr>
          <p:cNvPr id="4" name="Footer Placeholder 3">
            <a:extLst>
              <a:ext uri="{FF2B5EF4-FFF2-40B4-BE49-F238E27FC236}">
                <a16:creationId xmlns:a16="http://schemas.microsoft.com/office/drawing/2014/main" id="{1F73D5DB-F457-45BC-8960-E49A57023A0A}"/>
              </a:ext>
            </a:extLst>
          </p:cNvPr>
          <p:cNvSpPr>
            <a:spLocks noGrp="1"/>
          </p:cNvSpPr>
          <p:nvPr>
            <p:ph type="ftr" sz="quarter" idx="4294967295"/>
          </p:nvPr>
        </p:nvSpPr>
        <p:spPr>
          <a:xfrm>
            <a:off x="0" y="6356350"/>
            <a:ext cx="3086100" cy="365125"/>
          </a:xfrm>
          <a:prstGeom prst="rect">
            <a:avLst/>
          </a:prstGeom>
        </p:spPr>
        <p:txBody>
          <a:bodyPr/>
          <a:lstStyle/>
          <a:p>
            <a:pPr>
              <a:defRPr/>
            </a:pPr>
            <a:r>
              <a:rPr lang="en-US" dirty="0"/>
              <a:t> </a:t>
            </a:r>
          </a:p>
        </p:txBody>
      </p:sp>
      <p:sp>
        <p:nvSpPr>
          <p:cNvPr id="2" name="Date Placeholder 1">
            <a:extLst>
              <a:ext uri="{FF2B5EF4-FFF2-40B4-BE49-F238E27FC236}">
                <a16:creationId xmlns:a16="http://schemas.microsoft.com/office/drawing/2014/main" id="{46AA18DA-72D3-CE42-DFA7-C08C3E7862AD}"/>
              </a:ext>
            </a:extLst>
          </p:cNvPr>
          <p:cNvSpPr>
            <a:spLocks noGrp="1"/>
          </p:cNvSpPr>
          <p:nvPr>
            <p:ph type="dt" sz="quarter" idx="4294967295"/>
          </p:nvPr>
        </p:nvSpPr>
        <p:spPr>
          <a:xfrm>
            <a:off x="0" y="6356350"/>
            <a:ext cx="2057400" cy="365125"/>
          </a:xfrm>
          <a:prstGeom prst="rect">
            <a:avLst/>
          </a:prstGeom>
        </p:spPr>
        <p:txBody>
          <a:bodyPr/>
          <a:lstStyle/>
          <a:p>
            <a:pPr>
              <a:defRPr/>
            </a:pPr>
            <a:r>
              <a:rPr lang="en-US" dirty="0"/>
              <a:t> </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0747E-58E9-F786-BD5C-B1DF0A54A09F}"/>
              </a:ext>
            </a:extLst>
          </p:cNvPr>
          <p:cNvSpPr>
            <a:spLocks noGrp="1"/>
          </p:cNvSpPr>
          <p:nvPr>
            <p:ph type="title"/>
          </p:nvPr>
        </p:nvSpPr>
        <p:spPr/>
        <p:txBody>
          <a:bodyPr/>
          <a:lstStyle/>
          <a:p>
            <a:r>
              <a:rPr lang="en-US" sz="3600" b="1" dirty="0">
                <a:solidFill>
                  <a:srgbClr val="002060"/>
                </a:solidFill>
              </a:rPr>
              <a:t>A pilot study</a:t>
            </a:r>
          </a:p>
        </p:txBody>
      </p:sp>
      <p:pic>
        <p:nvPicPr>
          <p:cNvPr id="8" name="Content Placeholder 7">
            <a:extLst>
              <a:ext uri="{FF2B5EF4-FFF2-40B4-BE49-F238E27FC236}">
                <a16:creationId xmlns:a16="http://schemas.microsoft.com/office/drawing/2014/main" id="{0728698E-1E09-0D2D-0B12-C6F70B834F11}"/>
              </a:ext>
            </a:extLst>
          </p:cNvPr>
          <p:cNvPicPr>
            <a:picLocks noGrp="1" noChangeAspect="1"/>
          </p:cNvPicPr>
          <p:nvPr>
            <p:ph idx="1"/>
          </p:nvPr>
        </p:nvPicPr>
        <p:blipFill>
          <a:blip r:embed="rId2"/>
          <a:stretch>
            <a:fillRect/>
          </a:stretch>
        </p:blipFill>
        <p:spPr>
          <a:xfrm>
            <a:off x="685800" y="1444308"/>
            <a:ext cx="5638800" cy="5117976"/>
          </a:xfrm>
        </p:spPr>
      </p:pic>
      <p:sp>
        <p:nvSpPr>
          <p:cNvPr id="4" name="Date Placeholder 3">
            <a:extLst>
              <a:ext uri="{FF2B5EF4-FFF2-40B4-BE49-F238E27FC236}">
                <a16:creationId xmlns:a16="http://schemas.microsoft.com/office/drawing/2014/main" id="{CA435806-E028-20FA-9B84-158C167D54CB}"/>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119603462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9CBBB-BE55-28EF-7500-531BE0CBD8F0}"/>
              </a:ext>
            </a:extLst>
          </p:cNvPr>
          <p:cNvSpPr>
            <a:spLocks noGrp="1"/>
          </p:cNvSpPr>
          <p:nvPr>
            <p:ph type="title"/>
          </p:nvPr>
        </p:nvSpPr>
        <p:spPr>
          <a:xfrm>
            <a:off x="457200" y="838200"/>
            <a:ext cx="8229600" cy="1143000"/>
          </a:xfrm>
        </p:spPr>
        <p:txBody>
          <a:bodyPr/>
          <a:lstStyle/>
          <a:p>
            <a:r>
              <a:rPr lang="en-US" dirty="0"/>
              <a:t>No Silver Bullet: </a:t>
            </a:r>
            <a:r>
              <a:rPr lang="en-US" sz="2400" b="0" dirty="0"/>
              <a:t>a lesson on synergy of small operational changes in a study of DBP reduction in low TOC source water</a:t>
            </a:r>
            <a:br>
              <a:rPr lang="en-US" sz="2400" b="0" dirty="0"/>
            </a:br>
            <a:endParaRPr lang="en-US" sz="2400" b="0" dirty="0"/>
          </a:p>
        </p:txBody>
      </p:sp>
      <p:sp>
        <p:nvSpPr>
          <p:cNvPr id="3" name="Content Placeholder 2">
            <a:extLst>
              <a:ext uri="{FF2B5EF4-FFF2-40B4-BE49-F238E27FC236}">
                <a16:creationId xmlns:a16="http://schemas.microsoft.com/office/drawing/2014/main" id="{76B22C0A-35E7-5D29-1CB2-360BBA32C272}"/>
              </a:ext>
            </a:extLst>
          </p:cNvPr>
          <p:cNvSpPr>
            <a:spLocks noGrp="1"/>
          </p:cNvSpPr>
          <p:nvPr>
            <p:ph idx="1"/>
          </p:nvPr>
        </p:nvSpPr>
        <p:spPr>
          <a:xfrm>
            <a:off x="457200" y="1981200"/>
            <a:ext cx="7696200" cy="4800600"/>
          </a:xfrm>
        </p:spPr>
        <p:txBody>
          <a:bodyPr/>
          <a:lstStyle/>
          <a:p>
            <a:pPr marL="342900" indent="-34290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Jennifer Miller, PhD, PE, Lisa Crabtree (VDH), Bill Pedigo, DJ Farmer, &amp; David Peyton (Town of Pulaski)</a:t>
            </a:r>
          </a:p>
          <a:p>
            <a:pPr marL="342900" indent="-34290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Presented at </a:t>
            </a:r>
            <a:r>
              <a:rPr lang="en-US" dirty="0" err="1">
                <a:latin typeface="Calibri" panose="020F0502020204030204" pitchFamily="34" charset="0"/>
                <a:ea typeface="Calibri" panose="020F0502020204030204" pitchFamily="34" charset="0"/>
                <a:cs typeface="Calibri" panose="020F0502020204030204" pitchFamily="34" charset="0"/>
              </a:rPr>
              <a:t>WaterJAM</a:t>
            </a:r>
            <a:r>
              <a:rPr lang="en-US" dirty="0">
                <a:latin typeface="Calibri" panose="020F0502020204030204" pitchFamily="34" charset="0"/>
                <a:ea typeface="Calibri" panose="020F0502020204030204" pitchFamily="34" charset="0"/>
                <a:cs typeface="Calibri" panose="020F0502020204030204" pitchFamily="34" charset="0"/>
              </a:rPr>
              <a:t> 2022</a:t>
            </a:r>
          </a:p>
          <a:p>
            <a:endParaRPr lang="en-US" dirty="0"/>
          </a:p>
        </p:txBody>
      </p:sp>
      <p:sp>
        <p:nvSpPr>
          <p:cNvPr id="4" name="Slide Number Placeholder 3">
            <a:extLst>
              <a:ext uri="{FF2B5EF4-FFF2-40B4-BE49-F238E27FC236}">
                <a16:creationId xmlns:a16="http://schemas.microsoft.com/office/drawing/2014/main" id="{D13B220E-74D3-4F99-38A0-99D781CDA333}"/>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135</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5" name="Picture 4" descr="A castle on the side of a road&#10;&#10;Description automatically generated">
            <a:extLst>
              <a:ext uri="{FF2B5EF4-FFF2-40B4-BE49-F238E27FC236}">
                <a16:creationId xmlns:a16="http://schemas.microsoft.com/office/drawing/2014/main" id="{F8A40728-6A13-4150-3005-16686B64756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48335"/>
          <a:stretch/>
        </p:blipFill>
        <p:spPr>
          <a:xfrm>
            <a:off x="3771714" y="3733800"/>
            <a:ext cx="5140006" cy="1997914"/>
          </a:xfrm>
          <a:prstGeom prst="rect">
            <a:avLst/>
          </a:prstGeom>
        </p:spPr>
      </p:pic>
      <p:pic>
        <p:nvPicPr>
          <p:cNvPr id="6" name="Picture 5">
            <a:extLst>
              <a:ext uri="{FF2B5EF4-FFF2-40B4-BE49-F238E27FC236}">
                <a16:creationId xmlns:a16="http://schemas.microsoft.com/office/drawing/2014/main" id="{DE1E0101-EF0E-548E-E474-CE07D6A9B163}"/>
              </a:ext>
            </a:extLst>
          </p:cNvPr>
          <p:cNvPicPr>
            <a:picLocks noChangeAspect="1"/>
          </p:cNvPicPr>
          <p:nvPr/>
        </p:nvPicPr>
        <p:blipFill>
          <a:blip r:embed="rId3"/>
          <a:stretch>
            <a:fillRect/>
          </a:stretch>
        </p:blipFill>
        <p:spPr>
          <a:xfrm>
            <a:off x="438150" y="3398519"/>
            <a:ext cx="2933514" cy="2651445"/>
          </a:xfrm>
          <a:prstGeom prst="rect">
            <a:avLst/>
          </a:prstGeom>
          <a:ln>
            <a:solidFill>
              <a:schemeClr val="tx1"/>
            </a:solidFill>
          </a:ln>
        </p:spPr>
      </p:pic>
    </p:spTree>
    <p:extLst>
      <p:ext uri="{BB962C8B-B14F-4D97-AF65-F5344CB8AC3E}">
        <p14:creationId xmlns:p14="http://schemas.microsoft.com/office/powerpoint/2010/main" val="158684168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60247-9250-45C2-A515-0396E693324D}"/>
              </a:ext>
            </a:extLst>
          </p:cNvPr>
          <p:cNvSpPr>
            <a:spLocks noGrp="1"/>
          </p:cNvSpPr>
          <p:nvPr>
            <p:ph type="title"/>
          </p:nvPr>
        </p:nvSpPr>
        <p:spPr/>
        <p:txBody>
          <a:bodyPr/>
          <a:lstStyle/>
          <a:p>
            <a:r>
              <a:rPr lang="en-US" sz="3600" b="1" dirty="0">
                <a:solidFill>
                  <a:srgbClr val="002060"/>
                </a:solidFill>
              </a:rPr>
              <a:t>Project Goals</a:t>
            </a:r>
          </a:p>
        </p:txBody>
      </p:sp>
      <p:sp>
        <p:nvSpPr>
          <p:cNvPr id="3" name="Content Placeholder 2">
            <a:extLst>
              <a:ext uri="{FF2B5EF4-FFF2-40B4-BE49-F238E27FC236}">
                <a16:creationId xmlns:a16="http://schemas.microsoft.com/office/drawing/2014/main" id="{2BF4DD23-E343-4D92-91C9-275A4914E8AC}"/>
              </a:ext>
            </a:extLst>
          </p:cNvPr>
          <p:cNvSpPr>
            <a:spLocks noGrp="1"/>
          </p:cNvSpPr>
          <p:nvPr>
            <p:ph idx="1"/>
          </p:nvPr>
        </p:nvSpPr>
        <p:spPr/>
        <p:txBody>
          <a:bodyPr/>
          <a:lstStyle/>
          <a:p>
            <a:r>
              <a:rPr lang="en-US" sz="2400" dirty="0"/>
              <a:t>Meet TTHM and HAA</a:t>
            </a:r>
            <a:r>
              <a:rPr lang="en-US" sz="2400" baseline="-25000" dirty="0"/>
              <a:t>5</a:t>
            </a:r>
            <a:r>
              <a:rPr lang="en-US" sz="2400" dirty="0"/>
              <a:t> MCLs in the distribution system.</a:t>
            </a:r>
          </a:p>
          <a:p>
            <a:r>
              <a:rPr lang="en-US" sz="2400" dirty="0"/>
              <a:t>Implement “low hanging fruit” improvements at the WTP for process optimization to reduce precursors and oxidant demand, and strategically apply chlorination.</a:t>
            </a:r>
          </a:p>
          <a:p>
            <a:r>
              <a:rPr lang="en-US" sz="2400" dirty="0"/>
              <a:t>Use hydraulic modeling to identify options to reduce high water age, including reductions in water storage capacity, and combining pressure zones.</a:t>
            </a:r>
          </a:p>
          <a:p>
            <a:r>
              <a:rPr lang="en-US" sz="2400" dirty="0"/>
              <a:t>Plan for additional capital improvements if further DBP reductions are shown to be necessary.</a:t>
            </a:r>
          </a:p>
        </p:txBody>
      </p:sp>
      <p:sp>
        <p:nvSpPr>
          <p:cNvPr id="4" name="Rectangle 3">
            <a:extLst>
              <a:ext uri="{FF2B5EF4-FFF2-40B4-BE49-F238E27FC236}">
                <a16:creationId xmlns:a16="http://schemas.microsoft.com/office/drawing/2014/main" id="{1AB9647B-D96C-42B1-9831-2AA1086F4036}"/>
              </a:ext>
            </a:extLst>
          </p:cNvPr>
          <p:cNvSpPr/>
          <p:nvPr/>
        </p:nvSpPr>
        <p:spPr>
          <a:xfrm>
            <a:off x="7772400" y="5143500"/>
            <a:ext cx="971550" cy="402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734970366"/>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67BE9-A4B0-454E-AFF7-888ED862B960}"/>
              </a:ext>
            </a:extLst>
          </p:cNvPr>
          <p:cNvSpPr>
            <a:spLocks noGrp="1"/>
          </p:cNvSpPr>
          <p:nvPr>
            <p:ph type="title"/>
          </p:nvPr>
        </p:nvSpPr>
        <p:spPr/>
        <p:txBody>
          <a:bodyPr/>
          <a:lstStyle/>
          <a:p>
            <a:r>
              <a:rPr lang="en-US" sz="3600" b="1" dirty="0">
                <a:solidFill>
                  <a:srgbClr val="002060"/>
                </a:solidFill>
              </a:rPr>
              <a:t>Full-Scale Pilot Test questions</a:t>
            </a:r>
          </a:p>
        </p:txBody>
      </p:sp>
      <p:sp>
        <p:nvSpPr>
          <p:cNvPr id="4" name="Rectangle 3">
            <a:extLst>
              <a:ext uri="{FF2B5EF4-FFF2-40B4-BE49-F238E27FC236}">
                <a16:creationId xmlns:a16="http://schemas.microsoft.com/office/drawing/2014/main" id="{79EAD231-AB3F-46BE-8C7C-E44D5F857A5F}"/>
              </a:ext>
            </a:extLst>
          </p:cNvPr>
          <p:cNvSpPr/>
          <p:nvPr/>
        </p:nvSpPr>
        <p:spPr>
          <a:xfrm>
            <a:off x="7772400" y="5143500"/>
            <a:ext cx="971550" cy="402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Content Placeholder 2">
            <a:extLst>
              <a:ext uri="{FF2B5EF4-FFF2-40B4-BE49-F238E27FC236}">
                <a16:creationId xmlns:a16="http://schemas.microsoft.com/office/drawing/2014/main" id="{48D4CFFD-84D7-42D9-8D8D-16E16EB38A17}"/>
              </a:ext>
            </a:extLst>
          </p:cNvPr>
          <p:cNvSpPr>
            <a:spLocks noGrp="1"/>
          </p:cNvSpPr>
          <p:nvPr>
            <p:ph idx="1"/>
          </p:nvPr>
        </p:nvSpPr>
        <p:spPr>
          <a:xfrm>
            <a:off x="381000" y="1583333"/>
            <a:ext cx="8686800" cy="3394472"/>
          </a:xfrm>
        </p:spPr>
        <p:txBody>
          <a:bodyPr/>
          <a:lstStyle/>
          <a:p>
            <a:pPr marL="457200" indent="-457200">
              <a:buFont typeface="+mj-lt"/>
              <a:buAutoNum type="arabicPeriod"/>
            </a:pPr>
            <a:r>
              <a:rPr lang="en-US" sz="2400" dirty="0"/>
              <a:t>Can UV254 serve as an indicator for DBPs?</a:t>
            </a:r>
          </a:p>
          <a:p>
            <a:pPr marL="457200" indent="-457200">
              <a:buFont typeface="+mj-lt"/>
              <a:buAutoNum type="arabicPeriod"/>
            </a:pPr>
            <a:r>
              <a:rPr lang="en-US" sz="2400" dirty="0"/>
              <a:t>Does PAC help with precursor removal?</a:t>
            </a:r>
          </a:p>
          <a:p>
            <a:pPr marL="457200" indent="-457200">
              <a:buFont typeface="+mj-lt"/>
              <a:buAutoNum type="arabicPeriod"/>
            </a:pPr>
            <a:r>
              <a:rPr lang="en-US" sz="2400" dirty="0"/>
              <a:t>What impact do clarifier operations have on precursor removal and DBP formation?</a:t>
            </a:r>
          </a:p>
          <a:p>
            <a:pPr marL="457200" indent="-457200">
              <a:buFont typeface="+mj-lt"/>
              <a:buAutoNum type="arabicPeriod"/>
            </a:pPr>
            <a:r>
              <a:rPr lang="en-US" sz="2400" dirty="0"/>
              <a:t>Would a different coagulant improve clarifier operations?</a:t>
            </a:r>
          </a:p>
          <a:p>
            <a:pPr marL="457200" indent="-457200">
              <a:buFont typeface="+mj-lt"/>
              <a:buAutoNum type="arabicPeriod"/>
            </a:pPr>
            <a:r>
              <a:rPr lang="en-US" sz="2400" dirty="0"/>
              <a:t>Does permanganate, as a pre-oxidant, reduce chlorine demand (and by extension, DBP formation)?</a:t>
            </a:r>
          </a:p>
          <a:p>
            <a:pPr marL="457200" indent="-457200">
              <a:buFont typeface="+mj-lt"/>
              <a:buAutoNum type="arabicPeriod"/>
            </a:pPr>
            <a:r>
              <a:rPr lang="en-US" sz="2400" dirty="0"/>
              <a:t>What impact do chlorination practices have on DBP formation? </a:t>
            </a:r>
          </a:p>
          <a:p>
            <a:endParaRPr lang="en-US" dirty="0"/>
          </a:p>
        </p:txBody>
      </p:sp>
    </p:spTree>
    <p:extLst>
      <p:ext uri="{BB962C8B-B14F-4D97-AF65-F5344CB8AC3E}">
        <p14:creationId xmlns:p14="http://schemas.microsoft.com/office/powerpoint/2010/main" val="2251449010"/>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E67D7A6-B9F8-4EDD-BCD3-4031544D780B}"/>
              </a:ext>
            </a:extLst>
          </p:cNvPr>
          <p:cNvSpPr/>
          <p:nvPr/>
        </p:nvSpPr>
        <p:spPr>
          <a:xfrm>
            <a:off x="7772400" y="5143500"/>
            <a:ext cx="971550" cy="402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5970F0D0-E2C4-494E-808F-99A4018C8821}"/>
              </a:ext>
            </a:extLst>
          </p:cNvPr>
          <p:cNvSpPr>
            <a:spLocks noGrp="1"/>
          </p:cNvSpPr>
          <p:nvPr>
            <p:ph type="title"/>
          </p:nvPr>
        </p:nvSpPr>
        <p:spPr/>
        <p:txBody>
          <a:bodyPr/>
          <a:lstStyle/>
          <a:p>
            <a:r>
              <a:rPr lang="en-US" sz="3600" b="1" dirty="0">
                <a:solidFill>
                  <a:srgbClr val="002060"/>
                </a:solidFill>
              </a:rPr>
              <a:t>Distribution System –water age</a:t>
            </a:r>
          </a:p>
        </p:txBody>
      </p:sp>
      <p:pic>
        <p:nvPicPr>
          <p:cNvPr id="6" name="Picture 5">
            <a:extLst>
              <a:ext uri="{FF2B5EF4-FFF2-40B4-BE49-F238E27FC236}">
                <a16:creationId xmlns:a16="http://schemas.microsoft.com/office/drawing/2014/main" id="{D1CDC324-9268-4D2F-B80C-D21DE723FB82}"/>
              </a:ext>
            </a:extLst>
          </p:cNvPr>
          <p:cNvPicPr>
            <a:picLocks noChangeAspect="1"/>
          </p:cNvPicPr>
          <p:nvPr/>
        </p:nvPicPr>
        <p:blipFill>
          <a:blip r:embed="rId2"/>
          <a:stretch>
            <a:fillRect/>
          </a:stretch>
        </p:blipFill>
        <p:spPr>
          <a:xfrm>
            <a:off x="198469" y="1524000"/>
            <a:ext cx="8793131" cy="3353702"/>
          </a:xfrm>
          <a:prstGeom prst="rect">
            <a:avLst/>
          </a:prstGeom>
        </p:spPr>
      </p:pic>
      <p:sp>
        <p:nvSpPr>
          <p:cNvPr id="3" name="Date Placeholder 2">
            <a:extLst>
              <a:ext uri="{FF2B5EF4-FFF2-40B4-BE49-F238E27FC236}">
                <a16:creationId xmlns:a16="http://schemas.microsoft.com/office/drawing/2014/main" id="{5AAF6018-3342-A192-1D86-9E1D98546224}"/>
              </a:ext>
            </a:extLst>
          </p:cNvPr>
          <p:cNvSpPr>
            <a:spLocks noGrp="1"/>
          </p:cNvSpPr>
          <p:nvPr>
            <p:ph type="dt" sz="half" idx="10"/>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4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solidFill>
                  <a:srgbClr val="000000"/>
                </a:solidFill>
              </a:rPr>
              <a:t> </a:t>
            </a:r>
            <a:endParaRPr lang="en-US" dirty="0">
              <a:solidFill>
                <a:srgbClr val="000000"/>
              </a:solidFill>
            </a:endParaRPr>
          </a:p>
        </p:txBody>
      </p:sp>
    </p:spTree>
    <p:extLst>
      <p:ext uri="{BB962C8B-B14F-4D97-AF65-F5344CB8AC3E}">
        <p14:creationId xmlns:p14="http://schemas.microsoft.com/office/powerpoint/2010/main" val="3125509991"/>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E70165-F601-F887-4369-69C4E58728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2F9ABE-A81C-983E-C6CF-581AD292945C}"/>
              </a:ext>
            </a:extLst>
          </p:cNvPr>
          <p:cNvSpPr>
            <a:spLocks noGrp="1"/>
          </p:cNvSpPr>
          <p:nvPr>
            <p:ph type="title"/>
          </p:nvPr>
        </p:nvSpPr>
        <p:spPr/>
        <p:txBody>
          <a:bodyPr/>
          <a:lstStyle/>
          <a:p>
            <a:r>
              <a:rPr lang="en-US" b="1" dirty="0"/>
              <a:t>Our learning objectives</a:t>
            </a:r>
            <a:endParaRPr lang="en-US" dirty="0"/>
          </a:p>
        </p:txBody>
      </p:sp>
      <p:sp>
        <p:nvSpPr>
          <p:cNvPr id="3" name="Content Placeholder 2">
            <a:extLst>
              <a:ext uri="{FF2B5EF4-FFF2-40B4-BE49-F238E27FC236}">
                <a16:creationId xmlns:a16="http://schemas.microsoft.com/office/drawing/2014/main" id="{DFD59C97-FE38-D61D-B089-11B14C5DF66F}"/>
              </a:ext>
            </a:extLst>
          </p:cNvPr>
          <p:cNvSpPr>
            <a:spLocks noGrp="1"/>
          </p:cNvSpPr>
          <p:nvPr>
            <p:ph idx="1"/>
          </p:nvPr>
        </p:nvSpPr>
        <p:spPr/>
        <p:txBody>
          <a:bodyPr/>
          <a:lstStyle/>
          <a:p>
            <a:pPr marL="0" indent="0" algn="ctr">
              <a:buNone/>
            </a:pPr>
            <a:r>
              <a:rPr lang="en-US" u="sng" dirty="0"/>
              <a:t> At the conclusion of this presentation:</a:t>
            </a:r>
          </a:p>
          <a:p>
            <a:pPr marL="514350" indent="-514350">
              <a:buFont typeface="+mj-lt"/>
              <a:buAutoNum type="arabicPeriod"/>
            </a:pPr>
            <a:r>
              <a:rPr lang="en-US" sz="2400" dirty="0"/>
              <a:t>Describe the two components that react to form DBP  </a:t>
            </a:r>
          </a:p>
          <a:p>
            <a:pPr marL="514350" indent="-514350">
              <a:buFont typeface="+mj-lt"/>
              <a:buAutoNum type="arabicPeriod"/>
            </a:pPr>
            <a:r>
              <a:rPr lang="en-US" sz="2400" dirty="0"/>
              <a:t>Identify four elements of DBP formation that can be addressed</a:t>
            </a:r>
          </a:p>
          <a:p>
            <a:pPr marL="514350" indent="-514350">
              <a:buFont typeface="+mj-lt"/>
              <a:buAutoNum type="arabicPeriod"/>
            </a:pPr>
            <a:r>
              <a:rPr lang="en-US" sz="2400" dirty="0"/>
              <a:t>State two techniques to address DBP formation at the WTP</a:t>
            </a:r>
          </a:p>
          <a:p>
            <a:pPr marL="514350" indent="-514350">
              <a:buFont typeface="+mj-lt"/>
              <a:buAutoNum type="arabicPeriod"/>
            </a:pPr>
            <a:r>
              <a:rPr lang="en-US" sz="2400" dirty="0"/>
              <a:t>State two techniques to reduce water age in  the distribution system</a:t>
            </a:r>
          </a:p>
          <a:p>
            <a:endParaRPr lang="en-US" dirty="0"/>
          </a:p>
        </p:txBody>
      </p:sp>
      <p:sp>
        <p:nvSpPr>
          <p:cNvPr id="4" name="Slide Number Placeholder 3">
            <a:extLst>
              <a:ext uri="{FF2B5EF4-FFF2-40B4-BE49-F238E27FC236}">
                <a16:creationId xmlns:a16="http://schemas.microsoft.com/office/drawing/2014/main" id="{E998F768-4279-0177-EC53-E8AD062CF71D}"/>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139</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527730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31027A-5308-6309-5681-BA08AA9BA1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4CC373-A0F6-902C-9FA7-A5868914C1A4}"/>
              </a:ext>
            </a:extLst>
          </p:cNvPr>
          <p:cNvSpPr>
            <a:spLocks noGrp="1"/>
          </p:cNvSpPr>
          <p:nvPr>
            <p:ph type="title"/>
          </p:nvPr>
        </p:nvSpPr>
        <p:spPr/>
        <p:txBody>
          <a:bodyPr/>
          <a:lstStyle/>
          <a:p>
            <a:r>
              <a:rPr lang="en-US" dirty="0"/>
              <a:t>History of water treatment - 3</a:t>
            </a:r>
          </a:p>
        </p:txBody>
      </p:sp>
      <p:sp>
        <p:nvSpPr>
          <p:cNvPr id="3" name="Content Placeholder 2">
            <a:extLst>
              <a:ext uri="{FF2B5EF4-FFF2-40B4-BE49-F238E27FC236}">
                <a16:creationId xmlns:a16="http://schemas.microsoft.com/office/drawing/2014/main" id="{89109F30-11AC-6E50-9937-250EF249746F}"/>
              </a:ext>
            </a:extLst>
          </p:cNvPr>
          <p:cNvSpPr>
            <a:spLocks noGrp="1"/>
          </p:cNvSpPr>
          <p:nvPr>
            <p:ph idx="1"/>
          </p:nvPr>
        </p:nvSpPr>
        <p:spPr/>
        <p:txBody>
          <a:bodyPr/>
          <a:lstStyle/>
          <a:p>
            <a:pPr marL="342900" indent="-342900">
              <a:buFont typeface="Arial" panose="020B0604020202020204" pitchFamily="34" charset="0"/>
              <a:buChar char="•"/>
            </a:pPr>
            <a:r>
              <a:rPr lang="en-US" b="1" dirty="0"/>
              <a:t>1860</a:t>
            </a:r>
            <a:r>
              <a:rPr lang="en-US" b="1" baseline="30000" dirty="0"/>
              <a:t>+</a:t>
            </a:r>
            <a:r>
              <a:rPr lang="en-US" dirty="0"/>
              <a:t> – Pasteur: germ theory, fermentation, vaccination</a:t>
            </a:r>
          </a:p>
          <a:p>
            <a:pPr marL="342900" indent="-342900">
              <a:buFont typeface="Arial" panose="020B0604020202020204" pitchFamily="34" charset="0"/>
              <a:buChar char="•"/>
            </a:pPr>
            <a:r>
              <a:rPr lang="en-US" b="1" dirty="0"/>
              <a:t>1890 </a:t>
            </a:r>
            <a:r>
              <a:rPr lang="en-US" dirty="0"/>
              <a:t>– Rapid sand filtration, precede with coagulation and sedimentation</a:t>
            </a:r>
          </a:p>
          <a:p>
            <a:pPr marL="342900" indent="-342900">
              <a:buFont typeface="Arial" panose="020B0604020202020204" pitchFamily="34" charset="0"/>
              <a:buChar char="•"/>
            </a:pPr>
            <a:r>
              <a:rPr lang="en-US" b="1" dirty="0"/>
              <a:t>1908</a:t>
            </a:r>
            <a:r>
              <a:rPr lang="en-US" dirty="0"/>
              <a:t> – 1</a:t>
            </a:r>
            <a:r>
              <a:rPr lang="en-US" baseline="30000" dirty="0"/>
              <a:t>st</a:t>
            </a:r>
            <a:r>
              <a:rPr lang="en-US" dirty="0"/>
              <a:t> continuous chlorination in US</a:t>
            </a:r>
          </a:p>
          <a:p>
            <a:pPr marL="342900" indent="-342900">
              <a:buFont typeface="Arial" panose="020B0604020202020204" pitchFamily="34" charset="0"/>
              <a:buChar char="•"/>
            </a:pPr>
            <a:r>
              <a:rPr lang="en-US" b="1" dirty="0"/>
              <a:t>20th Century focus </a:t>
            </a:r>
            <a:r>
              <a:rPr lang="en-US" dirty="0"/>
              <a:t>– waterborne illness focus, expand to anthropogenic chemicals</a:t>
            </a:r>
          </a:p>
          <a:p>
            <a:endParaRPr lang="en-US" dirty="0"/>
          </a:p>
        </p:txBody>
      </p:sp>
      <p:sp>
        <p:nvSpPr>
          <p:cNvPr id="4" name="Slide Number Placeholder 3">
            <a:extLst>
              <a:ext uri="{FF2B5EF4-FFF2-40B4-BE49-F238E27FC236}">
                <a16:creationId xmlns:a16="http://schemas.microsoft.com/office/drawing/2014/main" id="{567AC6B5-701E-0B1E-E543-4A9857AD1C52}"/>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2273554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Shape 152"/>
          <p:cNvSpPr txBox="1">
            <a:spLocks noGrp="1"/>
          </p:cNvSpPr>
          <p:nvPr>
            <p:ph type="title"/>
          </p:nvPr>
        </p:nvSpPr>
        <p:spPr>
          <a:xfrm>
            <a:off x="990600" y="228600"/>
            <a:ext cx="7162800" cy="1139825"/>
          </a:xfrm>
          <a:prstGeom prst="rect">
            <a:avLst/>
          </a:prstGeom>
          <a:noFill/>
          <a:ln>
            <a:noFill/>
          </a:ln>
        </p:spPr>
        <p:txBody>
          <a:bodyPr wrap="square" lIns="91425" tIns="45700" rIns="91425" bIns="45700" anchor="t" anchorCtr="0">
            <a:noAutofit/>
          </a:bodyPr>
          <a:lstStyle/>
          <a:p>
            <a:pPr marL="0" marR="0" lvl="0" indent="0" rtl="0">
              <a:lnSpc>
                <a:spcPct val="100000"/>
              </a:lnSpc>
              <a:spcBef>
                <a:spcPts val="0"/>
              </a:spcBef>
              <a:spcAft>
                <a:spcPts val="0"/>
              </a:spcAft>
              <a:buClr>
                <a:schemeClr val="dk2"/>
              </a:buClr>
              <a:buSzPct val="25000"/>
              <a:buFont typeface="Garamond"/>
              <a:buNone/>
            </a:pPr>
            <a:r>
              <a:rPr lang="en-US" b="1" i="0" strike="noStrike" cap="none" dirty="0">
                <a:solidFill>
                  <a:srgbClr val="002060"/>
                </a:solidFill>
                <a:latin typeface="Garamond"/>
                <a:ea typeface="Garamond"/>
                <a:cs typeface="Garamond"/>
                <a:sym typeface="Garamond"/>
              </a:rPr>
              <a:t>Marion, Virginia water tanks</a:t>
            </a:r>
          </a:p>
        </p:txBody>
      </p:sp>
      <p:pic>
        <p:nvPicPr>
          <p:cNvPr id="153" name="Shape 153" descr="HOTCOLD"/>
          <p:cNvPicPr preferRelativeResize="0">
            <a:picLocks noGrp="1"/>
          </p:cNvPicPr>
          <p:nvPr>
            <p:ph type="body" idx="1"/>
          </p:nvPr>
        </p:nvPicPr>
        <p:blipFill rotWithShape="1">
          <a:blip r:embed="rId3">
            <a:alphaModFix/>
          </a:blip>
          <a:srcRect/>
          <a:stretch/>
        </p:blipFill>
        <p:spPr>
          <a:xfrm>
            <a:off x="595992" y="1066800"/>
            <a:ext cx="7405007" cy="5029200"/>
          </a:xfrm>
          <a:prstGeom prst="rect">
            <a:avLst/>
          </a:prstGeom>
          <a:noFill/>
          <a:ln>
            <a:noFill/>
          </a:ln>
        </p:spPr>
      </p:pic>
      <p:sp>
        <p:nvSpPr>
          <p:cNvPr id="2" name="Date Placeholder 1">
            <a:extLst>
              <a:ext uri="{FF2B5EF4-FFF2-40B4-BE49-F238E27FC236}">
                <a16:creationId xmlns:a16="http://schemas.microsoft.com/office/drawing/2014/main" id="{DAEAB9D0-5B73-970D-3BF2-5321368753C0}"/>
              </a:ext>
            </a:extLst>
          </p:cNvPr>
          <p:cNvSpPr>
            <a:spLocks noGrp="1"/>
          </p:cNvSpPr>
          <p:nvPr>
            <p:ph type="dt" sz="half" idx="10"/>
          </p:nvPr>
        </p:nvSpPr>
        <p:spPr/>
        <p:txBody>
          <a:bodyPr/>
          <a:lstStyle/>
          <a:p>
            <a:pPr fontAlgn="base">
              <a:spcBef>
                <a:spcPct val="0"/>
              </a:spcBef>
              <a:spcAft>
                <a:spcPct val="0"/>
              </a:spcAft>
              <a:defRPr/>
            </a:pPr>
            <a:r>
              <a:rPr lang="en-US" dirty="0">
                <a:solidFill>
                  <a:srgbClr val="000000"/>
                </a:solidFill>
              </a:rPr>
              <a:t> </a:t>
            </a: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E4767-4B9A-A9C4-7276-373587BF7996}"/>
              </a:ext>
            </a:extLst>
          </p:cNvPr>
          <p:cNvSpPr>
            <a:spLocks noGrp="1"/>
          </p:cNvSpPr>
          <p:nvPr>
            <p:ph type="title"/>
          </p:nvPr>
        </p:nvSpPr>
        <p:spPr/>
        <p:txBody>
          <a:bodyPr/>
          <a:lstStyle/>
          <a:p>
            <a:r>
              <a:rPr lang="en-US" b="1" u="sng" dirty="0"/>
              <a:t>The Peachoid</a:t>
            </a:r>
          </a:p>
        </p:txBody>
      </p:sp>
      <p:pic>
        <p:nvPicPr>
          <p:cNvPr id="4" name="Picture 3">
            <a:extLst>
              <a:ext uri="{FF2B5EF4-FFF2-40B4-BE49-F238E27FC236}">
                <a16:creationId xmlns:a16="http://schemas.microsoft.com/office/drawing/2014/main" id="{1F974D2E-7EBA-EED3-4995-083C355FD36B}"/>
              </a:ext>
            </a:extLst>
          </p:cNvPr>
          <p:cNvPicPr>
            <a:picLocks noChangeAspect="1"/>
          </p:cNvPicPr>
          <p:nvPr/>
        </p:nvPicPr>
        <p:blipFill>
          <a:blip r:embed="rId2"/>
          <a:stretch>
            <a:fillRect/>
          </a:stretch>
        </p:blipFill>
        <p:spPr>
          <a:xfrm>
            <a:off x="2884431" y="1554968"/>
            <a:ext cx="3375137" cy="4547553"/>
          </a:xfrm>
          <a:prstGeom prst="rect">
            <a:avLst/>
          </a:prstGeom>
        </p:spPr>
      </p:pic>
      <p:sp>
        <p:nvSpPr>
          <p:cNvPr id="3" name="Date Placeholder 2">
            <a:extLst>
              <a:ext uri="{FF2B5EF4-FFF2-40B4-BE49-F238E27FC236}">
                <a16:creationId xmlns:a16="http://schemas.microsoft.com/office/drawing/2014/main" id="{F0DB2C9B-013D-C70E-AF87-629584B9D2CB}"/>
              </a:ext>
            </a:extLst>
          </p:cNvPr>
          <p:cNvSpPr>
            <a:spLocks noGrp="1"/>
          </p:cNvSpPr>
          <p:nvPr>
            <p:ph type="dt" sz="half" idx="10"/>
          </p:nvPr>
        </p:nvSpPr>
        <p:spPr/>
        <p:txBody>
          <a:bodyPr/>
          <a:lstStyle/>
          <a:p>
            <a:pPr>
              <a:defRPr/>
            </a:pPr>
            <a:r>
              <a:rPr lang="en-US" dirty="0">
                <a:solidFill>
                  <a:srgbClr val="000000"/>
                </a:solidFill>
              </a:rPr>
              <a:t> </a:t>
            </a:r>
          </a:p>
        </p:txBody>
      </p:sp>
      <p:sp>
        <p:nvSpPr>
          <p:cNvPr id="5" name="Footer Placeholder 4">
            <a:extLst>
              <a:ext uri="{FF2B5EF4-FFF2-40B4-BE49-F238E27FC236}">
                <a16:creationId xmlns:a16="http://schemas.microsoft.com/office/drawing/2014/main" id="{3AACDB62-42F8-3684-E460-FE866D551F3B}"/>
              </a:ext>
            </a:extLst>
          </p:cNvPr>
          <p:cNvSpPr>
            <a:spLocks noGrp="1"/>
          </p:cNvSpPr>
          <p:nvPr>
            <p:ph type="ftr" sz="quarter" idx="11"/>
          </p:nvPr>
        </p:nvSpPr>
        <p:spPr/>
        <p:txBody>
          <a:bodyPr/>
          <a:lstStyle/>
          <a:p>
            <a:pPr>
              <a:defRPr/>
            </a:pPr>
            <a:r>
              <a:rPr lang="en-US" dirty="0">
                <a:solidFill>
                  <a:srgbClr val="000000"/>
                </a:solidFill>
              </a:rPr>
              <a:t> </a:t>
            </a:r>
          </a:p>
        </p:txBody>
      </p:sp>
    </p:spTree>
    <p:extLst>
      <p:ext uri="{BB962C8B-B14F-4D97-AF65-F5344CB8AC3E}">
        <p14:creationId xmlns:p14="http://schemas.microsoft.com/office/powerpoint/2010/main" val="424618475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5BD6E3-F3F5-ECAC-F131-A1E13ADD644A}"/>
              </a:ext>
            </a:extLst>
          </p:cNvPr>
          <p:cNvSpPr>
            <a:spLocks noGrp="1"/>
          </p:cNvSpPr>
          <p:nvPr>
            <p:ph type="title"/>
          </p:nvPr>
        </p:nvSpPr>
        <p:spPr/>
        <p:txBody>
          <a:bodyPr/>
          <a:lstStyle/>
          <a:p>
            <a:r>
              <a:rPr lang="en-US" i="1" dirty="0"/>
              <a:t>For follow up</a:t>
            </a:r>
          </a:p>
        </p:txBody>
      </p:sp>
      <p:sp>
        <p:nvSpPr>
          <p:cNvPr id="3" name="Content Placeholder 2">
            <a:extLst>
              <a:ext uri="{FF2B5EF4-FFF2-40B4-BE49-F238E27FC236}">
                <a16:creationId xmlns:a16="http://schemas.microsoft.com/office/drawing/2014/main" id="{022A8672-F557-9671-29DB-BAC9248399B3}"/>
              </a:ext>
            </a:extLst>
          </p:cNvPr>
          <p:cNvSpPr>
            <a:spLocks noGrp="1"/>
          </p:cNvSpPr>
          <p:nvPr>
            <p:ph idx="1"/>
          </p:nvPr>
        </p:nvSpPr>
        <p:spPr/>
        <p:txBody>
          <a:bodyPr/>
          <a:lstStyle/>
          <a:p>
            <a:pPr algn="ctr"/>
            <a:r>
              <a:rPr lang="en-US" u="sng" dirty="0"/>
              <a:t>Please contact:</a:t>
            </a:r>
          </a:p>
          <a:p>
            <a:pPr algn="ctr"/>
            <a:r>
              <a:rPr lang="en-US" dirty="0"/>
              <a:t>David Dawson, PhD, PE</a:t>
            </a:r>
          </a:p>
          <a:p>
            <a:pPr algn="ctr"/>
            <a:r>
              <a:rPr lang="en-US" dirty="0"/>
              <a:t>Engineering Field Director - Abingdon</a:t>
            </a:r>
          </a:p>
          <a:p>
            <a:pPr algn="ctr"/>
            <a:r>
              <a:rPr lang="en-US" dirty="0"/>
              <a:t>VDH Office of Drinking Water</a:t>
            </a:r>
          </a:p>
          <a:p>
            <a:pPr algn="ctr"/>
            <a:r>
              <a:rPr lang="en-US" dirty="0"/>
              <a:t>(276) 698-4906</a:t>
            </a:r>
          </a:p>
          <a:p>
            <a:pPr algn="ctr"/>
            <a:endParaRPr lang="en-US" dirty="0"/>
          </a:p>
          <a:p>
            <a:pPr algn="ctr"/>
            <a:r>
              <a:rPr lang="en-US" dirty="0">
                <a:hlinkClick r:id="rId2"/>
              </a:rPr>
              <a:t>david.dawson@vdh.virginia.gov</a:t>
            </a:r>
            <a:endParaRPr lang="en-US" dirty="0"/>
          </a:p>
          <a:p>
            <a:endParaRPr lang="en-US" dirty="0"/>
          </a:p>
        </p:txBody>
      </p:sp>
      <p:sp>
        <p:nvSpPr>
          <p:cNvPr id="4" name="Slide Number Placeholder 3">
            <a:extLst>
              <a:ext uri="{FF2B5EF4-FFF2-40B4-BE49-F238E27FC236}">
                <a16:creationId xmlns:a16="http://schemas.microsoft.com/office/drawing/2014/main" id="{0B1BF868-DFEC-1D85-5160-4680DF453B1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142</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572427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Public Water Supply Disinfection Practices:100 Years and Counting</a:t>
            </a:r>
          </a:p>
        </p:txBody>
      </p:sp>
      <p:sp>
        <p:nvSpPr>
          <p:cNvPr id="3" name="Content Placeholder 2"/>
          <p:cNvSpPr>
            <a:spLocks noGrp="1"/>
          </p:cNvSpPr>
          <p:nvPr>
            <p:ph idx="1"/>
          </p:nvPr>
        </p:nvSpPr>
        <p:spPr>
          <a:xfrm>
            <a:off x="446314" y="1828800"/>
            <a:ext cx="5678299" cy="4813955"/>
          </a:xfrm>
        </p:spPr>
        <p:txBody>
          <a:bodyPr>
            <a:normAutofit fontScale="92500"/>
          </a:bodyPr>
          <a:lstStyle/>
          <a:p>
            <a:r>
              <a:rPr lang="en-US" b="1" dirty="0">
                <a:solidFill>
                  <a:schemeClr val="tx1"/>
                </a:solidFill>
              </a:rPr>
              <a:t>1902</a:t>
            </a:r>
            <a:r>
              <a:rPr lang="en-US" dirty="0">
                <a:solidFill>
                  <a:schemeClr val="tx2">
                    <a:lumMod val="60000"/>
                    <a:lumOff val="40000"/>
                  </a:schemeClr>
                </a:solidFill>
              </a:rPr>
              <a:t> - </a:t>
            </a:r>
            <a:r>
              <a:rPr lang="en-US" dirty="0"/>
              <a:t>first continuous chlorination of municipal drinking water (</a:t>
            </a:r>
            <a:r>
              <a:rPr lang="en-US" b="1" dirty="0"/>
              <a:t>Belgium</a:t>
            </a:r>
            <a:r>
              <a:rPr lang="en-US" dirty="0"/>
              <a:t>)</a:t>
            </a:r>
          </a:p>
          <a:p>
            <a:endParaRPr lang="en-US" sz="700" dirty="0"/>
          </a:p>
          <a:p>
            <a:r>
              <a:rPr lang="en-US" b="1" dirty="0"/>
              <a:t>1908</a:t>
            </a:r>
            <a:r>
              <a:rPr lang="en-US" dirty="0"/>
              <a:t> - first continuous disinfection of  municipal drinking water in </a:t>
            </a:r>
            <a:r>
              <a:rPr lang="en-US" b="1" dirty="0"/>
              <a:t>U.S. </a:t>
            </a:r>
            <a:r>
              <a:rPr lang="en-US" i="1" dirty="0"/>
              <a:t>NaOCl</a:t>
            </a:r>
            <a:endParaRPr lang="en-US" b="1" i="1" dirty="0"/>
          </a:p>
          <a:p>
            <a:endParaRPr lang="en-US" sz="700" b="1" dirty="0"/>
          </a:p>
          <a:p>
            <a:r>
              <a:rPr lang="en-US" b="1" dirty="0"/>
              <a:t>1906</a:t>
            </a:r>
            <a:r>
              <a:rPr lang="en-US" dirty="0"/>
              <a:t> WTP use Ozone (</a:t>
            </a:r>
            <a:r>
              <a:rPr lang="en-US" b="1" dirty="0"/>
              <a:t>Nice, France</a:t>
            </a:r>
            <a:r>
              <a:rPr lang="en-US" dirty="0"/>
              <a:t>)</a:t>
            </a:r>
          </a:p>
          <a:p>
            <a:endParaRPr lang="en-US" sz="700" dirty="0"/>
          </a:p>
          <a:p>
            <a:r>
              <a:rPr lang="en-US" b="1"/>
              <a:t>1914</a:t>
            </a:r>
            <a:r>
              <a:rPr lang="en-US"/>
              <a:t> </a:t>
            </a:r>
            <a:r>
              <a:rPr lang="en-US" dirty="0"/>
              <a:t>- “It is a matter of common knowledge nowadays that the ultraviolet rays have a strong bactericidal power.”</a:t>
            </a:r>
          </a:p>
          <a:p>
            <a:endParaRPr lang="en-US" sz="700" dirty="0"/>
          </a:p>
          <a:p>
            <a:r>
              <a:rPr lang="en-US" dirty="0"/>
              <a:t>By </a:t>
            </a:r>
            <a:r>
              <a:rPr lang="en-US" b="1" dirty="0"/>
              <a:t>1930s</a:t>
            </a:r>
            <a:r>
              <a:rPr lang="en-US" dirty="0"/>
              <a:t> – filtration plus chlorine disinfection virtually eliminates </a:t>
            </a:r>
            <a:br>
              <a:rPr lang="en-US" dirty="0"/>
            </a:br>
            <a:r>
              <a:rPr lang="en-US" dirty="0"/>
              <a:t>waterborne illnesses in </a:t>
            </a:r>
            <a:r>
              <a:rPr lang="en-US" b="1" dirty="0"/>
              <a:t>US</a:t>
            </a:r>
          </a:p>
          <a:p>
            <a:pPr lvl="1"/>
            <a:endParaRPr lang="en-US" dirty="0"/>
          </a:p>
        </p:txBody>
      </p:sp>
      <p:pic>
        <p:nvPicPr>
          <p:cNvPr id="4" name="Picture 2" descr="C:\My Documents\Parksville\Treatment Barrier.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23164" y="4167842"/>
            <a:ext cx="3141954" cy="191835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Object 3"/>
          <p:cNvGraphicFramePr>
            <a:graphicFrameLocks noGrp="1" noChangeAspect="1"/>
          </p:cNvGraphicFramePr>
          <p:nvPr/>
        </p:nvGraphicFramePr>
        <p:xfrm>
          <a:off x="6124613" y="1828800"/>
          <a:ext cx="2721455" cy="1918355"/>
        </p:xfrm>
        <a:graphic>
          <a:graphicData uri="http://schemas.openxmlformats.org/presentationml/2006/ole">
            <mc:AlternateContent xmlns:mc="http://schemas.openxmlformats.org/markup-compatibility/2006">
              <mc:Choice xmlns:v="urn:schemas-microsoft-com:vml" Requires="v">
                <p:oleObj name="Photo Editor Photo" r:id="rId4" imgW="4657143" imgH="3723810" progId="">
                  <p:embed/>
                </p:oleObj>
              </mc:Choice>
              <mc:Fallback>
                <p:oleObj name="Photo Editor Photo" r:id="rId4" imgW="4657143" imgH="3723810" progId="">
                  <p:embed/>
                  <p:pic>
                    <p:nvPicPr>
                      <p:cNvPr id="5" name="Object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24613" y="1828800"/>
                        <a:ext cx="2721455" cy="1918355"/>
                      </a:xfrm>
                      <a:prstGeom prst="rect">
                        <a:avLst/>
                      </a:prstGeom>
                      <a:noFill/>
                      <a:ln>
                        <a:noFill/>
                      </a:ln>
                      <a:effectLst/>
                    </p:spPr>
                  </p:pic>
                </p:oleObj>
              </mc:Fallback>
            </mc:AlternateContent>
          </a:graphicData>
        </a:graphic>
      </p:graphicFrame>
      <p:sp>
        <p:nvSpPr>
          <p:cNvPr id="6" name="Date Placeholder 5">
            <a:extLst>
              <a:ext uri="{FF2B5EF4-FFF2-40B4-BE49-F238E27FC236}">
                <a16:creationId xmlns:a16="http://schemas.microsoft.com/office/drawing/2014/main" id="{34684FDE-6657-F459-09C1-46B5B948C9B5}"/>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
        <p:nvSpPr>
          <p:cNvPr id="8" name="Slide Number Placeholder 7">
            <a:extLst>
              <a:ext uri="{FF2B5EF4-FFF2-40B4-BE49-F238E27FC236}">
                <a16:creationId xmlns:a16="http://schemas.microsoft.com/office/drawing/2014/main" id="{F63C1D29-3FF6-F0CB-84DD-92309293F647}"/>
              </a:ext>
            </a:extLst>
          </p:cNvPr>
          <p:cNvSpPr>
            <a:spLocks noGrp="1"/>
          </p:cNvSpPr>
          <p:nvPr>
            <p:ph type="sldNum" sz="quarter" idx="12"/>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marL="0" algn="r" defTabSz="914400" rtl="0" eaLnBrk="1" latinLnBrk="0" hangingPunct="1">
              <a:defRPr sz="1400" kern="1200" smtClean="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defRPr/>
            </a:pPr>
            <a:fld id="{00BEC496-AB16-4AB1-B1AF-84D019A30DC9}" type="slidenum">
              <a:rPr lang="en-US" smtClean="0">
                <a:solidFill>
                  <a:srgbClr val="000000"/>
                </a:solidFill>
              </a:rPr>
              <a:pPr fontAlgn="base">
                <a:spcBef>
                  <a:spcPct val="0"/>
                </a:spcBef>
                <a:spcAft>
                  <a:spcPct val="0"/>
                </a:spcAft>
                <a:defRPr/>
              </a:pPr>
              <a:t>15</a:t>
            </a:fld>
            <a:endParaRPr lang="en-US" dirty="0">
              <a:solidFill>
                <a:srgbClr val="000000"/>
              </a:solidFill>
            </a:endParaRPr>
          </a:p>
        </p:txBody>
      </p:sp>
    </p:spTree>
    <p:extLst>
      <p:ext uri="{BB962C8B-B14F-4D97-AF65-F5344CB8AC3E}">
        <p14:creationId xmlns:p14="http://schemas.microsoft.com/office/powerpoint/2010/main" val="404218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C43CD-4057-9947-7680-7918BDB6A58E}"/>
              </a:ext>
            </a:extLst>
          </p:cNvPr>
          <p:cNvSpPr>
            <a:spLocks noGrp="1"/>
          </p:cNvSpPr>
          <p:nvPr>
            <p:ph type="title"/>
          </p:nvPr>
        </p:nvSpPr>
        <p:spPr>
          <a:xfrm>
            <a:off x="457200" y="446614"/>
            <a:ext cx="8229600" cy="1143000"/>
          </a:xfrm>
        </p:spPr>
        <p:txBody>
          <a:bodyPr/>
          <a:lstStyle/>
          <a:p>
            <a:r>
              <a:rPr lang="en-US" dirty="0"/>
              <a:t>Death rate for Typhoid Fever </a:t>
            </a:r>
            <a:br>
              <a:rPr lang="en-US" dirty="0"/>
            </a:br>
            <a:r>
              <a:rPr lang="en-US" sz="1800" dirty="0"/>
              <a:t>United States, 1900-1960</a:t>
            </a:r>
          </a:p>
        </p:txBody>
      </p:sp>
      <p:sp>
        <p:nvSpPr>
          <p:cNvPr id="3" name="Content Placeholder 2">
            <a:extLst>
              <a:ext uri="{FF2B5EF4-FFF2-40B4-BE49-F238E27FC236}">
                <a16:creationId xmlns:a16="http://schemas.microsoft.com/office/drawing/2014/main" id="{9025A527-E37B-3C7B-1CF3-34EBA35E40CD}"/>
              </a:ext>
            </a:extLst>
          </p:cNvPr>
          <p:cNvSpPr>
            <a:spLocks noGrp="1"/>
          </p:cNvSpPr>
          <p:nvPr>
            <p:ph idx="1"/>
          </p:nvPr>
        </p:nvSpPr>
        <p:spPr/>
        <p:txBody>
          <a:bodyPr/>
          <a:lstStyle/>
          <a:p>
            <a:r>
              <a:rPr lang="en-US" dirty="0"/>
              <a:t> </a:t>
            </a:r>
          </a:p>
        </p:txBody>
      </p:sp>
      <p:sp>
        <p:nvSpPr>
          <p:cNvPr id="4" name="Slide Number Placeholder 3">
            <a:extLst>
              <a:ext uri="{FF2B5EF4-FFF2-40B4-BE49-F238E27FC236}">
                <a16:creationId xmlns:a16="http://schemas.microsoft.com/office/drawing/2014/main" id="{8658282A-91F2-DD60-60CC-3787455C9795}"/>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9" name="Picture 8">
            <a:extLst>
              <a:ext uri="{FF2B5EF4-FFF2-40B4-BE49-F238E27FC236}">
                <a16:creationId xmlns:a16="http://schemas.microsoft.com/office/drawing/2014/main" id="{87BC5586-90D1-6700-4AD9-52A832D16996}"/>
              </a:ext>
            </a:extLst>
          </p:cNvPr>
          <p:cNvPicPr>
            <a:picLocks noChangeAspect="1"/>
          </p:cNvPicPr>
          <p:nvPr/>
        </p:nvPicPr>
        <p:blipFill>
          <a:blip r:embed="rId2"/>
          <a:stretch>
            <a:fillRect/>
          </a:stretch>
        </p:blipFill>
        <p:spPr>
          <a:xfrm>
            <a:off x="628650" y="1871874"/>
            <a:ext cx="7601373" cy="3968012"/>
          </a:xfrm>
          <a:prstGeom prst="rect">
            <a:avLst/>
          </a:prstGeom>
        </p:spPr>
      </p:pic>
    </p:spTree>
    <p:extLst>
      <p:ext uri="{BB962C8B-B14F-4D97-AF65-F5344CB8AC3E}">
        <p14:creationId xmlns:p14="http://schemas.microsoft.com/office/powerpoint/2010/main" val="18939734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E73CC-75AB-2287-497A-953B8B99E8C6}"/>
              </a:ext>
            </a:extLst>
          </p:cNvPr>
          <p:cNvSpPr>
            <a:spLocks noGrp="1"/>
          </p:cNvSpPr>
          <p:nvPr>
            <p:ph type="title"/>
          </p:nvPr>
        </p:nvSpPr>
        <p:spPr/>
        <p:txBody>
          <a:bodyPr/>
          <a:lstStyle/>
          <a:p>
            <a:r>
              <a:rPr lang="en-US" dirty="0"/>
              <a:t>US infectious death rate 1900-1996</a:t>
            </a:r>
          </a:p>
        </p:txBody>
      </p:sp>
      <p:sp>
        <p:nvSpPr>
          <p:cNvPr id="3" name="Content Placeholder 2">
            <a:extLst>
              <a:ext uri="{FF2B5EF4-FFF2-40B4-BE49-F238E27FC236}">
                <a16:creationId xmlns:a16="http://schemas.microsoft.com/office/drawing/2014/main" id="{376961C7-550E-8B9F-F723-8083C061C95C}"/>
              </a:ext>
            </a:extLst>
          </p:cNvPr>
          <p:cNvSpPr>
            <a:spLocks noGrp="1"/>
          </p:cNvSpPr>
          <p:nvPr>
            <p:ph idx="1"/>
          </p:nvPr>
        </p:nvSpPr>
        <p:spPr/>
        <p:txBody>
          <a:bodyPr/>
          <a:lstStyle/>
          <a:p>
            <a:r>
              <a:rPr lang="en-US" dirty="0"/>
              <a:t> </a:t>
            </a:r>
          </a:p>
        </p:txBody>
      </p:sp>
      <p:sp>
        <p:nvSpPr>
          <p:cNvPr id="4" name="Slide Number Placeholder 3">
            <a:extLst>
              <a:ext uri="{FF2B5EF4-FFF2-40B4-BE49-F238E27FC236}">
                <a16:creationId xmlns:a16="http://schemas.microsoft.com/office/drawing/2014/main" id="{8283EDDC-1E69-D03C-D470-158EDCE15374}"/>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5" name="Content Placeholder 7">
            <a:extLst>
              <a:ext uri="{FF2B5EF4-FFF2-40B4-BE49-F238E27FC236}">
                <a16:creationId xmlns:a16="http://schemas.microsoft.com/office/drawing/2014/main" id="{A4230867-753C-4F81-A2C2-EF8ECE81AAE4}"/>
              </a:ext>
            </a:extLst>
          </p:cNvPr>
          <p:cNvPicPr>
            <a:picLocks noChangeAspect="1"/>
          </p:cNvPicPr>
          <p:nvPr/>
        </p:nvPicPr>
        <p:blipFill>
          <a:blip r:embed="rId2"/>
          <a:stretch>
            <a:fillRect/>
          </a:stretch>
        </p:blipFill>
        <p:spPr bwMode="auto">
          <a:xfrm>
            <a:off x="971577" y="1295400"/>
            <a:ext cx="7200846" cy="470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92634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4727A-4126-9C67-07CD-D2FE0D1E9BEC}"/>
              </a:ext>
            </a:extLst>
          </p:cNvPr>
          <p:cNvSpPr>
            <a:spLocks noGrp="1"/>
          </p:cNvSpPr>
          <p:nvPr>
            <p:ph type="title"/>
          </p:nvPr>
        </p:nvSpPr>
        <p:spPr/>
        <p:txBody>
          <a:bodyPr/>
          <a:lstStyle/>
          <a:p>
            <a:r>
              <a:rPr lang="en-US" dirty="0"/>
              <a:t>Role of disinfection</a:t>
            </a:r>
          </a:p>
        </p:txBody>
      </p:sp>
      <p:sp>
        <p:nvSpPr>
          <p:cNvPr id="3" name="Content Placeholder 2">
            <a:extLst>
              <a:ext uri="{FF2B5EF4-FFF2-40B4-BE49-F238E27FC236}">
                <a16:creationId xmlns:a16="http://schemas.microsoft.com/office/drawing/2014/main" id="{2BF718B1-4E08-A141-5385-E4600BD92CDE}"/>
              </a:ext>
            </a:extLst>
          </p:cNvPr>
          <p:cNvSpPr>
            <a:spLocks noGrp="1"/>
          </p:cNvSpPr>
          <p:nvPr>
            <p:ph idx="1"/>
          </p:nvPr>
        </p:nvSpPr>
        <p:spPr/>
        <p:txBody>
          <a:bodyPr/>
          <a:lstStyle/>
          <a:p>
            <a:r>
              <a:rPr lang="en-US" sz="3200" b="1" i="1" dirty="0"/>
              <a:t>Primary Disinfection </a:t>
            </a:r>
          </a:p>
          <a:p>
            <a:r>
              <a:rPr lang="en-US" i="1" dirty="0"/>
              <a:t>(at the WTP)</a:t>
            </a:r>
          </a:p>
          <a:p>
            <a:pPr marL="342900" indent="-342900">
              <a:buFont typeface="Arial" panose="020B0604020202020204" pitchFamily="34" charset="0"/>
              <a:buChar char="•"/>
            </a:pPr>
            <a:r>
              <a:rPr lang="en-US" dirty="0"/>
              <a:t>Inactivate microorganisms prior to and through distribution system</a:t>
            </a:r>
          </a:p>
          <a:p>
            <a:pPr marL="342900" indent="-342900">
              <a:buFont typeface="Arial" panose="020B0604020202020204" pitchFamily="34" charset="0"/>
              <a:buChar char="•"/>
            </a:pPr>
            <a:r>
              <a:rPr lang="en-US" dirty="0"/>
              <a:t>Satisfy CT requirements</a:t>
            </a:r>
          </a:p>
          <a:p>
            <a:pPr marL="342900" indent="-342900">
              <a:buFont typeface="Arial" panose="020B0604020202020204" pitchFamily="34" charset="0"/>
              <a:buChar char="•"/>
            </a:pPr>
            <a:r>
              <a:rPr lang="en-US" dirty="0"/>
              <a:t>Typically – free chlorine, ozone, chlorine dioxide</a:t>
            </a:r>
          </a:p>
        </p:txBody>
      </p:sp>
      <p:sp>
        <p:nvSpPr>
          <p:cNvPr id="4" name="Slide Number Placeholder 3">
            <a:extLst>
              <a:ext uri="{FF2B5EF4-FFF2-40B4-BE49-F238E27FC236}">
                <a16:creationId xmlns:a16="http://schemas.microsoft.com/office/drawing/2014/main" id="{4637E325-C801-3973-50C3-8EFF2889C7D6}"/>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835407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4"/>
          <p:cNvSpPr>
            <a:spLocks noGrp="1" noChangeArrowheads="1"/>
          </p:cNvSpPr>
          <p:nvPr>
            <p:ph type="title"/>
          </p:nvPr>
        </p:nvSpPr>
        <p:spPr>
          <a:noFill/>
          <a:ln/>
        </p:spPr>
        <p:txBody>
          <a:bodyPr lIns="91176" tIns="45588" rIns="91176" bIns="45588" anchor="b"/>
          <a:lstStyle/>
          <a:p>
            <a:r>
              <a:rPr lang="en-US" altLang="en-US" sz="3600" b="1" dirty="0">
                <a:solidFill>
                  <a:srgbClr val="002060"/>
                </a:solidFill>
                <a:latin typeface="Arial" panose="020B0604020202020204" pitchFamily="34" charset="0"/>
              </a:rPr>
              <a:t>Role of Disinfection</a:t>
            </a:r>
          </a:p>
        </p:txBody>
      </p:sp>
      <p:sp>
        <p:nvSpPr>
          <p:cNvPr id="1026" name="Rectangle 2"/>
          <p:cNvSpPr>
            <a:spLocks noGrp="1" noChangeArrowheads="1"/>
          </p:cNvSpPr>
          <p:nvPr>
            <p:ph type="body" sz="quarter" idx="10"/>
          </p:nvPr>
        </p:nvSpPr>
        <p:spPr>
          <a:xfrm>
            <a:off x="457200" y="1371600"/>
            <a:ext cx="7772400" cy="4483884"/>
          </a:xfrm>
          <a:noFill/>
          <a:ln/>
        </p:spPr>
        <p:txBody>
          <a:bodyPr lIns="91176" tIns="45588" rIns="91176" bIns="45588">
            <a:noAutofit/>
          </a:bodyPr>
          <a:lstStyle/>
          <a:p>
            <a:pPr marL="0" indent="0" algn="ctr">
              <a:lnSpc>
                <a:spcPct val="90000"/>
              </a:lnSpc>
              <a:buClr>
                <a:schemeClr val="folHlink"/>
              </a:buClr>
              <a:buNone/>
            </a:pPr>
            <a:r>
              <a:rPr lang="en-US" altLang="en-US" sz="2400" b="1" i="1" dirty="0">
                <a:solidFill>
                  <a:schemeClr val="tx2"/>
                </a:solidFill>
              </a:rPr>
              <a:t>Primary Disinfection </a:t>
            </a:r>
          </a:p>
          <a:p>
            <a:pPr marL="0" indent="0" algn="ctr">
              <a:lnSpc>
                <a:spcPct val="90000"/>
              </a:lnSpc>
              <a:buClr>
                <a:schemeClr val="folHlink"/>
              </a:buClr>
              <a:buNone/>
            </a:pPr>
            <a:r>
              <a:rPr lang="en-US" altLang="en-US" sz="2400" dirty="0">
                <a:solidFill>
                  <a:schemeClr val="tx2"/>
                </a:solidFill>
              </a:rPr>
              <a:t>(</a:t>
            </a:r>
            <a:r>
              <a:rPr lang="en-US" altLang="en-US" sz="2400" u="sng" dirty="0">
                <a:solidFill>
                  <a:schemeClr val="tx2"/>
                </a:solidFill>
              </a:rPr>
              <a:t>at the WTP</a:t>
            </a:r>
            <a:r>
              <a:rPr lang="en-US" altLang="en-US" sz="2400" dirty="0">
                <a:solidFill>
                  <a:schemeClr val="tx2"/>
                </a:solidFill>
              </a:rPr>
              <a:t>)</a:t>
            </a:r>
          </a:p>
          <a:p>
            <a:pPr marL="800100" lvl="1" indent="-342900">
              <a:lnSpc>
                <a:spcPct val="90000"/>
              </a:lnSpc>
              <a:buSzPct val="80000"/>
              <a:buFont typeface="Arial" panose="020B0604020202020204" pitchFamily="34" charset="0"/>
              <a:buChar char="•"/>
            </a:pPr>
            <a:r>
              <a:rPr lang="en-US" altLang="en-US" sz="2400" dirty="0"/>
              <a:t>Inactivate microorganisms prior to and through distribution</a:t>
            </a:r>
          </a:p>
          <a:p>
            <a:pPr marL="800100" lvl="1" indent="-342900">
              <a:lnSpc>
                <a:spcPct val="90000"/>
              </a:lnSpc>
              <a:buSzPct val="80000"/>
              <a:buFont typeface="Arial" panose="020B0604020202020204" pitchFamily="34" charset="0"/>
              <a:buChar char="•"/>
            </a:pPr>
            <a:r>
              <a:rPr lang="en-US" altLang="en-US" sz="2400" dirty="0"/>
              <a:t>Satisfy CT Requirements</a:t>
            </a:r>
          </a:p>
          <a:p>
            <a:pPr marL="800100" lvl="1" indent="-342900">
              <a:lnSpc>
                <a:spcPct val="90000"/>
              </a:lnSpc>
              <a:buSzPct val="80000"/>
              <a:buFont typeface="Arial" panose="020B0604020202020204" pitchFamily="34" charset="0"/>
              <a:buChar char="•"/>
            </a:pPr>
            <a:r>
              <a:rPr lang="en-US" altLang="en-US" sz="2400" dirty="0"/>
              <a:t>Typically -- free chlorine, ozone, chlorine dioxide</a:t>
            </a:r>
          </a:p>
          <a:p>
            <a:pPr lvl="1">
              <a:lnSpc>
                <a:spcPct val="90000"/>
              </a:lnSpc>
              <a:buSzPct val="80000"/>
              <a:buFont typeface="Wingdings" panose="05000000000000000000" pitchFamily="2" charset="2"/>
              <a:buNone/>
            </a:pPr>
            <a:endParaRPr lang="en-US" altLang="en-US" sz="2500" dirty="0"/>
          </a:p>
          <a:p>
            <a:pPr lvl="1">
              <a:lnSpc>
                <a:spcPct val="90000"/>
              </a:lnSpc>
              <a:buSzPct val="80000"/>
            </a:pPr>
            <a:endParaRPr lang="en-US" altLang="en-US" sz="2500" dirty="0"/>
          </a:p>
        </p:txBody>
      </p:sp>
      <p:sp>
        <p:nvSpPr>
          <p:cNvPr id="1027" name="Rectangle 3"/>
          <p:cNvSpPr>
            <a:spLocks noChangeArrowheads="1"/>
          </p:cNvSpPr>
          <p:nvPr/>
        </p:nvSpPr>
        <p:spPr bwMode="auto">
          <a:xfrm>
            <a:off x="650875" y="2701925"/>
            <a:ext cx="8426450" cy="415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Tree>
    <p:extLst>
      <p:ext uri="{BB962C8B-B14F-4D97-AF65-F5344CB8AC3E}">
        <p14:creationId xmlns:p14="http://schemas.microsoft.com/office/powerpoint/2010/main" val="206808787"/>
      </p:ext>
    </p:extLst>
  </p:cSld>
  <p:clrMapOvr>
    <a:masterClrMapping/>
  </p:clrMapOvr>
  <p:transition>
    <p:split orient="vert" dir="in"/>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EE366-B6CF-F7AD-E69D-3BA49A8B4873}"/>
              </a:ext>
            </a:extLst>
          </p:cNvPr>
          <p:cNvSpPr>
            <a:spLocks noGrp="1"/>
          </p:cNvSpPr>
          <p:nvPr>
            <p:ph type="title"/>
          </p:nvPr>
        </p:nvSpPr>
        <p:spPr/>
        <p:txBody>
          <a:bodyPr/>
          <a:lstStyle/>
          <a:p>
            <a:r>
              <a:rPr lang="en-US" dirty="0"/>
              <a:t>Our topics</a:t>
            </a:r>
          </a:p>
        </p:txBody>
      </p:sp>
      <p:sp>
        <p:nvSpPr>
          <p:cNvPr id="3" name="Content Placeholder 2">
            <a:extLst>
              <a:ext uri="{FF2B5EF4-FFF2-40B4-BE49-F238E27FC236}">
                <a16:creationId xmlns:a16="http://schemas.microsoft.com/office/drawing/2014/main" id="{1767DE30-F79A-336A-C496-22942E7FC5A6}"/>
              </a:ext>
            </a:extLst>
          </p:cNvPr>
          <p:cNvSpPr>
            <a:spLocks noGrp="1"/>
          </p:cNvSpPr>
          <p:nvPr>
            <p:ph idx="1"/>
          </p:nvPr>
        </p:nvSpPr>
        <p:spPr/>
        <p:txBody>
          <a:bodyPr/>
          <a:lstStyle/>
          <a:p>
            <a:pPr marL="457200" indent="-457200">
              <a:buFont typeface="+mj-lt"/>
              <a:buAutoNum type="arabicPeriod"/>
            </a:pPr>
            <a:r>
              <a:rPr lang="en-US" dirty="0"/>
              <a:t>Disinfection By-Products </a:t>
            </a:r>
            <a:r>
              <a:rPr lang="en-US" b="1" dirty="0"/>
              <a:t>(DBP) overview</a:t>
            </a:r>
          </a:p>
          <a:p>
            <a:pPr lvl="2"/>
            <a:r>
              <a:rPr lang="en-US" dirty="0"/>
              <a:t>Drinking water treatment &amp; distribution</a:t>
            </a:r>
          </a:p>
          <a:p>
            <a:pPr marL="457200" indent="-457200">
              <a:buFont typeface="+mj-lt"/>
              <a:buAutoNum type="arabicPeriod"/>
            </a:pPr>
            <a:r>
              <a:rPr lang="en-US" dirty="0"/>
              <a:t>DBP </a:t>
            </a:r>
            <a:r>
              <a:rPr lang="en-US" b="1" dirty="0"/>
              <a:t>Control theory</a:t>
            </a:r>
          </a:p>
          <a:p>
            <a:pPr marL="457200" indent="-457200">
              <a:buFont typeface="+mj-lt"/>
              <a:buAutoNum type="arabicPeriod"/>
            </a:pPr>
            <a:r>
              <a:rPr lang="en-US" dirty="0"/>
              <a:t>DBP </a:t>
            </a:r>
            <a:r>
              <a:rPr lang="en-US" b="1" dirty="0"/>
              <a:t>Control applications</a:t>
            </a:r>
          </a:p>
          <a:p>
            <a:pPr marL="457200" indent="-457200">
              <a:buFont typeface="+mj-lt"/>
              <a:buAutoNum type="arabicPeriod"/>
            </a:pPr>
            <a:r>
              <a:rPr lang="en-US" dirty="0"/>
              <a:t>DBP </a:t>
            </a:r>
            <a:r>
              <a:rPr lang="en-US" b="1" dirty="0"/>
              <a:t>Pilot-scale study </a:t>
            </a:r>
            <a:r>
              <a:rPr lang="en-US" i="1" dirty="0"/>
              <a:t>(time permitting)</a:t>
            </a:r>
            <a:endParaRPr lang="en-US" dirty="0"/>
          </a:p>
          <a:p>
            <a:endParaRPr lang="en-US" dirty="0"/>
          </a:p>
        </p:txBody>
      </p:sp>
      <p:sp>
        <p:nvSpPr>
          <p:cNvPr id="4" name="Slide Number Placeholder 3">
            <a:extLst>
              <a:ext uri="{FF2B5EF4-FFF2-40B4-BE49-F238E27FC236}">
                <a16:creationId xmlns:a16="http://schemas.microsoft.com/office/drawing/2014/main" id="{3064C0F3-5326-6812-C142-02D1E80EF158}"/>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319788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4"/>
          <p:cNvSpPr>
            <a:spLocks noGrp="1" noChangeArrowheads="1"/>
          </p:cNvSpPr>
          <p:nvPr>
            <p:ph type="title"/>
          </p:nvPr>
        </p:nvSpPr>
        <p:spPr>
          <a:noFill/>
          <a:ln/>
        </p:spPr>
        <p:txBody>
          <a:bodyPr lIns="91176" tIns="45588" rIns="91176" bIns="45588" anchor="b"/>
          <a:lstStyle/>
          <a:p>
            <a:r>
              <a:rPr lang="en-US" altLang="en-US" sz="3600" b="1" dirty="0">
                <a:solidFill>
                  <a:srgbClr val="002060"/>
                </a:solidFill>
                <a:latin typeface="Arial" panose="020B0604020202020204" pitchFamily="34" charset="0"/>
              </a:rPr>
              <a:t>Role of Disinfection</a:t>
            </a:r>
          </a:p>
        </p:txBody>
      </p:sp>
      <p:sp>
        <p:nvSpPr>
          <p:cNvPr id="1026" name="Rectangle 2"/>
          <p:cNvSpPr>
            <a:spLocks noGrp="1" noChangeArrowheads="1"/>
          </p:cNvSpPr>
          <p:nvPr>
            <p:ph type="body" sz="quarter" idx="10"/>
          </p:nvPr>
        </p:nvSpPr>
        <p:spPr>
          <a:xfrm>
            <a:off x="685800" y="1612116"/>
            <a:ext cx="7772400" cy="2103082"/>
          </a:xfrm>
          <a:noFill/>
          <a:ln/>
        </p:spPr>
        <p:txBody>
          <a:bodyPr lIns="91176" tIns="45588" rIns="91176" bIns="45588">
            <a:noAutofit/>
          </a:bodyPr>
          <a:lstStyle/>
          <a:p>
            <a:pPr lvl="1">
              <a:lnSpc>
                <a:spcPct val="90000"/>
              </a:lnSpc>
              <a:buSzPct val="80000"/>
              <a:buFont typeface="Wingdings" panose="05000000000000000000" pitchFamily="2" charset="2"/>
              <a:buNone/>
            </a:pPr>
            <a:endParaRPr lang="en-US" altLang="en-US" sz="2500" dirty="0"/>
          </a:p>
          <a:p>
            <a:pPr lvl="1">
              <a:lnSpc>
                <a:spcPct val="90000"/>
              </a:lnSpc>
              <a:buSzPct val="80000"/>
            </a:pPr>
            <a:endParaRPr lang="en-US" altLang="en-US" sz="2500" dirty="0"/>
          </a:p>
        </p:txBody>
      </p:sp>
      <p:sp>
        <p:nvSpPr>
          <p:cNvPr id="1027" name="Rectangle 3"/>
          <p:cNvSpPr>
            <a:spLocks noChangeArrowheads="1"/>
          </p:cNvSpPr>
          <p:nvPr/>
        </p:nvSpPr>
        <p:spPr bwMode="auto">
          <a:xfrm>
            <a:off x="650875" y="2701925"/>
            <a:ext cx="8426450" cy="415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6" name="Rectangle 2"/>
          <p:cNvSpPr txBox="1">
            <a:spLocks noChangeArrowheads="1"/>
          </p:cNvSpPr>
          <p:nvPr/>
        </p:nvSpPr>
        <p:spPr>
          <a:xfrm>
            <a:off x="304800" y="1447800"/>
            <a:ext cx="7772400" cy="4813580"/>
          </a:xfrm>
          <a:prstGeom prst="rect">
            <a:avLst/>
          </a:prstGeom>
          <a:noFill/>
          <a:ln/>
        </p:spPr>
        <p:txBody>
          <a:bodyPr vert="horz" lIns="91176" tIns="45588" rIns="91176" bIns="45588" rtlCol="0">
            <a:noAutofit/>
          </a:bodyPr>
          <a:lstStyle>
            <a:lvl1pPr marL="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600" kern="1200">
                <a:solidFill>
                  <a:schemeClr val="tx1">
                    <a:lumMod val="75000"/>
                    <a:lumOff val="25000"/>
                  </a:schemeClr>
                </a:solidFill>
                <a:latin typeface="+mn-lt"/>
                <a:ea typeface="MS PGothic" panose="020B0600070205080204" pitchFamily="34" charset="-128"/>
                <a:cs typeface="+mn-cs"/>
              </a:defRPr>
            </a:lvl1pPr>
            <a:lvl2pPr marL="4572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2000" kern="1200">
                <a:solidFill>
                  <a:schemeClr val="tx1">
                    <a:lumMod val="75000"/>
                    <a:lumOff val="25000"/>
                  </a:schemeClr>
                </a:solidFill>
                <a:latin typeface="+mn-lt"/>
                <a:ea typeface="MS PGothic" panose="020B0600070205080204" pitchFamily="34" charset="-128"/>
                <a:cs typeface="+mn-cs"/>
              </a:defRPr>
            </a:lvl2pPr>
            <a:lvl3pPr marL="914400" marR="0" indent="0" algn="l" defTabSz="914400" rtl="0" eaLnBrk="1" fontAlgn="auto" latinLnBrk="0" hangingPunct="1">
              <a:lnSpc>
                <a:spcPct val="100000"/>
              </a:lnSpc>
              <a:spcBef>
                <a:spcPts val="0"/>
              </a:spcBef>
              <a:spcAft>
                <a:spcPts val="950"/>
              </a:spcAft>
              <a:buClr>
                <a:schemeClr val="tx1">
                  <a:lumMod val="75000"/>
                  <a:lumOff val="25000"/>
                </a:schemeClr>
              </a:buClr>
              <a:buSzPct val="105000"/>
              <a:buFont typeface="Arial" panose="020B0604020202020204" pitchFamily="34" charset="0"/>
              <a:buNone/>
              <a:tabLst/>
              <a:defRPr sz="1500" b="0" kern="1200">
                <a:solidFill>
                  <a:schemeClr val="tx1">
                    <a:lumMod val="50000"/>
                    <a:lumOff val="50000"/>
                  </a:schemeClr>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90000"/>
              </a:lnSpc>
              <a:buClr>
                <a:schemeClr val="folHlink"/>
              </a:buClr>
            </a:pPr>
            <a:r>
              <a:rPr lang="en-US" altLang="en-US" sz="2400" b="1" i="1" dirty="0">
                <a:solidFill>
                  <a:schemeClr val="tx2"/>
                </a:solidFill>
              </a:rPr>
              <a:t>Secondary Disinfection </a:t>
            </a:r>
          </a:p>
          <a:p>
            <a:pPr algn="ctr">
              <a:lnSpc>
                <a:spcPct val="90000"/>
              </a:lnSpc>
              <a:buClr>
                <a:schemeClr val="folHlink"/>
              </a:buClr>
            </a:pPr>
            <a:r>
              <a:rPr lang="en-US" altLang="en-US" sz="2400" u="sng" dirty="0">
                <a:solidFill>
                  <a:schemeClr val="tx2"/>
                </a:solidFill>
              </a:rPr>
              <a:t>(in distribution system)</a:t>
            </a:r>
          </a:p>
          <a:p>
            <a:pPr marL="800100" lvl="1" indent="-342900">
              <a:lnSpc>
                <a:spcPct val="90000"/>
              </a:lnSpc>
              <a:buSzPct val="80000"/>
              <a:buFont typeface="Arial" panose="020B0604020202020204" pitchFamily="34" charset="0"/>
              <a:buChar char="•"/>
            </a:pPr>
            <a:r>
              <a:rPr lang="en-US" altLang="en-US" sz="2400" dirty="0"/>
              <a:t>Controls regrowth of microorganisms in system</a:t>
            </a:r>
          </a:p>
          <a:p>
            <a:pPr marL="800100" lvl="1" indent="-342900">
              <a:lnSpc>
                <a:spcPct val="90000"/>
              </a:lnSpc>
              <a:buSzPct val="80000"/>
              <a:buFont typeface="Arial" panose="020B0604020202020204" pitchFamily="34" charset="0"/>
              <a:buChar char="•"/>
            </a:pPr>
            <a:r>
              <a:rPr lang="en-US" altLang="en-US" sz="2400" dirty="0"/>
              <a:t>Protects against contamination from leaks and corrosion in distribution system</a:t>
            </a:r>
          </a:p>
          <a:p>
            <a:pPr marL="800100" lvl="1" indent="-342900">
              <a:lnSpc>
                <a:spcPct val="90000"/>
              </a:lnSpc>
              <a:buSzPct val="80000"/>
              <a:buFont typeface="Arial" panose="020B0604020202020204" pitchFamily="34" charset="0"/>
              <a:buChar char="•"/>
            </a:pPr>
            <a:r>
              <a:rPr lang="en-US" altLang="en-US" sz="2400" dirty="0"/>
              <a:t>Indicator of water quality</a:t>
            </a:r>
          </a:p>
          <a:p>
            <a:pPr marL="800100" lvl="1" indent="-342900">
              <a:lnSpc>
                <a:spcPct val="90000"/>
              </a:lnSpc>
              <a:buSzPct val="80000"/>
              <a:buFont typeface="Arial" panose="020B0604020202020204" pitchFamily="34" charset="0"/>
              <a:buChar char="•"/>
            </a:pPr>
            <a:r>
              <a:rPr lang="en-US" altLang="en-US" sz="2400" dirty="0"/>
              <a:t>Either free chlorine or chloramines</a:t>
            </a:r>
          </a:p>
          <a:p>
            <a:pPr lvl="1">
              <a:lnSpc>
                <a:spcPct val="90000"/>
              </a:lnSpc>
              <a:buSzPct val="80000"/>
            </a:pPr>
            <a:endParaRPr lang="en-US" altLang="en-US" sz="2500" dirty="0"/>
          </a:p>
        </p:txBody>
      </p:sp>
    </p:spTree>
    <p:extLst>
      <p:ext uri="{BB962C8B-B14F-4D97-AF65-F5344CB8AC3E}">
        <p14:creationId xmlns:p14="http://schemas.microsoft.com/office/powerpoint/2010/main" val="882571625"/>
      </p:ext>
    </p:extLst>
  </p:cSld>
  <p:clrMapOvr>
    <a:masterClrMapping/>
  </p:clrMapOvr>
  <p:transition>
    <p:split orient="vert" dir="in"/>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8890EA-997A-4C64-07F0-1891537693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137254-AF60-1DE4-E28A-F42F25EDBDE1}"/>
              </a:ext>
            </a:extLst>
          </p:cNvPr>
          <p:cNvSpPr>
            <a:spLocks noGrp="1"/>
          </p:cNvSpPr>
          <p:nvPr>
            <p:ph type="title"/>
          </p:nvPr>
        </p:nvSpPr>
        <p:spPr/>
        <p:txBody>
          <a:bodyPr/>
          <a:lstStyle/>
          <a:p>
            <a:r>
              <a:rPr lang="en-US" dirty="0"/>
              <a:t>Role of disinfection</a:t>
            </a:r>
          </a:p>
        </p:txBody>
      </p:sp>
      <p:sp>
        <p:nvSpPr>
          <p:cNvPr id="3" name="Content Placeholder 2">
            <a:extLst>
              <a:ext uri="{FF2B5EF4-FFF2-40B4-BE49-F238E27FC236}">
                <a16:creationId xmlns:a16="http://schemas.microsoft.com/office/drawing/2014/main" id="{F8C1F136-8446-BC75-7A57-000D6119C302}"/>
              </a:ext>
            </a:extLst>
          </p:cNvPr>
          <p:cNvSpPr>
            <a:spLocks noGrp="1"/>
          </p:cNvSpPr>
          <p:nvPr>
            <p:ph idx="1"/>
          </p:nvPr>
        </p:nvSpPr>
        <p:spPr/>
        <p:txBody>
          <a:bodyPr/>
          <a:lstStyle/>
          <a:p>
            <a:r>
              <a:rPr lang="en-US" sz="3200" b="1" i="1" dirty="0"/>
              <a:t>Secondary Disinfection </a:t>
            </a:r>
          </a:p>
          <a:p>
            <a:r>
              <a:rPr lang="en-US" i="1" dirty="0"/>
              <a:t>(in the distribution system)</a:t>
            </a:r>
          </a:p>
          <a:p>
            <a:pPr marL="342900" indent="-342900">
              <a:buFont typeface="Arial" panose="020B0604020202020204" pitchFamily="34" charset="0"/>
              <a:buChar char="•"/>
            </a:pPr>
            <a:r>
              <a:rPr lang="en-US" dirty="0"/>
              <a:t>Controls regrowth of microorganisms in system</a:t>
            </a:r>
          </a:p>
          <a:p>
            <a:pPr marL="342900" indent="-342900">
              <a:buFont typeface="Arial" panose="020B0604020202020204" pitchFamily="34" charset="0"/>
              <a:buChar char="•"/>
            </a:pPr>
            <a:r>
              <a:rPr lang="en-US" dirty="0"/>
              <a:t>Protects against contamination from leaks and corrosion in distribution system</a:t>
            </a:r>
          </a:p>
          <a:p>
            <a:pPr marL="342900" indent="-342900">
              <a:buFont typeface="Arial" panose="020B0604020202020204" pitchFamily="34" charset="0"/>
              <a:buChar char="•"/>
            </a:pPr>
            <a:r>
              <a:rPr lang="en-US" dirty="0"/>
              <a:t>Indicator of water quality</a:t>
            </a:r>
          </a:p>
          <a:p>
            <a:pPr marL="342900" indent="-342900">
              <a:buFont typeface="Arial" panose="020B0604020202020204" pitchFamily="34" charset="0"/>
              <a:buChar char="•"/>
            </a:pPr>
            <a:r>
              <a:rPr lang="en-US" dirty="0"/>
              <a:t>Either free chlorine or chloramines</a:t>
            </a:r>
          </a:p>
        </p:txBody>
      </p:sp>
      <p:sp>
        <p:nvSpPr>
          <p:cNvPr id="4" name="Slide Number Placeholder 3">
            <a:extLst>
              <a:ext uri="{FF2B5EF4-FFF2-40B4-BE49-F238E27FC236}">
                <a16:creationId xmlns:a16="http://schemas.microsoft.com/office/drawing/2014/main" id="{D30E5C62-33F0-A379-6BE1-EFAC78D95042}"/>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618325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27CC6-302A-98D4-1367-9C663883DAEE}"/>
              </a:ext>
            </a:extLst>
          </p:cNvPr>
          <p:cNvSpPr>
            <a:spLocks noGrp="1"/>
          </p:cNvSpPr>
          <p:nvPr>
            <p:ph type="title"/>
          </p:nvPr>
        </p:nvSpPr>
        <p:spPr/>
        <p:txBody>
          <a:bodyPr/>
          <a:lstStyle/>
          <a:p>
            <a:r>
              <a:rPr lang="en-US" dirty="0"/>
              <a:t>Disinfection saves lives!</a:t>
            </a:r>
          </a:p>
        </p:txBody>
      </p:sp>
      <p:sp>
        <p:nvSpPr>
          <p:cNvPr id="3" name="Content Placeholder 2">
            <a:extLst>
              <a:ext uri="{FF2B5EF4-FFF2-40B4-BE49-F238E27FC236}">
                <a16:creationId xmlns:a16="http://schemas.microsoft.com/office/drawing/2014/main" id="{BAD36DA4-55BF-7928-2C10-4384D2DF322F}"/>
              </a:ext>
            </a:extLst>
          </p:cNvPr>
          <p:cNvSpPr>
            <a:spLocks noGrp="1"/>
          </p:cNvSpPr>
          <p:nvPr>
            <p:ph idx="1"/>
          </p:nvPr>
        </p:nvSpPr>
        <p:spPr/>
        <p:txBody>
          <a:bodyPr/>
          <a:lstStyle/>
          <a:p>
            <a:pPr marL="342900" indent="-342900">
              <a:buFont typeface="Arial" panose="020B0604020202020204" pitchFamily="34" charset="0"/>
              <a:buChar char="•"/>
            </a:pPr>
            <a:r>
              <a:rPr lang="en-US" dirty="0"/>
              <a:t>What could be the downside?</a:t>
            </a:r>
          </a:p>
          <a:p>
            <a:pPr lvl="1"/>
            <a:r>
              <a:rPr lang="en-US" dirty="0"/>
              <a:t>Acute impact vs chronic impact on public health</a:t>
            </a:r>
          </a:p>
          <a:p>
            <a:pPr marL="342900" indent="-342900">
              <a:buFont typeface="Arial" panose="020B0604020202020204" pitchFamily="34" charset="0"/>
              <a:buChar char="•"/>
            </a:pPr>
            <a:r>
              <a:rPr lang="en-US" dirty="0"/>
              <a:t>“too much of a good thing?”</a:t>
            </a:r>
          </a:p>
          <a:p>
            <a:pPr marL="342900" indent="-342900">
              <a:buFont typeface="Arial" panose="020B0604020202020204" pitchFamily="34" charset="0"/>
              <a:buChar char="•"/>
            </a:pPr>
            <a:r>
              <a:rPr lang="en-US" dirty="0"/>
              <a:t>“everything in moderation?”</a:t>
            </a:r>
          </a:p>
          <a:p>
            <a:pPr marL="342900" indent="-342900">
              <a:buFont typeface="Arial" panose="020B0604020202020204" pitchFamily="34" charset="0"/>
              <a:buChar char="•"/>
            </a:pPr>
            <a:r>
              <a:rPr lang="en-US" i="1" dirty="0"/>
              <a:t>Disinfection byproducts …</a:t>
            </a:r>
          </a:p>
          <a:p>
            <a:pPr marL="342900" indent="-34290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1D330127-301D-41DE-C193-D91F5CEB47B9}"/>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369216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36883-B976-11D6-1873-18309AAA90F3}"/>
              </a:ext>
            </a:extLst>
          </p:cNvPr>
          <p:cNvSpPr>
            <a:spLocks noGrp="1"/>
          </p:cNvSpPr>
          <p:nvPr>
            <p:ph type="title"/>
          </p:nvPr>
        </p:nvSpPr>
        <p:spPr/>
        <p:txBody>
          <a:bodyPr/>
          <a:lstStyle/>
          <a:p>
            <a:r>
              <a:rPr lang="en-US" dirty="0"/>
              <a:t> </a:t>
            </a:r>
          </a:p>
        </p:txBody>
      </p:sp>
      <p:sp>
        <p:nvSpPr>
          <p:cNvPr id="3" name="Content Placeholder 2">
            <a:extLst>
              <a:ext uri="{FF2B5EF4-FFF2-40B4-BE49-F238E27FC236}">
                <a16:creationId xmlns:a16="http://schemas.microsoft.com/office/drawing/2014/main" id="{ADDCF1C0-A0A3-9BF1-5FA4-D850C212EFBE}"/>
              </a:ext>
            </a:extLst>
          </p:cNvPr>
          <p:cNvSpPr>
            <a:spLocks noGrp="1"/>
          </p:cNvSpPr>
          <p:nvPr>
            <p:ph idx="1"/>
          </p:nvPr>
        </p:nvSpPr>
        <p:spPr/>
        <p:txBody>
          <a:bodyPr/>
          <a:lstStyle/>
          <a:p>
            <a:r>
              <a:rPr lang="en-US" dirty="0"/>
              <a:t> </a:t>
            </a:r>
          </a:p>
        </p:txBody>
      </p:sp>
      <p:sp>
        <p:nvSpPr>
          <p:cNvPr id="4" name="Slide Number Placeholder 3">
            <a:extLst>
              <a:ext uri="{FF2B5EF4-FFF2-40B4-BE49-F238E27FC236}">
                <a16:creationId xmlns:a16="http://schemas.microsoft.com/office/drawing/2014/main" id="{F600723A-400C-8B47-950E-B7E31B96FED3}"/>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5" name="Picture 4">
            <a:extLst>
              <a:ext uri="{FF2B5EF4-FFF2-40B4-BE49-F238E27FC236}">
                <a16:creationId xmlns:a16="http://schemas.microsoft.com/office/drawing/2014/main" id="{7B88E325-3A67-28AF-0860-7B4F8A1CE5DA}"/>
              </a:ext>
            </a:extLst>
          </p:cNvPr>
          <p:cNvPicPr>
            <a:picLocks noChangeAspect="1"/>
          </p:cNvPicPr>
          <p:nvPr/>
        </p:nvPicPr>
        <p:blipFill>
          <a:blip r:embed="rId2"/>
          <a:stretch>
            <a:fillRect/>
          </a:stretch>
        </p:blipFill>
        <p:spPr>
          <a:xfrm>
            <a:off x="2072423" y="792251"/>
            <a:ext cx="4999153" cy="5273497"/>
          </a:xfrm>
          <a:prstGeom prst="rect">
            <a:avLst/>
          </a:prstGeom>
        </p:spPr>
      </p:pic>
    </p:spTree>
    <p:extLst>
      <p:ext uri="{BB962C8B-B14F-4D97-AF65-F5344CB8AC3E}">
        <p14:creationId xmlns:p14="http://schemas.microsoft.com/office/powerpoint/2010/main" val="28722313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7795EF-8251-08FF-134E-1FE528BA057C}"/>
              </a:ext>
            </a:extLst>
          </p:cNvPr>
          <p:cNvSpPr>
            <a:spLocks noGrp="1"/>
          </p:cNvSpPr>
          <p:nvPr>
            <p:ph type="title"/>
          </p:nvPr>
        </p:nvSpPr>
        <p:spPr/>
        <p:txBody>
          <a:bodyPr/>
          <a:lstStyle/>
          <a:p>
            <a:r>
              <a:rPr lang="en-US" dirty="0"/>
              <a:t>What are disinfection byproducts?</a:t>
            </a:r>
          </a:p>
        </p:txBody>
      </p:sp>
      <p:sp>
        <p:nvSpPr>
          <p:cNvPr id="3" name="Content Placeholder 2">
            <a:extLst>
              <a:ext uri="{FF2B5EF4-FFF2-40B4-BE49-F238E27FC236}">
                <a16:creationId xmlns:a16="http://schemas.microsoft.com/office/drawing/2014/main" id="{C499BDE1-7C7C-B73B-63F1-26249BABDCCF}"/>
              </a:ext>
            </a:extLst>
          </p:cNvPr>
          <p:cNvSpPr>
            <a:spLocks noGrp="1"/>
          </p:cNvSpPr>
          <p:nvPr>
            <p:ph idx="1"/>
          </p:nvPr>
        </p:nvSpPr>
        <p:spPr/>
        <p:txBody>
          <a:bodyPr/>
          <a:lstStyle/>
          <a:p>
            <a:r>
              <a:rPr lang="en-US" dirty="0"/>
              <a:t>Disinfection Byproducts (DBP) are chemicals formed in drinking water by the addition of a disinfectant, such as chlorine, chloramines, chlorine dioxide and ozone, reacting with organic chemicals in the water.</a:t>
            </a:r>
          </a:p>
          <a:p>
            <a:endParaRPr lang="en-US" dirty="0"/>
          </a:p>
        </p:txBody>
      </p:sp>
      <p:sp>
        <p:nvSpPr>
          <p:cNvPr id="4" name="Slide Number Placeholder 3">
            <a:extLst>
              <a:ext uri="{FF2B5EF4-FFF2-40B4-BE49-F238E27FC236}">
                <a16:creationId xmlns:a16="http://schemas.microsoft.com/office/drawing/2014/main" id="{9FC91A2A-4DB5-4EB5-ECDA-62DA92CD59E5}"/>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7458027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977C8-48D4-94CE-69D1-AA18CE8ABC34}"/>
              </a:ext>
            </a:extLst>
          </p:cNvPr>
          <p:cNvSpPr>
            <a:spLocks noGrp="1"/>
          </p:cNvSpPr>
          <p:nvPr>
            <p:ph type="title"/>
          </p:nvPr>
        </p:nvSpPr>
        <p:spPr/>
        <p:txBody>
          <a:bodyPr/>
          <a:lstStyle/>
          <a:p>
            <a:r>
              <a:rPr lang="en-US" dirty="0"/>
              <a:t> </a:t>
            </a:r>
          </a:p>
        </p:txBody>
      </p:sp>
      <p:sp>
        <p:nvSpPr>
          <p:cNvPr id="3" name="Content Placeholder 2">
            <a:extLst>
              <a:ext uri="{FF2B5EF4-FFF2-40B4-BE49-F238E27FC236}">
                <a16:creationId xmlns:a16="http://schemas.microsoft.com/office/drawing/2014/main" id="{96D6230C-9D8F-5700-F5AA-B4DD1C013B03}"/>
              </a:ext>
            </a:extLst>
          </p:cNvPr>
          <p:cNvSpPr>
            <a:spLocks noGrp="1"/>
          </p:cNvSpPr>
          <p:nvPr>
            <p:ph idx="1"/>
          </p:nvPr>
        </p:nvSpPr>
        <p:spPr/>
        <p:txBody>
          <a:bodyPr/>
          <a:lstStyle/>
          <a:p>
            <a:r>
              <a:rPr lang="en-US" dirty="0"/>
              <a:t> </a:t>
            </a:r>
          </a:p>
        </p:txBody>
      </p:sp>
      <p:sp>
        <p:nvSpPr>
          <p:cNvPr id="4" name="Slide Number Placeholder 3">
            <a:extLst>
              <a:ext uri="{FF2B5EF4-FFF2-40B4-BE49-F238E27FC236}">
                <a16:creationId xmlns:a16="http://schemas.microsoft.com/office/drawing/2014/main" id="{0C802369-A90E-FE87-A91B-B0A4BCE3BA29}"/>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5" name="Content Placeholder 7">
            <a:extLst>
              <a:ext uri="{FF2B5EF4-FFF2-40B4-BE49-F238E27FC236}">
                <a16:creationId xmlns:a16="http://schemas.microsoft.com/office/drawing/2014/main" id="{D184FD6C-5BBA-B84F-7B04-FA56C39B6E09}"/>
              </a:ext>
            </a:extLst>
          </p:cNvPr>
          <p:cNvPicPr>
            <a:picLocks noChangeAspect="1"/>
          </p:cNvPicPr>
          <p:nvPr/>
        </p:nvPicPr>
        <p:blipFill>
          <a:blip r:embed="rId2"/>
          <a:stretch>
            <a:fillRect/>
          </a:stretch>
        </p:blipFill>
        <p:spPr bwMode="auto">
          <a:xfrm>
            <a:off x="482600" y="1200277"/>
            <a:ext cx="8178799" cy="4457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a:extLst>
              <a:ext uri="{FF2B5EF4-FFF2-40B4-BE49-F238E27FC236}">
                <a16:creationId xmlns:a16="http://schemas.microsoft.com/office/drawing/2014/main" id="{A9621299-3981-DAE0-5D26-789652C981B3}"/>
              </a:ext>
            </a:extLst>
          </p:cNvPr>
          <p:cNvSpPr txBox="1"/>
          <p:nvPr/>
        </p:nvSpPr>
        <p:spPr>
          <a:xfrm>
            <a:off x="6949439" y="5701784"/>
            <a:ext cx="1708150" cy="276999"/>
          </a:xfrm>
          <a:prstGeom prst="rect">
            <a:avLst/>
          </a:prstGeom>
          <a:noFill/>
        </p:spPr>
        <p:txBody>
          <a:bodyPr wrap="square">
            <a:spAutoFit/>
          </a:bodyPr>
          <a:lstStyle/>
          <a:p>
            <a:r>
              <a:rPr lang="en-US" sz="1200" dirty="0"/>
              <a:t>From IXOM Watercare</a:t>
            </a:r>
          </a:p>
        </p:txBody>
      </p:sp>
    </p:spTree>
    <p:extLst>
      <p:ext uri="{BB962C8B-B14F-4D97-AF65-F5344CB8AC3E}">
        <p14:creationId xmlns:p14="http://schemas.microsoft.com/office/powerpoint/2010/main" val="29223580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BAEBF-936E-86BE-8E7A-8E739E4C3A52}"/>
              </a:ext>
            </a:extLst>
          </p:cNvPr>
          <p:cNvSpPr>
            <a:spLocks noGrp="1"/>
          </p:cNvSpPr>
          <p:nvPr>
            <p:ph type="title"/>
          </p:nvPr>
        </p:nvSpPr>
        <p:spPr/>
        <p:txBody>
          <a:bodyPr/>
          <a:lstStyle/>
          <a:p>
            <a:r>
              <a:rPr lang="en-US" dirty="0"/>
              <a:t>Disinfection byproducts formation</a:t>
            </a:r>
          </a:p>
        </p:txBody>
      </p:sp>
      <p:sp>
        <p:nvSpPr>
          <p:cNvPr id="3" name="Content Placeholder 2">
            <a:extLst>
              <a:ext uri="{FF2B5EF4-FFF2-40B4-BE49-F238E27FC236}">
                <a16:creationId xmlns:a16="http://schemas.microsoft.com/office/drawing/2014/main" id="{1F004CA1-58B6-B6E6-ED8A-D9BBAA1B10A7}"/>
              </a:ext>
            </a:extLst>
          </p:cNvPr>
          <p:cNvSpPr>
            <a:spLocks noGrp="1"/>
          </p:cNvSpPr>
          <p:nvPr>
            <p:ph idx="1"/>
          </p:nvPr>
        </p:nvSpPr>
        <p:spPr>
          <a:xfrm>
            <a:off x="457200" y="2667000"/>
            <a:ext cx="8229600" cy="1143000"/>
          </a:xfrm>
        </p:spPr>
        <p:txBody>
          <a:bodyPr/>
          <a:lstStyle/>
          <a:p>
            <a:pPr algn="ctr"/>
            <a:r>
              <a:rPr lang="en-US" sz="4000" b="1" u="sng" dirty="0">
                <a:solidFill>
                  <a:schemeClr val="dk1"/>
                </a:solidFill>
                <a:highlight>
                  <a:srgbClr val="00FF00"/>
                </a:highlight>
                <a:latin typeface="Arial" panose="020B0604020202020204" pitchFamily="34" charset="0"/>
                <a:ea typeface="Calibri"/>
                <a:cs typeface="Arial" panose="020B0604020202020204" pitchFamily="34" charset="0"/>
                <a:sym typeface="Calibri"/>
              </a:rPr>
              <a:t>organics</a:t>
            </a:r>
            <a:r>
              <a:rPr lang="en-US" sz="4000" b="1" dirty="0">
                <a:solidFill>
                  <a:schemeClr val="dk1"/>
                </a:solidFill>
                <a:latin typeface="Arial" panose="020B0604020202020204" pitchFamily="34" charset="0"/>
                <a:ea typeface="Calibri"/>
                <a:cs typeface="Arial" panose="020B0604020202020204" pitchFamily="34" charset="0"/>
                <a:sym typeface="Calibri"/>
              </a:rPr>
              <a:t>  +  </a:t>
            </a:r>
            <a:r>
              <a:rPr lang="en-US" sz="4000" b="1" u="sng" dirty="0">
                <a:solidFill>
                  <a:schemeClr val="dk1"/>
                </a:solidFill>
                <a:highlight>
                  <a:srgbClr val="FFFF00"/>
                </a:highlight>
                <a:latin typeface="Arial" panose="020B0604020202020204" pitchFamily="34" charset="0"/>
                <a:ea typeface="Calibri"/>
                <a:cs typeface="Arial" panose="020B0604020202020204" pitchFamily="34" charset="0"/>
                <a:sym typeface="Calibri"/>
              </a:rPr>
              <a:t>oxidant</a:t>
            </a:r>
            <a:r>
              <a:rPr lang="en-US" sz="4000" b="1" dirty="0">
                <a:solidFill>
                  <a:schemeClr val="dk1"/>
                </a:solidFill>
                <a:latin typeface="Arial" panose="020B0604020202020204" pitchFamily="34" charset="0"/>
                <a:ea typeface="Calibri"/>
                <a:cs typeface="Arial" panose="020B0604020202020204" pitchFamily="34" charset="0"/>
                <a:sym typeface="Calibri"/>
              </a:rPr>
              <a:t>  →  </a:t>
            </a:r>
            <a:r>
              <a:rPr lang="en-US" sz="4000" b="1" u="sng" dirty="0">
                <a:solidFill>
                  <a:schemeClr val="dk1"/>
                </a:solidFill>
                <a:highlight>
                  <a:srgbClr val="FF0000"/>
                </a:highlight>
                <a:latin typeface="Arial" panose="020B0604020202020204" pitchFamily="34" charset="0"/>
                <a:ea typeface="Calibri"/>
                <a:cs typeface="Arial" panose="020B0604020202020204" pitchFamily="34" charset="0"/>
                <a:sym typeface="Calibri"/>
              </a:rPr>
              <a:t>DBP</a:t>
            </a:r>
            <a:endParaRPr lang="en-US" sz="4000" u="sng" dirty="0">
              <a:highlight>
                <a:srgbClr val="FF0000"/>
              </a:highlight>
              <a:latin typeface="Arial" panose="020B0604020202020204" pitchFamily="34" charset="0"/>
              <a:cs typeface="Arial" panose="020B0604020202020204" pitchFamily="34" charset="0"/>
            </a:endParaRPr>
          </a:p>
          <a:p>
            <a:pPr algn="ctr"/>
            <a:endParaRPr lang="en-US" dirty="0"/>
          </a:p>
        </p:txBody>
      </p:sp>
      <p:sp>
        <p:nvSpPr>
          <p:cNvPr id="4" name="Slide Number Placeholder 3">
            <a:extLst>
              <a:ext uri="{FF2B5EF4-FFF2-40B4-BE49-F238E27FC236}">
                <a16:creationId xmlns:a16="http://schemas.microsoft.com/office/drawing/2014/main" id="{795398C1-FAC5-571B-F612-349BE6A03FB6}"/>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719325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6D1B5-74B2-1E4E-55D7-03AD0B9793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84F8E0-6357-5062-4EEC-39B7A2DFE0D6}"/>
              </a:ext>
            </a:extLst>
          </p:cNvPr>
          <p:cNvSpPr>
            <a:spLocks noGrp="1"/>
          </p:cNvSpPr>
          <p:nvPr>
            <p:ph type="title"/>
          </p:nvPr>
        </p:nvSpPr>
        <p:spPr/>
        <p:txBody>
          <a:bodyPr/>
          <a:lstStyle/>
          <a:p>
            <a:r>
              <a:rPr lang="en-US" b="1" dirty="0"/>
              <a:t>Our learning objectives</a:t>
            </a:r>
            <a:endParaRPr lang="en-US" dirty="0"/>
          </a:p>
        </p:txBody>
      </p:sp>
      <p:sp>
        <p:nvSpPr>
          <p:cNvPr id="3" name="Content Placeholder 2">
            <a:extLst>
              <a:ext uri="{FF2B5EF4-FFF2-40B4-BE49-F238E27FC236}">
                <a16:creationId xmlns:a16="http://schemas.microsoft.com/office/drawing/2014/main" id="{5DF6BCE4-8EA1-13F7-ED4D-32B95ABE12BB}"/>
              </a:ext>
            </a:extLst>
          </p:cNvPr>
          <p:cNvSpPr>
            <a:spLocks noGrp="1"/>
          </p:cNvSpPr>
          <p:nvPr>
            <p:ph idx="1"/>
          </p:nvPr>
        </p:nvSpPr>
        <p:spPr/>
        <p:txBody>
          <a:bodyPr/>
          <a:lstStyle/>
          <a:p>
            <a:pPr marL="0" indent="0" algn="ctr">
              <a:buNone/>
            </a:pPr>
            <a:r>
              <a:rPr lang="en-US" u="sng" dirty="0"/>
              <a:t> At the conclusion of this presentation:</a:t>
            </a:r>
          </a:p>
          <a:p>
            <a:pPr marL="514350" indent="-514350">
              <a:buFont typeface="+mj-lt"/>
              <a:buAutoNum type="arabicPeriod"/>
            </a:pPr>
            <a:r>
              <a:rPr lang="en-US" sz="2400" dirty="0">
                <a:highlight>
                  <a:srgbClr val="FFFF00"/>
                </a:highlight>
              </a:rPr>
              <a:t>Describe the two components that react to form DBP  </a:t>
            </a:r>
          </a:p>
          <a:p>
            <a:pPr marL="514350" indent="-514350">
              <a:buFont typeface="+mj-lt"/>
              <a:buAutoNum type="arabicPeriod"/>
            </a:pPr>
            <a:r>
              <a:rPr lang="en-US" sz="2400" dirty="0"/>
              <a:t>Identify four elements of DBP formation that can be addressed</a:t>
            </a:r>
          </a:p>
          <a:p>
            <a:pPr marL="514350" indent="-514350">
              <a:buFont typeface="+mj-lt"/>
              <a:buAutoNum type="arabicPeriod"/>
            </a:pPr>
            <a:r>
              <a:rPr lang="en-US" sz="2400" dirty="0"/>
              <a:t>State two techniques to address DBP formation at the WTP</a:t>
            </a:r>
          </a:p>
          <a:p>
            <a:pPr marL="514350" indent="-514350">
              <a:buFont typeface="+mj-lt"/>
              <a:buAutoNum type="arabicPeriod"/>
            </a:pPr>
            <a:r>
              <a:rPr lang="en-US" sz="2400" dirty="0"/>
              <a:t>State two techniques to reduce water age in  the distribution system</a:t>
            </a:r>
          </a:p>
          <a:p>
            <a:endParaRPr lang="en-US" dirty="0"/>
          </a:p>
        </p:txBody>
      </p:sp>
      <p:sp>
        <p:nvSpPr>
          <p:cNvPr id="4" name="Slide Number Placeholder 3">
            <a:extLst>
              <a:ext uri="{FF2B5EF4-FFF2-40B4-BE49-F238E27FC236}">
                <a16:creationId xmlns:a16="http://schemas.microsoft.com/office/drawing/2014/main" id="{E3D0C545-7583-30D0-3690-A17CE34933F6}"/>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39179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7F626-8559-E05D-E3FF-8A674F2BB5FA}"/>
              </a:ext>
            </a:extLst>
          </p:cNvPr>
          <p:cNvSpPr>
            <a:spLocks noGrp="1"/>
          </p:cNvSpPr>
          <p:nvPr>
            <p:ph type="title"/>
          </p:nvPr>
        </p:nvSpPr>
        <p:spPr/>
        <p:txBody>
          <a:bodyPr/>
          <a:lstStyle/>
          <a:p>
            <a:r>
              <a:rPr lang="en-US" dirty="0"/>
              <a:t>What are organics?</a:t>
            </a:r>
          </a:p>
        </p:txBody>
      </p:sp>
      <p:sp>
        <p:nvSpPr>
          <p:cNvPr id="3" name="Content Placeholder 2">
            <a:extLst>
              <a:ext uri="{FF2B5EF4-FFF2-40B4-BE49-F238E27FC236}">
                <a16:creationId xmlns:a16="http://schemas.microsoft.com/office/drawing/2014/main" id="{72C34306-F908-717C-8D58-236842196FE8}"/>
              </a:ext>
            </a:extLst>
          </p:cNvPr>
          <p:cNvSpPr>
            <a:spLocks noGrp="1"/>
          </p:cNvSpPr>
          <p:nvPr>
            <p:ph idx="1"/>
          </p:nvPr>
        </p:nvSpPr>
        <p:spPr/>
        <p:txBody>
          <a:bodyPr/>
          <a:lstStyle/>
          <a:p>
            <a:pPr marL="457200" indent="-457200">
              <a:lnSpc>
                <a:spcPct val="90000"/>
              </a:lnSpc>
              <a:buFont typeface="Arial" panose="020B0604020202020204" pitchFamily="34" charset="0"/>
              <a:buChar char="•"/>
            </a:pPr>
            <a:r>
              <a:rPr lang="en-US" altLang="en-US" dirty="0"/>
              <a:t>Organics are naturally occurring compounds in both groundwater and surface water</a:t>
            </a:r>
          </a:p>
          <a:p>
            <a:pPr marL="457200" indent="-457200">
              <a:lnSpc>
                <a:spcPct val="90000"/>
              </a:lnSpc>
              <a:buFont typeface="Arial" panose="020B0604020202020204" pitchFamily="34" charset="0"/>
              <a:buChar char="•"/>
            </a:pPr>
            <a:r>
              <a:rPr lang="en-US" altLang="en-US" b="1" dirty="0"/>
              <a:t>Total Organic Carbon </a:t>
            </a:r>
            <a:r>
              <a:rPr lang="en-US" altLang="en-US" dirty="0"/>
              <a:t>(TOC) is a measurement of organics</a:t>
            </a:r>
          </a:p>
          <a:p>
            <a:pPr marL="457200" indent="-457200">
              <a:lnSpc>
                <a:spcPct val="90000"/>
              </a:lnSpc>
              <a:buFont typeface="Arial" panose="020B0604020202020204" pitchFamily="34" charset="0"/>
              <a:buChar char="•"/>
            </a:pPr>
            <a:r>
              <a:rPr lang="en-US" altLang="en-US" dirty="0"/>
              <a:t>Typical TOC levels in local groundwater</a:t>
            </a:r>
          </a:p>
          <a:p>
            <a:pPr lvl="2">
              <a:lnSpc>
                <a:spcPct val="90000"/>
              </a:lnSpc>
            </a:pPr>
            <a:r>
              <a:rPr lang="en-US" altLang="en-US" dirty="0"/>
              <a:t>0.8 to 5.4 mg/L</a:t>
            </a:r>
          </a:p>
          <a:p>
            <a:pPr marL="457200" indent="-457200">
              <a:lnSpc>
                <a:spcPct val="90000"/>
              </a:lnSpc>
              <a:buFont typeface="Arial" panose="020B0604020202020204" pitchFamily="34" charset="0"/>
              <a:buChar char="•"/>
            </a:pPr>
            <a:r>
              <a:rPr lang="en-US" altLang="en-US" dirty="0"/>
              <a:t>Typical TOC levels in surface water</a:t>
            </a:r>
          </a:p>
          <a:p>
            <a:pPr lvl="2">
              <a:lnSpc>
                <a:spcPct val="90000"/>
              </a:lnSpc>
            </a:pPr>
            <a:r>
              <a:rPr lang="en-US" altLang="en-US" dirty="0"/>
              <a:t>2.0 to 20.0 mg/L</a:t>
            </a:r>
          </a:p>
          <a:p>
            <a:pPr marL="342900" indent="-34290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5E7DB146-7D5C-8354-05F7-C89EDFFAA253}"/>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883401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B00DB2-6E04-324F-40D9-37CDD0E59506}"/>
              </a:ext>
            </a:extLst>
          </p:cNvPr>
          <p:cNvSpPr>
            <a:spLocks noGrp="1"/>
          </p:cNvSpPr>
          <p:nvPr>
            <p:ph type="title"/>
          </p:nvPr>
        </p:nvSpPr>
        <p:spPr/>
        <p:txBody>
          <a:bodyPr/>
          <a:lstStyle/>
          <a:p>
            <a:r>
              <a:rPr lang="en-US" dirty="0"/>
              <a:t>Surface water sources of natural organic material (NOM)</a:t>
            </a:r>
          </a:p>
        </p:txBody>
      </p:sp>
      <p:sp>
        <p:nvSpPr>
          <p:cNvPr id="3" name="Content Placeholder 2">
            <a:extLst>
              <a:ext uri="{FF2B5EF4-FFF2-40B4-BE49-F238E27FC236}">
                <a16:creationId xmlns:a16="http://schemas.microsoft.com/office/drawing/2014/main" id="{2B878E96-CDFB-D575-4839-55FD4EF5C464}"/>
              </a:ext>
            </a:extLst>
          </p:cNvPr>
          <p:cNvSpPr>
            <a:spLocks noGrp="1"/>
          </p:cNvSpPr>
          <p:nvPr>
            <p:ph idx="1"/>
          </p:nvPr>
        </p:nvSpPr>
        <p:spPr/>
        <p:txBody>
          <a:bodyPr/>
          <a:lstStyle/>
          <a:p>
            <a:pPr>
              <a:lnSpc>
                <a:spcPct val="90000"/>
              </a:lnSpc>
              <a:buClr>
                <a:schemeClr val="tx1"/>
              </a:buClr>
              <a:buFont typeface="Arial" panose="020B0604020202020204" pitchFamily="34" charset="0"/>
              <a:buChar char="•"/>
              <a:defRPr/>
            </a:pPr>
            <a:r>
              <a:rPr lang="en-US" altLang="en-US" sz="2400" dirty="0"/>
              <a:t>Rain events wash organic matter into receiving body. </a:t>
            </a:r>
          </a:p>
          <a:p>
            <a:pPr>
              <a:lnSpc>
                <a:spcPct val="90000"/>
              </a:lnSpc>
              <a:buClr>
                <a:schemeClr val="tx1"/>
              </a:buClr>
              <a:buFont typeface="Arial" panose="020B0604020202020204" pitchFamily="34" charset="0"/>
              <a:buChar char="•"/>
              <a:defRPr/>
            </a:pPr>
            <a:r>
              <a:rPr lang="en-US" altLang="en-US" sz="2400" dirty="0"/>
              <a:t>Flooding reverses flow gradients in upper aquifers</a:t>
            </a:r>
          </a:p>
          <a:p>
            <a:pPr>
              <a:lnSpc>
                <a:spcPct val="90000"/>
              </a:lnSpc>
              <a:buClr>
                <a:schemeClr val="tx1"/>
              </a:buClr>
              <a:buFont typeface="Arial" panose="020B0604020202020204" pitchFamily="34" charset="0"/>
              <a:buChar char="•"/>
              <a:defRPr/>
            </a:pPr>
            <a:r>
              <a:rPr lang="en-US" altLang="en-US" sz="2400" dirty="0"/>
              <a:t>Cavities and fissures in Karst conditions allow surface intrusion</a:t>
            </a:r>
          </a:p>
          <a:p>
            <a:pPr>
              <a:lnSpc>
                <a:spcPct val="90000"/>
              </a:lnSpc>
              <a:buClr>
                <a:schemeClr val="tx1"/>
              </a:buClr>
              <a:buFont typeface="Arial" panose="020B0604020202020204" pitchFamily="34" charset="0"/>
              <a:buChar char="•"/>
              <a:defRPr/>
            </a:pPr>
            <a:r>
              <a:rPr lang="en-US" altLang="en-US" sz="2400" dirty="0"/>
              <a:t>Poor sanitary conditions, i.e., broken seals, abandoned wells, poor locations, result in intrusion</a:t>
            </a:r>
          </a:p>
          <a:p>
            <a:pPr>
              <a:lnSpc>
                <a:spcPct val="90000"/>
              </a:lnSpc>
              <a:buClr>
                <a:schemeClr val="tx1"/>
              </a:buClr>
              <a:buFont typeface="Arial" panose="020B0604020202020204" pitchFamily="34" charset="0"/>
              <a:buChar char="•"/>
              <a:defRPr/>
            </a:pPr>
            <a:r>
              <a:rPr lang="en-US" altLang="en-US" sz="2400" dirty="0"/>
              <a:t>Groundwater with high NOM content indicates the intrusion from Surface Water</a:t>
            </a:r>
          </a:p>
          <a:p>
            <a:pPr>
              <a:lnSpc>
                <a:spcPct val="90000"/>
              </a:lnSpc>
              <a:buClr>
                <a:schemeClr val="tx1"/>
              </a:buClr>
              <a:buFont typeface="Arial" panose="020B0604020202020204" pitchFamily="34" charset="0"/>
              <a:buChar char="•"/>
              <a:defRPr/>
            </a:pPr>
            <a:r>
              <a:rPr lang="en-US" altLang="en-US" sz="2400" dirty="0"/>
              <a:t>Sedimentation, </a:t>
            </a:r>
            <a:r>
              <a:rPr lang="en-US" altLang="en-US" sz="2400" dirty="0" err="1"/>
              <a:t>biogrowth</a:t>
            </a:r>
            <a:r>
              <a:rPr lang="en-US" altLang="en-US" sz="2400" dirty="0"/>
              <a:t>, or poor flushing practices</a:t>
            </a:r>
            <a:endParaRPr lang="en-US" dirty="0"/>
          </a:p>
        </p:txBody>
      </p:sp>
      <p:sp>
        <p:nvSpPr>
          <p:cNvPr id="4" name="Slide Number Placeholder 3">
            <a:extLst>
              <a:ext uri="{FF2B5EF4-FFF2-40B4-BE49-F238E27FC236}">
                <a16:creationId xmlns:a16="http://schemas.microsoft.com/office/drawing/2014/main" id="{A0626EFC-3035-12EE-5032-0E8641EE1788}"/>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106403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7D591-1E48-6372-EA46-4A55762E1863}"/>
              </a:ext>
            </a:extLst>
          </p:cNvPr>
          <p:cNvSpPr>
            <a:spLocks noGrp="1"/>
          </p:cNvSpPr>
          <p:nvPr>
            <p:ph type="title"/>
          </p:nvPr>
        </p:nvSpPr>
        <p:spPr/>
        <p:txBody>
          <a:bodyPr/>
          <a:lstStyle/>
          <a:p>
            <a:r>
              <a:rPr lang="en-US" b="1" dirty="0"/>
              <a:t>Our learning objectives</a:t>
            </a:r>
            <a:endParaRPr lang="en-US" dirty="0"/>
          </a:p>
        </p:txBody>
      </p:sp>
      <p:sp>
        <p:nvSpPr>
          <p:cNvPr id="3" name="Content Placeholder 2">
            <a:extLst>
              <a:ext uri="{FF2B5EF4-FFF2-40B4-BE49-F238E27FC236}">
                <a16:creationId xmlns:a16="http://schemas.microsoft.com/office/drawing/2014/main" id="{46CEC064-00E8-A67B-154D-537CFDAFB7C7}"/>
              </a:ext>
            </a:extLst>
          </p:cNvPr>
          <p:cNvSpPr>
            <a:spLocks noGrp="1"/>
          </p:cNvSpPr>
          <p:nvPr>
            <p:ph idx="1"/>
          </p:nvPr>
        </p:nvSpPr>
        <p:spPr/>
        <p:txBody>
          <a:bodyPr/>
          <a:lstStyle/>
          <a:p>
            <a:pPr marL="0" indent="0" algn="ctr">
              <a:buNone/>
            </a:pPr>
            <a:r>
              <a:rPr lang="en-US" u="sng" dirty="0"/>
              <a:t> At the conclusion of this presentation:</a:t>
            </a:r>
          </a:p>
          <a:p>
            <a:pPr marL="514350" indent="-514350">
              <a:buFont typeface="+mj-lt"/>
              <a:buAutoNum type="arabicPeriod"/>
            </a:pPr>
            <a:r>
              <a:rPr lang="en-US" sz="2400" dirty="0"/>
              <a:t>Describe the two components that react to form DBP  </a:t>
            </a:r>
          </a:p>
          <a:p>
            <a:pPr marL="514350" indent="-514350">
              <a:buFont typeface="+mj-lt"/>
              <a:buAutoNum type="arabicPeriod"/>
            </a:pPr>
            <a:r>
              <a:rPr lang="en-US" sz="2400" dirty="0"/>
              <a:t>Identify four elements of DBP formation that can be addressed</a:t>
            </a:r>
          </a:p>
          <a:p>
            <a:pPr marL="514350" indent="-514350">
              <a:buFont typeface="+mj-lt"/>
              <a:buAutoNum type="arabicPeriod"/>
            </a:pPr>
            <a:r>
              <a:rPr lang="en-US" sz="2400" dirty="0"/>
              <a:t>State two techniques to address DBP formation at the WTP</a:t>
            </a:r>
          </a:p>
          <a:p>
            <a:pPr marL="514350" indent="-514350">
              <a:buFont typeface="+mj-lt"/>
              <a:buAutoNum type="arabicPeriod"/>
            </a:pPr>
            <a:r>
              <a:rPr lang="en-US" sz="2400" dirty="0"/>
              <a:t>State two techniques to reduce water age in  the distribution system</a:t>
            </a:r>
          </a:p>
          <a:p>
            <a:endParaRPr lang="en-US" dirty="0"/>
          </a:p>
        </p:txBody>
      </p:sp>
      <p:sp>
        <p:nvSpPr>
          <p:cNvPr id="4" name="Slide Number Placeholder 3">
            <a:extLst>
              <a:ext uri="{FF2B5EF4-FFF2-40B4-BE49-F238E27FC236}">
                <a16:creationId xmlns:a16="http://schemas.microsoft.com/office/drawing/2014/main" id="{29F4314F-32F2-CE13-9E3A-B222BF94E235}"/>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5663383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DA113A-6DBB-9E05-54FC-D44F7E74EF09}"/>
              </a:ext>
            </a:extLst>
          </p:cNvPr>
          <p:cNvSpPr>
            <a:spLocks noGrp="1"/>
          </p:cNvSpPr>
          <p:nvPr>
            <p:ph type="title"/>
          </p:nvPr>
        </p:nvSpPr>
        <p:spPr/>
        <p:txBody>
          <a:bodyPr/>
          <a:lstStyle/>
          <a:p>
            <a:r>
              <a:rPr lang="en-US" dirty="0"/>
              <a:t>Karst conditions</a:t>
            </a:r>
          </a:p>
        </p:txBody>
      </p:sp>
      <p:sp>
        <p:nvSpPr>
          <p:cNvPr id="3" name="Content Placeholder 2">
            <a:extLst>
              <a:ext uri="{FF2B5EF4-FFF2-40B4-BE49-F238E27FC236}">
                <a16:creationId xmlns:a16="http://schemas.microsoft.com/office/drawing/2014/main" id="{35BD8468-3575-8984-EB8A-232A8E0E5407}"/>
              </a:ext>
            </a:extLst>
          </p:cNvPr>
          <p:cNvSpPr>
            <a:spLocks noGrp="1"/>
          </p:cNvSpPr>
          <p:nvPr>
            <p:ph idx="1"/>
          </p:nvPr>
        </p:nvSpPr>
        <p:spPr/>
        <p:txBody>
          <a:bodyPr/>
          <a:lstStyle/>
          <a:p>
            <a:endParaRPr lang="en-US" dirty="0"/>
          </a:p>
          <a:p>
            <a:endParaRPr lang="en-US" dirty="0"/>
          </a:p>
        </p:txBody>
      </p:sp>
      <p:sp>
        <p:nvSpPr>
          <p:cNvPr id="4" name="Slide Number Placeholder 3">
            <a:extLst>
              <a:ext uri="{FF2B5EF4-FFF2-40B4-BE49-F238E27FC236}">
                <a16:creationId xmlns:a16="http://schemas.microsoft.com/office/drawing/2014/main" id="{01D62065-924E-8E37-52F4-86E2E025C3E7}"/>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5" name="Content Placeholder 7">
            <a:extLst>
              <a:ext uri="{FF2B5EF4-FFF2-40B4-BE49-F238E27FC236}">
                <a16:creationId xmlns:a16="http://schemas.microsoft.com/office/drawing/2014/main" id="{09004F60-68A7-7A2C-1DFF-5D174EEAE1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713926" y="1677413"/>
            <a:ext cx="7716148" cy="3580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3">
            <a:extLst>
              <a:ext uri="{FF2B5EF4-FFF2-40B4-BE49-F238E27FC236}">
                <a16:creationId xmlns:a16="http://schemas.microsoft.com/office/drawing/2014/main" id="{70CA8D80-3AF2-2357-FFBB-CB7CE7D17635}"/>
              </a:ext>
            </a:extLst>
          </p:cNvPr>
          <p:cNvSpPr txBox="1">
            <a:spLocks/>
          </p:cNvSpPr>
          <p:nvPr/>
        </p:nvSpPr>
        <p:spPr>
          <a:xfrm>
            <a:off x="3162300" y="5406072"/>
            <a:ext cx="2819400" cy="470936"/>
          </a:xfrm>
          <a:prstGeom prst="rect">
            <a:avLst/>
          </a:prstGeom>
        </p:spPr>
        <p:txBody>
          <a:bodyPr/>
          <a:lstStyle>
            <a:lvl1pPr marL="257175" indent="-257175" algn="l" rtl="0" eaLnBrk="1" fontAlgn="base" hangingPunct="1">
              <a:spcBef>
                <a:spcPct val="20000"/>
              </a:spcBef>
              <a:spcAft>
                <a:spcPct val="0"/>
              </a:spcAft>
              <a:defRPr sz="1800">
                <a:solidFill>
                  <a:schemeClr val="tx1"/>
                </a:solidFill>
                <a:latin typeface="+mn-lt"/>
                <a:ea typeface="+mn-ea"/>
                <a:cs typeface="+mn-cs"/>
              </a:defRPr>
            </a:lvl1pPr>
            <a:lvl2pPr marL="557213" indent="-214313" algn="l" rtl="0" eaLnBrk="1" fontAlgn="base" hangingPunct="1">
              <a:spcBef>
                <a:spcPct val="20000"/>
              </a:spcBef>
              <a:spcAft>
                <a:spcPct val="0"/>
              </a:spcAft>
              <a:buChar char="•"/>
              <a:defRPr sz="1800">
                <a:solidFill>
                  <a:schemeClr val="tx1"/>
                </a:solidFill>
                <a:latin typeface="+mn-lt"/>
              </a:defRPr>
            </a:lvl2pPr>
            <a:lvl3pPr marL="857250" indent="-171450" algn="l" rtl="0" eaLnBrk="1" fontAlgn="base" hangingPunct="1">
              <a:spcBef>
                <a:spcPct val="20000"/>
              </a:spcBef>
              <a:spcAft>
                <a:spcPct val="0"/>
              </a:spcAft>
              <a:buFont typeface="Arial" panose="020B0604020202020204" pitchFamily="34" charset="0"/>
              <a:buChar char="◦"/>
              <a:defRPr sz="1800">
                <a:solidFill>
                  <a:schemeClr val="tx1"/>
                </a:solidFill>
                <a:latin typeface="+mn-lt"/>
              </a:defRPr>
            </a:lvl3pPr>
            <a:lvl4pPr marL="1200150" indent="-171450" algn="l" rtl="0" eaLnBrk="1" fontAlgn="base" hangingPunct="1">
              <a:spcBef>
                <a:spcPct val="20000"/>
              </a:spcBef>
              <a:spcAft>
                <a:spcPct val="0"/>
              </a:spcAft>
              <a:buFont typeface="Arial" panose="020B0604020202020204" pitchFamily="34" charset="0"/>
              <a:buChar char="▪"/>
              <a:defRPr sz="1800">
                <a:solidFill>
                  <a:schemeClr val="tx1"/>
                </a:solidFill>
                <a:latin typeface="+mn-lt"/>
              </a:defRPr>
            </a:lvl4pPr>
            <a:lvl5pPr marL="1543050" indent="-171450" algn="l" rtl="0" eaLnBrk="1" fontAlgn="base" hangingPunct="1">
              <a:spcBef>
                <a:spcPct val="20000"/>
              </a:spcBef>
              <a:spcAft>
                <a:spcPct val="0"/>
              </a:spcAft>
              <a:buFont typeface="Arial" panose="020B0604020202020204" pitchFamily="34" charset="0"/>
              <a:buChar char="▫"/>
              <a:defRPr sz="1800">
                <a:solidFill>
                  <a:schemeClr val="tx1"/>
                </a:solidFill>
                <a:latin typeface="+mn-lt"/>
              </a:defRPr>
            </a:lvl5pPr>
            <a:lvl6pPr marL="1885950" indent="-171450" algn="l" rtl="0" eaLnBrk="1" fontAlgn="base" hangingPunct="1">
              <a:spcBef>
                <a:spcPct val="20000"/>
              </a:spcBef>
              <a:spcAft>
                <a:spcPct val="0"/>
              </a:spcAft>
              <a:buChar char="•"/>
              <a:defRPr sz="1800">
                <a:solidFill>
                  <a:srgbClr val="777777"/>
                </a:solidFill>
                <a:latin typeface="+mn-lt"/>
              </a:defRPr>
            </a:lvl6pPr>
            <a:lvl7pPr marL="2228850" indent="-171450" algn="l" rtl="0" eaLnBrk="1" fontAlgn="base" hangingPunct="1">
              <a:spcBef>
                <a:spcPct val="20000"/>
              </a:spcBef>
              <a:spcAft>
                <a:spcPct val="0"/>
              </a:spcAft>
              <a:buChar char="•"/>
              <a:defRPr sz="1800">
                <a:solidFill>
                  <a:srgbClr val="777777"/>
                </a:solidFill>
                <a:latin typeface="+mn-lt"/>
              </a:defRPr>
            </a:lvl7pPr>
            <a:lvl8pPr marL="2571750" indent="-171450" algn="l" rtl="0" eaLnBrk="1" fontAlgn="base" hangingPunct="1">
              <a:spcBef>
                <a:spcPct val="20000"/>
              </a:spcBef>
              <a:spcAft>
                <a:spcPct val="0"/>
              </a:spcAft>
              <a:buChar char="•"/>
              <a:defRPr sz="1800">
                <a:solidFill>
                  <a:srgbClr val="777777"/>
                </a:solidFill>
                <a:latin typeface="+mn-lt"/>
              </a:defRPr>
            </a:lvl8pPr>
            <a:lvl9pPr marL="2914650" indent="-171450" algn="l" rtl="0" eaLnBrk="1" fontAlgn="base" hangingPunct="1">
              <a:spcBef>
                <a:spcPct val="20000"/>
              </a:spcBef>
              <a:spcAft>
                <a:spcPct val="0"/>
              </a:spcAft>
              <a:buChar char="•"/>
              <a:defRPr sz="1800">
                <a:solidFill>
                  <a:srgbClr val="777777"/>
                </a:solidFill>
                <a:latin typeface="+mn-lt"/>
              </a:defRPr>
            </a:lvl9pPr>
          </a:lstStyle>
          <a:p>
            <a:r>
              <a:rPr lang="en-US" sz="2400" kern="0" dirty="0"/>
              <a:t>Limestone soluble</a:t>
            </a:r>
          </a:p>
        </p:txBody>
      </p:sp>
    </p:spTree>
    <p:extLst>
      <p:ext uri="{BB962C8B-B14F-4D97-AF65-F5344CB8AC3E}">
        <p14:creationId xmlns:p14="http://schemas.microsoft.com/office/powerpoint/2010/main" val="25276838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B9F40-36A4-0689-1C54-1A27F9D46BD3}"/>
              </a:ext>
            </a:extLst>
          </p:cNvPr>
          <p:cNvSpPr>
            <a:spLocks noGrp="1"/>
          </p:cNvSpPr>
          <p:nvPr>
            <p:ph type="title"/>
          </p:nvPr>
        </p:nvSpPr>
        <p:spPr/>
        <p:txBody>
          <a:bodyPr/>
          <a:lstStyle/>
          <a:p>
            <a:r>
              <a:rPr lang="en-US" dirty="0"/>
              <a:t>Natural organic material sources</a:t>
            </a:r>
          </a:p>
        </p:txBody>
      </p:sp>
      <p:sp>
        <p:nvSpPr>
          <p:cNvPr id="3" name="Content Placeholder 2">
            <a:extLst>
              <a:ext uri="{FF2B5EF4-FFF2-40B4-BE49-F238E27FC236}">
                <a16:creationId xmlns:a16="http://schemas.microsoft.com/office/drawing/2014/main" id="{1FF61E1F-DD0F-8F94-385E-91E1BBE8A6A7}"/>
              </a:ext>
            </a:extLst>
          </p:cNvPr>
          <p:cNvSpPr>
            <a:spLocks noGrp="1"/>
          </p:cNvSpPr>
          <p:nvPr>
            <p:ph idx="1"/>
          </p:nvPr>
        </p:nvSpPr>
        <p:spPr/>
        <p:txBody>
          <a:bodyPr/>
          <a:lstStyle/>
          <a:p>
            <a:r>
              <a:rPr lang="en-US" dirty="0"/>
              <a:t> </a:t>
            </a:r>
          </a:p>
        </p:txBody>
      </p:sp>
      <p:sp>
        <p:nvSpPr>
          <p:cNvPr id="4" name="Slide Number Placeholder 3">
            <a:extLst>
              <a:ext uri="{FF2B5EF4-FFF2-40B4-BE49-F238E27FC236}">
                <a16:creationId xmlns:a16="http://schemas.microsoft.com/office/drawing/2014/main" id="{1E362AE9-C6B4-3EB1-046D-0C01E54CFB75}"/>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6" name="Picture 5">
            <a:extLst>
              <a:ext uri="{FF2B5EF4-FFF2-40B4-BE49-F238E27FC236}">
                <a16:creationId xmlns:a16="http://schemas.microsoft.com/office/drawing/2014/main" id="{E16B8AC5-97CB-8AD7-6ADF-8E74ABB70F25}"/>
              </a:ext>
            </a:extLst>
          </p:cNvPr>
          <p:cNvPicPr>
            <a:picLocks noChangeAspect="1"/>
          </p:cNvPicPr>
          <p:nvPr/>
        </p:nvPicPr>
        <p:blipFill>
          <a:blip r:embed="rId2"/>
          <a:stretch>
            <a:fillRect/>
          </a:stretch>
        </p:blipFill>
        <p:spPr>
          <a:xfrm>
            <a:off x="716357" y="1596390"/>
            <a:ext cx="7711285" cy="4454906"/>
          </a:xfrm>
          <a:prstGeom prst="rect">
            <a:avLst/>
          </a:prstGeom>
        </p:spPr>
      </p:pic>
    </p:spTree>
    <p:extLst>
      <p:ext uri="{BB962C8B-B14F-4D97-AF65-F5344CB8AC3E}">
        <p14:creationId xmlns:p14="http://schemas.microsoft.com/office/powerpoint/2010/main" val="18491464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D826A-F197-F123-4AFC-ED864A6279FA}"/>
              </a:ext>
            </a:extLst>
          </p:cNvPr>
          <p:cNvSpPr>
            <a:spLocks noGrp="1"/>
          </p:cNvSpPr>
          <p:nvPr>
            <p:ph type="title"/>
          </p:nvPr>
        </p:nvSpPr>
        <p:spPr/>
        <p:txBody>
          <a:bodyPr/>
          <a:lstStyle/>
          <a:p>
            <a:r>
              <a:rPr lang="en-US" dirty="0"/>
              <a:t>DBP formation</a:t>
            </a:r>
          </a:p>
        </p:txBody>
      </p:sp>
      <p:sp>
        <p:nvSpPr>
          <p:cNvPr id="3" name="Content Placeholder 2">
            <a:extLst>
              <a:ext uri="{FF2B5EF4-FFF2-40B4-BE49-F238E27FC236}">
                <a16:creationId xmlns:a16="http://schemas.microsoft.com/office/drawing/2014/main" id="{6079521A-C3D1-E049-A6B4-A321AA76B37E}"/>
              </a:ext>
            </a:extLst>
          </p:cNvPr>
          <p:cNvSpPr>
            <a:spLocks noGrp="1"/>
          </p:cNvSpPr>
          <p:nvPr>
            <p:ph idx="1"/>
          </p:nvPr>
        </p:nvSpPr>
        <p:spPr/>
        <p:txBody>
          <a:bodyPr/>
          <a:lstStyle/>
          <a:p>
            <a:r>
              <a:rPr lang="en-US" dirty="0"/>
              <a:t> </a:t>
            </a:r>
          </a:p>
        </p:txBody>
      </p:sp>
      <p:sp>
        <p:nvSpPr>
          <p:cNvPr id="4" name="Slide Number Placeholder 3">
            <a:extLst>
              <a:ext uri="{FF2B5EF4-FFF2-40B4-BE49-F238E27FC236}">
                <a16:creationId xmlns:a16="http://schemas.microsoft.com/office/drawing/2014/main" id="{1534EB86-22A6-7B19-CB12-DF00633E8A2D}"/>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6" name="Picture 5">
            <a:extLst>
              <a:ext uri="{FF2B5EF4-FFF2-40B4-BE49-F238E27FC236}">
                <a16:creationId xmlns:a16="http://schemas.microsoft.com/office/drawing/2014/main" id="{6B22B870-DC48-50B4-9B22-DCC44B3EA760}"/>
              </a:ext>
            </a:extLst>
          </p:cNvPr>
          <p:cNvPicPr>
            <a:picLocks noChangeAspect="1"/>
          </p:cNvPicPr>
          <p:nvPr/>
        </p:nvPicPr>
        <p:blipFill>
          <a:blip r:embed="rId2"/>
          <a:stretch>
            <a:fillRect/>
          </a:stretch>
        </p:blipFill>
        <p:spPr>
          <a:xfrm>
            <a:off x="786006" y="1554480"/>
            <a:ext cx="7571987" cy="4427787"/>
          </a:xfrm>
          <a:prstGeom prst="rect">
            <a:avLst/>
          </a:prstGeom>
        </p:spPr>
      </p:pic>
    </p:spTree>
    <p:extLst>
      <p:ext uri="{BB962C8B-B14F-4D97-AF65-F5344CB8AC3E}">
        <p14:creationId xmlns:p14="http://schemas.microsoft.com/office/powerpoint/2010/main" val="25351394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03EF3-6B80-BDB4-CA5A-401028A217EF}"/>
              </a:ext>
            </a:extLst>
          </p:cNvPr>
          <p:cNvSpPr>
            <a:spLocks noGrp="1"/>
          </p:cNvSpPr>
          <p:nvPr>
            <p:ph type="title"/>
          </p:nvPr>
        </p:nvSpPr>
        <p:spPr/>
        <p:txBody>
          <a:bodyPr/>
          <a:lstStyle/>
          <a:p>
            <a:r>
              <a:rPr lang="en-US" dirty="0"/>
              <a:t>Disinfection byproducts formation</a:t>
            </a:r>
          </a:p>
        </p:txBody>
      </p:sp>
      <p:sp>
        <p:nvSpPr>
          <p:cNvPr id="3" name="Content Placeholder 2">
            <a:extLst>
              <a:ext uri="{FF2B5EF4-FFF2-40B4-BE49-F238E27FC236}">
                <a16:creationId xmlns:a16="http://schemas.microsoft.com/office/drawing/2014/main" id="{F83E8EAF-FA9E-8B08-F5A3-153FB4248A0C}"/>
              </a:ext>
            </a:extLst>
          </p:cNvPr>
          <p:cNvSpPr>
            <a:spLocks noGrp="1"/>
          </p:cNvSpPr>
          <p:nvPr>
            <p:ph idx="1"/>
          </p:nvPr>
        </p:nvSpPr>
        <p:spPr/>
        <p:txBody>
          <a:bodyPr/>
          <a:lstStyle/>
          <a:p>
            <a:r>
              <a:rPr lang="en-US" dirty="0"/>
              <a:t> </a:t>
            </a:r>
          </a:p>
        </p:txBody>
      </p:sp>
      <p:sp>
        <p:nvSpPr>
          <p:cNvPr id="4" name="Slide Number Placeholder 3">
            <a:extLst>
              <a:ext uri="{FF2B5EF4-FFF2-40B4-BE49-F238E27FC236}">
                <a16:creationId xmlns:a16="http://schemas.microsoft.com/office/drawing/2014/main" id="{C8378025-3A5F-16E0-0793-078AFF3FC8E8}"/>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6" name="Picture 5">
            <a:extLst>
              <a:ext uri="{FF2B5EF4-FFF2-40B4-BE49-F238E27FC236}">
                <a16:creationId xmlns:a16="http://schemas.microsoft.com/office/drawing/2014/main" id="{C95425CA-9F8C-3045-DA1A-8052BD5225F8}"/>
              </a:ext>
            </a:extLst>
          </p:cNvPr>
          <p:cNvPicPr>
            <a:picLocks noChangeAspect="1"/>
          </p:cNvPicPr>
          <p:nvPr/>
        </p:nvPicPr>
        <p:blipFill>
          <a:blip r:embed="rId2"/>
          <a:stretch>
            <a:fillRect/>
          </a:stretch>
        </p:blipFill>
        <p:spPr>
          <a:xfrm>
            <a:off x="569661" y="1371600"/>
            <a:ext cx="7856442" cy="4038600"/>
          </a:xfrm>
          <a:prstGeom prst="rect">
            <a:avLst/>
          </a:prstGeom>
        </p:spPr>
      </p:pic>
    </p:spTree>
    <p:extLst>
      <p:ext uri="{BB962C8B-B14F-4D97-AF65-F5344CB8AC3E}">
        <p14:creationId xmlns:p14="http://schemas.microsoft.com/office/powerpoint/2010/main" val="2403750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43F1F-A9CA-BF3B-808A-86456FF163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BA897C-7104-D8DB-5407-BBC5C0ABA671}"/>
              </a:ext>
            </a:extLst>
          </p:cNvPr>
          <p:cNvSpPr>
            <a:spLocks noGrp="1"/>
          </p:cNvSpPr>
          <p:nvPr>
            <p:ph type="title"/>
          </p:nvPr>
        </p:nvSpPr>
        <p:spPr/>
        <p:txBody>
          <a:bodyPr/>
          <a:lstStyle/>
          <a:p>
            <a:r>
              <a:rPr lang="en-US" b="1" dirty="0"/>
              <a:t>Our learning objectives</a:t>
            </a:r>
            <a:endParaRPr lang="en-US" dirty="0"/>
          </a:p>
        </p:txBody>
      </p:sp>
      <p:sp>
        <p:nvSpPr>
          <p:cNvPr id="3" name="Content Placeholder 2">
            <a:extLst>
              <a:ext uri="{FF2B5EF4-FFF2-40B4-BE49-F238E27FC236}">
                <a16:creationId xmlns:a16="http://schemas.microsoft.com/office/drawing/2014/main" id="{77575EA6-9B5A-BCDE-33A7-F8FE35A4E298}"/>
              </a:ext>
            </a:extLst>
          </p:cNvPr>
          <p:cNvSpPr>
            <a:spLocks noGrp="1"/>
          </p:cNvSpPr>
          <p:nvPr>
            <p:ph idx="1"/>
          </p:nvPr>
        </p:nvSpPr>
        <p:spPr/>
        <p:txBody>
          <a:bodyPr/>
          <a:lstStyle/>
          <a:p>
            <a:pPr marL="0" indent="0" algn="ctr">
              <a:buNone/>
            </a:pPr>
            <a:r>
              <a:rPr lang="en-US" u="sng" dirty="0"/>
              <a:t> At the conclusion of this presentation:</a:t>
            </a:r>
          </a:p>
          <a:p>
            <a:pPr marL="514350" indent="-514350">
              <a:buFont typeface="+mj-lt"/>
              <a:buAutoNum type="arabicPeriod"/>
            </a:pPr>
            <a:r>
              <a:rPr lang="en-US" sz="2400" dirty="0"/>
              <a:t>Describe the two components that react to form DBP  </a:t>
            </a:r>
          </a:p>
          <a:p>
            <a:pPr marL="514350" indent="-514350">
              <a:buFont typeface="+mj-lt"/>
              <a:buAutoNum type="arabicPeriod"/>
            </a:pPr>
            <a:r>
              <a:rPr lang="en-US" sz="2400" dirty="0">
                <a:highlight>
                  <a:srgbClr val="FFFF00"/>
                </a:highlight>
              </a:rPr>
              <a:t>Identify four elements of DBP formation that can be addressed</a:t>
            </a:r>
          </a:p>
          <a:p>
            <a:pPr marL="514350" indent="-514350">
              <a:buFont typeface="+mj-lt"/>
              <a:buAutoNum type="arabicPeriod"/>
            </a:pPr>
            <a:r>
              <a:rPr lang="en-US" sz="2400" dirty="0"/>
              <a:t>State two techniques to address DBP formation at the WTP</a:t>
            </a:r>
          </a:p>
          <a:p>
            <a:pPr marL="514350" indent="-514350">
              <a:buFont typeface="+mj-lt"/>
              <a:buAutoNum type="arabicPeriod"/>
            </a:pPr>
            <a:r>
              <a:rPr lang="en-US" sz="2400" dirty="0"/>
              <a:t>State two techniques to reduce water age in  the distribution system</a:t>
            </a:r>
          </a:p>
          <a:p>
            <a:endParaRPr lang="en-US" dirty="0"/>
          </a:p>
        </p:txBody>
      </p:sp>
      <p:sp>
        <p:nvSpPr>
          <p:cNvPr id="4" name="Slide Number Placeholder 3">
            <a:extLst>
              <a:ext uri="{FF2B5EF4-FFF2-40B4-BE49-F238E27FC236}">
                <a16:creationId xmlns:a16="http://schemas.microsoft.com/office/drawing/2014/main" id="{62EFC43C-D692-F354-061C-0E1935A3C329}"/>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015233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98CADB-23AE-D93D-76A7-4F17E9C0AF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581FE2-A465-A7DF-3030-F05BD78FC2D7}"/>
              </a:ext>
            </a:extLst>
          </p:cNvPr>
          <p:cNvSpPr>
            <a:spLocks noGrp="1"/>
          </p:cNvSpPr>
          <p:nvPr>
            <p:ph type="title"/>
          </p:nvPr>
        </p:nvSpPr>
        <p:spPr/>
        <p:txBody>
          <a:bodyPr/>
          <a:lstStyle/>
          <a:p>
            <a:r>
              <a:rPr lang="en-US" sz="3600" b="1" dirty="0"/>
              <a:t>What affects DBP concentrations?</a:t>
            </a:r>
            <a:endParaRPr lang="en-US" dirty="0"/>
          </a:p>
        </p:txBody>
      </p:sp>
      <p:sp>
        <p:nvSpPr>
          <p:cNvPr id="3" name="Content Placeholder 2">
            <a:extLst>
              <a:ext uri="{FF2B5EF4-FFF2-40B4-BE49-F238E27FC236}">
                <a16:creationId xmlns:a16="http://schemas.microsoft.com/office/drawing/2014/main" id="{60376EC1-96BA-ABC8-709C-DA24105E7B67}"/>
              </a:ext>
            </a:extLst>
          </p:cNvPr>
          <p:cNvSpPr>
            <a:spLocks noGrp="1"/>
          </p:cNvSpPr>
          <p:nvPr>
            <p:ph idx="1"/>
          </p:nvPr>
        </p:nvSpPr>
        <p:spPr>
          <a:xfrm>
            <a:off x="457200" y="1295400"/>
            <a:ext cx="8229600" cy="4800600"/>
          </a:xfrm>
        </p:spPr>
        <p:txBody>
          <a:bodyPr/>
          <a:lstStyle/>
          <a:p>
            <a:pPr marL="0" indent="0" algn="just">
              <a:spcBef>
                <a:spcPts val="0"/>
              </a:spcBef>
              <a:buNone/>
            </a:pPr>
            <a:r>
              <a:rPr lang="en-US" b="1" u="sng" dirty="0"/>
              <a:t>The concentration of organic chemicals in the source water and treated water</a:t>
            </a:r>
            <a:endParaRPr lang="en-US" dirty="0"/>
          </a:p>
          <a:p>
            <a:pPr marL="285750" indent="-285750" algn="just">
              <a:spcBef>
                <a:spcPts val="0"/>
              </a:spcBef>
              <a:buFont typeface="Arial" panose="020B0604020202020204" pitchFamily="34" charset="0"/>
              <a:buChar char="•"/>
            </a:pPr>
            <a:r>
              <a:rPr lang="en-US" sz="1800" dirty="0"/>
              <a:t>More organics within the WTO and distribution system = increased potential to form DBPs.</a:t>
            </a:r>
          </a:p>
          <a:p>
            <a:pPr marL="0" indent="0" algn="just">
              <a:spcBef>
                <a:spcPts val="0"/>
              </a:spcBef>
              <a:buNone/>
            </a:pPr>
            <a:r>
              <a:rPr lang="en-US" b="1" u="sng" dirty="0"/>
              <a:t>Location &amp; amount of disinfectant added to the source water and treated water</a:t>
            </a:r>
          </a:p>
          <a:p>
            <a:pPr marL="285750" indent="-285750" algn="just">
              <a:spcBef>
                <a:spcPts val="0"/>
              </a:spcBef>
              <a:buFont typeface="Arial" panose="020B0604020202020204" pitchFamily="34" charset="0"/>
              <a:buChar char="•"/>
            </a:pPr>
            <a:r>
              <a:rPr lang="en-US" sz="1800" dirty="0"/>
              <a:t>Adding chlorine based disinfectants to raw (untreated) source water will immediately begin the reaction to form DBP which normally do not always get removed by the coagulation, flocculation, sedimentation and filtration processes. Furthermore, adding chlorine based disinfectants at higher dosages will increase the reactions for forming DBP.</a:t>
            </a:r>
          </a:p>
          <a:p>
            <a:pPr marL="0" indent="0" algn="just">
              <a:spcBef>
                <a:spcPts val="0"/>
              </a:spcBef>
              <a:buNone/>
            </a:pPr>
            <a:r>
              <a:rPr lang="en-US" b="1" u="sng" dirty="0"/>
              <a:t>Treatment process including coagulation, flocculation, sedimentation and filtration</a:t>
            </a:r>
          </a:p>
          <a:p>
            <a:pPr marL="285750" indent="-285750" algn="just">
              <a:spcBef>
                <a:spcPts val="0"/>
              </a:spcBef>
              <a:buFont typeface="Arial" panose="020B0604020202020204" pitchFamily="34" charset="0"/>
              <a:buChar char="•"/>
            </a:pPr>
            <a:r>
              <a:rPr lang="en-US" sz="1800" dirty="0"/>
              <a:t>Optimizing the coagulation, flocculation, sedimentation and filtration process to settle or filter out organics should reduce the potential to form DBP.</a:t>
            </a:r>
          </a:p>
          <a:p>
            <a:endParaRPr lang="en-US" dirty="0"/>
          </a:p>
        </p:txBody>
      </p:sp>
      <p:sp>
        <p:nvSpPr>
          <p:cNvPr id="4" name="Slide Number Placeholder 3">
            <a:extLst>
              <a:ext uri="{FF2B5EF4-FFF2-40B4-BE49-F238E27FC236}">
                <a16:creationId xmlns:a16="http://schemas.microsoft.com/office/drawing/2014/main" id="{0FBB2D81-B5F4-CEA3-6A1C-346B134BD068}"/>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010681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25DC93-F3DD-6003-1C7C-85B704F14B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4869E4-B1CA-FAE1-3987-D44EA8EB8517}"/>
              </a:ext>
            </a:extLst>
          </p:cNvPr>
          <p:cNvSpPr>
            <a:spLocks noGrp="1"/>
          </p:cNvSpPr>
          <p:nvPr>
            <p:ph type="title"/>
          </p:nvPr>
        </p:nvSpPr>
        <p:spPr/>
        <p:txBody>
          <a:bodyPr/>
          <a:lstStyle/>
          <a:p>
            <a:r>
              <a:rPr lang="en-US" sz="3600" b="1" dirty="0"/>
              <a:t>What affects DBP concentrations?</a:t>
            </a:r>
            <a:br>
              <a:rPr lang="en-US" sz="2800" b="1" dirty="0"/>
            </a:br>
            <a:r>
              <a:rPr lang="en-US" sz="2800" b="1" dirty="0"/>
              <a:t>(</a:t>
            </a:r>
            <a:r>
              <a:rPr lang="en-US" sz="3200" b="1" i="1" dirty="0"/>
              <a:t>continued</a:t>
            </a:r>
            <a:r>
              <a:rPr lang="en-US" sz="2800" b="1" dirty="0"/>
              <a:t>)</a:t>
            </a:r>
            <a:endParaRPr lang="en-US" dirty="0"/>
          </a:p>
        </p:txBody>
      </p:sp>
      <p:sp>
        <p:nvSpPr>
          <p:cNvPr id="3" name="Content Placeholder 2">
            <a:extLst>
              <a:ext uri="{FF2B5EF4-FFF2-40B4-BE49-F238E27FC236}">
                <a16:creationId xmlns:a16="http://schemas.microsoft.com/office/drawing/2014/main" id="{748CFF49-8AA8-A8B7-2583-83508CEC8E12}"/>
              </a:ext>
            </a:extLst>
          </p:cNvPr>
          <p:cNvSpPr>
            <a:spLocks noGrp="1"/>
          </p:cNvSpPr>
          <p:nvPr>
            <p:ph idx="1"/>
          </p:nvPr>
        </p:nvSpPr>
        <p:spPr/>
        <p:txBody>
          <a:bodyPr/>
          <a:lstStyle/>
          <a:p>
            <a:pPr marL="0" indent="0" algn="just">
              <a:spcBef>
                <a:spcPts val="0"/>
              </a:spcBef>
              <a:buNone/>
            </a:pPr>
            <a:r>
              <a:rPr lang="en-US" b="1" u="sng" dirty="0"/>
              <a:t>Disinfectant concentration throughout the distribution system</a:t>
            </a:r>
            <a:endParaRPr lang="en-US" b="1" dirty="0"/>
          </a:p>
          <a:p>
            <a:pPr marL="285750" indent="-285750" algn="just">
              <a:spcBef>
                <a:spcPts val="0"/>
              </a:spcBef>
              <a:buFont typeface="Arial" panose="020B0604020202020204" pitchFamily="34" charset="0"/>
              <a:buChar char="•"/>
            </a:pPr>
            <a:r>
              <a:rPr lang="en-US" sz="1800" dirty="0"/>
              <a:t>Maintaining a high disinfection residual throughout the distribution system will increase the potential to form DBP.</a:t>
            </a:r>
          </a:p>
          <a:p>
            <a:pPr marL="0" indent="0" algn="just">
              <a:spcBef>
                <a:spcPts val="0"/>
              </a:spcBef>
            </a:pPr>
            <a:endParaRPr lang="en-US" sz="1600" dirty="0"/>
          </a:p>
          <a:p>
            <a:pPr marL="0" indent="0" algn="just">
              <a:spcBef>
                <a:spcPts val="0"/>
              </a:spcBef>
              <a:buNone/>
            </a:pPr>
            <a:r>
              <a:rPr lang="en-US" b="1" u="sng" dirty="0"/>
              <a:t>The water age within a distribution system.</a:t>
            </a:r>
            <a:r>
              <a:rPr lang="en-US" dirty="0"/>
              <a:t> </a:t>
            </a:r>
          </a:p>
          <a:p>
            <a:pPr marL="285750" indent="-285750" algn="just">
              <a:spcBef>
                <a:spcPts val="0"/>
              </a:spcBef>
              <a:buFont typeface="Arial" panose="020B0604020202020204" pitchFamily="34" charset="0"/>
              <a:buChar char="•"/>
            </a:pPr>
            <a:r>
              <a:rPr lang="en-US" sz="1800" dirty="0"/>
              <a:t>Longer time in contact with disinfectants = higher potential to form DBP.</a:t>
            </a:r>
          </a:p>
          <a:p>
            <a:pPr marL="0" indent="0" algn="just">
              <a:spcBef>
                <a:spcPts val="0"/>
              </a:spcBef>
            </a:pPr>
            <a:endParaRPr lang="en-US" sz="1600" dirty="0"/>
          </a:p>
          <a:p>
            <a:pPr marL="0" indent="0" algn="just">
              <a:spcBef>
                <a:spcPts val="0"/>
              </a:spcBef>
              <a:buNone/>
            </a:pPr>
            <a:r>
              <a:rPr lang="en-US" b="1" u="sng" dirty="0"/>
              <a:t>Biofilms in storage tanks and distribution systems</a:t>
            </a:r>
          </a:p>
          <a:p>
            <a:pPr marL="285750" indent="-285750" algn="just">
              <a:spcBef>
                <a:spcPts val="0"/>
              </a:spcBef>
              <a:buFont typeface="Arial" panose="020B0604020202020204" pitchFamily="34" charset="0"/>
              <a:buChar char="•"/>
            </a:pPr>
            <a:r>
              <a:rPr lang="en-US" sz="1800" dirty="0"/>
              <a:t>Biofilms are another source of organics within storage tanks and distribution systems, can react with disinfectants to form DBP</a:t>
            </a:r>
          </a:p>
          <a:p>
            <a:pPr marL="0" indent="0" algn="just">
              <a:spcBef>
                <a:spcPts val="0"/>
              </a:spcBef>
            </a:pPr>
            <a:endParaRPr lang="en-US" sz="1600" dirty="0"/>
          </a:p>
          <a:p>
            <a:pPr marL="0" indent="0" algn="just">
              <a:spcBef>
                <a:spcPts val="0"/>
              </a:spcBef>
              <a:buNone/>
            </a:pPr>
            <a:r>
              <a:rPr lang="en-US" b="1" u="sng" dirty="0"/>
              <a:t>Water temperature</a:t>
            </a:r>
            <a:r>
              <a:rPr lang="en-US" b="1" dirty="0"/>
              <a:t> </a:t>
            </a:r>
          </a:p>
          <a:p>
            <a:pPr marL="285750" indent="-285750" algn="just">
              <a:spcBef>
                <a:spcPts val="0"/>
              </a:spcBef>
              <a:buFont typeface="Arial" panose="020B0604020202020204" pitchFamily="34" charset="0"/>
              <a:buChar char="•"/>
            </a:pPr>
            <a:r>
              <a:rPr lang="en-US" sz="1800" dirty="0"/>
              <a:t>Warmer water has higher potential for forming DBP. (DBP concentrations tend to be higher in the third and fourth quarters of the year)</a:t>
            </a:r>
          </a:p>
          <a:p>
            <a:endParaRPr lang="en-US" dirty="0"/>
          </a:p>
        </p:txBody>
      </p:sp>
      <p:sp>
        <p:nvSpPr>
          <p:cNvPr id="4" name="Slide Number Placeholder 3">
            <a:extLst>
              <a:ext uri="{FF2B5EF4-FFF2-40B4-BE49-F238E27FC236}">
                <a16:creationId xmlns:a16="http://schemas.microsoft.com/office/drawing/2014/main" id="{009F8FF5-947D-10A7-CBEE-A690983F1A2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411369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192DB4-B23B-54A2-F043-0FD205401D5D}"/>
              </a:ext>
            </a:extLst>
          </p:cNvPr>
          <p:cNvSpPr>
            <a:spLocks noGrp="1"/>
          </p:cNvSpPr>
          <p:nvPr>
            <p:ph type="title"/>
          </p:nvPr>
        </p:nvSpPr>
        <p:spPr/>
        <p:txBody>
          <a:bodyPr/>
          <a:lstStyle/>
          <a:p>
            <a:r>
              <a:rPr lang="en-US" dirty="0"/>
              <a:t>Regulated vs emerging DBP </a:t>
            </a:r>
          </a:p>
        </p:txBody>
      </p:sp>
      <p:sp>
        <p:nvSpPr>
          <p:cNvPr id="3" name="Content Placeholder 2">
            <a:extLst>
              <a:ext uri="{FF2B5EF4-FFF2-40B4-BE49-F238E27FC236}">
                <a16:creationId xmlns:a16="http://schemas.microsoft.com/office/drawing/2014/main" id="{149D1ABC-775F-8229-B407-3FC4AE074E33}"/>
              </a:ext>
            </a:extLst>
          </p:cNvPr>
          <p:cNvSpPr>
            <a:spLocks noGrp="1"/>
          </p:cNvSpPr>
          <p:nvPr>
            <p:ph idx="1"/>
          </p:nvPr>
        </p:nvSpPr>
        <p:spPr/>
        <p:txBody>
          <a:bodyPr/>
          <a:lstStyle/>
          <a:p>
            <a:r>
              <a:rPr lang="en-US" dirty="0"/>
              <a:t> </a:t>
            </a:r>
          </a:p>
        </p:txBody>
      </p:sp>
      <p:sp>
        <p:nvSpPr>
          <p:cNvPr id="4" name="Slide Number Placeholder 3">
            <a:extLst>
              <a:ext uri="{FF2B5EF4-FFF2-40B4-BE49-F238E27FC236}">
                <a16:creationId xmlns:a16="http://schemas.microsoft.com/office/drawing/2014/main" id="{E63659D7-AD4E-5A89-878B-975C2854F6D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
        <p:nvSpPr>
          <p:cNvPr id="5" name="Text Placeholder 7">
            <a:extLst>
              <a:ext uri="{FF2B5EF4-FFF2-40B4-BE49-F238E27FC236}">
                <a16:creationId xmlns:a16="http://schemas.microsoft.com/office/drawing/2014/main" id="{9C53EFF4-8ED5-F25D-FD2A-A66FED80C048}"/>
              </a:ext>
            </a:extLst>
          </p:cNvPr>
          <p:cNvSpPr txBox="1">
            <a:spLocks/>
          </p:cNvSpPr>
          <p:nvPr/>
        </p:nvSpPr>
        <p:spPr>
          <a:xfrm>
            <a:off x="550211" y="4672250"/>
            <a:ext cx="3548249" cy="1684338"/>
          </a:xfrm>
          <a:prstGeom prst="rect">
            <a:avLst/>
          </a:prstGeom>
        </p:spPr>
        <p:txBody>
          <a:bodyPr vert="horz" wrap="square" lIns="91440" tIns="45720" rIns="91440" bIns="45720" numCol="1" anchor="ctr" anchorCtr="0" compatLnSpc="1">
            <a:prstTxWarp prst="textNoShape">
              <a:avLst/>
            </a:prstTxWarp>
          </a:bodyPr>
          <a:lstStyle>
            <a:defPPr>
              <a:defRPr lang="en-US"/>
            </a:defPPr>
            <a:lvl1pPr algn="l" rtl="0" eaLnBrk="0" fontAlgn="base" hangingPunct="0">
              <a:spcBef>
                <a:spcPct val="0"/>
              </a:spcBef>
              <a:spcAft>
                <a:spcPct val="0"/>
              </a:spcAft>
              <a:defRPr sz="1050" kern="1200" smtClean="0">
                <a:solidFill>
                  <a:srgbClr val="BFBFBF"/>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r>
              <a:rPr lang="en-US" sz="2000" dirty="0">
                <a:solidFill>
                  <a:schemeClr val="tx1"/>
                </a:solidFill>
              </a:rPr>
              <a:t>DBP formation can be controlled by removing precursors before oxidation or using alternate oxidants.</a:t>
            </a:r>
          </a:p>
        </p:txBody>
      </p:sp>
      <p:pic>
        <p:nvPicPr>
          <p:cNvPr id="6" name="Picture 4">
            <a:extLst>
              <a:ext uri="{FF2B5EF4-FFF2-40B4-BE49-F238E27FC236}">
                <a16:creationId xmlns:a16="http://schemas.microsoft.com/office/drawing/2014/main" id="{AEA236C4-761E-7639-A465-9902580CF98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6551" y="1416844"/>
            <a:ext cx="3762375" cy="3354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a:extLst>
              <a:ext uri="{FF2B5EF4-FFF2-40B4-BE49-F238E27FC236}">
                <a16:creationId xmlns:a16="http://schemas.microsoft.com/office/drawing/2014/main" id="{014323F4-F2F8-0B15-4D72-91EDD47AA27A}"/>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361" r="1847"/>
          <a:stretch/>
        </p:blipFill>
        <p:spPr bwMode="auto">
          <a:xfrm>
            <a:off x="4455166" y="1416844"/>
            <a:ext cx="4247974" cy="3255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7">
            <a:extLst>
              <a:ext uri="{FF2B5EF4-FFF2-40B4-BE49-F238E27FC236}">
                <a16:creationId xmlns:a16="http://schemas.microsoft.com/office/drawing/2014/main" id="{63CA49B0-C234-DFE6-A73C-3744EB2E8127}"/>
              </a:ext>
            </a:extLst>
          </p:cNvPr>
          <p:cNvSpPr txBox="1">
            <a:spLocks/>
          </p:cNvSpPr>
          <p:nvPr/>
        </p:nvSpPr>
        <p:spPr bwMode="auto">
          <a:xfrm>
            <a:off x="4930690" y="4816871"/>
            <a:ext cx="4038600" cy="1248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257175" indent="-257175" algn="l" rtl="0" eaLnBrk="1" fontAlgn="base" hangingPunct="1">
              <a:spcBef>
                <a:spcPct val="20000"/>
              </a:spcBef>
              <a:spcAft>
                <a:spcPct val="0"/>
              </a:spcAft>
              <a:defRPr sz="1800">
                <a:solidFill>
                  <a:schemeClr val="tx1"/>
                </a:solidFill>
                <a:latin typeface="+mn-lt"/>
                <a:ea typeface="+mn-ea"/>
                <a:cs typeface="+mn-cs"/>
              </a:defRPr>
            </a:lvl1pPr>
            <a:lvl2pPr marL="557213" indent="-214313" algn="l" rtl="0" eaLnBrk="1" fontAlgn="base" hangingPunct="1">
              <a:spcBef>
                <a:spcPct val="20000"/>
              </a:spcBef>
              <a:spcAft>
                <a:spcPct val="0"/>
              </a:spcAft>
              <a:buChar char="•"/>
              <a:defRPr sz="1800">
                <a:solidFill>
                  <a:schemeClr val="tx1"/>
                </a:solidFill>
                <a:latin typeface="+mn-lt"/>
              </a:defRPr>
            </a:lvl2pPr>
            <a:lvl3pPr marL="857250" indent="-171450" algn="l" rtl="0" eaLnBrk="1" fontAlgn="base" hangingPunct="1">
              <a:spcBef>
                <a:spcPct val="20000"/>
              </a:spcBef>
              <a:spcAft>
                <a:spcPct val="0"/>
              </a:spcAft>
              <a:buFont typeface="Arial" panose="020B0604020202020204" pitchFamily="34" charset="0"/>
              <a:buChar char="◦"/>
              <a:defRPr sz="1800">
                <a:solidFill>
                  <a:schemeClr val="tx1"/>
                </a:solidFill>
                <a:latin typeface="+mn-lt"/>
              </a:defRPr>
            </a:lvl3pPr>
            <a:lvl4pPr marL="1200150" indent="-171450" algn="l" rtl="0" eaLnBrk="1" fontAlgn="base" hangingPunct="1">
              <a:spcBef>
                <a:spcPct val="20000"/>
              </a:spcBef>
              <a:spcAft>
                <a:spcPct val="0"/>
              </a:spcAft>
              <a:buFont typeface="Arial" panose="020B0604020202020204" pitchFamily="34" charset="0"/>
              <a:buChar char="▪"/>
              <a:defRPr sz="1800">
                <a:solidFill>
                  <a:schemeClr val="tx1"/>
                </a:solidFill>
                <a:latin typeface="+mn-lt"/>
              </a:defRPr>
            </a:lvl4pPr>
            <a:lvl5pPr marL="1543050" indent="-171450" algn="l" rtl="0" eaLnBrk="1" fontAlgn="base" hangingPunct="1">
              <a:spcBef>
                <a:spcPct val="20000"/>
              </a:spcBef>
              <a:spcAft>
                <a:spcPct val="0"/>
              </a:spcAft>
              <a:buFont typeface="Arial" panose="020B0604020202020204" pitchFamily="34" charset="0"/>
              <a:buChar char="▫"/>
              <a:defRPr sz="1800">
                <a:solidFill>
                  <a:schemeClr val="tx1"/>
                </a:solidFill>
                <a:latin typeface="+mn-lt"/>
              </a:defRPr>
            </a:lvl5pPr>
            <a:lvl6pPr marL="1885950" indent="-171450" algn="l" rtl="0" eaLnBrk="1" fontAlgn="base" hangingPunct="1">
              <a:spcBef>
                <a:spcPct val="20000"/>
              </a:spcBef>
              <a:spcAft>
                <a:spcPct val="0"/>
              </a:spcAft>
              <a:buChar char="•"/>
              <a:defRPr sz="1800">
                <a:solidFill>
                  <a:srgbClr val="777777"/>
                </a:solidFill>
                <a:latin typeface="+mn-lt"/>
              </a:defRPr>
            </a:lvl6pPr>
            <a:lvl7pPr marL="2228850" indent="-171450" algn="l" rtl="0" eaLnBrk="1" fontAlgn="base" hangingPunct="1">
              <a:spcBef>
                <a:spcPct val="20000"/>
              </a:spcBef>
              <a:spcAft>
                <a:spcPct val="0"/>
              </a:spcAft>
              <a:buChar char="•"/>
              <a:defRPr sz="1800">
                <a:solidFill>
                  <a:srgbClr val="777777"/>
                </a:solidFill>
                <a:latin typeface="+mn-lt"/>
              </a:defRPr>
            </a:lvl7pPr>
            <a:lvl8pPr marL="2571750" indent="-171450" algn="l" rtl="0" eaLnBrk="1" fontAlgn="base" hangingPunct="1">
              <a:spcBef>
                <a:spcPct val="20000"/>
              </a:spcBef>
              <a:spcAft>
                <a:spcPct val="0"/>
              </a:spcAft>
              <a:buChar char="•"/>
              <a:defRPr sz="1800">
                <a:solidFill>
                  <a:srgbClr val="777777"/>
                </a:solidFill>
                <a:latin typeface="+mn-lt"/>
              </a:defRPr>
            </a:lvl8pPr>
            <a:lvl9pPr marL="2914650" indent="-171450" algn="l" rtl="0" eaLnBrk="1" fontAlgn="base" hangingPunct="1">
              <a:spcBef>
                <a:spcPct val="20000"/>
              </a:spcBef>
              <a:spcAft>
                <a:spcPct val="0"/>
              </a:spcAft>
              <a:buChar char="•"/>
              <a:defRPr sz="1800">
                <a:solidFill>
                  <a:srgbClr val="777777"/>
                </a:solidFill>
                <a:latin typeface="+mn-lt"/>
              </a:defRPr>
            </a:lvl9pPr>
          </a:lstStyle>
          <a:p>
            <a:pPr marL="0" indent="0" algn="just"/>
            <a:r>
              <a:rPr lang="en-US" sz="2000" kern="0" dirty="0"/>
              <a:t>Emerging N-DBPs exhibit orders of magnitude higher cyto- and </a:t>
            </a:r>
            <a:r>
              <a:rPr lang="en-US" sz="2000" kern="0" dirty="0" err="1"/>
              <a:t>geno</a:t>
            </a:r>
            <a:r>
              <a:rPr lang="en-US" sz="2000" kern="0" dirty="0"/>
              <a:t>-toxicity than any of the regulated C-DBPs.</a:t>
            </a:r>
          </a:p>
        </p:txBody>
      </p:sp>
    </p:spTree>
    <p:extLst>
      <p:ext uri="{BB962C8B-B14F-4D97-AF65-F5344CB8AC3E}">
        <p14:creationId xmlns:p14="http://schemas.microsoft.com/office/powerpoint/2010/main" val="2429331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43DEC5-B124-E2A5-74EA-859AE8750CBB}"/>
              </a:ext>
            </a:extLst>
          </p:cNvPr>
          <p:cNvSpPr>
            <a:spLocks noGrp="1"/>
          </p:cNvSpPr>
          <p:nvPr>
            <p:ph type="title"/>
          </p:nvPr>
        </p:nvSpPr>
        <p:spPr/>
        <p:txBody>
          <a:bodyPr/>
          <a:lstStyle/>
          <a:p>
            <a:r>
              <a:rPr lang="en-US" dirty="0"/>
              <a:t>Chlorine chemistry</a:t>
            </a:r>
          </a:p>
        </p:txBody>
      </p:sp>
      <p:sp>
        <p:nvSpPr>
          <p:cNvPr id="3" name="Content Placeholder 2">
            <a:extLst>
              <a:ext uri="{FF2B5EF4-FFF2-40B4-BE49-F238E27FC236}">
                <a16:creationId xmlns:a16="http://schemas.microsoft.com/office/drawing/2014/main" id="{FB4A54D4-B43D-4B36-8A64-9C95B1197180}"/>
              </a:ext>
            </a:extLst>
          </p:cNvPr>
          <p:cNvSpPr>
            <a:spLocks noGrp="1"/>
          </p:cNvSpPr>
          <p:nvPr>
            <p:ph idx="1"/>
          </p:nvPr>
        </p:nvSpPr>
        <p:spPr/>
        <p:txBody>
          <a:bodyPr/>
          <a:lstStyle/>
          <a:p>
            <a:pPr marL="342900" indent="-342900">
              <a:lnSpc>
                <a:spcPct val="90000"/>
              </a:lnSpc>
              <a:buFont typeface="Arial" panose="020B0604020202020204" pitchFamily="34" charset="0"/>
              <a:buChar char="•"/>
            </a:pPr>
            <a:r>
              <a:rPr lang="en-US" sz="2400" dirty="0">
                <a:cs typeface="Times New Roman" pitchFamily="18" charset="0"/>
              </a:rPr>
              <a:t>Cl</a:t>
            </a:r>
            <a:r>
              <a:rPr lang="en-US" sz="2400" baseline="-30000" dirty="0">
                <a:cs typeface="Times New Roman" pitchFamily="18" charset="0"/>
              </a:rPr>
              <a:t>2</a:t>
            </a:r>
            <a:r>
              <a:rPr lang="en-US" sz="2400" dirty="0">
                <a:cs typeface="Times New Roman" pitchFamily="18" charset="0"/>
              </a:rPr>
              <a:t> + H</a:t>
            </a:r>
            <a:r>
              <a:rPr lang="en-US" sz="2400" baseline="-30000" dirty="0">
                <a:cs typeface="Times New Roman" pitchFamily="18" charset="0"/>
              </a:rPr>
              <a:t>2</a:t>
            </a:r>
            <a:r>
              <a:rPr lang="en-US" sz="2400" dirty="0">
                <a:cs typeface="Times New Roman" pitchFamily="18" charset="0"/>
              </a:rPr>
              <a:t>O </a:t>
            </a:r>
            <a:r>
              <a:rPr lang="en-US" sz="2400" dirty="0">
                <a:cs typeface="Times New Roman" pitchFamily="18" charset="0"/>
                <a:sym typeface="Symbol" pitchFamily="18" charset="2"/>
              </a:rPr>
              <a:t></a:t>
            </a:r>
            <a:r>
              <a:rPr lang="en-US" sz="2400" dirty="0">
                <a:cs typeface="Times New Roman" pitchFamily="18" charset="0"/>
              </a:rPr>
              <a:t> </a:t>
            </a:r>
            <a:r>
              <a:rPr lang="en-US" sz="2400" dirty="0" err="1">
                <a:cs typeface="Times New Roman" pitchFamily="18" charset="0"/>
              </a:rPr>
              <a:t>HOCl</a:t>
            </a:r>
            <a:r>
              <a:rPr lang="en-US" sz="2400" dirty="0">
                <a:cs typeface="Times New Roman" pitchFamily="18" charset="0"/>
              </a:rPr>
              <a:t> + H</a:t>
            </a:r>
            <a:r>
              <a:rPr lang="en-US" sz="2400" baseline="30000" dirty="0">
                <a:cs typeface="Times New Roman" pitchFamily="18" charset="0"/>
              </a:rPr>
              <a:t>+</a:t>
            </a:r>
            <a:r>
              <a:rPr lang="en-US" sz="2400" dirty="0">
                <a:cs typeface="Times New Roman" pitchFamily="18" charset="0"/>
              </a:rPr>
              <a:t> + Cl</a:t>
            </a:r>
            <a:r>
              <a:rPr lang="en-US" sz="2400" baseline="30000" dirty="0">
                <a:cs typeface="Times New Roman" pitchFamily="18" charset="0"/>
              </a:rPr>
              <a:t>-</a:t>
            </a:r>
          </a:p>
          <a:p>
            <a:pPr marL="0" indent="0">
              <a:lnSpc>
                <a:spcPct val="90000"/>
              </a:lnSpc>
            </a:pPr>
            <a:endParaRPr lang="en-US" sz="1400" dirty="0">
              <a:cs typeface="Times New Roman" pitchFamily="18" charset="0"/>
            </a:endParaRPr>
          </a:p>
          <a:p>
            <a:pPr marL="342900" indent="-342900">
              <a:lnSpc>
                <a:spcPct val="90000"/>
              </a:lnSpc>
              <a:buFont typeface="Arial" panose="020B0604020202020204" pitchFamily="34" charset="0"/>
              <a:buChar char="•"/>
            </a:pPr>
            <a:r>
              <a:rPr lang="en-US" sz="2400" dirty="0" err="1">
                <a:cs typeface="Times New Roman" pitchFamily="18" charset="0"/>
              </a:rPr>
              <a:t>NaOCl</a:t>
            </a:r>
            <a:r>
              <a:rPr lang="en-US" sz="2400" dirty="0">
                <a:cs typeface="Times New Roman" pitchFamily="18" charset="0"/>
              </a:rPr>
              <a:t> + H</a:t>
            </a:r>
            <a:r>
              <a:rPr lang="en-US" sz="2400" baseline="-30000" dirty="0">
                <a:cs typeface="Times New Roman" pitchFamily="18" charset="0"/>
              </a:rPr>
              <a:t>2</a:t>
            </a:r>
            <a:r>
              <a:rPr lang="en-US" sz="2400" dirty="0">
                <a:cs typeface="Times New Roman" pitchFamily="18" charset="0"/>
              </a:rPr>
              <a:t>O </a:t>
            </a:r>
            <a:r>
              <a:rPr lang="en-US" sz="2400" dirty="0">
                <a:cs typeface="Times New Roman" pitchFamily="18" charset="0"/>
                <a:sym typeface="Wingdings" pitchFamily="2" charset="2"/>
              </a:rPr>
              <a:t></a:t>
            </a:r>
            <a:r>
              <a:rPr lang="en-US" sz="2400" dirty="0">
                <a:cs typeface="Times New Roman" pitchFamily="18" charset="0"/>
              </a:rPr>
              <a:t> Na</a:t>
            </a:r>
            <a:r>
              <a:rPr lang="en-US" sz="2400" baseline="30000" dirty="0">
                <a:cs typeface="Times New Roman" pitchFamily="18" charset="0"/>
              </a:rPr>
              <a:t>+</a:t>
            </a:r>
            <a:r>
              <a:rPr lang="en-US" sz="2400" dirty="0">
                <a:cs typeface="Times New Roman" pitchFamily="18" charset="0"/>
              </a:rPr>
              <a:t> + </a:t>
            </a:r>
            <a:r>
              <a:rPr lang="en-US" sz="2400" dirty="0" err="1">
                <a:cs typeface="Times New Roman" pitchFamily="18" charset="0"/>
              </a:rPr>
              <a:t>OCl</a:t>
            </a:r>
            <a:r>
              <a:rPr lang="en-US" sz="2400" baseline="30000" dirty="0">
                <a:cs typeface="Times New Roman" pitchFamily="18" charset="0"/>
              </a:rPr>
              <a:t>-</a:t>
            </a:r>
            <a:endParaRPr lang="en-US" sz="2400" dirty="0">
              <a:cs typeface="Times New Roman" pitchFamily="18" charset="0"/>
            </a:endParaRPr>
          </a:p>
          <a:p>
            <a:pPr marL="0" indent="0">
              <a:lnSpc>
                <a:spcPct val="90000"/>
              </a:lnSpc>
            </a:pPr>
            <a:r>
              <a:rPr lang="en-US" sz="1400" dirty="0">
                <a:cs typeface="Times New Roman" pitchFamily="18" charset="0"/>
              </a:rPr>
              <a:t> </a:t>
            </a:r>
          </a:p>
          <a:p>
            <a:pPr marL="342900" indent="-342900">
              <a:lnSpc>
                <a:spcPct val="90000"/>
              </a:lnSpc>
              <a:buFont typeface="Arial" panose="020B0604020202020204" pitchFamily="34" charset="0"/>
              <a:buChar char="•"/>
            </a:pPr>
            <a:r>
              <a:rPr lang="en-US" sz="2400" dirty="0" err="1">
                <a:cs typeface="Times New Roman" pitchFamily="18" charset="0"/>
              </a:rPr>
              <a:t>HOCl</a:t>
            </a:r>
            <a:r>
              <a:rPr lang="en-US" sz="2400" dirty="0">
                <a:cs typeface="Times New Roman" pitchFamily="18" charset="0"/>
              </a:rPr>
              <a:t>  </a:t>
            </a:r>
            <a:r>
              <a:rPr lang="en-US" sz="2400" dirty="0">
                <a:cs typeface="Times New Roman" pitchFamily="18" charset="0"/>
                <a:sym typeface="Symbol" pitchFamily="18" charset="2"/>
              </a:rPr>
              <a:t></a:t>
            </a:r>
            <a:r>
              <a:rPr lang="en-US" sz="2400" dirty="0">
                <a:cs typeface="Times New Roman" pitchFamily="18" charset="0"/>
              </a:rPr>
              <a:t> H</a:t>
            </a:r>
            <a:r>
              <a:rPr lang="en-US" sz="2400" baseline="30000" dirty="0">
                <a:cs typeface="Times New Roman" pitchFamily="18" charset="0"/>
              </a:rPr>
              <a:t>+</a:t>
            </a:r>
            <a:r>
              <a:rPr lang="en-US" sz="2400" dirty="0">
                <a:cs typeface="Times New Roman" pitchFamily="18" charset="0"/>
              </a:rPr>
              <a:t> + </a:t>
            </a:r>
            <a:r>
              <a:rPr lang="en-US" sz="2400" dirty="0" err="1">
                <a:cs typeface="Times New Roman" pitchFamily="18" charset="0"/>
              </a:rPr>
              <a:t>OCl</a:t>
            </a:r>
            <a:r>
              <a:rPr lang="en-US" sz="2400" baseline="30000" dirty="0">
                <a:cs typeface="Times New Roman" pitchFamily="18" charset="0"/>
              </a:rPr>
              <a:t>-</a:t>
            </a:r>
            <a:endParaRPr lang="en-US" sz="2400" dirty="0">
              <a:cs typeface="Times New Roman" pitchFamily="18" charset="0"/>
            </a:endParaRPr>
          </a:p>
          <a:p>
            <a:pPr marL="0" indent="0">
              <a:lnSpc>
                <a:spcPct val="90000"/>
              </a:lnSpc>
            </a:pPr>
            <a:r>
              <a:rPr lang="en-US" sz="1400" dirty="0">
                <a:cs typeface="Times New Roman" pitchFamily="18" charset="0"/>
              </a:rPr>
              <a:t> </a:t>
            </a:r>
          </a:p>
          <a:p>
            <a:pPr marL="342900" indent="-342900">
              <a:lnSpc>
                <a:spcPct val="90000"/>
              </a:lnSpc>
              <a:buFont typeface="Arial" panose="020B0604020202020204" pitchFamily="34" charset="0"/>
              <a:buChar char="•"/>
            </a:pPr>
            <a:r>
              <a:rPr lang="en-US" sz="2400" dirty="0">
                <a:cs typeface="Times New Roman" pitchFamily="18" charset="0"/>
              </a:rPr>
              <a:t>K</a:t>
            </a:r>
            <a:r>
              <a:rPr lang="en-US" sz="2400" baseline="-30000" dirty="0">
                <a:cs typeface="Times New Roman" pitchFamily="18" charset="0"/>
              </a:rPr>
              <a:t>a</a:t>
            </a:r>
            <a:r>
              <a:rPr lang="en-US" sz="2400" dirty="0">
                <a:cs typeface="Times New Roman" pitchFamily="18" charset="0"/>
              </a:rPr>
              <a:t> = [H</a:t>
            </a:r>
            <a:r>
              <a:rPr lang="en-US" sz="2400" baseline="30000" dirty="0">
                <a:cs typeface="Times New Roman" pitchFamily="18" charset="0"/>
              </a:rPr>
              <a:t>+</a:t>
            </a:r>
            <a:r>
              <a:rPr lang="en-US" sz="2400" dirty="0">
                <a:cs typeface="Times New Roman" pitchFamily="18" charset="0"/>
              </a:rPr>
              <a:t>][</a:t>
            </a:r>
            <a:r>
              <a:rPr lang="en-US" sz="2400" dirty="0" err="1">
                <a:cs typeface="Times New Roman" pitchFamily="18" charset="0"/>
              </a:rPr>
              <a:t>OCl</a:t>
            </a:r>
            <a:r>
              <a:rPr lang="en-US" sz="2400" baseline="30000" dirty="0">
                <a:cs typeface="Times New Roman" pitchFamily="18" charset="0"/>
              </a:rPr>
              <a:t>-</a:t>
            </a:r>
            <a:r>
              <a:rPr lang="en-US" sz="2400" dirty="0">
                <a:cs typeface="Times New Roman" pitchFamily="18" charset="0"/>
              </a:rPr>
              <a:t>]/[</a:t>
            </a:r>
            <a:r>
              <a:rPr lang="en-US" sz="2400" dirty="0" err="1">
                <a:cs typeface="Times New Roman" pitchFamily="18" charset="0"/>
              </a:rPr>
              <a:t>HOCl</a:t>
            </a:r>
            <a:r>
              <a:rPr lang="en-US" sz="2400" dirty="0">
                <a:cs typeface="Times New Roman" pitchFamily="18" charset="0"/>
              </a:rPr>
              <a:t>] = 2.611x10</a:t>
            </a:r>
            <a:r>
              <a:rPr lang="en-US" sz="2400" baseline="30000" dirty="0">
                <a:cs typeface="Times New Roman" pitchFamily="18" charset="0"/>
              </a:rPr>
              <a:t>-8</a:t>
            </a:r>
            <a:endParaRPr lang="en-US" sz="2400" dirty="0">
              <a:cs typeface="Times New Roman" pitchFamily="18" charset="0"/>
            </a:endParaRPr>
          </a:p>
          <a:p>
            <a:pPr marL="0" indent="0">
              <a:lnSpc>
                <a:spcPct val="90000"/>
              </a:lnSpc>
            </a:pPr>
            <a:r>
              <a:rPr lang="en-US" sz="1400" dirty="0">
                <a:cs typeface="Times New Roman" pitchFamily="18" charset="0"/>
              </a:rPr>
              <a:t> </a:t>
            </a:r>
          </a:p>
          <a:p>
            <a:pPr marL="342900" indent="-342900">
              <a:lnSpc>
                <a:spcPct val="90000"/>
              </a:lnSpc>
              <a:buFont typeface="Arial" panose="020B0604020202020204" pitchFamily="34" charset="0"/>
              <a:buChar char="•"/>
            </a:pPr>
            <a:r>
              <a:rPr lang="en-US" sz="2400" dirty="0" err="1">
                <a:cs typeface="Times New Roman" pitchFamily="18" charset="0"/>
              </a:rPr>
              <a:t>pK</a:t>
            </a:r>
            <a:r>
              <a:rPr lang="en-US" sz="2400" baseline="-30000" dirty="0" err="1">
                <a:cs typeface="Times New Roman" pitchFamily="18" charset="0"/>
              </a:rPr>
              <a:t>a</a:t>
            </a:r>
            <a:r>
              <a:rPr lang="en-US" sz="2400" dirty="0">
                <a:cs typeface="Times New Roman" pitchFamily="18" charset="0"/>
              </a:rPr>
              <a:t> = 7.58</a:t>
            </a:r>
          </a:p>
          <a:p>
            <a:pPr>
              <a:lnSpc>
                <a:spcPct val="90000"/>
              </a:lnSpc>
              <a:buFontTx/>
              <a:buNone/>
            </a:pPr>
            <a:r>
              <a:rPr lang="en-US" sz="2400" dirty="0">
                <a:cs typeface="Times New Roman" pitchFamily="18" charset="0"/>
              </a:rPr>
              <a:t> </a:t>
            </a:r>
          </a:p>
          <a:p>
            <a:pPr algn="ctr">
              <a:lnSpc>
                <a:spcPct val="90000"/>
              </a:lnSpc>
              <a:buFontTx/>
              <a:buNone/>
            </a:pPr>
            <a:r>
              <a:rPr lang="en-US" sz="2400" i="1" dirty="0">
                <a:cs typeface="Times New Roman" pitchFamily="18" charset="0"/>
              </a:rPr>
              <a:t>the pH of the water affects the relative amounts of </a:t>
            </a:r>
            <a:r>
              <a:rPr lang="en-US" sz="2400" i="1" dirty="0" err="1">
                <a:cs typeface="Times New Roman" pitchFamily="18" charset="0"/>
              </a:rPr>
              <a:t>HOCl</a:t>
            </a:r>
            <a:r>
              <a:rPr lang="en-US" sz="2400" i="1" dirty="0">
                <a:cs typeface="Times New Roman" pitchFamily="18" charset="0"/>
              </a:rPr>
              <a:t> and </a:t>
            </a:r>
            <a:r>
              <a:rPr lang="en-US" sz="2400" i="1" dirty="0" err="1">
                <a:cs typeface="Times New Roman" pitchFamily="18" charset="0"/>
              </a:rPr>
              <a:t>OCl</a:t>
            </a:r>
            <a:r>
              <a:rPr lang="en-US" sz="2400" i="1" baseline="30000" dirty="0">
                <a:cs typeface="Times New Roman" pitchFamily="18" charset="0"/>
              </a:rPr>
              <a:t>-</a:t>
            </a:r>
            <a:r>
              <a:rPr lang="en-US" sz="2400" i="1" dirty="0">
                <a:cs typeface="Times New Roman" pitchFamily="18" charset="0"/>
              </a:rPr>
              <a:t> present</a:t>
            </a:r>
            <a:endParaRPr lang="en-US" sz="2400" dirty="0">
              <a:cs typeface="Times New Roman" pitchFamily="18" charset="0"/>
            </a:endParaRPr>
          </a:p>
          <a:p>
            <a:endParaRPr lang="en-US" dirty="0"/>
          </a:p>
        </p:txBody>
      </p:sp>
      <p:sp>
        <p:nvSpPr>
          <p:cNvPr id="4" name="Slide Number Placeholder 3">
            <a:extLst>
              <a:ext uri="{FF2B5EF4-FFF2-40B4-BE49-F238E27FC236}">
                <a16:creationId xmlns:a16="http://schemas.microsoft.com/office/drawing/2014/main" id="{D4E8A973-2F75-F80C-0E4E-C2F5C4B9B86E}"/>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483828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220BC-73C6-25B5-5B41-1758C95C8F8C}"/>
              </a:ext>
            </a:extLst>
          </p:cNvPr>
          <p:cNvSpPr>
            <a:spLocks noGrp="1"/>
          </p:cNvSpPr>
          <p:nvPr>
            <p:ph type="title"/>
          </p:nvPr>
        </p:nvSpPr>
        <p:spPr/>
        <p:txBody>
          <a:bodyPr/>
          <a:lstStyle/>
          <a:p>
            <a:r>
              <a:rPr lang="en-US" dirty="0"/>
              <a:t>Chemistry footnote</a:t>
            </a:r>
          </a:p>
        </p:txBody>
      </p:sp>
      <p:sp>
        <p:nvSpPr>
          <p:cNvPr id="3" name="Content Placeholder 2">
            <a:extLst>
              <a:ext uri="{FF2B5EF4-FFF2-40B4-BE49-F238E27FC236}">
                <a16:creationId xmlns:a16="http://schemas.microsoft.com/office/drawing/2014/main" id="{86B2C804-76EA-EF62-36BE-BFE811121765}"/>
              </a:ext>
            </a:extLst>
          </p:cNvPr>
          <p:cNvSpPr>
            <a:spLocks noGrp="1"/>
          </p:cNvSpPr>
          <p:nvPr>
            <p:ph idx="1"/>
          </p:nvPr>
        </p:nvSpPr>
        <p:spPr/>
        <p:txBody>
          <a:bodyPr/>
          <a:lstStyle/>
          <a:p>
            <a:r>
              <a:rPr lang="en-US" dirty="0"/>
              <a:t> </a:t>
            </a:r>
          </a:p>
        </p:txBody>
      </p:sp>
      <p:sp>
        <p:nvSpPr>
          <p:cNvPr id="4" name="Slide Number Placeholder 3">
            <a:extLst>
              <a:ext uri="{FF2B5EF4-FFF2-40B4-BE49-F238E27FC236}">
                <a16:creationId xmlns:a16="http://schemas.microsoft.com/office/drawing/2014/main" id="{00F6B361-312F-5094-9239-DC3BB2E6229D}"/>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5" name="Picture 4" descr="A picture containing table&#10;&#10;AI-generated content may be incorrect.">
            <a:extLst>
              <a:ext uri="{FF2B5EF4-FFF2-40B4-BE49-F238E27FC236}">
                <a16:creationId xmlns:a16="http://schemas.microsoft.com/office/drawing/2014/main" id="{25D68550-C665-5A1B-0941-C61FC451B52F}"/>
              </a:ext>
            </a:extLst>
          </p:cNvPr>
          <p:cNvPicPr>
            <a:picLocks noChangeAspect="1"/>
          </p:cNvPicPr>
          <p:nvPr/>
        </p:nvPicPr>
        <p:blipFill>
          <a:blip r:embed="rId2"/>
          <a:stretch>
            <a:fillRect/>
          </a:stretch>
        </p:blipFill>
        <p:spPr>
          <a:xfrm>
            <a:off x="914400" y="1219200"/>
            <a:ext cx="6019800" cy="5253736"/>
          </a:xfrm>
          <a:prstGeom prst="rect">
            <a:avLst/>
          </a:prstGeom>
        </p:spPr>
      </p:pic>
    </p:spTree>
    <p:extLst>
      <p:ext uri="{BB962C8B-B14F-4D97-AF65-F5344CB8AC3E}">
        <p14:creationId xmlns:p14="http://schemas.microsoft.com/office/powerpoint/2010/main" val="7541946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0373A5-B9F3-7C2E-B1DA-F72A144A74F0}"/>
              </a:ext>
            </a:extLst>
          </p:cNvPr>
          <p:cNvSpPr>
            <a:spLocks noGrp="1"/>
          </p:cNvSpPr>
          <p:nvPr>
            <p:ph type="title"/>
          </p:nvPr>
        </p:nvSpPr>
        <p:spPr/>
        <p:txBody>
          <a:bodyPr/>
          <a:lstStyle/>
          <a:p>
            <a:r>
              <a:rPr lang="en-US" b="1" dirty="0"/>
              <a:t>Thanks for contributions</a:t>
            </a:r>
            <a:endParaRPr lang="en-US" dirty="0"/>
          </a:p>
        </p:txBody>
      </p:sp>
      <p:sp>
        <p:nvSpPr>
          <p:cNvPr id="3" name="Content Placeholder 2">
            <a:extLst>
              <a:ext uri="{FF2B5EF4-FFF2-40B4-BE49-F238E27FC236}">
                <a16:creationId xmlns:a16="http://schemas.microsoft.com/office/drawing/2014/main" id="{74F16EB1-F92B-BAE6-69E8-81BA3063D199}"/>
              </a:ext>
            </a:extLst>
          </p:cNvPr>
          <p:cNvSpPr>
            <a:spLocks noGrp="1"/>
          </p:cNvSpPr>
          <p:nvPr>
            <p:ph idx="1"/>
          </p:nvPr>
        </p:nvSpPr>
        <p:spPr/>
        <p:txBody>
          <a:bodyPr/>
          <a:lstStyle/>
          <a:p>
            <a:pPr marL="342900" indent="-342900">
              <a:buFont typeface="Arial" panose="020B0604020202020204" pitchFamily="34" charset="0"/>
              <a:buChar char="•"/>
            </a:pPr>
            <a:r>
              <a:rPr lang="en-US" dirty="0"/>
              <a:t>Erik Rosenfeldt, Hazen &amp; Sawyer</a:t>
            </a:r>
          </a:p>
          <a:p>
            <a:pPr marL="342900" indent="-342900">
              <a:buFont typeface="Arial" panose="020B0604020202020204" pitchFamily="34" charset="0"/>
              <a:buChar char="•"/>
            </a:pPr>
            <a:r>
              <a:rPr lang="en-US" dirty="0"/>
              <a:t>Jen Miller, CHA</a:t>
            </a:r>
          </a:p>
          <a:p>
            <a:pPr marL="342900" indent="-342900">
              <a:buFont typeface="Arial" panose="020B0604020202020204" pitchFamily="34" charset="0"/>
              <a:buChar char="•"/>
            </a:pPr>
            <a:r>
              <a:rPr lang="en-US" dirty="0"/>
              <a:t>Doug Noffsinger, CH2M-Hill/Jacobs</a:t>
            </a:r>
          </a:p>
          <a:p>
            <a:pPr marL="342900" indent="-342900">
              <a:buFont typeface="Arial" panose="020B0604020202020204" pitchFamily="34" charset="0"/>
              <a:buChar char="•"/>
            </a:pPr>
            <a:r>
              <a:rPr lang="en-US" dirty="0"/>
              <a:t>S.M. Enzler, </a:t>
            </a:r>
            <a:r>
              <a:rPr lang="en-US" dirty="0" err="1"/>
              <a:t>Lenntech</a:t>
            </a:r>
            <a:endParaRPr lang="en-US" dirty="0"/>
          </a:p>
          <a:p>
            <a:pPr marL="342900" indent="-342900">
              <a:buFont typeface="Arial" panose="020B0604020202020204" pitchFamily="34" charset="0"/>
              <a:buChar char="•"/>
            </a:pPr>
            <a:r>
              <a:rPr lang="en-US" dirty="0"/>
              <a:t>Lisa Crabtree, VDH-ODW</a:t>
            </a:r>
          </a:p>
          <a:p>
            <a:pPr marL="342900" indent="-342900">
              <a:buFont typeface="Arial" panose="020B0604020202020204" pitchFamily="34" charset="0"/>
              <a:buChar char="•"/>
            </a:pPr>
            <a:r>
              <a:rPr lang="en-US" dirty="0"/>
              <a:t>AWWA &amp; RCAP (</a:t>
            </a:r>
            <a:r>
              <a:rPr lang="en-US" sz="2000" i="1" dirty="0"/>
              <a:t>EPA-funded project</a:t>
            </a:r>
            <a:r>
              <a:rPr lang="en-US" dirty="0"/>
              <a:t>)</a:t>
            </a:r>
          </a:p>
        </p:txBody>
      </p:sp>
      <p:sp>
        <p:nvSpPr>
          <p:cNvPr id="4" name="Slide Number Placeholder 3">
            <a:extLst>
              <a:ext uri="{FF2B5EF4-FFF2-40B4-BE49-F238E27FC236}">
                <a16:creationId xmlns:a16="http://schemas.microsoft.com/office/drawing/2014/main" id="{9F9C2D4F-D5E2-AB5B-E1E5-F7C22FCAE8A5}"/>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755192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A8E99C-B457-1F60-7722-D1926BC5247C}"/>
              </a:ext>
            </a:extLst>
          </p:cNvPr>
          <p:cNvSpPr>
            <a:spLocks noGrp="1"/>
          </p:cNvSpPr>
          <p:nvPr>
            <p:ph type="title"/>
          </p:nvPr>
        </p:nvSpPr>
        <p:spPr>
          <a:xfrm>
            <a:off x="228600" y="263522"/>
            <a:ext cx="8229600" cy="1143000"/>
          </a:xfrm>
        </p:spPr>
        <p:txBody>
          <a:bodyPr/>
          <a:lstStyle/>
          <a:p>
            <a:pPr algn="ctr"/>
            <a:r>
              <a:rPr lang="en-US" dirty="0"/>
              <a:t>Production of total trihalomethanes (TTHMs)</a:t>
            </a:r>
          </a:p>
        </p:txBody>
      </p:sp>
      <p:sp>
        <p:nvSpPr>
          <p:cNvPr id="3" name="Content Placeholder 2">
            <a:extLst>
              <a:ext uri="{FF2B5EF4-FFF2-40B4-BE49-F238E27FC236}">
                <a16:creationId xmlns:a16="http://schemas.microsoft.com/office/drawing/2014/main" id="{2E263630-58FA-E669-2E0E-5151514B4F0E}"/>
              </a:ext>
            </a:extLst>
          </p:cNvPr>
          <p:cNvSpPr>
            <a:spLocks noGrp="1"/>
          </p:cNvSpPr>
          <p:nvPr>
            <p:ph idx="1"/>
          </p:nvPr>
        </p:nvSpPr>
        <p:spPr/>
        <p:txBody>
          <a:bodyPr/>
          <a:lstStyle/>
          <a:p>
            <a:pPr marL="0" indent="0">
              <a:lnSpc>
                <a:spcPct val="90000"/>
              </a:lnSpc>
              <a:buClr>
                <a:schemeClr val="tx1"/>
              </a:buClr>
              <a:buNone/>
              <a:defRPr/>
            </a:pPr>
            <a:r>
              <a:rPr lang="en-US" altLang="en-US" sz="2400" b="1" dirty="0">
                <a:latin typeface="Arial" panose="020B0604020202020204" pitchFamily="34" charset="0"/>
              </a:rPr>
              <a:t>TTHMs are produced by the reaction of  chlorine with organic constituents found in natural  waters. </a:t>
            </a:r>
          </a:p>
          <a:p>
            <a:pPr>
              <a:lnSpc>
                <a:spcPct val="90000"/>
              </a:lnSpc>
              <a:buClr>
                <a:schemeClr val="tx1"/>
              </a:buClr>
              <a:defRPr/>
            </a:pPr>
            <a:r>
              <a:rPr lang="en-US" altLang="en-US" sz="2400" b="1" dirty="0">
                <a:latin typeface="Arial" panose="020B0604020202020204" pitchFamily="34" charset="0"/>
              </a:rPr>
              <a:t>The 4 Trihalomethane compounds of concern are:</a:t>
            </a:r>
          </a:p>
          <a:p>
            <a:pPr lvl="1">
              <a:lnSpc>
                <a:spcPct val="90000"/>
              </a:lnSpc>
              <a:buClr>
                <a:schemeClr val="tx1"/>
              </a:buClr>
              <a:defRPr/>
            </a:pPr>
            <a:r>
              <a:rPr lang="en-US" altLang="en-US" sz="2000" b="1" dirty="0">
                <a:latin typeface="Arial" panose="020B0604020202020204" pitchFamily="34" charset="0"/>
              </a:rPr>
              <a:t>Chloroform (typically &gt;70% inland)      </a:t>
            </a:r>
          </a:p>
          <a:p>
            <a:pPr lvl="1">
              <a:lnSpc>
                <a:spcPct val="90000"/>
              </a:lnSpc>
              <a:buClr>
                <a:schemeClr val="tx1"/>
              </a:buClr>
              <a:defRPr/>
            </a:pPr>
            <a:r>
              <a:rPr lang="en-US" altLang="en-US" sz="2000" b="1" dirty="0">
                <a:latin typeface="Arial" panose="020B0604020202020204" pitchFamily="34" charset="0"/>
              </a:rPr>
              <a:t>Bromodichloromethane</a:t>
            </a:r>
          </a:p>
          <a:p>
            <a:pPr lvl="1">
              <a:lnSpc>
                <a:spcPct val="90000"/>
              </a:lnSpc>
              <a:buClr>
                <a:schemeClr val="tx1"/>
              </a:buClr>
              <a:defRPr/>
            </a:pPr>
            <a:r>
              <a:rPr lang="en-US" altLang="en-US" sz="2000" b="1" dirty="0">
                <a:latin typeface="Arial" panose="020B0604020202020204" pitchFamily="34" charset="0"/>
              </a:rPr>
              <a:t>Bromoform (can be  &gt;70% coastal)</a:t>
            </a:r>
          </a:p>
          <a:p>
            <a:pPr lvl="1">
              <a:lnSpc>
                <a:spcPct val="90000"/>
              </a:lnSpc>
              <a:buClr>
                <a:schemeClr val="tx1"/>
              </a:buClr>
              <a:defRPr/>
            </a:pPr>
            <a:r>
              <a:rPr lang="en-US" altLang="en-US" sz="2000" b="1" dirty="0">
                <a:latin typeface="Arial" panose="020B0604020202020204" pitchFamily="34" charset="0"/>
              </a:rPr>
              <a:t>Dibromochloromethane</a:t>
            </a:r>
          </a:p>
          <a:p>
            <a:pPr>
              <a:lnSpc>
                <a:spcPct val="90000"/>
              </a:lnSpc>
              <a:buClr>
                <a:schemeClr val="tx1"/>
              </a:buClr>
              <a:buFont typeface="Monotype Sorts" pitchFamily="2" charset="2"/>
              <a:buNone/>
              <a:defRPr/>
            </a:pPr>
            <a:endParaRPr lang="en-US" altLang="en-US" sz="800" b="1" dirty="0">
              <a:latin typeface="Arial" panose="020B0604020202020204" pitchFamily="34" charset="0"/>
            </a:endParaRPr>
          </a:p>
          <a:p>
            <a:pPr>
              <a:lnSpc>
                <a:spcPct val="90000"/>
              </a:lnSpc>
              <a:buClr>
                <a:schemeClr val="tx1"/>
              </a:buClr>
              <a:defRPr/>
            </a:pPr>
            <a:r>
              <a:rPr lang="en-US" altLang="en-US" sz="2400" b="1" dirty="0">
                <a:latin typeface="Arial" panose="020B0604020202020204" pitchFamily="34" charset="0"/>
              </a:rPr>
              <a:t>However, Chloroform or Bromoform will always constitute the higher portion of the TTHMs. </a:t>
            </a:r>
          </a:p>
          <a:p>
            <a:pPr>
              <a:lnSpc>
                <a:spcPct val="90000"/>
              </a:lnSpc>
              <a:buClr>
                <a:schemeClr val="tx1"/>
              </a:buClr>
              <a:defRPr/>
            </a:pPr>
            <a:r>
              <a:rPr lang="en-US" altLang="en-US" sz="2400" b="1" dirty="0">
                <a:latin typeface="Arial" panose="020B0604020202020204" pitchFamily="34" charset="0"/>
              </a:rPr>
              <a:t>Bromoform is produced in coastal areas due to brackish intrusion and varies by well. Bromoform is formed by the reaction of Cl on Bromide.</a:t>
            </a:r>
          </a:p>
          <a:p>
            <a:endParaRPr lang="en-US" dirty="0"/>
          </a:p>
        </p:txBody>
      </p:sp>
      <p:sp>
        <p:nvSpPr>
          <p:cNvPr id="4" name="Slide Number Placeholder 3">
            <a:extLst>
              <a:ext uri="{FF2B5EF4-FFF2-40B4-BE49-F238E27FC236}">
                <a16:creationId xmlns:a16="http://schemas.microsoft.com/office/drawing/2014/main" id="{2F28AE66-9A12-5067-3AA5-B0869A043BFD}"/>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597550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84508-94AC-BB8F-13C2-009E14F4D4D8}"/>
              </a:ext>
            </a:extLst>
          </p:cNvPr>
          <p:cNvSpPr>
            <a:spLocks noGrp="1"/>
          </p:cNvSpPr>
          <p:nvPr>
            <p:ph type="title"/>
          </p:nvPr>
        </p:nvSpPr>
        <p:spPr/>
        <p:txBody>
          <a:bodyPr/>
          <a:lstStyle/>
          <a:p>
            <a:r>
              <a:rPr lang="en-US" dirty="0"/>
              <a:t>DBP formation</a:t>
            </a:r>
          </a:p>
        </p:txBody>
      </p:sp>
      <p:sp>
        <p:nvSpPr>
          <p:cNvPr id="3" name="Content Placeholder 2">
            <a:extLst>
              <a:ext uri="{FF2B5EF4-FFF2-40B4-BE49-F238E27FC236}">
                <a16:creationId xmlns:a16="http://schemas.microsoft.com/office/drawing/2014/main" id="{0EC17965-A1B8-4EF4-004F-2BF55FF4095C}"/>
              </a:ext>
            </a:extLst>
          </p:cNvPr>
          <p:cNvSpPr>
            <a:spLocks noGrp="1"/>
          </p:cNvSpPr>
          <p:nvPr>
            <p:ph idx="1"/>
          </p:nvPr>
        </p:nvSpPr>
        <p:spPr/>
        <p:txBody>
          <a:bodyPr/>
          <a:lstStyle/>
          <a:p>
            <a:r>
              <a:rPr lang="en-US" dirty="0"/>
              <a:t> </a:t>
            </a:r>
          </a:p>
        </p:txBody>
      </p:sp>
      <p:sp>
        <p:nvSpPr>
          <p:cNvPr id="4" name="Slide Number Placeholder 3">
            <a:extLst>
              <a:ext uri="{FF2B5EF4-FFF2-40B4-BE49-F238E27FC236}">
                <a16:creationId xmlns:a16="http://schemas.microsoft.com/office/drawing/2014/main" id="{E6EA42F3-F232-D610-F4F3-354225DDC654}"/>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6" name="Picture 5">
            <a:extLst>
              <a:ext uri="{FF2B5EF4-FFF2-40B4-BE49-F238E27FC236}">
                <a16:creationId xmlns:a16="http://schemas.microsoft.com/office/drawing/2014/main" id="{5F90A84C-EA8A-4227-2B1F-303ACC9CDACC}"/>
              </a:ext>
            </a:extLst>
          </p:cNvPr>
          <p:cNvPicPr>
            <a:picLocks noChangeAspect="1"/>
          </p:cNvPicPr>
          <p:nvPr/>
        </p:nvPicPr>
        <p:blipFill>
          <a:blip r:embed="rId2"/>
          <a:stretch>
            <a:fillRect/>
          </a:stretch>
        </p:blipFill>
        <p:spPr>
          <a:xfrm>
            <a:off x="628649" y="1295400"/>
            <a:ext cx="8058151" cy="4718510"/>
          </a:xfrm>
          <a:prstGeom prst="rect">
            <a:avLst/>
          </a:prstGeom>
        </p:spPr>
      </p:pic>
    </p:spTree>
    <p:extLst>
      <p:ext uri="{BB962C8B-B14F-4D97-AF65-F5344CB8AC3E}">
        <p14:creationId xmlns:p14="http://schemas.microsoft.com/office/powerpoint/2010/main" val="1949491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138E7-6AF6-F388-AA39-4A77A1B19B8F}"/>
              </a:ext>
            </a:extLst>
          </p:cNvPr>
          <p:cNvSpPr>
            <a:spLocks noGrp="1"/>
          </p:cNvSpPr>
          <p:nvPr>
            <p:ph type="title"/>
          </p:nvPr>
        </p:nvSpPr>
        <p:spPr/>
        <p:txBody>
          <a:bodyPr/>
          <a:lstStyle/>
          <a:p>
            <a:r>
              <a:rPr lang="en-US" dirty="0"/>
              <a:t>Where TTHMs are formed</a:t>
            </a:r>
          </a:p>
        </p:txBody>
      </p:sp>
      <p:sp>
        <p:nvSpPr>
          <p:cNvPr id="3" name="Content Placeholder 2">
            <a:extLst>
              <a:ext uri="{FF2B5EF4-FFF2-40B4-BE49-F238E27FC236}">
                <a16:creationId xmlns:a16="http://schemas.microsoft.com/office/drawing/2014/main" id="{1C70D839-0B8D-BB2F-4C24-EC164568EF65}"/>
              </a:ext>
            </a:extLst>
          </p:cNvPr>
          <p:cNvSpPr>
            <a:spLocks noGrp="1"/>
          </p:cNvSpPr>
          <p:nvPr>
            <p:ph idx="1"/>
          </p:nvPr>
        </p:nvSpPr>
        <p:spPr>
          <a:xfrm>
            <a:off x="495301" y="1360488"/>
            <a:ext cx="5105400" cy="4800600"/>
          </a:xfrm>
        </p:spPr>
        <p:txBody>
          <a:bodyPr/>
          <a:lstStyle/>
          <a:p>
            <a:pPr marL="342900" indent="-342900">
              <a:lnSpc>
                <a:spcPct val="120000"/>
              </a:lnSpc>
              <a:buClr>
                <a:schemeClr val="tx1"/>
              </a:buClr>
              <a:buFont typeface="Arial" panose="020B0604020202020204" pitchFamily="34" charset="0"/>
              <a:buChar char="•"/>
              <a:defRPr/>
            </a:pPr>
            <a:r>
              <a:rPr lang="en-US" altLang="en-US" dirty="0">
                <a:cs typeface="Times New Roman" panose="02020603050405020304" pitchFamily="18" charset="0"/>
              </a:rPr>
              <a:t>High Water Age (MRT)</a:t>
            </a:r>
          </a:p>
          <a:p>
            <a:pPr marL="342900" indent="-342900">
              <a:lnSpc>
                <a:spcPct val="120000"/>
              </a:lnSpc>
              <a:buClr>
                <a:schemeClr val="tx1"/>
              </a:buClr>
              <a:buFont typeface="Arial" panose="020B0604020202020204" pitchFamily="34" charset="0"/>
              <a:buChar char="•"/>
              <a:defRPr/>
            </a:pPr>
            <a:r>
              <a:rPr lang="en-US" altLang="en-US" dirty="0">
                <a:cs typeface="Times New Roman" panose="02020603050405020304" pitchFamily="18" charset="0"/>
              </a:rPr>
              <a:t>Storage Tanks with poor water turnover</a:t>
            </a:r>
            <a:endParaRPr lang="en-US" altLang="en-US" dirty="0">
              <a:solidFill>
                <a:srgbClr val="000000"/>
              </a:solidFill>
              <a:effectLst>
                <a:outerShdw blurRad="38100" dist="38100" dir="2700000" algn="tl">
                  <a:srgbClr val="FFFFFF"/>
                </a:outerShdw>
              </a:effectLst>
              <a:cs typeface="Arial" panose="020B0604020202020204" pitchFamily="34" charset="0"/>
            </a:endParaRPr>
          </a:p>
          <a:p>
            <a:pPr marL="342900" indent="-342900">
              <a:lnSpc>
                <a:spcPct val="120000"/>
              </a:lnSpc>
              <a:buClr>
                <a:schemeClr val="tx1"/>
              </a:buClr>
              <a:buFont typeface="Arial" panose="020B0604020202020204" pitchFamily="34" charset="0"/>
              <a:buChar char="•"/>
              <a:defRPr/>
            </a:pPr>
            <a:r>
              <a:rPr lang="en-US" altLang="en-US" dirty="0">
                <a:cs typeface="Times New Roman" panose="02020603050405020304" pitchFamily="18" charset="0"/>
              </a:rPr>
              <a:t>Low Demand Areas</a:t>
            </a:r>
          </a:p>
          <a:p>
            <a:pPr marL="342900" indent="-342900">
              <a:lnSpc>
                <a:spcPct val="120000"/>
              </a:lnSpc>
              <a:buClr>
                <a:schemeClr val="tx1"/>
              </a:buClr>
              <a:buFont typeface="Arial" panose="020B0604020202020204" pitchFamily="34" charset="0"/>
              <a:buChar char="•"/>
              <a:defRPr/>
            </a:pPr>
            <a:r>
              <a:rPr lang="en-US" altLang="en-US" dirty="0">
                <a:cs typeface="Times New Roman" panose="02020603050405020304" pitchFamily="18" charset="0"/>
              </a:rPr>
              <a:t>Stagnant &amp; Slow Moving Water Areas</a:t>
            </a:r>
          </a:p>
          <a:p>
            <a:pPr marL="342900" indent="-342900">
              <a:lnSpc>
                <a:spcPct val="120000"/>
              </a:lnSpc>
              <a:buClr>
                <a:schemeClr val="tx1"/>
              </a:buClr>
              <a:buFont typeface="Arial" panose="020B0604020202020204" pitchFamily="34" charset="0"/>
              <a:buChar char="•"/>
              <a:defRPr/>
            </a:pPr>
            <a:r>
              <a:rPr lang="en-US" altLang="en-US" dirty="0">
                <a:cs typeface="Arial" panose="020B0604020202020204" pitchFamily="34" charset="0"/>
              </a:rPr>
              <a:t>Dead Ends Pipelines (MRT)</a:t>
            </a:r>
            <a:endParaRPr lang="en-US" altLang="en-US" dirty="0">
              <a:solidFill>
                <a:srgbClr val="000000"/>
              </a:solidFill>
              <a:effectLst>
                <a:outerShdw blurRad="38100" dist="38100" dir="2700000" algn="tl">
                  <a:srgbClr val="FFFFFF"/>
                </a:outerShdw>
              </a:effectLst>
              <a:cs typeface="Arial" panose="020B0604020202020204" pitchFamily="34" charset="0"/>
            </a:endParaRPr>
          </a:p>
          <a:p>
            <a:pPr marL="342900" indent="-342900">
              <a:lnSpc>
                <a:spcPct val="120000"/>
              </a:lnSpc>
              <a:buClr>
                <a:schemeClr val="tx1"/>
              </a:buClr>
              <a:buFont typeface="Arial" panose="020B0604020202020204" pitchFamily="34" charset="0"/>
              <a:buChar char="•"/>
              <a:defRPr/>
            </a:pPr>
            <a:r>
              <a:rPr lang="en-US" altLang="en-US" dirty="0">
                <a:cs typeface="Times New Roman" panose="02020603050405020304" pitchFamily="18" charset="0"/>
              </a:rPr>
              <a:t>Note: Unlined CI Pipe (systems in existence before 1949)  require higher residual chlorine levels</a:t>
            </a:r>
          </a:p>
        </p:txBody>
      </p:sp>
      <p:sp>
        <p:nvSpPr>
          <p:cNvPr id="4" name="Slide Number Placeholder 3">
            <a:extLst>
              <a:ext uri="{FF2B5EF4-FFF2-40B4-BE49-F238E27FC236}">
                <a16:creationId xmlns:a16="http://schemas.microsoft.com/office/drawing/2014/main" id="{45676A18-8458-6D13-7E8E-C32FD9CD467B}"/>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
        <p:nvSpPr>
          <p:cNvPr id="7" name="Text Box 5">
            <a:extLst>
              <a:ext uri="{FF2B5EF4-FFF2-40B4-BE49-F238E27FC236}">
                <a16:creationId xmlns:a16="http://schemas.microsoft.com/office/drawing/2014/main" id="{50F38C2B-06B2-BAFA-F210-C61909365F3B}"/>
              </a:ext>
            </a:extLst>
          </p:cNvPr>
          <p:cNvSpPr txBox="1">
            <a:spLocks noChangeArrowheads="1"/>
          </p:cNvSpPr>
          <p:nvPr/>
        </p:nvSpPr>
        <p:spPr bwMode="auto">
          <a:xfrm>
            <a:off x="6324600" y="4343400"/>
            <a:ext cx="21336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r>
              <a:rPr lang="en-US" altLang="en-US" sz="2000" dirty="0"/>
              <a:t>Unlined CI Pipe Tuberculation with Bacterial Growth producing </a:t>
            </a:r>
            <a:r>
              <a:rPr lang="en-US" altLang="en-US" sz="2000" u="sng" dirty="0"/>
              <a:t>Organic Precursors</a:t>
            </a:r>
          </a:p>
        </p:txBody>
      </p:sp>
      <p:pic>
        <p:nvPicPr>
          <p:cNvPr id="8" name="Picture 2" descr="C:\Documents and Settings\Administrator\My Documents\FRWA Projects\2005AnnualConf\Pix\tubercle.jpeg">
            <a:extLst>
              <a:ext uri="{FF2B5EF4-FFF2-40B4-BE49-F238E27FC236}">
                <a16:creationId xmlns:a16="http://schemas.microsoft.com/office/drawing/2014/main" id="{D3C9473F-1CB7-5AC9-6EAA-8E4F06CCEC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0281" y="1520190"/>
            <a:ext cx="2509838"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36451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33DAE-85FC-B65F-9C6E-F29BD11A72F0}"/>
              </a:ext>
            </a:extLst>
          </p:cNvPr>
          <p:cNvSpPr>
            <a:spLocks noGrp="1"/>
          </p:cNvSpPr>
          <p:nvPr>
            <p:ph type="title"/>
          </p:nvPr>
        </p:nvSpPr>
        <p:spPr/>
        <p:txBody>
          <a:bodyPr/>
          <a:lstStyle/>
          <a:p>
            <a:r>
              <a:rPr lang="en-US" dirty="0"/>
              <a:t>Production of </a:t>
            </a:r>
            <a:r>
              <a:rPr lang="en-US" dirty="0" err="1"/>
              <a:t>Haloacetic</a:t>
            </a:r>
            <a:r>
              <a:rPr lang="en-US" dirty="0"/>
              <a:t> Acids</a:t>
            </a:r>
          </a:p>
        </p:txBody>
      </p:sp>
      <p:sp>
        <p:nvSpPr>
          <p:cNvPr id="3" name="Content Placeholder 2">
            <a:extLst>
              <a:ext uri="{FF2B5EF4-FFF2-40B4-BE49-F238E27FC236}">
                <a16:creationId xmlns:a16="http://schemas.microsoft.com/office/drawing/2014/main" id="{07DEE604-961A-D33C-1E37-B22FE6916E5F}"/>
              </a:ext>
            </a:extLst>
          </p:cNvPr>
          <p:cNvSpPr>
            <a:spLocks noGrp="1"/>
          </p:cNvSpPr>
          <p:nvPr>
            <p:ph idx="1"/>
          </p:nvPr>
        </p:nvSpPr>
        <p:spPr/>
        <p:txBody>
          <a:bodyPr/>
          <a:lstStyle/>
          <a:p>
            <a:pPr marL="342900" indent="-342900">
              <a:lnSpc>
                <a:spcPct val="90000"/>
              </a:lnSpc>
              <a:buClr>
                <a:schemeClr val="tx1"/>
              </a:buClr>
              <a:buFont typeface="Arial" panose="020B0604020202020204" pitchFamily="34" charset="0"/>
              <a:buChar char="•"/>
              <a:defRPr/>
            </a:pPr>
            <a:r>
              <a:rPr lang="en-US" altLang="en-US" sz="2400" dirty="0">
                <a:latin typeface="Arial" panose="020B0604020202020204" pitchFamily="34" charset="0"/>
              </a:rPr>
              <a:t>HAA5s are produced by the reaction of  chlorine with organic constituents found in natural  waters. </a:t>
            </a:r>
          </a:p>
          <a:p>
            <a:pPr marL="0" indent="0">
              <a:lnSpc>
                <a:spcPct val="90000"/>
              </a:lnSpc>
              <a:buClr>
                <a:schemeClr val="tx1"/>
              </a:buClr>
              <a:defRPr/>
            </a:pPr>
            <a:endParaRPr lang="en-US" altLang="en-US" sz="1200" dirty="0">
              <a:latin typeface="Arial" panose="020B0604020202020204" pitchFamily="34" charset="0"/>
            </a:endParaRPr>
          </a:p>
          <a:p>
            <a:pPr marL="0" indent="0">
              <a:lnSpc>
                <a:spcPct val="90000"/>
              </a:lnSpc>
              <a:buClr>
                <a:srgbClr val="FFFFFF"/>
              </a:buClr>
              <a:defRPr/>
            </a:pPr>
            <a:r>
              <a:rPr lang="en-US" altLang="en-US" sz="2400" dirty="0"/>
              <a:t>These 5 compounds are regulated as HAA5s.		</a:t>
            </a:r>
          </a:p>
          <a:p>
            <a:pPr marL="342900" indent="-342900">
              <a:lnSpc>
                <a:spcPct val="90000"/>
              </a:lnSpc>
              <a:buFont typeface="Arial" panose="020B0604020202020204" pitchFamily="34" charset="0"/>
              <a:buChar char="•"/>
              <a:defRPr/>
            </a:pPr>
            <a:r>
              <a:rPr lang="en-US" altLang="en-US" sz="2400" dirty="0"/>
              <a:t>Monochloroacetic Acid</a:t>
            </a:r>
          </a:p>
          <a:p>
            <a:pPr marL="342900" indent="-342900">
              <a:lnSpc>
                <a:spcPct val="90000"/>
              </a:lnSpc>
              <a:buFont typeface="Arial" panose="020B0604020202020204" pitchFamily="34" charset="0"/>
              <a:buChar char="•"/>
              <a:defRPr/>
            </a:pPr>
            <a:r>
              <a:rPr lang="en-US" altLang="en-US" sz="2400" dirty="0" err="1"/>
              <a:t>Monobromoacetic</a:t>
            </a:r>
            <a:r>
              <a:rPr lang="en-US" altLang="en-US" sz="2400" dirty="0"/>
              <a:t> Acid </a:t>
            </a:r>
          </a:p>
          <a:p>
            <a:pPr marL="342900" indent="-342900">
              <a:lnSpc>
                <a:spcPct val="90000"/>
              </a:lnSpc>
              <a:buFont typeface="Arial" panose="020B0604020202020204" pitchFamily="34" charset="0"/>
              <a:buChar char="•"/>
              <a:defRPr/>
            </a:pPr>
            <a:r>
              <a:rPr lang="en-US" altLang="en-US" sz="2400" dirty="0"/>
              <a:t>Dichloroacetic Acid</a:t>
            </a:r>
          </a:p>
          <a:p>
            <a:pPr marL="342900" indent="-342900">
              <a:lnSpc>
                <a:spcPct val="90000"/>
              </a:lnSpc>
              <a:buFont typeface="Arial" panose="020B0604020202020204" pitchFamily="34" charset="0"/>
              <a:buChar char="•"/>
              <a:defRPr/>
            </a:pPr>
            <a:r>
              <a:rPr lang="en-US" altLang="en-US" sz="2400" dirty="0" err="1"/>
              <a:t>Dibromoacetic</a:t>
            </a:r>
            <a:r>
              <a:rPr lang="en-US" altLang="en-US" sz="2400" dirty="0"/>
              <a:t> Acid </a:t>
            </a:r>
          </a:p>
          <a:p>
            <a:pPr marL="342900" indent="-342900">
              <a:lnSpc>
                <a:spcPct val="90000"/>
              </a:lnSpc>
              <a:buFont typeface="Arial" panose="020B0604020202020204" pitchFamily="34" charset="0"/>
              <a:buChar char="•"/>
              <a:defRPr/>
            </a:pPr>
            <a:r>
              <a:rPr lang="en-US" altLang="en-US" sz="2400" dirty="0"/>
              <a:t>Trichloroacetic Acid</a:t>
            </a:r>
          </a:p>
          <a:p>
            <a:pPr>
              <a:lnSpc>
                <a:spcPct val="90000"/>
              </a:lnSpc>
              <a:buClr>
                <a:srgbClr val="FFFFFF"/>
              </a:buClr>
              <a:defRPr/>
            </a:pPr>
            <a:endParaRPr lang="en-US" altLang="en-US" sz="2400" dirty="0"/>
          </a:p>
          <a:p>
            <a:pPr marL="0" indent="0">
              <a:lnSpc>
                <a:spcPct val="90000"/>
              </a:lnSpc>
              <a:buClr>
                <a:srgbClr val="FFFFFF"/>
              </a:buClr>
              <a:buNone/>
              <a:defRPr/>
            </a:pPr>
            <a:r>
              <a:rPr lang="en-US" altLang="en-US" sz="2400" i="1" dirty="0"/>
              <a:t>These compounds begin to degrade a few days after formation.</a:t>
            </a:r>
          </a:p>
          <a:p>
            <a:pPr marL="342900" indent="-34290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42A07057-9CCB-B95B-0489-35DCDDC1C470}"/>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295235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9C55E-AC19-2DA4-66D6-05A5C4698C38}"/>
              </a:ext>
            </a:extLst>
          </p:cNvPr>
          <p:cNvSpPr>
            <a:spLocks noGrp="1"/>
          </p:cNvSpPr>
          <p:nvPr>
            <p:ph type="title"/>
          </p:nvPr>
        </p:nvSpPr>
        <p:spPr/>
        <p:txBody>
          <a:bodyPr/>
          <a:lstStyle/>
          <a:p>
            <a:r>
              <a:rPr lang="en-US" dirty="0"/>
              <a:t>Where HAA5 are found</a:t>
            </a:r>
          </a:p>
        </p:txBody>
      </p:sp>
      <p:sp>
        <p:nvSpPr>
          <p:cNvPr id="3" name="Content Placeholder 2">
            <a:extLst>
              <a:ext uri="{FF2B5EF4-FFF2-40B4-BE49-F238E27FC236}">
                <a16:creationId xmlns:a16="http://schemas.microsoft.com/office/drawing/2014/main" id="{13A3261A-9019-37CE-78E8-13289C13DC1A}"/>
              </a:ext>
            </a:extLst>
          </p:cNvPr>
          <p:cNvSpPr>
            <a:spLocks noGrp="1"/>
          </p:cNvSpPr>
          <p:nvPr>
            <p:ph idx="1"/>
          </p:nvPr>
        </p:nvSpPr>
        <p:spPr/>
        <p:txBody>
          <a:bodyPr/>
          <a:lstStyle/>
          <a:p>
            <a:pPr marL="342900" indent="-342900">
              <a:lnSpc>
                <a:spcPct val="120000"/>
              </a:lnSpc>
              <a:buClr>
                <a:schemeClr val="tx1"/>
              </a:buClr>
              <a:buFont typeface="Arial" panose="020B0604020202020204" pitchFamily="34" charset="0"/>
              <a:buChar char="•"/>
              <a:defRPr/>
            </a:pPr>
            <a:r>
              <a:rPr lang="en-US" altLang="en-US" sz="2400" dirty="0">
                <a:cs typeface="Arial" panose="020B0604020202020204" pitchFamily="34" charset="0"/>
              </a:rPr>
              <a:t>Low demand areas </a:t>
            </a:r>
          </a:p>
          <a:p>
            <a:pPr marL="342900" indent="-342900">
              <a:lnSpc>
                <a:spcPct val="120000"/>
              </a:lnSpc>
              <a:buClr>
                <a:schemeClr val="tx1"/>
              </a:buClr>
              <a:buFont typeface="Arial" panose="020B0604020202020204" pitchFamily="34" charset="0"/>
              <a:buChar char="•"/>
              <a:defRPr/>
            </a:pPr>
            <a:r>
              <a:rPr lang="en-US" altLang="en-US" sz="2400" dirty="0">
                <a:cs typeface="Arial" panose="020B0604020202020204" pitchFamily="34" charset="0"/>
              </a:rPr>
              <a:t>Toward middle system</a:t>
            </a:r>
            <a:r>
              <a:rPr lang="en-US" altLang="en-US" sz="2400" dirty="0">
                <a:cs typeface="Times New Roman" panose="02020603050405020304" pitchFamily="18" charset="0"/>
              </a:rPr>
              <a:t> areas w/ high chlorine concentration and low movement</a:t>
            </a:r>
            <a:endParaRPr lang="en-US" altLang="en-US" sz="2400" dirty="0">
              <a:cs typeface="Arial" panose="020B0604020202020204" pitchFamily="34" charset="0"/>
            </a:endParaRPr>
          </a:p>
          <a:p>
            <a:pPr marL="342900" indent="-342900">
              <a:lnSpc>
                <a:spcPct val="120000"/>
              </a:lnSpc>
              <a:buClr>
                <a:schemeClr val="tx1"/>
              </a:buClr>
              <a:buFont typeface="Arial" panose="020B0604020202020204" pitchFamily="34" charset="0"/>
              <a:buChar char="•"/>
              <a:defRPr/>
            </a:pPr>
            <a:r>
              <a:rPr lang="en-US" altLang="en-US" sz="2400" dirty="0">
                <a:cs typeface="Arial" panose="020B0604020202020204" pitchFamily="34" charset="0"/>
              </a:rPr>
              <a:t>Near high chlorine dose and/or residual locations</a:t>
            </a:r>
            <a:endParaRPr lang="en-US" altLang="en-US" sz="2400" dirty="0">
              <a:cs typeface="Times New Roman" panose="02020603050405020304" pitchFamily="18" charset="0"/>
            </a:endParaRPr>
          </a:p>
          <a:p>
            <a:pPr marL="342900" indent="-342900">
              <a:lnSpc>
                <a:spcPct val="120000"/>
              </a:lnSpc>
              <a:buClr>
                <a:schemeClr val="tx1"/>
              </a:buClr>
              <a:buFont typeface="Arial" panose="020B0604020202020204" pitchFamily="34" charset="0"/>
              <a:buChar char="•"/>
              <a:defRPr/>
            </a:pPr>
            <a:r>
              <a:rPr lang="en-US" altLang="en-US" sz="2400" dirty="0">
                <a:cs typeface="Times New Roman" panose="02020603050405020304" pitchFamily="18" charset="0"/>
              </a:rPr>
              <a:t>High bacterial growth internal to system</a:t>
            </a:r>
            <a:r>
              <a:rPr lang="en-US" altLang="en-US" dirty="0">
                <a:cs typeface="Arial" panose="020B0604020202020204" pitchFamily="34" charset="0"/>
              </a:rPr>
              <a:t> </a:t>
            </a:r>
          </a:p>
          <a:p>
            <a:pPr marL="342900" indent="-342900">
              <a:lnSpc>
                <a:spcPct val="120000"/>
              </a:lnSpc>
              <a:buClr>
                <a:schemeClr val="tx1"/>
              </a:buClr>
              <a:buFont typeface="Arial" panose="020B0604020202020204" pitchFamily="34" charset="0"/>
              <a:buChar char="•"/>
              <a:defRPr/>
            </a:pPr>
            <a:r>
              <a:rPr lang="en-US" altLang="en-US" sz="2400" dirty="0">
                <a:cs typeface="Arial" panose="020B0604020202020204" pitchFamily="34" charset="0"/>
              </a:rPr>
              <a:t>HAA5 will degrade in systems with high water age</a:t>
            </a:r>
          </a:p>
          <a:p>
            <a:pPr marL="0" indent="0"/>
            <a:endParaRPr lang="en-US" dirty="0"/>
          </a:p>
        </p:txBody>
      </p:sp>
      <p:sp>
        <p:nvSpPr>
          <p:cNvPr id="4" name="Slide Number Placeholder 3">
            <a:extLst>
              <a:ext uri="{FF2B5EF4-FFF2-40B4-BE49-F238E27FC236}">
                <a16:creationId xmlns:a16="http://schemas.microsoft.com/office/drawing/2014/main" id="{65AD2830-EE56-0BA8-50FD-A52A950D8EAD}"/>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44</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384393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C1905F-A5C9-6306-682C-8D873674480B}"/>
              </a:ext>
            </a:extLst>
          </p:cNvPr>
          <p:cNvSpPr>
            <a:spLocks noGrp="1"/>
          </p:cNvSpPr>
          <p:nvPr>
            <p:ph type="title"/>
          </p:nvPr>
        </p:nvSpPr>
        <p:spPr/>
        <p:txBody>
          <a:bodyPr/>
          <a:lstStyle/>
          <a:p>
            <a:r>
              <a:rPr lang="en-US" dirty="0"/>
              <a:t>Ratio of TTHM to HAA5</a:t>
            </a:r>
          </a:p>
        </p:txBody>
      </p:sp>
      <p:sp>
        <p:nvSpPr>
          <p:cNvPr id="3" name="Content Placeholder 2">
            <a:extLst>
              <a:ext uri="{FF2B5EF4-FFF2-40B4-BE49-F238E27FC236}">
                <a16:creationId xmlns:a16="http://schemas.microsoft.com/office/drawing/2014/main" id="{6E4D2046-7646-5D7F-41C3-6FFF76CD4127}"/>
              </a:ext>
            </a:extLst>
          </p:cNvPr>
          <p:cNvSpPr>
            <a:spLocks noGrp="1"/>
          </p:cNvSpPr>
          <p:nvPr>
            <p:ph idx="1"/>
          </p:nvPr>
        </p:nvSpPr>
        <p:spPr/>
        <p:txBody>
          <a:bodyPr/>
          <a:lstStyle/>
          <a:p>
            <a:pPr marL="342900" indent="-342900">
              <a:lnSpc>
                <a:spcPct val="90000"/>
              </a:lnSpc>
              <a:buClr>
                <a:schemeClr val="tx1"/>
              </a:buClr>
              <a:buFont typeface="Arial" panose="020B0604020202020204" pitchFamily="34" charset="0"/>
              <a:buChar char="•"/>
              <a:defRPr/>
            </a:pPr>
            <a:r>
              <a:rPr lang="en-US" altLang="en-US" sz="2400" dirty="0"/>
              <a:t>Ratios of TTHM to HAA5 should remain relatively constant</a:t>
            </a:r>
          </a:p>
          <a:p>
            <a:pPr marL="342900" indent="-342900">
              <a:lnSpc>
                <a:spcPct val="90000"/>
              </a:lnSpc>
              <a:buClr>
                <a:schemeClr val="tx1"/>
              </a:buClr>
              <a:buFont typeface="Arial" panose="020B0604020202020204" pitchFamily="34" charset="0"/>
              <a:buChar char="•"/>
              <a:defRPr/>
            </a:pPr>
            <a:r>
              <a:rPr lang="en-US" altLang="en-US" sz="2400" dirty="0"/>
              <a:t>Large variations indicate a change of system conditions</a:t>
            </a:r>
          </a:p>
          <a:p>
            <a:pPr marL="342900" indent="-342900">
              <a:lnSpc>
                <a:spcPct val="90000"/>
              </a:lnSpc>
              <a:buClr>
                <a:schemeClr val="tx1"/>
              </a:buClr>
              <a:buFont typeface="Arial" panose="020B0604020202020204" pitchFamily="34" charset="0"/>
              <a:buChar char="•"/>
              <a:defRPr/>
            </a:pPr>
            <a:r>
              <a:rPr lang="en-US" altLang="en-US" sz="2400" dirty="0"/>
              <a:t>Because HAA5 decay, an increase in HAA5 levels indicates that water age has declined</a:t>
            </a:r>
          </a:p>
          <a:p>
            <a:pPr marL="342900" indent="-342900">
              <a:lnSpc>
                <a:spcPct val="90000"/>
              </a:lnSpc>
              <a:buClr>
                <a:schemeClr val="tx1"/>
              </a:buClr>
              <a:buFont typeface="Arial" panose="020B0604020202020204" pitchFamily="34" charset="0"/>
              <a:buChar char="•"/>
              <a:defRPr/>
            </a:pPr>
            <a:r>
              <a:rPr lang="en-US" altLang="en-US" sz="2400" dirty="0"/>
              <a:t>An increase in both would mean that Cl residuals are too high</a:t>
            </a:r>
          </a:p>
          <a:p>
            <a:pPr marL="342900" indent="-342900">
              <a:lnSpc>
                <a:spcPct val="90000"/>
              </a:lnSpc>
              <a:buClr>
                <a:schemeClr val="tx1"/>
              </a:buClr>
              <a:buFont typeface="Arial" panose="020B0604020202020204" pitchFamily="34" charset="0"/>
              <a:buChar char="•"/>
              <a:defRPr/>
            </a:pPr>
            <a:r>
              <a:rPr lang="en-US" altLang="en-US" sz="2400" dirty="0"/>
              <a:t>Trending of changes can be very valuable for troubleshooting</a:t>
            </a:r>
          </a:p>
          <a:p>
            <a:pPr marL="0" indent="0"/>
            <a:endParaRPr lang="en-US" dirty="0"/>
          </a:p>
        </p:txBody>
      </p:sp>
      <p:sp>
        <p:nvSpPr>
          <p:cNvPr id="4" name="Slide Number Placeholder 3">
            <a:extLst>
              <a:ext uri="{FF2B5EF4-FFF2-40B4-BE49-F238E27FC236}">
                <a16:creationId xmlns:a16="http://schemas.microsoft.com/office/drawing/2014/main" id="{187463F5-3941-8043-539E-4C4A4CE9CCDD}"/>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025675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63E4E-B1D0-A40E-3982-93D8CDBD78A7}"/>
              </a:ext>
            </a:extLst>
          </p:cNvPr>
          <p:cNvSpPr>
            <a:spLocks noGrp="1"/>
          </p:cNvSpPr>
          <p:nvPr>
            <p:ph type="title"/>
          </p:nvPr>
        </p:nvSpPr>
        <p:spPr/>
        <p:txBody>
          <a:bodyPr/>
          <a:lstStyle/>
          <a:p>
            <a:r>
              <a:rPr lang="en-US" dirty="0"/>
              <a:t>Effect of Chlorine dose on DBP production</a:t>
            </a:r>
          </a:p>
        </p:txBody>
      </p:sp>
      <p:sp>
        <p:nvSpPr>
          <p:cNvPr id="4" name="Slide Number Placeholder 3">
            <a:extLst>
              <a:ext uri="{FF2B5EF4-FFF2-40B4-BE49-F238E27FC236}">
                <a16:creationId xmlns:a16="http://schemas.microsoft.com/office/drawing/2014/main" id="{653B0778-09BB-5C77-D23D-E49E4379929F}"/>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5" name="Picture 3">
            <a:extLst>
              <a:ext uri="{FF2B5EF4-FFF2-40B4-BE49-F238E27FC236}">
                <a16:creationId xmlns:a16="http://schemas.microsoft.com/office/drawing/2014/main" id="{7FA74B3F-48B0-D987-B1FC-AF39A57CDF3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15254" y="1600200"/>
            <a:ext cx="6713491" cy="431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a:extLst>
              <a:ext uri="{FF2B5EF4-FFF2-40B4-BE49-F238E27FC236}">
                <a16:creationId xmlns:a16="http://schemas.microsoft.com/office/drawing/2014/main" id="{5A42232B-12A5-C9C9-C58C-58F8DFAC0998}"/>
              </a:ext>
            </a:extLst>
          </p:cNvPr>
          <p:cNvSpPr txBox="1"/>
          <p:nvPr/>
        </p:nvSpPr>
        <p:spPr>
          <a:xfrm>
            <a:off x="628650" y="5925235"/>
            <a:ext cx="6781800" cy="646331"/>
          </a:xfrm>
          <a:prstGeom prst="rect">
            <a:avLst/>
          </a:prstGeom>
          <a:noFill/>
        </p:spPr>
        <p:txBody>
          <a:bodyPr wrap="square">
            <a:spAutoFit/>
          </a:bodyPr>
          <a:lstStyle/>
          <a:p>
            <a:pPr>
              <a:spcBef>
                <a:spcPct val="50000"/>
              </a:spcBef>
              <a:defRPr/>
            </a:pPr>
            <a:r>
              <a:rPr lang="en-US" altLang="en-US" b="1" dirty="0"/>
              <a:t>Typical chlorine doses may range between 2 mg/l to 4 mg/l with chlorine residual leaving the plant at an average near 1.5 mg/l.</a:t>
            </a:r>
          </a:p>
        </p:txBody>
      </p:sp>
    </p:spTree>
    <p:extLst>
      <p:ext uri="{BB962C8B-B14F-4D97-AF65-F5344CB8AC3E}">
        <p14:creationId xmlns:p14="http://schemas.microsoft.com/office/powerpoint/2010/main" val="31578667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EF21F-06C0-ACC7-2424-B7A293BDE63F}"/>
              </a:ext>
            </a:extLst>
          </p:cNvPr>
          <p:cNvSpPr>
            <a:spLocks noGrp="1"/>
          </p:cNvSpPr>
          <p:nvPr>
            <p:ph type="title"/>
          </p:nvPr>
        </p:nvSpPr>
        <p:spPr/>
        <p:txBody>
          <a:bodyPr/>
          <a:lstStyle/>
          <a:p>
            <a:r>
              <a:rPr lang="en-US" dirty="0"/>
              <a:t>Formation of DBP in a typical water treatment &amp; distribution system</a:t>
            </a:r>
          </a:p>
        </p:txBody>
      </p:sp>
      <p:sp>
        <p:nvSpPr>
          <p:cNvPr id="4" name="Slide Number Placeholder 3">
            <a:extLst>
              <a:ext uri="{FF2B5EF4-FFF2-40B4-BE49-F238E27FC236}">
                <a16:creationId xmlns:a16="http://schemas.microsoft.com/office/drawing/2014/main" id="{02197A2C-6585-0266-9BA3-7300F30E6220}"/>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5" name="Picture 3">
            <a:extLst>
              <a:ext uri="{FF2B5EF4-FFF2-40B4-BE49-F238E27FC236}">
                <a16:creationId xmlns:a16="http://schemas.microsoft.com/office/drawing/2014/main" id="{047FB17E-DA08-3CC8-9323-3A52AE5FD9F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62100" y="1796901"/>
            <a:ext cx="6019800" cy="4195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a:extLst>
              <a:ext uri="{FF2B5EF4-FFF2-40B4-BE49-F238E27FC236}">
                <a16:creationId xmlns:a16="http://schemas.microsoft.com/office/drawing/2014/main" id="{C5D27362-08A9-91CE-AC12-88893B1B2A2F}"/>
              </a:ext>
            </a:extLst>
          </p:cNvPr>
          <p:cNvSpPr txBox="1"/>
          <p:nvPr/>
        </p:nvSpPr>
        <p:spPr>
          <a:xfrm>
            <a:off x="1447800" y="5257800"/>
            <a:ext cx="1992630" cy="369332"/>
          </a:xfrm>
          <a:prstGeom prst="rect">
            <a:avLst/>
          </a:prstGeom>
          <a:noFill/>
        </p:spPr>
        <p:txBody>
          <a:bodyPr wrap="square">
            <a:spAutoFit/>
          </a:bodyPr>
          <a:lstStyle/>
          <a:p>
            <a:pPr>
              <a:spcBef>
                <a:spcPct val="50000"/>
              </a:spcBef>
              <a:defRPr/>
            </a:pPr>
            <a:r>
              <a:rPr lang="en-US" altLang="en-US" sz="1800" dirty="0">
                <a:effectLst>
                  <a:outerShdw blurRad="38100" dist="38100" dir="2700000" algn="tl">
                    <a:srgbClr val="000000"/>
                  </a:outerShdw>
                </a:effectLst>
              </a:rPr>
              <a:t>~ 50% Distribution</a:t>
            </a:r>
          </a:p>
        </p:txBody>
      </p:sp>
      <p:sp>
        <p:nvSpPr>
          <p:cNvPr id="9" name="TextBox 8">
            <a:extLst>
              <a:ext uri="{FF2B5EF4-FFF2-40B4-BE49-F238E27FC236}">
                <a16:creationId xmlns:a16="http://schemas.microsoft.com/office/drawing/2014/main" id="{CDD2906F-55F0-82D8-E27A-4288635F8700}"/>
              </a:ext>
            </a:extLst>
          </p:cNvPr>
          <p:cNvSpPr txBox="1"/>
          <p:nvPr/>
        </p:nvSpPr>
        <p:spPr>
          <a:xfrm>
            <a:off x="6400800" y="2209800"/>
            <a:ext cx="1828800" cy="369332"/>
          </a:xfrm>
          <a:prstGeom prst="rect">
            <a:avLst/>
          </a:prstGeom>
          <a:noFill/>
        </p:spPr>
        <p:txBody>
          <a:bodyPr wrap="square">
            <a:spAutoFit/>
          </a:bodyPr>
          <a:lstStyle/>
          <a:p>
            <a:pPr>
              <a:spcBef>
                <a:spcPct val="50000"/>
              </a:spcBef>
              <a:defRPr/>
            </a:pPr>
            <a:r>
              <a:rPr lang="en-US" altLang="en-US" sz="1800" dirty="0">
                <a:effectLst>
                  <a:outerShdw blurRad="38100" dist="38100" dir="2700000" algn="tl">
                    <a:srgbClr val="000000"/>
                  </a:outerShdw>
                </a:effectLst>
              </a:rPr>
              <a:t>~ 50% Treatment</a:t>
            </a:r>
          </a:p>
        </p:txBody>
      </p:sp>
    </p:spTree>
    <p:extLst>
      <p:ext uri="{BB962C8B-B14F-4D97-AF65-F5344CB8AC3E}">
        <p14:creationId xmlns:p14="http://schemas.microsoft.com/office/powerpoint/2010/main" val="26172773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3C766-41A7-0BF5-3A6F-D3E6F4EF252B}"/>
              </a:ext>
            </a:extLst>
          </p:cNvPr>
          <p:cNvSpPr>
            <a:spLocks noGrp="1"/>
          </p:cNvSpPr>
          <p:nvPr>
            <p:ph type="title"/>
          </p:nvPr>
        </p:nvSpPr>
        <p:spPr/>
        <p:txBody>
          <a:bodyPr/>
          <a:lstStyle/>
          <a:p>
            <a:r>
              <a:rPr lang="en-US" dirty="0"/>
              <a:t>Identifying the point of DBP production in a water system</a:t>
            </a:r>
          </a:p>
        </p:txBody>
      </p:sp>
      <p:sp>
        <p:nvSpPr>
          <p:cNvPr id="3" name="Content Placeholder 2">
            <a:extLst>
              <a:ext uri="{FF2B5EF4-FFF2-40B4-BE49-F238E27FC236}">
                <a16:creationId xmlns:a16="http://schemas.microsoft.com/office/drawing/2014/main" id="{877889A8-3C94-757C-E254-4C75B2E3F8CF}"/>
              </a:ext>
            </a:extLst>
          </p:cNvPr>
          <p:cNvSpPr>
            <a:spLocks noGrp="1"/>
          </p:cNvSpPr>
          <p:nvPr>
            <p:ph idx="1"/>
          </p:nvPr>
        </p:nvSpPr>
        <p:spPr>
          <a:xfrm>
            <a:off x="5353050" y="2046288"/>
            <a:ext cx="3733800" cy="4800600"/>
          </a:xfrm>
        </p:spPr>
        <p:txBody>
          <a:bodyPr/>
          <a:lstStyle/>
          <a:p>
            <a:pPr>
              <a:spcBef>
                <a:spcPct val="50000"/>
              </a:spcBef>
              <a:buFontTx/>
              <a:buAutoNum type="arabicPeriod"/>
              <a:defRPr/>
            </a:pPr>
            <a:r>
              <a:rPr lang="en-US" altLang="en-US" sz="2000" dirty="0"/>
              <a:t>DBPs are equally produced in the treatment plant and in the WD system.</a:t>
            </a:r>
          </a:p>
          <a:p>
            <a:pPr>
              <a:spcBef>
                <a:spcPct val="50000"/>
              </a:spcBef>
              <a:buFontTx/>
              <a:buAutoNum type="arabicPeriod"/>
              <a:defRPr/>
            </a:pPr>
            <a:r>
              <a:rPr lang="en-US" altLang="en-US" sz="2000" dirty="0"/>
              <a:t>It is important to note where the DBPs are produced (extra sampling) to identify effective corrective actions.</a:t>
            </a:r>
          </a:p>
          <a:p>
            <a:pPr>
              <a:spcBef>
                <a:spcPct val="50000"/>
              </a:spcBef>
              <a:buFontTx/>
              <a:buAutoNum type="arabicPeriod"/>
              <a:defRPr/>
            </a:pPr>
            <a:r>
              <a:rPr lang="en-US" altLang="en-US" sz="2000" dirty="0"/>
              <a:t>DBP problems typically occur at MRT Locations.</a:t>
            </a:r>
          </a:p>
          <a:p>
            <a:pPr>
              <a:spcBef>
                <a:spcPct val="50000"/>
              </a:spcBef>
              <a:buFontTx/>
              <a:buAutoNum type="arabicPeriod"/>
              <a:defRPr/>
            </a:pPr>
            <a:r>
              <a:rPr lang="en-US" altLang="en-US" sz="2000" dirty="0"/>
              <a:t>Proactive DBP Strategies should be targeted.</a:t>
            </a:r>
          </a:p>
          <a:p>
            <a:pPr marL="457200" indent="-457200">
              <a:buFont typeface="+mj-lt"/>
              <a:buAutoNum type="arabicPeriod"/>
            </a:pPr>
            <a:endParaRPr lang="en-US" dirty="0"/>
          </a:p>
        </p:txBody>
      </p:sp>
      <p:sp>
        <p:nvSpPr>
          <p:cNvPr id="4" name="Slide Number Placeholder 3">
            <a:extLst>
              <a:ext uri="{FF2B5EF4-FFF2-40B4-BE49-F238E27FC236}">
                <a16:creationId xmlns:a16="http://schemas.microsoft.com/office/drawing/2014/main" id="{2F339E8B-C967-8A74-3051-C65C4CA636C2}"/>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48</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graphicFrame>
        <p:nvGraphicFramePr>
          <p:cNvPr id="5" name="Object 3">
            <a:extLst>
              <a:ext uri="{FF2B5EF4-FFF2-40B4-BE49-F238E27FC236}">
                <a16:creationId xmlns:a16="http://schemas.microsoft.com/office/drawing/2014/main" id="{2B111C87-4DE0-0ACE-5F00-6C20F0685B5C}"/>
              </a:ext>
            </a:extLst>
          </p:cNvPr>
          <p:cNvGraphicFramePr>
            <a:graphicFrameLocks noChangeAspect="1"/>
          </p:cNvGraphicFramePr>
          <p:nvPr>
            <p:extLst>
              <p:ext uri="{D42A27DB-BD31-4B8C-83A1-F6EECF244321}">
                <p14:modId xmlns:p14="http://schemas.microsoft.com/office/powerpoint/2010/main" val="1752403822"/>
              </p:ext>
            </p:extLst>
          </p:nvPr>
        </p:nvGraphicFramePr>
        <p:xfrm>
          <a:off x="304800" y="1524501"/>
          <a:ext cx="5048250" cy="4472573"/>
        </p:xfrm>
        <a:graphic>
          <a:graphicData uri="http://schemas.openxmlformats.org/presentationml/2006/ole">
            <mc:AlternateContent xmlns:mc="http://schemas.openxmlformats.org/markup-compatibility/2006">
              <mc:Choice xmlns:v="urn:schemas-microsoft-com:vml" Requires="v">
                <p:oleObj name="Bitmap Image" r:id="rId2" imgW="4057560" imgH="3514680" progId="Paint.Picture">
                  <p:embed/>
                </p:oleObj>
              </mc:Choice>
              <mc:Fallback>
                <p:oleObj name="Bitmap Image" r:id="rId2" imgW="4057560" imgH="3514680" progId="Paint.Picture">
                  <p:embed/>
                  <p:pic>
                    <p:nvPicPr>
                      <p:cNvPr id="59396" name="Object 3"/>
                      <p:cNvPicPr>
                        <a:picLocks noChangeAspect="1" noChangeArrowheads="1"/>
                      </p:cNvPicPr>
                      <p:nvPr/>
                    </p:nvPicPr>
                    <p:blipFill>
                      <a:blip r:embed="rId3"/>
                      <a:srcRect/>
                      <a:stretch>
                        <a:fillRect/>
                      </a:stretch>
                    </p:blipFill>
                    <p:spPr bwMode="auto">
                      <a:xfrm>
                        <a:off x="304800" y="1524501"/>
                        <a:ext cx="5048250" cy="4472573"/>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1511334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5EED6-6362-2F77-AC3E-7D1120FE8F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D951A2-F826-C936-B5C2-8B2E06E39978}"/>
              </a:ext>
            </a:extLst>
          </p:cNvPr>
          <p:cNvSpPr>
            <a:spLocks noGrp="1"/>
          </p:cNvSpPr>
          <p:nvPr>
            <p:ph type="title"/>
          </p:nvPr>
        </p:nvSpPr>
        <p:spPr/>
        <p:txBody>
          <a:bodyPr/>
          <a:lstStyle/>
          <a:p>
            <a:r>
              <a:rPr lang="en-US" dirty="0"/>
              <a:t>Our topics</a:t>
            </a:r>
          </a:p>
        </p:txBody>
      </p:sp>
      <p:sp>
        <p:nvSpPr>
          <p:cNvPr id="3" name="Content Placeholder 2">
            <a:extLst>
              <a:ext uri="{FF2B5EF4-FFF2-40B4-BE49-F238E27FC236}">
                <a16:creationId xmlns:a16="http://schemas.microsoft.com/office/drawing/2014/main" id="{17EE049B-6406-15E7-83CC-321336CBC195}"/>
              </a:ext>
            </a:extLst>
          </p:cNvPr>
          <p:cNvSpPr>
            <a:spLocks noGrp="1"/>
          </p:cNvSpPr>
          <p:nvPr>
            <p:ph idx="1"/>
          </p:nvPr>
        </p:nvSpPr>
        <p:spPr/>
        <p:txBody>
          <a:bodyPr/>
          <a:lstStyle/>
          <a:p>
            <a:pPr marL="457200" indent="-457200">
              <a:buFont typeface="+mj-lt"/>
              <a:buAutoNum type="arabicPeriod"/>
            </a:pPr>
            <a:r>
              <a:rPr lang="en-US" dirty="0"/>
              <a:t>Disinfection By-Products </a:t>
            </a:r>
            <a:r>
              <a:rPr lang="en-US" b="1" dirty="0"/>
              <a:t>(DBP) overview</a:t>
            </a:r>
          </a:p>
          <a:p>
            <a:pPr lvl="2"/>
            <a:r>
              <a:rPr lang="en-US" dirty="0"/>
              <a:t>Drinking water treatment &amp; distribution</a:t>
            </a:r>
          </a:p>
          <a:p>
            <a:pPr marL="457200" indent="-457200">
              <a:buFont typeface="+mj-lt"/>
              <a:buAutoNum type="arabicPeriod"/>
            </a:pPr>
            <a:r>
              <a:rPr lang="en-US" dirty="0">
                <a:highlight>
                  <a:srgbClr val="FFFF00"/>
                </a:highlight>
              </a:rPr>
              <a:t>DBP </a:t>
            </a:r>
            <a:r>
              <a:rPr lang="en-US" b="1" dirty="0">
                <a:highlight>
                  <a:srgbClr val="FFFF00"/>
                </a:highlight>
              </a:rPr>
              <a:t>Control theory</a:t>
            </a:r>
          </a:p>
          <a:p>
            <a:pPr marL="457200" indent="-457200">
              <a:buFont typeface="+mj-lt"/>
              <a:buAutoNum type="arabicPeriod"/>
            </a:pPr>
            <a:r>
              <a:rPr lang="en-US" dirty="0"/>
              <a:t>DBP </a:t>
            </a:r>
            <a:r>
              <a:rPr lang="en-US" b="1" dirty="0"/>
              <a:t>Control applications</a:t>
            </a:r>
          </a:p>
          <a:p>
            <a:pPr marL="457200" indent="-457200">
              <a:buFont typeface="+mj-lt"/>
              <a:buAutoNum type="arabicPeriod"/>
            </a:pPr>
            <a:r>
              <a:rPr lang="en-US" dirty="0"/>
              <a:t>DBP </a:t>
            </a:r>
            <a:r>
              <a:rPr lang="en-US" b="1" dirty="0"/>
              <a:t>Pilot-scale study </a:t>
            </a:r>
            <a:r>
              <a:rPr lang="en-US" i="1" dirty="0"/>
              <a:t>(time permitting)</a:t>
            </a:r>
            <a:endParaRPr lang="en-US" dirty="0"/>
          </a:p>
          <a:p>
            <a:endParaRPr lang="en-US" dirty="0"/>
          </a:p>
        </p:txBody>
      </p:sp>
      <p:sp>
        <p:nvSpPr>
          <p:cNvPr id="4" name="Slide Number Placeholder 3">
            <a:extLst>
              <a:ext uri="{FF2B5EF4-FFF2-40B4-BE49-F238E27FC236}">
                <a16:creationId xmlns:a16="http://schemas.microsoft.com/office/drawing/2014/main" id="{6B0BE82E-B29D-1613-B008-745ED3535393}"/>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49</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43929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496219-5297-2F01-25FC-F3EF742434D0}"/>
              </a:ext>
            </a:extLst>
          </p:cNvPr>
          <p:cNvSpPr>
            <a:spLocks noGrp="1"/>
          </p:cNvSpPr>
          <p:nvPr>
            <p:ph type="ctrTitle"/>
          </p:nvPr>
        </p:nvSpPr>
        <p:spPr>
          <a:xfrm>
            <a:off x="760412" y="2286000"/>
            <a:ext cx="7623175" cy="1752600"/>
          </a:xfrm>
        </p:spPr>
        <p:txBody>
          <a:bodyPr/>
          <a:lstStyle/>
          <a:p>
            <a:r>
              <a:rPr lang="en-US" dirty="0"/>
              <a:t>DBP control:</a:t>
            </a:r>
            <a:br>
              <a:rPr lang="en-US" dirty="0"/>
            </a:br>
            <a:r>
              <a:rPr lang="en-US" dirty="0"/>
              <a:t>theory </a:t>
            </a:r>
            <a:r>
              <a:rPr lang="en-US" b="0" dirty="0"/>
              <a:t>&amp; Applications</a:t>
            </a:r>
            <a:endParaRPr lang="en-US" dirty="0"/>
          </a:p>
        </p:txBody>
      </p:sp>
    </p:spTree>
    <p:extLst>
      <p:ext uri="{BB962C8B-B14F-4D97-AF65-F5344CB8AC3E}">
        <p14:creationId xmlns:p14="http://schemas.microsoft.com/office/powerpoint/2010/main" val="68850211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DAD8D-E563-5435-F4C5-DBFAE5DF4236}"/>
              </a:ext>
            </a:extLst>
          </p:cNvPr>
          <p:cNvSpPr>
            <a:spLocks noGrp="1"/>
          </p:cNvSpPr>
          <p:nvPr>
            <p:ph type="title"/>
          </p:nvPr>
        </p:nvSpPr>
        <p:spPr/>
        <p:txBody>
          <a:bodyPr/>
          <a:lstStyle/>
          <a:p>
            <a:r>
              <a:rPr lang="en-US" dirty="0"/>
              <a:t>Development of DBP regulations</a:t>
            </a:r>
          </a:p>
        </p:txBody>
      </p:sp>
      <p:sp>
        <p:nvSpPr>
          <p:cNvPr id="3" name="Content Placeholder 2">
            <a:extLst>
              <a:ext uri="{FF2B5EF4-FFF2-40B4-BE49-F238E27FC236}">
                <a16:creationId xmlns:a16="http://schemas.microsoft.com/office/drawing/2014/main" id="{6FB0CA9C-914E-CFF0-E1F5-787BB9EE37F4}"/>
              </a:ext>
            </a:extLst>
          </p:cNvPr>
          <p:cNvSpPr>
            <a:spLocks noGrp="1"/>
          </p:cNvSpPr>
          <p:nvPr>
            <p:ph idx="1"/>
          </p:nvPr>
        </p:nvSpPr>
        <p:spPr/>
        <p:txBody>
          <a:bodyPr/>
          <a:lstStyle/>
          <a:p>
            <a:pPr marL="0" indent="0" eaLnBrk="1" hangingPunct="1">
              <a:buNone/>
              <a:defRPr/>
            </a:pPr>
            <a:r>
              <a:rPr lang="en-US" sz="2800" b="1" dirty="0"/>
              <a:t>Trihalomethane (THM) Rule</a:t>
            </a:r>
          </a:p>
          <a:p>
            <a:pPr marL="342900" indent="-342900">
              <a:spcAft>
                <a:spcPts val="0"/>
              </a:spcAft>
              <a:buFont typeface="Arial" panose="020B0604020202020204" pitchFamily="34" charset="0"/>
              <a:buChar char="•"/>
              <a:defRPr/>
            </a:pPr>
            <a:r>
              <a:rPr lang="en-US" sz="2000" dirty="0"/>
              <a:t>Effective in 1979</a:t>
            </a:r>
          </a:p>
          <a:p>
            <a:pPr marL="342900" indent="-342900">
              <a:spcAft>
                <a:spcPts val="0"/>
              </a:spcAft>
              <a:buFont typeface="Arial" panose="020B0604020202020204" pitchFamily="34" charset="0"/>
              <a:buChar char="•"/>
            </a:pPr>
            <a:r>
              <a:rPr lang="en-US" sz="2000" dirty="0"/>
              <a:t>MCLs: TTHM = 0.100 mg/L (4 THMs)</a:t>
            </a:r>
          </a:p>
          <a:p>
            <a:pPr marL="342900" indent="-342900">
              <a:spcAft>
                <a:spcPts val="0"/>
              </a:spcAft>
              <a:buFont typeface="Arial" panose="020B0604020202020204" pitchFamily="34" charset="0"/>
              <a:buChar char="•"/>
            </a:pPr>
            <a:r>
              <a:rPr lang="en-US" sz="2000" dirty="0"/>
              <a:t>Quarterly Samples (4 locations – one at max)</a:t>
            </a:r>
          </a:p>
          <a:p>
            <a:pPr marL="342900" indent="-342900">
              <a:spcAft>
                <a:spcPts val="0"/>
              </a:spcAft>
              <a:buFont typeface="Arial" panose="020B0604020202020204" pitchFamily="34" charset="0"/>
              <a:buChar char="•"/>
            </a:pPr>
            <a:r>
              <a:rPr lang="en-US" sz="2000" dirty="0"/>
              <a:t>Running Annual Averages</a:t>
            </a:r>
          </a:p>
          <a:p>
            <a:pPr eaLnBrk="1" hangingPunct="1">
              <a:defRPr/>
            </a:pPr>
            <a:endParaRPr lang="en-US" sz="1000" dirty="0"/>
          </a:p>
          <a:p>
            <a:pPr marL="0" indent="0" eaLnBrk="1" hangingPunct="1">
              <a:buNone/>
              <a:defRPr/>
            </a:pPr>
            <a:r>
              <a:rPr lang="en-US" sz="2800" b="1" dirty="0"/>
              <a:t>Stage 1 D/DBP Rule</a:t>
            </a:r>
          </a:p>
          <a:p>
            <a:pPr marL="342900" indent="-342900" eaLnBrk="1" hangingPunct="1">
              <a:spcAft>
                <a:spcPts val="0"/>
              </a:spcAft>
              <a:buFont typeface="Arial" panose="020B0604020202020204" pitchFamily="34" charset="0"/>
              <a:buChar char="•"/>
              <a:defRPr/>
            </a:pPr>
            <a:r>
              <a:rPr lang="en-US" sz="2000" dirty="0"/>
              <a:t>Promulgated in 1998; Effective in 2001</a:t>
            </a:r>
          </a:p>
          <a:p>
            <a:pPr marL="342900" indent="-342900">
              <a:spcAft>
                <a:spcPts val="0"/>
              </a:spcAft>
              <a:buFont typeface="Arial" panose="020B0604020202020204" pitchFamily="34" charset="0"/>
              <a:buChar char="•"/>
            </a:pPr>
            <a:r>
              <a:rPr lang="en-US" sz="2000" dirty="0"/>
              <a:t>MCLs: TTHM = 0.080 mg/L; HAA5 = 0.060 mg/L</a:t>
            </a:r>
          </a:p>
          <a:p>
            <a:pPr marL="342900" indent="-342900">
              <a:spcAft>
                <a:spcPts val="0"/>
              </a:spcAft>
              <a:buFont typeface="Arial" panose="020B0604020202020204" pitchFamily="34" charset="0"/>
              <a:buChar char="•"/>
            </a:pPr>
            <a:r>
              <a:rPr lang="en-US" sz="2000" dirty="0"/>
              <a:t>Must Demonstrate TOC Removal</a:t>
            </a:r>
          </a:p>
          <a:p>
            <a:pPr marL="342900" indent="-342900">
              <a:spcAft>
                <a:spcPts val="0"/>
              </a:spcAft>
              <a:buFont typeface="Arial" panose="020B0604020202020204" pitchFamily="34" charset="0"/>
              <a:buChar char="•"/>
            </a:pPr>
            <a:r>
              <a:rPr lang="en-US" sz="2000" dirty="0"/>
              <a:t>Disinfectant Doses Limited</a:t>
            </a:r>
          </a:p>
          <a:p>
            <a:pPr marL="342900" indent="-342900">
              <a:spcAft>
                <a:spcPts val="0"/>
              </a:spcAft>
              <a:buFont typeface="Arial" panose="020B0604020202020204" pitchFamily="34" charset="0"/>
              <a:buChar char="•"/>
            </a:pPr>
            <a:r>
              <a:rPr lang="en-US" sz="2000" dirty="0"/>
              <a:t>Maintain Specific residuals in Distribution System</a:t>
            </a:r>
          </a:p>
          <a:p>
            <a:endParaRPr lang="en-US" dirty="0"/>
          </a:p>
        </p:txBody>
      </p:sp>
      <p:sp>
        <p:nvSpPr>
          <p:cNvPr id="4" name="Slide Number Placeholder 3">
            <a:extLst>
              <a:ext uri="{FF2B5EF4-FFF2-40B4-BE49-F238E27FC236}">
                <a16:creationId xmlns:a16="http://schemas.microsoft.com/office/drawing/2014/main" id="{355BB178-10B1-393A-1CF2-EFBC370F4482}"/>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76071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A0226-5818-4A26-C50F-30C862AA8B14}"/>
              </a:ext>
            </a:extLst>
          </p:cNvPr>
          <p:cNvSpPr>
            <a:spLocks noGrp="1"/>
          </p:cNvSpPr>
          <p:nvPr>
            <p:ph type="title"/>
          </p:nvPr>
        </p:nvSpPr>
        <p:spPr/>
        <p:txBody>
          <a:bodyPr/>
          <a:lstStyle/>
          <a:p>
            <a:r>
              <a:rPr lang="en-US" dirty="0"/>
              <a:t>Development of DBP regulations</a:t>
            </a:r>
          </a:p>
        </p:txBody>
      </p:sp>
      <p:sp>
        <p:nvSpPr>
          <p:cNvPr id="3" name="Content Placeholder 2">
            <a:extLst>
              <a:ext uri="{FF2B5EF4-FFF2-40B4-BE49-F238E27FC236}">
                <a16:creationId xmlns:a16="http://schemas.microsoft.com/office/drawing/2014/main" id="{6A75B375-88E8-BAB2-6828-5F1117F6DA00}"/>
              </a:ext>
            </a:extLst>
          </p:cNvPr>
          <p:cNvSpPr>
            <a:spLocks noGrp="1"/>
          </p:cNvSpPr>
          <p:nvPr>
            <p:ph idx="1"/>
          </p:nvPr>
        </p:nvSpPr>
        <p:spPr>
          <a:xfrm>
            <a:off x="457200" y="1293321"/>
            <a:ext cx="3962400" cy="4800600"/>
          </a:xfrm>
        </p:spPr>
        <p:txBody>
          <a:bodyPr/>
          <a:lstStyle/>
          <a:p>
            <a:pPr marL="0" indent="0" eaLnBrk="1" hangingPunct="1">
              <a:spcBef>
                <a:spcPct val="80000"/>
              </a:spcBef>
              <a:buNone/>
              <a:defRPr/>
            </a:pPr>
            <a:r>
              <a:rPr lang="en-US" sz="2800" b="1" dirty="0"/>
              <a:t>Stage 2 D/DBP Rule</a:t>
            </a:r>
          </a:p>
          <a:p>
            <a:pPr eaLnBrk="1" hangingPunct="1">
              <a:spcAft>
                <a:spcPts val="0"/>
              </a:spcAft>
              <a:defRPr/>
            </a:pPr>
            <a:r>
              <a:rPr lang="en-US" sz="2000" dirty="0"/>
              <a:t>Promulgated in 2006; Effective in 2012-13</a:t>
            </a:r>
          </a:p>
          <a:p>
            <a:pPr>
              <a:spcAft>
                <a:spcPts val="0"/>
              </a:spcAft>
            </a:pPr>
            <a:r>
              <a:rPr lang="en-US" sz="2000" dirty="0"/>
              <a:t>TTHM &amp; HAA5 same as Stage 1 - 80/60 </a:t>
            </a:r>
            <a:r>
              <a:rPr lang="en-US" sz="2000" dirty="0">
                <a:cs typeface="Arial"/>
              </a:rPr>
              <a:t>µ</a:t>
            </a:r>
            <a:r>
              <a:rPr lang="en-US" sz="2000" dirty="0"/>
              <a:t>g/L</a:t>
            </a:r>
          </a:p>
          <a:p>
            <a:pPr>
              <a:spcAft>
                <a:spcPts val="0"/>
              </a:spcAft>
            </a:pPr>
            <a:r>
              <a:rPr lang="en-US" sz="2000" dirty="0"/>
              <a:t>Select IDSE Sites with highest levels</a:t>
            </a:r>
          </a:p>
          <a:p>
            <a:pPr>
              <a:spcAft>
                <a:spcPts val="0"/>
              </a:spcAft>
            </a:pPr>
            <a:r>
              <a:rPr lang="en-US" sz="2000" dirty="0"/>
              <a:t>No system wide running annual averages</a:t>
            </a:r>
          </a:p>
          <a:p>
            <a:pPr>
              <a:spcAft>
                <a:spcPts val="0"/>
              </a:spcAft>
            </a:pPr>
            <a:r>
              <a:rPr lang="en-US" sz="2000" dirty="0"/>
              <a:t>Use Location running annual average (LRAA)</a:t>
            </a:r>
          </a:p>
          <a:p>
            <a:endParaRPr lang="en-US" dirty="0"/>
          </a:p>
        </p:txBody>
      </p:sp>
      <p:sp>
        <p:nvSpPr>
          <p:cNvPr id="4" name="Slide Number Placeholder 3">
            <a:extLst>
              <a:ext uri="{FF2B5EF4-FFF2-40B4-BE49-F238E27FC236}">
                <a16:creationId xmlns:a16="http://schemas.microsoft.com/office/drawing/2014/main" id="{6EFA9D14-317E-86F5-2244-C3D8BC51A8DB}"/>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5" name="Picture 29" descr="qrg_stage_2_dbpr_qrg_sch1_final">
            <a:extLst>
              <a:ext uri="{FF2B5EF4-FFF2-40B4-BE49-F238E27FC236}">
                <a16:creationId xmlns:a16="http://schemas.microsoft.com/office/drawing/2014/main" id="{FE14BD95-AC13-5DD0-D14B-8898A81CC373}"/>
              </a:ext>
            </a:extLst>
          </p:cNvPr>
          <p:cNvPicPr>
            <a:picLocks noChangeAspect="1" noChangeArrowheads="1"/>
          </p:cNvPicPr>
          <p:nvPr/>
        </p:nvPicPr>
        <p:blipFill>
          <a:blip r:embed="rId2" cstate="print"/>
          <a:srcRect/>
          <a:stretch>
            <a:fillRect/>
          </a:stretch>
        </p:blipFill>
        <p:spPr>
          <a:xfrm>
            <a:off x="5334000" y="1417638"/>
            <a:ext cx="3486150" cy="4509975"/>
          </a:xfrm>
          <a:prstGeom prst="rect">
            <a:avLst/>
          </a:prstGeom>
          <a:noFill/>
          <a:ln>
            <a:solidFill>
              <a:schemeClr val="accent1"/>
            </a:solidFill>
          </a:ln>
        </p:spPr>
      </p:pic>
    </p:spTree>
    <p:extLst>
      <p:ext uri="{BB962C8B-B14F-4D97-AF65-F5344CB8AC3E}">
        <p14:creationId xmlns:p14="http://schemas.microsoft.com/office/powerpoint/2010/main" val="18622337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258AA-6DD9-7B0B-6C19-0B39E4FE62E5}"/>
              </a:ext>
            </a:extLst>
          </p:cNvPr>
          <p:cNvSpPr>
            <a:spLocks noGrp="1"/>
          </p:cNvSpPr>
          <p:nvPr>
            <p:ph type="title"/>
          </p:nvPr>
        </p:nvSpPr>
        <p:spPr/>
        <p:txBody>
          <a:bodyPr/>
          <a:lstStyle/>
          <a:p>
            <a:r>
              <a:rPr lang="en-US" u="sng" dirty="0"/>
              <a:t>Who</a:t>
            </a:r>
            <a:r>
              <a:rPr lang="en-US" dirty="0"/>
              <a:t> is required to monitor for DBP &amp; </a:t>
            </a:r>
            <a:r>
              <a:rPr lang="en-US" u="sng" dirty="0"/>
              <a:t>what</a:t>
            </a:r>
            <a:r>
              <a:rPr lang="en-US" dirty="0"/>
              <a:t> must be monitored?</a:t>
            </a:r>
            <a:endParaRPr lang="en-US" u="sng" dirty="0"/>
          </a:p>
        </p:txBody>
      </p:sp>
      <p:sp>
        <p:nvSpPr>
          <p:cNvPr id="3" name="Content Placeholder 2">
            <a:extLst>
              <a:ext uri="{FF2B5EF4-FFF2-40B4-BE49-F238E27FC236}">
                <a16:creationId xmlns:a16="http://schemas.microsoft.com/office/drawing/2014/main" id="{145C2433-5A0D-37AB-8851-86DB07A9ABAD}"/>
              </a:ext>
            </a:extLst>
          </p:cNvPr>
          <p:cNvSpPr>
            <a:spLocks noGrp="1"/>
          </p:cNvSpPr>
          <p:nvPr>
            <p:ph idx="1"/>
          </p:nvPr>
        </p:nvSpPr>
        <p:spPr/>
        <p:txBody>
          <a:bodyPr/>
          <a:lstStyle/>
          <a:p>
            <a:pPr marL="0" indent="0">
              <a:spcBef>
                <a:spcPts val="0"/>
              </a:spcBef>
              <a:buNone/>
            </a:pPr>
            <a:r>
              <a:rPr lang="en-US" sz="2400" b="1" dirty="0"/>
              <a:t>Community</a:t>
            </a:r>
            <a:r>
              <a:rPr lang="en-US" sz="2400" dirty="0"/>
              <a:t> and </a:t>
            </a:r>
            <a:r>
              <a:rPr lang="en-US" sz="2400" b="1" dirty="0" err="1"/>
              <a:t>Nontransient</a:t>
            </a:r>
            <a:r>
              <a:rPr lang="en-US" sz="2400" b="1" dirty="0"/>
              <a:t> Noncommunity(NTNC) waterworks</a:t>
            </a:r>
            <a:r>
              <a:rPr lang="en-US" sz="2400" dirty="0"/>
              <a:t> that add:</a:t>
            </a:r>
          </a:p>
          <a:p>
            <a:pPr marL="0" indent="0">
              <a:spcBef>
                <a:spcPts val="0"/>
              </a:spcBef>
              <a:buNone/>
            </a:pPr>
            <a:r>
              <a:rPr lang="en-US" sz="1500" dirty="0"/>
              <a:t>  </a:t>
            </a:r>
          </a:p>
          <a:p>
            <a:pPr marL="342900" indent="-342900">
              <a:spcBef>
                <a:spcPts val="0"/>
              </a:spcBef>
              <a:buFont typeface="Arial" panose="020B0604020202020204" pitchFamily="34" charset="0"/>
              <a:buChar char="•"/>
            </a:pPr>
            <a:r>
              <a:rPr lang="en-US" sz="2400" u="sng" dirty="0"/>
              <a:t>chlorine</a:t>
            </a:r>
            <a:r>
              <a:rPr lang="en-US" sz="2400" dirty="0"/>
              <a:t>, </a:t>
            </a:r>
            <a:r>
              <a:rPr lang="en-US" sz="2400" u="sng" dirty="0"/>
              <a:t>chloramines</a:t>
            </a:r>
            <a:r>
              <a:rPr lang="en-US" sz="2400" dirty="0"/>
              <a:t>, </a:t>
            </a:r>
            <a:r>
              <a:rPr lang="en-US" sz="2400" u="sng" dirty="0"/>
              <a:t>chlorine dioxide</a:t>
            </a:r>
            <a:r>
              <a:rPr lang="en-US" sz="2400" dirty="0"/>
              <a:t>  must monitor for </a:t>
            </a:r>
            <a:r>
              <a:rPr lang="en-US" sz="2400" b="1" i="1" dirty="0"/>
              <a:t>TTHM</a:t>
            </a:r>
            <a:r>
              <a:rPr lang="en-US" sz="2400" dirty="0"/>
              <a:t> and </a:t>
            </a:r>
            <a:r>
              <a:rPr lang="en-US" sz="2400" b="1" i="1" dirty="0"/>
              <a:t>HAA5</a:t>
            </a:r>
            <a:r>
              <a:rPr lang="en-US" sz="2400" dirty="0"/>
              <a:t>. </a:t>
            </a:r>
          </a:p>
          <a:p>
            <a:pPr marL="0" indent="0">
              <a:spcBef>
                <a:spcPts val="0"/>
              </a:spcBef>
              <a:buNone/>
            </a:pPr>
            <a:r>
              <a:rPr lang="en-US" sz="1500" dirty="0"/>
              <a:t> </a:t>
            </a:r>
          </a:p>
          <a:p>
            <a:pPr marL="342900" indent="-342900">
              <a:spcBef>
                <a:spcPts val="0"/>
              </a:spcBef>
              <a:buFont typeface="Arial" panose="020B0604020202020204" pitchFamily="34" charset="0"/>
              <a:buChar char="•"/>
            </a:pPr>
            <a:r>
              <a:rPr lang="en-US" sz="2400" u="sng" dirty="0"/>
              <a:t>chlorine dioxide </a:t>
            </a:r>
            <a:r>
              <a:rPr lang="en-US" sz="2400" dirty="0"/>
              <a:t>must monitor for </a:t>
            </a:r>
            <a:r>
              <a:rPr lang="en-US" sz="2400" b="1" i="1" dirty="0"/>
              <a:t>chlorite</a:t>
            </a:r>
            <a:r>
              <a:rPr lang="en-US" sz="2400" dirty="0"/>
              <a:t>.</a:t>
            </a:r>
          </a:p>
          <a:p>
            <a:pPr marL="0" indent="0">
              <a:spcBef>
                <a:spcPts val="0"/>
              </a:spcBef>
              <a:buNone/>
            </a:pPr>
            <a:r>
              <a:rPr lang="en-US" sz="1500" dirty="0"/>
              <a:t> </a:t>
            </a:r>
          </a:p>
          <a:p>
            <a:pPr marL="342900" indent="-342900">
              <a:spcBef>
                <a:spcPts val="0"/>
              </a:spcBef>
              <a:buFont typeface="Arial" panose="020B0604020202020204" pitchFamily="34" charset="0"/>
              <a:buChar char="•"/>
            </a:pPr>
            <a:r>
              <a:rPr lang="en-US" sz="2400" u="sng" dirty="0"/>
              <a:t>ozone</a:t>
            </a:r>
            <a:r>
              <a:rPr lang="en-US" sz="2400" dirty="0"/>
              <a:t> must monitor for </a:t>
            </a:r>
            <a:r>
              <a:rPr lang="en-US" sz="2400" b="1" i="1" dirty="0"/>
              <a:t>bromate</a:t>
            </a:r>
            <a:r>
              <a:rPr lang="en-US" sz="2400" dirty="0"/>
              <a:t>.</a:t>
            </a:r>
          </a:p>
          <a:p>
            <a:pPr marL="0" indent="0">
              <a:spcBef>
                <a:spcPts val="0"/>
              </a:spcBef>
              <a:buNone/>
            </a:pPr>
            <a:r>
              <a:rPr lang="en-US" sz="1500" dirty="0"/>
              <a:t> </a:t>
            </a:r>
          </a:p>
          <a:p>
            <a:pPr marL="0" indent="0">
              <a:spcBef>
                <a:spcPts val="0"/>
              </a:spcBef>
              <a:buNone/>
            </a:pPr>
            <a:r>
              <a:rPr lang="en-US" sz="2400" b="1" dirty="0"/>
              <a:t>Transient Noncommunity waterworks </a:t>
            </a:r>
            <a:r>
              <a:rPr lang="en-US" sz="2400" dirty="0"/>
              <a:t>adding </a:t>
            </a:r>
            <a:r>
              <a:rPr lang="en-US" sz="2400" u="sng" dirty="0"/>
              <a:t>chlorine</a:t>
            </a:r>
            <a:r>
              <a:rPr lang="en-US" sz="2400" dirty="0"/>
              <a:t> </a:t>
            </a:r>
            <a:r>
              <a:rPr lang="en-US" sz="2400" u="sng" dirty="0"/>
              <a:t>dioxide</a:t>
            </a:r>
            <a:r>
              <a:rPr lang="en-US" sz="2400" dirty="0"/>
              <a:t> to surface water or groundwater under the direct influence of surface must monitor for </a:t>
            </a:r>
            <a:r>
              <a:rPr lang="en-US" sz="2400" b="1" i="1" dirty="0"/>
              <a:t>Chlorite</a:t>
            </a:r>
            <a:r>
              <a:rPr lang="en-US" sz="2400" dirty="0"/>
              <a:t>.</a:t>
            </a:r>
          </a:p>
          <a:p>
            <a:endParaRPr lang="en-US" dirty="0"/>
          </a:p>
        </p:txBody>
      </p:sp>
      <p:sp>
        <p:nvSpPr>
          <p:cNvPr id="4" name="Slide Number Placeholder 3">
            <a:extLst>
              <a:ext uri="{FF2B5EF4-FFF2-40B4-BE49-F238E27FC236}">
                <a16:creationId xmlns:a16="http://schemas.microsoft.com/office/drawing/2014/main" id="{8F8B6142-0F58-866F-CB3C-50771E917F6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607770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8F6DF-86CB-7F39-77BA-FF3DD9647935}"/>
              </a:ext>
            </a:extLst>
          </p:cNvPr>
          <p:cNvSpPr>
            <a:spLocks noGrp="1"/>
          </p:cNvSpPr>
          <p:nvPr>
            <p:ph type="title"/>
          </p:nvPr>
        </p:nvSpPr>
        <p:spPr/>
        <p:txBody>
          <a:bodyPr/>
          <a:lstStyle/>
          <a:p>
            <a:r>
              <a:rPr lang="en-US" dirty="0"/>
              <a:t>Monitoring requirements for DBP</a:t>
            </a:r>
          </a:p>
        </p:txBody>
      </p:sp>
      <p:sp>
        <p:nvSpPr>
          <p:cNvPr id="3" name="Content Placeholder 2">
            <a:extLst>
              <a:ext uri="{FF2B5EF4-FFF2-40B4-BE49-F238E27FC236}">
                <a16:creationId xmlns:a16="http://schemas.microsoft.com/office/drawing/2014/main" id="{1D6924AF-BEC4-A161-C7B7-B8780C0DFD60}"/>
              </a:ext>
            </a:extLst>
          </p:cNvPr>
          <p:cNvSpPr>
            <a:spLocks noGrp="1"/>
          </p:cNvSpPr>
          <p:nvPr>
            <p:ph idx="1"/>
          </p:nvPr>
        </p:nvSpPr>
        <p:spPr/>
        <p:txBody>
          <a:bodyPr/>
          <a:lstStyle/>
          <a:p>
            <a:pPr marL="342900" indent="-342900" algn="just">
              <a:spcBef>
                <a:spcPts val="0"/>
              </a:spcBef>
              <a:buFont typeface="Arial" panose="020B0604020202020204" pitchFamily="34" charset="0"/>
              <a:buChar char="•"/>
            </a:pPr>
            <a:r>
              <a:rPr lang="en-US" sz="2400" dirty="0">
                <a:solidFill>
                  <a:schemeClr val="tx1"/>
                </a:solidFill>
              </a:rPr>
              <a:t>Waterworks required to monitor for TTHM/HAA5 must collect distribution system samples from approved locations. </a:t>
            </a:r>
          </a:p>
          <a:p>
            <a:pPr marL="342900" indent="-342900" algn="just">
              <a:spcBef>
                <a:spcPts val="0"/>
              </a:spcBef>
              <a:buFont typeface="Arial" panose="020B0604020202020204" pitchFamily="34" charset="0"/>
              <a:buChar char="•"/>
            </a:pPr>
            <a:endParaRPr lang="en-US" sz="2400" dirty="0">
              <a:solidFill>
                <a:schemeClr val="tx1"/>
              </a:solidFill>
            </a:endParaRPr>
          </a:p>
          <a:p>
            <a:pPr marL="342900" indent="-342900" algn="just">
              <a:spcBef>
                <a:spcPts val="0"/>
              </a:spcBef>
              <a:buFont typeface="Arial" panose="020B0604020202020204" pitchFamily="34" charset="0"/>
              <a:buChar char="•"/>
            </a:pPr>
            <a:r>
              <a:rPr lang="en-US" sz="2400" dirty="0">
                <a:solidFill>
                  <a:schemeClr val="tx1"/>
                </a:solidFill>
              </a:rPr>
              <a:t>Approved monitoring locations selected from sites evaluated in the Initial Distribution System Evaluation (</a:t>
            </a:r>
            <a:r>
              <a:rPr lang="en-US" sz="2400" i="1" dirty="0">
                <a:solidFill>
                  <a:schemeClr val="tx1"/>
                </a:solidFill>
              </a:rPr>
              <a:t>IDSE</a:t>
            </a:r>
            <a:r>
              <a:rPr lang="en-US" sz="2400" dirty="0">
                <a:solidFill>
                  <a:schemeClr val="tx1"/>
                </a:solidFill>
              </a:rPr>
              <a:t>) or from hydraulic modeling (</a:t>
            </a:r>
            <a:r>
              <a:rPr lang="en-US" sz="2400" i="1" dirty="0">
                <a:solidFill>
                  <a:schemeClr val="tx1"/>
                </a:solidFill>
              </a:rPr>
              <a:t>to determine the average and maximum water age within a distribution system</a:t>
            </a:r>
            <a:r>
              <a:rPr lang="en-US" sz="2400" dirty="0">
                <a:solidFill>
                  <a:schemeClr val="tx1"/>
                </a:solidFill>
              </a:rPr>
              <a:t>) </a:t>
            </a:r>
          </a:p>
          <a:p>
            <a:pPr marL="342900" indent="-342900" algn="just">
              <a:spcBef>
                <a:spcPts val="0"/>
              </a:spcBef>
              <a:buFont typeface="Arial" panose="020B0604020202020204" pitchFamily="34" charset="0"/>
              <a:buChar char="•"/>
            </a:pPr>
            <a:endParaRPr lang="en-US" sz="2400" dirty="0">
              <a:solidFill>
                <a:schemeClr val="tx1"/>
              </a:solidFill>
            </a:endParaRPr>
          </a:p>
          <a:p>
            <a:pPr marL="342900" indent="-342900" algn="just">
              <a:spcBef>
                <a:spcPts val="0"/>
              </a:spcBef>
              <a:buFont typeface="Arial" panose="020B0604020202020204" pitchFamily="34" charset="0"/>
              <a:buChar char="•"/>
            </a:pPr>
            <a:r>
              <a:rPr lang="en-US" sz="2400" dirty="0">
                <a:solidFill>
                  <a:schemeClr val="tx1"/>
                </a:solidFill>
              </a:rPr>
              <a:t>Frequency and # of samples to be collected are based on source water type and population served.</a:t>
            </a:r>
          </a:p>
          <a:p>
            <a:pPr marL="342900" indent="-34290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E7551E14-390F-AA4C-9204-519B28173B74}"/>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53</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6719625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07454-9AA8-DEFE-5819-E439BE4384F4}"/>
              </a:ext>
            </a:extLst>
          </p:cNvPr>
          <p:cNvSpPr>
            <a:spLocks noGrp="1"/>
          </p:cNvSpPr>
          <p:nvPr>
            <p:ph type="title"/>
          </p:nvPr>
        </p:nvSpPr>
        <p:spPr/>
        <p:txBody>
          <a:bodyPr/>
          <a:lstStyle/>
          <a:p>
            <a:r>
              <a:rPr lang="en-US" dirty="0"/>
              <a:t>To determine DBP compliance</a:t>
            </a:r>
          </a:p>
        </p:txBody>
      </p:sp>
      <p:sp>
        <p:nvSpPr>
          <p:cNvPr id="3" name="Content Placeholder 2">
            <a:extLst>
              <a:ext uri="{FF2B5EF4-FFF2-40B4-BE49-F238E27FC236}">
                <a16:creationId xmlns:a16="http://schemas.microsoft.com/office/drawing/2014/main" id="{F4A7139F-A82C-BB24-F4C5-A53A89ADD970}"/>
              </a:ext>
            </a:extLst>
          </p:cNvPr>
          <p:cNvSpPr>
            <a:spLocks noGrp="1"/>
          </p:cNvSpPr>
          <p:nvPr>
            <p:ph idx="1"/>
          </p:nvPr>
        </p:nvSpPr>
        <p:spPr/>
        <p:txBody>
          <a:bodyPr/>
          <a:lstStyle/>
          <a:p>
            <a:pPr marL="0" indent="0" algn="just">
              <a:spcBef>
                <a:spcPts val="0"/>
              </a:spcBef>
            </a:pPr>
            <a:r>
              <a:rPr lang="en-US" sz="2400" dirty="0"/>
              <a:t>Calculate the Locational Running Annual Average (LRAA) concentration of TTHM and HAA5 at each sample site. </a:t>
            </a:r>
            <a:r>
              <a:rPr lang="en-US" sz="2400" u="sng" dirty="0"/>
              <a:t>TTHM PMCL is 0.080 mg/L. HAA5 PMCL is 0.060 mg/L</a:t>
            </a:r>
            <a:r>
              <a:rPr lang="en-US" sz="2400" dirty="0"/>
              <a:t>. If either TTHM or HAA5 LRAA exceeds the PMCL Levels, the entire waterworks is considered to be in violation. </a:t>
            </a:r>
          </a:p>
          <a:p>
            <a:pPr marL="0" indent="0" algn="just">
              <a:spcBef>
                <a:spcPts val="0"/>
              </a:spcBef>
            </a:pPr>
            <a:endParaRPr lang="en-US" sz="1650" dirty="0"/>
          </a:p>
          <a:p>
            <a:pPr marL="0" indent="0" algn="just">
              <a:spcBef>
                <a:spcPts val="0"/>
              </a:spcBef>
            </a:pPr>
            <a:r>
              <a:rPr lang="en-US" sz="2400" dirty="0"/>
              <a:t>Compliance for Chlorite is determined by calculating the average of the 3 distribution system samples collected each month. </a:t>
            </a:r>
            <a:r>
              <a:rPr lang="en-US" sz="2400" u="sng" dirty="0"/>
              <a:t>The PMCL for Chlorite is 1.0 mg/L.</a:t>
            </a:r>
          </a:p>
          <a:p>
            <a:pPr marL="0" indent="0" algn="just">
              <a:spcBef>
                <a:spcPts val="0"/>
              </a:spcBef>
            </a:pPr>
            <a:endParaRPr lang="en-US" sz="1650" dirty="0"/>
          </a:p>
          <a:p>
            <a:pPr marL="0" indent="0" algn="just">
              <a:spcBef>
                <a:spcPts val="0"/>
              </a:spcBef>
            </a:pPr>
            <a:r>
              <a:rPr lang="en-US" sz="2400" dirty="0"/>
              <a:t>Compliance for Bromate is determined by the running annual average,  calculated quarterly, of monthly sample results. </a:t>
            </a:r>
            <a:r>
              <a:rPr lang="en-US" sz="2400" u="sng" dirty="0"/>
              <a:t>The PMCL for Bromate is 0.010 mg/L</a:t>
            </a:r>
            <a:r>
              <a:rPr lang="en-US" sz="2400" dirty="0"/>
              <a:t>.</a:t>
            </a:r>
          </a:p>
          <a:p>
            <a:endParaRPr lang="en-US" dirty="0"/>
          </a:p>
        </p:txBody>
      </p:sp>
      <p:sp>
        <p:nvSpPr>
          <p:cNvPr id="4" name="Slide Number Placeholder 3">
            <a:extLst>
              <a:ext uri="{FF2B5EF4-FFF2-40B4-BE49-F238E27FC236}">
                <a16:creationId xmlns:a16="http://schemas.microsoft.com/office/drawing/2014/main" id="{2A2A09F5-4EBA-7AD4-16C0-62C8425E4C0F}"/>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54</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297164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AA81C-326A-E932-2931-E040ECE38646}"/>
              </a:ext>
            </a:extLst>
          </p:cNvPr>
          <p:cNvSpPr>
            <a:spLocks noGrp="1"/>
          </p:cNvSpPr>
          <p:nvPr>
            <p:ph type="title"/>
          </p:nvPr>
        </p:nvSpPr>
        <p:spPr/>
        <p:txBody>
          <a:bodyPr/>
          <a:lstStyle/>
          <a:p>
            <a:r>
              <a:rPr lang="en-US" dirty="0"/>
              <a:t>Operational Evaluation Level (OEL)</a:t>
            </a:r>
          </a:p>
        </p:txBody>
      </p:sp>
      <p:sp>
        <p:nvSpPr>
          <p:cNvPr id="3" name="Content Placeholder 2">
            <a:extLst>
              <a:ext uri="{FF2B5EF4-FFF2-40B4-BE49-F238E27FC236}">
                <a16:creationId xmlns:a16="http://schemas.microsoft.com/office/drawing/2014/main" id="{8A687D8F-0047-2D0D-F96C-A781B2E70653}"/>
              </a:ext>
            </a:extLst>
          </p:cNvPr>
          <p:cNvSpPr>
            <a:spLocks noGrp="1"/>
          </p:cNvSpPr>
          <p:nvPr>
            <p:ph idx="1"/>
          </p:nvPr>
        </p:nvSpPr>
        <p:spPr>
          <a:xfrm>
            <a:off x="457200" y="1447801"/>
            <a:ext cx="8229600" cy="4800600"/>
          </a:xfrm>
        </p:spPr>
        <p:txBody>
          <a:bodyPr/>
          <a:lstStyle/>
          <a:p>
            <a:pPr marL="0" indent="0">
              <a:spcBef>
                <a:spcPts val="0"/>
              </a:spcBef>
              <a:spcAft>
                <a:spcPts val="0"/>
              </a:spcAft>
              <a:buNone/>
            </a:pPr>
            <a:r>
              <a:rPr lang="en-US" sz="2400" dirty="0">
                <a:ea typeface="Calibri" panose="020F0502020204030204" pitchFamily="34" charset="0"/>
              </a:rPr>
              <a:t>OEL: a level used to alert a waterworks it may need to act to avoid exceeding the PMCL for TTHM and/or HAA5. </a:t>
            </a:r>
          </a:p>
          <a:p>
            <a:pPr marL="0" indent="0" algn="just">
              <a:spcBef>
                <a:spcPts val="0"/>
              </a:spcBef>
              <a:spcAft>
                <a:spcPts val="0"/>
              </a:spcAft>
              <a:buNone/>
            </a:pPr>
            <a:r>
              <a:rPr lang="en-US" sz="1200" dirty="0">
                <a:ea typeface="Calibri" panose="020F0502020204030204" pitchFamily="34" charset="0"/>
              </a:rPr>
              <a:t> </a:t>
            </a:r>
          </a:p>
          <a:p>
            <a:pPr marL="0" indent="0">
              <a:spcBef>
                <a:spcPts val="0"/>
              </a:spcBef>
              <a:spcAft>
                <a:spcPts val="0"/>
              </a:spcAft>
              <a:buNone/>
            </a:pPr>
            <a:r>
              <a:rPr lang="en-US" sz="2400" dirty="0">
                <a:ea typeface="Calibri" panose="020F0502020204030204" pitchFamily="34" charset="0"/>
              </a:rPr>
              <a:t>TTHM OEL is calculated by summing the two previous quarters' TTHM results plus twice the current quarter's TTHM result, divided by four. If the calculated OEL &gt; 0.080 mg/L, the waterworks must develop and submit to the ODW an OEL Report within 90 days.   </a:t>
            </a:r>
          </a:p>
          <a:p>
            <a:pPr marL="0" indent="0" algn="just">
              <a:spcBef>
                <a:spcPts val="0"/>
              </a:spcBef>
              <a:spcAft>
                <a:spcPts val="0"/>
              </a:spcAft>
              <a:buNone/>
            </a:pPr>
            <a:r>
              <a:rPr lang="en-US" sz="1200" dirty="0">
                <a:ea typeface="Calibri" panose="020F0502020204030204" pitchFamily="34" charset="0"/>
              </a:rPr>
              <a:t> </a:t>
            </a:r>
          </a:p>
          <a:p>
            <a:pPr marL="0" indent="0">
              <a:spcBef>
                <a:spcPts val="0"/>
              </a:spcBef>
              <a:spcAft>
                <a:spcPts val="0"/>
              </a:spcAft>
              <a:buNone/>
            </a:pPr>
            <a:r>
              <a:rPr lang="en-US" sz="2400" dirty="0">
                <a:ea typeface="Calibri" panose="020F0502020204030204" pitchFamily="34" charset="0"/>
              </a:rPr>
              <a:t>The HAA5 OEL is calculated the same way.</a:t>
            </a:r>
          </a:p>
          <a:p>
            <a:pPr marL="0" indent="0">
              <a:spcBef>
                <a:spcPts val="0"/>
              </a:spcBef>
              <a:spcAft>
                <a:spcPts val="0"/>
              </a:spcAft>
              <a:buNone/>
            </a:pPr>
            <a:endParaRPr lang="en-US" sz="800" dirty="0">
              <a:ea typeface="Calibri" panose="020F0502020204030204" pitchFamily="34" charset="0"/>
            </a:endParaRPr>
          </a:p>
          <a:p>
            <a:pPr marL="0" indent="0" algn="ctr">
              <a:spcBef>
                <a:spcPts val="0"/>
              </a:spcBef>
              <a:spcAft>
                <a:spcPts val="0"/>
              </a:spcAft>
              <a:buNone/>
            </a:pPr>
            <a:r>
              <a:rPr lang="en-US" sz="2000" b="1" u="sng" dirty="0">
                <a:ea typeface="Calibri" panose="020F0502020204030204" pitchFamily="34" charset="0"/>
              </a:rPr>
              <a:t>Example Calculation of the OEL: </a:t>
            </a:r>
          </a:p>
          <a:p>
            <a:pPr marL="0" indent="0" algn="just">
              <a:spcBef>
                <a:spcPts val="0"/>
              </a:spcBef>
              <a:spcAft>
                <a:spcPts val="0"/>
              </a:spcAft>
              <a:buNone/>
            </a:pPr>
            <a:r>
              <a:rPr lang="en-US" sz="1800" dirty="0">
                <a:ea typeface="Calibri" panose="020F0502020204030204" pitchFamily="34" charset="0"/>
              </a:rPr>
              <a:t>Q1 TTHM = 0.060 mg/L; Q2 TTHM = 0.070 mg/L; Q3 TTHM = 0.100 mg/L</a:t>
            </a:r>
          </a:p>
          <a:p>
            <a:pPr marL="0" indent="0" algn="just">
              <a:spcBef>
                <a:spcPts val="0"/>
              </a:spcBef>
              <a:spcAft>
                <a:spcPts val="0"/>
              </a:spcAft>
              <a:buNone/>
            </a:pPr>
            <a:r>
              <a:rPr lang="en-US" sz="800" dirty="0">
                <a:ea typeface="Calibri" panose="020F0502020204030204" pitchFamily="34" charset="0"/>
              </a:rPr>
              <a:t> </a:t>
            </a:r>
          </a:p>
          <a:p>
            <a:pPr marL="0" indent="0">
              <a:spcBef>
                <a:spcPts val="0"/>
              </a:spcBef>
              <a:spcAft>
                <a:spcPts val="0"/>
              </a:spcAft>
              <a:buNone/>
            </a:pPr>
            <a:r>
              <a:rPr lang="en-US" sz="2000" dirty="0">
                <a:ea typeface="Calibri" panose="020F0502020204030204" pitchFamily="34" charset="0"/>
              </a:rPr>
              <a:t>OEL = [0.060 + 0.070 + (2 x 0.100)] / 4 = </a:t>
            </a:r>
            <a:r>
              <a:rPr lang="en-US" sz="2000" b="1" dirty="0">
                <a:ea typeface="Calibri" panose="020F0502020204030204" pitchFamily="34" charset="0"/>
              </a:rPr>
              <a:t>0.0825 mg/L                   		0.0825 mg/L   &gt;  0.080 mg/L mg/L</a:t>
            </a:r>
          </a:p>
          <a:p>
            <a:endParaRPr lang="en-US" dirty="0"/>
          </a:p>
        </p:txBody>
      </p:sp>
      <p:sp>
        <p:nvSpPr>
          <p:cNvPr id="4" name="Slide Number Placeholder 3">
            <a:extLst>
              <a:ext uri="{FF2B5EF4-FFF2-40B4-BE49-F238E27FC236}">
                <a16:creationId xmlns:a16="http://schemas.microsoft.com/office/drawing/2014/main" id="{AC2B62EF-23C1-7AC0-FA0D-642EBDF68AF7}"/>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2616467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A9A9D-345C-E8EA-D0CC-53E5E8950309}"/>
              </a:ext>
            </a:extLst>
          </p:cNvPr>
          <p:cNvSpPr>
            <a:spLocks noGrp="1"/>
          </p:cNvSpPr>
          <p:nvPr>
            <p:ph type="title"/>
          </p:nvPr>
        </p:nvSpPr>
        <p:spPr/>
        <p:txBody>
          <a:bodyPr/>
          <a:lstStyle/>
          <a:p>
            <a:r>
              <a:rPr lang="en-US" dirty="0"/>
              <a:t>TOX and UTOX</a:t>
            </a:r>
          </a:p>
        </p:txBody>
      </p:sp>
      <p:sp>
        <p:nvSpPr>
          <p:cNvPr id="3" name="Content Placeholder 2">
            <a:extLst>
              <a:ext uri="{FF2B5EF4-FFF2-40B4-BE49-F238E27FC236}">
                <a16:creationId xmlns:a16="http://schemas.microsoft.com/office/drawing/2014/main" id="{1EAF7F84-19FB-80B3-A262-7FBECC595995}"/>
              </a:ext>
            </a:extLst>
          </p:cNvPr>
          <p:cNvSpPr>
            <a:spLocks noGrp="1"/>
          </p:cNvSpPr>
          <p:nvPr>
            <p:ph idx="1"/>
          </p:nvPr>
        </p:nvSpPr>
        <p:spPr/>
        <p:txBody>
          <a:bodyPr/>
          <a:lstStyle/>
          <a:p>
            <a:pPr marL="342900" indent="-342900">
              <a:buFont typeface="Arial" panose="020B0604020202020204" pitchFamily="34" charset="0"/>
              <a:buChar char="•"/>
            </a:pPr>
            <a:r>
              <a:rPr lang="en-US" sz="2400" dirty="0"/>
              <a:t>Recent attention on total organic halogens (TOX = sum of halogenated DBPs)</a:t>
            </a:r>
          </a:p>
          <a:p>
            <a:pPr marL="342900" indent="-342900">
              <a:buFont typeface="Arial" panose="020B0604020202020204" pitchFamily="34" charset="0"/>
              <a:buChar char="•"/>
            </a:pPr>
            <a:r>
              <a:rPr lang="en-US" sz="2400" dirty="0"/>
              <a:t>EPA and research community concerned about un-identified TOX (UTOX)</a:t>
            </a:r>
          </a:p>
          <a:p>
            <a:pPr marL="342900" indent="-342900">
              <a:buFont typeface="Arial" panose="020B0604020202020204" pitchFamily="34" charset="0"/>
              <a:buChar char="•"/>
            </a:pPr>
            <a:r>
              <a:rPr lang="en-US" sz="2400" dirty="0"/>
              <a:t>Concerns that “emerging” DBPs have greater toxicity</a:t>
            </a:r>
          </a:p>
          <a:p>
            <a:pPr lvl="1"/>
            <a:r>
              <a:rPr lang="en-US" sz="2400" dirty="0"/>
              <a:t>EPA could consider TOX group approach under new drinking water strategy</a:t>
            </a:r>
          </a:p>
          <a:p>
            <a:pPr marL="342900" indent="-342900">
              <a:buFont typeface="Arial" panose="020B0604020202020204" pitchFamily="34" charset="0"/>
              <a:buChar char="•"/>
            </a:pPr>
            <a:r>
              <a:rPr lang="en-US" sz="2400" dirty="0"/>
              <a:t>How do chlorine and free chlorine match up?</a:t>
            </a:r>
          </a:p>
          <a:p>
            <a:endParaRPr lang="en-US" dirty="0"/>
          </a:p>
        </p:txBody>
      </p:sp>
      <p:sp>
        <p:nvSpPr>
          <p:cNvPr id="4" name="Slide Number Placeholder 3">
            <a:extLst>
              <a:ext uri="{FF2B5EF4-FFF2-40B4-BE49-F238E27FC236}">
                <a16:creationId xmlns:a16="http://schemas.microsoft.com/office/drawing/2014/main" id="{8BD8335D-CAEB-D7E0-2ADB-0EB306BF8EDD}"/>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56</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220746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1708FB-DFF6-FED9-F9FA-20A6F427AD96}"/>
              </a:ext>
            </a:extLst>
          </p:cNvPr>
          <p:cNvSpPr>
            <a:spLocks noGrp="1"/>
          </p:cNvSpPr>
          <p:nvPr>
            <p:ph type="title"/>
          </p:nvPr>
        </p:nvSpPr>
        <p:spPr/>
        <p:txBody>
          <a:bodyPr/>
          <a:lstStyle/>
          <a:p>
            <a:r>
              <a:rPr lang="en-US" dirty="0"/>
              <a:t> </a:t>
            </a:r>
          </a:p>
        </p:txBody>
      </p:sp>
      <p:sp>
        <p:nvSpPr>
          <p:cNvPr id="4" name="Slide Number Placeholder 3">
            <a:extLst>
              <a:ext uri="{FF2B5EF4-FFF2-40B4-BE49-F238E27FC236}">
                <a16:creationId xmlns:a16="http://schemas.microsoft.com/office/drawing/2014/main" id="{A98E49A1-4FFE-3553-97B3-B82F17243F10}"/>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57</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5" name="Content Placeholder 4">
            <a:extLst>
              <a:ext uri="{FF2B5EF4-FFF2-40B4-BE49-F238E27FC236}">
                <a16:creationId xmlns:a16="http://schemas.microsoft.com/office/drawing/2014/main" id="{432749EB-0501-BFBE-EF5F-9AABCCDDBB53}"/>
              </a:ext>
            </a:extLst>
          </p:cNvPr>
          <p:cNvPicPr>
            <a:picLocks noGrp="1" noChangeAspect="1"/>
          </p:cNvPicPr>
          <p:nvPr>
            <p:ph idx="1"/>
          </p:nvPr>
        </p:nvPicPr>
        <p:blipFill>
          <a:blip r:embed="rId2"/>
          <a:stretch>
            <a:fillRect/>
          </a:stretch>
        </p:blipFill>
        <p:spPr>
          <a:xfrm>
            <a:off x="1295400" y="343155"/>
            <a:ext cx="5619750" cy="6171690"/>
          </a:xfrm>
          <a:prstGeom prst="rect">
            <a:avLst/>
          </a:prstGeom>
        </p:spPr>
      </p:pic>
    </p:spTree>
    <p:extLst>
      <p:ext uri="{BB962C8B-B14F-4D97-AF65-F5344CB8AC3E}">
        <p14:creationId xmlns:p14="http://schemas.microsoft.com/office/powerpoint/2010/main" val="42391603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a:extLst>
              <a:ext uri="{FF2B5EF4-FFF2-40B4-BE49-F238E27FC236}">
                <a16:creationId xmlns:a16="http://schemas.microsoft.com/office/drawing/2014/main" id="{87C98A75-479C-025F-8446-B2B8C3F00336}"/>
              </a:ext>
            </a:extLst>
          </p:cNvPr>
          <p:cNvSpPr>
            <a:spLocks noGrp="1"/>
          </p:cNvSpPr>
          <p:nvPr>
            <p:ph type="title"/>
          </p:nvPr>
        </p:nvSpPr>
        <p:spPr/>
        <p:txBody>
          <a:bodyPr/>
          <a:lstStyle/>
          <a:p>
            <a:r>
              <a:rPr lang="en-US" altLang="en-US" b="1" dirty="0"/>
              <a:t>My perception of how it’s going!</a:t>
            </a:r>
          </a:p>
        </p:txBody>
      </p:sp>
      <p:pic>
        <p:nvPicPr>
          <p:cNvPr id="80899" name="Content Placeholder 5">
            <a:extLst>
              <a:ext uri="{FF2B5EF4-FFF2-40B4-BE49-F238E27FC236}">
                <a16:creationId xmlns:a16="http://schemas.microsoft.com/office/drawing/2014/main" id="{9AB01711-F505-71E7-5A12-F30A6349573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066800" y="2133600"/>
            <a:ext cx="6934200" cy="3695700"/>
          </a:xfrm>
        </p:spPr>
      </p:pic>
      <p:sp>
        <p:nvSpPr>
          <p:cNvPr id="80903" name="Slide Number Placeholder 2">
            <a:extLst>
              <a:ext uri="{FF2B5EF4-FFF2-40B4-BE49-F238E27FC236}">
                <a16:creationId xmlns:a16="http://schemas.microsoft.com/office/drawing/2014/main" id="{8C038FFB-62FE-A1CD-1263-DBDBA636D91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9B7ADB71-BC5E-4CA8-B881-5C4401539267}" type="slidenum">
              <a:rPr lang="en-US" altLang="en-US" smtClean="0">
                <a:solidFill>
                  <a:srgbClr val="898989"/>
                </a:solidFill>
              </a:rPr>
              <a:pPr/>
              <a:t>58</a:t>
            </a:fld>
            <a:endParaRPr lang="en-US" altLang="en-US">
              <a:solidFill>
                <a:srgbClr val="898989"/>
              </a:solidFill>
            </a:endParaRPr>
          </a:p>
        </p:txBody>
      </p:sp>
      <p:sp>
        <p:nvSpPr>
          <p:cNvPr id="4" name="Footer Placeholder 3">
            <a:extLst>
              <a:ext uri="{FF2B5EF4-FFF2-40B4-BE49-F238E27FC236}">
                <a16:creationId xmlns:a16="http://schemas.microsoft.com/office/drawing/2014/main" id="{41229DD7-7645-4A9D-C8CF-C18E8ADC3A05}"/>
              </a:ext>
            </a:extLst>
          </p:cNvPr>
          <p:cNvSpPr>
            <a:spLocks noGrp="1"/>
          </p:cNvSpPr>
          <p:nvPr>
            <p:ph type="ftr" sz="quarter" idx="4294967295"/>
          </p:nvPr>
        </p:nvSpPr>
        <p:spPr>
          <a:xfrm>
            <a:off x="0" y="6356350"/>
            <a:ext cx="3086100" cy="365125"/>
          </a:xfrm>
          <a:prstGeom prst="rect">
            <a:avLst/>
          </a:prstGeom>
        </p:spPr>
        <p:txBody>
          <a:bodyPr/>
          <a:lstStyle/>
          <a:p>
            <a:pPr>
              <a:defRPr/>
            </a:pPr>
            <a:r>
              <a:rPr lang="en-US" dirty="0"/>
              <a:t> </a:t>
            </a:r>
          </a:p>
        </p:txBody>
      </p:sp>
      <p:sp>
        <p:nvSpPr>
          <p:cNvPr id="2" name="Date Placeholder 1">
            <a:extLst>
              <a:ext uri="{FF2B5EF4-FFF2-40B4-BE49-F238E27FC236}">
                <a16:creationId xmlns:a16="http://schemas.microsoft.com/office/drawing/2014/main" id="{06A87C27-8BE6-6BF6-8EB3-32419CA00256}"/>
              </a:ext>
            </a:extLst>
          </p:cNvPr>
          <p:cNvSpPr>
            <a:spLocks noGrp="1"/>
          </p:cNvSpPr>
          <p:nvPr>
            <p:ph type="dt" sz="quarter" idx="4294967295"/>
          </p:nvPr>
        </p:nvSpPr>
        <p:spPr>
          <a:xfrm>
            <a:off x="0" y="6356350"/>
            <a:ext cx="2057400" cy="365125"/>
          </a:xfrm>
          <a:prstGeom prst="rect">
            <a:avLst/>
          </a:prstGeom>
        </p:spPr>
        <p:txBody>
          <a:bodyPr/>
          <a:lstStyle/>
          <a:p>
            <a:pPr>
              <a:defRPr/>
            </a:pPr>
            <a:r>
              <a:rPr lang="en-US" dirty="0"/>
              <a:t> </a:t>
            </a:r>
          </a:p>
        </p:txBody>
      </p:sp>
      <p:sp>
        <p:nvSpPr>
          <p:cNvPr id="80901" name="TextBox 6">
            <a:extLst>
              <a:ext uri="{FF2B5EF4-FFF2-40B4-BE49-F238E27FC236}">
                <a16:creationId xmlns:a16="http://schemas.microsoft.com/office/drawing/2014/main" id="{D2FD1E4B-6F03-430C-D3DE-E8EBB62EB52E}"/>
              </a:ext>
            </a:extLst>
          </p:cNvPr>
          <p:cNvSpPr txBox="1">
            <a:spLocks noChangeArrowheads="1"/>
          </p:cNvSpPr>
          <p:nvPr/>
        </p:nvSpPr>
        <p:spPr bwMode="auto">
          <a:xfrm>
            <a:off x="6977063" y="5829300"/>
            <a:ext cx="1023937"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800"/>
              <a:t>Aberdeen Magazine</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a:extLst>
              <a:ext uri="{FF2B5EF4-FFF2-40B4-BE49-F238E27FC236}">
                <a16:creationId xmlns:a16="http://schemas.microsoft.com/office/drawing/2014/main" id="{367AA157-1A0E-0228-3470-20425491D1C7}"/>
              </a:ext>
            </a:extLst>
          </p:cNvPr>
          <p:cNvSpPr>
            <a:spLocks noGrp="1"/>
          </p:cNvSpPr>
          <p:nvPr>
            <p:ph type="title"/>
          </p:nvPr>
        </p:nvSpPr>
        <p:spPr/>
        <p:txBody>
          <a:bodyPr/>
          <a:lstStyle/>
          <a:p>
            <a:r>
              <a:rPr lang="en-US" altLang="en-US" b="1" dirty="0"/>
              <a:t>The reality of how it’s going …</a:t>
            </a:r>
            <a:endParaRPr lang="en-US" altLang="en-US" dirty="0"/>
          </a:p>
        </p:txBody>
      </p:sp>
      <p:pic>
        <p:nvPicPr>
          <p:cNvPr id="81923" name="Content Placeholder 8">
            <a:extLst>
              <a:ext uri="{FF2B5EF4-FFF2-40B4-BE49-F238E27FC236}">
                <a16:creationId xmlns:a16="http://schemas.microsoft.com/office/drawing/2014/main" id="{816B72A3-3483-BF20-CB0C-911AC76D0486}"/>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57200" y="2347913"/>
            <a:ext cx="4038600" cy="3028950"/>
          </a:xfrm>
        </p:spPr>
      </p:pic>
      <p:pic>
        <p:nvPicPr>
          <p:cNvPr id="81924" name="Content Placeholder 9">
            <a:extLst>
              <a:ext uri="{FF2B5EF4-FFF2-40B4-BE49-F238E27FC236}">
                <a16:creationId xmlns:a16="http://schemas.microsoft.com/office/drawing/2014/main" id="{5F19FA48-8820-EB00-9E9F-135D8E763307}"/>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2347913"/>
            <a:ext cx="4038600" cy="3028950"/>
          </a:xfrm>
        </p:spPr>
      </p:pic>
      <p:sp>
        <p:nvSpPr>
          <p:cNvPr id="5" name="Date Placeholder 4">
            <a:extLst>
              <a:ext uri="{FF2B5EF4-FFF2-40B4-BE49-F238E27FC236}">
                <a16:creationId xmlns:a16="http://schemas.microsoft.com/office/drawing/2014/main" id="{64036F91-A935-B9FA-0D59-9B20CFBE459A}"/>
              </a:ext>
            </a:extLst>
          </p:cNvPr>
          <p:cNvSpPr>
            <a:spLocks noGrp="1"/>
          </p:cNvSpPr>
          <p:nvPr>
            <p:ph type="dt" sz="half" idx="4294967295"/>
          </p:nvPr>
        </p:nvSpPr>
        <p:spPr/>
        <p:txBody>
          <a:bodyPr/>
          <a:lstStyle/>
          <a:p>
            <a:pPr>
              <a:defRPr/>
            </a:pPr>
            <a:r>
              <a:rPr lang="en-US" dirty="0">
                <a:solidFill>
                  <a:srgbClr val="000000"/>
                </a:solidFill>
              </a:rPr>
              <a:t> </a:t>
            </a:r>
          </a:p>
        </p:txBody>
      </p:sp>
      <p:sp>
        <p:nvSpPr>
          <p:cNvPr id="6" name="Footer Placeholder 5">
            <a:extLst>
              <a:ext uri="{FF2B5EF4-FFF2-40B4-BE49-F238E27FC236}">
                <a16:creationId xmlns:a16="http://schemas.microsoft.com/office/drawing/2014/main" id="{91912577-525B-54AA-E960-81433712E05D}"/>
              </a:ext>
            </a:extLst>
          </p:cNvPr>
          <p:cNvSpPr>
            <a:spLocks noGrp="1"/>
          </p:cNvSpPr>
          <p:nvPr>
            <p:ph type="ftr" sz="quarter" idx="4294967295"/>
          </p:nvPr>
        </p:nvSpPr>
        <p:spPr/>
        <p:txBody>
          <a:bodyPr/>
          <a:lstStyle/>
          <a:p>
            <a:pPr>
              <a:defRPr/>
            </a:pPr>
            <a:r>
              <a:rPr lang="en-US" dirty="0">
                <a:solidFill>
                  <a:srgbClr val="000000"/>
                </a:solidFill>
              </a:rPr>
              <a:t> </a:t>
            </a:r>
          </a:p>
        </p:txBody>
      </p:sp>
      <p:sp>
        <p:nvSpPr>
          <p:cNvPr id="81927" name="Slide Number Placeholder 1">
            <a:extLst>
              <a:ext uri="{FF2B5EF4-FFF2-40B4-BE49-F238E27FC236}">
                <a16:creationId xmlns:a16="http://schemas.microsoft.com/office/drawing/2014/main" id="{7DBEBF0A-5D8E-EF36-C435-219FA567E74F}"/>
              </a:ext>
            </a:extLst>
          </p:cNvPr>
          <p:cNvSpPr>
            <a:spLocks noGrp="1" noChangeArrowheads="1"/>
          </p:cNvSpPr>
          <p:nvPr>
            <p:ph type="sldNum" sz="quarter" idx="4294967295"/>
          </p:nvPr>
        </p:nvSpPr>
        <p:spPr bwMode="auto">
          <a:xfrm>
            <a:off x="57150" y="6248401"/>
            <a:ext cx="571500" cy="334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FAE444AF-0CDD-4871-A263-6471E661237E}" type="slidenum">
              <a:rPr lang="en-US" altLang="en-US" smtClean="0">
                <a:solidFill>
                  <a:srgbClr val="898989"/>
                </a:solidFill>
              </a:rPr>
              <a:pPr/>
              <a:t>59</a:t>
            </a:fld>
            <a:endParaRPr lang="en-US" altLang="en-US">
              <a:solidFill>
                <a:srgbClr val="898989"/>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92BBE2-2170-1D11-5DD7-A1F8BF89A3E3}"/>
              </a:ext>
            </a:extLst>
          </p:cNvPr>
          <p:cNvSpPr>
            <a:spLocks noGrp="1"/>
          </p:cNvSpPr>
          <p:nvPr>
            <p:ph type="title"/>
          </p:nvPr>
        </p:nvSpPr>
        <p:spPr/>
        <p:txBody>
          <a:bodyPr/>
          <a:lstStyle/>
          <a:p>
            <a:r>
              <a:rPr lang="en-US" b="1" dirty="0"/>
              <a:t>Our ‘road map’ for today</a:t>
            </a:r>
            <a:endParaRPr lang="en-US" dirty="0"/>
          </a:p>
        </p:txBody>
      </p:sp>
      <p:sp>
        <p:nvSpPr>
          <p:cNvPr id="3" name="Content Placeholder 2">
            <a:extLst>
              <a:ext uri="{FF2B5EF4-FFF2-40B4-BE49-F238E27FC236}">
                <a16:creationId xmlns:a16="http://schemas.microsoft.com/office/drawing/2014/main" id="{E29D701C-0856-89B2-18A8-12B86A8E0024}"/>
              </a:ext>
            </a:extLst>
          </p:cNvPr>
          <p:cNvSpPr>
            <a:spLocks noGrp="1"/>
          </p:cNvSpPr>
          <p:nvPr>
            <p:ph idx="1"/>
          </p:nvPr>
        </p:nvSpPr>
        <p:spPr/>
        <p:txBody>
          <a:bodyPr/>
          <a:lstStyle/>
          <a:p>
            <a:pPr marL="342900" indent="-342900">
              <a:buFont typeface="Arial" panose="020B0604020202020204" pitchFamily="34" charset="0"/>
              <a:buChar char="•"/>
            </a:pPr>
            <a:r>
              <a:rPr lang="en-US" dirty="0"/>
              <a:t>DBP control theory &amp; background</a:t>
            </a:r>
          </a:p>
          <a:p>
            <a:pPr lvl="1"/>
            <a:r>
              <a:rPr lang="en-US" b="1" dirty="0"/>
              <a:t>Water treatment overview</a:t>
            </a:r>
          </a:p>
          <a:p>
            <a:pPr lvl="1"/>
            <a:r>
              <a:rPr lang="en-US" dirty="0"/>
              <a:t>What are DBP?</a:t>
            </a:r>
          </a:p>
          <a:p>
            <a:pPr marL="342900" indent="-342900">
              <a:buFont typeface="Arial" panose="020B0604020202020204" pitchFamily="34" charset="0"/>
              <a:buChar char="•"/>
            </a:pPr>
            <a:r>
              <a:rPr lang="en-US" dirty="0"/>
              <a:t>DBP control applications</a:t>
            </a:r>
          </a:p>
          <a:p>
            <a:endParaRPr lang="en-US" dirty="0"/>
          </a:p>
        </p:txBody>
      </p:sp>
      <p:sp>
        <p:nvSpPr>
          <p:cNvPr id="4" name="Slide Number Placeholder 3">
            <a:extLst>
              <a:ext uri="{FF2B5EF4-FFF2-40B4-BE49-F238E27FC236}">
                <a16:creationId xmlns:a16="http://schemas.microsoft.com/office/drawing/2014/main" id="{0A35AD27-BBE0-F59F-7CA1-870F99BC53EF}"/>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7382835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623040-FE99-DEF2-5441-90C544A4A5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AC5323-802B-C064-D846-8B8D6C7AEB12}"/>
              </a:ext>
            </a:extLst>
          </p:cNvPr>
          <p:cNvSpPr>
            <a:spLocks noGrp="1"/>
          </p:cNvSpPr>
          <p:nvPr>
            <p:ph type="ctrTitle"/>
          </p:nvPr>
        </p:nvSpPr>
        <p:spPr>
          <a:xfrm>
            <a:off x="760412" y="2286000"/>
            <a:ext cx="7623175" cy="1752600"/>
          </a:xfrm>
        </p:spPr>
        <p:txBody>
          <a:bodyPr/>
          <a:lstStyle/>
          <a:p>
            <a:r>
              <a:rPr lang="en-US" dirty="0"/>
              <a:t>DBP control:</a:t>
            </a:r>
            <a:br>
              <a:rPr lang="en-US" dirty="0"/>
            </a:br>
            <a:r>
              <a:rPr lang="en-US" b="0" dirty="0"/>
              <a:t>theory</a:t>
            </a:r>
            <a:r>
              <a:rPr lang="en-US" dirty="0"/>
              <a:t> </a:t>
            </a:r>
            <a:r>
              <a:rPr lang="en-US" b="0" dirty="0"/>
              <a:t>&amp; </a:t>
            </a:r>
            <a:r>
              <a:rPr lang="en-US" dirty="0"/>
              <a:t>Applications</a:t>
            </a:r>
          </a:p>
        </p:txBody>
      </p:sp>
    </p:spTree>
    <p:extLst>
      <p:ext uri="{BB962C8B-B14F-4D97-AF65-F5344CB8AC3E}">
        <p14:creationId xmlns:p14="http://schemas.microsoft.com/office/powerpoint/2010/main" val="35826191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614AA7-D271-BF31-8353-6C335B21FF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02FFD5-5E7D-64B7-2329-1E013EBBC0DA}"/>
              </a:ext>
            </a:extLst>
          </p:cNvPr>
          <p:cNvSpPr>
            <a:spLocks noGrp="1"/>
          </p:cNvSpPr>
          <p:nvPr>
            <p:ph type="title"/>
          </p:nvPr>
        </p:nvSpPr>
        <p:spPr/>
        <p:txBody>
          <a:bodyPr/>
          <a:lstStyle/>
          <a:p>
            <a:r>
              <a:rPr lang="en-US" dirty="0"/>
              <a:t>Our topics</a:t>
            </a:r>
          </a:p>
        </p:txBody>
      </p:sp>
      <p:sp>
        <p:nvSpPr>
          <p:cNvPr id="3" name="Content Placeholder 2">
            <a:extLst>
              <a:ext uri="{FF2B5EF4-FFF2-40B4-BE49-F238E27FC236}">
                <a16:creationId xmlns:a16="http://schemas.microsoft.com/office/drawing/2014/main" id="{F739614F-66AA-7F17-F7BB-B8BA00DDC103}"/>
              </a:ext>
            </a:extLst>
          </p:cNvPr>
          <p:cNvSpPr>
            <a:spLocks noGrp="1"/>
          </p:cNvSpPr>
          <p:nvPr>
            <p:ph idx="1"/>
          </p:nvPr>
        </p:nvSpPr>
        <p:spPr/>
        <p:txBody>
          <a:bodyPr/>
          <a:lstStyle/>
          <a:p>
            <a:pPr marL="457200" indent="-457200">
              <a:buFont typeface="+mj-lt"/>
              <a:buAutoNum type="arabicPeriod"/>
            </a:pPr>
            <a:r>
              <a:rPr lang="en-US" dirty="0"/>
              <a:t>Disinfection By-Products </a:t>
            </a:r>
            <a:r>
              <a:rPr lang="en-US" b="1" dirty="0"/>
              <a:t>(DBP) overview</a:t>
            </a:r>
          </a:p>
          <a:p>
            <a:pPr lvl="2"/>
            <a:r>
              <a:rPr lang="en-US" dirty="0"/>
              <a:t>Drinking water treatment &amp; distribution</a:t>
            </a:r>
          </a:p>
          <a:p>
            <a:pPr marL="457200" indent="-457200">
              <a:buFont typeface="+mj-lt"/>
              <a:buAutoNum type="arabicPeriod"/>
            </a:pPr>
            <a:r>
              <a:rPr lang="en-US" dirty="0"/>
              <a:t>DBP </a:t>
            </a:r>
            <a:r>
              <a:rPr lang="en-US" b="1" dirty="0"/>
              <a:t>Control theory</a:t>
            </a:r>
          </a:p>
          <a:p>
            <a:pPr marL="457200" indent="-457200">
              <a:buFont typeface="+mj-lt"/>
              <a:buAutoNum type="arabicPeriod"/>
            </a:pPr>
            <a:r>
              <a:rPr lang="en-US" dirty="0">
                <a:highlight>
                  <a:srgbClr val="FFFF00"/>
                </a:highlight>
              </a:rPr>
              <a:t>DBP </a:t>
            </a:r>
            <a:r>
              <a:rPr lang="en-US" b="1" dirty="0">
                <a:highlight>
                  <a:srgbClr val="FFFF00"/>
                </a:highlight>
              </a:rPr>
              <a:t>Control applications</a:t>
            </a:r>
          </a:p>
          <a:p>
            <a:pPr marL="457200" indent="-457200">
              <a:buFont typeface="+mj-lt"/>
              <a:buAutoNum type="arabicPeriod"/>
            </a:pPr>
            <a:r>
              <a:rPr lang="en-US" dirty="0"/>
              <a:t>DBP </a:t>
            </a:r>
            <a:r>
              <a:rPr lang="en-US" b="1" dirty="0"/>
              <a:t>Pilot-scale study </a:t>
            </a:r>
            <a:r>
              <a:rPr lang="en-US" i="1" dirty="0"/>
              <a:t>(time permitting)</a:t>
            </a:r>
            <a:endParaRPr lang="en-US" dirty="0"/>
          </a:p>
          <a:p>
            <a:endParaRPr lang="en-US" dirty="0"/>
          </a:p>
        </p:txBody>
      </p:sp>
      <p:sp>
        <p:nvSpPr>
          <p:cNvPr id="4" name="Slide Number Placeholder 3">
            <a:extLst>
              <a:ext uri="{FF2B5EF4-FFF2-40B4-BE49-F238E27FC236}">
                <a16:creationId xmlns:a16="http://schemas.microsoft.com/office/drawing/2014/main" id="{E51B5E01-8AA2-E967-9809-8EAEB45097D0}"/>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277795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23B51-7216-1247-4071-A6E81DBC543B}"/>
              </a:ext>
            </a:extLst>
          </p:cNvPr>
          <p:cNvSpPr>
            <a:spLocks noGrp="1"/>
          </p:cNvSpPr>
          <p:nvPr>
            <p:ph type="title"/>
          </p:nvPr>
        </p:nvSpPr>
        <p:spPr/>
        <p:txBody>
          <a:bodyPr/>
          <a:lstStyle/>
          <a:p>
            <a:r>
              <a:rPr lang="en-US" dirty="0"/>
              <a:t>Reducing production of DBP </a:t>
            </a:r>
            <a:r>
              <a:rPr lang="en-US" sz="2400" dirty="0"/>
              <a:t>(1 of 2)</a:t>
            </a:r>
          </a:p>
        </p:txBody>
      </p:sp>
      <p:sp>
        <p:nvSpPr>
          <p:cNvPr id="3" name="Content Placeholder 2">
            <a:extLst>
              <a:ext uri="{FF2B5EF4-FFF2-40B4-BE49-F238E27FC236}">
                <a16:creationId xmlns:a16="http://schemas.microsoft.com/office/drawing/2014/main" id="{082EBD90-03E0-BCB4-0889-2DB04D5D8501}"/>
              </a:ext>
            </a:extLst>
          </p:cNvPr>
          <p:cNvSpPr>
            <a:spLocks noGrp="1"/>
          </p:cNvSpPr>
          <p:nvPr>
            <p:ph idx="1"/>
          </p:nvPr>
        </p:nvSpPr>
        <p:spPr/>
        <p:txBody>
          <a:bodyPr/>
          <a:lstStyle/>
          <a:p>
            <a:pPr marL="342900" indent="-342900">
              <a:lnSpc>
                <a:spcPct val="90000"/>
              </a:lnSpc>
              <a:buClr>
                <a:schemeClr val="tx1"/>
              </a:buClr>
              <a:buFont typeface="Arial" panose="020B0604020202020204" pitchFamily="34" charset="0"/>
              <a:buChar char="•"/>
              <a:defRPr/>
            </a:pPr>
            <a:r>
              <a:rPr lang="en-US" altLang="en-US" sz="2400" dirty="0">
                <a:ea typeface="Wingdings-Regular"/>
                <a:cs typeface="Wingdings-Regular"/>
              </a:rPr>
              <a:t>Eliminate sources of surface water into production wells</a:t>
            </a:r>
            <a:endParaRPr lang="en-US" altLang="en-US" sz="2400" dirty="0">
              <a:cs typeface="Times New Roman" panose="02020603050405020304" pitchFamily="18" charset="0"/>
            </a:endParaRPr>
          </a:p>
          <a:p>
            <a:pPr marL="342900" indent="-342900">
              <a:lnSpc>
                <a:spcPct val="90000"/>
              </a:lnSpc>
              <a:buClr>
                <a:schemeClr val="tx1"/>
              </a:buClr>
              <a:buFont typeface="Arial" panose="020B0604020202020204" pitchFamily="34" charset="0"/>
              <a:buChar char="•"/>
              <a:defRPr/>
            </a:pPr>
            <a:r>
              <a:rPr lang="en-US" altLang="en-US" sz="2400" dirty="0">
                <a:cs typeface="Times New Roman" panose="02020603050405020304" pitchFamily="18" charset="0"/>
              </a:rPr>
              <a:t>Selecting well blends with lower DBP</a:t>
            </a:r>
          </a:p>
          <a:p>
            <a:pPr marL="342900" indent="-342900">
              <a:lnSpc>
                <a:spcPct val="90000"/>
              </a:lnSpc>
              <a:buClr>
                <a:schemeClr val="tx1"/>
              </a:buClr>
              <a:buFont typeface="Arial" panose="020B0604020202020204" pitchFamily="34" charset="0"/>
              <a:buChar char="•"/>
              <a:defRPr/>
            </a:pPr>
            <a:r>
              <a:rPr lang="en-US" altLang="en-US" sz="2400" dirty="0">
                <a:cs typeface="Times New Roman" panose="02020603050405020304" pitchFamily="18" charset="0"/>
              </a:rPr>
              <a:t>Remove precursor material within treatment process </a:t>
            </a:r>
          </a:p>
          <a:p>
            <a:pPr marL="342900" indent="-342900">
              <a:lnSpc>
                <a:spcPct val="90000"/>
              </a:lnSpc>
              <a:buClr>
                <a:schemeClr val="tx1"/>
              </a:buClr>
              <a:buFont typeface="Arial" panose="020B0604020202020204" pitchFamily="34" charset="0"/>
              <a:buChar char="•"/>
              <a:defRPr/>
            </a:pPr>
            <a:r>
              <a:rPr lang="en-US" altLang="en-US" sz="2400" dirty="0">
                <a:ea typeface="Wingdings-Regular"/>
                <a:cs typeface="Wingdings-Regular"/>
              </a:rPr>
              <a:t>Change the point(s) of chlorine application</a:t>
            </a:r>
            <a:endParaRPr lang="en-US" altLang="en-US" sz="2400" dirty="0">
              <a:cs typeface="Times New Roman" panose="02020603050405020304" pitchFamily="18" charset="0"/>
            </a:endParaRPr>
          </a:p>
          <a:p>
            <a:pPr marL="342900" indent="-342900">
              <a:lnSpc>
                <a:spcPct val="90000"/>
              </a:lnSpc>
              <a:buClr>
                <a:schemeClr val="tx1"/>
              </a:buClr>
              <a:buFont typeface="Arial" panose="020B0604020202020204" pitchFamily="34" charset="0"/>
              <a:buChar char="•"/>
              <a:defRPr/>
            </a:pPr>
            <a:r>
              <a:rPr lang="en-US" altLang="en-US" sz="2400" dirty="0">
                <a:cs typeface="Times New Roman" panose="02020603050405020304" pitchFamily="18" charset="0"/>
              </a:rPr>
              <a:t>Lower the chlorine dose and/or residual</a:t>
            </a:r>
          </a:p>
          <a:p>
            <a:pPr marL="342900" indent="-342900">
              <a:lnSpc>
                <a:spcPct val="90000"/>
              </a:lnSpc>
              <a:buClr>
                <a:schemeClr val="tx1"/>
              </a:buClr>
              <a:buFont typeface="Arial" panose="020B0604020202020204" pitchFamily="34" charset="0"/>
              <a:buChar char="•"/>
              <a:defRPr/>
            </a:pPr>
            <a:r>
              <a:rPr lang="en-US" altLang="en-US" sz="2400" dirty="0">
                <a:cs typeface="Times New Roman" panose="02020603050405020304" pitchFamily="18" charset="0"/>
              </a:rPr>
              <a:t>Use alternate disinfection strategies </a:t>
            </a:r>
          </a:p>
          <a:p>
            <a:pPr marL="342900" indent="-34290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A7BB54B0-4B4A-362A-58C3-17D037F77C6D}"/>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62</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7504949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EB991D-050D-3EE7-F663-E905996576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39E49C-E708-A3CA-E764-DEB49ACBD01F}"/>
              </a:ext>
            </a:extLst>
          </p:cNvPr>
          <p:cNvSpPr>
            <a:spLocks noGrp="1"/>
          </p:cNvSpPr>
          <p:nvPr>
            <p:ph type="title"/>
          </p:nvPr>
        </p:nvSpPr>
        <p:spPr/>
        <p:txBody>
          <a:bodyPr/>
          <a:lstStyle/>
          <a:p>
            <a:r>
              <a:rPr lang="en-US" dirty="0"/>
              <a:t>Reducing production of DBP </a:t>
            </a:r>
            <a:r>
              <a:rPr lang="en-US" sz="2400" dirty="0"/>
              <a:t>(2 of 2)</a:t>
            </a:r>
          </a:p>
        </p:txBody>
      </p:sp>
      <p:sp>
        <p:nvSpPr>
          <p:cNvPr id="3" name="Content Placeholder 2">
            <a:extLst>
              <a:ext uri="{FF2B5EF4-FFF2-40B4-BE49-F238E27FC236}">
                <a16:creationId xmlns:a16="http://schemas.microsoft.com/office/drawing/2014/main" id="{07F86716-7524-1F1A-DC9F-F27EB25C58EF}"/>
              </a:ext>
            </a:extLst>
          </p:cNvPr>
          <p:cNvSpPr>
            <a:spLocks noGrp="1"/>
          </p:cNvSpPr>
          <p:nvPr>
            <p:ph idx="1"/>
          </p:nvPr>
        </p:nvSpPr>
        <p:spPr/>
        <p:txBody>
          <a:bodyPr/>
          <a:lstStyle/>
          <a:p>
            <a:pPr marL="342900" indent="-342900">
              <a:lnSpc>
                <a:spcPct val="90000"/>
              </a:lnSpc>
              <a:buClr>
                <a:schemeClr val="tx1"/>
              </a:buClr>
              <a:buFont typeface="Arial" panose="020B0604020202020204" pitchFamily="34" charset="0"/>
              <a:buChar char="•"/>
              <a:defRPr/>
            </a:pPr>
            <a:r>
              <a:rPr lang="en-US" altLang="en-US" sz="2400" dirty="0">
                <a:ea typeface="Wingdings-Regular"/>
                <a:cs typeface="Wingdings-Regular"/>
              </a:rPr>
              <a:t>WTP processes are absent of organic growth (</a:t>
            </a:r>
            <a:r>
              <a:rPr lang="en-US" altLang="en-US" sz="2400" i="1" dirty="0">
                <a:ea typeface="Wingdings-Regular"/>
                <a:cs typeface="Wingdings-Regular"/>
              </a:rPr>
              <a:t>i.e., </a:t>
            </a:r>
            <a:r>
              <a:rPr lang="en-US" altLang="en-US" sz="2400" dirty="0">
                <a:ea typeface="Wingdings-Regular"/>
                <a:cs typeface="Wingdings-Regular"/>
              </a:rPr>
              <a:t>ion exchange and activated carbon systems)</a:t>
            </a:r>
          </a:p>
          <a:p>
            <a:pPr marL="342900" indent="-342900">
              <a:lnSpc>
                <a:spcPct val="90000"/>
              </a:lnSpc>
              <a:buClr>
                <a:schemeClr val="tx1"/>
              </a:buClr>
              <a:buFont typeface="Arial" panose="020B0604020202020204" pitchFamily="34" charset="0"/>
              <a:buChar char="•"/>
              <a:defRPr/>
            </a:pPr>
            <a:r>
              <a:rPr lang="en-US" altLang="en-US" sz="2400" dirty="0">
                <a:cs typeface="Times New Roman" panose="02020603050405020304" pitchFamily="18" charset="0"/>
              </a:rPr>
              <a:t>Water Tank Turnover</a:t>
            </a:r>
          </a:p>
          <a:p>
            <a:pPr marL="342900" indent="-342900">
              <a:lnSpc>
                <a:spcPct val="90000"/>
              </a:lnSpc>
              <a:buClr>
                <a:schemeClr val="tx1"/>
              </a:buClr>
              <a:buFont typeface="Arial" panose="020B0604020202020204" pitchFamily="34" charset="0"/>
              <a:buChar char="•"/>
              <a:defRPr/>
            </a:pPr>
            <a:r>
              <a:rPr lang="en-US" altLang="en-US" sz="2400" dirty="0">
                <a:cs typeface="Times New Roman" panose="02020603050405020304" pitchFamily="18" charset="0"/>
              </a:rPr>
              <a:t>Reduce Distribution System Water Age </a:t>
            </a:r>
          </a:p>
          <a:p>
            <a:pPr marL="342900" indent="-342900">
              <a:lnSpc>
                <a:spcPct val="90000"/>
              </a:lnSpc>
              <a:buClr>
                <a:schemeClr val="tx1"/>
              </a:buClr>
              <a:buFont typeface="Arial" panose="020B0604020202020204" pitchFamily="34" charset="0"/>
              <a:buChar char="•"/>
              <a:defRPr/>
            </a:pPr>
            <a:r>
              <a:rPr lang="en-US" altLang="en-US" sz="2400" dirty="0">
                <a:cs typeface="Times New Roman" panose="02020603050405020304" pitchFamily="18" charset="0"/>
              </a:rPr>
              <a:t>Flush water in slow moving areas and at dead-ends</a:t>
            </a:r>
          </a:p>
          <a:p>
            <a:pPr marL="342900" indent="-342900">
              <a:lnSpc>
                <a:spcPct val="90000"/>
              </a:lnSpc>
              <a:buClr>
                <a:schemeClr val="tx1"/>
              </a:buClr>
              <a:buFont typeface="Arial" panose="020B0604020202020204" pitchFamily="34" charset="0"/>
              <a:buChar char="•"/>
              <a:defRPr/>
            </a:pPr>
            <a:r>
              <a:rPr lang="en-US" altLang="en-US" sz="2400" dirty="0">
                <a:cs typeface="Times New Roman" panose="02020603050405020304" pitchFamily="18" charset="0"/>
              </a:rPr>
              <a:t>Remove sediment that creates chlorine demand </a:t>
            </a:r>
          </a:p>
          <a:p>
            <a:pPr marL="342900" indent="-342900">
              <a:lnSpc>
                <a:spcPct val="90000"/>
              </a:lnSpc>
              <a:buClr>
                <a:schemeClr val="tx1"/>
              </a:buClr>
              <a:buFont typeface="Arial" panose="020B0604020202020204" pitchFamily="34" charset="0"/>
              <a:buChar char="•"/>
              <a:defRPr/>
            </a:pPr>
            <a:r>
              <a:rPr lang="en-US" altLang="en-US" sz="2400" dirty="0">
                <a:cs typeface="Times New Roman" panose="02020603050405020304" pitchFamily="18" charset="0"/>
              </a:rPr>
              <a:t>Remove biofilm that converts inorganic to organic materials </a:t>
            </a:r>
          </a:p>
          <a:p>
            <a:pPr marL="342900" indent="-34290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16AFA1D8-731D-DAAD-E30F-CB2820DDD15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9848848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5E7BFD-D7D5-E48C-4B7B-00E7349F9D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3E1AF8-E524-331A-D668-EDDB4BCC7D50}"/>
              </a:ext>
            </a:extLst>
          </p:cNvPr>
          <p:cNvSpPr>
            <a:spLocks noGrp="1"/>
          </p:cNvSpPr>
          <p:nvPr>
            <p:ph type="title"/>
          </p:nvPr>
        </p:nvSpPr>
        <p:spPr/>
        <p:txBody>
          <a:bodyPr/>
          <a:lstStyle/>
          <a:p>
            <a:r>
              <a:rPr lang="en-US" dirty="0"/>
              <a:t>Where address DBP?</a:t>
            </a:r>
          </a:p>
        </p:txBody>
      </p:sp>
      <p:sp>
        <p:nvSpPr>
          <p:cNvPr id="3" name="Content Placeholder 2">
            <a:extLst>
              <a:ext uri="{FF2B5EF4-FFF2-40B4-BE49-F238E27FC236}">
                <a16:creationId xmlns:a16="http://schemas.microsoft.com/office/drawing/2014/main" id="{D3DED372-53E3-3C7D-2328-55E82546F957}"/>
              </a:ext>
            </a:extLst>
          </p:cNvPr>
          <p:cNvSpPr>
            <a:spLocks noGrp="1"/>
          </p:cNvSpPr>
          <p:nvPr>
            <p:ph idx="1"/>
          </p:nvPr>
        </p:nvSpPr>
        <p:spPr/>
        <p:txBody>
          <a:bodyPr/>
          <a:lstStyle/>
          <a:p>
            <a:r>
              <a:rPr lang="en-US" dirty="0"/>
              <a:t> </a:t>
            </a:r>
          </a:p>
        </p:txBody>
      </p:sp>
      <p:sp>
        <p:nvSpPr>
          <p:cNvPr id="4" name="Slide Number Placeholder 3">
            <a:extLst>
              <a:ext uri="{FF2B5EF4-FFF2-40B4-BE49-F238E27FC236}">
                <a16:creationId xmlns:a16="http://schemas.microsoft.com/office/drawing/2014/main" id="{E8BADCCB-18FA-4C0B-37D3-4AEB0CB0213F}"/>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64</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5" name="Content Placeholder 8">
            <a:extLst>
              <a:ext uri="{FF2B5EF4-FFF2-40B4-BE49-F238E27FC236}">
                <a16:creationId xmlns:a16="http://schemas.microsoft.com/office/drawing/2014/main" id="{EAF232F3-3AF2-B1B4-0113-97D08E38713B}"/>
              </a:ext>
            </a:extLst>
          </p:cNvPr>
          <p:cNvPicPr>
            <a:picLocks noChangeAspect="1"/>
          </p:cNvPicPr>
          <p:nvPr/>
        </p:nvPicPr>
        <p:blipFill>
          <a:blip r:embed="rId2"/>
          <a:stretch>
            <a:fillRect/>
          </a:stretch>
        </p:blipFill>
        <p:spPr bwMode="auto">
          <a:xfrm>
            <a:off x="586038" y="1905000"/>
            <a:ext cx="8100762" cy="2491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197364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646DA-39E5-0C58-ABB1-8AA8617DF85F}"/>
              </a:ext>
            </a:extLst>
          </p:cNvPr>
          <p:cNvSpPr>
            <a:spLocks noGrp="1"/>
          </p:cNvSpPr>
          <p:nvPr>
            <p:ph type="title"/>
          </p:nvPr>
        </p:nvSpPr>
        <p:spPr/>
        <p:txBody>
          <a:bodyPr/>
          <a:lstStyle/>
          <a:p>
            <a:r>
              <a:rPr lang="en-US" dirty="0"/>
              <a:t>DBP control applications</a:t>
            </a:r>
          </a:p>
        </p:txBody>
      </p:sp>
      <p:sp>
        <p:nvSpPr>
          <p:cNvPr id="3" name="Content Placeholder 2">
            <a:extLst>
              <a:ext uri="{FF2B5EF4-FFF2-40B4-BE49-F238E27FC236}">
                <a16:creationId xmlns:a16="http://schemas.microsoft.com/office/drawing/2014/main" id="{F4299E79-7723-7480-81FF-05960DF0C3D0}"/>
              </a:ext>
            </a:extLst>
          </p:cNvPr>
          <p:cNvSpPr>
            <a:spLocks noGrp="1"/>
          </p:cNvSpPr>
          <p:nvPr>
            <p:ph idx="1"/>
          </p:nvPr>
        </p:nvSpPr>
        <p:spPr/>
        <p:txBody>
          <a:bodyPr/>
          <a:lstStyle/>
          <a:p>
            <a:pPr marL="342900" indent="-342900">
              <a:buFont typeface="Arial" panose="020B0604020202020204" pitchFamily="34" charset="0"/>
              <a:buChar char="•"/>
            </a:pPr>
            <a:r>
              <a:rPr lang="en-US" sz="2400" b="1" u="sng" dirty="0"/>
              <a:t>At the water treatment plant</a:t>
            </a:r>
          </a:p>
          <a:p>
            <a:pPr marL="342900" indent="-342900">
              <a:buFont typeface="Arial" panose="020B0604020202020204" pitchFamily="34" charset="0"/>
              <a:buChar char="•"/>
            </a:pPr>
            <a:r>
              <a:rPr lang="en-US" dirty="0"/>
              <a:t>In the distribution system</a:t>
            </a:r>
            <a:endParaRPr lang="en-US" sz="1800" dirty="0"/>
          </a:p>
          <a:p>
            <a:endParaRPr lang="en-US" dirty="0"/>
          </a:p>
        </p:txBody>
      </p:sp>
      <p:sp>
        <p:nvSpPr>
          <p:cNvPr id="4" name="Slide Number Placeholder 3">
            <a:extLst>
              <a:ext uri="{FF2B5EF4-FFF2-40B4-BE49-F238E27FC236}">
                <a16:creationId xmlns:a16="http://schemas.microsoft.com/office/drawing/2014/main" id="{73AC1CB8-CFF5-2588-F350-43676345D70D}"/>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65</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0665160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6EF9D-31FF-1792-93A8-7418D1A2A90A}"/>
              </a:ext>
            </a:extLst>
          </p:cNvPr>
          <p:cNvSpPr>
            <a:spLocks noGrp="1"/>
          </p:cNvSpPr>
          <p:nvPr>
            <p:ph type="title"/>
          </p:nvPr>
        </p:nvSpPr>
        <p:spPr/>
        <p:txBody>
          <a:bodyPr/>
          <a:lstStyle/>
          <a:p>
            <a:r>
              <a:rPr lang="en-US" dirty="0"/>
              <a:t>WTP applications</a:t>
            </a:r>
          </a:p>
        </p:txBody>
      </p:sp>
      <p:sp>
        <p:nvSpPr>
          <p:cNvPr id="3" name="Content Placeholder 2">
            <a:extLst>
              <a:ext uri="{FF2B5EF4-FFF2-40B4-BE49-F238E27FC236}">
                <a16:creationId xmlns:a16="http://schemas.microsoft.com/office/drawing/2014/main" id="{481AFABF-18BB-D843-6FD4-796B371F94CE}"/>
              </a:ext>
            </a:extLst>
          </p:cNvPr>
          <p:cNvSpPr>
            <a:spLocks noGrp="1"/>
          </p:cNvSpPr>
          <p:nvPr>
            <p:ph idx="1"/>
          </p:nvPr>
        </p:nvSpPr>
        <p:spPr/>
        <p:txBody>
          <a:bodyPr/>
          <a:lstStyle/>
          <a:p>
            <a:pPr marL="342900" indent="-342900">
              <a:buFont typeface="Arial" panose="020B0604020202020204" pitchFamily="34" charset="0"/>
              <a:buChar char="•"/>
            </a:pPr>
            <a:r>
              <a:rPr lang="en-US" sz="2400" b="1" u="sng" dirty="0"/>
              <a:t>Disinfection strategies</a:t>
            </a:r>
          </a:p>
          <a:p>
            <a:pPr marL="342900" indent="-342900">
              <a:buFont typeface="Arial" panose="020B0604020202020204" pitchFamily="34" charset="0"/>
              <a:buChar char="•"/>
            </a:pPr>
            <a:r>
              <a:rPr lang="en-US" sz="2400" dirty="0">
                <a:solidFill>
                  <a:schemeClr val="bg2"/>
                </a:solidFill>
              </a:rPr>
              <a:t>Optimize WTP processes (coagulation)</a:t>
            </a:r>
          </a:p>
          <a:p>
            <a:pPr marL="342900" indent="-342900">
              <a:buFont typeface="Arial" panose="020B0604020202020204" pitchFamily="34" charset="0"/>
              <a:buChar char="•"/>
            </a:pPr>
            <a:r>
              <a:rPr lang="en-US" sz="2400" dirty="0">
                <a:solidFill>
                  <a:schemeClr val="bg2"/>
                </a:solidFill>
              </a:rPr>
              <a:t>Powered Activated Carbon (PAC)</a:t>
            </a:r>
          </a:p>
          <a:p>
            <a:pPr marL="342900" indent="-342900">
              <a:buFont typeface="Arial" panose="020B0604020202020204" pitchFamily="34" charset="0"/>
              <a:buChar char="•"/>
            </a:pPr>
            <a:r>
              <a:rPr lang="en-US" sz="2400" dirty="0">
                <a:solidFill>
                  <a:schemeClr val="bg2"/>
                </a:solidFill>
              </a:rPr>
              <a:t>UV</a:t>
            </a:r>
          </a:p>
          <a:p>
            <a:pPr marL="342900" indent="-342900">
              <a:buFont typeface="Arial" panose="020B0604020202020204" pitchFamily="34" charset="0"/>
              <a:buChar char="•"/>
            </a:pPr>
            <a:r>
              <a:rPr lang="en-US" sz="2400" dirty="0">
                <a:solidFill>
                  <a:schemeClr val="bg2"/>
                </a:solidFill>
              </a:rPr>
              <a:t>Ozone/Biofilters</a:t>
            </a:r>
          </a:p>
          <a:p>
            <a:pPr marL="342900" indent="-342900">
              <a:buFont typeface="Arial" panose="020B0604020202020204" pitchFamily="34" charset="0"/>
              <a:buChar char="•"/>
            </a:pPr>
            <a:r>
              <a:rPr lang="en-US" sz="2400" dirty="0">
                <a:solidFill>
                  <a:schemeClr val="bg2"/>
                </a:solidFill>
              </a:rPr>
              <a:t>Chloramines</a:t>
            </a:r>
          </a:p>
          <a:p>
            <a:pPr marL="342900" indent="-342900">
              <a:buFont typeface="Arial" panose="020B0604020202020204" pitchFamily="34" charset="0"/>
              <a:buChar char="•"/>
            </a:pPr>
            <a:r>
              <a:rPr lang="en-US" sz="2400" dirty="0">
                <a:solidFill>
                  <a:schemeClr val="bg2"/>
                </a:solidFill>
              </a:rPr>
              <a:t>Granular Activated Carbon (GAC)</a:t>
            </a:r>
          </a:p>
          <a:p>
            <a:endParaRPr lang="en-US" dirty="0"/>
          </a:p>
        </p:txBody>
      </p:sp>
      <p:sp>
        <p:nvSpPr>
          <p:cNvPr id="4" name="Slide Number Placeholder 3">
            <a:extLst>
              <a:ext uri="{FF2B5EF4-FFF2-40B4-BE49-F238E27FC236}">
                <a16:creationId xmlns:a16="http://schemas.microsoft.com/office/drawing/2014/main" id="{84B1D0F4-E35D-4C52-101F-01BDE8A83004}"/>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66</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317285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Number Placeholder 5"/>
          <p:cNvSpPr>
            <a:spLocks noGrp="1"/>
          </p:cNvSpPr>
          <p:nvPr>
            <p:ph type="sldNum" sz="quarter" idx="12"/>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marL="0" algn="r" defTabSz="914400" rtl="0" eaLnBrk="1" latinLnBrk="0" hangingPunct="1">
              <a:defRPr sz="1400" kern="1200" smtClean="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defRPr/>
            </a:pPr>
            <a:fld id="{00BEC496-AB16-4AB1-B1AF-84D019A30DC9}" type="slidenum">
              <a:rPr lang="en-US" smtClean="0">
                <a:solidFill>
                  <a:srgbClr val="000000"/>
                </a:solidFill>
              </a:rPr>
              <a:pPr fontAlgn="base">
                <a:spcBef>
                  <a:spcPct val="0"/>
                </a:spcBef>
                <a:spcAft>
                  <a:spcPct val="0"/>
                </a:spcAft>
                <a:defRPr/>
              </a:pPr>
              <a:t>67</a:t>
            </a:fld>
            <a:endParaRPr lang="en-US" altLang="en-US" dirty="0"/>
          </a:p>
        </p:txBody>
      </p:sp>
      <p:sp>
        <p:nvSpPr>
          <p:cNvPr id="64514" name="Rectangle 2"/>
          <p:cNvSpPr>
            <a:spLocks noGrp="1" noChangeArrowheads="1"/>
          </p:cNvSpPr>
          <p:nvPr>
            <p:ph type="title"/>
          </p:nvPr>
        </p:nvSpPr>
        <p:spPr/>
        <p:txBody>
          <a:bodyPr/>
          <a:lstStyle/>
          <a:p>
            <a:pPr algn="l">
              <a:defRPr/>
            </a:pPr>
            <a:r>
              <a:rPr lang="en-US" altLang="en-US" b="1" dirty="0">
                <a:solidFill>
                  <a:srgbClr val="002060"/>
                </a:solidFill>
              </a:rPr>
              <a:t>Disinfectant Strategies</a:t>
            </a:r>
          </a:p>
        </p:txBody>
      </p:sp>
      <p:sp>
        <p:nvSpPr>
          <p:cNvPr id="64515" name="Rectangle 3"/>
          <p:cNvSpPr>
            <a:spLocks noGrp="1" noChangeArrowheads="1"/>
          </p:cNvSpPr>
          <p:nvPr>
            <p:ph type="body" idx="1"/>
          </p:nvPr>
        </p:nvSpPr>
        <p:spPr>
          <a:xfrm>
            <a:off x="457200" y="1600200"/>
            <a:ext cx="7315200" cy="4800600"/>
          </a:xfrm>
        </p:spPr>
        <p:txBody>
          <a:bodyPr/>
          <a:lstStyle/>
          <a:p>
            <a:pPr marL="457200" indent="-457200">
              <a:lnSpc>
                <a:spcPct val="90000"/>
              </a:lnSpc>
              <a:buClr>
                <a:schemeClr val="tx1"/>
              </a:buClr>
              <a:buFont typeface="Arial" panose="020B0604020202020204" pitchFamily="34" charset="0"/>
              <a:buChar char="•"/>
              <a:defRPr/>
            </a:pPr>
            <a:r>
              <a:rPr lang="en-US" altLang="en-US" dirty="0"/>
              <a:t>Reduce Dosing Concentration of Disinfectant</a:t>
            </a:r>
          </a:p>
          <a:p>
            <a:pPr marL="457200" indent="-457200">
              <a:lnSpc>
                <a:spcPct val="90000"/>
              </a:lnSpc>
              <a:buClr>
                <a:schemeClr val="tx1"/>
              </a:buClr>
              <a:buFont typeface="Arial" panose="020B0604020202020204" pitchFamily="34" charset="0"/>
              <a:buChar char="•"/>
              <a:defRPr/>
            </a:pPr>
            <a:r>
              <a:rPr lang="en-US" altLang="en-US" dirty="0"/>
              <a:t>Change Points of Application</a:t>
            </a:r>
          </a:p>
          <a:p>
            <a:pPr marL="457200" indent="-457200">
              <a:lnSpc>
                <a:spcPct val="90000"/>
              </a:lnSpc>
              <a:buClr>
                <a:schemeClr val="tx1"/>
              </a:buClr>
              <a:buFont typeface="Arial" panose="020B0604020202020204" pitchFamily="34" charset="0"/>
              <a:buChar char="•"/>
              <a:defRPr/>
            </a:pPr>
            <a:r>
              <a:rPr lang="en-US" altLang="en-US" dirty="0"/>
              <a:t>Change forms of Disinfectant</a:t>
            </a:r>
          </a:p>
          <a:p>
            <a:pPr marL="457200" indent="-457200">
              <a:lnSpc>
                <a:spcPct val="90000"/>
              </a:lnSpc>
              <a:buClr>
                <a:schemeClr val="tx1"/>
              </a:buClr>
              <a:buFont typeface="Arial" panose="020B0604020202020204" pitchFamily="34" charset="0"/>
              <a:buChar char="•"/>
              <a:defRPr/>
            </a:pPr>
            <a:r>
              <a:rPr lang="en-US" altLang="en-US" dirty="0"/>
              <a:t>Use of Multiple Disinfectants</a:t>
            </a:r>
          </a:p>
          <a:p>
            <a:pPr marL="457200" indent="-457200">
              <a:lnSpc>
                <a:spcPct val="90000"/>
              </a:lnSpc>
              <a:buClr>
                <a:schemeClr val="tx1"/>
              </a:buClr>
              <a:buFont typeface="Arial" panose="020B0604020202020204" pitchFamily="34" charset="0"/>
              <a:buChar char="•"/>
              <a:defRPr/>
            </a:pPr>
            <a:r>
              <a:rPr lang="en-US" altLang="en-US" dirty="0"/>
              <a:t>Change Disinfectant</a:t>
            </a:r>
          </a:p>
          <a:p>
            <a:pPr marL="457200" indent="-457200">
              <a:lnSpc>
                <a:spcPct val="90000"/>
              </a:lnSpc>
              <a:buClr>
                <a:schemeClr val="tx1"/>
              </a:buClr>
              <a:buFont typeface="Arial" panose="020B0604020202020204" pitchFamily="34" charset="0"/>
              <a:buChar char="•"/>
              <a:defRPr/>
            </a:pPr>
            <a:r>
              <a:rPr lang="en-US" altLang="en-US" dirty="0"/>
              <a:t>Use of Orthophosphate in WD systems that use unlined CI Pipe </a:t>
            </a:r>
          </a:p>
        </p:txBody>
      </p:sp>
      <p:sp>
        <p:nvSpPr>
          <p:cNvPr id="2" name="Date Placeholder 1">
            <a:extLst>
              <a:ext uri="{FF2B5EF4-FFF2-40B4-BE49-F238E27FC236}">
                <a16:creationId xmlns:a16="http://schemas.microsoft.com/office/drawing/2014/main" id="{8892226A-C56F-B05D-3F8D-1C4479FE00B2}"/>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160823290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ectangle 76"/>
          <p:cNvSpPr/>
          <p:nvPr/>
        </p:nvSpPr>
        <p:spPr>
          <a:xfrm>
            <a:off x="0" y="1571625"/>
            <a:ext cx="9144000" cy="5286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9938" name="Title 1"/>
          <p:cNvSpPr>
            <a:spLocks noGrp="1"/>
          </p:cNvSpPr>
          <p:nvPr>
            <p:ph type="title"/>
          </p:nvPr>
        </p:nvSpPr>
        <p:spPr/>
        <p:txBody>
          <a:bodyPr>
            <a:normAutofit/>
          </a:bodyPr>
          <a:lstStyle/>
          <a:p>
            <a:r>
              <a:rPr lang="en-US" b="1" dirty="0">
                <a:solidFill>
                  <a:srgbClr val="002060"/>
                </a:solidFill>
                <a:latin typeface="Arial" panose="020B0604020202020204" pitchFamily="34" charset="0"/>
                <a:cs typeface="Arial" panose="020B0604020202020204" pitchFamily="34" charset="0"/>
              </a:rPr>
              <a:t>Chlorination Strategies</a:t>
            </a:r>
          </a:p>
        </p:txBody>
      </p:sp>
      <p:sp>
        <p:nvSpPr>
          <p:cNvPr id="39940" name="Rectangle 59" descr="5%"/>
          <p:cNvSpPr>
            <a:spLocks noChangeArrowheads="1"/>
          </p:cNvSpPr>
          <p:nvPr/>
        </p:nvSpPr>
        <p:spPr bwMode="auto">
          <a:xfrm>
            <a:off x="2928938" y="2355850"/>
            <a:ext cx="1504950" cy="257175"/>
          </a:xfrm>
          <a:prstGeom prst="rect">
            <a:avLst/>
          </a:prstGeom>
          <a:solidFill>
            <a:schemeClr val="bg1"/>
          </a:solidFill>
          <a:ln w="19050" algn="ctr">
            <a:noFill/>
            <a:miter lim="800000"/>
            <a:headEnd/>
            <a:tailEnd/>
          </a:ln>
        </p:spPr>
        <p:txBody>
          <a:bodyPr wrap="none" anchor="ctr"/>
          <a:lstStyle/>
          <a:p>
            <a:endParaRPr lang="en-US" dirty="0"/>
          </a:p>
        </p:txBody>
      </p:sp>
      <p:sp>
        <p:nvSpPr>
          <p:cNvPr id="39941" name="Freeform 64" descr="25%"/>
          <p:cNvSpPr>
            <a:spLocks/>
          </p:cNvSpPr>
          <p:nvPr/>
        </p:nvSpPr>
        <p:spPr bwMode="auto">
          <a:xfrm>
            <a:off x="2928938" y="2608263"/>
            <a:ext cx="1495425" cy="323850"/>
          </a:xfrm>
          <a:custGeom>
            <a:avLst/>
            <a:gdLst>
              <a:gd name="T0" fmla="*/ 0 w 942"/>
              <a:gd name="T1" fmla="*/ 2147483647 h 204"/>
              <a:gd name="T2" fmla="*/ 0 w 942"/>
              <a:gd name="T3" fmla="*/ 0 h 204"/>
              <a:gd name="T4" fmla="*/ 2147483647 w 942"/>
              <a:gd name="T5" fmla="*/ 2147483647 h 204"/>
              <a:gd name="T6" fmla="*/ 0 w 942"/>
              <a:gd name="T7" fmla="*/ 2147483647 h 204"/>
              <a:gd name="T8" fmla="*/ 0 60000 65536"/>
              <a:gd name="T9" fmla="*/ 0 60000 65536"/>
              <a:gd name="T10" fmla="*/ 0 60000 65536"/>
              <a:gd name="T11" fmla="*/ 0 60000 65536"/>
              <a:gd name="T12" fmla="*/ 0 w 942"/>
              <a:gd name="T13" fmla="*/ 0 h 204"/>
              <a:gd name="T14" fmla="*/ 942 w 942"/>
              <a:gd name="T15" fmla="*/ 204 h 204"/>
            </a:gdLst>
            <a:ahLst/>
            <a:cxnLst>
              <a:cxn ang="T8">
                <a:pos x="T0" y="T1"/>
              </a:cxn>
              <a:cxn ang="T9">
                <a:pos x="T2" y="T3"/>
              </a:cxn>
              <a:cxn ang="T10">
                <a:pos x="T4" y="T5"/>
              </a:cxn>
              <a:cxn ang="T11">
                <a:pos x="T6" y="T7"/>
              </a:cxn>
            </a:cxnLst>
            <a:rect l="T12" t="T13" r="T14" b="T15"/>
            <a:pathLst>
              <a:path w="942" h="204">
                <a:moveTo>
                  <a:pt x="0" y="204"/>
                </a:moveTo>
                <a:lnTo>
                  <a:pt x="0" y="0"/>
                </a:lnTo>
                <a:lnTo>
                  <a:pt x="942" y="6"/>
                </a:lnTo>
                <a:lnTo>
                  <a:pt x="0" y="204"/>
                </a:lnTo>
                <a:close/>
              </a:path>
            </a:pathLst>
          </a:custGeom>
          <a:solidFill>
            <a:schemeClr val="bg1"/>
          </a:solidFill>
          <a:ln w="19050" cap="flat" cmpd="sng">
            <a:noFill/>
            <a:prstDash val="solid"/>
            <a:round/>
            <a:headEnd type="none" w="med" len="med"/>
            <a:tailEnd type="none" w="med" len="med"/>
          </a:ln>
        </p:spPr>
        <p:txBody>
          <a:bodyPr/>
          <a:lstStyle/>
          <a:p>
            <a:endParaRPr lang="en-US" dirty="0"/>
          </a:p>
        </p:txBody>
      </p:sp>
      <p:sp>
        <p:nvSpPr>
          <p:cNvPr id="39942" name="Rectangle 58" descr="20%"/>
          <p:cNvSpPr>
            <a:spLocks noChangeArrowheads="1"/>
          </p:cNvSpPr>
          <p:nvPr/>
        </p:nvSpPr>
        <p:spPr bwMode="auto">
          <a:xfrm>
            <a:off x="1576388" y="2341563"/>
            <a:ext cx="1352550" cy="600075"/>
          </a:xfrm>
          <a:prstGeom prst="rect">
            <a:avLst/>
          </a:prstGeom>
          <a:solidFill>
            <a:schemeClr val="bg1"/>
          </a:solidFill>
          <a:ln w="19050" algn="ctr">
            <a:noFill/>
            <a:miter lim="800000"/>
            <a:headEnd/>
            <a:tailEnd/>
          </a:ln>
        </p:spPr>
        <p:txBody>
          <a:bodyPr wrap="none" anchor="ctr"/>
          <a:lstStyle/>
          <a:p>
            <a:endParaRPr lang="en-US" dirty="0"/>
          </a:p>
        </p:txBody>
      </p:sp>
      <p:sp>
        <p:nvSpPr>
          <p:cNvPr id="39943" name="Rectangle 66" descr="20%"/>
          <p:cNvSpPr>
            <a:spLocks noChangeArrowheads="1"/>
          </p:cNvSpPr>
          <p:nvPr/>
        </p:nvSpPr>
        <p:spPr bwMode="auto">
          <a:xfrm>
            <a:off x="985838" y="2341563"/>
            <a:ext cx="400050" cy="542925"/>
          </a:xfrm>
          <a:prstGeom prst="rect">
            <a:avLst/>
          </a:prstGeom>
          <a:solidFill>
            <a:schemeClr val="bg1"/>
          </a:solidFill>
          <a:ln w="19050" algn="ctr">
            <a:noFill/>
            <a:miter lim="800000"/>
            <a:headEnd/>
            <a:tailEnd/>
          </a:ln>
        </p:spPr>
        <p:txBody>
          <a:bodyPr wrap="none" anchor="ctr"/>
          <a:lstStyle/>
          <a:p>
            <a:endParaRPr lang="en-US" dirty="0"/>
          </a:p>
        </p:txBody>
      </p:sp>
      <p:sp>
        <p:nvSpPr>
          <p:cNvPr id="39944" name="Freeform 10"/>
          <p:cNvSpPr>
            <a:spLocks/>
          </p:cNvSpPr>
          <p:nvPr/>
        </p:nvSpPr>
        <p:spPr bwMode="auto">
          <a:xfrm>
            <a:off x="985838" y="2297113"/>
            <a:ext cx="406400" cy="596900"/>
          </a:xfrm>
          <a:custGeom>
            <a:avLst/>
            <a:gdLst>
              <a:gd name="T0" fmla="*/ 0 w 256"/>
              <a:gd name="T1" fmla="*/ 0 h 632"/>
              <a:gd name="T2" fmla="*/ 0 w 256"/>
              <a:gd name="T3" fmla="*/ 2147483647 h 632"/>
              <a:gd name="T4" fmla="*/ 2147483647 w 256"/>
              <a:gd name="T5" fmla="*/ 2147483647 h 632"/>
              <a:gd name="T6" fmla="*/ 2147483647 w 256"/>
              <a:gd name="T7" fmla="*/ 2147483647 h 632"/>
              <a:gd name="T8" fmla="*/ 0 60000 65536"/>
              <a:gd name="T9" fmla="*/ 0 60000 65536"/>
              <a:gd name="T10" fmla="*/ 0 60000 65536"/>
              <a:gd name="T11" fmla="*/ 0 60000 65536"/>
              <a:gd name="T12" fmla="*/ 0 w 256"/>
              <a:gd name="T13" fmla="*/ 0 h 632"/>
              <a:gd name="T14" fmla="*/ 256 w 256"/>
              <a:gd name="T15" fmla="*/ 632 h 632"/>
            </a:gdLst>
            <a:ahLst/>
            <a:cxnLst>
              <a:cxn ang="T8">
                <a:pos x="T0" y="T1"/>
              </a:cxn>
              <a:cxn ang="T9">
                <a:pos x="T2" y="T3"/>
              </a:cxn>
              <a:cxn ang="T10">
                <a:pos x="T4" y="T5"/>
              </a:cxn>
              <a:cxn ang="T11">
                <a:pos x="T6" y="T7"/>
              </a:cxn>
            </a:cxnLst>
            <a:rect l="T12" t="T13" r="T14" b="T15"/>
            <a:pathLst>
              <a:path w="256" h="632">
                <a:moveTo>
                  <a:pt x="0" y="0"/>
                </a:moveTo>
                <a:lnTo>
                  <a:pt x="0" y="632"/>
                </a:lnTo>
                <a:lnTo>
                  <a:pt x="256" y="632"/>
                </a:lnTo>
                <a:lnTo>
                  <a:pt x="256" y="8"/>
                </a:lnTo>
              </a:path>
            </a:pathLst>
          </a:custGeom>
          <a:noFill/>
          <a:ln w="19050" cap="flat" cmpd="sng">
            <a:solidFill>
              <a:schemeClr val="tx1"/>
            </a:solidFill>
            <a:prstDash val="solid"/>
            <a:round/>
            <a:headEnd type="none" w="med" len="med"/>
            <a:tailEnd type="none" w="med" len="med"/>
          </a:ln>
        </p:spPr>
        <p:txBody>
          <a:bodyPr/>
          <a:lstStyle/>
          <a:p>
            <a:endParaRPr lang="en-US" dirty="0"/>
          </a:p>
        </p:txBody>
      </p:sp>
      <p:sp>
        <p:nvSpPr>
          <p:cNvPr id="39945" name="Freeform 12"/>
          <p:cNvSpPr>
            <a:spLocks/>
          </p:cNvSpPr>
          <p:nvPr/>
        </p:nvSpPr>
        <p:spPr bwMode="auto">
          <a:xfrm>
            <a:off x="1587500" y="2319338"/>
            <a:ext cx="673100" cy="609600"/>
          </a:xfrm>
          <a:custGeom>
            <a:avLst/>
            <a:gdLst>
              <a:gd name="T0" fmla="*/ 0 w 216"/>
              <a:gd name="T1" fmla="*/ 0 h 640"/>
              <a:gd name="T2" fmla="*/ 0 w 216"/>
              <a:gd name="T3" fmla="*/ 2147483647 h 640"/>
              <a:gd name="T4" fmla="*/ 2147483647 w 216"/>
              <a:gd name="T5" fmla="*/ 2147483647 h 640"/>
              <a:gd name="T6" fmla="*/ 2147483647 w 216"/>
              <a:gd name="T7" fmla="*/ 0 h 640"/>
              <a:gd name="T8" fmla="*/ 0 60000 65536"/>
              <a:gd name="T9" fmla="*/ 0 60000 65536"/>
              <a:gd name="T10" fmla="*/ 0 60000 65536"/>
              <a:gd name="T11" fmla="*/ 0 60000 65536"/>
              <a:gd name="T12" fmla="*/ 0 w 216"/>
              <a:gd name="T13" fmla="*/ 0 h 640"/>
              <a:gd name="T14" fmla="*/ 216 w 216"/>
              <a:gd name="T15" fmla="*/ 640 h 640"/>
            </a:gdLst>
            <a:ahLst/>
            <a:cxnLst>
              <a:cxn ang="T8">
                <a:pos x="T0" y="T1"/>
              </a:cxn>
              <a:cxn ang="T9">
                <a:pos x="T2" y="T3"/>
              </a:cxn>
              <a:cxn ang="T10">
                <a:pos x="T4" y="T5"/>
              </a:cxn>
              <a:cxn ang="T11">
                <a:pos x="T6" y="T7"/>
              </a:cxn>
            </a:cxnLst>
            <a:rect l="T12" t="T13" r="T14" b="T15"/>
            <a:pathLst>
              <a:path w="216" h="640">
                <a:moveTo>
                  <a:pt x="0" y="0"/>
                </a:moveTo>
                <a:lnTo>
                  <a:pt x="0" y="640"/>
                </a:lnTo>
                <a:lnTo>
                  <a:pt x="216" y="640"/>
                </a:lnTo>
                <a:lnTo>
                  <a:pt x="216" y="0"/>
                </a:lnTo>
              </a:path>
            </a:pathLst>
          </a:custGeom>
          <a:noFill/>
          <a:ln w="19050" cap="flat" cmpd="sng">
            <a:solidFill>
              <a:schemeClr val="tx1"/>
            </a:solidFill>
            <a:prstDash val="solid"/>
            <a:round/>
            <a:headEnd type="none" w="med" len="med"/>
            <a:tailEnd type="none" w="med" len="med"/>
          </a:ln>
        </p:spPr>
        <p:txBody>
          <a:bodyPr/>
          <a:lstStyle/>
          <a:p>
            <a:endParaRPr lang="en-US" dirty="0"/>
          </a:p>
        </p:txBody>
      </p:sp>
      <p:sp>
        <p:nvSpPr>
          <p:cNvPr id="39946" name="Freeform 14"/>
          <p:cNvSpPr>
            <a:spLocks/>
          </p:cNvSpPr>
          <p:nvPr/>
        </p:nvSpPr>
        <p:spPr bwMode="auto">
          <a:xfrm>
            <a:off x="2265363" y="2319338"/>
            <a:ext cx="673100" cy="609600"/>
          </a:xfrm>
          <a:custGeom>
            <a:avLst/>
            <a:gdLst>
              <a:gd name="T0" fmla="*/ 0 w 216"/>
              <a:gd name="T1" fmla="*/ 0 h 640"/>
              <a:gd name="T2" fmla="*/ 0 w 216"/>
              <a:gd name="T3" fmla="*/ 2147483647 h 640"/>
              <a:gd name="T4" fmla="*/ 2147483647 w 216"/>
              <a:gd name="T5" fmla="*/ 2147483647 h 640"/>
              <a:gd name="T6" fmla="*/ 2147483647 w 216"/>
              <a:gd name="T7" fmla="*/ 0 h 640"/>
              <a:gd name="T8" fmla="*/ 0 60000 65536"/>
              <a:gd name="T9" fmla="*/ 0 60000 65536"/>
              <a:gd name="T10" fmla="*/ 0 60000 65536"/>
              <a:gd name="T11" fmla="*/ 0 60000 65536"/>
              <a:gd name="T12" fmla="*/ 0 w 216"/>
              <a:gd name="T13" fmla="*/ 0 h 640"/>
              <a:gd name="T14" fmla="*/ 216 w 216"/>
              <a:gd name="T15" fmla="*/ 640 h 640"/>
            </a:gdLst>
            <a:ahLst/>
            <a:cxnLst>
              <a:cxn ang="T8">
                <a:pos x="T0" y="T1"/>
              </a:cxn>
              <a:cxn ang="T9">
                <a:pos x="T2" y="T3"/>
              </a:cxn>
              <a:cxn ang="T10">
                <a:pos x="T4" y="T5"/>
              </a:cxn>
              <a:cxn ang="T11">
                <a:pos x="T6" y="T7"/>
              </a:cxn>
            </a:cxnLst>
            <a:rect l="T12" t="T13" r="T14" b="T15"/>
            <a:pathLst>
              <a:path w="216" h="640">
                <a:moveTo>
                  <a:pt x="0" y="0"/>
                </a:moveTo>
                <a:lnTo>
                  <a:pt x="0" y="640"/>
                </a:lnTo>
                <a:lnTo>
                  <a:pt x="216" y="640"/>
                </a:lnTo>
                <a:lnTo>
                  <a:pt x="216" y="0"/>
                </a:lnTo>
              </a:path>
            </a:pathLst>
          </a:custGeom>
          <a:noFill/>
          <a:ln w="19050" cap="flat" cmpd="sng">
            <a:solidFill>
              <a:schemeClr val="tx1"/>
            </a:solidFill>
            <a:prstDash val="solid"/>
            <a:round/>
            <a:headEnd type="none" w="med" len="med"/>
            <a:tailEnd type="none" w="med" len="med"/>
          </a:ln>
        </p:spPr>
        <p:txBody>
          <a:bodyPr/>
          <a:lstStyle/>
          <a:p>
            <a:endParaRPr lang="en-US" dirty="0"/>
          </a:p>
        </p:txBody>
      </p:sp>
      <p:sp>
        <p:nvSpPr>
          <p:cNvPr id="39947" name="Freeform 15"/>
          <p:cNvSpPr>
            <a:spLocks/>
          </p:cNvSpPr>
          <p:nvPr/>
        </p:nvSpPr>
        <p:spPr bwMode="auto">
          <a:xfrm>
            <a:off x="2928938" y="2297113"/>
            <a:ext cx="1498600" cy="631825"/>
          </a:xfrm>
          <a:custGeom>
            <a:avLst/>
            <a:gdLst>
              <a:gd name="T0" fmla="*/ 0 w 944"/>
              <a:gd name="T1" fmla="*/ 2147483647 h 376"/>
              <a:gd name="T2" fmla="*/ 2147483647 w 944"/>
              <a:gd name="T3" fmla="*/ 2147483647 h 376"/>
              <a:gd name="T4" fmla="*/ 2147483647 w 944"/>
              <a:gd name="T5" fmla="*/ 0 h 376"/>
              <a:gd name="T6" fmla="*/ 0 60000 65536"/>
              <a:gd name="T7" fmla="*/ 0 60000 65536"/>
              <a:gd name="T8" fmla="*/ 0 60000 65536"/>
              <a:gd name="T9" fmla="*/ 0 w 944"/>
              <a:gd name="T10" fmla="*/ 0 h 376"/>
              <a:gd name="T11" fmla="*/ 944 w 944"/>
              <a:gd name="T12" fmla="*/ 376 h 376"/>
            </a:gdLst>
            <a:ahLst/>
            <a:cxnLst>
              <a:cxn ang="T6">
                <a:pos x="T0" y="T1"/>
              </a:cxn>
              <a:cxn ang="T7">
                <a:pos x="T2" y="T3"/>
              </a:cxn>
              <a:cxn ang="T8">
                <a:pos x="T4" y="T5"/>
              </a:cxn>
            </a:cxnLst>
            <a:rect l="T9" t="T10" r="T11" b="T12"/>
            <a:pathLst>
              <a:path w="944" h="376">
                <a:moveTo>
                  <a:pt x="0" y="376"/>
                </a:moveTo>
                <a:lnTo>
                  <a:pt x="944" y="192"/>
                </a:lnTo>
                <a:lnTo>
                  <a:pt x="944" y="0"/>
                </a:lnTo>
              </a:path>
            </a:pathLst>
          </a:custGeom>
          <a:noFill/>
          <a:ln w="19050" cap="flat" cmpd="sng">
            <a:solidFill>
              <a:schemeClr val="tx1"/>
            </a:solidFill>
            <a:prstDash val="solid"/>
            <a:round/>
            <a:headEnd type="none" w="med" len="med"/>
            <a:tailEnd type="none" w="med" len="med"/>
          </a:ln>
        </p:spPr>
        <p:txBody>
          <a:bodyPr/>
          <a:lstStyle/>
          <a:p>
            <a:endParaRPr lang="en-US" dirty="0"/>
          </a:p>
        </p:txBody>
      </p:sp>
      <p:sp>
        <p:nvSpPr>
          <p:cNvPr id="39948" name="AutoShape 16"/>
          <p:cNvSpPr>
            <a:spLocks noChangeArrowheads="1"/>
          </p:cNvSpPr>
          <p:nvPr/>
        </p:nvSpPr>
        <p:spPr bwMode="auto">
          <a:xfrm>
            <a:off x="1682750" y="2398713"/>
            <a:ext cx="479425" cy="469900"/>
          </a:xfrm>
          <a:prstGeom prst="flowChartSummingJunction">
            <a:avLst/>
          </a:prstGeom>
          <a:noFill/>
          <a:ln w="19050">
            <a:solidFill>
              <a:schemeClr val="tx1"/>
            </a:solidFill>
            <a:round/>
            <a:headEnd/>
            <a:tailEnd/>
          </a:ln>
        </p:spPr>
        <p:txBody>
          <a:bodyPr wrap="none" anchor="ctr"/>
          <a:lstStyle/>
          <a:p>
            <a:endParaRPr lang="en-US" dirty="0"/>
          </a:p>
        </p:txBody>
      </p:sp>
      <p:sp>
        <p:nvSpPr>
          <p:cNvPr id="39949" name="Rectangle 18" descr="Large confetti"/>
          <p:cNvSpPr>
            <a:spLocks noChangeArrowheads="1"/>
          </p:cNvSpPr>
          <p:nvPr/>
        </p:nvSpPr>
        <p:spPr bwMode="auto">
          <a:xfrm>
            <a:off x="4605338" y="2487613"/>
            <a:ext cx="901700" cy="431800"/>
          </a:xfrm>
          <a:prstGeom prst="rect">
            <a:avLst/>
          </a:prstGeom>
          <a:pattFill prst="lgConfetti">
            <a:fgClr>
              <a:schemeClr val="tx1"/>
            </a:fgClr>
            <a:bgClr>
              <a:schemeClr val="bg1"/>
            </a:bgClr>
          </a:pattFill>
          <a:ln w="19050" algn="ctr">
            <a:solidFill>
              <a:schemeClr val="tx1"/>
            </a:solidFill>
            <a:miter lim="800000"/>
            <a:headEnd/>
            <a:tailEnd/>
          </a:ln>
        </p:spPr>
        <p:txBody>
          <a:bodyPr wrap="none" anchor="ctr"/>
          <a:lstStyle/>
          <a:p>
            <a:endParaRPr lang="en-US" dirty="0"/>
          </a:p>
        </p:txBody>
      </p:sp>
      <p:sp>
        <p:nvSpPr>
          <p:cNvPr id="39950" name="Line 19"/>
          <p:cNvSpPr>
            <a:spLocks noChangeShapeType="1"/>
          </p:cNvSpPr>
          <p:nvPr/>
        </p:nvSpPr>
        <p:spPr bwMode="auto">
          <a:xfrm flipV="1">
            <a:off x="4605338" y="2309813"/>
            <a:ext cx="0" cy="190500"/>
          </a:xfrm>
          <a:prstGeom prst="line">
            <a:avLst/>
          </a:prstGeom>
          <a:noFill/>
          <a:ln w="19050">
            <a:solidFill>
              <a:schemeClr val="tx1"/>
            </a:solidFill>
            <a:round/>
            <a:headEnd/>
            <a:tailEnd/>
          </a:ln>
        </p:spPr>
        <p:txBody>
          <a:bodyPr/>
          <a:lstStyle/>
          <a:p>
            <a:endParaRPr lang="en-US" dirty="0"/>
          </a:p>
        </p:txBody>
      </p:sp>
      <p:sp>
        <p:nvSpPr>
          <p:cNvPr id="39951" name="Line 20"/>
          <p:cNvSpPr>
            <a:spLocks noChangeShapeType="1"/>
          </p:cNvSpPr>
          <p:nvPr/>
        </p:nvSpPr>
        <p:spPr bwMode="auto">
          <a:xfrm flipV="1">
            <a:off x="5507038" y="2301875"/>
            <a:ext cx="0" cy="190500"/>
          </a:xfrm>
          <a:prstGeom prst="line">
            <a:avLst/>
          </a:prstGeom>
          <a:noFill/>
          <a:ln w="19050">
            <a:solidFill>
              <a:schemeClr val="tx1"/>
            </a:solidFill>
            <a:round/>
            <a:headEnd/>
            <a:tailEnd/>
          </a:ln>
        </p:spPr>
        <p:txBody>
          <a:bodyPr/>
          <a:lstStyle/>
          <a:p>
            <a:endParaRPr lang="en-US" dirty="0"/>
          </a:p>
        </p:txBody>
      </p:sp>
      <p:sp>
        <p:nvSpPr>
          <p:cNvPr id="39952" name="AutoShape 22"/>
          <p:cNvSpPr>
            <a:spLocks noChangeArrowheads="1"/>
          </p:cNvSpPr>
          <p:nvPr/>
        </p:nvSpPr>
        <p:spPr bwMode="auto">
          <a:xfrm rot="-5400000">
            <a:off x="5938838" y="2055813"/>
            <a:ext cx="685800" cy="1041400"/>
          </a:xfrm>
          <a:prstGeom prst="flowChartDelay">
            <a:avLst/>
          </a:prstGeom>
          <a:noFill/>
          <a:ln w="19050" algn="ctr">
            <a:solidFill>
              <a:schemeClr val="tx1"/>
            </a:solidFill>
            <a:miter lim="800000"/>
            <a:headEnd/>
            <a:tailEnd/>
          </a:ln>
        </p:spPr>
        <p:txBody>
          <a:bodyPr wrap="none" anchor="ctr"/>
          <a:lstStyle/>
          <a:p>
            <a:endParaRPr lang="en-US" dirty="0"/>
          </a:p>
        </p:txBody>
      </p:sp>
      <p:sp>
        <p:nvSpPr>
          <p:cNvPr id="39953" name="Rectangle 23"/>
          <p:cNvSpPr>
            <a:spLocks noChangeArrowheads="1"/>
          </p:cNvSpPr>
          <p:nvPr/>
        </p:nvSpPr>
        <p:spPr bwMode="auto">
          <a:xfrm>
            <a:off x="5761038" y="2538413"/>
            <a:ext cx="1028700" cy="381000"/>
          </a:xfrm>
          <a:prstGeom prst="rect">
            <a:avLst/>
          </a:prstGeom>
          <a:solidFill>
            <a:srgbClr val="3366FF"/>
          </a:solidFill>
          <a:ln w="19050" algn="ctr">
            <a:solidFill>
              <a:schemeClr val="tx1"/>
            </a:solidFill>
            <a:miter lim="800000"/>
            <a:headEnd/>
            <a:tailEnd/>
          </a:ln>
        </p:spPr>
        <p:txBody>
          <a:bodyPr wrap="none" anchor="ctr"/>
          <a:lstStyle/>
          <a:p>
            <a:endParaRPr lang="en-US" dirty="0"/>
          </a:p>
        </p:txBody>
      </p:sp>
      <p:sp>
        <p:nvSpPr>
          <p:cNvPr id="39954" name="AutoShape 26"/>
          <p:cNvSpPr>
            <a:spLocks noChangeArrowheads="1"/>
          </p:cNvSpPr>
          <p:nvPr/>
        </p:nvSpPr>
        <p:spPr bwMode="auto">
          <a:xfrm>
            <a:off x="6307138" y="2449513"/>
            <a:ext cx="152400" cy="88900"/>
          </a:xfrm>
          <a:prstGeom prst="flowChartMerge">
            <a:avLst/>
          </a:prstGeom>
          <a:solidFill>
            <a:schemeClr val="tx1"/>
          </a:solidFill>
          <a:ln w="19050" algn="ctr">
            <a:solidFill>
              <a:schemeClr val="tx1"/>
            </a:solidFill>
            <a:miter lim="800000"/>
            <a:headEnd/>
            <a:tailEnd/>
          </a:ln>
        </p:spPr>
        <p:txBody>
          <a:bodyPr wrap="none" anchor="ctr"/>
          <a:lstStyle/>
          <a:p>
            <a:endParaRPr lang="en-US" dirty="0"/>
          </a:p>
        </p:txBody>
      </p:sp>
      <p:sp>
        <p:nvSpPr>
          <p:cNvPr id="39955" name="Line 27"/>
          <p:cNvSpPr>
            <a:spLocks noChangeShapeType="1"/>
          </p:cNvSpPr>
          <p:nvPr/>
        </p:nvSpPr>
        <p:spPr bwMode="auto">
          <a:xfrm>
            <a:off x="985838" y="2347913"/>
            <a:ext cx="4521200" cy="0"/>
          </a:xfrm>
          <a:prstGeom prst="line">
            <a:avLst/>
          </a:prstGeom>
          <a:noFill/>
          <a:ln w="19050">
            <a:solidFill>
              <a:srgbClr val="3366FF"/>
            </a:solidFill>
            <a:round/>
            <a:headEnd/>
            <a:tailEnd/>
          </a:ln>
        </p:spPr>
        <p:txBody>
          <a:bodyPr/>
          <a:lstStyle/>
          <a:p>
            <a:endParaRPr lang="en-US" dirty="0"/>
          </a:p>
        </p:txBody>
      </p:sp>
      <p:sp>
        <p:nvSpPr>
          <p:cNvPr id="39956" name="Line 28"/>
          <p:cNvSpPr>
            <a:spLocks noChangeShapeType="1"/>
          </p:cNvSpPr>
          <p:nvPr/>
        </p:nvSpPr>
        <p:spPr bwMode="auto">
          <a:xfrm>
            <a:off x="6296025" y="2593975"/>
            <a:ext cx="180975" cy="0"/>
          </a:xfrm>
          <a:prstGeom prst="line">
            <a:avLst/>
          </a:prstGeom>
          <a:noFill/>
          <a:ln w="19050">
            <a:solidFill>
              <a:schemeClr val="tx1"/>
            </a:solidFill>
            <a:round/>
            <a:headEnd/>
            <a:tailEnd/>
          </a:ln>
        </p:spPr>
        <p:txBody>
          <a:bodyPr/>
          <a:lstStyle/>
          <a:p>
            <a:endParaRPr lang="en-US" dirty="0"/>
          </a:p>
        </p:txBody>
      </p:sp>
      <p:sp>
        <p:nvSpPr>
          <p:cNvPr id="39957" name="Line 29"/>
          <p:cNvSpPr>
            <a:spLocks noChangeShapeType="1"/>
          </p:cNvSpPr>
          <p:nvPr/>
        </p:nvSpPr>
        <p:spPr bwMode="auto">
          <a:xfrm flipV="1">
            <a:off x="6340475" y="2647950"/>
            <a:ext cx="104775" cy="0"/>
          </a:xfrm>
          <a:prstGeom prst="line">
            <a:avLst/>
          </a:prstGeom>
          <a:noFill/>
          <a:ln w="19050">
            <a:solidFill>
              <a:schemeClr val="tx1"/>
            </a:solidFill>
            <a:round/>
            <a:headEnd/>
            <a:tailEnd/>
          </a:ln>
        </p:spPr>
        <p:txBody>
          <a:bodyPr/>
          <a:lstStyle/>
          <a:p>
            <a:endParaRPr lang="en-US" dirty="0"/>
          </a:p>
        </p:txBody>
      </p:sp>
      <p:sp>
        <p:nvSpPr>
          <p:cNvPr id="39958" name="Line 30"/>
          <p:cNvSpPr>
            <a:spLocks noChangeShapeType="1"/>
          </p:cNvSpPr>
          <p:nvPr/>
        </p:nvSpPr>
        <p:spPr bwMode="auto">
          <a:xfrm flipV="1">
            <a:off x="6365875" y="2697163"/>
            <a:ext cx="57150" cy="4762"/>
          </a:xfrm>
          <a:prstGeom prst="line">
            <a:avLst/>
          </a:prstGeom>
          <a:noFill/>
          <a:ln w="19050">
            <a:solidFill>
              <a:schemeClr val="tx1"/>
            </a:solidFill>
            <a:round/>
            <a:headEnd/>
            <a:tailEnd/>
          </a:ln>
        </p:spPr>
        <p:txBody>
          <a:bodyPr/>
          <a:lstStyle/>
          <a:p>
            <a:endParaRPr lang="en-US" dirty="0"/>
          </a:p>
        </p:txBody>
      </p:sp>
      <p:sp>
        <p:nvSpPr>
          <p:cNvPr id="39959" name="AutoShape 31"/>
          <p:cNvSpPr>
            <a:spLocks noChangeArrowheads="1"/>
          </p:cNvSpPr>
          <p:nvPr/>
        </p:nvSpPr>
        <p:spPr bwMode="auto">
          <a:xfrm>
            <a:off x="3870325" y="2255838"/>
            <a:ext cx="152400" cy="88900"/>
          </a:xfrm>
          <a:prstGeom prst="flowChartMerge">
            <a:avLst/>
          </a:prstGeom>
          <a:solidFill>
            <a:schemeClr val="tx1"/>
          </a:solidFill>
          <a:ln w="19050" algn="ctr">
            <a:solidFill>
              <a:schemeClr val="tx1"/>
            </a:solidFill>
            <a:miter lim="800000"/>
            <a:headEnd/>
            <a:tailEnd/>
          </a:ln>
        </p:spPr>
        <p:txBody>
          <a:bodyPr wrap="none" anchor="ctr"/>
          <a:lstStyle/>
          <a:p>
            <a:endParaRPr lang="en-US" dirty="0"/>
          </a:p>
        </p:txBody>
      </p:sp>
      <p:sp>
        <p:nvSpPr>
          <p:cNvPr id="39960" name="Line 32"/>
          <p:cNvSpPr>
            <a:spLocks noChangeShapeType="1"/>
          </p:cNvSpPr>
          <p:nvPr/>
        </p:nvSpPr>
        <p:spPr bwMode="auto">
          <a:xfrm>
            <a:off x="3859213" y="2400300"/>
            <a:ext cx="180975" cy="0"/>
          </a:xfrm>
          <a:prstGeom prst="line">
            <a:avLst/>
          </a:prstGeom>
          <a:noFill/>
          <a:ln w="19050">
            <a:solidFill>
              <a:schemeClr val="tx1"/>
            </a:solidFill>
            <a:round/>
            <a:headEnd/>
            <a:tailEnd/>
          </a:ln>
        </p:spPr>
        <p:txBody>
          <a:bodyPr/>
          <a:lstStyle/>
          <a:p>
            <a:endParaRPr lang="en-US" dirty="0"/>
          </a:p>
        </p:txBody>
      </p:sp>
      <p:sp>
        <p:nvSpPr>
          <p:cNvPr id="39961" name="Line 33"/>
          <p:cNvSpPr>
            <a:spLocks noChangeShapeType="1"/>
          </p:cNvSpPr>
          <p:nvPr/>
        </p:nvSpPr>
        <p:spPr bwMode="auto">
          <a:xfrm flipV="1">
            <a:off x="3903663" y="2454275"/>
            <a:ext cx="104775" cy="0"/>
          </a:xfrm>
          <a:prstGeom prst="line">
            <a:avLst/>
          </a:prstGeom>
          <a:noFill/>
          <a:ln w="19050">
            <a:solidFill>
              <a:schemeClr val="tx1"/>
            </a:solidFill>
            <a:round/>
            <a:headEnd/>
            <a:tailEnd/>
          </a:ln>
        </p:spPr>
        <p:txBody>
          <a:bodyPr/>
          <a:lstStyle/>
          <a:p>
            <a:endParaRPr lang="en-US" dirty="0"/>
          </a:p>
        </p:txBody>
      </p:sp>
      <p:sp>
        <p:nvSpPr>
          <p:cNvPr id="39962" name="Line 34"/>
          <p:cNvSpPr>
            <a:spLocks noChangeShapeType="1"/>
          </p:cNvSpPr>
          <p:nvPr/>
        </p:nvSpPr>
        <p:spPr bwMode="auto">
          <a:xfrm flipV="1">
            <a:off x="3929063" y="2503488"/>
            <a:ext cx="57150" cy="4762"/>
          </a:xfrm>
          <a:prstGeom prst="line">
            <a:avLst/>
          </a:prstGeom>
          <a:noFill/>
          <a:ln w="19050">
            <a:solidFill>
              <a:schemeClr val="tx1"/>
            </a:solidFill>
            <a:round/>
            <a:headEnd/>
            <a:tailEnd/>
          </a:ln>
        </p:spPr>
        <p:txBody>
          <a:bodyPr/>
          <a:lstStyle/>
          <a:p>
            <a:endParaRPr lang="en-US" dirty="0"/>
          </a:p>
        </p:txBody>
      </p:sp>
      <p:sp>
        <p:nvSpPr>
          <p:cNvPr id="39963" name="Line 35"/>
          <p:cNvSpPr>
            <a:spLocks noChangeShapeType="1"/>
          </p:cNvSpPr>
          <p:nvPr/>
        </p:nvSpPr>
        <p:spPr bwMode="auto">
          <a:xfrm>
            <a:off x="1185863" y="2217738"/>
            <a:ext cx="0" cy="485775"/>
          </a:xfrm>
          <a:prstGeom prst="line">
            <a:avLst/>
          </a:prstGeom>
          <a:noFill/>
          <a:ln w="19050">
            <a:solidFill>
              <a:schemeClr val="tx1"/>
            </a:solidFill>
            <a:round/>
            <a:headEnd/>
            <a:tailEnd/>
          </a:ln>
        </p:spPr>
        <p:txBody>
          <a:bodyPr/>
          <a:lstStyle/>
          <a:p>
            <a:endParaRPr lang="en-US" dirty="0"/>
          </a:p>
        </p:txBody>
      </p:sp>
      <p:sp>
        <p:nvSpPr>
          <p:cNvPr id="39964" name="Oval 36"/>
          <p:cNvSpPr>
            <a:spLocks noChangeArrowheads="1"/>
          </p:cNvSpPr>
          <p:nvPr/>
        </p:nvSpPr>
        <p:spPr bwMode="auto">
          <a:xfrm>
            <a:off x="1023938" y="2652713"/>
            <a:ext cx="157162" cy="88900"/>
          </a:xfrm>
          <a:prstGeom prst="ellipse">
            <a:avLst/>
          </a:prstGeom>
          <a:solidFill>
            <a:schemeClr val="tx1"/>
          </a:solidFill>
          <a:ln w="19050" algn="ctr">
            <a:solidFill>
              <a:schemeClr val="tx1"/>
            </a:solidFill>
            <a:round/>
            <a:headEnd/>
            <a:tailEnd/>
          </a:ln>
        </p:spPr>
        <p:txBody>
          <a:bodyPr wrap="none" anchor="ctr"/>
          <a:lstStyle/>
          <a:p>
            <a:endParaRPr lang="en-US" dirty="0"/>
          </a:p>
        </p:txBody>
      </p:sp>
      <p:sp>
        <p:nvSpPr>
          <p:cNvPr id="39965" name="Oval 37"/>
          <p:cNvSpPr>
            <a:spLocks noChangeArrowheads="1"/>
          </p:cNvSpPr>
          <p:nvPr/>
        </p:nvSpPr>
        <p:spPr bwMode="auto">
          <a:xfrm>
            <a:off x="1187450" y="2654300"/>
            <a:ext cx="157163" cy="88900"/>
          </a:xfrm>
          <a:prstGeom prst="ellipse">
            <a:avLst/>
          </a:prstGeom>
          <a:solidFill>
            <a:schemeClr val="tx1"/>
          </a:solidFill>
          <a:ln w="19050" algn="ctr">
            <a:solidFill>
              <a:schemeClr val="tx1"/>
            </a:solidFill>
            <a:round/>
            <a:headEnd/>
            <a:tailEnd/>
          </a:ln>
        </p:spPr>
        <p:txBody>
          <a:bodyPr wrap="none" anchor="ctr"/>
          <a:lstStyle/>
          <a:p>
            <a:endParaRPr lang="en-US" dirty="0"/>
          </a:p>
        </p:txBody>
      </p:sp>
      <p:sp>
        <p:nvSpPr>
          <p:cNvPr id="39966" name="Line 38"/>
          <p:cNvSpPr>
            <a:spLocks noChangeShapeType="1"/>
          </p:cNvSpPr>
          <p:nvPr/>
        </p:nvSpPr>
        <p:spPr bwMode="auto">
          <a:xfrm>
            <a:off x="5510213" y="2703513"/>
            <a:ext cx="247650" cy="0"/>
          </a:xfrm>
          <a:prstGeom prst="line">
            <a:avLst/>
          </a:prstGeom>
          <a:noFill/>
          <a:ln w="19050">
            <a:solidFill>
              <a:schemeClr val="tx1"/>
            </a:solidFill>
            <a:round/>
            <a:headEnd/>
            <a:tailEnd type="triangle" w="med" len="med"/>
          </a:ln>
        </p:spPr>
        <p:txBody>
          <a:bodyPr/>
          <a:lstStyle/>
          <a:p>
            <a:endParaRPr lang="en-US" dirty="0"/>
          </a:p>
        </p:txBody>
      </p:sp>
      <p:sp>
        <p:nvSpPr>
          <p:cNvPr id="39967" name="Line 39"/>
          <p:cNvSpPr>
            <a:spLocks noChangeShapeType="1"/>
          </p:cNvSpPr>
          <p:nvPr/>
        </p:nvSpPr>
        <p:spPr bwMode="auto">
          <a:xfrm flipH="1">
            <a:off x="5016500" y="2405063"/>
            <a:ext cx="4763" cy="219075"/>
          </a:xfrm>
          <a:prstGeom prst="line">
            <a:avLst/>
          </a:prstGeom>
          <a:noFill/>
          <a:ln w="19050">
            <a:solidFill>
              <a:schemeClr val="tx1"/>
            </a:solidFill>
            <a:round/>
            <a:headEnd/>
            <a:tailEnd type="triangle" w="med" len="med"/>
          </a:ln>
        </p:spPr>
        <p:txBody>
          <a:bodyPr/>
          <a:lstStyle/>
          <a:p>
            <a:endParaRPr lang="en-US" dirty="0"/>
          </a:p>
        </p:txBody>
      </p:sp>
      <p:sp>
        <p:nvSpPr>
          <p:cNvPr id="39968" name="Line 40"/>
          <p:cNvSpPr>
            <a:spLocks noChangeShapeType="1"/>
          </p:cNvSpPr>
          <p:nvPr/>
        </p:nvSpPr>
        <p:spPr bwMode="auto">
          <a:xfrm flipH="1">
            <a:off x="4276725" y="2398713"/>
            <a:ext cx="742950" cy="0"/>
          </a:xfrm>
          <a:prstGeom prst="line">
            <a:avLst/>
          </a:prstGeom>
          <a:noFill/>
          <a:ln w="19050">
            <a:solidFill>
              <a:schemeClr val="tx1"/>
            </a:solidFill>
            <a:round/>
            <a:headEnd/>
            <a:tailEnd/>
          </a:ln>
        </p:spPr>
        <p:txBody>
          <a:bodyPr/>
          <a:lstStyle/>
          <a:p>
            <a:endParaRPr lang="en-US" dirty="0"/>
          </a:p>
        </p:txBody>
      </p:sp>
      <p:sp>
        <p:nvSpPr>
          <p:cNvPr id="39969" name="Line 41"/>
          <p:cNvSpPr>
            <a:spLocks noChangeShapeType="1"/>
          </p:cNvSpPr>
          <p:nvPr/>
        </p:nvSpPr>
        <p:spPr bwMode="auto">
          <a:xfrm>
            <a:off x="1397000" y="2452688"/>
            <a:ext cx="195263" cy="0"/>
          </a:xfrm>
          <a:prstGeom prst="line">
            <a:avLst/>
          </a:prstGeom>
          <a:noFill/>
          <a:ln w="19050">
            <a:solidFill>
              <a:schemeClr val="tx1"/>
            </a:solidFill>
            <a:round/>
            <a:headEnd/>
            <a:tailEnd type="triangle" w="med" len="med"/>
          </a:ln>
        </p:spPr>
        <p:txBody>
          <a:bodyPr/>
          <a:lstStyle/>
          <a:p>
            <a:endParaRPr lang="en-US" dirty="0"/>
          </a:p>
        </p:txBody>
      </p:sp>
      <p:sp>
        <p:nvSpPr>
          <p:cNvPr id="39970" name="Line 42"/>
          <p:cNvSpPr>
            <a:spLocks noChangeShapeType="1"/>
          </p:cNvSpPr>
          <p:nvPr/>
        </p:nvSpPr>
        <p:spPr bwMode="auto">
          <a:xfrm flipV="1">
            <a:off x="6813550" y="2724150"/>
            <a:ext cx="1612900" cy="1588"/>
          </a:xfrm>
          <a:prstGeom prst="line">
            <a:avLst/>
          </a:prstGeom>
          <a:noFill/>
          <a:ln w="19050">
            <a:solidFill>
              <a:schemeClr val="tx1"/>
            </a:solidFill>
            <a:round/>
            <a:headEnd/>
            <a:tailEnd/>
          </a:ln>
        </p:spPr>
        <p:txBody>
          <a:bodyPr/>
          <a:lstStyle/>
          <a:p>
            <a:endParaRPr lang="en-US" dirty="0"/>
          </a:p>
        </p:txBody>
      </p:sp>
      <p:sp>
        <p:nvSpPr>
          <p:cNvPr id="39971" name="Text Box 49"/>
          <p:cNvSpPr txBox="1">
            <a:spLocks noChangeArrowheads="1"/>
          </p:cNvSpPr>
          <p:nvPr/>
        </p:nvSpPr>
        <p:spPr bwMode="auto">
          <a:xfrm>
            <a:off x="3959225" y="1668463"/>
            <a:ext cx="2254250" cy="369887"/>
          </a:xfrm>
          <a:prstGeom prst="rect">
            <a:avLst/>
          </a:prstGeom>
          <a:noFill/>
          <a:ln w="19050" algn="ctr">
            <a:noFill/>
            <a:miter lim="800000"/>
            <a:headEnd/>
            <a:tailEnd/>
          </a:ln>
        </p:spPr>
        <p:txBody>
          <a:bodyPr>
            <a:spAutoFit/>
          </a:bodyPr>
          <a:lstStyle/>
          <a:p>
            <a:pPr>
              <a:spcBef>
                <a:spcPct val="50000"/>
              </a:spcBef>
            </a:pPr>
            <a:r>
              <a:rPr lang="en-US" dirty="0">
                <a:solidFill>
                  <a:srgbClr val="FF0000"/>
                </a:solidFill>
              </a:rPr>
              <a:t>Primary Chlorination</a:t>
            </a:r>
          </a:p>
        </p:txBody>
      </p:sp>
      <p:sp>
        <p:nvSpPr>
          <p:cNvPr id="39972" name="Line 50"/>
          <p:cNvSpPr>
            <a:spLocks noChangeShapeType="1"/>
          </p:cNvSpPr>
          <p:nvPr/>
        </p:nvSpPr>
        <p:spPr bwMode="auto">
          <a:xfrm>
            <a:off x="5621338" y="1971675"/>
            <a:ext cx="4762" cy="709613"/>
          </a:xfrm>
          <a:prstGeom prst="line">
            <a:avLst/>
          </a:prstGeom>
          <a:noFill/>
          <a:ln w="19050">
            <a:solidFill>
              <a:srgbClr val="FF3300"/>
            </a:solidFill>
            <a:round/>
            <a:headEnd/>
            <a:tailEnd type="triangle" w="med" len="med"/>
          </a:ln>
        </p:spPr>
        <p:txBody>
          <a:bodyPr/>
          <a:lstStyle/>
          <a:p>
            <a:endParaRPr lang="en-US" dirty="0"/>
          </a:p>
        </p:txBody>
      </p:sp>
      <p:sp>
        <p:nvSpPr>
          <p:cNvPr id="39973" name="Text Box 51"/>
          <p:cNvSpPr txBox="1">
            <a:spLocks noChangeArrowheads="1"/>
          </p:cNvSpPr>
          <p:nvPr/>
        </p:nvSpPr>
        <p:spPr bwMode="auto">
          <a:xfrm>
            <a:off x="835025" y="3030538"/>
            <a:ext cx="714375" cy="641350"/>
          </a:xfrm>
          <a:prstGeom prst="rect">
            <a:avLst/>
          </a:prstGeom>
          <a:noFill/>
          <a:ln w="19050" algn="ctr">
            <a:noFill/>
            <a:miter lim="800000"/>
            <a:headEnd/>
            <a:tailEnd/>
          </a:ln>
        </p:spPr>
        <p:txBody>
          <a:bodyPr>
            <a:spAutoFit/>
          </a:bodyPr>
          <a:lstStyle/>
          <a:p>
            <a:pPr algn="ctr">
              <a:spcBef>
                <a:spcPct val="50000"/>
              </a:spcBef>
            </a:pPr>
            <a:r>
              <a:rPr lang="en-US" dirty="0"/>
              <a:t>rapid mix</a:t>
            </a:r>
          </a:p>
        </p:txBody>
      </p:sp>
      <p:sp>
        <p:nvSpPr>
          <p:cNvPr id="39974" name="Text Box 52"/>
          <p:cNvSpPr txBox="1">
            <a:spLocks noChangeArrowheads="1"/>
          </p:cNvSpPr>
          <p:nvPr/>
        </p:nvSpPr>
        <p:spPr bwMode="auto">
          <a:xfrm>
            <a:off x="1524000" y="3175000"/>
            <a:ext cx="1447800" cy="366713"/>
          </a:xfrm>
          <a:prstGeom prst="rect">
            <a:avLst/>
          </a:prstGeom>
          <a:noFill/>
          <a:ln w="19050" algn="ctr">
            <a:noFill/>
            <a:miter lim="800000"/>
            <a:headEnd/>
            <a:tailEnd/>
          </a:ln>
        </p:spPr>
        <p:txBody>
          <a:bodyPr>
            <a:spAutoFit/>
          </a:bodyPr>
          <a:lstStyle/>
          <a:p>
            <a:pPr algn="ctr">
              <a:spcBef>
                <a:spcPct val="50000"/>
              </a:spcBef>
            </a:pPr>
            <a:r>
              <a:rPr lang="en-US" dirty="0"/>
              <a:t>flocculation</a:t>
            </a:r>
          </a:p>
        </p:txBody>
      </p:sp>
      <p:sp>
        <p:nvSpPr>
          <p:cNvPr id="39975" name="Text Box 53"/>
          <p:cNvSpPr txBox="1">
            <a:spLocks noChangeArrowheads="1"/>
          </p:cNvSpPr>
          <p:nvPr/>
        </p:nvSpPr>
        <p:spPr bwMode="auto">
          <a:xfrm>
            <a:off x="2916238" y="3162300"/>
            <a:ext cx="1627187" cy="369888"/>
          </a:xfrm>
          <a:prstGeom prst="rect">
            <a:avLst/>
          </a:prstGeom>
          <a:noFill/>
          <a:ln w="19050" algn="ctr">
            <a:noFill/>
            <a:miter lim="800000"/>
            <a:headEnd/>
            <a:tailEnd/>
          </a:ln>
        </p:spPr>
        <p:txBody>
          <a:bodyPr>
            <a:spAutoFit/>
          </a:bodyPr>
          <a:lstStyle/>
          <a:p>
            <a:pPr algn="ctr">
              <a:spcBef>
                <a:spcPct val="50000"/>
              </a:spcBef>
            </a:pPr>
            <a:r>
              <a:rPr lang="en-US" dirty="0"/>
              <a:t>sedimentation</a:t>
            </a:r>
          </a:p>
        </p:txBody>
      </p:sp>
      <p:sp>
        <p:nvSpPr>
          <p:cNvPr id="39976" name="Text Box 54"/>
          <p:cNvSpPr txBox="1">
            <a:spLocks noChangeArrowheads="1"/>
          </p:cNvSpPr>
          <p:nvPr/>
        </p:nvSpPr>
        <p:spPr bwMode="auto">
          <a:xfrm>
            <a:off x="4365625" y="3168650"/>
            <a:ext cx="1352550" cy="369888"/>
          </a:xfrm>
          <a:prstGeom prst="rect">
            <a:avLst/>
          </a:prstGeom>
          <a:noFill/>
          <a:ln w="19050" algn="ctr">
            <a:noFill/>
            <a:miter lim="800000"/>
            <a:headEnd/>
            <a:tailEnd/>
          </a:ln>
        </p:spPr>
        <p:txBody>
          <a:bodyPr>
            <a:spAutoFit/>
          </a:bodyPr>
          <a:lstStyle/>
          <a:p>
            <a:pPr algn="ctr">
              <a:spcBef>
                <a:spcPct val="50000"/>
              </a:spcBef>
            </a:pPr>
            <a:r>
              <a:rPr lang="en-US" dirty="0"/>
              <a:t>filtration</a:t>
            </a:r>
          </a:p>
        </p:txBody>
      </p:sp>
      <p:sp>
        <p:nvSpPr>
          <p:cNvPr id="39977" name="Text Box 55"/>
          <p:cNvSpPr txBox="1">
            <a:spLocks noChangeArrowheads="1"/>
          </p:cNvSpPr>
          <p:nvPr/>
        </p:nvSpPr>
        <p:spPr bwMode="auto">
          <a:xfrm>
            <a:off x="5605463" y="2941638"/>
            <a:ext cx="1352550" cy="641350"/>
          </a:xfrm>
          <a:prstGeom prst="rect">
            <a:avLst/>
          </a:prstGeom>
          <a:noFill/>
          <a:ln w="19050" algn="ctr">
            <a:noFill/>
            <a:miter lim="800000"/>
            <a:headEnd/>
            <a:tailEnd/>
          </a:ln>
        </p:spPr>
        <p:txBody>
          <a:bodyPr>
            <a:spAutoFit/>
          </a:bodyPr>
          <a:lstStyle/>
          <a:p>
            <a:pPr algn="ctr">
              <a:spcBef>
                <a:spcPct val="50000"/>
              </a:spcBef>
            </a:pPr>
            <a:r>
              <a:rPr lang="en-US" dirty="0"/>
              <a:t>disinfection&amp; storage</a:t>
            </a:r>
          </a:p>
        </p:txBody>
      </p:sp>
      <p:sp>
        <p:nvSpPr>
          <p:cNvPr id="39978" name="Text Box 56"/>
          <p:cNvSpPr txBox="1">
            <a:spLocks noChangeArrowheads="1"/>
          </p:cNvSpPr>
          <p:nvPr/>
        </p:nvSpPr>
        <p:spPr bwMode="auto">
          <a:xfrm>
            <a:off x="7197725" y="3432175"/>
            <a:ext cx="1352550" cy="366713"/>
          </a:xfrm>
          <a:prstGeom prst="rect">
            <a:avLst/>
          </a:prstGeom>
          <a:noFill/>
          <a:ln w="19050" algn="ctr">
            <a:noFill/>
            <a:miter lim="800000"/>
            <a:headEnd/>
            <a:tailEnd/>
          </a:ln>
        </p:spPr>
        <p:txBody>
          <a:bodyPr>
            <a:spAutoFit/>
          </a:bodyPr>
          <a:lstStyle/>
          <a:p>
            <a:pPr algn="ctr">
              <a:spcBef>
                <a:spcPct val="50000"/>
              </a:spcBef>
            </a:pPr>
            <a:r>
              <a:rPr lang="en-US" dirty="0"/>
              <a:t>distribution</a:t>
            </a:r>
          </a:p>
        </p:txBody>
      </p:sp>
      <p:sp>
        <p:nvSpPr>
          <p:cNvPr id="39979" name="Line 43"/>
          <p:cNvSpPr>
            <a:spLocks noChangeShapeType="1"/>
          </p:cNvSpPr>
          <p:nvPr/>
        </p:nvSpPr>
        <p:spPr bwMode="auto">
          <a:xfrm>
            <a:off x="1074738" y="2011363"/>
            <a:ext cx="1587" cy="303212"/>
          </a:xfrm>
          <a:prstGeom prst="line">
            <a:avLst/>
          </a:prstGeom>
          <a:noFill/>
          <a:ln w="19050">
            <a:solidFill>
              <a:srgbClr val="FF3300"/>
            </a:solidFill>
            <a:round/>
            <a:headEnd/>
            <a:tailEnd type="triangle" w="med" len="med"/>
          </a:ln>
        </p:spPr>
        <p:txBody>
          <a:bodyPr/>
          <a:lstStyle/>
          <a:p>
            <a:endParaRPr lang="en-US" dirty="0"/>
          </a:p>
        </p:txBody>
      </p:sp>
      <p:sp>
        <p:nvSpPr>
          <p:cNvPr id="39980" name="Line 44"/>
          <p:cNvSpPr>
            <a:spLocks noChangeShapeType="1"/>
          </p:cNvSpPr>
          <p:nvPr/>
        </p:nvSpPr>
        <p:spPr bwMode="auto">
          <a:xfrm flipH="1">
            <a:off x="619125" y="2019300"/>
            <a:ext cx="1588" cy="361950"/>
          </a:xfrm>
          <a:prstGeom prst="line">
            <a:avLst/>
          </a:prstGeom>
          <a:noFill/>
          <a:ln w="19050">
            <a:solidFill>
              <a:srgbClr val="FF3300"/>
            </a:solidFill>
            <a:round/>
            <a:headEnd/>
            <a:tailEnd type="triangle" w="med" len="med"/>
          </a:ln>
        </p:spPr>
        <p:txBody>
          <a:bodyPr/>
          <a:lstStyle/>
          <a:p>
            <a:endParaRPr lang="en-US" dirty="0"/>
          </a:p>
        </p:txBody>
      </p:sp>
      <p:sp>
        <p:nvSpPr>
          <p:cNvPr id="39981" name="Text Box 47"/>
          <p:cNvSpPr txBox="1">
            <a:spLocks noChangeArrowheads="1"/>
          </p:cNvSpPr>
          <p:nvPr/>
        </p:nvSpPr>
        <p:spPr bwMode="auto">
          <a:xfrm>
            <a:off x="134938" y="1676400"/>
            <a:ext cx="1741487" cy="368300"/>
          </a:xfrm>
          <a:prstGeom prst="rect">
            <a:avLst/>
          </a:prstGeom>
          <a:noFill/>
          <a:ln w="19050" algn="ctr">
            <a:noFill/>
            <a:miter lim="800000"/>
            <a:headEnd/>
            <a:tailEnd/>
          </a:ln>
        </p:spPr>
        <p:txBody>
          <a:bodyPr>
            <a:spAutoFit/>
          </a:bodyPr>
          <a:lstStyle/>
          <a:p>
            <a:pPr>
              <a:spcBef>
                <a:spcPct val="50000"/>
              </a:spcBef>
            </a:pPr>
            <a:r>
              <a:rPr lang="en-US" dirty="0">
                <a:solidFill>
                  <a:srgbClr val="FF0000"/>
                </a:solidFill>
              </a:rPr>
              <a:t>Prechlorination</a:t>
            </a:r>
          </a:p>
        </p:txBody>
      </p:sp>
      <p:sp>
        <p:nvSpPr>
          <p:cNvPr id="39982" name="AutoShape 16"/>
          <p:cNvSpPr>
            <a:spLocks noChangeArrowheads="1"/>
          </p:cNvSpPr>
          <p:nvPr/>
        </p:nvSpPr>
        <p:spPr bwMode="auto">
          <a:xfrm>
            <a:off x="2339975" y="2393950"/>
            <a:ext cx="479425" cy="469900"/>
          </a:xfrm>
          <a:prstGeom prst="flowChartSummingJunction">
            <a:avLst/>
          </a:prstGeom>
          <a:noFill/>
          <a:ln w="19050">
            <a:solidFill>
              <a:schemeClr val="tx1"/>
            </a:solidFill>
            <a:round/>
            <a:headEnd/>
            <a:tailEnd/>
          </a:ln>
        </p:spPr>
        <p:txBody>
          <a:bodyPr wrap="none" anchor="ctr"/>
          <a:lstStyle/>
          <a:p>
            <a:endParaRPr lang="en-US" dirty="0"/>
          </a:p>
        </p:txBody>
      </p:sp>
      <p:sp>
        <p:nvSpPr>
          <p:cNvPr id="39983" name="Line 42"/>
          <p:cNvSpPr>
            <a:spLocks noChangeShapeType="1"/>
          </p:cNvSpPr>
          <p:nvPr/>
        </p:nvSpPr>
        <p:spPr bwMode="auto">
          <a:xfrm flipV="1">
            <a:off x="7126288" y="2876550"/>
            <a:ext cx="1327150" cy="1588"/>
          </a:xfrm>
          <a:prstGeom prst="line">
            <a:avLst/>
          </a:prstGeom>
          <a:noFill/>
          <a:ln w="19050">
            <a:solidFill>
              <a:schemeClr val="tx1"/>
            </a:solidFill>
            <a:round/>
            <a:headEnd/>
            <a:tailEnd/>
          </a:ln>
        </p:spPr>
        <p:txBody>
          <a:bodyPr/>
          <a:lstStyle/>
          <a:p>
            <a:endParaRPr lang="en-US" dirty="0"/>
          </a:p>
        </p:txBody>
      </p:sp>
      <p:sp>
        <p:nvSpPr>
          <p:cNvPr id="39984" name="Line 42"/>
          <p:cNvSpPr>
            <a:spLocks noChangeShapeType="1"/>
          </p:cNvSpPr>
          <p:nvPr/>
        </p:nvSpPr>
        <p:spPr bwMode="auto">
          <a:xfrm flipV="1">
            <a:off x="7118350" y="3028950"/>
            <a:ext cx="1327150" cy="1588"/>
          </a:xfrm>
          <a:prstGeom prst="line">
            <a:avLst/>
          </a:prstGeom>
          <a:noFill/>
          <a:ln w="19050">
            <a:solidFill>
              <a:schemeClr val="tx1"/>
            </a:solidFill>
            <a:round/>
            <a:headEnd/>
            <a:tailEnd/>
          </a:ln>
        </p:spPr>
        <p:txBody>
          <a:bodyPr/>
          <a:lstStyle/>
          <a:p>
            <a:endParaRPr lang="en-US" dirty="0"/>
          </a:p>
        </p:txBody>
      </p:sp>
      <p:sp>
        <p:nvSpPr>
          <p:cNvPr id="39985" name="Line 42"/>
          <p:cNvSpPr>
            <a:spLocks noChangeShapeType="1"/>
          </p:cNvSpPr>
          <p:nvPr/>
        </p:nvSpPr>
        <p:spPr bwMode="auto">
          <a:xfrm flipV="1">
            <a:off x="7153275" y="3181350"/>
            <a:ext cx="1327150" cy="1588"/>
          </a:xfrm>
          <a:prstGeom prst="line">
            <a:avLst/>
          </a:prstGeom>
          <a:noFill/>
          <a:ln w="19050">
            <a:solidFill>
              <a:schemeClr val="tx1"/>
            </a:solidFill>
            <a:round/>
            <a:headEnd/>
            <a:tailEnd/>
          </a:ln>
        </p:spPr>
        <p:txBody>
          <a:bodyPr/>
          <a:lstStyle/>
          <a:p>
            <a:endParaRPr lang="en-US" dirty="0"/>
          </a:p>
        </p:txBody>
      </p:sp>
      <p:sp>
        <p:nvSpPr>
          <p:cNvPr id="39986" name="Line 42"/>
          <p:cNvSpPr>
            <a:spLocks noChangeShapeType="1"/>
          </p:cNvSpPr>
          <p:nvPr/>
        </p:nvSpPr>
        <p:spPr bwMode="auto">
          <a:xfrm flipV="1">
            <a:off x="7159625" y="2389188"/>
            <a:ext cx="1327150" cy="3175"/>
          </a:xfrm>
          <a:prstGeom prst="line">
            <a:avLst/>
          </a:prstGeom>
          <a:noFill/>
          <a:ln w="19050">
            <a:solidFill>
              <a:schemeClr val="tx1"/>
            </a:solidFill>
            <a:round/>
            <a:headEnd/>
            <a:tailEnd/>
          </a:ln>
        </p:spPr>
        <p:txBody>
          <a:bodyPr/>
          <a:lstStyle/>
          <a:p>
            <a:endParaRPr lang="en-US" dirty="0"/>
          </a:p>
        </p:txBody>
      </p:sp>
      <p:sp>
        <p:nvSpPr>
          <p:cNvPr id="39987" name="Line 42"/>
          <p:cNvSpPr>
            <a:spLocks noChangeShapeType="1"/>
          </p:cNvSpPr>
          <p:nvPr/>
        </p:nvSpPr>
        <p:spPr bwMode="auto">
          <a:xfrm flipV="1">
            <a:off x="7135813" y="2541588"/>
            <a:ext cx="1328737" cy="3175"/>
          </a:xfrm>
          <a:prstGeom prst="line">
            <a:avLst/>
          </a:prstGeom>
          <a:noFill/>
          <a:ln w="19050">
            <a:solidFill>
              <a:schemeClr val="tx1"/>
            </a:solidFill>
            <a:round/>
            <a:headEnd/>
            <a:tailEnd/>
          </a:ln>
        </p:spPr>
        <p:txBody>
          <a:bodyPr/>
          <a:lstStyle/>
          <a:p>
            <a:endParaRPr lang="en-US" dirty="0"/>
          </a:p>
        </p:txBody>
      </p:sp>
      <p:sp>
        <p:nvSpPr>
          <p:cNvPr id="39988" name="Line 42"/>
          <p:cNvSpPr>
            <a:spLocks noChangeShapeType="1"/>
          </p:cNvSpPr>
          <p:nvPr/>
        </p:nvSpPr>
        <p:spPr bwMode="auto">
          <a:xfrm>
            <a:off x="7248525" y="2306638"/>
            <a:ext cx="14288" cy="995362"/>
          </a:xfrm>
          <a:prstGeom prst="line">
            <a:avLst/>
          </a:prstGeom>
          <a:noFill/>
          <a:ln w="19050">
            <a:solidFill>
              <a:schemeClr val="tx1"/>
            </a:solidFill>
            <a:round/>
            <a:headEnd/>
            <a:tailEnd/>
          </a:ln>
        </p:spPr>
        <p:txBody>
          <a:bodyPr/>
          <a:lstStyle/>
          <a:p>
            <a:endParaRPr lang="en-US" dirty="0"/>
          </a:p>
        </p:txBody>
      </p:sp>
      <p:sp>
        <p:nvSpPr>
          <p:cNvPr id="39989" name="Line 42"/>
          <p:cNvSpPr>
            <a:spLocks noChangeShapeType="1"/>
          </p:cNvSpPr>
          <p:nvPr/>
        </p:nvSpPr>
        <p:spPr bwMode="auto">
          <a:xfrm>
            <a:off x="7400925" y="2349500"/>
            <a:ext cx="14288" cy="995363"/>
          </a:xfrm>
          <a:prstGeom prst="line">
            <a:avLst/>
          </a:prstGeom>
          <a:noFill/>
          <a:ln w="19050">
            <a:solidFill>
              <a:schemeClr val="tx1"/>
            </a:solidFill>
            <a:round/>
            <a:headEnd/>
            <a:tailEnd/>
          </a:ln>
        </p:spPr>
        <p:txBody>
          <a:bodyPr/>
          <a:lstStyle/>
          <a:p>
            <a:endParaRPr lang="en-US" dirty="0"/>
          </a:p>
        </p:txBody>
      </p:sp>
      <p:sp>
        <p:nvSpPr>
          <p:cNvPr id="39990" name="Line 42"/>
          <p:cNvSpPr>
            <a:spLocks noChangeShapeType="1"/>
          </p:cNvSpPr>
          <p:nvPr/>
        </p:nvSpPr>
        <p:spPr bwMode="auto">
          <a:xfrm>
            <a:off x="7553325" y="2289175"/>
            <a:ext cx="14288" cy="995363"/>
          </a:xfrm>
          <a:prstGeom prst="line">
            <a:avLst/>
          </a:prstGeom>
          <a:noFill/>
          <a:ln w="19050">
            <a:solidFill>
              <a:schemeClr val="tx1"/>
            </a:solidFill>
            <a:round/>
            <a:headEnd/>
            <a:tailEnd/>
          </a:ln>
        </p:spPr>
        <p:txBody>
          <a:bodyPr/>
          <a:lstStyle/>
          <a:p>
            <a:endParaRPr lang="en-US" dirty="0"/>
          </a:p>
        </p:txBody>
      </p:sp>
      <p:sp>
        <p:nvSpPr>
          <p:cNvPr id="39991" name="Line 42"/>
          <p:cNvSpPr>
            <a:spLocks noChangeShapeType="1"/>
          </p:cNvSpPr>
          <p:nvPr/>
        </p:nvSpPr>
        <p:spPr bwMode="auto">
          <a:xfrm>
            <a:off x="7705725" y="2332038"/>
            <a:ext cx="14288" cy="995362"/>
          </a:xfrm>
          <a:prstGeom prst="line">
            <a:avLst/>
          </a:prstGeom>
          <a:noFill/>
          <a:ln w="19050">
            <a:solidFill>
              <a:schemeClr val="tx1"/>
            </a:solidFill>
            <a:round/>
            <a:headEnd/>
            <a:tailEnd/>
          </a:ln>
        </p:spPr>
        <p:txBody>
          <a:bodyPr/>
          <a:lstStyle/>
          <a:p>
            <a:endParaRPr lang="en-US" dirty="0"/>
          </a:p>
        </p:txBody>
      </p:sp>
      <p:sp>
        <p:nvSpPr>
          <p:cNvPr id="39992" name="Line 42"/>
          <p:cNvSpPr>
            <a:spLocks noChangeShapeType="1"/>
          </p:cNvSpPr>
          <p:nvPr/>
        </p:nvSpPr>
        <p:spPr bwMode="auto">
          <a:xfrm>
            <a:off x="7858125" y="2265363"/>
            <a:ext cx="14288" cy="995362"/>
          </a:xfrm>
          <a:prstGeom prst="line">
            <a:avLst/>
          </a:prstGeom>
          <a:noFill/>
          <a:ln w="19050">
            <a:solidFill>
              <a:schemeClr val="tx1"/>
            </a:solidFill>
            <a:round/>
            <a:headEnd/>
            <a:tailEnd/>
          </a:ln>
        </p:spPr>
        <p:txBody>
          <a:bodyPr/>
          <a:lstStyle/>
          <a:p>
            <a:endParaRPr lang="en-US" dirty="0"/>
          </a:p>
        </p:txBody>
      </p:sp>
      <p:sp>
        <p:nvSpPr>
          <p:cNvPr id="39993" name="Line 42"/>
          <p:cNvSpPr>
            <a:spLocks noChangeShapeType="1"/>
          </p:cNvSpPr>
          <p:nvPr/>
        </p:nvSpPr>
        <p:spPr bwMode="auto">
          <a:xfrm>
            <a:off x="8010525" y="2322513"/>
            <a:ext cx="14288" cy="995362"/>
          </a:xfrm>
          <a:prstGeom prst="line">
            <a:avLst/>
          </a:prstGeom>
          <a:noFill/>
          <a:ln w="19050">
            <a:solidFill>
              <a:schemeClr val="tx1"/>
            </a:solidFill>
            <a:round/>
            <a:headEnd/>
            <a:tailEnd/>
          </a:ln>
        </p:spPr>
        <p:txBody>
          <a:bodyPr/>
          <a:lstStyle/>
          <a:p>
            <a:endParaRPr lang="en-US" dirty="0"/>
          </a:p>
        </p:txBody>
      </p:sp>
      <p:sp>
        <p:nvSpPr>
          <p:cNvPr id="39994" name="Line 42"/>
          <p:cNvSpPr>
            <a:spLocks noChangeShapeType="1"/>
          </p:cNvSpPr>
          <p:nvPr/>
        </p:nvSpPr>
        <p:spPr bwMode="auto">
          <a:xfrm>
            <a:off x="8162925" y="2292350"/>
            <a:ext cx="14288" cy="995363"/>
          </a:xfrm>
          <a:prstGeom prst="line">
            <a:avLst/>
          </a:prstGeom>
          <a:noFill/>
          <a:ln w="19050">
            <a:solidFill>
              <a:schemeClr val="tx1"/>
            </a:solidFill>
            <a:round/>
            <a:headEnd/>
            <a:tailEnd/>
          </a:ln>
        </p:spPr>
        <p:txBody>
          <a:bodyPr/>
          <a:lstStyle/>
          <a:p>
            <a:endParaRPr lang="en-US" dirty="0"/>
          </a:p>
        </p:txBody>
      </p:sp>
      <p:sp>
        <p:nvSpPr>
          <p:cNvPr id="39995" name="Line 42"/>
          <p:cNvSpPr>
            <a:spLocks noChangeShapeType="1"/>
          </p:cNvSpPr>
          <p:nvPr/>
        </p:nvSpPr>
        <p:spPr bwMode="auto">
          <a:xfrm>
            <a:off x="8308975" y="1919288"/>
            <a:ext cx="20638" cy="1366837"/>
          </a:xfrm>
          <a:prstGeom prst="line">
            <a:avLst/>
          </a:prstGeom>
          <a:noFill/>
          <a:ln w="19050">
            <a:solidFill>
              <a:schemeClr val="tx1"/>
            </a:solidFill>
            <a:round/>
            <a:headEnd/>
            <a:tailEnd/>
          </a:ln>
        </p:spPr>
        <p:txBody>
          <a:bodyPr/>
          <a:lstStyle/>
          <a:p>
            <a:endParaRPr lang="en-US" dirty="0"/>
          </a:p>
        </p:txBody>
      </p:sp>
      <p:sp>
        <p:nvSpPr>
          <p:cNvPr id="39996" name="Line 42"/>
          <p:cNvSpPr>
            <a:spLocks noChangeShapeType="1"/>
          </p:cNvSpPr>
          <p:nvPr/>
        </p:nvSpPr>
        <p:spPr bwMode="auto">
          <a:xfrm>
            <a:off x="8291513" y="1930400"/>
            <a:ext cx="800100" cy="11113"/>
          </a:xfrm>
          <a:prstGeom prst="line">
            <a:avLst/>
          </a:prstGeom>
          <a:noFill/>
          <a:ln w="19050">
            <a:solidFill>
              <a:schemeClr val="tx1"/>
            </a:solidFill>
            <a:round/>
            <a:headEnd/>
            <a:tailEnd/>
          </a:ln>
        </p:spPr>
        <p:txBody>
          <a:bodyPr/>
          <a:lstStyle/>
          <a:p>
            <a:endParaRPr lang="en-US" dirty="0"/>
          </a:p>
        </p:txBody>
      </p:sp>
      <p:sp>
        <p:nvSpPr>
          <p:cNvPr id="39997" name="Line 42"/>
          <p:cNvSpPr>
            <a:spLocks noChangeShapeType="1"/>
          </p:cNvSpPr>
          <p:nvPr/>
        </p:nvSpPr>
        <p:spPr bwMode="auto">
          <a:xfrm>
            <a:off x="8443913" y="2082800"/>
            <a:ext cx="655637" cy="4763"/>
          </a:xfrm>
          <a:prstGeom prst="line">
            <a:avLst/>
          </a:prstGeom>
          <a:noFill/>
          <a:ln w="19050">
            <a:solidFill>
              <a:schemeClr val="tx1"/>
            </a:solidFill>
            <a:round/>
            <a:headEnd/>
            <a:tailEnd/>
          </a:ln>
        </p:spPr>
        <p:txBody>
          <a:bodyPr/>
          <a:lstStyle/>
          <a:p>
            <a:endParaRPr lang="en-US" dirty="0"/>
          </a:p>
        </p:txBody>
      </p:sp>
      <p:sp>
        <p:nvSpPr>
          <p:cNvPr id="39998" name="Line 42"/>
          <p:cNvSpPr>
            <a:spLocks noChangeShapeType="1"/>
          </p:cNvSpPr>
          <p:nvPr/>
        </p:nvSpPr>
        <p:spPr bwMode="auto">
          <a:xfrm flipV="1">
            <a:off x="8443913" y="1619250"/>
            <a:ext cx="619125" cy="1588"/>
          </a:xfrm>
          <a:prstGeom prst="line">
            <a:avLst/>
          </a:prstGeom>
          <a:noFill/>
          <a:ln w="19050">
            <a:solidFill>
              <a:schemeClr val="tx1"/>
            </a:solidFill>
            <a:round/>
            <a:headEnd/>
            <a:tailEnd/>
          </a:ln>
        </p:spPr>
        <p:txBody>
          <a:bodyPr/>
          <a:lstStyle/>
          <a:p>
            <a:endParaRPr lang="en-US" dirty="0"/>
          </a:p>
        </p:txBody>
      </p:sp>
      <p:sp>
        <p:nvSpPr>
          <p:cNvPr id="39999" name="Line 42"/>
          <p:cNvSpPr>
            <a:spLocks noChangeShapeType="1"/>
          </p:cNvSpPr>
          <p:nvPr/>
        </p:nvSpPr>
        <p:spPr bwMode="auto">
          <a:xfrm>
            <a:off x="8355013" y="1773238"/>
            <a:ext cx="708025" cy="6350"/>
          </a:xfrm>
          <a:prstGeom prst="line">
            <a:avLst/>
          </a:prstGeom>
          <a:noFill/>
          <a:ln w="19050">
            <a:solidFill>
              <a:schemeClr val="tx1"/>
            </a:solidFill>
            <a:round/>
            <a:headEnd/>
            <a:tailEnd/>
          </a:ln>
        </p:spPr>
        <p:txBody>
          <a:bodyPr/>
          <a:lstStyle/>
          <a:p>
            <a:endParaRPr lang="en-US" dirty="0"/>
          </a:p>
        </p:txBody>
      </p:sp>
      <p:sp>
        <p:nvSpPr>
          <p:cNvPr id="40000" name="Line 42"/>
          <p:cNvSpPr>
            <a:spLocks noChangeShapeType="1"/>
          </p:cNvSpPr>
          <p:nvPr/>
        </p:nvSpPr>
        <p:spPr bwMode="auto">
          <a:xfrm>
            <a:off x="8512175" y="1552575"/>
            <a:ext cx="15875" cy="608013"/>
          </a:xfrm>
          <a:prstGeom prst="line">
            <a:avLst/>
          </a:prstGeom>
          <a:noFill/>
          <a:ln w="19050">
            <a:solidFill>
              <a:schemeClr val="tx1"/>
            </a:solidFill>
            <a:round/>
            <a:headEnd/>
            <a:tailEnd/>
          </a:ln>
        </p:spPr>
        <p:txBody>
          <a:bodyPr/>
          <a:lstStyle/>
          <a:p>
            <a:endParaRPr lang="en-US" dirty="0"/>
          </a:p>
        </p:txBody>
      </p:sp>
      <p:sp>
        <p:nvSpPr>
          <p:cNvPr id="40001" name="Line 42"/>
          <p:cNvSpPr>
            <a:spLocks noChangeShapeType="1"/>
          </p:cNvSpPr>
          <p:nvPr/>
        </p:nvSpPr>
        <p:spPr bwMode="auto">
          <a:xfrm>
            <a:off x="8664575" y="1579563"/>
            <a:ext cx="15875" cy="609600"/>
          </a:xfrm>
          <a:prstGeom prst="line">
            <a:avLst/>
          </a:prstGeom>
          <a:noFill/>
          <a:ln w="19050">
            <a:solidFill>
              <a:schemeClr val="tx1"/>
            </a:solidFill>
            <a:round/>
            <a:headEnd/>
            <a:tailEnd/>
          </a:ln>
        </p:spPr>
        <p:txBody>
          <a:bodyPr/>
          <a:lstStyle/>
          <a:p>
            <a:endParaRPr lang="en-US" dirty="0"/>
          </a:p>
        </p:txBody>
      </p:sp>
      <p:sp>
        <p:nvSpPr>
          <p:cNvPr id="40002" name="Line 42"/>
          <p:cNvSpPr>
            <a:spLocks noChangeShapeType="1"/>
          </p:cNvSpPr>
          <p:nvPr/>
        </p:nvSpPr>
        <p:spPr bwMode="auto">
          <a:xfrm>
            <a:off x="8816975" y="1593850"/>
            <a:ext cx="15875" cy="608013"/>
          </a:xfrm>
          <a:prstGeom prst="line">
            <a:avLst/>
          </a:prstGeom>
          <a:noFill/>
          <a:ln w="19050">
            <a:solidFill>
              <a:schemeClr val="tx1"/>
            </a:solidFill>
            <a:round/>
            <a:headEnd/>
            <a:tailEnd/>
          </a:ln>
        </p:spPr>
        <p:txBody>
          <a:bodyPr/>
          <a:lstStyle/>
          <a:p>
            <a:endParaRPr lang="en-US" dirty="0"/>
          </a:p>
        </p:txBody>
      </p:sp>
      <p:sp>
        <p:nvSpPr>
          <p:cNvPr id="40003" name="Line 42"/>
          <p:cNvSpPr>
            <a:spLocks noChangeShapeType="1"/>
          </p:cNvSpPr>
          <p:nvPr/>
        </p:nvSpPr>
        <p:spPr bwMode="auto">
          <a:xfrm>
            <a:off x="8969375" y="1570038"/>
            <a:ext cx="15875" cy="608012"/>
          </a:xfrm>
          <a:prstGeom prst="line">
            <a:avLst/>
          </a:prstGeom>
          <a:noFill/>
          <a:ln w="19050">
            <a:solidFill>
              <a:schemeClr val="tx1"/>
            </a:solidFill>
            <a:round/>
            <a:headEnd/>
            <a:tailEnd/>
          </a:ln>
        </p:spPr>
        <p:txBody>
          <a:bodyPr/>
          <a:lstStyle/>
          <a:p>
            <a:endParaRPr lang="en-US" dirty="0"/>
          </a:p>
        </p:txBody>
      </p:sp>
      <p:sp>
        <p:nvSpPr>
          <p:cNvPr id="40004" name="Line 43"/>
          <p:cNvSpPr>
            <a:spLocks noChangeShapeType="1"/>
          </p:cNvSpPr>
          <p:nvPr/>
        </p:nvSpPr>
        <p:spPr bwMode="auto">
          <a:xfrm flipH="1">
            <a:off x="4522788" y="1981200"/>
            <a:ext cx="3175" cy="336550"/>
          </a:xfrm>
          <a:prstGeom prst="line">
            <a:avLst/>
          </a:prstGeom>
          <a:noFill/>
          <a:ln w="19050">
            <a:solidFill>
              <a:srgbClr val="FF3300"/>
            </a:solidFill>
            <a:round/>
            <a:headEnd/>
            <a:tailEnd type="triangle" w="med" len="med"/>
          </a:ln>
        </p:spPr>
        <p:txBody>
          <a:bodyPr/>
          <a:lstStyle/>
          <a:p>
            <a:endParaRPr lang="en-US" dirty="0"/>
          </a:p>
        </p:txBody>
      </p:sp>
      <p:sp>
        <p:nvSpPr>
          <p:cNvPr id="40005" name="Text Box 51"/>
          <p:cNvSpPr txBox="1">
            <a:spLocks noChangeArrowheads="1"/>
          </p:cNvSpPr>
          <p:nvPr/>
        </p:nvSpPr>
        <p:spPr bwMode="auto">
          <a:xfrm>
            <a:off x="9525" y="2828925"/>
            <a:ext cx="796925" cy="923925"/>
          </a:xfrm>
          <a:prstGeom prst="rect">
            <a:avLst/>
          </a:prstGeom>
          <a:noFill/>
          <a:ln w="19050" algn="ctr">
            <a:noFill/>
            <a:miter lim="800000"/>
            <a:headEnd/>
            <a:tailEnd/>
          </a:ln>
        </p:spPr>
        <p:txBody>
          <a:bodyPr>
            <a:spAutoFit/>
          </a:bodyPr>
          <a:lstStyle/>
          <a:p>
            <a:pPr algn="ctr">
              <a:spcBef>
                <a:spcPct val="50000"/>
              </a:spcBef>
            </a:pPr>
            <a:r>
              <a:rPr lang="en-US" dirty="0"/>
              <a:t>Raw water intake</a:t>
            </a:r>
          </a:p>
        </p:txBody>
      </p:sp>
      <p:sp>
        <p:nvSpPr>
          <p:cNvPr id="40006" name="Text Box 49"/>
          <p:cNvSpPr txBox="1">
            <a:spLocks noChangeArrowheads="1"/>
          </p:cNvSpPr>
          <p:nvPr/>
        </p:nvSpPr>
        <p:spPr bwMode="auto">
          <a:xfrm>
            <a:off x="5962650" y="1330325"/>
            <a:ext cx="2324100" cy="369888"/>
          </a:xfrm>
          <a:prstGeom prst="rect">
            <a:avLst/>
          </a:prstGeom>
          <a:noFill/>
          <a:ln w="19050" algn="ctr">
            <a:noFill/>
            <a:miter lim="800000"/>
            <a:headEnd/>
            <a:tailEnd/>
          </a:ln>
        </p:spPr>
        <p:txBody>
          <a:bodyPr>
            <a:spAutoFit/>
          </a:bodyPr>
          <a:lstStyle/>
          <a:p>
            <a:pPr algn="ctr">
              <a:spcBef>
                <a:spcPct val="50000"/>
              </a:spcBef>
            </a:pPr>
            <a:r>
              <a:rPr lang="en-US" dirty="0">
                <a:solidFill>
                  <a:srgbClr val="FF0000"/>
                </a:solidFill>
              </a:rPr>
              <a:t>Booster Chlorination</a:t>
            </a:r>
          </a:p>
        </p:txBody>
      </p:sp>
      <p:sp>
        <p:nvSpPr>
          <p:cNvPr id="40007" name="Line 43"/>
          <p:cNvSpPr>
            <a:spLocks noChangeShapeType="1"/>
          </p:cNvSpPr>
          <p:nvPr/>
        </p:nvSpPr>
        <p:spPr bwMode="auto">
          <a:xfrm>
            <a:off x="6848475" y="1628775"/>
            <a:ext cx="36513" cy="1096963"/>
          </a:xfrm>
          <a:prstGeom prst="line">
            <a:avLst/>
          </a:prstGeom>
          <a:noFill/>
          <a:ln w="19050">
            <a:solidFill>
              <a:srgbClr val="FF3300"/>
            </a:solidFill>
            <a:round/>
            <a:headEnd/>
            <a:tailEnd type="triangle" w="med" len="med"/>
          </a:ln>
        </p:spPr>
        <p:txBody>
          <a:bodyPr/>
          <a:lstStyle/>
          <a:p>
            <a:endParaRPr lang="en-US" dirty="0"/>
          </a:p>
        </p:txBody>
      </p:sp>
      <p:sp>
        <p:nvSpPr>
          <p:cNvPr id="40008" name="Line 43"/>
          <p:cNvSpPr>
            <a:spLocks noChangeShapeType="1"/>
          </p:cNvSpPr>
          <p:nvPr/>
        </p:nvSpPr>
        <p:spPr bwMode="auto">
          <a:xfrm>
            <a:off x="8020050" y="1647825"/>
            <a:ext cx="246063" cy="280988"/>
          </a:xfrm>
          <a:prstGeom prst="line">
            <a:avLst/>
          </a:prstGeom>
          <a:noFill/>
          <a:ln w="19050">
            <a:solidFill>
              <a:srgbClr val="FF3300"/>
            </a:solidFill>
            <a:round/>
            <a:headEnd/>
            <a:tailEnd type="triangle" w="med" len="med"/>
          </a:ln>
        </p:spPr>
        <p:txBody>
          <a:bodyPr/>
          <a:lstStyle/>
          <a:p>
            <a:endParaRPr lang="en-US" dirty="0"/>
          </a:p>
        </p:txBody>
      </p:sp>
      <p:sp>
        <p:nvSpPr>
          <p:cNvPr id="40009" name="Line 41"/>
          <p:cNvSpPr>
            <a:spLocks noChangeShapeType="1"/>
          </p:cNvSpPr>
          <p:nvPr/>
        </p:nvSpPr>
        <p:spPr bwMode="auto">
          <a:xfrm>
            <a:off x="525463" y="2455863"/>
            <a:ext cx="442912" cy="1587"/>
          </a:xfrm>
          <a:prstGeom prst="line">
            <a:avLst/>
          </a:prstGeom>
          <a:noFill/>
          <a:ln w="19050">
            <a:solidFill>
              <a:schemeClr val="tx1"/>
            </a:solidFill>
            <a:round/>
            <a:headEnd/>
            <a:tailEnd type="triangle" w="med" len="med"/>
          </a:ln>
        </p:spPr>
        <p:txBody>
          <a:bodyPr/>
          <a:lstStyle/>
          <a:p>
            <a:endParaRPr lang="en-US" dirty="0"/>
          </a:p>
        </p:txBody>
      </p:sp>
      <p:sp>
        <p:nvSpPr>
          <p:cNvPr id="84" name="Trapezoid 83"/>
          <p:cNvSpPr/>
          <p:nvPr/>
        </p:nvSpPr>
        <p:spPr>
          <a:xfrm flipV="1">
            <a:off x="163513" y="2349500"/>
            <a:ext cx="373062" cy="266700"/>
          </a:xfrm>
          <a:prstGeom prst="trapezoid">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0011" name="Text Box 49"/>
          <p:cNvSpPr txBox="1">
            <a:spLocks noChangeArrowheads="1"/>
          </p:cNvSpPr>
          <p:nvPr/>
        </p:nvSpPr>
        <p:spPr bwMode="auto">
          <a:xfrm>
            <a:off x="6772275" y="1692275"/>
            <a:ext cx="1485900" cy="647700"/>
          </a:xfrm>
          <a:prstGeom prst="rect">
            <a:avLst/>
          </a:prstGeom>
          <a:noFill/>
          <a:ln w="19050" algn="ctr">
            <a:noFill/>
            <a:miter lim="800000"/>
            <a:headEnd/>
            <a:tailEnd/>
          </a:ln>
        </p:spPr>
        <p:txBody>
          <a:bodyPr>
            <a:spAutoFit/>
          </a:bodyPr>
          <a:lstStyle/>
          <a:p>
            <a:pPr algn="ctr">
              <a:spcBef>
                <a:spcPct val="50000"/>
              </a:spcBef>
            </a:pPr>
            <a:r>
              <a:rPr lang="en-US" dirty="0">
                <a:solidFill>
                  <a:srgbClr val="00B050"/>
                </a:solidFill>
              </a:rPr>
              <a:t>Chloramine Conversion</a:t>
            </a:r>
          </a:p>
        </p:txBody>
      </p:sp>
      <p:sp>
        <p:nvSpPr>
          <p:cNvPr id="40012" name="Line 43"/>
          <p:cNvSpPr>
            <a:spLocks noChangeShapeType="1"/>
          </p:cNvSpPr>
          <p:nvPr/>
        </p:nvSpPr>
        <p:spPr bwMode="auto">
          <a:xfrm>
            <a:off x="6981825" y="2295525"/>
            <a:ext cx="7938" cy="431800"/>
          </a:xfrm>
          <a:prstGeom prst="line">
            <a:avLst/>
          </a:prstGeom>
          <a:noFill/>
          <a:ln w="19050">
            <a:solidFill>
              <a:srgbClr val="00B050"/>
            </a:solidFill>
            <a:round/>
            <a:headEnd/>
            <a:tailEnd type="triangle" w="med" len="med"/>
          </a:ln>
        </p:spPr>
        <p:txBody>
          <a:bodyPr/>
          <a:lstStyle/>
          <a:p>
            <a:endParaRPr lang="en-US" dirty="0"/>
          </a:p>
        </p:txBody>
      </p:sp>
      <p:graphicFrame>
        <p:nvGraphicFramePr>
          <p:cNvPr id="79" name="Table 78"/>
          <p:cNvGraphicFramePr>
            <a:graphicFrameLocks noGrp="1"/>
          </p:cNvGraphicFramePr>
          <p:nvPr/>
        </p:nvGraphicFramePr>
        <p:xfrm>
          <a:off x="141989" y="4311871"/>
          <a:ext cx="8658225" cy="1971970"/>
        </p:xfrm>
        <a:graphic>
          <a:graphicData uri="http://schemas.openxmlformats.org/drawingml/2006/table">
            <a:tbl>
              <a:tblPr/>
              <a:tblGrid>
                <a:gridCol w="2886075">
                  <a:extLst>
                    <a:ext uri="{9D8B030D-6E8A-4147-A177-3AD203B41FA5}">
                      <a16:colId xmlns:a16="http://schemas.microsoft.com/office/drawing/2014/main" val="20000"/>
                    </a:ext>
                  </a:extLst>
                </a:gridCol>
                <a:gridCol w="2886075">
                  <a:extLst>
                    <a:ext uri="{9D8B030D-6E8A-4147-A177-3AD203B41FA5}">
                      <a16:colId xmlns:a16="http://schemas.microsoft.com/office/drawing/2014/main" val="20001"/>
                    </a:ext>
                  </a:extLst>
                </a:gridCol>
                <a:gridCol w="2886075">
                  <a:extLst>
                    <a:ext uri="{9D8B030D-6E8A-4147-A177-3AD203B41FA5}">
                      <a16:colId xmlns:a16="http://schemas.microsoft.com/office/drawing/2014/main" val="20002"/>
                    </a:ext>
                  </a:extLst>
                </a:gridCol>
              </a:tblGrid>
              <a:tr h="46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FFFFFF"/>
                          </a:solidFill>
                          <a:effectLst/>
                          <a:latin typeface="Arial" charset="0"/>
                        </a:rPr>
                        <a:t>Prechlorination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rgbClr val="FFFFFF"/>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rgbClr val="FFFFFF"/>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0000"/>
                  </a:ext>
                </a:extLst>
              </a:tr>
              <a:tr h="1502453">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800" b="0" i="0" u="none" strike="noStrike" cap="none" normalizeH="0" baseline="0" dirty="0">
                          <a:ln>
                            <a:noFill/>
                          </a:ln>
                          <a:solidFill>
                            <a:srgbClr val="000000"/>
                          </a:solidFill>
                          <a:effectLst/>
                          <a:latin typeface="Arial" charset="0"/>
                        </a:rPr>
                        <a:t> Oxidation of Fe &amp; Mn</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800" b="0" i="0" u="none" strike="noStrike" cap="none" normalizeH="0" baseline="0" dirty="0">
                          <a:ln>
                            <a:noFill/>
                          </a:ln>
                          <a:solidFill>
                            <a:srgbClr val="000000"/>
                          </a:solidFill>
                          <a:effectLst/>
                          <a:latin typeface="Arial" charset="0"/>
                        </a:rPr>
                        <a:t> Biogrowth control</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800" b="0" i="0" u="none" strike="noStrike" cap="none" normalizeH="0" baseline="0" dirty="0">
                          <a:ln>
                            <a:noFill/>
                          </a:ln>
                          <a:solidFill>
                            <a:srgbClr val="000000"/>
                          </a:solidFill>
                          <a:effectLst/>
                          <a:latin typeface="Arial" charset="0"/>
                        </a:rPr>
                        <a:t> Long CT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extLst>
                  <a:ext uri="{0D108BD9-81ED-4DB2-BD59-A6C34878D82A}">
                    <a16:rowId xmlns:a16="http://schemas.microsoft.com/office/drawing/2014/main" val="10001"/>
                  </a:ext>
                </a:extLst>
              </a:tr>
            </a:tbl>
          </a:graphicData>
        </a:graphic>
      </p:graphicFrame>
      <p:graphicFrame>
        <p:nvGraphicFramePr>
          <p:cNvPr id="80" name="Table 79"/>
          <p:cNvGraphicFramePr>
            <a:graphicFrameLocks noGrp="1"/>
          </p:cNvGraphicFramePr>
          <p:nvPr/>
        </p:nvGraphicFramePr>
        <p:xfrm>
          <a:off x="152622" y="4322504"/>
          <a:ext cx="8658225" cy="2108835"/>
        </p:xfrm>
        <a:graphic>
          <a:graphicData uri="http://schemas.openxmlformats.org/drawingml/2006/table">
            <a:tbl>
              <a:tblPr/>
              <a:tblGrid>
                <a:gridCol w="2886075">
                  <a:extLst>
                    <a:ext uri="{9D8B030D-6E8A-4147-A177-3AD203B41FA5}">
                      <a16:colId xmlns:a16="http://schemas.microsoft.com/office/drawing/2014/main" val="20000"/>
                    </a:ext>
                  </a:extLst>
                </a:gridCol>
                <a:gridCol w="2886075">
                  <a:extLst>
                    <a:ext uri="{9D8B030D-6E8A-4147-A177-3AD203B41FA5}">
                      <a16:colId xmlns:a16="http://schemas.microsoft.com/office/drawing/2014/main" val="20001"/>
                    </a:ext>
                  </a:extLst>
                </a:gridCol>
                <a:gridCol w="2886075">
                  <a:extLst>
                    <a:ext uri="{9D8B030D-6E8A-4147-A177-3AD203B41FA5}">
                      <a16:colId xmlns:a16="http://schemas.microsoft.com/office/drawing/2014/main" val="20002"/>
                    </a:ext>
                  </a:extLst>
                </a:gridCol>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FFFFFF"/>
                          </a:solidFill>
                          <a:effectLst/>
                          <a:latin typeface="Arial" charset="0"/>
                        </a:rPr>
                        <a:t>Prechlorination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FFFFFF"/>
                          </a:solidFill>
                          <a:effectLst/>
                          <a:latin typeface="Arial" charset="0"/>
                        </a:rPr>
                        <a:t>Primary Chlorination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rgbClr val="FFFFFF"/>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0000"/>
                  </a:ext>
                </a:extLst>
              </a:tr>
              <a:tr h="371475">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800" b="0" i="0" u="none" strike="noStrike" cap="none" normalizeH="0" baseline="0" dirty="0">
                          <a:ln>
                            <a:noFill/>
                          </a:ln>
                          <a:solidFill>
                            <a:srgbClr val="000000"/>
                          </a:solidFill>
                          <a:effectLst/>
                          <a:latin typeface="Arial" charset="0"/>
                        </a:rPr>
                        <a:t> Oxidation of Fe &amp; Mn</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800" b="0" i="0" u="none" strike="noStrike" cap="none" normalizeH="0" baseline="0" dirty="0">
                          <a:ln>
                            <a:noFill/>
                          </a:ln>
                          <a:solidFill>
                            <a:srgbClr val="000000"/>
                          </a:solidFill>
                          <a:effectLst/>
                          <a:latin typeface="Arial" charset="0"/>
                        </a:rPr>
                        <a:t> Biogrowth control</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800" b="0" i="0" u="none" strike="noStrike" cap="none" normalizeH="0" baseline="0" dirty="0">
                          <a:ln>
                            <a:noFill/>
                          </a:ln>
                          <a:solidFill>
                            <a:srgbClr val="000000"/>
                          </a:solidFill>
                          <a:effectLst/>
                          <a:latin typeface="Arial" charset="0"/>
                        </a:rPr>
                        <a:t> Long CT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800" b="0" i="0" u="none" strike="noStrike" cap="none" normalizeH="0" baseline="0" dirty="0">
                          <a:ln>
                            <a:noFill/>
                          </a:ln>
                          <a:solidFill>
                            <a:srgbClr val="000000"/>
                          </a:solidFill>
                          <a:effectLst/>
                          <a:latin typeface="Arial" charset="0"/>
                        </a:rPr>
                        <a:t> After TOC removal</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800" b="0" i="0" u="none" strike="noStrike" cap="none" normalizeH="0" baseline="0" dirty="0">
                          <a:ln>
                            <a:noFill/>
                          </a:ln>
                          <a:solidFill>
                            <a:srgbClr val="000000"/>
                          </a:solidFill>
                          <a:effectLst/>
                          <a:latin typeface="Arial" charset="0"/>
                        </a:rPr>
                        <a:t> Pre-filter: longer filter runs</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800" b="0" i="0" u="none" strike="noStrike" cap="none" normalizeH="0" baseline="0" dirty="0">
                          <a:ln>
                            <a:noFill/>
                          </a:ln>
                          <a:solidFill>
                            <a:srgbClr val="000000"/>
                          </a:solidFill>
                          <a:effectLst/>
                          <a:latin typeface="Arial" charset="0"/>
                        </a:rPr>
                        <a:t> Post-filter: bioremoval of TOC</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extLst>
                  <a:ext uri="{0D108BD9-81ED-4DB2-BD59-A6C34878D82A}">
                    <a16:rowId xmlns:a16="http://schemas.microsoft.com/office/drawing/2014/main" val="10001"/>
                  </a:ext>
                </a:extLst>
              </a:tr>
            </a:tbl>
          </a:graphicData>
        </a:graphic>
      </p:graphicFrame>
      <p:graphicFrame>
        <p:nvGraphicFramePr>
          <p:cNvPr id="94" name="Table 93"/>
          <p:cNvGraphicFramePr>
            <a:graphicFrameLocks noGrp="1"/>
          </p:cNvGraphicFramePr>
          <p:nvPr/>
        </p:nvGraphicFramePr>
        <p:xfrm>
          <a:off x="149078" y="4329593"/>
          <a:ext cx="8658225" cy="2108835"/>
        </p:xfrm>
        <a:graphic>
          <a:graphicData uri="http://schemas.openxmlformats.org/drawingml/2006/table">
            <a:tbl>
              <a:tblPr/>
              <a:tblGrid>
                <a:gridCol w="2886075">
                  <a:extLst>
                    <a:ext uri="{9D8B030D-6E8A-4147-A177-3AD203B41FA5}">
                      <a16:colId xmlns:a16="http://schemas.microsoft.com/office/drawing/2014/main" val="20000"/>
                    </a:ext>
                  </a:extLst>
                </a:gridCol>
                <a:gridCol w="2886075">
                  <a:extLst>
                    <a:ext uri="{9D8B030D-6E8A-4147-A177-3AD203B41FA5}">
                      <a16:colId xmlns:a16="http://schemas.microsoft.com/office/drawing/2014/main" val="20001"/>
                    </a:ext>
                  </a:extLst>
                </a:gridCol>
                <a:gridCol w="2886075">
                  <a:extLst>
                    <a:ext uri="{9D8B030D-6E8A-4147-A177-3AD203B41FA5}">
                      <a16:colId xmlns:a16="http://schemas.microsoft.com/office/drawing/2014/main" val="20002"/>
                    </a:ext>
                  </a:extLst>
                </a:gridCol>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FFFFFF"/>
                          </a:solidFill>
                          <a:effectLst/>
                          <a:latin typeface="Arial" charset="0"/>
                        </a:rPr>
                        <a:t>Prechlorination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FFFFFF"/>
                          </a:solidFill>
                          <a:effectLst/>
                          <a:latin typeface="Arial" charset="0"/>
                        </a:rPr>
                        <a:t>Primary Chlorination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FFFFFF"/>
                          </a:solidFill>
                          <a:effectLst/>
                          <a:latin typeface="Arial" charset="0"/>
                        </a:rPr>
                        <a:t>Booster Chlorination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0000"/>
                  </a:ext>
                </a:extLst>
              </a:tr>
              <a:tr h="371475">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800" b="0" i="0" u="none" strike="noStrike" cap="none" normalizeH="0" baseline="0" dirty="0">
                          <a:ln>
                            <a:noFill/>
                          </a:ln>
                          <a:solidFill>
                            <a:srgbClr val="000000"/>
                          </a:solidFill>
                          <a:effectLst/>
                          <a:latin typeface="Arial" charset="0"/>
                        </a:rPr>
                        <a:t> Oxidation of Fe &amp; Mn</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800" b="0" i="0" u="none" strike="noStrike" cap="none" normalizeH="0" baseline="0" dirty="0">
                          <a:ln>
                            <a:noFill/>
                          </a:ln>
                          <a:solidFill>
                            <a:srgbClr val="000000"/>
                          </a:solidFill>
                          <a:effectLst/>
                          <a:latin typeface="Arial" charset="0"/>
                        </a:rPr>
                        <a:t> Biogrowth control</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800" b="0" i="0" u="none" strike="noStrike" cap="none" normalizeH="0" baseline="0" dirty="0">
                          <a:ln>
                            <a:noFill/>
                          </a:ln>
                          <a:solidFill>
                            <a:srgbClr val="000000"/>
                          </a:solidFill>
                          <a:effectLst/>
                          <a:latin typeface="Arial" charset="0"/>
                        </a:rPr>
                        <a:t> Long CT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800" b="0" i="0" u="none" strike="noStrike" cap="none" normalizeH="0" baseline="0" dirty="0">
                          <a:ln>
                            <a:noFill/>
                          </a:ln>
                          <a:solidFill>
                            <a:srgbClr val="000000"/>
                          </a:solidFill>
                          <a:effectLst/>
                          <a:latin typeface="Arial" charset="0"/>
                        </a:rPr>
                        <a:t> After TOC removal</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800" b="0" i="0" u="none" strike="noStrike" cap="none" normalizeH="0" baseline="0" dirty="0">
                          <a:ln>
                            <a:noFill/>
                          </a:ln>
                          <a:solidFill>
                            <a:srgbClr val="000000"/>
                          </a:solidFill>
                          <a:effectLst/>
                          <a:latin typeface="Arial" charset="0"/>
                        </a:rPr>
                        <a:t> Pre-filter: longer filter runs</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800" b="0" i="0" u="none" strike="noStrike" cap="none" normalizeH="0" baseline="0" dirty="0">
                          <a:ln>
                            <a:noFill/>
                          </a:ln>
                          <a:solidFill>
                            <a:srgbClr val="000000"/>
                          </a:solidFill>
                          <a:effectLst/>
                          <a:latin typeface="Arial" charset="0"/>
                        </a:rPr>
                        <a:t> Post-filter: bioremoval of TOC</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800" b="0" i="0" u="none" strike="noStrike" cap="none" normalizeH="0" baseline="0" dirty="0">
                          <a:ln>
                            <a:noFill/>
                          </a:ln>
                          <a:solidFill>
                            <a:srgbClr val="000000"/>
                          </a:solidFill>
                          <a:effectLst/>
                          <a:latin typeface="Arial" charset="0"/>
                        </a:rPr>
                        <a:t> Keeps driving force low</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extLst>
                  <a:ext uri="{0D108BD9-81ED-4DB2-BD59-A6C34878D82A}">
                    <a16:rowId xmlns:a16="http://schemas.microsoft.com/office/drawing/2014/main" val="10001"/>
                  </a:ext>
                </a:extLst>
              </a:tr>
            </a:tbl>
          </a:graphicData>
        </a:graphic>
      </p:graphicFrame>
      <p:sp>
        <p:nvSpPr>
          <p:cNvPr id="2" name="Date Placeholder 1">
            <a:extLst>
              <a:ext uri="{FF2B5EF4-FFF2-40B4-BE49-F238E27FC236}">
                <a16:creationId xmlns:a16="http://schemas.microsoft.com/office/drawing/2014/main" id="{8EE7D334-B745-8934-3E0D-79274D3EAE77}"/>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2854936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00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97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997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000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00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00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000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00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71" grpId="0"/>
      <p:bldP spid="39972" grpId="0" animBg="1"/>
      <p:bldP spid="40004" grpId="0" animBg="1"/>
      <p:bldP spid="40006" grpId="0"/>
      <p:bldP spid="40007" grpId="0" animBg="1"/>
      <p:bldP spid="40008" grpId="0" animBg="1"/>
      <p:bldP spid="40011" grpId="0"/>
      <p:bldP spid="40012"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Number Placeholder 4"/>
          <p:cNvSpPr>
            <a:spLocks noGrp="1"/>
          </p:cNvSpPr>
          <p:nvPr>
            <p:ph type="sldNum" sz="quarter" idx="12"/>
          </p:nvPr>
        </p:nvSpPr>
        <p:spPr>
          <a:noFill/>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ED0C4660-5095-4431-B141-F7CD7B3C55D4}" type="slidenum">
              <a:rPr lang="en-US" altLang="en-US"/>
              <a:pPr/>
              <a:t>69</a:t>
            </a:fld>
            <a:endParaRPr lang="en-US" altLang="en-US" dirty="0"/>
          </a:p>
        </p:txBody>
      </p:sp>
      <p:sp>
        <p:nvSpPr>
          <p:cNvPr id="210946" name="Rectangle 2"/>
          <p:cNvSpPr>
            <a:spLocks noGrp="1" noChangeArrowheads="1"/>
          </p:cNvSpPr>
          <p:nvPr>
            <p:ph type="title"/>
          </p:nvPr>
        </p:nvSpPr>
        <p:spPr>
          <a:xfrm>
            <a:off x="457200" y="196261"/>
            <a:ext cx="8229600" cy="1143000"/>
          </a:xfrm>
        </p:spPr>
        <p:txBody>
          <a:bodyPr/>
          <a:lstStyle/>
          <a:p>
            <a:pPr>
              <a:defRPr/>
            </a:pPr>
            <a:r>
              <a:rPr lang="en-US" altLang="en-US" b="1" dirty="0">
                <a:solidFill>
                  <a:srgbClr val="002060"/>
                </a:solidFill>
              </a:rPr>
              <a:t>Effects of Moving the Point of</a:t>
            </a:r>
            <a:br>
              <a:rPr lang="en-US" altLang="en-US" b="1" dirty="0">
                <a:solidFill>
                  <a:srgbClr val="002060"/>
                </a:solidFill>
              </a:rPr>
            </a:br>
            <a:r>
              <a:rPr lang="en-US" altLang="en-US" b="1" dirty="0">
                <a:solidFill>
                  <a:srgbClr val="002060"/>
                </a:solidFill>
              </a:rPr>
              <a:t>Disinfection</a:t>
            </a:r>
          </a:p>
        </p:txBody>
      </p:sp>
      <p:pic>
        <p:nvPicPr>
          <p:cNvPr id="6042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19" y="1566606"/>
            <a:ext cx="3994555" cy="2548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0948" name="Text Box 4"/>
          <p:cNvSpPr txBox="1">
            <a:spLocks noChangeArrowheads="1"/>
          </p:cNvSpPr>
          <p:nvPr/>
        </p:nvSpPr>
        <p:spPr bwMode="auto">
          <a:xfrm>
            <a:off x="4648200" y="1566606"/>
            <a:ext cx="4038600"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defRPr/>
            </a:pPr>
            <a:r>
              <a:rPr lang="en-US" altLang="en-US" sz="2000" dirty="0">
                <a:latin typeface="+mj-lt"/>
              </a:rPr>
              <a:t>Moving the Point of Disinfection acts in three ways:</a:t>
            </a:r>
          </a:p>
          <a:p>
            <a:pPr>
              <a:spcBef>
                <a:spcPct val="50000"/>
              </a:spcBef>
              <a:buFontTx/>
              <a:buAutoNum type="arabicPeriod"/>
              <a:defRPr/>
            </a:pPr>
            <a:r>
              <a:rPr lang="en-US" altLang="en-US" sz="2000" dirty="0">
                <a:latin typeface="+mj-lt"/>
              </a:rPr>
              <a:t>Decreases significantly the time that the highest free chlorine concentration is in contact with organic material.</a:t>
            </a:r>
          </a:p>
          <a:p>
            <a:pPr>
              <a:spcBef>
                <a:spcPct val="50000"/>
              </a:spcBef>
              <a:buFontTx/>
              <a:buAutoNum type="arabicPeriod"/>
              <a:defRPr/>
            </a:pPr>
            <a:r>
              <a:rPr lang="en-US" altLang="en-US" sz="2000" dirty="0">
                <a:latin typeface="+mj-lt"/>
              </a:rPr>
              <a:t>Treatment, especially coagulation, sed. and filtration removes a portion of the TOC.</a:t>
            </a:r>
          </a:p>
          <a:p>
            <a:pPr>
              <a:spcBef>
                <a:spcPct val="50000"/>
              </a:spcBef>
              <a:buFontTx/>
              <a:buAutoNum type="arabicPeriod"/>
              <a:defRPr/>
            </a:pPr>
            <a:r>
              <a:rPr lang="en-US" altLang="en-US" sz="2000" dirty="0">
                <a:latin typeface="+mj-lt"/>
              </a:rPr>
              <a:t>In combining 1 &amp; 2 above, the dose requirement for chlorine is lower and easier to predict</a:t>
            </a:r>
          </a:p>
          <a:p>
            <a:pPr>
              <a:spcBef>
                <a:spcPct val="50000"/>
              </a:spcBef>
              <a:buFontTx/>
              <a:buAutoNum type="arabicPeriod"/>
              <a:defRPr/>
            </a:pPr>
            <a:endParaRPr lang="en-US" altLang="en-US" sz="2000" b="1" dirty="0"/>
          </a:p>
        </p:txBody>
      </p:sp>
      <p:sp>
        <p:nvSpPr>
          <p:cNvPr id="210949" name="Text Box 5"/>
          <p:cNvSpPr txBox="1">
            <a:spLocks noChangeArrowheads="1"/>
          </p:cNvSpPr>
          <p:nvPr/>
        </p:nvSpPr>
        <p:spPr bwMode="auto">
          <a:xfrm>
            <a:off x="381000" y="4342145"/>
            <a:ext cx="41148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en-US" sz="2000" dirty="0"/>
              <a:t>Surface Water Process Treatment provides significant TOC reduction. However, any treatment process used provides some level of TOC reduction.</a:t>
            </a:r>
          </a:p>
        </p:txBody>
      </p:sp>
      <p:sp>
        <p:nvSpPr>
          <p:cNvPr id="2" name="Date Placeholder 1">
            <a:extLst>
              <a:ext uri="{FF2B5EF4-FFF2-40B4-BE49-F238E27FC236}">
                <a16:creationId xmlns:a16="http://schemas.microsoft.com/office/drawing/2014/main" id="{50691914-FF0F-1CC0-9BC8-4D79D94CD081}"/>
              </a:ext>
            </a:extLst>
          </p:cNvPr>
          <p:cNvSpPr>
            <a:spLocks noGrp="1"/>
          </p:cNvSpPr>
          <p:nvPr>
            <p:ph type="dt" sz="half" idx="10"/>
          </p:nvPr>
        </p:nvSpPr>
        <p:spPr/>
        <p:txBody>
          <a:bodyPr/>
          <a:lstStyle/>
          <a:p>
            <a:pPr>
              <a:defRPr/>
            </a:pPr>
            <a:r>
              <a:rPr lang="en-US" dirty="0">
                <a:solidFill>
                  <a:srgbClr val="000000"/>
                </a:solidFill>
              </a:rPr>
              <a:t> </a:t>
            </a:r>
          </a:p>
        </p:txBody>
      </p:sp>
      <p:sp>
        <p:nvSpPr>
          <p:cNvPr id="3" name="Footer Placeholder 2">
            <a:extLst>
              <a:ext uri="{FF2B5EF4-FFF2-40B4-BE49-F238E27FC236}">
                <a16:creationId xmlns:a16="http://schemas.microsoft.com/office/drawing/2014/main" id="{57E6E1B5-EABE-E2A8-677E-74FDBC48B13C}"/>
              </a:ext>
            </a:extLst>
          </p:cNvPr>
          <p:cNvSpPr>
            <a:spLocks noGrp="1"/>
          </p:cNvSpPr>
          <p:nvPr>
            <p:ph type="ftr" sz="quarter" idx="11"/>
          </p:nvPr>
        </p:nvSpPr>
        <p:spPr/>
        <p:txBody>
          <a:bodyPr/>
          <a:lstStyle/>
          <a:p>
            <a:pPr>
              <a:defRPr/>
            </a:pPr>
            <a:r>
              <a:rPr lang="en-US" dirty="0">
                <a:solidFill>
                  <a:srgbClr val="000000"/>
                </a:solidFill>
              </a:rPr>
              <a:t> </a:t>
            </a:r>
          </a:p>
        </p:txBody>
      </p:sp>
    </p:spTree>
    <p:extLst>
      <p:ext uri="{BB962C8B-B14F-4D97-AF65-F5344CB8AC3E}">
        <p14:creationId xmlns:p14="http://schemas.microsoft.com/office/powerpoint/2010/main" val="10726849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38DB07-16AA-E6B9-440B-33E1FCC4951D}"/>
              </a:ext>
            </a:extLst>
          </p:cNvPr>
          <p:cNvSpPr>
            <a:spLocks noGrp="1"/>
          </p:cNvSpPr>
          <p:nvPr>
            <p:ph type="title"/>
          </p:nvPr>
        </p:nvSpPr>
        <p:spPr/>
        <p:txBody>
          <a:bodyPr/>
          <a:lstStyle/>
          <a:p>
            <a:r>
              <a:rPr lang="en-US" dirty="0"/>
              <a:t>Water process diagram</a:t>
            </a:r>
          </a:p>
        </p:txBody>
      </p:sp>
      <p:sp>
        <p:nvSpPr>
          <p:cNvPr id="3" name="Content Placeholder 2">
            <a:extLst>
              <a:ext uri="{FF2B5EF4-FFF2-40B4-BE49-F238E27FC236}">
                <a16:creationId xmlns:a16="http://schemas.microsoft.com/office/drawing/2014/main" id="{1DA5FDE4-EA3A-E0C8-33E8-F7326B0E729B}"/>
              </a:ext>
            </a:extLst>
          </p:cNvPr>
          <p:cNvSpPr>
            <a:spLocks noGrp="1"/>
          </p:cNvSpPr>
          <p:nvPr>
            <p:ph idx="1"/>
          </p:nvPr>
        </p:nvSpPr>
        <p:spPr/>
        <p:txBody>
          <a:bodyPr/>
          <a:lstStyle/>
          <a:p>
            <a:r>
              <a:rPr lang="en-US" dirty="0"/>
              <a:t> </a:t>
            </a:r>
          </a:p>
        </p:txBody>
      </p:sp>
      <p:sp>
        <p:nvSpPr>
          <p:cNvPr id="4" name="Slide Number Placeholder 3">
            <a:extLst>
              <a:ext uri="{FF2B5EF4-FFF2-40B4-BE49-F238E27FC236}">
                <a16:creationId xmlns:a16="http://schemas.microsoft.com/office/drawing/2014/main" id="{327FF619-4EBD-B6E2-9449-1BFC4E3AE862}"/>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5" name="Content Placeholder 7">
            <a:extLst>
              <a:ext uri="{FF2B5EF4-FFF2-40B4-BE49-F238E27FC236}">
                <a16:creationId xmlns:a16="http://schemas.microsoft.com/office/drawing/2014/main" id="{31107F1F-BCCB-F98D-38F2-2D392FCEC9CC}"/>
              </a:ext>
            </a:extLst>
          </p:cNvPr>
          <p:cNvPicPr>
            <a:picLocks noChangeAspect="1"/>
          </p:cNvPicPr>
          <p:nvPr/>
        </p:nvPicPr>
        <p:blipFill>
          <a:blip r:embed="rId2"/>
          <a:stretch>
            <a:fillRect/>
          </a:stretch>
        </p:blipFill>
        <p:spPr bwMode="auto">
          <a:xfrm>
            <a:off x="426720" y="1651620"/>
            <a:ext cx="6965138" cy="4745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773546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6"/>
          <p:cNvSpPr>
            <a:spLocks noGrp="1"/>
          </p:cNvSpPr>
          <p:nvPr>
            <p:ph type="sldNum" sz="quarter" idx="12"/>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marL="0" algn="r" defTabSz="914400" rtl="0" eaLnBrk="1" latinLnBrk="0" hangingPunct="1">
              <a:defRPr sz="14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B168FF0-D232-4225-A7F7-41BC4388DE71}" type="slidenum">
              <a:rPr lang="en-US" smtClean="0">
                <a:solidFill>
                  <a:srgbClr val="000000"/>
                </a:solidFill>
              </a:rPr>
              <a:pPr>
                <a:defRPr/>
              </a:pPr>
              <a:t>70</a:t>
            </a:fld>
            <a:endParaRPr lang="en-US" altLang="en-US" dirty="0"/>
          </a:p>
        </p:txBody>
      </p:sp>
      <p:sp>
        <p:nvSpPr>
          <p:cNvPr id="281602" name="Rectangle 2"/>
          <p:cNvSpPr>
            <a:spLocks noGrp="1" noChangeArrowheads="1"/>
          </p:cNvSpPr>
          <p:nvPr>
            <p:ph type="title"/>
          </p:nvPr>
        </p:nvSpPr>
        <p:spPr>
          <a:xfrm>
            <a:off x="381000" y="152400"/>
            <a:ext cx="7772400" cy="1143000"/>
          </a:xfrm>
        </p:spPr>
        <p:txBody>
          <a:bodyPr/>
          <a:lstStyle/>
          <a:p>
            <a:pPr>
              <a:defRPr/>
            </a:pPr>
            <a:r>
              <a:rPr lang="en-US" altLang="en-US" b="1" dirty="0"/>
              <a:t>Permanganate to Remove TOC</a:t>
            </a:r>
          </a:p>
        </p:txBody>
      </p:sp>
      <p:sp>
        <p:nvSpPr>
          <p:cNvPr id="281603" name="Rectangle 3"/>
          <p:cNvSpPr>
            <a:spLocks noGrp="1" noChangeArrowheads="1"/>
          </p:cNvSpPr>
          <p:nvPr>
            <p:ph type="body" sz="half" idx="1"/>
          </p:nvPr>
        </p:nvSpPr>
        <p:spPr>
          <a:xfrm>
            <a:off x="357352" y="1295400"/>
            <a:ext cx="8077200" cy="4495800"/>
          </a:xfrm>
        </p:spPr>
        <p:txBody>
          <a:bodyPr/>
          <a:lstStyle/>
          <a:p>
            <a:pPr>
              <a:lnSpc>
                <a:spcPct val="90000"/>
              </a:lnSpc>
              <a:buClr>
                <a:srgbClr val="FFFFFF"/>
              </a:buClr>
              <a:buFont typeface="Monotype Sorts" pitchFamily="2" charset="2"/>
              <a:buNone/>
              <a:defRPr/>
            </a:pPr>
            <a:r>
              <a:rPr lang="en-US" altLang="en-US" sz="2000" dirty="0"/>
              <a:t>       </a:t>
            </a:r>
            <a:endParaRPr lang="en-US" altLang="en-US" sz="2400" u="sng" dirty="0"/>
          </a:p>
          <a:p>
            <a:pPr marL="342900" indent="-342900">
              <a:lnSpc>
                <a:spcPct val="90000"/>
              </a:lnSpc>
              <a:buClr>
                <a:schemeClr val="tx1"/>
              </a:buClr>
              <a:buFont typeface="Arial" panose="020B0604020202020204" pitchFamily="34" charset="0"/>
              <a:buChar char="•"/>
              <a:defRPr/>
            </a:pPr>
            <a:r>
              <a:rPr lang="en-US" altLang="en-US" sz="2400" dirty="0"/>
              <a:t>Long Used for Taste and Odor</a:t>
            </a:r>
          </a:p>
          <a:p>
            <a:pPr marL="342900" indent="-342900">
              <a:lnSpc>
                <a:spcPct val="90000"/>
              </a:lnSpc>
              <a:buClr>
                <a:schemeClr val="tx1"/>
              </a:buClr>
              <a:buFont typeface="Arial" panose="020B0604020202020204" pitchFamily="34" charset="0"/>
              <a:buChar char="•"/>
              <a:defRPr/>
            </a:pPr>
            <a:r>
              <a:rPr lang="en-US" altLang="en-US" sz="2400" dirty="0"/>
              <a:t>Removes color forming substances - the same constituents that cause DBP formation</a:t>
            </a:r>
          </a:p>
          <a:p>
            <a:pPr marL="342900" indent="-342900">
              <a:lnSpc>
                <a:spcPct val="90000"/>
              </a:lnSpc>
              <a:buClr>
                <a:schemeClr val="tx1"/>
              </a:buClr>
              <a:buFont typeface="Arial" panose="020B0604020202020204" pitchFamily="34" charset="0"/>
              <a:buChar char="•"/>
              <a:defRPr/>
            </a:pPr>
            <a:r>
              <a:rPr lang="en-US" altLang="en-US" sz="2400" dirty="0"/>
              <a:t>Dosage varies from 0.25 mg/l to 20 mg/l with water quality</a:t>
            </a:r>
          </a:p>
          <a:p>
            <a:pPr marL="342900" indent="-342900">
              <a:lnSpc>
                <a:spcPct val="90000"/>
              </a:lnSpc>
              <a:buClr>
                <a:schemeClr val="tx1"/>
              </a:buClr>
              <a:buFont typeface="Arial" panose="020B0604020202020204" pitchFamily="34" charset="0"/>
              <a:buChar char="•"/>
              <a:defRPr/>
            </a:pPr>
            <a:r>
              <a:rPr lang="en-US" altLang="en-US" sz="2400" dirty="0"/>
              <a:t>Average dosage is 2 to 4 mg/l - 30% TOC removal efficiencies reported</a:t>
            </a:r>
          </a:p>
          <a:p>
            <a:pPr marL="342900" indent="-342900">
              <a:lnSpc>
                <a:spcPct val="90000"/>
              </a:lnSpc>
              <a:buClr>
                <a:schemeClr val="tx1"/>
              </a:buClr>
              <a:buFont typeface="Arial" panose="020B0604020202020204" pitchFamily="34" charset="0"/>
              <a:buChar char="•"/>
              <a:defRPr/>
            </a:pPr>
            <a:r>
              <a:rPr lang="en-US" altLang="en-US" sz="2400" dirty="0"/>
              <a:t>Limitation - can not be used in systems with high Sulfide levels or with changing conditions </a:t>
            </a:r>
          </a:p>
          <a:p>
            <a:pPr>
              <a:lnSpc>
                <a:spcPct val="90000"/>
              </a:lnSpc>
              <a:buFont typeface="Monotype Sorts" pitchFamily="2" charset="2"/>
              <a:buNone/>
              <a:defRPr/>
            </a:pPr>
            <a:endParaRPr lang="en-US" altLang="en-US" sz="2400" dirty="0"/>
          </a:p>
        </p:txBody>
      </p:sp>
      <p:sp>
        <p:nvSpPr>
          <p:cNvPr id="2" name="Date Placeholder 1">
            <a:extLst>
              <a:ext uri="{FF2B5EF4-FFF2-40B4-BE49-F238E27FC236}">
                <a16:creationId xmlns:a16="http://schemas.microsoft.com/office/drawing/2014/main" id="{A6AEB103-7407-D100-F057-AC72132F8732}"/>
              </a:ext>
            </a:extLst>
          </p:cNvPr>
          <p:cNvSpPr>
            <a:spLocks noGrp="1"/>
          </p:cNvSpPr>
          <p:nvPr>
            <p:ph type="dt" sz="half" idx="10"/>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4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solidFill>
                  <a:srgbClr val="000000"/>
                </a:solidFill>
              </a:rPr>
              <a:t> </a:t>
            </a:r>
            <a:endParaRPr lang="en-US" dirty="0">
              <a:solidFill>
                <a:srgbClr val="000000"/>
              </a:solidFill>
            </a:endParaRPr>
          </a:p>
        </p:txBody>
      </p:sp>
    </p:spTree>
    <p:extLst>
      <p:ext uri="{BB962C8B-B14F-4D97-AF65-F5344CB8AC3E}">
        <p14:creationId xmlns:p14="http://schemas.microsoft.com/office/powerpoint/2010/main" val="91970083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449352" y="152400"/>
            <a:ext cx="8008848" cy="1066800"/>
          </a:xfrm>
        </p:spPr>
        <p:txBody>
          <a:bodyPr/>
          <a:lstStyle/>
          <a:p>
            <a:pPr>
              <a:defRPr/>
            </a:pPr>
            <a:r>
              <a:rPr lang="en-US" altLang="en-US" sz="3600" b="1" dirty="0">
                <a:solidFill>
                  <a:srgbClr val="002060"/>
                </a:solidFill>
              </a:rPr>
              <a:t>Effective Chlorination System Modification Strategies</a:t>
            </a:r>
          </a:p>
        </p:txBody>
      </p:sp>
      <p:grpSp>
        <p:nvGrpSpPr>
          <p:cNvPr id="62468" name="Group 50"/>
          <p:cNvGrpSpPr>
            <a:grpSpLocks/>
          </p:cNvGrpSpPr>
          <p:nvPr/>
        </p:nvGrpSpPr>
        <p:grpSpPr bwMode="auto">
          <a:xfrm>
            <a:off x="457200" y="1219200"/>
            <a:ext cx="8229600" cy="5105400"/>
            <a:chOff x="-3" y="-3"/>
            <a:chExt cx="4195" cy="3861"/>
          </a:xfrm>
        </p:grpSpPr>
        <p:grpSp>
          <p:nvGrpSpPr>
            <p:cNvPr id="62469" name="Group 48"/>
            <p:cNvGrpSpPr>
              <a:grpSpLocks/>
            </p:cNvGrpSpPr>
            <p:nvPr/>
          </p:nvGrpSpPr>
          <p:grpSpPr bwMode="auto">
            <a:xfrm>
              <a:off x="0" y="-1"/>
              <a:ext cx="4189" cy="3856"/>
              <a:chOff x="0" y="-1"/>
              <a:chExt cx="4189" cy="3856"/>
            </a:xfrm>
          </p:grpSpPr>
          <p:grpSp>
            <p:nvGrpSpPr>
              <p:cNvPr id="62471" name="Group 19"/>
              <p:cNvGrpSpPr>
                <a:grpSpLocks/>
              </p:cNvGrpSpPr>
              <p:nvPr/>
            </p:nvGrpSpPr>
            <p:grpSpPr bwMode="auto">
              <a:xfrm>
                <a:off x="0" y="-1"/>
                <a:ext cx="921" cy="446"/>
                <a:chOff x="0" y="-1"/>
                <a:chExt cx="921" cy="446"/>
              </a:xfrm>
            </p:grpSpPr>
            <p:sp>
              <p:nvSpPr>
                <p:cNvPr id="71683" name="Rectangle 3"/>
                <p:cNvSpPr>
                  <a:spLocks noChangeArrowheads="1"/>
                </p:cNvSpPr>
                <p:nvPr/>
              </p:nvSpPr>
              <p:spPr bwMode="auto">
                <a:xfrm>
                  <a:off x="44" y="42"/>
                  <a:ext cx="835"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defRPr/>
                  </a:pPr>
                  <a:endParaRPr lang="en-US" altLang="en-US" sz="1200" b="1" dirty="0">
                    <a:latin typeface="Arial" panose="020B0604020202020204" pitchFamily="34" charset="0"/>
                    <a:cs typeface="Arial" panose="020B0604020202020204" pitchFamily="34" charset="0"/>
                  </a:endParaRPr>
                </a:p>
                <a:p>
                  <a:pPr algn="ctr">
                    <a:defRPr/>
                  </a:pPr>
                  <a:r>
                    <a:rPr lang="en-US" altLang="en-US" b="1" dirty="0">
                      <a:effectLst>
                        <a:outerShdw blurRad="38100" dist="38100" dir="2700000" algn="tl">
                          <a:srgbClr val="000000"/>
                        </a:outerShdw>
                      </a:effectLst>
                      <a:latin typeface="Arial" panose="020B0604020202020204" pitchFamily="34" charset="0"/>
                      <a:cs typeface="Arial" panose="020B0604020202020204" pitchFamily="34" charset="0"/>
                    </a:rPr>
                    <a:t>Disinfection</a:t>
                  </a:r>
                </a:p>
                <a:p>
                  <a:pPr algn="ctr">
                    <a:defRPr/>
                  </a:pPr>
                  <a:r>
                    <a:rPr lang="en-US" altLang="en-US" b="1" dirty="0">
                      <a:effectLst>
                        <a:outerShdw blurRad="38100" dist="38100" dir="2700000" algn="tl">
                          <a:srgbClr val="000000"/>
                        </a:outerShdw>
                      </a:effectLst>
                      <a:latin typeface="Arial" panose="020B0604020202020204" pitchFamily="34" charset="0"/>
                      <a:cs typeface="Arial" panose="020B0604020202020204" pitchFamily="34" charset="0"/>
                    </a:rPr>
                    <a:t>Location</a:t>
                  </a:r>
                  <a:endParaRPr lang="en-US" altLang="en-US" dirty="0">
                    <a:solidFill>
                      <a:srgbClr val="000000"/>
                    </a:solidFill>
                    <a:effectLst>
                      <a:outerShdw blurRad="38100" dist="38100" dir="2700000" algn="tl">
                        <a:srgbClr val="FFFFFF"/>
                      </a:outerShdw>
                    </a:effectLst>
                    <a:latin typeface="Arial" panose="020B0604020202020204" pitchFamily="34" charset="0"/>
                    <a:cs typeface="Arial" panose="020B0604020202020204" pitchFamily="34" charset="0"/>
                  </a:endParaRPr>
                </a:p>
                <a:p>
                  <a:pPr algn="ctr">
                    <a:defRPr/>
                  </a:pPr>
                  <a:endParaRPr lang="en-US" altLang="en-US" dirty="0"/>
                </a:p>
              </p:txBody>
            </p:sp>
            <p:sp>
              <p:nvSpPr>
                <p:cNvPr id="71698" name="Rectangle 18"/>
                <p:cNvSpPr>
                  <a:spLocks noChangeArrowheads="1"/>
                </p:cNvSpPr>
                <p:nvPr/>
              </p:nvSpPr>
              <p:spPr bwMode="auto">
                <a:xfrm>
                  <a:off x="0" y="-1"/>
                  <a:ext cx="921" cy="403"/>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grpSp>
          <p:grpSp>
            <p:nvGrpSpPr>
              <p:cNvPr id="62472" name="Group 21"/>
              <p:cNvGrpSpPr>
                <a:grpSpLocks/>
              </p:cNvGrpSpPr>
              <p:nvPr/>
            </p:nvGrpSpPr>
            <p:grpSpPr bwMode="auto">
              <a:xfrm>
                <a:off x="921" y="0"/>
                <a:ext cx="1454" cy="403"/>
                <a:chOff x="921" y="0"/>
                <a:chExt cx="1454" cy="403"/>
              </a:xfrm>
            </p:grpSpPr>
            <p:sp>
              <p:nvSpPr>
                <p:cNvPr id="71684" name="Rectangle 4"/>
                <p:cNvSpPr>
                  <a:spLocks noChangeArrowheads="1"/>
                </p:cNvSpPr>
                <p:nvPr/>
              </p:nvSpPr>
              <p:spPr bwMode="auto">
                <a:xfrm>
                  <a:off x="964" y="-1"/>
                  <a:ext cx="1368"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defRPr/>
                  </a:pPr>
                  <a:endParaRPr lang="en-US" altLang="en-US" sz="1200" b="1" dirty="0">
                    <a:latin typeface="Arial" panose="020B0604020202020204" pitchFamily="34" charset="0"/>
                    <a:cs typeface="Arial" panose="020B0604020202020204" pitchFamily="34" charset="0"/>
                  </a:endParaRPr>
                </a:p>
                <a:p>
                  <a:pPr algn="ctr">
                    <a:defRPr/>
                  </a:pPr>
                  <a:r>
                    <a:rPr lang="en-US" altLang="en-US" b="1" dirty="0">
                      <a:effectLst>
                        <a:outerShdw blurRad="38100" dist="38100" dir="2700000" algn="tl">
                          <a:srgbClr val="000000"/>
                        </a:outerShdw>
                      </a:effectLst>
                      <a:latin typeface="Arial" panose="020B0604020202020204" pitchFamily="34" charset="0"/>
                      <a:cs typeface="Arial" panose="020B0604020202020204" pitchFamily="34" charset="0"/>
                    </a:rPr>
                    <a:t>Action</a:t>
                  </a:r>
                  <a:endParaRPr lang="en-US" altLang="en-US" dirty="0">
                    <a:solidFill>
                      <a:srgbClr val="000000"/>
                    </a:solidFill>
                    <a:effectLst>
                      <a:outerShdw blurRad="38100" dist="38100" dir="2700000" algn="tl">
                        <a:srgbClr val="FFFFFF"/>
                      </a:outerShdw>
                    </a:effectLst>
                    <a:latin typeface="Arial" panose="020B0604020202020204" pitchFamily="34" charset="0"/>
                    <a:cs typeface="Arial" panose="020B0604020202020204" pitchFamily="34" charset="0"/>
                  </a:endParaRPr>
                </a:p>
                <a:p>
                  <a:pPr algn="ctr">
                    <a:defRPr/>
                  </a:pPr>
                  <a:endParaRPr lang="en-US" altLang="en-US" dirty="0">
                    <a:effectLst>
                      <a:outerShdw blurRad="38100" dist="38100" dir="2700000" algn="tl">
                        <a:srgbClr val="000000"/>
                      </a:outerShdw>
                    </a:effectLst>
                  </a:endParaRPr>
                </a:p>
              </p:txBody>
            </p:sp>
            <p:sp>
              <p:nvSpPr>
                <p:cNvPr id="71700" name="Rectangle 20"/>
                <p:cNvSpPr>
                  <a:spLocks noChangeArrowheads="1"/>
                </p:cNvSpPr>
                <p:nvPr/>
              </p:nvSpPr>
              <p:spPr bwMode="auto">
                <a:xfrm>
                  <a:off x="921" y="-1"/>
                  <a:ext cx="1454" cy="403"/>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grpSp>
          <p:grpSp>
            <p:nvGrpSpPr>
              <p:cNvPr id="62473" name="Group 23"/>
              <p:cNvGrpSpPr>
                <a:grpSpLocks/>
              </p:cNvGrpSpPr>
              <p:nvPr/>
            </p:nvGrpSpPr>
            <p:grpSpPr bwMode="auto">
              <a:xfrm>
                <a:off x="2375" y="0"/>
                <a:ext cx="1814" cy="403"/>
                <a:chOff x="2375" y="0"/>
                <a:chExt cx="1814" cy="403"/>
              </a:xfrm>
            </p:grpSpPr>
            <p:sp>
              <p:nvSpPr>
                <p:cNvPr id="71685" name="Rectangle 5"/>
                <p:cNvSpPr>
                  <a:spLocks noChangeArrowheads="1"/>
                </p:cNvSpPr>
                <p:nvPr/>
              </p:nvSpPr>
              <p:spPr bwMode="auto">
                <a:xfrm>
                  <a:off x="2418" y="-1"/>
                  <a:ext cx="1728"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defRPr/>
                  </a:pPr>
                  <a:endParaRPr lang="en-US" altLang="en-US" b="1" dirty="0">
                    <a:latin typeface="Arial" panose="020B0604020202020204" pitchFamily="34" charset="0"/>
                    <a:cs typeface="Arial" panose="020B0604020202020204" pitchFamily="34" charset="0"/>
                  </a:endParaRPr>
                </a:p>
                <a:p>
                  <a:pPr algn="ctr">
                    <a:defRPr/>
                  </a:pPr>
                  <a:r>
                    <a:rPr lang="en-US" altLang="en-US" b="1" dirty="0">
                      <a:effectLst>
                        <a:outerShdw blurRad="38100" dist="38100" dir="2700000" algn="tl">
                          <a:srgbClr val="000000"/>
                        </a:outerShdw>
                      </a:effectLst>
                      <a:latin typeface="Arial" panose="020B0604020202020204" pitchFamily="34" charset="0"/>
                      <a:cs typeface="Arial" panose="020B0604020202020204" pitchFamily="34" charset="0"/>
                    </a:rPr>
                    <a:t>Benefit</a:t>
                  </a:r>
                  <a:endParaRPr lang="en-US" altLang="en-US" dirty="0">
                    <a:solidFill>
                      <a:srgbClr val="000000"/>
                    </a:solidFill>
                    <a:effectLst>
                      <a:outerShdw blurRad="38100" dist="38100" dir="2700000" algn="tl">
                        <a:srgbClr val="FFFFFF"/>
                      </a:outerShdw>
                    </a:effectLst>
                    <a:latin typeface="Arial" panose="020B0604020202020204" pitchFamily="34" charset="0"/>
                    <a:cs typeface="Arial" panose="020B0604020202020204" pitchFamily="34" charset="0"/>
                  </a:endParaRPr>
                </a:p>
                <a:p>
                  <a:pPr algn="ctr">
                    <a:defRPr/>
                  </a:pPr>
                  <a:endParaRPr lang="en-US" altLang="en-US" dirty="0"/>
                </a:p>
              </p:txBody>
            </p:sp>
            <p:sp>
              <p:nvSpPr>
                <p:cNvPr id="71702" name="Rectangle 22"/>
                <p:cNvSpPr>
                  <a:spLocks noChangeArrowheads="1"/>
                </p:cNvSpPr>
                <p:nvPr/>
              </p:nvSpPr>
              <p:spPr bwMode="auto">
                <a:xfrm>
                  <a:off x="2375" y="-1"/>
                  <a:ext cx="1813" cy="403"/>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grpSp>
          <p:grpSp>
            <p:nvGrpSpPr>
              <p:cNvPr id="62474" name="Group 25"/>
              <p:cNvGrpSpPr>
                <a:grpSpLocks/>
              </p:cNvGrpSpPr>
              <p:nvPr/>
            </p:nvGrpSpPr>
            <p:grpSpPr bwMode="auto">
              <a:xfrm>
                <a:off x="0" y="403"/>
                <a:ext cx="921" cy="633"/>
                <a:chOff x="0" y="403"/>
                <a:chExt cx="921" cy="633"/>
              </a:xfrm>
            </p:grpSpPr>
            <p:sp>
              <p:nvSpPr>
                <p:cNvPr id="71686" name="Rectangle 6"/>
                <p:cNvSpPr>
                  <a:spLocks noChangeArrowheads="1"/>
                </p:cNvSpPr>
                <p:nvPr/>
              </p:nvSpPr>
              <p:spPr bwMode="auto">
                <a:xfrm>
                  <a:off x="43" y="403"/>
                  <a:ext cx="835" cy="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en-US" altLang="en-US" sz="1600" b="1" dirty="0">
                      <a:effectLst>
                        <a:outerShdw blurRad="38100" dist="38100" dir="2700000" algn="tl">
                          <a:srgbClr val="000000"/>
                        </a:outerShdw>
                      </a:effectLst>
                      <a:latin typeface="Arial" panose="020B0604020202020204" pitchFamily="34" charset="0"/>
                      <a:cs typeface="Arial" panose="020B0604020202020204" pitchFamily="34" charset="0"/>
                    </a:rPr>
                    <a:t>Chlorine Feed</a:t>
                  </a:r>
                </a:p>
                <a:p>
                  <a:pPr>
                    <a:defRPr/>
                  </a:pPr>
                  <a:endParaRPr lang="en-US" altLang="en-US" sz="1600" dirty="0"/>
                </a:p>
              </p:txBody>
            </p:sp>
            <p:sp>
              <p:nvSpPr>
                <p:cNvPr id="71704" name="Rectangle 24"/>
                <p:cNvSpPr>
                  <a:spLocks noChangeArrowheads="1"/>
                </p:cNvSpPr>
                <p:nvPr/>
              </p:nvSpPr>
              <p:spPr bwMode="auto">
                <a:xfrm>
                  <a:off x="0" y="403"/>
                  <a:ext cx="921" cy="633"/>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grpSp>
          <p:grpSp>
            <p:nvGrpSpPr>
              <p:cNvPr id="62475" name="Group 27"/>
              <p:cNvGrpSpPr>
                <a:grpSpLocks/>
              </p:cNvGrpSpPr>
              <p:nvPr/>
            </p:nvGrpSpPr>
            <p:grpSpPr bwMode="auto">
              <a:xfrm>
                <a:off x="921" y="403"/>
                <a:ext cx="1454" cy="633"/>
                <a:chOff x="921" y="403"/>
                <a:chExt cx="1454" cy="633"/>
              </a:xfrm>
            </p:grpSpPr>
            <p:sp>
              <p:nvSpPr>
                <p:cNvPr id="71687" name="Rectangle 7"/>
                <p:cNvSpPr>
                  <a:spLocks noChangeArrowheads="1"/>
                </p:cNvSpPr>
                <p:nvPr/>
              </p:nvSpPr>
              <p:spPr bwMode="auto">
                <a:xfrm>
                  <a:off x="964" y="403"/>
                  <a:ext cx="1368" cy="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en-US" altLang="en-US" sz="1200" dirty="0">
                    <a:solidFill>
                      <a:srgbClr val="000000"/>
                    </a:solidFill>
                    <a:latin typeface="Arial" panose="020B0604020202020204" pitchFamily="34" charset="0"/>
                    <a:cs typeface="Arial" panose="020B0604020202020204" pitchFamily="34" charset="0"/>
                  </a:endParaRPr>
                </a:p>
                <a:p>
                  <a:pPr>
                    <a:defRPr/>
                  </a:pPr>
                  <a:endParaRPr lang="en-US" altLang="en-US" sz="1200" dirty="0">
                    <a:solidFill>
                      <a:srgbClr val="000000"/>
                    </a:solidFill>
                    <a:latin typeface="Arial" panose="020B0604020202020204" pitchFamily="34" charset="0"/>
                    <a:cs typeface="Arial" panose="020B0604020202020204" pitchFamily="34" charset="0"/>
                  </a:endParaRPr>
                </a:p>
                <a:p>
                  <a:pPr>
                    <a:defRPr/>
                  </a:pPr>
                  <a:r>
                    <a:rPr lang="en-US" altLang="en-US" sz="1600" b="1" dirty="0">
                      <a:latin typeface="Arial" panose="020B0604020202020204" pitchFamily="34" charset="0"/>
                      <a:cs typeface="Arial" panose="020B0604020202020204" pitchFamily="34" charset="0"/>
                    </a:rPr>
                    <a:t>Reduce chlorine feed rates while maintaining proper chlorine residuals</a:t>
                  </a:r>
                </a:p>
                <a:p>
                  <a:pPr>
                    <a:defRPr/>
                  </a:pPr>
                  <a:endParaRPr lang="en-US" altLang="en-US" sz="1600" dirty="0">
                    <a:solidFill>
                      <a:srgbClr val="FFFFFF"/>
                    </a:solidFill>
                    <a:latin typeface="Arial" panose="020B0604020202020204" pitchFamily="34" charset="0"/>
                  </a:endParaRPr>
                </a:p>
              </p:txBody>
            </p:sp>
            <p:sp>
              <p:nvSpPr>
                <p:cNvPr id="71706" name="Rectangle 26"/>
                <p:cNvSpPr>
                  <a:spLocks noChangeArrowheads="1"/>
                </p:cNvSpPr>
                <p:nvPr/>
              </p:nvSpPr>
              <p:spPr bwMode="auto">
                <a:xfrm>
                  <a:off x="921" y="403"/>
                  <a:ext cx="1454" cy="633"/>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grpSp>
          <p:grpSp>
            <p:nvGrpSpPr>
              <p:cNvPr id="62476" name="Group 29"/>
              <p:cNvGrpSpPr>
                <a:grpSpLocks/>
              </p:cNvGrpSpPr>
              <p:nvPr/>
            </p:nvGrpSpPr>
            <p:grpSpPr bwMode="auto">
              <a:xfrm>
                <a:off x="2375" y="403"/>
                <a:ext cx="1814" cy="633"/>
                <a:chOff x="2375" y="403"/>
                <a:chExt cx="1814" cy="633"/>
              </a:xfrm>
            </p:grpSpPr>
            <p:sp>
              <p:nvSpPr>
                <p:cNvPr id="71688" name="Rectangle 8"/>
                <p:cNvSpPr>
                  <a:spLocks noChangeArrowheads="1"/>
                </p:cNvSpPr>
                <p:nvPr/>
              </p:nvSpPr>
              <p:spPr bwMode="auto">
                <a:xfrm>
                  <a:off x="2418" y="403"/>
                  <a:ext cx="1728" cy="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en-US" altLang="en-US" sz="1600" b="1" dirty="0">
                    <a:solidFill>
                      <a:srgbClr val="FFFFFF"/>
                    </a:solidFill>
                    <a:effectLst>
                      <a:outerShdw blurRad="38100" dist="38100" dir="2700000" algn="tl">
                        <a:srgbClr val="000000"/>
                      </a:outerShdw>
                    </a:effectLst>
                    <a:latin typeface="Arial" panose="020B0604020202020204" pitchFamily="34" charset="0"/>
                    <a:cs typeface="Arial" panose="020B0604020202020204" pitchFamily="34" charset="0"/>
                  </a:endParaRPr>
                </a:p>
                <a:p>
                  <a:pPr>
                    <a:defRPr/>
                  </a:pPr>
                  <a:r>
                    <a:rPr lang="en-US" altLang="en-US" sz="1600" b="1" dirty="0">
                      <a:latin typeface="Arial" panose="020B0604020202020204" pitchFamily="34" charset="0"/>
                      <a:cs typeface="Arial" panose="020B0604020202020204" pitchFamily="34" charset="0"/>
                    </a:rPr>
                    <a:t>Fewer DBPs formed in the water system. No / little cost for this option.</a:t>
                  </a:r>
                </a:p>
                <a:p>
                  <a:pPr>
                    <a:defRPr/>
                  </a:pPr>
                  <a:endParaRPr lang="en-US" altLang="en-US" sz="1600" b="1" dirty="0">
                    <a:solidFill>
                      <a:srgbClr val="FFFFFF"/>
                    </a:solidFill>
                    <a:effectLst>
                      <a:outerShdw blurRad="38100" dist="38100" dir="2700000" algn="tl">
                        <a:srgbClr val="000000"/>
                      </a:outerShdw>
                    </a:effectLst>
                    <a:latin typeface="Arial" panose="020B0604020202020204" pitchFamily="34" charset="0"/>
                  </a:endParaRPr>
                </a:p>
              </p:txBody>
            </p:sp>
            <p:sp>
              <p:nvSpPr>
                <p:cNvPr id="71708" name="Rectangle 28"/>
                <p:cNvSpPr>
                  <a:spLocks noChangeArrowheads="1"/>
                </p:cNvSpPr>
                <p:nvPr/>
              </p:nvSpPr>
              <p:spPr bwMode="auto">
                <a:xfrm>
                  <a:off x="2375" y="403"/>
                  <a:ext cx="1813" cy="633"/>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grpSp>
          <p:grpSp>
            <p:nvGrpSpPr>
              <p:cNvPr id="62477" name="Group 31"/>
              <p:cNvGrpSpPr>
                <a:grpSpLocks/>
              </p:cNvGrpSpPr>
              <p:nvPr/>
            </p:nvGrpSpPr>
            <p:grpSpPr bwMode="auto">
              <a:xfrm>
                <a:off x="0" y="1036"/>
                <a:ext cx="921" cy="633"/>
                <a:chOff x="0" y="1036"/>
                <a:chExt cx="921" cy="633"/>
              </a:xfrm>
            </p:grpSpPr>
            <p:sp>
              <p:nvSpPr>
                <p:cNvPr id="71689" name="Rectangle 9"/>
                <p:cNvSpPr>
                  <a:spLocks noChangeArrowheads="1"/>
                </p:cNvSpPr>
                <p:nvPr/>
              </p:nvSpPr>
              <p:spPr bwMode="auto">
                <a:xfrm>
                  <a:off x="43" y="1035"/>
                  <a:ext cx="835" cy="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tLang="en-US" sz="1200" b="1" dirty="0">
                    <a:solidFill>
                      <a:srgbClr val="000000"/>
                    </a:solidFill>
                    <a:latin typeface="Arial" panose="020B0604020202020204" pitchFamily="34" charset="0"/>
                    <a:cs typeface="Arial" panose="020B0604020202020204" pitchFamily="34" charset="0"/>
                  </a:endParaRPr>
                </a:p>
                <a:p>
                  <a:pPr>
                    <a:defRPr/>
                  </a:pPr>
                  <a:r>
                    <a:rPr lang="en-US" altLang="en-US" sz="1600" b="1" dirty="0">
                      <a:effectLst>
                        <a:outerShdw blurRad="38100" dist="38100" dir="2700000" algn="tl">
                          <a:srgbClr val="000000"/>
                        </a:outerShdw>
                      </a:effectLst>
                      <a:latin typeface="Arial" panose="020B0604020202020204" pitchFamily="34" charset="0"/>
                      <a:cs typeface="Arial" panose="020B0604020202020204" pitchFamily="34" charset="0"/>
                    </a:rPr>
                    <a:t>Chlorine Injection Point</a:t>
                  </a:r>
                </a:p>
                <a:p>
                  <a:pPr>
                    <a:defRPr/>
                  </a:pPr>
                  <a:endParaRPr lang="en-US" altLang="en-US" sz="1600" dirty="0">
                    <a:solidFill>
                      <a:srgbClr val="FFFFFF"/>
                    </a:solidFill>
                    <a:latin typeface="Arial" panose="020B0604020202020204" pitchFamily="34" charset="0"/>
                  </a:endParaRPr>
                </a:p>
              </p:txBody>
            </p:sp>
            <p:sp>
              <p:nvSpPr>
                <p:cNvPr id="71710" name="Rectangle 30"/>
                <p:cNvSpPr>
                  <a:spLocks noChangeArrowheads="1"/>
                </p:cNvSpPr>
                <p:nvPr/>
              </p:nvSpPr>
              <p:spPr bwMode="auto">
                <a:xfrm>
                  <a:off x="0" y="1035"/>
                  <a:ext cx="921" cy="634"/>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grpSp>
          <p:grpSp>
            <p:nvGrpSpPr>
              <p:cNvPr id="62478" name="Group 33"/>
              <p:cNvGrpSpPr>
                <a:grpSpLocks/>
              </p:cNvGrpSpPr>
              <p:nvPr/>
            </p:nvGrpSpPr>
            <p:grpSpPr bwMode="auto">
              <a:xfrm>
                <a:off x="921" y="1036"/>
                <a:ext cx="1454" cy="633"/>
                <a:chOff x="921" y="1036"/>
                <a:chExt cx="1454" cy="633"/>
              </a:xfrm>
            </p:grpSpPr>
            <p:sp>
              <p:nvSpPr>
                <p:cNvPr id="71690" name="Rectangle 10"/>
                <p:cNvSpPr>
                  <a:spLocks noChangeArrowheads="1"/>
                </p:cNvSpPr>
                <p:nvPr/>
              </p:nvSpPr>
              <p:spPr bwMode="auto">
                <a:xfrm>
                  <a:off x="964" y="1035"/>
                  <a:ext cx="1368" cy="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en-US" altLang="en-US" sz="1600" b="1" dirty="0">
                    <a:solidFill>
                      <a:srgbClr val="000000"/>
                    </a:solidFill>
                    <a:latin typeface="Arial" panose="020B0604020202020204" pitchFamily="34" charset="0"/>
                    <a:cs typeface="Arial" panose="020B0604020202020204" pitchFamily="34" charset="0"/>
                  </a:endParaRPr>
                </a:p>
                <a:p>
                  <a:pPr>
                    <a:defRPr/>
                  </a:pPr>
                  <a:endParaRPr lang="en-US" altLang="en-US" sz="1600" b="1" dirty="0">
                    <a:solidFill>
                      <a:srgbClr val="FFFFFF"/>
                    </a:solidFill>
                    <a:effectLst>
                      <a:outerShdw blurRad="38100" dist="38100" dir="2700000" algn="tl">
                        <a:srgbClr val="000000"/>
                      </a:outerShdw>
                    </a:effectLst>
                    <a:latin typeface="Arial" panose="020B0604020202020204" pitchFamily="34" charset="0"/>
                    <a:cs typeface="Arial" panose="020B0604020202020204" pitchFamily="34" charset="0"/>
                  </a:endParaRPr>
                </a:p>
                <a:p>
                  <a:pPr>
                    <a:defRPr/>
                  </a:pPr>
                  <a:r>
                    <a:rPr lang="en-US" altLang="en-US" sz="1600" b="1" dirty="0">
                      <a:latin typeface="Arial" panose="020B0604020202020204" pitchFamily="34" charset="0"/>
                      <a:cs typeface="Arial" panose="020B0604020202020204" pitchFamily="34" charset="0"/>
                    </a:rPr>
                    <a:t>Change point of chlorine injection to reduce the age of chlorinated water</a:t>
                  </a:r>
                </a:p>
                <a:p>
                  <a:pPr>
                    <a:defRPr/>
                  </a:pPr>
                  <a:endParaRPr lang="en-US" altLang="en-US" sz="2400" dirty="0"/>
                </a:p>
              </p:txBody>
            </p:sp>
            <p:sp>
              <p:nvSpPr>
                <p:cNvPr id="71712" name="Rectangle 32"/>
                <p:cNvSpPr>
                  <a:spLocks noChangeArrowheads="1"/>
                </p:cNvSpPr>
                <p:nvPr/>
              </p:nvSpPr>
              <p:spPr bwMode="auto">
                <a:xfrm>
                  <a:off x="921" y="1035"/>
                  <a:ext cx="1454" cy="634"/>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grpSp>
          <p:grpSp>
            <p:nvGrpSpPr>
              <p:cNvPr id="62479" name="Group 35"/>
              <p:cNvGrpSpPr>
                <a:grpSpLocks/>
              </p:cNvGrpSpPr>
              <p:nvPr/>
            </p:nvGrpSpPr>
            <p:grpSpPr bwMode="auto">
              <a:xfrm>
                <a:off x="2375" y="1036"/>
                <a:ext cx="1814" cy="633"/>
                <a:chOff x="2375" y="1036"/>
                <a:chExt cx="1814" cy="633"/>
              </a:xfrm>
            </p:grpSpPr>
            <p:sp>
              <p:nvSpPr>
                <p:cNvPr id="71691" name="Rectangle 11"/>
                <p:cNvSpPr>
                  <a:spLocks noChangeArrowheads="1"/>
                </p:cNvSpPr>
                <p:nvPr/>
              </p:nvSpPr>
              <p:spPr bwMode="auto">
                <a:xfrm>
                  <a:off x="2418" y="1035"/>
                  <a:ext cx="1728" cy="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en-US" altLang="en-US" sz="1600" b="1" dirty="0">
                    <a:solidFill>
                      <a:srgbClr val="FFFFFF"/>
                    </a:solidFill>
                    <a:effectLst>
                      <a:outerShdw blurRad="38100" dist="38100" dir="2700000" algn="tl">
                        <a:srgbClr val="000000"/>
                      </a:outerShdw>
                    </a:effectLst>
                    <a:latin typeface="Arial" panose="020B0604020202020204" pitchFamily="34" charset="0"/>
                    <a:cs typeface="Arial" panose="020B0604020202020204" pitchFamily="34" charset="0"/>
                  </a:endParaRPr>
                </a:p>
                <a:p>
                  <a:pPr>
                    <a:defRPr/>
                  </a:pPr>
                  <a:r>
                    <a:rPr lang="en-US" altLang="en-US" sz="1600" b="1" dirty="0">
                      <a:latin typeface="Arial" panose="020B0604020202020204" pitchFamily="34" charset="0"/>
                      <a:cs typeface="Arial" panose="020B0604020202020204" pitchFamily="34" charset="0"/>
                    </a:rPr>
                    <a:t>Fewer DBPs formed in the water system. Small cost for this option.</a:t>
                  </a:r>
                </a:p>
                <a:p>
                  <a:pPr>
                    <a:defRPr/>
                  </a:pPr>
                  <a:endParaRPr lang="en-US" altLang="en-US" sz="1600" b="1" dirty="0">
                    <a:solidFill>
                      <a:srgbClr val="FFFFFF"/>
                    </a:solidFill>
                    <a:effectLst>
                      <a:outerShdw blurRad="38100" dist="38100" dir="2700000" algn="tl">
                        <a:srgbClr val="000000"/>
                      </a:outerShdw>
                    </a:effectLst>
                    <a:latin typeface="Arial" panose="020B0604020202020204" pitchFamily="34" charset="0"/>
                  </a:endParaRPr>
                </a:p>
              </p:txBody>
            </p:sp>
            <p:sp>
              <p:nvSpPr>
                <p:cNvPr id="71714" name="Rectangle 34"/>
                <p:cNvSpPr>
                  <a:spLocks noChangeArrowheads="1"/>
                </p:cNvSpPr>
                <p:nvPr/>
              </p:nvSpPr>
              <p:spPr bwMode="auto">
                <a:xfrm>
                  <a:off x="2375" y="1035"/>
                  <a:ext cx="1813" cy="634"/>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grpSp>
          <p:grpSp>
            <p:nvGrpSpPr>
              <p:cNvPr id="62480" name="Group 37"/>
              <p:cNvGrpSpPr>
                <a:grpSpLocks/>
              </p:cNvGrpSpPr>
              <p:nvPr/>
            </p:nvGrpSpPr>
            <p:grpSpPr bwMode="auto">
              <a:xfrm>
                <a:off x="0" y="1669"/>
                <a:ext cx="921" cy="1093"/>
                <a:chOff x="0" y="1669"/>
                <a:chExt cx="921" cy="1093"/>
              </a:xfrm>
            </p:grpSpPr>
            <p:sp>
              <p:nvSpPr>
                <p:cNvPr id="71692" name="Rectangle 12"/>
                <p:cNvSpPr>
                  <a:spLocks noChangeArrowheads="1"/>
                </p:cNvSpPr>
                <p:nvPr/>
              </p:nvSpPr>
              <p:spPr bwMode="auto">
                <a:xfrm>
                  <a:off x="43" y="1669"/>
                  <a:ext cx="835" cy="1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en-US" altLang="en-US" sz="1600" b="1" dirty="0">
                      <a:effectLst>
                        <a:outerShdw blurRad="38100" dist="38100" dir="2700000" algn="tl">
                          <a:srgbClr val="000000"/>
                        </a:outerShdw>
                      </a:effectLst>
                      <a:latin typeface="Arial" panose="020B0604020202020204" pitchFamily="34" charset="0"/>
                      <a:cs typeface="Arial" panose="020B0604020202020204" pitchFamily="34" charset="0"/>
                    </a:rPr>
                    <a:t>Chlorine Injection Boosters</a:t>
                  </a:r>
                </a:p>
                <a:p>
                  <a:pPr>
                    <a:defRPr/>
                  </a:pPr>
                  <a:endParaRPr lang="en-US" altLang="en-US" sz="1600" b="1" dirty="0">
                    <a:solidFill>
                      <a:srgbClr val="FFFFFF"/>
                    </a:solidFill>
                    <a:effectLst>
                      <a:outerShdw blurRad="38100" dist="38100" dir="2700000" algn="tl">
                        <a:srgbClr val="000000"/>
                      </a:outerShdw>
                    </a:effectLst>
                    <a:latin typeface="Arial" panose="020B0604020202020204" pitchFamily="34" charset="0"/>
                  </a:endParaRPr>
                </a:p>
              </p:txBody>
            </p:sp>
            <p:sp>
              <p:nvSpPr>
                <p:cNvPr id="71716" name="Rectangle 36"/>
                <p:cNvSpPr>
                  <a:spLocks noChangeArrowheads="1"/>
                </p:cNvSpPr>
                <p:nvPr/>
              </p:nvSpPr>
              <p:spPr bwMode="auto">
                <a:xfrm>
                  <a:off x="0" y="1669"/>
                  <a:ext cx="921" cy="1093"/>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grpSp>
          <p:grpSp>
            <p:nvGrpSpPr>
              <p:cNvPr id="62481" name="Group 39"/>
              <p:cNvGrpSpPr>
                <a:grpSpLocks/>
              </p:cNvGrpSpPr>
              <p:nvPr/>
            </p:nvGrpSpPr>
            <p:grpSpPr bwMode="auto">
              <a:xfrm>
                <a:off x="921" y="1669"/>
                <a:ext cx="1454" cy="1093"/>
                <a:chOff x="921" y="1669"/>
                <a:chExt cx="1454" cy="1093"/>
              </a:xfrm>
            </p:grpSpPr>
            <p:sp>
              <p:nvSpPr>
                <p:cNvPr id="71693" name="Rectangle 13"/>
                <p:cNvSpPr>
                  <a:spLocks noChangeArrowheads="1"/>
                </p:cNvSpPr>
                <p:nvPr/>
              </p:nvSpPr>
              <p:spPr bwMode="auto">
                <a:xfrm>
                  <a:off x="964" y="1669"/>
                  <a:ext cx="1368" cy="1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en-US" altLang="en-US" sz="1600" b="1" dirty="0">
                    <a:solidFill>
                      <a:srgbClr val="FFFFFF"/>
                    </a:solidFill>
                    <a:effectLst>
                      <a:outerShdw blurRad="38100" dist="38100" dir="2700000" algn="tl">
                        <a:srgbClr val="000000"/>
                      </a:outerShdw>
                    </a:effectLst>
                    <a:latin typeface="Arial" panose="020B0604020202020204" pitchFamily="34" charset="0"/>
                    <a:cs typeface="Arial" panose="020B0604020202020204" pitchFamily="34" charset="0"/>
                  </a:endParaRPr>
                </a:p>
                <a:p>
                  <a:pPr>
                    <a:defRPr/>
                  </a:pPr>
                  <a:r>
                    <a:rPr lang="en-US" altLang="en-US" sz="1600" b="1" dirty="0">
                      <a:latin typeface="Arial" panose="020B0604020202020204" pitchFamily="34" charset="0"/>
                      <a:cs typeface="Arial" panose="020B0604020202020204" pitchFamily="34" charset="0"/>
                    </a:rPr>
                    <a:t>Add chlorine injection point(s) to boost Chlorine residuals in the distribution system instead of at the plant</a:t>
                  </a:r>
                </a:p>
                <a:p>
                  <a:pPr>
                    <a:defRPr/>
                  </a:pPr>
                  <a:endParaRPr lang="en-US" altLang="en-US" sz="1600" b="1" dirty="0">
                    <a:solidFill>
                      <a:srgbClr val="FFFFFF"/>
                    </a:solidFill>
                    <a:effectLst>
                      <a:outerShdw blurRad="38100" dist="38100" dir="2700000" algn="tl">
                        <a:srgbClr val="000000"/>
                      </a:outerShdw>
                    </a:effectLst>
                    <a:latin typeface="Arial" panose="020B0604020202020204" pitchFamily="34" charset="0"/>
                  </a:endParaRPr>
                </a:p>
              </p:txBody>
            </p:sp>
            <p:sp>
              <p:nvSpPr>
                <p:cNvPr id="71718" name="Rectangle 38"/>
                <p:cNvSpPr>
                  <a:spLocks noChangeArrowheads="1"/>
                </p:cNvSpPr>
                <p:nvPr/>
              </p:nvSpPr>
              <p:spPr bwMode="auto">
                <a:xfrm>
                  <a:off x="921" y="1669"/>
                  <a:ext cx="1454" cy="1093"/>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grpSp>
          <p:grpSp>
            <p:nvGrpSpPr>
              <p:cNvPr id="62482" name="Group 41"/>
              <p:cNvGrpSpPr>
                <a:grpSpLocks/>
              </p:cNvGrpSpPr>
              <p:nvPr/>
            </p:nvGrpSpPr>
            <p:grpSpPr bwMode="auto">
              <a:xfrm>
                <a:off x="2375" y="1669"/>
                <a:ext cx="1814" cy="1093"/>
                <a:chOff x="2375" y="1669"/>
                <a:chExt cx="1814" cy="1093"/>
              </a:xfrm>
            </p:grpSpPr>
            <p:sp>
              <p:nvSpPr>
                <p:cNvPr id="62492" name="Rectangle 14"/>
                <p:cNvSpPr>
                  <a:spLocks noChangeArrowheads="1"/>
                </p:cNvSpPr>
                <p:nvPr/>
              </p:nvSpPr>
              <p:spPr bwMode="auto">
                <a:xfrm>
                  <a:off x="2418" y="1669"/>
                  <a:ext cx="1728" cy="1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r>
                    <a:rPr lang="en-US" altLang="en-US" sz="1600" b="1" dirty="0">
                      <a:latin typeface="Arial" panose="020B0604020202020204" pitchFamily="34" charset="0"/>
                      <a:cs typeface="Arial" panose="020B0604020202020204" pitchFamily="34" charset="0"/>
                    </a:rPr>
                    <a:t>Lower total chlorine added at the plant site. DBPs formed in the distribution system.</a:t>
                  </a:r>
                </a:p>
                <a:p>
                  <a:endParaRPr lang="en-US" altLang="en-US" sz="1600" b="1" dirty="0">
                    <a:solidFill>
                      <a:srgbClr val="FFFFFF"/>
                    </a:solidFill>
                    <a:latin typeface="Arial" panose="020B0604020202020204" pitchFamily="34" charset="0"/>
                  </a:endParaRPr>
                </a:p>
              </p:txBody>
            </p:sp>
            <p:sp>
              <p:nvSpPr>
                <p:cNvPr id="71720" name="Rectangle 40"/>
                <p:cNvSpPr>
                  <a:spLocks noChangeArrowheads="1"/>
                </p:cNvSpPr>
                <p:nvPr/>
              </p:nvSpPr>
              <p:spPr bwMode="auto">
                <a:xfrm>
                  <a:off x="2375" y="1669"/>
                  <a:ext cx="1813" cy="1093"/>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grpSp>
          <p:grpSp>
            <p:nvGrpSpPr>
              <p:cNvPr id="62483" name="Group 43"/>
              <p:cNvGrpSpPr>
                <a:grpSpLocks/>
              </p:cNvGrpSpPr>
              <p:nvPr/>
            </p:nvGrpSpPr>
            <p:grpSpPr bwMode="auto">
              <a:xfrm>
                <a:off x="0" y="2762"/>
                <a:ext cx="921" cy="1093"/>
                <a:chOff x="0" y="2762"/>
                <a:chExt cx="921" cy="1093"/>
              </a:xfrm>
            </p:grpSpPr>
            <p:sp>
              <p:nvSpPr>
                <p:cNvPr id="71695" name="Rectangle 15"/>
                <p:cNvSpPr>
                  <a:spLocks noChangeArrowheads="1"/>
                </p:cNvSpPr>
                <p:nvPr/>
              </p:nvSpPr>
              <p:spPr bwMode="auto">
                <a:xfrm>
                  <a:off x="43" y="2762"/>
                  <a:ext cx="835" cy="1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tLang="en-US" sz="1600" b="1" dirty="0">
                    <a:solidFill>
                      <a:srgbClr val="FFFFFF"/>
                    </a:solidFill>
                    <a:effectLst>
                      <a:outerShdw blurRad="38100" dist="38100" dir="2700000" algn="tl">
                        <a:srgbClr val="000000"/>
                      </a:outerShdw>
                    </a:effectLst>
                    <a:latin typeface="Arial" panose="020B0604020202020204" pitchFamily="34" charset="0"/>
                    <a:cs typeface="Arial" panose="020B0604020202020204" pitchFamily="34" charset="0"/>
                  </a:endParaRPr>
                </a:p>
                <a:p>
                  <a:pPr>
                    <a:defRPr/>
                  </a:pPr>
                  <a:r>
                    <a:rPr lang="en-US" altLang="en-US" sz="1600" b="1" dirty="0">
                      <a:effectLst>
                        <a:outerShdw blurRad="38100" dist="38100" dir="2700000" algn="tl">
                          <a:srgbClr val="000000"/>
                        </a:outerShdw>
                      </a:effectLst>
                      <a:latin typeface="Arial" panose="020B0604020202020204" pitchFamily="34" charset="0"/>
                      <a:cs typeface="Arial" panose="020B0604020202020204" pitchFamily="34" charset="0"/>
                    </a:rPr>
                    <a:t>Alternate Disinfection / Application</a:t>
                  </a:r>
                </a:p>
                <a:p>
                  <a:pPr>
                    <a:defRPr/>
                  </a:pPr>
                  <a:endParaRPr lang="en-US" altLang="en-US" sz="1600" b="1" dirty="0">
                    <a:solidFill>
                      <a:srgbClr val="FFFFFF"/>
                    </a:solidFill>
                    <a:effectLst>
                      <a:outerShdw blurRad="38100" dist="38100" dir="2700000" algn="tl">
                        <a:srgbClr val="000000"/>
                      </a:outerShdw>
                    </a:effectLst>
                    <a:latin typeface="Arial" panose="020B0604020202020204" pitchFamily="34" charset="0"/>
                  </a:endParaRPr>
                </a:p>
              </p:txBody>
            </p:sp>
            <p:sp>
              <p:nvSpPr>
                <p:cNvPr id="71722" name="Rectangle 42"/>
                <p:cNvSpPr>
                  <a:spLocks noChangeArrowheads="1"/>
                </p:cNvSpPr>
                <p:nvPr/>
              </p:nvSpPr>
              <p:spPr bwMode="auto">
                <a:xfrm>
                  <a:off x="0" y="2762"/>
                  <a:ext cx="921" cy="1094"/>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grpSp>
          <p:grpSp>
            <p:nvGrpSpPr>
              <p:cNvPr id="62484" name="Group 45"/>
              <p:cNvGrpSpPr>
                <a:grpSpLocks/>
              </p:cNvGrpSpPr>
              <p:nvPr/>
            </p:nvGrpSpPr>
            <p:grpSpPr bwMode="auto">
              <a:xfrm>
                <a:off x="921" y="2762"/>
                <a:ext cx="1454" cy="1093"/>
                <a:chOff x="921" y="2762"/>
                <a:chExt cx="1454" cy="1093"/>
              </a:xfrm>
            </p:grpSpPr>
            <p:sp>
              <p:nvSpPr>
                <p:cNvPr id="71696" name="Rectangle 16"/>
                <p:cNvSpPr>
                  <a:spLocks noChangeArrowheads="1"/>
                </p:cNvSpPr>
                <p:nvPr/>
              </p:nvSpPr>
              <p:spPr bwMode="auto">
                <a:xfrm>
                  <a:off x="964" y="2762"/>
                  <a:ext cx="1368" cy="1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en-US" altLang="en-US" sz="1600" b="1" dirty="0">
                      <a:latin typeface="Arial" panose="020B0604020202020204" pitchFamily="34" charset="0"/>
                      <a:cs typeface="Arial" panose="020B0604020202020204" pitchFamily="34" charset="0"/>
                    </a:rPr>
                    <a:t>Use of chloramines in distribution systems with long detention times or selective use of preoxidation or oxidant such as NaMnO</a:t>
                  </a:r>
                  <a:r>
                    <a:rPr lang="en-US" altLang="en-US" sz="1600" b="1" baseline="-12000" dirty="0">
                      <a:latin typeface="Arial" panose="020B0604020202020204" pitchFamily="34" charset="0"/>
                      <a:cs typeface="Arial" panose="020B0604020202020204" pitchFamily="34" charset="0"/>
                    </a:rPr>
                    <a:t>4 </a:t>
                  </a:r>
                  <a:endParaRPr lang="en-US" altLang="en-US" sz="1600" b="1" baseline="-12000" dirty="0">
                    <a:latin typeface="Arial" panose="020B0604020202020204" pitchFamily="34" charset="0"/>
                  </a:endParaRPr>
                </a:p>
              </p:txBody>
            </p:sp>
            <p:sp>
              <p:nvSpPr>
                <p:cNvPr id="71724" name="Rectangle 44"/>
                <p:cNvSpPr>
                  <a:spLocks noChangeArrowheads="1"/>
                </p:cNvSpPr>
                <p:nvPr/>
              </p:nvSpPr>
              <p:spPr bwMode="auto">
                <a:xfrm>
                  <a:off x="921" y="2762"/>
                  <a:ext cx="1454" cy="1094"/>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grpSp>
          <p:grpSp>
            <p:nvGrpSpPr>
              <p:cNvPr id="62485" name="Group 47"/>
              <p:cNvGrpSpPr>
                <a:grpSpLocks/>
              </p:cNvGrpSpPr>
              <p:nvPr/>
            </p:nvGrpSpPr>
            <p:grpSpPr bwMode="auto">
              <a:xfrm>
                <a:off x="2375" y="2762"/>
                <a:ext cx="1814" cy="1093"/>
                <a:chOff x="2375" y="2762"/>
                <a:chExt cx="1814" cy="1093"/>
              </a:xfrm>
            </p:grpSpPr>
            <p:sp>
              <p:nvSpPr>
                <p:cNvPr id="62486" name="Rectangle 17"/>
                <p:cNvSpPr>
                  <a:spLocks noChangeArrowheads="1"/>
                </p:cNvSpPr>
                <p:nvPr/>
              </p:nvSpPr>
              <p:spPr bwMode="auto">
                <a:xfrm>
                  <a:off x="2418" y="2762"/>
                  <a:ext cx="1728" cy="1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endParaRPr lang="en-US" altLang="en-US" sz="1600" b="1" dirty="0">
                    <a:latin typeface="Arial" panose="020B0604020202020204" pitchFamily="34" charset="0"/>
                    <a:cs typeface="Arial" panose="020B0604020202020204" pitchFamily="34" charset="0"/>
                  </a:endParaRPr>
                </a:p>
                <a:p>
                  <a:r>
                    <a:rPr lang="en-US" altLang="en-US" sz="1600" b="1" dirty="0">
                      <a:latin typeface="Arial" panose="020B0604020202020204" pitchFamily="34" charset="0"/>
                      <a:cs typeface="Arial" panose="020B0604020202020204" pitchFamily="34" charset="0"/>
                    </a:rPr>
                    <a:t>Fewer DBPs formed in the water system. Costs for this option could be significant.</a:t>
                  </a:r>
                </a:p>
                <a:p>
                  <a:endParaRPr lang="en-US" altLang="en-US" sz="1600" b="1" dirty="0">
                    <a:solidFill>
                      <a:srgbClr val="FFFFFF"/>
                    </a:solidFill>
                  </a:endParaRPr>
                </a:p>
              </p:txBody>
            </p:sp>
            <p:sp>
              <p:nvSpPr>
                <p:cNvPr id="71726" name="Rectangle 46"/>
                <p:cNvSpPr>
                  <a:spLocks noChangeArrowheads="1"/>
                </p:cNvSpPr>
                <p:nvPr/>
              </p:nvSpPr>
              <p:spPr bwMode="auto">
                <a:xfrm>
                  <a:off x="2375" y="2762"/>
                  <a:ext cx="1813" cy="1094"/>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grpSp>
        </p:grpSp>
        <p:sp>
          <p:nvSpPr>
            <p:cNvPr id="71729" name="Rectangle 49"/>
            <p:cNvSpPr>
              <a:spLocks noChangeArrowheads="1"/>
            </p:cNvSpPr>
            <p:nvPr/>
          </p:nvSpPr>
          <p:spPr bwMode="auto">
            <a:xfrm>
              <a:off x="-3" y="-3"/>
              <a:ext cx="4195" cy="3861"/>
            </a:xfrm>
            <a:prstGeom prst="rect">
              <a:avLst/>
            </a:prstGeom>
            <a:noFill/>
            <a:ln w="9525">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grpSp>
      <p:sp>
        <p:nvSpPr>
          <p:cNvPr id="2" name="Date Placeholder 1">
            <a:extLst>
              <a:ext uri="{FF2B5EF4-FFF2-40B4-BE49-F238E27FC236}">
                <a16:creationId xmlns:a16="http://schemas.microsoft.com/office/drawing/2014/main" id="{5EB164BC-1C95-2F5C-D22D-6801C691AEF9}"/>
              </a:ext>
            </a:extLst>
          </p:cNvPr>
          <p:cNvSpPr>
            <a:spLocks noGrp="1"/>
          </p:cNvSpPr>
          <p:nvPr>
            <p:ph type="dt" sz="half" idx="10"/>
          </p:nvPr>
        </p:nvSpPr>
        <p:spPr/>
        <p:txBody>
          <a:bodyPr/>
          <a:lstStyle/>
          <a:p>
            <a:pPr>
              <a:defRPr/>
            </a:pPr>
            <a:r>
              <a:rPr lang="en-US" dirty="0">
                <a:solidFill>
                  <a:srgbClr val="000000"/>
                </a:solidFill>
              </a:rPr>
              <a:t> </a:t>
            </a:r>
          </a:p>
        </p:txBody>
      </p:sp>
      <p:sp>
        <p:nvSpPr>
          <p:cNvPr id="3" name="Footer Placeholder 2">
            <a:extLst>
              <a:ext uri="{FF2B5EF4-FFF2-40B4-BE49-F238E27FC236}">
                <a16:creationId xmlns:a16="http://schemas.microsoft.com/office/drawing/2014/main" id="{08ECDCC4-FA5C-F6B8-D8FA-88B541B9171D}"/>
              </a:ext>
            </a:extLst>
          </p:cNvPr>
          <p:cNvSpPr>
            <a:spLocks noGrp="1"/>
          </p:cNvSpPr>
          <p:nvPr>
            <p:ph type="ftr" sz="quarter" idx="11"/>
          </p:nvPr>
        </p:nvSpPr>
        <p:spPr/>
        <p:txBody>
          <a:bodyPr/>
          <a:lstStyle/>
          <a:p>
            <a:pPr>
              <a:defRPr/>
            </a:pPr>
            <a:r>
              <a:rPr lang="en-US" dirty="0">
                <a:solidFill>
                  <a:srgbClr val="000000"/>
                </a:solidFill>
              </a:rPr>
              <a:t> </a:t>
            </a:r>
          </a:p>
        </p:txBody>
      </p:sp>
    </p:spTree>
    <p:extLst>
      <p:ext uri="{BB962C8B-B14F-4D97-AF65-F5344CB8AC3E}">
        <p14:creationId xmlns:p14="http://schemas.microsoft.com/office/powerpoint/2010/main" val="392754993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1B7BF3-038B-8673-3462-E4DA6F3A17E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44F49D-1FBF-428C-AEB1-9A53F02A4D3F}"/>
              </a:ext>
            </a:extLst>
          </p:cNvPr>
          <p:cNvSpPr>
            <a:spLocks noGrp="1"/>
          </p:cNvSpPr>
          <p:nvPr>
            <p:ph type="title"/>
          </p:nvPr>
        </p:nvSpPr>
        <p:spPr/>
        <p:txBody>
          <a:bodyPr/>
          <a:lstStyle/>
          <a:p>
            <a:r>
              <a:rPr lang="en-US" dirty="0"/>
              <a:t>WTP applications</a:t>
            </a:r>
          </a:p>
        </p:txBody>
      </p:sp>
      <p:sp>
        <p:nvSpPr>
          <p:cNvPr id="3" name="Content Placeholder 2">
            <a:extLst>
              <a:ext uri="{FF2B5EF4-FFF2-40B4-BE49-F238E27FC236}">
                <a16:creationId xmlns:a16="http://schemas.microsoft.com/office/drawing/2014/main" id="{8AD5B5CA-D0F7-334C-7616-A9D6F2CEFEC0}"/>
              </a:ext>
            </a:extLst>
          </p:cNvPr>
          <p:cNvSpPr>
            <a:spLocks noGrp="1"/>
          </p:cNvSpPr>
          <p:nvPr>
            <p:ph idx="1"/>
          </p:nvPr>
        </p:nvSpPr>
        <p:spPr/>
        <p:txBody>
          <a:bodyPr/>
          <a:lstStyle/>
          <a:p>
            <a:pPr marL="342900" indent="-342900">
              <a:buFont typeface="Arial" panose="020B0604020202020204" pitchFamily="34" charset="0"/>
              <a:buChar char="•"/>
            </a:pPr>
            <a:r>
              <a:rPr lang="en-US" dirty="0">
                <a:solidFill>
                  <a:schemeClr val="bg2"/>
                </a:solidFill>
              </a:rPr>
              <a:t>Disinfection strategies</a:t>
            </a:r>
          </a:p>
          <a:p>
            <a:pPr marL="342900" indent="-342900">
              <a:buFont typeface="Arial" panose="020B0604020202020204" pitchFamily="34" charset="0"/>
              <a:buChar char="•"/>
            </a:pPr>
            <a:r>
              <a:rPr lang="en-US" b="1" u="sng" dirty="0"/>
              <a:t>Optimize WTP processes (coagulation)</a:t>
            </a:r>
          </a:p>
          <a:p>
            <a:pPr marL="342900" indent="-342900">
              <a:buFont typeface="Arial" panose="020B0604020202020204" pitchFamily="34" charset="0"/>
              <a:buChar char="•"/>
            </a:pPr>
            <a:r>
              <a:rPr lang="en-US" sz="2400" dirty="0">
                <a:solidFill>
                  <a:schemeClr val="bg2"/>
                </a:solidFill>
              </a:rPr>
              <a:t>Powered Activated Carbon (PAC)</a:t>
            </a:r>
          </a:p>
          <a:p>
            <a:pPr marL="342900" indent="-342900">
              <a:buFont typeface="Arial" panose="020B0604020202020204" pitchFamily="34" charset="0"/>
              <a:buChar char="•"/>
            </a:pPr>
            <a:r>
              <a:rPr lang="en-US" sz="2400" dirty="0">
                <a:solidFill>
                  <a:schemeClr val="bg2"/>
                </a:solidFill>
              </a:rPr>
              <a:t>UV</a:t>
            </a:r>
          </a:p>
          <a:p>
            <a:pPr marL="342900" indent="-342900">
              <a:buFont typeface="Arial" panose="020B0604020202020204" pitchFamily="34" charset="0"/>
              <a:buChar char="•"/>
            </a:pPr>
            <a:r>
              <a:rPr lang="en-US" sz="2400" dirty="0">
                <a:solidFill>
                  <a:schemeClr val="bg2"/>
                </a:solidFill>
              </a:rPr>
              <a:t>Ozone/Biofilters</a:t>
            </a:r>
          </a:p>
          <a:p>
            <a:pPr marL="342900" indent="-342900">
              <a:buFont typeface="Arial" panose="020B0604020202020204" pitchFamily="34" charset="0"/>
              <a:buChar char="•"/>
            </a:pPr>
            <a:r>
              <a:rPr lang="en-US" sz="2400" dirty="0">
                <a:solidFill>
                  <a:schemeClr val="bg2"/>
                </a:solidFill>
              </a:rPr>
              <a:t>Chloramines</a:t>
            </a:r>
          </a:p>
          <a:p>
            <a:pPr marL="342900" indent="-342900">
              <a:buFont typeface="Arial" panose="020B0604020202020204" pitchFamily="34" charset="0"/>
              <a:buChar char="•"/>
            </a:pPr>
            <a:r>
              <a:rPr lang="en-US" sz="2400" dirty="0">
                <a:solidFill>
                  <a:schemeClr val="bg2"/>
                </a:solidFill>
              </a:rPr>
              <a:t>Granular Activated Carbon (GAC)</a:t>
            </a:r>
          </a:p>
          <a:p>
            <a:endParaRPr lang="en-US" dirty="0"/>
          </a:p>
        </p:txBody>
      </p:sp>
      <p:sp>
        <p:nvSpPr>
          <p:cNvPr id="4" name="Slide Number Placeholder 3">
            <a:extLst>
              <a:ext uri="{FF2B5EF4-FFF2-40B4-BE49-F238E27FC236}">
                <a16:creationId xmlns:a16="http://schemas.microsoft.com/office/drawing/2014/main" id="{1FC8F914-889A-D4B1-A781-6FEF036781C8}"/>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6663593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5"/>
          <p:cNvSpPr>
            <a:spLocks noGrp="1"/>
          </p:cNvSpPr>
          <p:nvPr>
            <p:ph type="sldNum" sz="quarter" idx="12"/>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marL="0" algn="r" defTabSz="914400" rtl="0" eaLnBrk="1" latinLnBrk="0" hangingPunct="1">
              <a:defRPr sz="1400" kern="1200" smtClean="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defRPr/>
            </a:pPr>
            <a:fld id="{00BEC496-AB16-4AB1-B1AF-84D019A30DC9}" type="slidenum">
              <a:rPr lang="en-US" smtClean="0">
                <a:solidFill>
                  <a:srgbClr val="000000"/>
                </a:solidFill>
              </a:rPr>
              <a:pPr fontAlgn="base">
                <a:spcBef>
                  <a:spcPct val="0"/>
                </a:spcBef>
                <a:spcAft>
                  <a:spcPct val="0"/>
                </a:spcAft>
                <a:defRPr/>
              </a:pPr>
              <a:t>73</a:t>
            </a:fld>
            <a:endParaRPr lang="en-US" altLang="en-US" dirty="0"/>
          </a:p>
        </p:txBody>
      </p:sp>
      <p:sp>
        <p:nvSpPr>
          <p:cNvPr id="226306" name="Rectangle 1026"/>
          <p:cNvSpPr>
            <a:spLocks noGrp="1" noChangeArrowheads="1"/>
          </p:cNvSpPr>
          <p:nvPr>
            <p:ph type="title"/>
          </p:nvPr>
        </p:nvSpPr>
        <p:spPr>
          <a:xfrm>
            <a:off x="676835" y="170329"/>
            <a:ext cx="7772400" cy="1143000"/>
          </a:xfrm>
        </p:spPr>
        <p:txBody>
          <a:bodyPr/>
          <a:lstStyle/>
          <a:p>
            <a:pPr>
              <a:defRPr/>
            </a:pPr>
            <a:r>
              <a:rPr lang="en-US" altLang="en-US" b="1" dirty="0">
                <a:solidFill>
                  <a:srgbClr val="002060"/>
                </a:solidFill>
              </a:rPr>
              <a:t>Coagulation to Remove TOC</a:t>
            </a:r>
          </a:p>
        </p:txBody>
      </p:sp>
      <p:sp>
        <p:nvSpPr>
          <p:cNvPr id="226307" name="Rectangle 1027"/>
          <p:cNvSpPr>
            <a:spLocks noGrp="1" noChangeArrowheads="1"/>
          </p:cNvSpPr>
          <p:nvPr>
            <p:ph type="body" idx="1"/>
          </p:nvPr>
        </p:nvSpPr>
        <p:spPr>
          <a:xfrm>
            <a:off x="681317" y="2368550"/>
            <a:ext cx="7772400" cy="4114800"/>
          </a:xfrm>
        </p:spPr>
        <p:txBody>
          <a:bodyPr/>
          <a:lstStyle/>
          <a:p>
            <a:pPr>
              <a:buFont typeface="Monotype Sorts" pitchFamily="2" charset="2"/>
              <a:buNone/>
              <a:defRPr/>
            </a:pPr>
            <a:r>
              <a:rPr lang="en-US" altLang="en-US" dirty="0"/>
              <a:t>   TOC			Alkalinity (CaCO</a:t>
            </a:r>
            <a:r>
              <a:rPr lang="en-US" altLang="en-US" baseline="-25000" dirty="0"/>
              <a:t>3</a:t>
            </a:r>
            <a:r>
              <a:rPr lang="en-US" altLang="en-US" dirty="0"/>
              <a:t>)</a:t>
            </a:r>
          </a:p>
          <a:p>
            <a:pPr>
              <a:buFont typeface="Monotype Sorts" pitchFamily="2" charset="2"/>
              <a:buNone/>
              <a:defRPr/>
            </a:pPr>
            <a:r>
              <a:rPr lang="en-US" altLang="en-US" sz="2800" u="sng" dirty="0"/>
              <a:t>(Mg C/L)</a:t>
            </a:r>
            <a:r>
              <a:rPr lang="en-US" altLang="en-US" u="sng" dirty="0"/>
              <a:t>           0-60      60-120     &gt;120</a:t>
            </a:r>
          </a:p>
          <a:p>
            <a:pPr>
              <a:buFont typeface="Monotype Sorts" pitchFamily="2" charset="2"/>
              <a:buNone/>
              <a:defRPr/>
            </a:pPr>
            <a:r>
              <a:rPr lang="en-US" altLang="en-US" dirty="0"/>
              <a:t>2.0 to 4.0	      35%        25%        15% </a:t>
            </a:r>
          </a:p>
          <a:p>
            <a:pPr>
              <a:buFont typeface="Monotype Sorts" pitchFamily="2" charset="2"/>
              <a:buNone/>
              <a:defRPr/>
            </a:pPr>
            <a:r>
              <a:rPr lang="en-US" altLang="en-US" dirty="0"/>
              <a:t>4.0 to 8.0            45%         35%        25%</a:t>
            </a:r>
          </a:p>
          <a:p>
            <a:pPr>
              <a:buFont typeface="Monotype Sorts" pitchFamily="2" charset="2"/>
              <a:buNone/>
              <a:defRPr/>
            </a:pPr>
            <a:r>
              <a:rPr lang="en-US" altLang="en-US" dirty="0"/>
              <a:t>&gt;8.0                    50%         40%        30%</a:t>
            </a:r>
          </a:p>
        </p:txBody>
      </p:sp>
      <p:sp>
        <p:nvSpPr>
          <p:cNvPr id="226308" name="Text Box 1028"/>
          <p:cNvSpPr txBox="1">
            <a:spLocks noChangeArrowheads="1"/>
          </p:cNvSpPr>
          <p:nvPr/>
        </p:nvSpPr>
        <p:spPr bwMode="auto">
          <a:xfrm>
            <a:off x="533400" y="1333827"/>
            <a:ext cx="85344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kumimoji="1" lang="en-US" altLang="en-US" sz="2400" dirty="0">
                <a:latin typeface="+mn-lt"/>
              </a:rPr>
              <a:t>TOC Removal using Enhanced Coagulation for Surface Water Plants (Treatment Technique)</a:t>
            </a:r>
          </a:p>
        </p:txBody>
      </p:sp>
      <p:sp>
        <p:nvSpPr>
          <p:cNvPr id="226309" name="Text Box 1029"/>
          <p:cNvSpPr txBox="1">
            <a:spLocks noChangeArrowheads="1"/>
          </p:cNvSpPr>
          <p:nvPr/>
        </p:nvSpPr>
        <p:spPr bwMode="auto">
          <a:xfrm>
            <a:off x="676835" y="5352355"/>
            <a:ext cx="686696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defRPr/>
            </a:pPr>
            <a:r>
              <a:rPr lang="en-US" altLang="en-US" sz="2000" dirty="0">
                <a:latin typeface="+mj-lt"/>
              </a:rPr>
              <a:t>Typically Alum is used and requires sedimentation/filtration        Lime can also be used but has less ability due to high pH</a:t>
            </a:r>
          </a:p>
        </p:txBody>
      </p:sp>
      <p:sp>
        <p:nvSpPr>
          <p:cNvPr id="226310" name="Oval 1030"/>
          <p:cNvSpPr>
            <a:spLocks noChangeArrowheads="1"/>
          </p:cNvSpPr>
          <p:nvPr/>
        </p:nvSpPr>
        <p:spPr bwMode="auto">
          <a:xfrm>
            <a:off x="4800600" y="4038600"/>
            <a:ext cx="3429000" cy="1066800"/>
          </a:xfrm>
          <a:prstGeom prst="ellipse">
            <a:avLst/>
          </a:prstGeom>
          <a:noFill/>
          <a:ln w="38100">
            <a:solidFill>
              <a:srgbClr val="FF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dirty="0">
              <a:effectLst>
                <a:outerShdw blurRad="38100" dist="38100" dir="2700000" algn="tl">
                  <a:srgbClr val="000000">
                    <a:alpha val="43137"/>
                  </a:srgbClr>
                </a:outerShdw>
              </a:effectLst>
            </a:endParaRPr>
          </a:p>
        </p:txBody>
      </p:sp>
      <p:sp>
        <p:nvSpPr>
          <p:cNvPr id="2" name="Date Placeholder 1">
            <a:extLst>
              <a:ext uri="{FF2B5EF4-FFF2-40B4-BE49-F238E27FC236}">
                <a16:creationId xmlns:a16="http://schemas.microsoft.com/office/drawing/2014/main" id="{1CB0F92D-E0B7-2090-F981-1FAAD46420CF}"/>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38605205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86862-C2A0-DB6A-CE29-490300192A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203B9F-643E-0CA9-4191-92546DB24345}"/>
              </a:ext>
            </a:extLst>
          </p:cNvPr>
          <p:cNvSpPr>
            <a:spLocks noGrp="1"/>
          </p:cNvSpPr>
          <p:nvPr>
            <p:ph type="title"/>
          </p:nvPr>
        </p:nvSpPr>
        <p:spPr/>
        <p:txBody>
          <a:bodyPr/>
          <a:lstStyle/>
          <a:p>
            <a:r>
              <a:rPr lang="en-US" dirty="0"/>
              <a:t>WTP applications</a:t>
            </a:r>
          </a:p>
        </p:txBody>
      </p:sp>
      <p:sp>
        <p:nvSpPr>
          <p:cNvPr id="3" name="Content Placeholder 2">
            <a:extLst>
              <a:ext uri="{FF2B5EF4-FFF2-40B4-BE49-F238E27FC236}">
                <a16:creationId xmlns:a16="http://schemas.microsoft.com/office/drawing/2014/main" id="{6108F799-E09D-E182-C664-1A80A1882F02}"/>
              </a:ext>
            </a:extLst>
          </p:cNvPr>
          <p:cNvSpPr>
            <a:spLocks noGrp="1"/>
          </p:cNvSpPr>
          <p:nvPr>
            <p:ph idx="1"/>
          </p:nvPr>
        </p:nvSpPr>
        <p:spPr/>
        <p:txBody>
          <a:bodyPr/>
          <a:lstStyle/>
          <a:p>
            <a:pPr marL="342900" indent="-342900">
              <a:buFont typeface="Arial" panose="020B0604020202020204" pitchFamily="34" charset="0"/>
              <a:buChar char="•"/>
            </a:pPr>
            <a:r>
              <a:rPr lang="en-US" dirty="0">
                <a:solidFill>
                  <a:schemeClr val="bg2"/>
                </a:solidFill>
              </a:rPr>
              <a:t>Disinfection strategies</a:t>
            </a:r>
          </a:p>
          <a:p>
            <a:pPr marL="342900" indent="-342900">
              <a:buFont typeface="Arial" panose="020B0604020202020204" pitchFamily="34" charset="0"/>
              <a:buChar char="•"/>
            </a:pPr>
            <a:r>
              <a:rPr lang="en-US" sz="2400" dirty="0">
                <a:solidFill>
                  <a:schemeClr val="bg2"/>
                </a:solidFill>
              </a:rPr>
              <a:t>Optimize WTP processes (coagulation)</a:t>
            </a:r>
          </a:p>
          <a:p>
            <a:pPr marL="342900" indent="-342900">
              <a:buFont typeface="Arial" panose="020B0604020202020204" pitchFamily="34" charset="0"/>
              <a:buChar char="•"/>
            </a:pPr>
            <a:r>
              <a:rPr lang="en-US" b="1" u="sng" dirty="0"/>
              <a:t>Powered Activated Carbon (PAC)</a:t>
            </a:r>
          </a:p>
          <a:p>
            <a:pPr marL="342900" indent="-342900">
              <a:buFont typeface="Arial" panose="020B0604020202020204" pitchFamily="34" charset="0"/>
              <a:buChar char="•"/>
            </a:pPr>
            <a:r>
              <a:rPr lang="en-US" sz="2400" dirty="0">
                <a:solidFill>
                  <a:schemeClr val="bg2"/>
                </a:solidFill>
              </a:rPr>
              <a:t>UV</a:t>
            </a:r>
          </a:p>
          <a:p>
            <a:pPr marL="342900" indent="-342900">
              <a:buFont typeface="Arial" panose="020B0604020202020204" pitchFamily="34" charset="0"/>
              <a:buChar char="•"/>
            </a:pPr>
            <a:r>
              <a:rPr lang="en-US" sz="2400" dirty="0">
                <a:solidFill>
                  <a:schemeClr val="bg2"/>
                </a:solidFill>
              </a:rPr>
              <a:t>Ozone/Biofilters</a:t>
            </a:r>
          </a:p>
          <a:p>
            <a:pPr marL="342900" indent="-342900">
              <a:buFont typeface="Arial" panose="020B0604020202020204" pitchFamily="34" charset="0"/>
              <a:buChar char="•"/>
            </a:pPr>
            <a:r>
              <a:rPr lang="en-US" sz="2400" dirty="0">
                <a:solidFill>
                  <a:schemeClr val="bg2"/>
                </a:solidFill>
              </a:rPr>
              <a:t>Chloramines</a:t>
            </a:r>
          </a:p>
          <a:p>
            <a:pPr marL="342900" indent="-342900">
              <a:buFont typeface="Arial" panose="020B0604020202020204" pitchFamily="34" charset="0"/>
              <a:buChar char="•"/>
            </a:pPr>
            <a:r>
              <a:rPr lang="en-US" sz="2400" dirty="0">
                <a:solidFill>
                  <a:schemeClr val="bg2"/>
                </a:solidFill>
              </a:rPr>
              <a:t>Granular Activated Carbon (GAC)</a:t>
            </a:r>
          </a:p>
          <a:p>
            <a:endParaRPr lang="en-US" dirty="0"/>
          </a:p>
        </p:txBody>
      </p:sp>
      <p:sp>
        <p:nvSpPr>
          <p:cNvPr id="4" name="Slide Number Placeholder 3">
            <a:extLst>
              <a:ext uri="{FF2B5EF4-FFF2-40B4-BE49-F238E27FC236}">
                <a16:creationId xmlns:a16="http://schemas.microsoft.com/office/drawing/2014/main" id="{00819F25-9E14-7757-AF7A-B50F5CD24ED3}"/>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74</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0603081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a:xfrm>
            <a:off x="1116013" y="1354138"/>
            <a:ext cx="8027987" cy="21129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4819" name="Rectangle 3"/>
          <p:cNvSpPr>
            <a:spLocks noChangeArrowheads="1"/>
          </p:cNvSpPr>
          <p:nvPr/>
        </p:nvSpPr>
        <p:spPr bwMode="auto">
          <a:xfrm>
            <a:off x="304800" y="133350"/>
            <a:ext cx="8701881" cy="1243013"/>
          </a:xfrm>
          <a:prstGeom prst="rect">
            <a:avLst/>
          </a:prstGeom>
          <a:noFill/>
          <a:ln w="9525">
            <a:noFill/>
            <a:miter lim="800000"/>
            <a:headEnd/>
            <a:tailEnd/>
          </a:ln>
        </p:spPr>
        <p:txBody>
          <a:bodyPr/>
          <a:lstStyle/>
          <a:p>
            <a:r>
              <a:rPr lang="en-US" sz="3600" b="1" dirty="0">
                <a:solidFill>
                  <a:srgbClr val="002060"/>
                </a:solidFill>
                <a:latin typeface="Arial" panose="020B0604020202020204" pitchFamily="34" charset="0"/>
                <a:cs typeface="Arial" panose="020B0604020202020204" pitchFamily="34" charset="0"/>
              </a:rPr>
              <a:t>Powdered Activated Carbon (PAC)</a:t>
            </a:r>
          </a:p>
        </p:txBody>
      </p:sp>
      <p:sp>
        <p:nvSpPr>
          <p:cNvPr id="9" name="Rectangle 8"/>
          <p:cNvSpPr/>
          <p:nvPr/>
        </p:nvSpPr>
        <p:spPr>
          <a:xfrm>
            <a:off x="0" y="6543675"/>
            <a:ext cx="1533525" cy="314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4821" name="Rectangle 59" descr="5%"/>
          <p:cNvSpPr>
            <a:spLocks noChangeArrowheads="1"/>
          </p:cNvSpPr>
          <p:nvPr/>
        </p:nvSpPr>
        <p:spPr bwMode="auto">
          <a:xfrm>
            <a:off x="5810250" y="2079625"/>
            <a:ext cx="1504950" cy="257175"/>
          </a:xfrm>
          <a:prstGeom prst="rect">
            <a:avLst/>
          </a:prstGeom>
          <a:solidFill>
            <a:schemeClr val="bg1"/>
          </a:solidFill>
          <a:ln w="19050" algn="ctr">
            <a:noFill/>
            <a:miter lim="800000"/>
            <a:headEnd/>
            <a:tailEnd/>
          </a:ln>
        </p:spPr>
        <p:txBody>
          <a:bodyPr wrap="none" anchor="ctr"/>
          <a:lstStyle/>
          <a:p>
            <a:endParaRPr lang="en-US" dirty="0"/>
          </a:p>
        </p:txBody>
      </p:sp>
      <p:sp>
        <p:nvSpPr>
          <p:cNvPr id="34822" name="Freeform 64" descr="25%"/>
          <p:cNvSpPr>
            <a:spLocks/>
          </p:cNvSpPr>
          <p:nvPr/>
        </p:nvSpPr>
        <p:spPr bwMode="auto">
          <a:xfrm>
            <a:off x="5810250" y="2332038"/>
            <a:ext cx="1495425" cy="323850"/>
          </a:xfrm>
          <a:custGeom>
            <a:avLst/>
            <a:gdLst>
              <a:gd name="T0" fmla="*/ 0 w 942"/>
              <a:gd name="T1" fmla="*/ 2147483647 h 204"/>
              <a:gd name="T2" fmla="*/ 0 w 942"/>
              <a:gd name="T3" fmla="*/ 0 h 204"/>
              <a:gd name="T4" fmla="*/ 2147483647 w 942"/>
              <a:gd name="T5" fmla="*/ 2147483647 h 204"/>
              <a:gd name="T6" fmla="*/ 0 w 942"/>
              <a:gd name="T7" fmla="*/ 2147483647 h 204"/>
              <a:gd name="T8" fmla="*/ 0 60000 65536"/>
              <a:gd name="T9" fmla="*/ 0 60000 65536"/>
              <a:gd name="T10" fmla="*/ 0 60000 65536"/>
              <a:gd name="T11" fmla="*/ 0 60000 65536"/>
              <a:gd name="T12" fmla="*/ 0 w 942"/>
              <a:gd name="T13" fmla="*/ 0 h 204"/>
              <a:gd name="T14" fmla="*/ 942 w 942"/>
              <a:gd name="T15" fmla="*/ 204 h 204"/>
            </a:gdLst>
            <a:ahLst/>
            <a:cxnLst>
              <a:cxn ang="T8">
                <a:pos x="T0" y="T1"/>
              </a:cxn>
              <a:cxn ang="T9">
                <a:pos x="T2" y="T3"/>
              </a:cxn>
              <a:cxn ang="T10">
                <a:pos x="T4" y="T5"/>
              </a:cxn>
              <a:cxn ang="T11">
                <a:pos x="T6" y="T7"/>
              </a:cxn>
            </a:cxnLst>
            <a:rect l="T12" t="T13" r="T14" b="T15"/>
            <a:pathLst>
              <a:path w="942" h="204">
                <a:moveTo>
                  <a:pt x="0" y="204"/>
                </a:moveTo>
                <a:lnTo>
                  <a:pt x="0" y="0"/>
                </a:lnTo>
                <a:lnTo>
                  <a:pt x="942" y="6"/>
                </a:lnTo>
                <a:lnTo>
                  <a:pt x="0" y="204"/>
                </a:lnTo>
                <a:close/>
              </a:path>
            </a:pathLst>
          </a:custGeom>
          <a:solidFill>
            <a:schemeClr val="bg1"/>
          </a:solidFill>
          <a:ln w="19050" cap="flat" cmpd="sng">
            <a:noFill/>
            <a:prstDash val="solid"/>
            <a:round/>
            <a:headEnd type="none" w="med" len="med"/>
            <a:tailEnd type="none" w="med" len="med"/>
          </a:ln>
        </p:spPr>
        <p:txBody>
          <a:bodyPr/>
          <a:lstStyle/>
          <a:p>
            <a:endParaRPr lang="en-US" dirty="0"/>
          </a:p>
        </p:txBody>
      </p:sp>
      <p:sp>
        <p:nvSpPr>
          <p:cNvPr id="34823" name="Rectangle 58" descr="20%"/>
          <p:cNvSpPr>
            <a:spLocks noChangeArrowheads="1"/>
          </p:cNvSpPr>
          <p:nvPr/>
        </p:nvSpPr>
        <p:spPr bwMode="auto">
          <a:xfrm>
            <a:off x="4457700" y="2065338"/>
            <a:ext cx="1352550" cy="600075"/>
          </a:xfrm>
          <a:prstGeom prst="rect">
            <a:avLst/>
          </a:prstGeom>
          <a:solidFill>
            <a:schemeClr val="bg1"/>
          </a:solidFill>
          <a:ln w="19050" algn="ctr">
            <a:noFill/>
            <a:miter lim="800000"/>
            <a:headEnd/>
            <a:tailEnd/>
          </a:ln>
        </p:spPr>
        <p:txBody>
          <a:bodyPr wrap="none" anchor="ctr"/>
          <a:lstStyle/>
          <a:p>
            <a:endParaRPr lang="en-US" dirty="0"/>
          </a:p>
        </p:txBody>
      </p:sp>
      <p:sp>
        <p:nvSpPr>
          <p:cNvPr id="34824" name="Rectangle 66" descr="20%"/>
          <p:cNvSpPr>
            <a:spLocks noChangeArrowheads="1"/>
          </p:cNvSpPr>
          <p:nvPr/>
        </p:nvSpPr>
        <p:spPr bwMode="auto">
          <a:xfrm>
            <a:off x="3867150" y="2065338"/>
            <a:ext cx="400050" cy="542925"/>
          </a:xfrm>
          <a:prstGeom prst="rect">
            <a:avLst/>
          </a:prstGeom>
          <a:solidFill>
            <a:schemeClr val="bg1"/>
          </a:solidFill>
          <a:ln w="19050" algn="ctr">
            <a:noFill/>
            <a:miter lim="800000"/>
            <a:headEnd/>
            <a:tailEnd/>
          </a:ln>
        </p:spPr>
        <p:txBody>
          <a:bodyPr wrap="none" anchor="ctr"/>
          <a:lstStyle/>
          <a:p>
            <a:endParaRPr lang="en-US" dirty="0"/>
          </a:p>
        </p:txBody>
      </p:sp>
      <p:sp>
        <p:nvSpPr>
          <p:cNvPr id="34825" name="Freeform 10"/>
          <p:cNvSpPr>
            <a:spLocks/>
          </p:cNvSpPr>
          <p:nvPr/>
        </p:nvSpPr>
        <p:spPr bwMode="auto">
          <a:xfrm>
            <a:off x="3867150" y="2020888"/>
            <a:ext cx="406400" cy="596900"/>
          </a:xfrm>
          <a:custGeom>
            <a:avLst/>
            <a:gdLst>
              <a:gd name="T0" fmla="*/ 0 w 256"/>
              <a:gd name="T1" fmla="*/ 0 h 632"/>
              <a:gd name="T2" fmla="*/ 0 w 256"/>
              <a:gd name="T3" fmla="*/ 2147483647 h 632"/>
              <a:gd name="T4" fmla="*/ 2147483647 w 256"/>
              <a:gd name="T5" fmla="*/ 2147483647 h 632"/>
              <a:gd name="T6" fmla="*/ 2147483647 w 256"/>
              <a:gd name="T7" fmla="*/ 2147483647 h 632"/>
              <a:gd name="T8" fmla="*/ 0 60000 65536"/>
              <a:gd name="T9" fmla="*/ 0 60000 65536"/>
              <a:gd name="T10" fmla="*/ 0 60000 65536"/>
              <a:gd name="T11" fmla="*/ 0 60000 65536"/>
              <a:gd name="T12" fmla="*/ 0 w 256"/>
              <a:gd name="T13" fmla="*/ 0 h 632"/>
              <a:gd name="T14" fmla="*/ 256 w 256"/>
              <a:gd name="T15" fmla="*/ 632 h 632"/>
            </a:gdLst>
            <a:ahLst/>
            <a:cxnLst>
              <a:cxn ang="T8">
                <a:pos x="T0" y="T1"/>
              </a:cxn>
              <a:cxn ang="T9">
                <a:pos x="T2" y="T3"/>
              </a:cxn>
              <a:cxn ang="T10">
                <a:pos x="T4" y="T5"/>
              </a:cxn>
              <a:cxn ang="T11">
                <a:pos x="T6" y="T7"/>
              </a:cxn>
            </a:cxnLst>
            <a:rect l="T12" t="T13" r="T14" b="T15"/>
            <a:pathLst>
              <a:path w="256" h="632">
                <a:moveTo>
                  <a:pt x="0" y="0"/>
                </a:moveTo>
                <a:lnTo>
                  <a:pt x="0" y="632"/>
                </a:lnTo>
                <a:lnTo>
                  <a:pt x="256" y="632"/>
                </a:lnTo>
                <a:lnTo>
                  <a:pt x="256" y="8"/>
                </a:lnTo>
              </a:path>
            </a:pathLst>
          </a:custGeom>
          <a:noFill/>
          <a:ln w="19050" cap="flat" cmpd="sng">
            <a:solidFill>
              <a:schemeClr val="tx1"/>
            </a:solidFill>
            <a:prstDash val="solid"/>
            <a:round/>
            <a:headEnd type="none" w="med" len="med"/>
            <a:tailEnd type="none" w="med" len="med"/>
          </a:ln>
        </p:spPr>
        <p:txBody>
          <a:bodyPr/>
          <a:lstStyle/>
          <a:p>
            <a:endParaRPr lang="en-US" dirty="0"/>
          </a:p>
        </p:txBody>
      </p:sp>
      <p:sp>
        <p:nvSpPr>
          <p:cNvPr id="34826" name="Freeform 12"/>
          <p:cNvSpPr>
            <a:spLocks/>
          </p:cNvSpPr>
          <p:nvPr/>
        </p:nvSpPr>
        <p:spPr bwMode="auto">
          <a:xfrm>
            <a:off x="4468813" y="2043113"/>
            <a:ext cx="673100" cy="609600"/>
          </a:xfrm>
          <a:custGeom>
            <a:avLst/>
            <a:gdLst>
              <a:gd name="T0" fmla="*/ 0 w 216"/>
              <a:gd name="T1" fmla="*/ 0 h 640"/>
              <a:gd name="T2" fmla="*/ 0 w 216"/>
              <a:gd name="T3" fmla="*/ 2147483647 h 640"/>
              <a:gd name="T4" fmla="*/ 2147483647 w 216"/>
              <a:gd name="T5" fmla="*/ 2147483647 h 640"/>
              <a:gd name="T6" fmla="*/ 2147483647 w 216"/>
              <a:gd name="T7" fmla="*/ 0 h 640"/>
              <a:gd name="T8" fmla="*/ 0 60000 65536"/>
              <a:gd name="T9" fmla="*/ 0 60000 65536"/>
              <a:gd name="T10" fmla="*/ 0 60000 65536"/>
              <a:gd name="T11" fmla="*/ 0 60000 65536"/>
              <a:gd name="T12" fmla="*/ 0 w 216"/>
              <a:gd name="T13" fmla="*/ 0 h 640"/>
              <a:gd name="T14" fmla="*/ 216 w 216"/>
              <a:gd name="T15" fmla="*/ 640 h 640"/>
            </a:gdLst>
            <a:ahLst/>
            <a:cxnLst>
              <a:cxn ang="T8">
                <a:pos x="T0" y="T1"/>
              </a:cxn>
              <a:cxn ang="T9">
                <a:pos x="T2" y="T3"/>
              </a:cxn>
              <a:cxn ang="T10">
                <a:pos x="T4" y="T5"/>
              </a:cxn>
              <a:cxn ang="T11">
                <a:pos x="T6" y="T7"/>
              </a:cxn>
            </a:cxnLst>
            <a:rect l="T12" t="T13" r="T14" b="T15"/>
            <a:pathLst>
              <a:path w="216" h="640">
                <a:moveTo>
                  <a:pt x="0" y="0"/>
                </a:moveTo>
                <a:lnTo>
                  <a:pt x="0" y="640"/>
                </a:lnTo>
                <a:lnTo>
                  <a:pt x="216" y="640"/>
                </a:lnTo>
                <a:lnTo>
                  <a:pt x="216" y="0"/>
                </a:lnTo>
              </a:path>
            </a:pathLst>
          </a:custGeom>
          <a:noFill/>
          <a:ln w="19050" cap="flat" cmpd="sng">
            <a:solidFill>
              <a:schemeClr val="tx1"/>
            </a:solidFill>
            <a:prstDash val="solid"/>
            <a:round/>
            <a:headEnd type="none" w="med" len="med"/>
            <a:tailEnd type="none" w="med" len="med"/>
          </a:ln>
        </p:spPr>
        <p:txBody>
          <a:bodyPr/>
          <a:lstStyle/>
          <a:p>
            <a:endParaRPr lang="en-US" dirty="0"/>
          </a:p>
        </p:txBody>
      </p:sp>
      <p:sp>
        <p:nvSpPr>
          <p:cNvPr id="34827" name="Freeform 14"/>
          <p:cNvSpPr>
            <a:spLocks/>
          </p:cNvSpPr>
          <p:nvPr/>
        </p:nvSpPr>
        <p:spPr bwMode="auto">
          <a:xfrm>
            <a:off x="5146675" y="2043113"/>
            <a:ext cx="673100" cy="609600"/>
          </a:xfrm>
          <a:custGeom>
            <a:avLst/>
            <a:gdLst>
              <a:gd name="T0" fmla="*/ 0 w 216"/>
              <a:gd name="T1" fmla="*/ 0 h 640"/>
              <a:gd name="T2" fmla="*/ 0 w 216"/>
              <a:gd name="T3" fmla="*/ 2147483647 h 640"/>
              <a:gd name="T4" fmla="*/ 2147483647 w 216"/>
              <a:gd name="T5" fmla="*/ 2147483647 h 640"/>
              <a:gd name="T6" fmla="*/ 2147483647 w 216"/>
              <a:gd name="T7" fmla="*/ 0 h 640"/>
              <a:gd name="T8" fmla="*/ 0 60000 65536"/>
              <a:gd name="T9" fmla="*/ 0 60000 65536"/>
              <a:gd name="T10" fmla="*/ 0 60000 65536"/>
              <a:gd name="T11" fmla="*/ 0 60000 65536"/>
              <a:gd name="T12" fmla="*/ 0 w 216"/>
              <a:gd name="T13" fmla="*/ 0 h 640"/>
              <a:gd name="T14" fmla="*/ 216 w 216"/>
              <a:gd name="T15" fmla="*/ 640 h 640"/>
            </a:gdLst>
            <a:ahLst/>
            <a:cxnLst>
              <a:cxn ang="T8">
                <a:pos x="T0" y="T1"/>
              </a:cxn>
              <a:cxn ang="T9">
                <a:pos x="T2" y="T3"/>
              </a:cxn>
              <a:cxn ang="T10">
                <a:pos x="T4" y="T5"/>
              </a:cxn>
              <a:cxn ang="T11">
                <a:pos x="T6" y="T7"/>
              </a:cxn>
            </a:cxnLst>
            <a:rect l="T12" t="T13" r="T14" b="T15"/>
            <a:pathLst>
              <a:path w="216" h="640">
                <a:moveTo>
                  <a:pt x="0" y="0"/>
                </a:moveTo>
                <a:lnTo>
                  <a:pt x="0" y="640"/>
                </a:lnTo>
                <a:lnTo>
                  <a:pt x="216" y="640"/>
                </a:lnTo>
                <a:lnTo>
                  <a:pt x="216" y="0"/>
                </a:lnTo>
              </a:path>
            </a:pathLst>
          </a:custGeom>
          <a:noFill/>
          <a:ln w="19050" cap="flat" cmpd="sng">
            <a:solidFill>
              <a:schemeClr val="tx1"/>
            </a:solidFill>
            <a:prstDash val="solid"/>
            <a:round/>
            <a:headEnd type="none" w="med" len="med"/>
            <a:tailEnd type="none" w="med" len="med"/>
          </a:ln>
        </p:spPr>
        <p:txBody>
          <a:bodyPr/>
          <a:lstStyle/>
          <a:p>
            <a:endParaRPr lang="en-US" dirty="0"/>
          </a:p>
        </p:txBody>
      </p:sp>
      <p:sp>
        <p:nvSpPr>
          <p:cNvPr id="34828" name="Freeform 15"/>
          <p:cNvSpPr>
            <a:spLocks/>
          </p:cNvSpPr>
          <p:nvPr/>
        </p:nvSpPr>
        <p:spPr bwMode="auto">
          <a:xfrm>
            <a:off x="5810250" y="2020888"/>
            <a:ext cx="1498600" cy="631825"/>
          </a:xfrm>
          <a:custGeom>
            <a:avLst/>
            <a:gdLst>
              <a:gd name="T0" fmla="*/ 0 w 944"/>
              <a:gd name="T1" fmla="*/ 2147483647 h 376"/>
              <a:gd name="T2" fmla="*/ 2147483647 w 944"/>
              <a:gd name="T3" fmla="*/ 2147483647 h 376"/>
              <a:gd name="T4" fmla="*/ 2147483647 w 944"/>
              <a:gd name="T5" fmla="*/ 0 h 376"/>
              <a:gd name="T6" fmla="*/ 0 60000 65536"/>
              <a:gd name="T7" fmla="*/ 0 60000 65536"/>
              <a:gd name="T8" fmla="*/ 0 60000 65536"/>
              <a:gd name="T9" fmla="*/ 0 w 944"/>
              <a:gd name="T10" fmla="*/ 0 h 376"/>
              <a:gd name="T11" fmla="*/ 944 w 944"/>
              <a:gd name="T12" fmla="*/ 376 h 376"/>
            </a:gdLst>
            <a:ahLst/>
            <a:cxnLst>
              <a:cxn ang="T6">
                <a:pos x="T0" y="T1"/>
              </a:cxn>
              <a:cxn ang="T7">
                <a:pos x="T2" y="T3"/>
              </a:cxn>
              <a:cxn ang="T8">
                <a:pos x="T4" y="T5"/>
              </a:cxn>
            </a:cxnLst>
            <a:rect l="T9" t="T10" r="T11" b="T12"/>
            <a:pathLst>
              <a:path w="944" h="376">
                <a:moveTo>
                  <a:pt x="0" y="376"/>
                </a:moveTo>
                <a:lnTo>
                  <a:pt x="944" y="192"/>
                </a:lnTo>
                <a:lnTo>
                  <a:pt x="944" y="0"/>
                </a:lnTo>
              </a:path>
            </a:pathLst>
          </a:custGeom>
          <a:noFill/>
          <a:ln w="19050" cap="flat" cmpd="sng">
            <a:solidFill>
              <a:schemeClr val="tx1"/>
            </a:solidFill>
            <a:prstDash val="solid"/>
            <a:round/>
            <a:headEnd type="none" w="med" len="med"/>
            <a:tailEnd type="none" w="med" len="med"/>
          </a:ln>
        </p:spPr>
        <p:txBody>
          <a:bodyPr/>
          <a:lstStyle/>
          <a:p>
            <a:endParaRPr lang="en-US" dirty="0"/>
          </a:p>
        </p:txBody>
      </p:sp>
      <p:sp>
        <p:nvSpPr>
          <p:cNvPr id="34829" name="AutoShape 16"/>
          <p:cNvSpPr>
            <a:spLocks noChangeArrowheads="1"/>
          </p:cNvSpPr>
          <p:nvPr/>
        </p:nvSpPr>
        <p:spPr bwMode="auto">
          <a:xfrm>
            <a:off x="4564063" y="2122488"/>
            <a:ext cx="479425" cy="469900"/>
          </a:xfrm>
          <a:prstGeom prst="flowChartSummingJunction">
            <a:avLst/>
          </a:prstGeom>
          <a:noFill/>
          <a:ln w="19050">
            <a:solidFill>
              <a:schemeClr val="tx1"/>
            </a:solidFill>
            <a:round/>
            <a:headEnd/>
            <a:tailEnd/>
          </a:ln>
        </p:spPr>
        <p:txBody>
          <a:bodyPr wrap="none" anchor="ctr"/>
          <a:lstStyle/>
          <a:p>
            <a:endParaRPr lang="en-US" dirty="0"/>
          </a:p>
        </p:txBody>
      </p:sp>
      <p:sp>
        <p:nvSpPr>
          <p:cNvPr id="34830" name="Rectangle 18" descr="Large confetti"/>
          <p:cNvSpPr>
            <a:spLocks noChangeArrowheads="1"/>
          </p:cNvSpPr>
          <p:nvPr/>
        </p:nvSpPr>
        <p:spPr bwMode="auto">
          <a:xfrm>
            <a:off x="7486650" y="2211388"/>
            <a:ext cx="901700" cy="431800"/>
          </a:xfrm>
          <a:prstGeom prst="rect">
            <a:avLst/>
          </a:prstGeom>
          <a:pattFill prst="lgConfetti">
            <a:fgClr>
              <a:schemeClr val="tx1"/>
            </a:fgClr>
            <a:bgClr>
              <a:schemeClr val="bg1"/>
            </a:bgClr>
          </a:pattFill>
          <a:ln w="19050" algn="ctr">
            <a:solidFill>
              <a:schemeClr val="tx1"/>
            </a:solidFill>
            <a:miter lim="800000"/>
            <a:headEnd/>
            <a:tailEnd/>
          </a:ln>
        </p:spPr>
        <p:txBody>
          <a:bodyPr wrap="none" anchor="ctr"/>
          <a:lstStyle/>
          <a:p>
            <a:endParaRPr lang="en-US" dirty="0"/>
          </a:p>
        </p:txBody>
      </p:sp>
      <p:sp>
        <p:nvSpPr>
          <p:cNvPr id="34831" name="Line 19"/>
          <p:cNvSpPr>
            <a:spLocks noChangeShapeType="1"/>
          </p:cNvSpPr>
          <p:nvPr/>
        </p:nvSpPr>
        <p:spPr bwMode="auto">
          <a:xfrm flipV="1">
            <a:off x="7486650" y="2033588"/>
            <a:ext cx="0" cy="190500"/>
          </a:xfrm>
          <a:prstGeom prst="line">
            <a:avLst/>
          </a:prstGeom>
          <a:noFill/>
          <a:ln w="19050">
            <a:solidFill>
              <a:schemeClr val="tx1"/>
            </a:solidFill>
            <a:round/>
            <a:headEnd/>
            <a:tailEnd/>
          </a:ln>
        </p:spPr>
        <p:txBody>
          <a:bodyPr/>
          <a:lstStyle/>
          <a:p>
            <a:endParaRPr lang="en-US" dirty="0"/>
          </a:p>
        </p:txBody>
      </p:sp>
      <p:sp>
        <p:nvSpPr>
          <p:cNvPr id="34832" name="Line 20"/>
          <p:cNvSpPr>
            <a:spLocks noChangeShapeType="1"/>
          </p:cNvSpPr>
          <p:nvPr/>
        </p:nvSpPr>
        <p:spPr bwMode="auto">
          <a:xfrm flipV="1">
            <a:off x="8388350" y="2025650"/>
            <a:ext cx="0" cy="190500"/>
          </a:xfrm>
          <a:prstGeom prst="line">
            <a:avLst/>
          </a:prstGeom>
          <a:noFill/>
          <a:ln w="19050">
            <a:solidFill>
              <a:schemeClr val="tx1"/>
            </a:solidFill>
            <a:round/>
            <a:headEnd/>
            <a:tailEnd/>
          </a:ln>
        </p:spPr>
        <p:txBody>
          <a:bodyPr/>
          <a:lstStyle/>
          <a:p>
            <a:endParaRPr lang="en-US" dirty="0"/>
          </a:p>
        </p:txBody>
      </p:sp>
      <p:sp>
        <p:nvSpPr>
          <p:cNvPr id="34833" name="Line 27"/>
          <p:cNvSpPr>
            <a:spLocks noChangeShapeType="1"/>
          </p:cNvSpPr>
          <p:nvPr/>
        </p:nvSpPr>
        <p:spPr bwMode="auto">
          <a:xfrm flipV="1">
            <a:off x="3856038" y="2071688"/>
            <a:ext cx="4532312" cy="0"/>
          </a:xfrm>
          <a:prstGeom prst="line">
            <a:avLst/>
          </a:prstGeom>
          <a:noFill/>
          <a:ln w="19050">
            <a:solidFill>
              <a:schemeClr val="bg2"/>
            </a:solidFill>
            <a:round/>
            <a:headEnd/>
            <a:tailEnd/>
          </a:ln>
        </p:spPr>
        <p:txBody>
          <a:bodyPr/>
          <a:lstStyle/>
          <a:p>
            <a:endParaRPr lang="en-US" dirty="0"/>
          </a:p>
        </p:txBody>
      </p:sp>
      <p:sp>
        <p:nvSpPr>
          <p:cNvPr id="34834" name="AutoShape 31"/>
          <p:cNvSpPr>
            <a:spLocks noChangeArrowheads="1"/>
          </p:cNvSpPr>
          <p:nvPr/>
        </p:nvSpPr>
        <p:spPr bwMode="auto">
          <a:xfrm>
            <a:off x="6751638" y="1979613"/>
            <a:ext cx="152400" cy="88900"/>
          </a:xfrm>
          <a:prstGeom prst="flowChartMerge">
            <a:avLst/>
          </a:prstGeom>
          <a:solidFill>
            <a:schemeClr val="tx1"/>
          </a:solidFill>
          <a:ln w="19050" algn="ctr">
            <a:solidFill>
              <a:schemeClr val="tx1"/>
            </a:solidFill>
            <a:miter lim="800000"/>
            <a:headEnd/>
            <a:tailEnd/>
          </a:ln>
        </p:spPr>
        <p:txBody>
          <a:bodyPr wrap="none" anchor="ctr"/>
          <a:lstStyle/>
          <a:p>
            <a:endParaRPr lang="en-US" dirty="0"/>
          </a:p>
        </p:txBody>
      </p:sp>
      <p:sp>
        <p:nvSpPr>
          <p:cNvPr id="34835" name="Line 32"/>
          <p:cNvSpPr>
            <a:spLocks noChangeShapeType="1"/>
          </p:cNvSpPr>
          <p:nvPr/>
        </p:nvSpPr>
        <p:spPr bwMode="auto">
          <a:xfrm>
            <a:off x="6740525" y="2124075"/>
            <a:ext cx="180975" cy="0"/>
          </a:xfrm>
          <a:prstGeom prst="line">
            <a:avLst/>
          </a:prstGeom>
          <a:noFill/>
          <a:ln w="19050">
            <a:solidFill>
              <a:schemeClr val="tx1"/>
            </a:solidFill>
            <a:round/>
            <a:headEnd/>
            <a:tailEnd/>
          </a:ln>
        </p:spPr>
        <p:txBody>
          <a:bodyPr/>
          <a:lstStyle/>
          <a:p>
            <a:endParaRPr lang="en-US" dirty="0"/>
          </a:p>
        </p:txBody>
      </p:sp>
      <p:sp>
        <p:nvSpPr>
          <p:cNvPr id="34836" name="Line 33"/>
          <p:cNvSpPr>
            <a:spLocks noChangeShapeType="1"/>
          </p:cNvSpPr>
          <p:nvPr/>
        </p:nvSpPr>
        <p:spPr bwMode="auto">
          <a:xfrm flipV="1">
            <a:off x="6784975" y="2178050"/>
            <a:ext cx="104775" cy="0"/>
          </a:xfrm>
          <a:prstGeom prst="line">
            <a:avLst/>
          </a:prstGeom>
          <a:noFill/>
          <a:ln w="19050">
            <a:solidFill>
              <a:schemeClr val="tx1"/>
            </a:solidFill>
            <a:round/>
            <a:headEnd/>
            <a:tailEnd/>
          </a:ln>
        </p:spPr>
        <p:txBody>
          <a:bodyPr/>
          <a:lstStyle/>
          <a:p>
            <a:endParaRPr lang="en-US" dirty="0"/>
          </a:p>
        </p:txBody>
      </p:sp>
      <p:sp>
        <p:nvSpPr>
          <p:cNvPr id="34837" name="Line 34"/>
          <p:cNvSpPr>
            <a:spLocks noChangeShapeType="1"/>
          </p:cNvSpPr>
          <p:nvPr/>
        </p:nvSpPr>
        <p:spPr bwMode="auto">
          <a:xfrm flipV="1">
            <a:off x="6810375" y="2227263"/>
            <a:ext cx="57150" cy="4762"/>
          </a:xfrm>
          <a:prstGeom prst="line">
            <a:avLst/>
          </a:prstGeom>
          <a:noFill/>
          <a:ln w="19050">
            <a:solidFill>
              <a:schemeClr val="tx1"/>
            </a:solidFill>
            <a:round/>
            <a:headEnd/>
            <a:tailEnd/>
          </a:ln>
        </p:spPr>
        <p:txBody>
          <a:bodyPr/>
          <a:lstStyle/>
          <a:p>
            <a:endParaRPr lang="en-US" dirty="0"/>
          </a:p>
        </p:txBody>
      </p:sp>
      <p:sp>
        <p:nvSpPr>
          <p:cNvPr id="34838" name="Line 35"/>
          <p:cNvSpPr>
            <a:spLocks noChangeShapeType="1"/>
          </p:cNvSpPr>
          <p:nvPr/>
        </p:nvSpPr>
        <p:spPr bwMode="auto">
          <a:xfrm>
            <a:off x="4067175" y="1941513"/>
            <a:ext cx="0" cy="485775"/>
          </a:xfrm>
          <a:prstGeom prst="line">
            <a:avLst/>
          </a:prstGeom>
          <a:noFill/>
          <a:ln w="19050">
            <a:solidFill>
              <a:schemeClr val="tx1"/>
            </a:solidFill>
            <a:round/>
            <a:headEnd/>
            <a:tailEnd/>
          </a:ln>
        </p:spPr>
        <p:txBody>
          <a:bodyPr/>
          <a:lstStyle/>
          <a:p>
            <a:endParaRPr lang="en-US" dirty="0"/>
          </a:p>
        </p:txBody>
      </p:sp>
      <p:sp>
        <p:nvSpPr>
          <p:cNvPr id="34839" name="Oval 36"/>
          <p:cNvSpPr>
            <a:spLocks noChangeArrowheads="1"/>
          </p:cNvSpPr>
          <p:nvPr/>
        </p:nvSpPr>
        <p:spPr bwMode="auto">
          <a:xfrm>
            <a:off x="3905250" y="2376488"/>
            <a:ext cx="157163" cy="88900"/>
          </a:xfrm>
          <a:prstGeom prst="ellipse">
            <a:avLst/>
          </a:prstGeom>
          <a:solidFill>
            <a:schemeClr val="tx1"/>
          </a:solidFill>
          <a:ln w="19050" algn="ctr">
            <a:solidFill>
              <a:schemeClr val="tx1"/>
            </a:solidFill>
            <a:round/>
            <a:headEnd/>
            <a:tailEnd/>
          </a:ln>
        </p:spPr>
        <p:txBody>
          <a:bodyPr wrap="none" anchor="ctr"/>
          <a:lstStyle/>
          <a:p>
            <a:endParaRPr lang="en-US" dirty="0"/>
          </a:p>
        </p:txBody>
      </p:sp>
      <p:sp>
        <p:nvSpPr>
          <p:cNvPr id="34840" name="Oval 37"/>
          <p:cNvSpPr>
            <a:spLocks noChangeArrowheads="1"/>
          </p:cNvSpPr>
          <p:nvPr/>
        </p:nvSpPr>
        <p:spPr bwMode="auto">
          <a:xfrm>
            <a:off x="4068763" y="2378075"/>
            <a:ext cx="157162" cy="88900"/>
          </a:xfrm>
          <a:prstGeom prst="ellipse">
            <a:avLst/>
          </a:prstGeom>
          <a:solidFill>
            <a:schemeClr val="tx1"/>
          </a:solidFill>
          <a:ln w="19050" algn="ctr">
            <a:solidFill>
              <a:schemeClr val="tx1"/>
            </a:solidFill>
            <a:round/>
            <a:headEnd/>
            <a:tailEnd/>
          </a:ln>
        </p:spPr>
        <p:txBody>
          <a:bodyPr wrap="none" anchor="ctr"/>
          <a:lstStyle/>
          <a:p>
            <a:endParaRPr lang="en-US" dirty="0"/>
          </a:p>
        </p:txBody>
      </p:sp>
      <p:sp>
        <p:nvSpPr>
          <p:cNvPr id="34841" name="Line 39"/>
          <p:cNvSpPr>
            <a:spLocks noChangeShapeType="1"/>
          </p:cNvSpPr>
          <p:nvPr/>
        </p:nvSpPr>
        <p:spPr bwMode="auto">
          <a:xfrm flipH="1">
            <a:off x="7897813" y="2128838"/>
            <a:ext cx="4762" cy="219075"/>
          </a:xfrm>
          <a:prstGeom prst="line">
            <a:avLst/>
          </a:prstGeom>
          <a:noFill/>
          <a:ln w="19050">
            <a:solidFill>
              <a:schemeClr val="tx1"/>
            </a:solidFill>
            <a:round/>
            <a:headEnd/>
            <a:tailEnd type="triangle" w="lg" len="med"/>
          </a:ln>
        </p:spPr>
        <p:txBody>
          <a:bodyPr/>
          <a:lstStyle/>
          <a:p>
            <a:endParaRPr lang="en-US" dirty="0"/>
          </a:p>
        </p:txBody>
      </p:sp>
      <p:sp>
        <p:nvSpPr>
          <p:cNvPr id="34842" name="Line 40"/>
          <p:cNvSpPr>
            <a:spLocks noChangeShapeType="1"/>
          </p:cNvSpPr>
          <p:nvPr/>
        </p:nvSpPr>
        <p:spPr bwMode="auto">
          <a:xfrm flipH="1">
            <a:off x="7158038" y="2122488"/>
            <a:ext cx="742950" cy="0"/>
          </a:xfrm>
          <a:prstGeom prst="line">
            <a:avLst/>
          </a:prstGeom>
          <a:noFill/>
          <a:ln w="19050">
            <a:solidFill>
              <a:schemeClr val="tx1"/>
            </a:solidFill>
            <a:round/>
            <a:headEnd/>
            <a:tailEnd/>
          </a:ln>
        </p:spPr>
        <p:txBody>
          <a:bodyPr/>
          <a:lstStyle/>
          <a:p>
            <a:endParaRPr lang="en-US" dirty="0"/>
          </a:p>
        </p:txBody>
      </p:sp>
      <p:sp>
        <p:nvSpPr>
          <p:cNvPr id="34843" name="Line 41"/>
          <p:cNvSpPr>
            <a:spLocks noChangeShapeType="1"/>
          </p:cNvSpPr>
          <p:nvPr/>
        </p:nvSpPr>
        <p:spPr bwMode="auto">
          <a:xfrm>
            <a:off x="4278313" y="2176463"/>
            <a:ext cx="195262" cy="0"/>
          </a:xfrm>
          <a:prstGeom prst="line">
            <a:avLst/>
          </a:prstGeom>
          <a:noFill/>
          <a:ln w="19050">
            <a:solidFill>
              <a:schemeClr val="tx1"/>
            </a:solidFill>
            <a:round/>
            <a:headEnd/>
            <a:tailEnd type="triangle" w="med" len="med"/>
          </a:ln>
        </p:spPr>
        <p:txBody>
          <a:bodyPr/>
          <a:lstStyle/>
          <a:p>
            <a:endParaRPr lang="en-US" dirty="0"/>
          </a:p>
        </p:txBody>
      </p:sp>
      <p:sp>
        <p:nvSpPr>
          <p:cNvPr id="34844" name="Text Box 49"/>
          <p:cNvSpPr txBox="1">
            <a:spLocks noChangeArrowheads="1"/>
          </p:cNvSpPr>
          <p:nvPr/>
        </p:nvSpPr>
        <p:spPr bwMode="auto">
          <a:xfrm>
            <a:off x="8256588" y="2617788"/>
            <a:ext cx="1014412" cy="369887"/>
          </a:xfrm>
          <a:prstGeom prst="rect">
            <a:avLst/>
          </a:prstGeom>
          <a:noFill/>
          <a:ln w="19050" algn="ctr">
            <a:noFill/>
            <a:miter lim="800000"/>
            <a:headEnd/>
            <a:tailEnd/>
          </a:ln>
        </p:spPr>
        <p:txBody>
          <a:bodyPr>
            <a:spAutoFit/>
          </a:bodyPr>
          <a:lstStyle/>
          <a:p>
            <a:pPr>
              <a:spcBef>
                <a:spcPct val="50000"/>
              </a:spcBef>
            </a:pPr>
            <a:r>
              <a:rPr lang="en-US" dirty="0"/>
              <a:t>dist.</a:t>
            </a:r>
          </a:p>
        </p:txBody>
      </p:sp>
      <p:sp>
        <p:nvSpPr>
          <p:cNvPr id="34845" name="Line 43"/>
          <p:cNvSpPr>
            <a:spLocks noChangeShapeType="1"/>
          </p:cNvSpPr>
          <p:nvPr/>
        </p:nvSpPr>
        <p:spPr bwMode="auto">
          <a:xfrm flipH="1">
            <a:off x="3708400" y="1798638"/>
            <a:ext cx="1588" cy="336550"/>
          </a:xfrm>
          <a:prstGeom prst="line">
            <a:avLst/>
          </a:prstGeom>
          <a:noFill/>
          <a:ln w="19050">
            <a:solidFill>
              <a:schemeClr val="tx1"/>
            </a:solidFill>
            <a:round/>
            <a:headEnd/>
            <a:tailEnd type="triangle" w="lg" len="med"/>
          </a:ln>
        </p:spPr>
        <p:txBody>
          <a:bodyPr/>
          <a:lstStyle/>
          <a:p>
            <a:endParaRPr lang="en-US" dirty="0"/>
          </a:p>
        </p:txBody>
      </p:sp>
      <p:sp>
        <p:nvSpPr>
          <p:cNvPr id="34846" name="Text Box 47"/>
          <p:cNvSpPr txBox="1">
            <a:spLocks noChangeArrowheads="1"/>
          </p:cNvSpPr>
          <p:nvPr/>
        </p:nvSpPr>
        <p:spPr bwMode="auto">
          <a:xfrm>
            <a:off x="3184525" y="1436688"/>
            <a:ext cx="784225" cy="369887"/>
          </a:xfrm>
          <a:prstGeom prst="rect">
            <a:avLst/>
          </a:prstGeom>
          <a:noFill/>
          <a:ln w="19050" algn="ctr">
            <a:noFill/>
            <a:miter lim="800000"/>
            <a:headEnd/>
            <a:tailEnd/>
          </a:ln>
        </p:spPr>
        <p:txBody>
          <a:bodyPr>
            <a:spAutoFit/>
          </a:bodyPr>
          <a:lstStyle/>
          <a:p>
            <a:pPr algn="r">
              <a:spcBef>
                <a:spcPct val="50000"/>
              </a:spcBef>
            </a:pPr>
            <a:r>
              <a:rPr lang="en-US" dirty="0"/>
              <a:t>PAC</a:t>
            </a:r>
          </a:p>
        </p:txBody>
      </p:sp>
      <p:sp>
        <p:nvSpPr>
          <p:cNvPr id="34847" name="AutoShape 16"/>
          <p:cNvSpPr>
            <a:spLocks noChangeArrowheads="1"/>
          </p:cNvSpPr>
          <p:nvPr/>
        </p:nvSpPr>
        <p:spPr bwMode="auto">
          <a:xfrm>
            <a:off x="5221288" y="2117725"/>
            <a:ext cx="479425" cy="469900"/>
          </a:xfrm>
          <a:prstGeom prst="flowChartSummingJunction">
            <a:avLst/>
          </a:prstGeom>
          <a:noFill/>
          <a:ln w="19050">
            <a:solidFill>
              <a:schemeClr val="tx1"/>
            </a:solidFill>
            <a:round/>
            <a:headEnd/>
            <a:tailEnd/>
          </a:ln>
        </p:spPr>
        <p:txBody>
          <a:bodyPr wrap="none" anchor="ctr"/>
          <a:lstStyle/>
          <a:p>
            <a:endParaRPr lang="en-US" dirty="0"/>
          </a:p>
        </p:txBody>
      </p:sp>
      <p:sp>
        <p:nvSpPr>
          <p:cNvPr id="34848" name="Freeform 53"/>
          <p:cNvSpPr>
            <a:spLocks/>
          </p:cNvSpPr>
          <p:nvPr/>
        </p:nvSpPr>
        <p:spPr bwMode="auto">
          <a:xfrm>
            <a:off x="7905750" y="2503488"/>
            <a:ext cx="381000" cy="285750"/>
          </a:xfrm>
          <a:custGeom>
            <a:avLst/>
            <a:gdLst>
              <a:gd name="T0" fmla="*/ 0 w 381000"/>
              <a:gd name="T1" fmla="*/ 0 h 285750"/>
              <a:gd name="T2" fmla="*/ 0 w 381000"/>
              <a:gd name="T3" fmla="*/ 285750 h 285750"/>
              <a:gd name="T4" fmla="*/ 381000 w 381000"/>
              <a:gd name="T5" fmla="*/ 276225 h 285750"/>
              <a:gd name="T6" fmla="*/ 0 60000 65536"/>
              <a:gd name="T7" fmla="*/ 0 60000 65536"/>
              <a:gd name="T8" fmla="*/ 0 60000 65536"/>
              <a:gd name="T9" fmla="*/ 0 w 381000"/>
              <a:gd name="T10" fmla="*/ 0 h 285750"/>
              <a:gd name="T11" fmla="*/ 381000 w 381000"/>
              <a:gd name="T12" fmla="*/ 285750 h 285750"/>
            </a:gdLst>
            <a:ahLst/>
            <a:cxnLst>
              <a:cxn ang="T6">
                <a:pos x="T0" y="T1"/>
              </a:cxn>
              <a:cxn ang="T7">
                <a:pos x="T2" y="T3"/>
              </a:cxn>
              <a:cxn ang="T8">
                <a:pos x="T4" y="T5"/>
              </a:cxn>
            </a:cxnLst>
            <a:rect l="T9" t="T10" r="T11" b="T12"/>
            <a:pathLst>
              <a:path w="381000" h="285750">
                <a:moveTo>
                  <a:pt x="0" y="0"/>
                </a:moveTo>
                <a:lnTo>
                  <a:pt x="0" y="285750"/>
                </a:lnTo>
                <a:lnTo>
                  <a:pt x="381000" y="276225"/>
                </a:lnTo>
              </a:path>
            </a:pathLst>
          </a:custGeom>
          <a:noFill/>
          <a:ln w="19050" cap="flat" cmpd="sng" algn="ctr">
            <a:solidFill>
              <a:schemeClr val="tx1"/>
            </a:solidFill>
            <a:prstDash val="solid"/>
            <a:round/>
            <a:headEnd type="none" w="med" len="med"/>
            <a:tailEnd type="triangle" w="lg" len="med"/>
          </a:ln>
        </p:spPr>
        <p:txBody>
          <a:bodyPr/>
          <a:lstStyle/>
          <a:p>
            <a:endParaRPr lang="en-US" dirty="0"/>
          </a:p>
        </p:txBody>
      </p:sp>
      <p:sp>
        <p:nvSpPr>
          <p:cNvPr id="39" name="Line 43"/>
          <p:cNvSpPr>
            <a:spLocks noChangeShapeType="1"/>
          </p:cNvSpPr>
          <p:nvPr/>
        </p:nvSpPr>
        <p:spPr bwMode="auto">
          <a:xfrm flipH="1">
            <a:off x="4718050" y="1717675"/>
            <a:ext cx="1588" cy="336550"/>
          </a:xfrm>
          <a:prstGeom prst="line">
            <a:avLst/>
          </a:prstGeom>
          <a:noFill/>
          <a:ln w="19050">
            <a:solidFill>
              <a:schemeClr val="tx1"/>
            </a:solidFill>
            <a:round/>
            <a:headEnd/>
            <a:tailEnd type="triangle" w="lg" len="med"/>
          </a:ln>
        </p:spPr>
        <p:txBody>
          <a:bodyPr/>
          <a:lstStyle/>
          <a:p>
            <a:endParaRPr lang="en-US" dirty="0"/>
          </a:p>
        </p:txBody>
      </p:sp>
      <p:sp>
        <p:nvSpPr>
          <p:cNvPr id="40" name="Text Box 47"/>
          <p:cNvSpPr txBox="1">
            <a:spLocks noChangeArrowheads="1"/>
          </p:cNvSpPr>
          <p:nvPr/>
        </p:nvSpPr>
        <p:spPr bwMode="auto">
          <a:xfrm>
            <a:off x="4425950" y="1395413"/>
            <a:ext cx="693738" cy="369887"/>
          </a:xfrm>
          <a:prstGeom prst="rect">
            <a:avLst/>
          </a:prstGeom>
          <a:noFill/>
          <a:ln w="19050" algn="ctr">
            <a:noFill/>
            <a:miter lim="800000"/>
            <a:headEnd/>
            <a:tailEnd/>
          </a:ln>
        </p:spPr>
        <p:txBody>
          <a:bodyPr>
            <a:spAutoFit/>
          </a:bodyPr>
          <a:lstStyle/>
          <a:p>
            <a:pPr>
              <a:spcBef>
                <a:spcPct val="50000"/>
              </a:spcBef>
            </a:pPr>
            <a:r>
              <a:rPr lang="en-US" dirty="0"/>
              <a:t>PAC</a:t>
            </a:r>
          </a:p>
        </p:txBody>
      </p:sp>
      <p:sp>
        <p:nvSpPr>
          <p:cNvPr id="41" name="Line 43"/>
          <p:cNvSpPr>
            <a:spLocks noChangeShapeType="1"/>
          </p:cNvSpPr>
          <p:nvPr/>
        </p:nvSpPr>
        <p:spPr bwMode="auto">
          <a:xfrm flipH="1">
            <a:off x="2003425" y="1841500"/>
            <a:ext cx="1588" cy="336550"/>
          </a:xfrm>
          <a:prstGeom prst="line">
            <a:avLst/>
          </a:prstGeom>
          <a:noFill/>
          <a:ln w="19050">
            <a:solidFill>
              <a:schemeClr val="tx1"/>
            </a:solidFill>
            <a:round/>
            <a:headEnd/>
            <a:tailEnd type="triangle" w="lg" len="med"/>
          </a:ln>
        </p:spPr>
        <p:txBody>
          <a:bodyPr/>
          <a:lstStyle/>
          <a:p>
            <a:endParaRPr lang="en-US" dirty="0"/>
          </a:p>
        </p:txBody>
      </p:sp>
      <p:sp>
        <p:nvSpPr>
          <p:cNvPr id="42" name="Text Box 47"/>
          <p:cNvSpPr txBox="1">
            <a:spLocks noChangeArrowheads="1"/>
          </p:cNvSpPr>
          <p:nvPr/>
        </p:nvSpPr>
        <p:spPr bwMode="auto">
          <a:xfrm>
            <a:off x="1711325" y="1519238"/>
            <a:ext cx="693738" cy="369887"/>
          </a:xfrm>
          <a:prstGeom prst="rect">
            <a:avLst/>
          </a:prstGeom>
          <a:noFill/>
          <a:ln w="19050" algn="ctr">
            <a:noFill/>
            <a:miter lim="800000"/>
            <a:headEnd/>
            <a:tailEnd/>
          </a:ln>
        </p:spPr>
        <p:txBody>
          <a:bodyPr>
            <a:spAutoFit/>
          </a:bodyPr>
          <a:lstStyle/>
          <a:p>
            <a:pPr>
              <a:spcBef>
                <a:spcPct val="50000"/>
              </a:spcBef>
            </a:pPr>
            <a:r>
              <a:rPr lang="en-US" dirty="0"/>
              <a:t>PAC</a:t>
            </a:r>
          </a:p>
        </p:txBody>
      </p:sp>
      <p:sp>
        <p:nvSpPr>
          <p:cNvPr id="43" name="Line 43"/>
          <p:cNvSpPr>
            <a:spLocks noChangeShapeType="1"/>
          </p:cNvSpPr>
          <p:nvPr/>
        </p:nvSpPr>
        <p:spPr bwMode="auto">
          <a:xfrm flipH="1">
            <a:off x="7399338" y="1779588"/>
            <a:ext cx="1587" cy="336550"/>
          </a:xfrm>
          <a:prstGeom prst="line">
            <a:avLst/>
          </a:prstGeom>
          <a:noFill/>
          <a:ln w="19050">
            <a:solidFill>
              <a:schemeClr val="tx1"/>
            </a:solidFill>
            <a:round/>
            <a:headEnd/>
            <a:tailEnd type="triangle" w="lg" len="med"/>
          </a:ln>
        </p:spPr>
        <p:txBody>
          <a:bodyPr/>
          <a:lstStyle/>
          <a:p>
            <a:endParaRPr lang="en-US" dirty="0"/>
          </a:p>
        </p:txBody>
      </p:sp>
      <p:sp>
        <p:nvSpPr>
          <p:cNvPr id="44" name="Text Box 47"/>
          <p:cNvSpPr txBox="1">
            <a:spLocks noChangeArrowheads="1"/>
          </p:cNvSpPr>
          <p:nvPr/>
        </p:nvSpPr>
        <p:spPr bwMode="auto">
          <a:xfrm>
            <a:off x="7107238" y="1457325"/>
            <a:ext cx="693737" cy="369888"/>
          </a:xfrm>
          <a:prstGeom prst="rect">
            <a:avLst/>
          </a:prstGeom>
          <a:noFill/>
          <a:ln w="19050" algn="ctr">
            <a:noFill/>
            <a:miter lim="800000"/>
            <a:headEnd/>
            <a:tailEnd/>
          </a:ln>
        </p:spPr>
        <p:txBody>
          <a:bodyPr>
            <a:spAutoFit/>
          </a:bodyPr>
          <a:lstStyle/>
          <a:p>
            <a:pPr>
              <a:spcBef>
                <a:spcPct val="50000"/>
              </a:spcBef>
            </a:pPr>
            <a:r>
              <a:rPr lang="en-US" dirty="0"/>
              <a:t>PAC</a:t>
            </a:r>
          </a:p>
        </p:txBody>
      </p:sp>
      <p:sp>
        <p:nvSpPr>
          <p:cNvPr id="34855" name="Freeform 62"/>
          <p:cNvSpPr>
            <a:spLocks/>
          </p:cNvSpPr>
          <p:nvPr/>
        </p:nvSpPr>
        <p:spPr bwMode="auto">
          <a:xfrm>
            <a:off x="6229350" y="2417763"/>
            <a:ext cx="381000" cy="657225"/>
          </a:xfrm>
          <a:custGeom>
            <a:avLst/>
            <a:gdLst>
              <a:gd name="T0" fmla="*/ 0 w 381000"/>
              <a:gd name="T1" fmla="*/ 0 h 285750"/>
              <a:gd name="T2" fmla="*/ 0 w 381000"/>
              <a:gd name="T3" fmla="*/ 658709 h 285750"/>
              <a:gd name="T4" fmla="*/ 381000 w 381000"/>
              <a:gd name="T5" fmla="*/ 636752 h 285750"/>
              <a:gd name="T6" fmla="*/ 0 60000 65536"/>
              <a:gd name="T7" fmla="*/ 0 60000 65536"/>
              <a:gd name="T8" fmla="*/ 0 60000 65536"/>
              <a:gd name="T9" fmla="*/ 0 w 381000"/>
              <a:gd name="T10" fmla="*/ 0 h 285750"/>
              <a:gd name="T11" fmla="*/ 381000 w 381000"/>
              <a:gd name="T12" fmla="*/ 285750 h 285750"/>
            </a:gdLst>
            <a:ahLst/>
            <a:cxnLst>
              <a:cxn ang="T6">
                <a:pos x="T0" y="T1"/>
              </a:cxn>
              <a:cxn ang="T7">
                <a:pos x="T2" y="T3"/>
              </a:cxn>
              <a:cxn ang="T8">
                <a:pos x="T4" y="T5"/>
              </a:cxn>
            </a:cxnLst>
            <a:rect l="T9" t="T10" r="T11" b="T12"/>
            <a:pathLst>
              <a:path w="381000" h="285750">
                <a:moveTo>
                  <a:pt x="0" y="0"/>
                </a:moveTo>
                <a:lnTo>
                  <a:pt x="0" y="285750"/>
                </a:lnTo>
                <a:lnTo>
                  <a:pt x="381000" y="276225"/>
                </a:lnTo>
              </a:path>
            </a:pathLst>
          </a:custGeom>
          <a:noFill/>
          <a:ln w="19050" cap="flat" cmpd="sng" algn="ctr">
            <a:solidFill>
              <a:schemeClr val="tx1"/>
            </a:solidFill>
            <a:prstDash val="solid"/>
            <a:round/>
            <a:headEnd type="none" w="med" len="med"/>
            <a:tailEnd type="triangle" w="lg" len="med"/>
          </a:ln>
        </p:spPr>
        <p:txBody>
          <a:bodyPr/>
          <a:lstStyle/>
          <a:p>
            <a:endParaRPr lang="en-US" dirty="0"/>
          </a:p>
        </p:txBody>
      </p:sp>
      <p:sp>
        <p:nvSpPr>
          <p:cNvPr id="46" name="Freeform 63"/>
          <p:cNvSpPr>
            <a:spLocks/>
          </p:cNvSpPr>
          <p:nvPr/>
        </p:nvSpPr>
        <p:spPr bwMode="auto">
          <a:xfrm>
            <a:off x="3065463" y="3094038"/>
            <a:ext cx="381000" cy="285750"/>
          </a:xfrm>
          <a:custGeom>
            <a:avLst/>
            <a:gdLst>
              <a:gd name="T0" fmla="*/ 0 w 381000"/>
              <a:gd name="T1" fmla="*/ 0 h 285750"/>
              <a:gd name="T2" fmla="*/ 0 w 381000"/>
              <a:gd name="T3" fmla="*/ 285750 h 285750"/>
              <a:gd name="T4" fmla="*/ 381000 w 381000"/>
              <a:gd name="T5" fmla="*/ 276225 h 285750"/>
              <a:gd name="T6" fmla="*/ 0 60000 65536"/>
              <a:gd name="T7" fmla="*/ 0 60000 65536"/>
              <a:gd name="T8" fmla="*/ 0 60000 65536"/>
              <a:gd name="T9" fmla="*/ 0 w 381000"/>
              <a:gd name="T10" fmla="*/ 0 h 285750"/>
              <a:gd name="T11" fmla="*/ 381000 w 381000"/>
              <a:gd name="T12" fmla="*/ 285750 h 285750"/>
            </a:gdLst>
            <a:ahLst/>
            <a:cxnLst>
              <a:cxn ang="T6">
                <a:pos x="T0" y="T1"/>
              </a:cxn>
              <a:cxn ang="T7">
                <a:pos x="T2" y="T3"/>
              </a:cxn>
              <a:cxn ang="T8">
                <a:pos x="T4" y="T5"/>
              </a:cxn>
            </a:cxnLst>
            <a:rect l="T9" t="T10" r="T11" b="T12"/>
            <a:pathLst>
              <a:path w="381000" h="285750">
                <a:moveTo>
                  <a:pt x="0" y="0"/>
                </a:moveTo>
                <a:lnTo>
                  <a:pt x="0" y="285750"/>
                </a:lnTo>
                <a:lnTo>
                  <a:pt x="381000" y="276225"/>
                </a:lnTo>
              </a:path>
            </a:pathLst>
          </a:custGeom>
          <a:noFill/>
          <a:ln w="19050" cap="flat" cmpd="sng" algn="ctr">
            <a:solidFill>
              <a:schemeClr val="tx1"/>
            </a:solidFill>
            <a:prstDash val="solid"/>
            <a:round/>
            <a:headEnd type="none" w="med" len="med"/>
            <a:tailEnd type="triangle" w="lg" len="med"/>
          </a:ln>
        </p:spPr>
        <p:txBody>
          <a:bodyPr/>
          <a:lstStyle/>
          <a:p>
            <a:endParaRPr lang="en-US" dirty="0"/>
          </a:p>
        </p:txBody>
      </p:sp>
      <p:sp>
        <p:nvSpPr>
          <p:cNvPr id="47" name="Freeform 12"/>
          <p:cNvSpPr>
            <a:spLocks/>
          </p:cNvSpPr>
          <p:nvPr/>
        </p:nvSpPr>
        <p:spPr bwMode="auto">
          <a:xfrm>
            <a:off x="1933575" y="2628900"/>
            <a:ext cx="1398588" cy="609600"/>
          </a:xfrm>
          <a:custGeom>
            <a:avLst/>
            <a:gdLst>
              <a:gd name="T0" fmla="*/ 0 w 216"/>
              <a:gd name="T1" fmla="*/ 0 h 640"/>
              <a:gd name="T2" fmla="*/ 0 w 216"/>
              <a:gd name="T3" fmla="*/ 2147483647 h 640"/>
              <a:gd name="T4" fmla="*/ 2147483647 w 216"/>
              <a:gd name="T5" fmla="*/ 2147483647 h 640"/>
              <a:gd name="T6" fmla="*/ 2147483647 w 216"/>
              <a:gd name="T7" fmla="*/ 0 h 640"/>
              <a:gd name="T8" fmla="*/ 0 60000 65536"/>
              <a:gd name="T9" fmla="*/ 0 60000 65536"/>
              <a:gd name="T10" fmla="*/ 0 60000 65536"/>
              <a:gd name="T11" fmla="*/ 0 60000 65536"/>
              <a:gd name="T12" fmla="*/ 0 w 216"/>
              <a:gd name="T13" fmla="*/ 0 h 640"/>
              <a:gd name="T14" fmla="*/ 216 w 216"/>
              <a:gd name="T15" fmla="*/ 640 h 640"/>
            </a:gdLst>
            <a:ahLst/>
            <a:cxnLst>
              <a:cxn ang="T8">
                <a:pos x="T0" y="T1"/>
              </a:cxn>
              <a:cxn ang="T9">
                <a:pos x="T2" y="T3"/>
              </a:cxn>
              <a:cxn ang="T10">
                <a:pos x="T4" y="T5"/>
              </a:cxn>
              <a:cxn ang="T11">
                <a:pos x="T6" y="T7"/>
              </a:cxn>
            </a:cxnLst>
            <a:rect l="T12" t="T13" r="T14" b="T15"/>
            <a:pathLst>
              <a:path w="216" h="640">
                <a:moveTo>
                  <a:pt x="0" y="0"/>
                </a:moveTo>
                <a:lnTo>
                  <a:pt x="0" y="640"/>
                </a:lnTo>
                <a:lnTo>
                  <a:pt x="216" y="640"/>
                </a:lnTo>
                <a:lnTo>
                  <a:pt x="216" y="0"/>
                </a:lnTo>
              </a:path>
            </a:pathLst>
          </a:custGeom>
          <a:noFill/>
          <a:ln w="19050" cap="flat" cmpd="sng">
            <a:solidFill>
              <a:schemeClr val="tx1"/>
            </a:solidFill>
            <a:prstDash val="solid"/>
            <a:round/>
            <a:headEnd type="none" w="med" len="med"/>
            <a:tailEnd type="none" w="med" len="med"/>
          </a:ln>
        </p:spPr>
        <p:txBody>
          <a:bodyPr/>
          <a:lstStyle/>
          <a:p>
            <a:endParaRPr lang="en-US" dirty="0"/>
          </a:p>
        </p:txBody>
      </p:sp>
      <p:sp>
        <p:nvSpPr>
          <p:cNvPr id="34858" name="Line 42"/>
          <p:cNvSpPr>
            <a:spLocks noChangeShapeType="1"/>
          </p:cNvSpPr>
          <p:nvPr/>
        </p:nvSpPr>
        <p:spPr bwMode="auto">
          <a:xfrm flipV="1">
            <a:off x="1874838" y="2190750"/>
            <a:ext cx="1973262" cy="11113"/>
          </a:xfrm>
          <a:prstGeom prst="line">
            <a:avLst/>
          </a:prstGeom>
          <a:noFill/>
          <a:ln w="19050">
            <a:solidFill>
              <a:schemeClr val="tx1"/>
            </a:solidFill>
            <a:round/>
            <a:headEnd/>
            <a:tailEnd type="triangle" w="lg" len="med"/>
          </a:ln>
        </p:spPr>
        <p:txBody>
          <a:bodyPr/>
          <a:lstStyle/>
          <a:p>
            <a:endParaRPr lang="en-US" dirty="0"/>
          </a:p>
        </p:txBody>
      </p:sp>
      <p:sp>
        <p:nvSpPr>
          <p:cNvPr id="34859" name="Text Box 47"/>
          <p:cNvSpPr txBox="1">
            <a:spLocks noChangeArrowheads="1"/>
          </p:cNvSpPr>
          <p:nvPr/>
        </p:nvSpPr>
        <p:spPr bwMode="auto">
          <a:xfrm>
            <a:off x="1120775" y="2000250"/>
            <a:ext cx="850900" cy="368300"/>
          </a:xfrm>
          <a:prstGeom prst="rect">
            <a:avLst/>
          </a:prstGeom>
          <a:noFill/>
          <a:ln w="19050" algn="ctr">
            <a:noFill/>
            <a:miter lim="800000"/>
            <a:headEnd/>
            <a:tailEnd/>
          </a:ln>
        </p:spPr>
        <p:txBody>
          <a:bodyPr>
            <a:spAutoFit/>
          </a:bodyPr>
          <a:lstStyle/>
          <a:p>
            <a:pPr>
              <a:spcBef>
                <a:spcPct val="50000"/>
              </a:spcBef>
            </a:pPr>
            <a:r>
              <a:rPr lang="en-US" dirty="0"/>
              <a:t>Intake</a:t>
            </a:r>
          </a:p>
        </p:txBody>
      </p:sp>
      <p:sp>
        <p:nvSpPr>
          <p:cNvPr id="50" name="Line 35"/>
          <p:cNvSpPr>
            <a:spLocks noChangeShapeType="1"/>
          </p:cNvSpPr>
          <p:nvPr/>
        </p:nvSpPr>
        <p:spPr bwMode="auto">
          <a:xfrm>
            <a:off x="2613025" y="2551113"/>
            <a:ext cx="0" cy="485775"/>
          </a:xfrm>
          <a:prstGeom prst="line">
            <a:avLst/>
          </a:prstGeom>
          <a:noFill/>
          <a:ln w="19050">
            <a:solidFill>
              <a:schemeClr val="tx1"/>
            </a:solidFill>
            <a:round/>
            <a:headEnd/>
            <a:tailEnd/>
          </a:ln>
        </p:spPr>
        <p:txBody>
          <a:bodyPr/>
          <a:lstStyle/>
          <a:p>
            <a:endParaRPr lang="en-US" dirty="0"/>
          </a:p>
        </p:txBody>
      </p:sp>
      <p:sp>
        <p:nvSpPr>
          <p:cNvPr id="51" name="Oval 36"/>
          <p:cNvSpPr>
            <a:spLocks noChangeArrowheads="1"/>
          </p:cNvSpPr>
          <p:nvPr/>
        </p:nvSpPr>
        <p:spPr bwMode="auto">
          <a:xfrm>
            <a:off x="2451100" y="2986088"/>
            <a:ext cx="157163" cy="88900"/>
          </a:xfrm>
          <a:prstGeom prst="ellipse">
            <a:avLst/>
          </a:prstGeom>
          <a:solidFill>
            <a:schemeClr val="tx1"/>
          </a:solidFill>
          <a:ln w="19050" algn="ctr">
            <a:solidFill>
              <a:schemeClr val="tx1"/>
            </a:solidFill>
            <a:round/>
            <a:headEnd/>
            <a:tailEnd/>
          </a:ln>
        </p:spPr>
        <p:txBody>
          <a:bodyPr wrap="none" anchor="ctr"/>
          <a:lstStyle/>
          <a:p>
            <a:endParaRPr lang="en-US" dirty="0"/>
          </a:p>
        </p:txBody>
      </p:sp>
      <p:sp>
        <p:nvSpPr>
          <p:cNvPr id="52" name="Oval 37"/>
          <p:cNvSpPr>
            <a:spLocks noChangeArrowheads="1"/>
          </p:cNvSpPr>
          <p:nvPr/>
        </p:nvSpPr>
        <p:spPr bwMode="auto">
          <a:xfrm>
            <a:off x="2614613" y="2987675"/>
            <a:ext cx="157162" cy="88900"/>
          </a:xfrm>
          <a:prstGeom prst="ellipse">
            <a:avLst/>
          </a:prstGeom>
          <a:solidFill>
            <a:schemeClr val="tx1"/>
          </a:solidFill>
          <a:ln w="19050" algn="ctr">
            <a:solidFill>
              <a:schemeClr val="tx1"/>
            </a:solidFill>
            <a:round/>
            <a:headEnd/>
            <a:tailEnd/>
          </a:ln>
        </p:spPr>
        <p:txBody>
          <a:bodyPr wrap="none" anchor="ctr"/>
          <a:lstStyle/>
          <a:p>
            <a:endParaRPr lang="en-US" dirty="0"/>
          </a:p>
        </p:txBody>
      </p:sp>
      <p:sp>
        <p:nvSpPr>
          <p:cNvPr id="53" name="Line 27"/>
          <p:cNvSpPr>
            <a:spLocks noChangeShapeType="1"/>
          </p:cNvSpPr>
          <p:nvPr/>
        </p:nvSpPr>
        <p:spPr bwMode="auto">
          <a:xfrm flipV="1">
            <a:off x="1941513" y="2690813"/>
            <a:ext cx="1389062" cy="1587"/>
          </a:xfrm>
          <a:prstGeom prst="line">
            <a:avLst/>
          </a:prstGeom>
          <a:noFill/>
          <a:ln w="19050">
            <a:solidFill>
              <a:schemeClr val="bg2"/>
            </a:solidFill>
            <a:round/>
            <a:headEnd/>
            <a:tailEnd/>
          </a:ln>
        </p:spPr>
        <p:txBody>
          <a:bodyPr/>
          <a:lstStyle/>
          <a:p>
            <a:endParaRPr lang="en-US" dirty="0"/>
          </a:p>
        </p:txBody>
      </p:sp>
      <p:sp>
        <p:nvSpPr>
          <p:cNvPr id="54" name="Freeform 63"/>
          <p:cNvSpPr>
            <a:spLocks/>
          </p:cNvSpPr>
          <p:nvPr/>
        </p:nvSpPr>
        <p:spPr bwMode="auto">
          <a:xfrm rot="-5400000">
            <a:off x="3175000" y="2352675"/>
            <a:ext cx="609600" cy="285750"/>
          </a:xfrm>
          <a:custGeom>
            <a:avLst/>
            <a:gdLst>
              <a:gd name="T0" fmla="*/ 0 w 381000"/>
              <a:gd name="T1" fmla="*/ 0 h 285750"/>
              <a:gd name="T2" fmla="*/ 0 w 381000"/>
              <a:gd name="T3" fmla="*/ 285750 h 285750"/>
              <a:gd name="T4" fmla="*/ 609273 w 381000"/>
              <a:gd name="T5" fmla="*/ 276225 h 285750"/>
              <a:gd name="T6" fmla="*/ 0 60000 65536"/>
              <a:gd name="T7" fmla="*/ 0 60000 65536"/>
              <a:gd name="T8" fmla="*/ 0 60000 65536"/>
              <a:gd name="T9" fmla="*/ 0 w 381000"/>
              <a:gd name="T10" fmla="*/ 0 h 285750"/>
              <a:gd name="T11" fmla="*/ 381000 w 381000"/>
              <a:gd name="T12" fmla="*/ 285750 h 285750"/>
            </a:gdLst>
            <a:ahLst/>
            <a:cxnLst>
              <a:cxn ang="T6">
                <a:pos x="T0" y="T1"/>
              </a:cxn>
              <a:cxn ang="T7">
                <a:pos x="T2" y="T3"/>
              </a:cxn>
              <a:cxn ang="T8">
                <a:pos x="T4" y="T5"/>
              </a:cxn>
            </a:cxnLst>
            <a:rect l="T9" t="T10" r="T11" b="T12"/>
            <a:pathLst>
              <a:path w="381000" h="285750">
                <a:moveTo>
                  <a:pt x="0" y="0"/>
                </a:moveTo>
                <a:lnTo>
                  <a:pt x="0" y="285750"/>
                </a:lnTo>
                <a:lnTo>
                  <a:pt x="381000" y="276225"/>
                </a:lnTo>
              </a:path>
            </a:pathLst>
          </a:custGeom>
          <a:noFill/>
          <a:ln w="19050" cap="flat" cmpd="sng" algn="ctr">
            <a:solidFill>
              <a:schemeClr val="tx1"/>
            </a:solidFill>
            <a:prstDash val="sysDash"/>
            <a:round/>
            <a:headEnd type="none" w="med" len="med"/>
            <a:tailEnd type="triangle" w="lg" len="med"/>
          </a:ln>
        </p:spPr>
        <p:txBody>
          <a:bodyPr/>
          <a:lstStyle/>
          <a:p>
            <a:endParaRPr lang="en-US" dirty="0"/>
          </a:p>
        </p:txBody>
      </p:sp>
      <p:sp>
        <p:nvSpPr>
          <p:cNvPr id="55" name="Line 43"/>
          <p:cNvSpPr>
            <a:spLocks noChangeShapeType="1"/>
          </p:cNvSpPr>
          <p:nvPr/>
        </p:nvSpPr>
        <p:spPr bwMode="auto">
          <a:xfrm flipH="1">
            <a:off x="2162175" y="2200275"/>
            <a:ext cx="3175" cy="482600"/>
          </a:xfrm>
          <a:prstGeom prst="line">
            <a:avLst/>
          </a:prstGeom>
          <a:noFill/>
          <a:ln w="19050">
            <a:solidFill>
              <a:schemeClr val="tx1"/>
            </a:solidFill>
            <a:prstDash val="sysDash"/>
            <a:round/>
            <a:headEnd/>
            <a:tailEnd type="triangle" w="lg" len="med"/>
          </a:ln>
        </p:spPr>
        <p:txBody>
          <a:bodyPr/>
          <a:lstStyle/>
          <a:p>
            <a:endParaRPr lang="en-US" dirty="0"/>
          </a:p>
        </p:txBody>
      </p:sp>
      <p:sp>
        <p:nvSpPr>
          <p:cNvPr id="56" name="Line 43"/>
          <p:cNvSpPr>
            <a:spLocks noChangeShapeType="1"/>
          </p:cNvSpPr>
          <p:nvPr/>
        </p:nvSpPr>
        <p:spPr bwMode="auto">
          <a:xfrm>
            <a:off x="2466975" y="2486025"/>
            <a:ext cx="6350" cy="204788"/>
          </a:xfrm>
          <a:prstGeom prst="line">
            <a:avLst/>
          </a:prstGeom>
          <a:noFill/>
          <a:ln w="19050">
            <a:solidFill>
              <a:schemeClr val="tx1"/>
            </a:solidFill>
            <a:round/>
            <a:headEnd/>
            <a:tailEnd type="triangle" w="lg" len="med"/>
          </a:ln>
        </p:spPr>
        <p:txBody>
          <a:bodyPr/>
          <a:lstStyle/>
          <a:p>
            <a:endParaRPr lang="en-US" dirty="0"/>
          </a:p>
        </p:txBody>
      </p:sp>
      <p:sp>
        <p:nvSpPr>
          <p:cNvPr id="57" name="Text Box 47"/>
          <p:cNvSpPr txBox="1">
            <a:spLocks noChangeArrowheads="1"/>
          </p:cNvSpPr>
          <p:nvPr/>
        </p:nvSpPr>
        <p:spPr bwMode="auto">
          <a:xfrm>
            <a:off x="2173288" y="2163763"/>
            <a:ext cx="693737" cy="369887"/>
          </a:xfrm>
          <a:prstGeom prst="rect">
            <a:avLst/>
          </a:prstGeom>
          <a:noFill/>
          <a:ln w="19050" algn="ctr">
            <a:noFill/>
            <a:miter lim="800000"/>
            <a:headEnd/>
            <a:tailEnd/>
          </a:ln>
        </p:spPr>
        <p:txBody>
          <a:bodyPr>
            <a:spAutoFit/>
          </a:bodyPr>
          <a:lstStyle/>
          <a:p>
            <a:pPr>
              <a:spcBef>
                <a:spcPct val="50000"/>
              </a:spcBef>
            </a:pPr>
            <a:r>
              <a:rPr lang="en-US" dirty="0"/>
              <a:t>PAC</a:t>
            </a:r>
          </a:p>
        </p:txBody>
      </p:sp>
      <p:sp>
        <p:nvSpPr>
          <p:cNvPr id="34868" name="Freeform 53"/>
          <p:cNvSpPr>
            <a:spLocks/>
          </p:cNvSpPr>
          <p:nvPr/>
        </p:nvSpPr>
        <p:spPr bwMode="auto">
          <a:xfrm flipV="1">
            <a:off x="8081963" y="1889125"/>
            <a:ext cx="381000" cy="344488"/>
          </a:xfrm>
          <a:custGeom>
            <a:avLst/>
            <a:gdLst>
              <a:gd name="T0" fmla="*/ 0 w 381000"/>
              <a:gd name="T1" fmla="*/ 0 h 285750"/>
              <a:gd name="T2" fmla="*/ 0 w 381000"/>
              <a:gd name="T3" fmla="*/ 345219 h 285750"/>
              <a:gd name="T4" fmla="*/ 381000 w 381000"/>
              <a:gd name="T5" fmla="*/ 333712 h 285750"/>
              <a:gd name="T6" fmla="*/ 0 60000 65536"/>
              <a:gd name="T7" fmla="*/ 0 60000 65536"/>
              <a:gd name="T8" fmla="*/ 0 60000 65536"/>
              <a:gd name="T9" fmla="*/ 0 w 381000"/>
              <a:gd name="T10" fmla="*/ 0 h 285750"/>
              <a:gd name="T11" fmla="*/ 381000 w 381000"/>
              <a:gd name="T12" fmla="*/ 285750 h 285750"/>
            </a:gdLst>
            <a:ahLst/>
            <a:cxnLst>
              <a:cxn ang="T6">
                <a:pos x="T0" y="T1"/>
              </a:cxn>
              <a:cxn ang="T7">
                <a:pos x="T2" y="T3"/>
              </a:cxn>
              <a:cxn ang="T8">
                <a:pos x="T4" y="T5"/>
              </a:cxn>
            </a:cxnLst>
            <a:rect l="T9" t="T10" r="T11" b="T12"/>
            <a:pathLst>
              <a:path w="381000" h="285750">
                <a:moveTo>
                  <a:pt x="0" y="0"/>
                </a:moveTo>
                <a:lnTo>
                  <a:pt x="0" y="285750"/>
                </a:lnTo>
                <a:lnTo>
                  <a:pt x="381000" y="276225"/>
                </a:lnTo>
              </a:path>
            </a:pathLst>
          </a:custGeom>
          <a:noFill/>
          <a:ln w="19050" cap="flat" cmpd="sng" algn="ctr">
            <a:solidFill>
              <a:schemeClr val="tx1"/>
            </a:solidFill>
            <a:prstDash val="solid"/>
            <a:round/>
            <a:headEnd type="none" w="med" len="med"/>
            <a:tailEnd type="triangle" w="lg" len="med"/>
          </a:ln>
        </p:spPr>
        <p:txBody>
          <a:bodyPr/>
          <a:lstStyle/>
          <a:p>
            <a:endParaRPr lang="en-US" dirty="0"/>
          </a:p>
        </p:txBody>
      </p:sp>
      <p:sp>
        <p:nvSpPr>
          <p:cNvPr id="34869" name="Text Box 49"/>
          <p:cNvSpPr txBox="1">
            <a:spLocks noChangeArrowheads="1"/>
          </p:cNvSpPr>
          <p:nvPr/>
        </p:nvSpPr>
        <p:spPr bwMode="auto">
          <a:xfrm>
            <a:off x="8393113" y="1711325"/>
            <a:ext cx="1014412" cy="369888"/>
          </a:xfrm>
          <a:prstGeom prst="rect">
            <a:avLst/>
          </a:prstGeom>
          <a:noFill/>
          <a:ln w="19050" algn="ctr">
            <a:noFill/>
            <a:miter lim="800000"/>
            <a:headEnd/>
            <a:tailEnd/>
          </a:ln>
        </p:spPr>
        <p:txBody>
          <a:bodyPr>
            <a:spAutoFit/>
          </a:bodyPr>
          <a:lstStyle/>
          <a:p>
            <a:pPr>
              <a:spcBef>
                <a:spcPct val="50000"/>
              </a:spcBef>
            </a:pPr>
            <a:r>
              <a:rPr lang="en-US" dirty="0"/>
              <a:t>B/W</a:t>
            </a:r>
          </a:p>
        </p:txBody>
      </p:sp>
      <p:graphicFrame>
        <p:nvGraphicFramePr>
          <p:cNvPr id="34912" name="Group 96"/>
          <p:cNvGraphicFramePr>
            <a:graphicFrameLocks noGrp="1"/>
          </p:cNvGraphicFramePr>
          <p:nvPr/>
        </p:nvGraphicFramePr>
        <p:xfrm>
          <a:off x="0" y="3584574"/>
          <a:ext cx="9144000" cy="3273425"/>
        </p:xfrm>
        <a:graphic>
          <a:graphicData uri="http://schemas.openxmlformats.org/drawingml/2006/table">
            <a:tbl>
              <a:tblPr/>
              <a:tblGrid>
                <a:gridCol w="1719263">
                  <a:extLst>
                    <a:ext uri="{9D8B030D-6E8A-4147-A177-3AD203B41FA5}">
                      <a16:colId xmlns:a16="http://schemas.microsoft.com/office/drawing/2014/main" val="20000"/>
                    </a:ext>
                  </a:extLst>
                </a:gridCol>
                <a:gridCol w="969962">
                  <a:extLst>
                    <a:ext uri="{9D8B030D-6E8A-4147-A177-3AD203B41FA5}">
                      <a16:colId xmlns:a16="http://schemas.microsoft.com/office/drawing/2014/main" val="20001"/>
                    </a:ext>
                  </a:extLst>
                </a:gridCol>
                <a:gridCol w="1555750">
                  <a:extLst>
                    <a:ext uri="{9D8B030D-6E8A-4147-A177-3AD203B41FA5}">
                      <a16:colId xmlns:a16="http://schemas.microsoft.com/office/drawing/2014/main" val="20002"/>
                    </a:ext>
                  </a:extLst>
                </a:gridCol>
                <a:gridCol w="968375">
                  <a:extLst>
                    <a:ext uri="{9D8B030D-6E8A-4147-A177-3AD203B41FA5}">
                      <a16:colId xmlns:a16="http://schemas.microsoft.com/office/drawing/2014/main" val="20003"/>
                    </a:ext>
                  </a:extLst>
                </a:gridCol>
                <a:gridCol w="1760538">
                  <a:extLst>
                    <a:ext uri="{9D8B030D-6E8A-4147-A177-3AD203B41FA5}">
                      <a16:colId xmlns:a16="http://schemas.microsoft.com/office/drawing/2014/main" val="20004"/>
                    </a:ext>
                  </a:extLst>
                </a:gridCol>
                <a:gridCol w="2170112">
                  <a:extLst>
                    <a:ext uri="{9D8B030D-6E8A-4147-A177-3AD203B41FA5}">
                      <a16:colId xmlns:a16="http://schemas.microsoft.com/office/drawing/2014/main" val="20005"/>
                    </a:ext>
                  </a:extLst>
                </a:gridCol>
              </a:tblGrid>
              <a:tr h="1090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Application Point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Intake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PAC Contactor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Rapid Mix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Flocculation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Sedimentation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extLst>
                  <a:ext uri="{0D108BD9-81ED-4DB2-BD59-A6C34878D82A}">
                    <a16:rowId xmlns:a16="http://schemas.microsoft.com/office/drawing/2014/main" val="10000"/>
                  </a:ext>
                </a:extLst>
              </a:tr>
              <a:tr h="10922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Contact Time (min)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varies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15 – 90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&lt; 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30 - 60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120 - 240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1090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Mixing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poor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excellent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very good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moderate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none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bl>
          </a:graphicData>
        </a:graphic>
      </p:graphicFrame>
      <p:sp>
        <p:nvSpPr>
          <p:cNvPr id="62" name="Text Box 47"/>
          <p:cNvSpPr txBox="1">
            <a:spLocks noChangeArrowheads="1"/>
          </p:cNvSpPr>
          <p:nvPr/>
        </p:nvSpPr>
        <p:spPr bwMode="auto">
          <a:xfrm>
            <a:off x="3443288" y="3181350"/>
            <a:ext cx="1555750" cy="368300"/>
          </a:xfrm>
          <a:prstGeom prst="rect">
            <a:avLst/>
          </a:prstGeom>
          <a:noFill/>
          <a:ln w="19050" algn="ctr">
            <a:noFill/>
            <a:miter lim="800000"/>
            <a:headEnd/>
            <a:tailEnd/>
          </a:ln>
        </p:spPr>
        <p:txBody>
          <a:bodyPr>
            <a:spAutoFit/>
          </a:bodyPr>
          <a:lstStyle/>
          <a:p>
            <a:pPr>
              <a:spcBef>
                <a:spcPct val="50000"/>
              </a:spcBef>
            </a:pPr>
            <a:r>
              <a:rPr lang="en-US" dirty="0"/>
              <a:t>PAC removal</a:t>
            </a:r>
          </a:p>
        </p:txBody>
      </p:sp>
      <p:sp>
        <p:nvSpPr>
          <p:cNvPr id="34901" name="Text Box 47"/>
          <p:cNvSpPr txBox="1">
            <a:spLocks noChangeArrowheads="1"/>
          </p:cNvSpPr>
          <p:nvPr/>
        </p:nvSpPr>
        <p:spPr bwMode="auto">
          <a:xfrm>
            <a:off x="6577013" y="2857500"/>
            <a:ext cx="1555750" cy="369888"/>
          </a:xfrm>
          <a:prstGeom prst="rect">
            <a:avLst/>
          </a:prstGeom>
          <a:noFill/>
          <a:ln w="19050" algn="ctr">
            <a:noFill/>
            <a:miter lim="800000"/>
            <a:headEnd/>
            <a:tailEnd/>
          </a:ln>
        </p:spPr>
        <p:txBody>
          <a:bodyPr>
            <a:spAutoFit/>
          </a:bodyPr>
          <a:lstStyle/>
          <a:p>
            <a:pPr>
              <a:spcBef>
                <a:spcPct val="50000"/>
              </a:spcBef>
            </a:pPr>
            <a:r>
              <a:rPr lang="en-US" dirty="0"/>
              <a:t>PAC removal</a:t>
            </a:r>
          </a:p>
        </p:txBody>
      </p:sp>
      <p:sp>
        <p:nvSpPr>
          <p:cNvPr id="3" name="Date Placeholder 2">
            <a:extLst>
              <a:ext uri="{FF2B5EF4-FFF2-40B4-BE49-F238E27FC236}">
                <a16:creationId xmlns:a16="http://schemas.microsoft.com/office/drawing/2014/main" id="{B728CC28-CA7F-A7A4-9A9E-CE1382D60C76}"/>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custDataLst>
      <p:tags r:id="rId1"/>
    </p:custDataLst>
    <p:extLst>
      <p:ext uri="{BB962C8B-B14F-4D97-AF65-F5344CB8AC3E}">
        <p14:creationId xmlns:p14="http://schemas.microsoft.com/office/powerpoint/2010/main" val="889695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animBg="1"/>
      <p:bldP spid="42" grpId="0"/>
      <p:bldP spid="43" grpId="0" animBg="1"/>
      <p:bldP spid="44" grpId="0"/>
      <p:bldP spid="46" grpId="0" animBg="1"/>
      <p:bldP spid="47" grpId="0" animBg="1"/>
      <p:bldP spid="50" grpId="0" animBg="1"/>
      <p:bldP spid="51" grpId="0" animBg="1"/>
      <p:bldP spid="52" grpId="0" animBg="1"/>
      <p:bldP spid="53" grpId="0" animBg="1"/>
      <p:bldP spid="54" grpId="0" animBg="1"/>
      <p:bldP spid="55" grpId="0" animBg="1"/>
      <p:bldP spid="56" grpId="0" animBg="1"/>
      <p:bldP spid="57" grpId="0"/>
      <p:bldP spid="6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0983E-7CD8-B7E3-F0C5-06EE6226E0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D9117F-E03F-038A-CC73-E48F66CDC946}"/>
              </a:ext>
            </a:extLst>
          </p:cNvPr>
          <p:cNvSpPr>
            <a:spLocks noGrp="1"/>
          </p:cNvSpPr>
          <p:nvPr>
            <p:ph type="title"/>
          </p:nvPr>
        </p:nvSpPr>
        <p:spPr/>
        <p:txBody>
          <a:bodyPr/>
          <a:lstStyle/>
          <a:p>
            <a:r>
              <a:rPr lang="en-US" dirty="0"/>
              <a:t>WTP applications</a:t>
            </a:r>
          </a:p>
        </p:txBody>
      </p:sp>
      <p:sp>
        <p:nvSpPr>
          <p:cNvPr id="3" name="Content Placeholder 2">
            <a:extLst>
              <a:ext uri="{FF2B5EF4-FFF2-40B4-BE49-F238E27FC236}">
                <a16:creationId xmlns:a16="http://schemas.microsoft.com/office/drawing/2014/main" id="{E8AD1CBB-1CDB-456D-AAE9-7D2FC52AA48E}"/>
              </a:ext>
            </a:extLst>
          </p:cNvPr>
          <p:cNvSpPr>
            <a:spLocks noGrp="1"/>
          </p:cNvSpPr>
          <p:nvPr>
            <p:ph idx="1"/>
          </p:nvPr>
        </p:nvSpPr>
        <p:spPr/>
        <p:txBody>
          <a:bodyPr/>
          <a:lstStyle/>
          <a:p>
            <a:pPr marL="342900" indent="-342900">
              <a:buFont typeface="Arial" panose="020B0604020202020204" pitchFamily="34" charset="0"/>
              <a:buChar char="•"/>
            </a:pPr>
            <a:r>
              <a:rPr lang="en-US" dirty="0">
                <a:solidFill>
                  <a:schemeClr val="bg2"/>
                </a:solidFill>
              </a:rPr>
              <a:t>Disinfection strategies</a:t>
            </a:r>
          </a:p>
          <a:p>
            <a:pPr marL="342900" indent="-342900">
              <a:buFont typeface="Arial" panose="020B0604020202020204" pitchFamily="34" charset="0"/>
              <a:buChar char="•"/>
            </a:pPr>
            <a:r>
              <a:rPr lang="en-US" sz="2400" dirty="0">
                <a:solidFill>
                  <a:schemeClr val="bg2"/>
                </a:solidFill>
              </a:rPr>
              <a:t>Optimize WTP processes (coagulation)</a:t>
            </a:r>
          </a:p>
          <a:p>
            <a:pPr marL="342900" indent="-342900">
              <a:buFont typeface="Arial" panose="020B0604020202020204" pitchFamily="34" charset="0"/>
              <a:buChar char="•"/>
            </a:pPr>
            <a:r>
              <a:rPr lang="en-US" sz="2400" dirty="0">
                <a:solidFill>
                  <a:schemeClr val="bg2"/>
                </a:solidFill>
              </a:rPr>
              <a:t>Powered Activated Carbon (PAC)</a:t>
            </a:r>
          </a:p>
          <a:p>
            <a:pPr marL="342900" indent="-342900">
              <a:buFont typeface="Arial" panose="020B0604020202020204" pitchFamily="34" charset="0"/>
              <a:buChar char="•"/>
            </a:pPr>
            <a:r>
              <a:rPr lang="en-US" b="1" u="sng" dirty="0"/>
              <a:t>UV</a:t>
            </a:r>
          </a:p>
          <a:p>
            <a:pPr marL="342900" indent="-342900">
              <a:buFont typeface="Arial" panose="020B0604020202020204" pitchFamily="34" charset="0"/>
              <a:buChar char="•"/>
            </a:pPr>
            <a:r>
              <a:rPr lang="en-US" sz="2400" dirty="0">
                <a:solidFill>
                  <a:schemeClr val="bg2"/>
                </a:solidFill>
              </a:rPr>
              <a:t>Ozone/Biofilters</a:t>
            </a:r>
          </a:p>
          <a:p>
            <a:pPr marL="342900" indent="-342900">
              <a:buFont typeface="Arial" panose="020B0604020202020204" pitchFamily="34" charset="0"/>
              <a:buChar char="•"/>
            </a:pPr>
            <a:r>
              <a:rPr lang="en-US" sz="2400" dirty="0">
                <a:solidFill>
                  <a:schemeClr val="bg2"/>
                </a:solidFill>
              </a:rPr>
              <a:t>Chloramines</a:t>
            </a:r>
          </a:p>
          <a:p>
            <a:pPr marL="342900" indent="-342900">
              <a:buFont typeface="Arial" panose="020B0604020202020204" pitchFamily="34" charset="0"/>
              <a:buChar char="•"/>
            </a:pPr>
            <a:r>
              <a:rPr lang="en-US" sz="2400" dirty="0">
                <a:solidFill>
                  <a:schemeClr val="bg2"/>
                </a:solidFill>
              </a:rPr>
              <a:t>Granular Activated Carbon (GAC)</a:t>
            </a:r>
          </a:p>
          <a:p>
            <a:endParaRPr lang="en-US" dirty="0"/>
          </a:p>
        </p:txBody>
      </p:sp>
      <p:sp>
        <p:nvSpPr>
          <p:cNvPr id="4" name="Slide Number Placeholder 3">
            <a:extLst>
              <a:ext uri="{FF2B5EF4-FFF2-40B4-BE49-F238E27FC236}">
                <a16:creationId xmlns:a16="http://schemas.microsoft.com/office/drawing/2014/main" id="{4D3AB2D8-C32A-B0CE-0419-75983C36E992}"/>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76</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91406038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lstStyle/>
          <a:p>
            <a:r>
              <a:rPr lang="en-US" b="1" dirty="0"/>
              <a:t>Evolution of UV disinfection for drinking </a:t>
            </a:r>
            <a:r>
              <a:rPr lang="en-US" dirty="0"/>
              <a:t>w</a:t>
            </a:r>
            <a:r>
              <a:rPr lang="en-US" b="1" dirty="0"/>
              <a:t>ater</a:t>
            </a:r>
          </a:p>
        </p:txBody>
      </p:sp>
      <p:grpSp>
        <p:nvGrpSpPr>
          <p:cNvPr id="4" name="Group 3"/>
          <p:cNvGrpSpPr/>
          <p:nvPr/>
        </p:nvGrpSpPr>
        <p:grpSpPr>
          <a:xfrm>
            <a:off x="228600" y="1524000"/>
            <a:ext cx="8686800" cy="4910139"/>
            <a:chOff x="152400" y="1676400"/>
            <a:chExt cx="8686800" cy="4910139"/>
          </a:xfrm>
        </p:grpSpPr>
        <p:sp>
          <p:nvSpPr>
            <p:cNvPr id="5" name="AutoShape 3"/>
            <p:cNvSpPr>
              <a:spLocks noChangeArrowheads="1"/>
            </p:cNvSpPr>
            <p:nvPr/>
          </p:nvSpPr>
          <p:spPr bwMode="auto">
            <a:xfrm>
              <a:off x="3657600" y="3505200"/>
              <a:ext cx="457200" cy="838200"/>
            </a:xfrm>
            <a:prstGeom prst="lightningBol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nvGrpSpPr>
            <p:cNvPr id="6" name="Group 4"/>
            <p:cNvGrpSpPr>
              <a:grpSpLocks/>
            </p:cNvGrpSpPr>
            <p:nvPr/>
          </p:nvGrpSpPr>
          <p:grpSpPr bwMode="auto">
            <a:xfrm>
              <a:off x="6096000" y="1676400"/>
              <a:ext cx="2743200" cy="3009900"/>
              <a:chOff x="3888" y="1138"/>
              <a:chExt cx="1728" cy="1896"/>
            </a:xfrm>
          </p:grpSpPr>
          <p:sp>
            <p:nvSpPr>
              <p:cNvPr id="40" name="Rectangle 5"/>
              <p:cNvSpPr>
                <a:spLocks noChangeArrowheads="1"/>
              </p:cNvSpPr>
              <p:nvPr/>
            </p:nvSpPr>
            <p:spPr bwMode="auto">
              <a:xfrm>
                <a:off x="4272" y="2448"/>
                <a:ext cx="48" cy="336"/>
              </a:xfrm>
              <a:prstGeom prst="rect">
                <a:avLst/>
              </a:prstGeom>
              <a:solidFill>
                <a:srgbClr val="008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41" name="Text Box 6"/>
              <p:cNvSpPr txBox="1">
                <a:spLocks noChangeArrowheads="1"/>
              </p:cNvSpPr>
              <p:nvPr/>
            </p:nvSpPr>
            <p:spPr bwMode="auto">
              <a:xfrm>
                <a:off x="3888" y="1138"/>
                <a:ext cx="1728" cy="1105"/>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2400" b="1" dirty="0">
                    <a:solidFill>
                      <a:srgbClr val="008000"/>
                    </a:solidFill>
                  </a:rPr>
                  <a:t>Several large utilities installing UV disinfection </a:t>
                </a:r>
                <a:r>
                  <a:rPr lang="en-US" altLang="en-US" b="1" dirty="0">
                    <a:solidFill>
                      <a:srgbClr val="008000"/>
                    </a:solidFill>
                  </a:rPr>
                  <a:t>(Albany, Pittsburgh, Seattle …)</a:t>
                </a:r>
              </a:p>
            </p:txBody>
          </p:sp>
          <p:sp>
            <p:nvSpPr>
              <p:cNvPr id="42" name="Text Box 7"/>
              <p:cNvSpPr txBox="1">
                <a:spLocks noChangeArrowheads="1"/>
              </p:cNvSpPr>
              <p:nvPr/>
            </p:nvSpPr>
            <p:spPr bwMode="auto">
              <a:xfrm>
                <a:off x="4080" y="2784"/>
                <a:ext cx="52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solidFill>
                      <a:srgbClr val="008000"/>
                    </a:solidFill>
                  </a:rPr>
                  <a:t>2001</a:t>
                </a:r>
              </a:p>
            </p:txBody>
          </p:sp>
          <p:sp>
            <p:nvSpPr>
              <p:cNvPr id="43" name="Line 8"/>
              <p:cNvSpPr>
                <a:spLocks noChangeShapeType="1"/>
              </p:cNvSpPr>
              <p:nvPr/>
            </p:nvSpPr>
            <p:spPr bwMode="auto">
              <a:xfrm flipV="1">
                <a:off x="4320" y="2352"/>
                <a:ext cx="96" cy="96"/>
              </a:xfrm>
              <a:prstGeom prst="line">
                <a:avLst/>
              </a:prstGeom>
              <a:noFill/>
              <a:ln w="9525">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grpSp>
          <p:nvGrpSpPr>
            <p:cNvPr id="7" name="Group 9"/>
            <p:cNvGrpSpPr>
              <a:grpSpLocks/>
            </p:cNvGrpSpPr>
            <p:nvPr/>
          </p:nvGrpSpPr>
          <p:grpSpPr bwMode="auto">
            <a:xfrm>
              <a:off x="4038600" y="2057400"/>
              <a:ext cx="1981200" cy="2644775"/>
              <a:chOff x="2544" y="1368"/>
              <a:chExt cx="1248" cy="1666"/>
            </a:xfrm>
          </p:grpSpPr>
          <p:sp>
            <p:nvSpPr>
              <p:cNvPr id="36" name="Rectangle 10"/>
              <p:cNvSpPr>
                <a:spLocks noChangeArrowheads="1"/>
              </p:cNvSpPr>
              <p:nvPr/>
            </p:nvSpPr>
            <p:spPr bwMode="auto">
              <a:xfrm>
                <a:off x="2736" y="2448"/>
                <a:ext cx="48" cy="336"/>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37" name="Text Box 11"/>
              <p:cNvSpPr txBox="1">
                <a:spLocks noChangeArrowheads="1"/>
              </p:cNvSpPr>
              <p:nvPr/>
            </p:nvSpPr>
            <p:spPr bwMode="auto">
              <a:xfrm>
                <a:off x="2544" y="1368"/>
                <a:ext cx="1248" cy="98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altLang="en-US" sz="2400" b="1" dirty="0"/>
                  <a:t>Over 1000 small installations in Europe</a:t>
                </a:r>
              </a:p>
            </p:txBody>
          </p:sp>
          <p:sp>
            <p:nvSpPr>
              <p:cNvPr id="38" name="Text Box 12"/>
              <p:cNvSpPr txBox="1">
                <a:spLocks noChangeArrowheads="1"/>
              </p:cNvSpPr>
              <p:nvPr/>
            </p:nvSpPr>
            <p:spPr bwMode="auto">
              <a:xfrm>
                <a:off x="2544" y="2784"/>
                <a:ext cx="52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t>1996</a:t>
                </a:r>
              </a:p>
            </p:txBody>
          </p:sp>
          <p:sp>
            <p:nvSpPr>
              <p:cNvPr id="39" name="Line 13"/>
              <p:cNvSpPr>
                <a:spLocks noChangeShapeType="1"/>
              </p:cNvSpPr>
              <p:nvPr/>
            </p:nvSpPr>
            <p:spPr bwMode="auto">
              <a:xfrm flipV="1">
                <a:off x="2776" y="2352"/>
                <a:ext cx="96"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grpSp>
          <p:nvGrpSpPr>
            <p:cNvPr id="8" name="Group 14"/>
            <p:cNvGrpSpPr>
              <a:grpSpLocks/>
            </p:cNvGrpSpPr>
            <p:nvPr/>
          </p:nvGrpSpPr>
          <p:grpSpPr bwMode="auto">
            <a:xfrm>
              <a:off x="152400" y="1905000"/>
              <a:ext cx="1905000" cy="2746375"/>
              <a:chOff x="-48" y="1304"/>
              <a:chExt cx="1200" cy="1730"/>
            </a:xfrm>
          </p:grpSpPr>
          <p:sp>
            <p:nvSpPr>
              <p:cNvPr id="32" name="Rectangle 15"/>
              <p:cNvSpPr>
                <a:spLocks noChangeArrowheads="1"/>
              </p:cNvSpPr>
              <p:nvPr/>
            </p:nvSpPr>
            <p:spPr bwMode="auto">
              <a:xfrm>
                <a:off x="144" y="2448"/>
                <a:ext cx="48" cy="336"/>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33" name="Text Box 16"/>
              <p:cNvSpPr txBox="1">
                <a:spLocks noChangeArrowheads="1"/>
              </p:cNvSpPr>
              <p:nvPr/>
            </p:nvSpPr>
            <p:spPr bwMode="auto">
              <a:xfrm>
                <a:off x="0" y="1304"/>
                <a:ext cx="1152" cy="989"/>
              </a:xfrm>
              <a:prstGeom prst="rect">
                <a:avLst/>
              </a:prstGeom>
              <a:noFill/>
              <a:ln w="9525">
                <a:solidFill>
                  <a:srgbClr val="00AC7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altLang="en-US" sz="2400" b="1" dirty="0">
                    <a:solidFill>
                      <a:srgbClr val="00AC7F"/>
                    </a:solidFill>
                  </a:rPr>
                  <a:t>Germicidal Impact of Sunlight Observed</a:t>
                </a:r>
              </a:p>
            </p:txBody>
          </p:sp>
          <p:sp>
            <p:nvSpPr>
              <p:cNvPr id="34" name="Text Box 17"/>
              <p:cNvSpPr txBox="1">
                <a:spLocks noChangeArrowheads="1"/>
              </p:cNvSpPr>
              <p:nvPr/>
            </p:nvSpPr>
            <p:spPr bwMode="auto">
              <a:xfrm>
                <a:off x="-48" y="2784"/>
                <a:ext cx="52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solidFill>
                      <a:srgbClr val="00AC7F"/>
                    </a:solidFill>
                  </a:rPr>
                  <a:t>1887</a:t>
                </a:r>
              </a:p>
            </p:txBody>
          </p:sp>
          <p:sp>
            <p:nvSpPr>
              <p:cNvPr id="35" name="Line 18"/>
              <p:cNvSpPr>
                <a:spLocks noChangeShapeType="1"/>
              </p:cNvSpPr>
              <p:nvPr/>
            </p:nvSpPr>
            <p:spPr bwMode="auto">
              <a:xfrm>
                <a:off x="168" y="2304"/>
                <a:ext cx="0" cy="144"/>
              </a:xfrm>
              <a:prstGeom prst="line">
                <a:avLst/>
              </a:prstGeom>
              <a:noFill/>
              <a:ln w="9525">
                <a:solidFill>
                  <a:srgbClr val="00CC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grpSp>
          <p:nvGrpSpPr>
            <p:cNvPr id="9" name="Group 19"/>
            <p:cNvGrpSpPr>
              <a:grpSpLocks/>
            </p:cNvGrpSpPr>
            <p:nvPr/>
          </p:nvGrpSpPr>
          <p:grpSpPr bwMode="auto">
            <a:xfrm>
              <a:off x="5257800" y="3733800"/>
              <a:ext cx="1981200" cy="2841625"/>
              <a:chOff x="3312" y="2448"/>
              <a:chExt cx="1248" cy="1790"/>
            </a:xfrm>
          </p:grpSpPr>
          <p:sp>
            <p:nvSpPr>
              <p:cNvPr id="28" name="Rectangle 20"/>
              <p:cNvSpPr>
                <a:spLocks noChangeArrowheads="1"/>
              </p:cNvSpPr>
              <p:nvPr/>
            </p:nvSpPr>
            <p:spPr bwMode="auto">
              <a:xfrm>
                <a:off x="3504" y="2448"/>
                <a:ext cx="48" cy="336"/>
              </a:xfrm>
              <a:prstGeom prst="rect">
                <a:avLst/>
              </a:prstGeom>
              <a:solidFill>
                <a:srgbClr val="9966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9" name="Text Box 21"/>
              <p:cNvSpPr txBox="1">
                <a:spLocks noChangeArrowheads="1"/>
              </p:cNvSpPr>
              <p:nvPr/>
            </p:nvSpPr>
            <p:spPr bwMode="auto">
              <a:xfrm>
                <a:off x="3312" y="3024"/>
                <a:ext cx="1248" cy="1214"/>
              </a:xfrm>
              <a:prstGeom prst="rect">
                <a:avLst/>
              </a:prstGeom>
              <a:noFill/>
              <a:ln w="9525">
                <a:solidFill>
                  <a:srgbClr val="9966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altLang="en-US" sz="2400" b="1" dirty="0">
                    <a:solidFill>
                      <a:srgbClr val="996633"/>
                    </a:solidFill>
                  </a:rPr>
                  <a:t>UV disinfection found to inactivate </a:t>
                </a:r>
                <a:r>
                  <a:rPr lang="en-US" altLang="en-US" sz="2400" b="1" i="1" dirty="0">
                    <a:solidFill>
                      <a:srgbClr val="996633"/>
                    </a:solidFill>
                  </a:rPr>
                  <a:t>Crypto</a:t>
                </a:r>
              </a:p>
            </p:txBody>
          </p:sp>
          <p:sp>
            <p:nvSpPr>
              <p:cNvPr id="30" name="Text Box 22"/>
              <p:cNvSpPr txBox="1">
                <a:spLocks noChangeArrowheads="1"/>
              </p:cNvSpPr>
              <p:nvPr/>
            </p:nvSpPr>
            <p:spPr bwMode="auto">
              <a:xfrm>
                <a:off x="3312" y="2784"/>
                <a:ext cx="67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solidFill>
                      <a:srgbClr val="996633"/>
                    </a:solidFill>
                  </a:rPr>
                  <a:t>1998</a:t>
                </a:r>
              </a:p>
            </p:txBody>
          </p:sp>
          <p:sp>
            <p:nvSpPr>
              <p:cNvPr id="31" name="Line 23"/>
              <p:cNvSpPr>
                <a:spLocks noChangeShapeType="1"/>
              </p:cNvSpPr>
              <p:nvPr/>
            </p:nvSpPr>
            <p:spPr bwMode="auto">
              <a:xfrm>
                <a:off x="3504" y="2976"/>
                <a:ext cx="0" cy="48"/>
              </a:xfrm>
              <a:prstGeom prst="line">
                <a:avLst/>
              </a:prstGeom>
              <a:noFill/>
              <a:ln w="9525">
                <a:solidFill>
                  <a:srgbClr val="9966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grpSp>
          <p:nvGrpSpPr>
            <p:cNvPr id="10" name="Group 24"/>
            <p:cNvGrpSpPr>
              <a:grpSpLocks/>
            </p:cNvGrpSpPr>
            <p:nvPr/>
          </p:nvGrpSpPr>
          <p:grpSpPr bwMode="auto">
            <a:xfrm>
              <a:off x="1676400" y="1768476"/>
              <a:ext cx="2286000" cy="2895601"/>
              <a:chOff x="912" y="1210"/>
              <a:chExt cx="1440" cy="1824"/>
            </a:xfrm>
          </p:grpSpPr>
          <p:sp>
            <p:nvSpPr>
              <p:cNvPr id="24" name="Rectangle 25"/>
              <p:cNvSpPr>
                <a:spLocks noChangeArrowheads="1"/>
              </p:cNvSpPr>
              <p:nvPr/>
            </p:nvSpPr>
            <p:spPr bwMode="auto">
              <a:xfrm>
                <a:off x="1104" y="2448"/>
                <a:ext cx="48" cy="336"/>
              </a:xfrm>
              <a:prstGeom prst="rect">
                <a:avLst/>
              </a:prstGeom>
              <a:solidFill>
                <a:srgbClr val="80008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5" name="Text Box 26"/>
              <p:cNvSpPr txBox="1">
                <a:spLocks noChangeArrowheads="1"/>
              </p:cNvSpPr>
              <p:nvPr/>
            </p:nvSpPr>
            <p:spPr bwMode="auto">
              <a:xfrm>
                <a:off x="1240" y="1210"/>
                <a:ext cx="1112" cy="1214"/>
              </a:xfrm>
              <a:prstGeom prst="rect">
                <a:avLst/>
              </a:prstGeom>
              <a:noFill/>
              <a:ln w="9525">
                <a:solidFill>
                  <a:srgbClr val="80008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altLang="en-US" sz="2400" b="1" dirty="0">
                    <a:solidFill>
                      <a:srgbClr val="800080"/>
                    </a:solidFill>
                  </a:rPr>
                  <a:t>First drinking water facility in Marseilles</a:t>
                </a:r>
              </a:p>
            </p:txBody>
          </p:sp>
          <p:sp>
            <p:nvSpPr>
              <p:cNvPr id="26" name="Text Box 27"/>
              <p:cNvSpPr txBox="1">
                <a:spLocks noChangeArrowheads="1"/>
              </p:cNvSpPr>
              <p:nvPr/>
            </p:nvSpPr>
            <p:spPr bwMode="auto">
              <a:xfrm>
                <a:off x="912" y="2784"/>
                <a:ext cx="52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solidFill>
                      <a:srgbClr val="800080"/>
                    </a:solidFill>
                  </a:rPr>
                  <a:t>1910</a:t>
                </a:r>
              </a:p>
            </p:txBody>
          </p:sp>
          <p:sp>
            <p:nvSpPr>
              <p:cNvPr id="27" name="Line 28"/>
              <p:cNvSpPr>
                <a:spLocks noChangeShapeType="1"/>
              </p:cNvSpPr>
              <p:nvPr/>
            </p:nvSpPr>
            <p:spPr bwMode="auto">
              <a:xfrm flipH="1">
                <a:off x="1128" y="2432"/>
                <a:ext cx="24" cy="16"/>
              </a:xfrm>
              <a:prstGeom prst="line">
                <a:avLst/>
              </a:prstGeom>
              <a:noFill/>
              <a:ln w="9525">
                <a:solidFill>
                  <a:srgbClr val="800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grpSp>
          <p:nvGrpSpPr>
            <p:cNvPr id="11" name="Group 29"/>
            <p:cNvGrpSpPr>
              <a:grpSpLocks/>
            </p:cNvGrpSpPr>
            <p:nvPr/>
          </p:nvGrpSpPr>
          <p:grpSpPr bwMode="auto">
            <a:xfrm>
              <a:off x="2514600" y="3733801"/>
              <a:ext cx="2286000" cy="2852738"/>
              <a:chOff x="1536" y="2448"/>
              <a:chExt cx="1440" cy="1797"/>
            </a:xfrm>
          </p:grpSpPr>
          <p:grpSp>
            <p:nvGrpSpPr>
              <p:cNvPr id="18" name="Group 30"/>
              <p:cNvGrpSpPr>
                <a:grpSpLocks/>
              </p:cNvGrpSpPr>
              <p:nvPr/>
            </p:nvGrpSpPr>
            <p:grpSpPr bwMode="auto">
              <a:xfrm>
                <a:off x="1536" y="2448"/>
                <a:ext cx="1440" cy="1797"/>
                <a:chOff x="1536" y="2448"/>
                <a:chExt cx="1440" cy="1797"/>
              </a:xfrm>
            </p:grpSpPr>
            <p:grpSp>
              <p:nvGrpSpPr>
                <p:cNvPr id="20" name="Group 31"/>
                <p:cNvGrpSpPr>
                  <a:grpSpLocks/>
                </p:cNvGrpSpPr>
                <p:nvPr/>
              </p:nvGrpSpPr>
              <p:grpSpPr bwMode="auto">
                <a:xfrm>
                  <a:off x="1536" y="2784"/>
                  <a:ext cx="1440" cy="1461"/>
                  <a:chOff x="1536" y="2784"/>
                  <a:chExt cx="1440" cy="1461"/>
                </a:xfrm>
              </p:grpSpPr>
              <p:sp>
                <p:nvSpPr>
                  <p:cNvPr id="22" name="Text Box 32"/>
                  <p:cNvSpPr txBox="1">
                    <a:spLocks noChangeArrowheads="1"/>
                  </p:cNvSpPr>
                  <p:nvPr/>
                </p:nvSpPr>
                <p:spPr bwMode="auto">
                  <a:xfrm>
                    <a:off x="1536" y="3024"/>
                    <a:ext cx="1440" cy="1221"/>
                  </a:xfrm>
                  <a:prstGeom prst="rect">
                    <a:avLst/>
                  </a:prstGeom>
                  <a:noFill/>
                  <a:ln w="952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2400" b="1" dirty="0">
                        <a:solidFill>
                          <a:srgbClr val="FF3300"/>
                        </a:solidFill>
                      </a:rPr>
                      <a:t>Reliable UV facilities demonstrated in Austria and Switzerland</a:t>
                    </a:r>
                  </a:p>
                </p:txBody>
              </p:sp>
              <p:sp>
                <p:nvSpPr>
                  <p:cNvPr id="23" name="Text Box 33"/>
                  <p:cNvSpPr txBox="1">
                    <a:spLocks noChangeArrowheads="1"/>
                  </p:cNvSpPr>
                  <p:nvPr/>
                </p:nvSpPr>
                <p:spPr bwMode="auto">
                  <a:xfrm>
                    <a:off x="1872" y="2784"/>
                    <a:ext cx="67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solidFill>
                          <a:srgbClr val="FF3300"/>
                        </a:solidFill>
                      </a:rPr>
                      <a:t>1955</a:t>
                    </a:r>
                  </a:p>
                </p:txBody>
              </p:sp>
            </p:grpSp>
            <p:sp>
              <p:nvSpPr>
                <p:cNvPr id="21" name="Rectangle 34"/>
                <p:cNvSpPr>
                  <a:spLocks noChangeArrowheads="1"/>
                </p:cNvSpPr>
                <p:nvPr/>
              </p:nvSpPr>
              <p:spPr bwMode="auto">
                <a:xfrm>
                  <a:off x="2064" y="2448"/>
                  <a:ext cx="48" cy="336"/>
                </a:xfrm>
                <a:prstGeom prst="rect">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sp>
            <p:nvSpPr>
              <p:cNvPr id="19" name="Line 35"/>
              <p:cNvSpPr>
                <a:spLocks noChangeShapeType="1"/>
              </p:cNvSpPr>
              <p:nvPr/>
            </p:nvSpPr>
            <p:spPr bwMode="auto">
              <a:xfrm>
                <a:off x="2064" y="2976"/>
                <a:ext cx="0" cy="48"/>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grpSp>
          <p:nvGrpSpPr>
            <p:cNvPr id="12" name="Group 36"/>
            <p:cNvGrpSpPr>
              <a:grpSpLocks/>
            </p:cNvGrpSpPr>
            <p:nvPr/>
          </p:nvGrpSpPr>
          <p:grpSpPr bwMode="auto">
            <a:xfrm>
              <a:off x="838200" y="3733800"/>
              <a:ext cx="1447800" cy="1746250"/>
              <a:chOff x="432" y="2448"/>
              <a:chExt cx="912" cy="1100"/>
            </a:xfrm>
          </p:grpSpPr>
          <p:sp>
            <p:nvSpPr>
              <p:cNvPr id="14" name="Rectangle 37"/>
              <p:cNvSpPr>
                <a:spLocks noChangeArrowheads="1"/>
              </p:cNvSpPr>
              <p:nvPr/>
            </p:nvSpPr>
            <p:spPr bwMode="auto">
              <a:xfrm>
                <a:off x="720" y="2448"/>
                <a:ext cx="48" cy="336"/>
              </a:xfrm>
              <a:prstGeom prst="rect">
                <a:avLst/>
              </a:prstGeom>
              <a:solidFill>
                <a:srgbClr val="0000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5" name="Text Box 38"/>
              <p:cNvSpPr txBox="1">
                <a:spLocks noChangeArrowheads="1"/>
              </p:cNvSpPr>
              <p:nvPr/>
            </p:nvSpPr>
            <p:spPr bwMode="auto">
              <a:xfrm>
                <a:off x="432" y="3024"/>
                <a:ext cx="912" cy="524"/>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dirty="0">
                    <a:solidFill>
                      <a:schemeClr val="accent2"/>
                    </a:solidFill>
                  </a:rPr>
                  <a:t>UV lamp invented</a:t>
                </a:r>
              </a:p>
            </p:txBody>
          </p:sp>
          <p:sp>
            <p:nvSpPr>
              <p:cNvPr id="16" name="Text Box 39"/>
              <p:cNvSpPr txBox="1">
                <a:spLocks noChangeArrowheads="1"/>
              </p:cNvSpPr>
              <p:nvPr/>
            </p:nvSpPr>
            <p:spPr bwMode="auto">
              <a:xfrm>
                <a:off x="528" y="2784"/>
                <a:ext cx="52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solidFill>
                      <a:schemeClr val="accent2"/>
                    </a:solidFill>
                  </a:rPr>
                  <a:t>1901</a:t>
                </a:r>
              </a:p>
            </p:txBody>
          </p:sp>
          <p:sp>
            <p:nvSpPr>
              <p:cNvPr id="17" name="Line 40"/>
              <p:cNvSpPr>
                <a:spLocks noChangeShapeType="1"/>
              </p:cNvSpPr>
              <p:nvPr/>
            </p:nvSpPr>
            <p:spPr bwMode="auto">
              <a:xfrm>
                <a:off x="720" y="2976"/>
                <a:ext cx="0" cy="48"/>
              </a:xfrm>
              <a:prstGeom prst="line">
                <a:avLst/>
              </a:prstGeom>
              <a:noFill/>
              <a:ln w="952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sp>
          <p:nvSpPr>
            <p:cNvPr id="13" name="Line 41"/>
            <p:cNvSpPr>
              <a:spLocks noChangeShapeType="1"/>
            </p:cNvSpPr>
            <p:nvPr/>
          </p:nvSpPr>
          <p:spPr bwMode="auto">
            <a:xfrm>
              <a:off x="381000" y="4038600"/>
              <a:ext cx="8077200" cy="0"/>
            </a:xfrm>
            <a:prstGeom prst="line">
              <a:avLst/>
            </a:prstGeom>
            <a:noFill/>
            <a:ln w="101600">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sp>
        <p:nvSpPr>
          <p:cNvPr id="3" name="Date Placeholder 2">
            <a:extLst>
              <a:ext uri="{FF2B5EF4-FFF2-40B4-BE49-F238E27FC236}">
                <a16:creationId xmlns:a16="http://schemas.microsoft.com/office/drawing/2014/main" id="{683B0D72-185B-16DE-6A87-34B5E7BAAAE6}"/>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139377506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22238"/>
            <a:ext cx="8640146" cy="1020762"/>
          </a:xfrm>
        </p:spPr>
        <p:txBody>
          <a:bodyPr/>
          <a:lstStyle/>
          <a:p>
            <a:r>
              <a:rPr lang="en-US" b="1" dirty="0"/>
              <a:t>Kristen M. Lentz WTP - 2010</a:t>
            </a:r>
          </a:p>
        </p:txBody>
      </p:sp>
      <p:sp>
        <p:nvSpPr>
          <p:cNvPr id="28" name="Content Placeholder 27"/>
          <p:cNvSpPr>
            <a:spLocks noGrp="1"/>
          </p:cNvSpPr>
          <p:nvPr>
            <p:ph idx="1"/>
          </p:nvPr>
        </p:nvSpPr>
        <p:spPr>
          <a:xfrm>
            <a:off x="228600" y="1505505"/>
            <a:ext cx="8640146" cy="780495"/>
          </a:xfrm>
        </p:spPr>
        <p:txBody>
          <a:bodyPr>
            <a:normAutofit/>
          </a:bodyPr>
          <a:lstStyle/>
          <a:p>
            <a:pPr marL="342900" indent="-342900">
              <a:buFont typeface="Arial" panose="020B0604020202020204" pitchFamily="34" charset="0"/>
              <a:buChar char="•"/>
            </a:pPr>
            <a:r>
              <a:rPr lang="en-US" b="1" dirty="0"/>
              <a:t>Treatment Process:</a:t>
            </a:r>
          </a:p>
        </p:txBody>
      </p:sp>
      <p:grpSp>
        <p:nvGrpSpPr>
          <p:cNvPr id="6" name="Group 5"/>
          <p:cNvGrpSpPr/>
          <p:nvPr/>
        </p:nvGrpSpPr>
        <p:grpSpPr>
          <a:xfrm>
            <a:off x="228600" y="2109496"/>
            <a:ext cx="8686800" cy="1419807"/>
            <a:chOff x="228600" y="2313993"/>
            <a:chExt cx="8686800" cy="1419807"/>
          </a:xfrm>
        </p:grpSpPr>
        <p:sp>
          <p:nvSpPr>
            <p:cNvPr id="19" name="TextBox 18"/>
            <p:cNvSpPr txBox="1"/>
            <p:nvPr/>
          </p:nvSpPr>
          <p:spPr>
            <a:xfrm>
              <a:off x="6069231" y="2313993"/>
              <a:ext cx="1093569" cy="369332"/>
            </a:xfrm>
            <a:prstGeom prst="rect">
              <a:avLst/>
            </a:prstGeom>
            <a:noFill/>
          </p:spPr>
          <p:txBody>
            <a:bodyPr wrap="none" rtlCol="0">
              <a:spAutoFit/>
            </a:bodyPr>
            <a:lstStyle/>
            <a:p>
              <a:r>
                <a:rPr lang="en-US" dirty="0"/>
                <a:t>Ammonia</a:t>
              </a:r>
            </a:p>
          </p:txBody>
        </p:sp>
        <p:grpSp>
          <p:nvGrpSpPr>
            <p:cNvPr id="3" name="Group 2"/>
            <p:cNvGrpSpPr/>
            <p:nvPr/>
          </p:nvGrpSpPr>
          <p:grpSpPr>
            <a:xfrm>
              <a:off x="228600" y="2362200"/>
              <a:ext cx="8686800" cy="1371600"/>
              <a:chOff x="228600" y="2514600"/>
              <a:chExt cx="8686800" cy="1371600"/>
            </a:xfrm>
          </p:grpSpPr>
          <p:sp>
            <p:nvSpPr>
              <p:cNvPr id="17" name="Right Arrow 16"/>
              <p:cNvSpPr/>
              <p:nvPr/>
            </p:nvSpPr>
            <p:spPr>
              <a:xfrm>
                <a:off x="7620000" y="3276600"/>
                <a:ext cx="365760" cy="3657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ight Arrow 15"/>
              <p:cNvSpPr/>
              <p:nvPr/>
            </p:nvSpPr>
            <p:spPr>
              <a:xfrm>
                <a:off x="6400800" y="3276600"/>
                <a:ext cx="365760" cy="3657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ight Arrow 14"/>
              <p:cNvSpPr/>
              <p:nvPr/>
            </p:nvSpPr>
            <p:spPr>
              <a:xfrm>
                <a:off x="5181600" y="3276600"/>
                <a:ext cx="365760" cy="3657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ight Arrow 13"/>
              <p:cNvSpPr/>
              <p:nvPr/>
            </p:nvSpPr>
            <p:spPr>
              <a:xfrm>
                <a:off x="3581400" y="3276600"/>
                <a:ext cx="365760" cy="3657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ight Arrow 11"/>
              <p:cNvSpPr/>
              <p:nvPr/>
            </p:nvSpPr>
            <p:spPr>
              <a:xfrm>
                <a:off x="1066800" y="3276600"/>
                <a:ext cx="365760" cy="3657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228600" y="2971800"/>
                <a:ext cx="914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Rapid Mix</a:t>
                </a:r>
              </a:p>
            </p:txBody>
          </p:sp>
          <p:sp>
            <p:nvSpPr>
              <p:cNvPr id="5" name="Rectangle 4"/>
              <p:cNvSpPr/>
              <p:nvPr/>
            </p:nvSpPr>
            <p:spPr>
              <a:xfrm>
                <a:off x="1447800" y="2971800"/>
                <a:ext cx="914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Floc/</a:t>
                </a:r>
              </a:p>
              <a:p>
                <a:pPr algn="ctr"/>
                <a:r>
                  <a:rPr lang="en-US" dirty="0"/>
                  <a:t>Sed</a:t>
                </a:r>
              </a:p>
            </p:txBody>
          </p:sp>
          <p:sp>
            <p:nvSpPr>
              <p:cNvPr id="7" name="Rectangle 6"/>
              <p:cNvSpPr/>
              <p:nvPr/>
            </p:nvSpPr>
            <p:spPr>
              <a:xfrm>
                <a:off x="2743200" y="2971800"/>
                <a:ext cx="914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Filters</a:t>
                </a:r>
              </a:p>
            </p:txBody>
          </p:sp>
          <p:sp>
            <p:nvSpPr>
              <p:cNvPr id="8" name="Rectangle 7"/>
              <p:cNvSpPr/>
              <p:nvPr/>
            </p:nvSpPr>
            <p:spPr>
              <a:xfrm>
                <a:off x="3962400" y="2971800"/>
                <a:ext cx="1295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600" dirty="0"/>
                  <a:t>Disinfection</a:t>
                </a:r>
              </a:p>
              <a:p>
                <a:pPr algn="ctr"/>
                <a:r>
                  <a:rPr lang="en-US" sz="1600" dirty="0"/>
                  <a:t>In Clearwells</a:t>
                </a:r>
              </a:p>
            </p:txBody>
          </p:sp>
          <p:sp>
            <p:nvSpPr>
              <p:cNvPr id="9" name="Rectangle 8"/>
              <p:cNvSpPr/>
              <p:nvPr/>
            </p:nvSpPr>
            <p:spPr>
              <a:xfrm>
                <a:off x="5562600" y="2971800"/>
                <a:ext cx="914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600" dirty="0"/>
                  <a:t>Pump/</a:t>
                </a:r>
              </a:p>
              <a:p>
                <a:pPr algn="ctr"/>
                <a:r>
                  <a:rPr lang="en-US" sz="1600" dirty="0"/>
                  <a:t>Storage</a:t>
                </a:r>
              </a:p>
            </p:txBody>
          </p:sp>
          <p:sp>
            <p:nvSpPr>
              <p:cNvPr id="10" name="Rectangle 9"/>
              <p:cNvSpPr/>
              <p:nvPr/>
            </p:nvSpPr>
            <p:spPr>
              <a:xfrm>
                <a:off x="6781800" y="2971800"/>
                <a:ext cx="914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600" dirty="0"/>
                  <a:t>Storage</a:t>
                </a:r>
              </a:p>
            </p:txBody>
          </p:sp>
          <p:sp>
            <p:nvSpPr>
              <p:cNvPr id="13" name="Right Arrow 12"/>
              <p:cNvSpPr/>
              <p:nvPr/>
            </p:nvSpPr>
            <p:spPr>
              <a:xfrm>
                <a:off x="2362200" y="3276600"/>
                <a:ext cx="365760" cy="3657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8001000" y="2971800"/>
                <a:ext cx="914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FW </a:t>
                </a:r>
              </a:p>
              <a:p>
                <a:pPr algn="ctr"/>
                <a:r>
                  <a:rPr lang="en-US" dirty="0"/>
                  <a:t>Pumps</a:t>
                </a:r>
              </a:p>
            </p:txBody>
          </p:sp>
          <p:sp>
            <p:nvSpPr>
              <p:cNvPr id="18" name="Down Arrow 17"/>
              <p:cNvSpPr/>
              <p:nvPr/>
            </p:nvSpPr>
            <p:spPr>
              <a:xfrm>
                <a:off x="6526431" y="2782076"/>
                <a:ext cx="228600" cy="457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Down Arrow 19"/>
              <p:cNvSpPr/>
              <p:nvPr/>
            </p:nvSpPr>
            <p:spPr>
              <a:xfrm>
                <a:off x="2438400" y="2819400"/>
                <a:ext cx="228600" cy="457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p:cNvSpPr txBox="1"/>
              <p:nvPr/>
            </p:nvSpPr>
            <p:spPr>
              <a:xfrm>
                <a:off x="2073053" y="2514600"/>
                <a:ext cx="974947" cy="369332"/>
              </a:xfrm>
              <a:prstGeom prst="rect">
                <a:avLst/>
              </a:prstGeom>
              <a:noFill/>
            </p:spPr>
            <p:txBody>
              <a:bodyPr wrap="none" rtlCol="0">
                <a:spAutoFit/>
              </a:bodyPr>
              <a:lstStyle/>
              <a:p>
                <a:r>
                  <a:rPr lang="en-US" dirty="0"/>
                  <a:t>Chlorine</a:t>
                </a:r>
              </a:p>
            </p:txBody>
          </p:sp>
        </p:grpSp>
      </p:grpSp>
      <p:sp>
        <p:nvSpPr>
          <p:cNvPr id="22" name="Content Placeholder 27"/>
          <p:cNvSpPr txBox="1">
            <a:spLocks/>
          </p:cNvSpPr>
          <p:nvPr/>
        </p:nvSpPr>
        <p:spPr>
          <a:xfrm>
            <a:off x="228600" y="3904138"/>
            <a:ext cx="8640146" cy="2514600"/>
          </a:xfrm>
          <a:prstGeom prst="rect">
            <a:avLst/>
          </a:prstGeom>
        </p:spPr>
        <p:txBody>
          <a:bodyPr vert="horz" lIns="91440" tIns="45720" rIns="91440" bIns="45720" rtlCol="0">
            <a:normAutofit/>
          </a:bodyPr>
          <a:lstStyle>
            <a:lvl1pPr marL="115888" indent="-115888" algn="l" defTabSz="914400" rtl="0" eaLnBrk="1" fontAlgn="auto" latinLnBrk="0" hangingPunct="1">
              <a:spcBef>
                <a:spcPct val="0"/>
              </a:spcBef>
              <a:spcAft>
                <a:spcPts val="0"/>
              </a:spcAft>
              <a:buSzPct val="135000"/>
              <a:buFontTx/>
              <a:buBlip>
                <a:blip r:embed="rId3"/>
              </a:buBlip>
              <a:defRPr lang="en-US" sz="2400" b="0" kern="1200" dirty="0" smtClean="0">
                <a:solidFill>
                  <a:srgbClr val="00B0F0"/>
                </a:solidFill>
                <a:latin typeface="Arial" pitchFamily="34" charset="0"/>
                <a:ea typeface="+mn-ea"/>
                <a:cs typeface="Arial" pitchFamily="34" charset="0"/>
              </a:defRPr>
            </a:lvl1pPr>
            <a:lvl2pPr marL="741363" indent="-279400" algn="l" defTabSz="914400" rtl="0" eaLnBrk="1" latinLnBrk="0" hangingPunct="1">
              <a:spcBef>
                <a:spcPct val="20000"/>
              </a:spcBef>
              <a:buFont typeface="Arial Narrow" pitchFamily="34" charset="0"/>
              <a:buChar char="─"/>
              <a:defRPr sz="2400" b="1" kern="1200">
                <a:solidFill>
                  <a:schemeClr val="tx1">
                    <a:lumMod val="85000"/>
                    <a:lumOff val="15000"/>
                  </a:schemeClr>
                </a:solidFill>
                <a:latin typeface="Arial Narrow" pitchFamily="34" charset="0"/>
                <a:ea typeface="+mn-ea"/>
                <a:cs typeface="+mn-cs"/>
              </a:defRPr>
            </a:lvl2pPr>
            <a:lvl3pPr marL="914400" indent="-168275" algn="l" defTabSz="914400" rtl="0" eaLnBrk="1" latinLnBrk="0" hangingPunct="1">
              <a:spcBef>
                <a:spcPct val="20000"/>
              </a:spcBef>
              <a:buFont typeface="Arial" pitchFamily="34" charset="0"/>
              <a:buChar char="•"/>
              <a:defRPr sz="2000" kern="1200">
                <a:solidFill>
                  <a:schemeClr val="accent5">
                    <a:lumMod val="75000"/>
                  </a:schemeClr>
                </a:solidFill>
                <a:latin typeface="Arial Narrow" pitchFamily="34" charset="0"/>
                <a:ea typeface="+mn-ea"/>
                <a:cs typeface="+mn-cs"/>
              </a:defRPr>
            </a:lvl3pPr>
            <a:lvl4pPr marL="1262063" indent="-228600" algn="l" defTabSz="914400" rtl="0" eaLnBrk="1" latinLnBrk="0" hangingPunct="1">
              <a:spcBef>
                <a:spcPct val="20000"/>
              </a:spcBef>
              <a:buFont typeface="Arial" pitchFamily="34" charset="0"/>
              <a:buChar char="–"/>
              <a:defRPr sz="1800" kern="1200">
                <a:solidFill>
                  <a:schemeClr val="accent1">
                    <a:lumMod val="50000"/>
                  </a:schemeClr>
                </a:solidFill>
                <a:latin typeface="Arial Narrow" pitchFamily="34" charset="0"/>
                <a:ea typeface="+mn-ea"/>
                <a:cs typeface="+mn-cs"/>
              </a:defRPr>
            </a:lvl4pPr>
            <a:lvl5pPr marL="1719263" indent="-228600" algn="l" defTabSz="914400" rtl="0" eaLnBrk="1" latinLnBrk="0" hangingPunct="1">
              <a:spcBef>
                <a:spcPct val="20000"/>
              </a:spcBef>
              <a:buFont typeface="Arial" pitchFamily="34" charset="0"/>
              <a:buChar char="»"/>
              <a:defRPr sz="1800" kern="1200">
                <a:solidFill>
                  <a:schemeClr val="accent1">
                    <a:lumMod val="50000"/>
                  </a:schemeClr>
                </a:solidFill>
                <a:latin typeface="Arial Narrow"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anose="020B0604020202020204" pitchFamily="34" charset="0"/>
              <a:buChar char="•"/>
            </a:pPr>
            <a:r>
              <a:rPr lang="en-US" dirty="0">
                <a:solidFill>
                  <a:schemeClr val="tx1"/>
                </a:solidFill>
              </a:rPr>
              <a:t>Enhanced Coagulation with Ferric Sulfate at Depressed pH</a:t>
            </a:r>
          </a:p>
          <a:p>
            <a:pPr>
              <a:buFont typeface="Arial" panose="020B0604020202020204" pitchFamily="34" charset="0"/>
              <a:buChar char="•"/>
            </a:pPr>
            <a:r>
              <a:rPr lang="en-US" dirty="0">
                <a:solidFill>
                  <a:schemeClr val="tx1"/>
                </a:solidFill>
              </a:rPr>
              <a:t>Chlorinate Upstream of Filters for Mn Control</a:t>
            </a:r>
          </a:p>
          <a:p>
            <a:pPr>
              <a:buFont typeface="Arial" panose="020B0604020202020204" pitchFamily="34" charset="0"/>
              <a:buChar char="•"/>
            </a:pPr>
            <a:r>
              <a:rPr lang="en-US" dirty="0">
                <a:solidFill>
                  <a:schemeClr val="tx1"/>
                </a:solidFill>
              </a:rPr>
              <a:t>Add ammonia to form chloramines in finished water</a:t>
            </a:r>
          </a:p>
          <a:p>
            <a:pPr>
              <a:buFont typeface="Arial" panose="020B0604020202020204" pitchFamily="34" charset="0"/>
              <a:buChar char="•"/>
            </a:pPr>
            <a:r>
              <a:rPr lang="en-US" dirty="0">
                <a:solidFill>
                  <a:schemeClr val="tx1"/>
                </a:solidFill>
              </a:rPr>
              <a:t>DBP Control Strategy: </a:t>
            </a:r>
          </a:p>
          <a:p>
            <a:pPr lvl="1"/>
            <a:r>
              <a:rPr lang="en-US" dirty="0"/>
              <a:t>Enhanced Coagulation</a:t>
            </a:r>
          </a:p>
          <a:p>
            <a:pPr lvl="1"/>
            <a:r>
              <a:rPr lang="en-US" dirty="0"/>
              <a:t>Chloramines in Distribution System</a:t>
            </a:r>
          </a:p>
        </p:txBody>
      </p:sp>
      <p:sp>
        <p:nvSpPr>
          <p:cNvPr id="23" name="Date Placeholder 22">
            <a:extLst>
              <a:ext uri="{FF2B5EF4-FFF2-40B4-BE49-F238E27FC236}">
                <a16:creationId xmlns:a16="http://schemas.microsoft.com/office/drawing/2014/main" id="{4F1C8F96-D33A-4563-EF78-801747FC2D21}"/>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160586716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Content Placeholder 23"/>
          <p:cNvPicPr>
            <a:picLocks noGrp="1" noChangeAspect="1"/>
          </p:cNvPicPr>
          <p:nvPr>
            <p:ph idx="1"/>
          </p:nvPr>
        </p:nvPicPr>
        <p:blipFill>
          <a:blip r:embed="rId2" cstate="print">
            <a:extLst>
              <a:ext uri="{28A0092B-C50C-407E-A947-70E740481C1C}">
                <a14:useLocalDpi xmlns:a14="http://schemas.microsoft.com/office/drawing/2010/main"/>
              </a:ext>
            </a:extLst>
          </a:blip>
          <a:stretch>
            <a:fillRect/>
          </a:stretch>
        </p:blipFill>
        <p:spPr>
          <a:xfrm>
            <a:off x="1600399" y="1371600"/>
            <a:ext cx="5943203" cy="4754563"/>
          </a:xfrm>
        </p:spPr>
      </p:pic>
      <p:sp>
        <p:nvSpPr>
          <p:cNvPr id="2" name="Title 1"/>
          <p:cNvSpPr>
            <a:spLocks noGrp="1"/>
          </p:cNvSpPr>
          <p:nvPr>
            <p:ph type="title"/>
          </p:nvPr>
        </p:nvSpPr>
        <p:spPr>
          <a:xfrm>
            <a:off x="251927" y="0"/>
            <a:ext cx="8640146" cy="1020762"/>
          </a:xfrm>
        </p:spPr>
        <p:txBody>
          <a:bodyPr/>
          <a:lstStyle/>
          <a:p>
            <a:r>
              <a:rPr lang="en-US" b="1" dirty="0">
                <a:solidFill>
                  <a:srgbClr val="002060"/>
                </a:solidFill>
              </a:rPr>
              <a:t>Kristen M. Lentz WTP - 2010</a:t>
            </a:r>
          </a:p>
        </p:txBody>
      </p:sp>
      <p:sp>
        <p:nvSpPr>
          <p:cNvPr id="8" name="TextBox 7"/>
          <p:cNvSpPr txBox="1"/>
          <p:nvPr/>
        </p:nvSpPr>
        <p:spPr>
          <a:xfrm>
            <a:off x="152400" y="3816715"/>
            <a:ext cx="1371599" cy="1200329"/>
          </a:xfrm>
          <a:prstGeom prst="rect">
            <a:avLst/>
          </a:prstGeom>
          <a:noFill/>
        </p:spPr>
        <p:txBody>
          <a:bodyPr wrap="square" rtlCol="0">
            <a:spAutoFit/>
          </a:bodyPr>
          <a:lstStyle/>
          <a:p>
            <a:pPr algn="ctr"/>
            <a:r>
              <a:rPr lang="en-US" dirty="0">
                <a:solidFill>
                  <a:srgbClr val="FF0000"/>
                </a:solidFill>
              </a:rPr>
              <a:t>4.0 MG </a:t>
            </a:r>
          </a:p>
          <a:p>
            <a:pPr algn="ctr"/>
            <a:r>
              <a:rPr lang="en-US" dirty="0">
                <a:solidFill>
                  <a:srgbClr val="FF0000"/>
                </a:solidFill>
              </a:rPr>
              <a:t>FW Storage Tank</a:t>
            </a:r>
          </a:p>
        </p:txBody>
      </p:sp>
      <p:sp>
        <p:nvSpPr>
          <p:cNvPr id="10" name="TextBox 9"/>
          <p:cNvSpPr txBox="1"/>
          <p:nvPr/>
        </p:nvSpPr>
        <p:spPr>
          <a:xfrm>
            <a:off x="7742541" y="4134670"/>
            <a:ext cx="1249060" cy="1200329"/>
          </a:xfrm>
          <a:prstGeom prst="rect">
            <a:avLst/>
          </a:prstGeom>
          <a:noFill/>
        </p:spPr>
        <p:txBody>
          <a:bodyPr wrap="none" rtlCol="0">
            <a:spAutoFit/>
          </a:bodyPr>
          <a:lstStyle/>
          <a:p>
            <a:pPr algn="r"/>
            <a:r>
              <a:rPr lang="en-US" dirty="0">
                <a:solidFill>
                  <a:srgbClr val="0070C0"/>
                </a:solidFill>
              </a:rPr>
              <a:t>Floc/Sed</a:t>
            </a:r>
          </a:p>
          <a:p>
            <a:pPr algn="r"/>
            <a:r>
              <a:rPr lang="en-US" dirty="0">
                <a:solidFill>
                  <a:srgbClr val="0070C0"/>
                </a:solidFill>
              </a:rPr>
              <a:t>(above)</a:t>
            </a:r>
          </a:p>
          <a:p>
            <a:pPr algn="r"/>
            <a:r>
              <a:rPr lang="en-US" dirty="0">
                <a:solidFill>
                  <a:srgbClr val="FF0000"/>
                </a:solidFill>
              </a:rPr>
              <a:t>Clearwells</a:t>
            </a:r>
          </a:p>
          <a:p>
            <a:pPr algn="r"/>
            <a:r>
              <a:rPr lang="en-US" dirty="0">
                <a:solidFill>
                  <a:srgbClr val="FF0000"/>
                </a:solidFill>
              </a:rPr>
              <a:t>(below)</a:t>
            </a:r>
          </a:p>
        </p:txBody>
      </p:sp>
      <p:sp>
        <p:nvSpPr>
          <p:cNvPr id="11" name="TextBox 10"/>
          <p:cNvSpPr txBox="1"/>
          <p:nvPr/>
        </p:nvSpPr>
        <p:spPr>
          <a:xfrm>
            <a:off x="7863664" y="2696568"/>
            <a:ext cx="1223412" cy="369332"/>
          </a:xfrm>
          <a:prstGeom prst="rect">
            <a:avLst/>
          </a:prstGeom>
          <a:noFill/>
        </p:spPr>
        <p:txBody>
          <a:bodyPr wrap="none" rtlCol="0">
            <a:spAutoFit/>
          </a:bodyPr>
          <a:lstStyle/>
          <a:p>
            <a:r>
              <a:rPr lang="en-US" dirty="0">
                <a:solidFill>
                  <a:srgbClr val="0070C0"/>
                </a:solidFill>
              </a:rPr>
              <a:t>Filter Bldg</a:t>
            </a:r>
          </a:p>
        </p:txBody>
      </p:sp>
      <p:sp>
        <p:nvSpPr>
          <p:cNvPr id="13" name="TextBox 12"/>
          <p:cNvSpPr txBox="1"/>
          <p:nvPr/>
        </p:nvSpPr>
        <p:spPr>
          <a:xfrm>
            <a:off x="7661447" y="3485268"/>
            <a:ext cx="1337995" cy="369332"/>
          </a:xfrm>
          <a:prstGeom prst="rect">
            <a:avLst/>
          </a:prstGeom>
          <a:noFill/>
        </p:spPr>
        <p:txBody>
          <a:bodyPr wrap="none" rtlCol="0">
            <a:spAutoFit/>
          </a:bodyPr>
          <a:lstStyle/>
          <a:p>
            <a:r>
              <a:rPr lang="en-US" dirty="0">
                <a:solidFill>
                  <a:srgbClr val="FF0000"/>
                </a:solidFill>
              </a:rPr>
              <a:t>Residuals PS</a:t>
            </a:r>
          </a:p>
        </p:txBody>
      </p:sp>
      <p:sp>
        <p:nvSpPr>
          <p:cNvPr id="14" name="TextBox 13"/>
          <p:cNvSpPr txBox="1"/>
          <p:nvPr/>
        </p:nvSpPr>
        <p:spPr>
          <a:xfrm>
            <a:off x="0" y="5023377"/>
            <a:ext cx="1143000" cy="923330"/>
          </a:xfrm>
          <a:prstGeom prst="rect">
            <a:avLst/>
          </a:prstGeom>
          <a:noFill/>
        </p:spPr>
        <p:txBody>
          <a:bodyPr wrap="square" rtlCol="0">
            <a:spAutoFit/>
          </a:bodyPr>
          <a:lstStyle/>
          <a:p>
            <a:pPr algn="ctr"/>
            <a:r>
              <a:rPr lang="en-US" dirty="0">
                <a:solidFill>
                  <a:srgbClr val="0070C0"/>
                </a:solidFill>
              </a:rPr>
              <a:t>High Pressure PS</a:t>
            </a:r>
          </a:p>
        </p:txBody>
      </p:sp>
      <p:sp>
        <p:nvSpPr>
          <p:cNvPr id="18" name="TextBox 17"/>
          <p:cNvSpPr txBox="1"/>
          <p:nvPr/>
        </p:nvSpPr>
        <p:spPr>
          <a:xfrm>
            <a:off x="7582280" y="1718965"/>
            <a:ext cx="1561719" cy="923330"/>
          </a:xfrm>
          <a:prstGeom prst="rect">
            <a:avLst/>
          </a:prstGeom>
          <a:noFill/>
        </p:spPr>
        <p:txBody>
          <a:bodyPr wrap="square" rtlCol="0">
            <a:spAutoFit/>
          </a:bodyPr>
          <a:lstStyle/>
          <a:p>
            <a:pPr algn="r"/>
            <a:r>
              <a:rPr lang="en-US" dirty="0">
                <a:solidFill>
                  <a:srgbClr val="FF0000"/>
                </a:solidFill>
              </a:rPr>
              <a:t>Backwash Equalization Basin</a:t>
            </a:r>
          </a:p>
        </p:txBody>
      </p:sp>
      <p:cxnSp>
        <p:nvCxnSpPr>
          <p:cNvPr id="21" name="Straight Arrow Connector 20"/>
          <p:cNvCxnSpPr>
            <a:cxnSpLocks/>
            <a:stCxn id="18" idx="1"/>
          </p:cNvCxnSpPr>
          <p:nvPr/>
        </p:nvCxnSpPr>
        <p:spPr>
          <a:xfrm flipH="1">
            <a:off x="3789784" y="2180630"/>
            <a:ext cx="3792496" cy="732472"/>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cxnSpLocks/>
            <a:stCxn id="29" idx="3"/>
          </p:cNvCxnSpPr>
          <p:nvPr/>
        </p:nvCxnSpPr>
        <p:spPr>
          <a:xfrm>
            <a:off x="1482554" y="3321151"/>
            <a:ext cx="2307229" cy="152502"/>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4" idx="3"/>
          </p:cNvCxnSpPr>
          <p:nvPr/>
        </p:nvCxnSpPr>
        <p:spPr>
          <a:xfrm flipV="1">
            <a:off x="1143000" y="4433633"/>
            <a:ext cx="3200400" cy="1051409"/>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52400" y="1944469"/>
            <a:ext cx="1486677" cy="646331"/>
          </a:xfrm>
          <a:prstGeom prst="rect">
            <a:avLst/>
          </a:prstGeom>
          <a:noFill/>
        </p:spPr>
        <p:txBody>
          <a:bodyPr wrap="square" rtlCol="0">
            <a:spAutoFit/>
          </a:bodyPr>
          <a:lstStyle/>
          <a:p>
            <a:r>
              <a:rPr lang="en-US" dirty="0">
                <a:solidFill>
                  <a:srgbClr val="FF0000"/>
                </a:solidFill>
              </a:rPr>
              <a:t>Intermediate Pump Station</a:t>
            </a:r>
          </a:p>
        </p:txBody>
      </p:sp>
      <p:sp>
        <p:nvSpPr>
          <p:cNvPr id="29" name="TextBox 28"/>
          <p:cNvSpPr txBox="1"/>
          <p:nvPr/>
        </p:nvSpPr>
        <p:spPr>
          <a:xfrm>
            <a:off x="152400" y="2859486"/>
            <a:ext cx="1330154" cy="923330"/>
          </a:xfrm>
          <a:prstGeom prst="rect">
            <a:avLst/>
          </a:prstGeom>
          <a:noFill/>
        </p:spPr>
        <p:txBody>
          <a:bodyPr wrap="square" rtlCol="0">
            <a:spAutoFit/>
          </a:bodyPr>
          <a:lstStyle/>
          <a:p>
            <a:r>
              <a:rPr lang="en-US" dirty="0">
                <a:solidFill>
                  <a:srgbClr val="0070C0"/>
                </a:solidFill>
              </a:rPr>
              <a:t>Chemical/Operations Bldg</a:t>
            </a:r>
          </a:p>
        </p:txBody>
      </p:sp>
      <p:cxnSp>
        <p:nvCxnSpPr>
          <p:cNvPr id="33" name="Straight Arrow Connector 32"/>
          <p:cNvCxnSpPr>
            <a:stCxn id="13" idx="1"/>
          </p:cNvCxnSpPr>
          <p:nvPr/>
        </p:nvCxnSpPr>
        <p:spPr>
          <a:xfrm flipH="1">
            <a:off x="7162800" y="3669934"/>
            <a:ext cx="498647" cy="132229"/>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8" idx="3"/>
          </p:cNvCxnSpPr>
          <p:nvPr/>
        </p:nvCxnSpPr>
        <p:spPr>
          <a:xfrm flipV="1">
            <a:off x="1523999" y="3657104"/>
            <a:ext cx="1676401" cy="759776"/>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28" idx="3"/>
          </p:cNvCxnSpPr>
          <p:nvPr/>
        </p:nvCxnSpPr>
        <p:spPr>
          <a:xfrm>
            <a:off x="1639077" y="2267635"/>
            <a:ext cx="1704971" cy="822683"/>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11" idx="1"/>
          </p:cNvCxnSpPr>
          <p:nvPr/>
        </p:nvCxnSpPr>
        <p:spPr>
          <a:xfrm flipH="1">
            <a:off x="5334000" y="2881234"/>
            <a:ext cx="2529664" cy="306505"/>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10" idx="1"/>
          </p:cNvCxnSpPr>
          <p:nvPr/>
        </p:nvCxnSpPr>
        <p:spPr>
          <a:xfrm flipH="1" flipV="1">
            <a:off x="6629400" y="4171395"/>
            <a:ext cx="1113141" cy="56344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 name="Date Placeholder 2">
            <a:extLst>
              <a:ext uri="{FF2B5EF4-FFF2-40B4-BE49-F238E27FC236}">
                <a16:creationId xmlns:a16="http://schemas.microsoft.com/office/drawing/2014/main" id="{9CBED3D0-2661-8188-04ED-5EB0761416C3}"/>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40832045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7C9020-88A3-A876-9246-6B0172CC5E99}"/>
              </a:ext>
            </a:extLst>
          </p:cNvPr>
          <p:cNvSpPr>
            <a:spLocks noGrp="1"/>
          </p:cNvSpPr>
          <p:nvPr>
            <p:ph type="title"/>
          </p:nvPr>
        </p:nvSpPr>
        <p:spPr/>
        <p:txBody>
          <a:bodyPr/>
          <a:lstStyle/>
          <a:p>
            <a:r>
              <a:rPr lang="en-US" dirty="0"/>
              <a:t>Overview of water treatment</a:t>
            </a:r>
          </a:p>
        </p:txBody>
      </p:sp>
      <p:sp>
        <p:nvSpPr>
          <p:cNvPr id="3" name="Content Placeholder 2">
            <a:extLst>
              <a:ext uri="{FF2B5EF4-FFF2-40B4-BE49-F238E27FC236}">
                <a16:creationId xmlns:a16="http://schemas.microsoft.com/office/drawing/2014/main" id="{58F2AA77-F2B6-F711-CD24-DC4D698B409C}"/>
              </a:ext>
            </a:extLst>
          </p:cNvPr>
          <p:cNvSpPr>
            <a:spLocks noGrp="1"/>
          </p:cNvSpPr>
          <p:nvPr>
            <p:ph idx="1"/>
          </p:nvPr>
        </p:nvSpPr>
        <p:spPr/>
        <p:txBody>
          <a:bodyPr/>
          <a:lstStyle/>
          <a:p>
            <a:r>
              <a:rPr lang="en-US" dirty="0"/>
              <a:t> </a:t>
            </a:r>
          </a:p>
        </p:txBody>
      </p:sp>
      <p:sp>
        <p:nvSpPr>
          <p:cNvPr id="4" name="Slide Number Placeholder 3">
            <a:extLst>
              <a:ext uri="{FF2B5EF4-FFF2-40B4-BE49-F238E27FC236}">
                <a16:creationId xmlns:a16="http://schemas.microsoft.com/office/drawing/2014/main" id="{69ACD240-C0E2-A12E-F22C-5DC68385C288}"/>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5" name="Content Placeholder 8">
            <a:extLst>
              <a:ext uri="{FF2B5EF4-FFF2-40B4-BE49-F238E27FC236}">
                <a16:creationId xmlns:a16="http://schemas.microsoft.com/office/drawing/2014/main" id="{857A0554-EEEF-28FD-C387-E6983AC87F7E}"/>
              </a:ext>
            </a:extLst>
          </p:cNvPr>
          <p:cNvPicPr>
            <a:picLocks noChangeAspect="1"/>
          </p:cNvPicPr>
          <p:nvPr/>
        </p:nvPicPr>
        <p:blipFill>
          <a:blip r:embed="rId2"/>
          <a:stretch>
            <a:fillRect/>
          </a:stretch>
        </p:blipFill>
        <p:spPr bwMode="auto">
          <a:xfrm>
            <a:off x="586038" y="1905000"/>
            <a:ext cx="8100762" cy="2491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948074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927" y="381000"/>
            <a:ext cx="8640146" cy="1020762"/>
          </a:xfrm>
        </p:spPr>
        <p:txBody>
          <a:bodyPr/>
          <a:lstStyle/>
          <a:p>
            <a:r>
              <a:rPr lang="en-US" sz="3600" b="1" dirty="0"/>
              <a:t>Multiple barrier </a:t>
            </a:r>
            <a:r>
              <a:rPr lang="en-US" dirty="0"/>
              <a:t>d</a:t>
            </a:r>
            <a:r>
              <a:rPr lang="en-US" sz="3600" b="1" dirty="0"/>
              <a:t>isinfection </a:t>
            </a:r>
            <a:r>
              <a:rPr lang="en-US" dirty="0"/>
              <a:t>a</a:t>
            </a:r>
            <a:r>
              <a:rPr lang="en-US" sz="3600" b="1" dirty="0"/>
              <a:t>pproach to meet DBP and disinfection </a:t>
            </a:r>
            <a:r>
              <a:rPr lang="en-US" dirty="0"/>
              <a:t>g</a:t>
            </a:r>
            <a:r>
              <a:rPr lang="en-US" sz="3600" b="1" dirty="0"/>
              <a:t>oals</a:t>
            </a:r>
          </a:p>
        </p:txBody>
      </p:sp>
      <p:grpSp>
        <p:nvGrpSpPr>
          <p:cNvPr id="3" name="Group 2"/>
          <p:cNvGrpSpPr/>
          <p:nvPr/>
        </p:nvGrpSpPr>
        <p:grpSpPr>
          <a:xfrm>
            <a:off x="152400" y="4724400"/>
            <a:ext cx="8763000" cy="1447800"/>
            <a:chOff x="152400" y="4694237"/>
            <a:chExt cx="8763000" cy="1447800"/>
          </a:xfrm>
        </p:grpSpPr>
        <p:sp>
          <p:nvSpPr>
            <p:cNvPr id="27" name="Right Arrow 26"/>
            <p:cNvSpPr/>
            <p:nvPr/>
          </p:nvSpPr>
          <p:spPr>
            <a:xfrm>
              <a:off x="5867400" y="5532437"/>
              <a:ext cx="3048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ight Arrow 3"/>
            <p:cNvSpPr/>
            <p:nvPr/>
          </p:nvSpPr>
          <p:spPr>
            <a:xfrm>
              <a:off x="7772400" y="5532437"/>
              <a:ext cx="3048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ight Arrow 4"/>
            <p:cNvSpPr/>
            <p:nvPr/>
          </p:nvSpPr>
          <p:spPr>
            <a:xfrm>
              <a:off x="4953000" y="5532437"/>
              <a:ext cx="2286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ight Arrow 5"/>
            <p:cNvSpPr/>
            <p:nvPr/>
          </p:nvSpPr>
          <p:spPr>
            <a:xfrm>
              <a:off x="762000" y="5532437"/>
              <a:ext cx="3048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Arrow 6"/>
            <p:cNvSpPr/>
            <p:nvPr/>
          </p:nvSpPr>
          <p:spPr>
            <a:xfrm>
              <a:off x="1600200" y="5532437"/>
              <a:ext cx="3048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a:off x="2819400" y="5532437"/>
              <a:ext cx="3048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52400" y="5227637"/>
              <a:ext cx="7620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600" dirty="0"/>
                <a:t>Rapid Mix</a:t>
              </a:r>
            </a:p>
          </p:txBody>
        </p:sp>
        <p:sp>
          <p:nvSpPr>
            <p:cNvPr id="10" name="Rectangle 9"/>
            <p:cNvSpPr/>
            <p:nvPr/>
          </p:nvSpPr>
          <p:spPr>
            <a:xfrm>
              <a:off x="1066800" y="5227637"/>
              <a:ext cx="6858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Floc/</a:t>
              </a:r>
            </a:p>
            <a:p>
              <a:pPr algn="ctr"/>
              <a:r>
                <a:rPr lang="en-US" dirty="0"/>
                <a:t>Sed</a:t>
              </a:r>
            </a:p>
          </p:txBody>
        </p:sp>
        <p:sp>
          <p:nvSpPr>
            <p:cNvPr id="11" name="Rectangle 10"/>
            <p:cNvSpPr/>
            <p:nvPr/>
          </p:nvSpPr>
          <p:spPr>
            <a:xfrm>
              <a:off x="4267200" y="5227637"/>
              <a:ext cx="7620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600" dirty="0">
                  <a:solidFill>
                    <a:srgbClr val="FF0000"/>
                  </a:solidFill>
                </a:rPr>
                <a:t>New Filters</a:t>
              </a:r>
            </a:p>
          </p:txBody>
        </p:sp>
        <p:sp>
          <p:nvSpPr>
            <p:cNvPr id="12" name="Rectangle 11"/>
            <p:cNvSpPr/>
            <p:nvPr/>
          </p:nvSpPr>
          <p:spPr>
            <a:xfrm>
              <a:off x="1905000" y="5227637"/>
              <a:ext cx="10668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600" dirty="0"/>
                <a:t>Clearwell  </a:t>
              </a:r>
              <a:endParaRPr lang="en-US" sz="1600" dirty="0">
                <a:solidFill>
                  <a:srgbClr val="FF0000"/>
                </a:solidFill>
              </a:endParaRPr>
            </a:p>
            <a:p>
              <a:pPr algn="ctr"/>
              <a:r>
                <a:rPr lang="en-US" sz="1600" dirty="0">
                  <a:solidFill>
                    <a:srgbClr val="FF0000"/>
                  </a:solidFill>
                </a:rPr>
                <a:t>SW</a:t>
              </a:r>
            </a:p>
            <a:p>
              <a:pPr algn="ctr"/>
              <a:r>
                <a:rPr lang="en-US" sz="1600" dirty="0">
                  <a:solidFill>
                    <a:srgbClr val="FF0000"/>
                  </a:solidFill>
                </a:rPr>
                <a:t>Storage</a:t>
              </a:r>
            </a:p>
          </p:txBody>
        </p:sp>
        <p:sp>
          <p:nvSpPr>
            <p:cNvPr id="13" name="Rectangle 12"/>
            <p:cNvSpPr/>
            <p:nvPr/>
          </p:nvSpPr>
          <p:spPr>
            <a:xfrm>
              <a:off x="6934200" y="5227637"/>
              <a:ext cx="914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600" dirty="0"/>
                <a:t>Storage</a:t>
              </a:r>
            </a:p>
          </p:txBody>
        </p:sp>
        <p:sp>
          <p:nvSpPr>
            <p:cNvPr id="14" name="Rectangle 13"/>
            <p:cNvSpPr/>
            <p:nvPr/>
          </p:nvSpPr>
          <p:spPr>
            <a:xfrm>
              <a:off x="8077200" y="5227637"/>
              <a:ext cx="8382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600" dirty="0"/>
                <a:t>FW </a:t>
              </a:r>
            </a:p>
            <a:p>
              <a:pPr algn="ctr"/>
              <a:r>
                <a:rPr lang="en-US" sz="1600" dirty="0"/>
                <a:t>Pumps</a:t>
              </a:r>
            </a:p>
          </p:txBody>
        </p:sp>
        <p:sp>
          <p:nvSpPr>
            <p:cNvPr id="15" name="Right Arrow 14"/>
            <p:cNvSpPr/>
            <p:nvPr/>
          </p:nvSpPr>
          <p:spPr>
            <a:xfrm>
              <a:off x="3962400" y="5532437"/>
              <a:ext cx="3048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ight Arrow 15"/>
            <p:cNvSpPr/>
            <p:nvPr/>
          </p:nvSpPr>
          <p:spPr>
            <a:xfrm>
              <a:off x="6629400" y="5532437"/>
              <a:ext cx="3048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3124200" y="5227637"/>
              <a:ext cx="914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600" dirty="0">
                  <a:solidFill>
                    <a:srgbClr val="FF0000"/>
                  </a:solidFill>
                </a:rPr>
                <a:t>New SW Pumps</a:t>
              </a:r>
            </a:p>
          </p:txBody>
        </p:sp>
        <p:sp>
          <p:nvSpPr>
            <p:cNvPr id="18" name="Rectangle 17"/>
            <p:cNvSpPr/>
            <p:nvPr/>
          </p:nvSpPr>
          <p:spPr>
            <a:xfrm>
              <a:off x="5181600" y="5227637"/>
              <a:ext cx="8382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600" dirty="0"/>
                <a:t>Low Lift Pumps</a:t>
              </a:r>
            </a:p>
          </p:txBody>
        </p:sp>
        <p:sp>
          <p:nvSpPr>
            <p:cNvPr id="19" name="Down Arrow 18"/>
            <p:cNvSpPr/>
            <p:nvPr/>
          </p:nvSpPr>
          <p:spPr>
            <a:xfrm>
              <a:off x="6705600" y="5075237"/>
              <a:ext cx="228600" cy="457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p:cNvSpPr txBox="1"/>
            <p:nvPr/>
          </p:nvSpPr>
          <p:spPr>
            <a:xfrm>
              <a:off x="6248400" y="4694237"/>
              <a:ext cx="1116011" cy="369332"/>
            </a:xfrm>
            <a:prstGeom prst="rect">
              <a:avLst/>
            </a:prstGeom>
            <a:noFill/>
          </p:spPr>
          <p:txBody>
            <a:bodyPr wrap="none" rtlCol="0">
              <a:spAutoFit/>
            </a:bodyPr>
            <a:lstStyle/>
            <a:p>
              <a:r>
                <a:rPr lang="en-US" b="1" dirty="0"/>
                <a:t>Ammonia</a:t>
              </a:r>
            </a:p>
          </p:txBody>
        </p:sp>
        <p:sp>
          <p:nvSpPr>
            <p:cNvPr id="23" name="Down Arrow 22"/>
            <p:cNvSpPr/>
            <p:nvPr/>
          </p:nvSpPr>
          <p:spPr>
            <a:xfrm>
              <a:off x="4038600" y="5075237"/>
              <a:ext cx="228600" cy="457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p:cNvSpPr txBox="1"/>
            <p:nvPr/>
          </p:nvSpPr>
          <p:spPr>
            <a:xfrm>
              <a:off x="3657600" y="4694237"/>
              <a:ext cx="986167" cy="369332"/>
            </a:xfrm>
            <a:prstGeom prst="rect">
              <a:avLst/>
            </a:prstGeom>
            <a:noFill/>
          </p:spPr>
          <p:txBody>
            <a:bodyPr wrap="none" rtlCol="0">
              <a:spAutoFit/>
            </a:bodyPr>
            <a:lstStyle/>
            <a:p>
              <a:r>
                <a:rPr lang="en-US" b="1" dirty="0"/>
                <a:t>Chlorine</a:t>
              </a:r>
            </a:p>
          </p:txBody>
        </p:sp>
        <p:sp>
          <p:nvSpPr>
            <p:cNvPr id="26" name="Rectangle 25"/>
            <p:cNvSpPr/>
            <p:nvPr/>
          </p:nvSpPr>
          <p:spPr>
            <a:xfrm>
              <a:off x="6172200" y="5227637"/>
              <a:ext cx="5334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solidFill>
                    <a:srgbClr val="FF0000"/>
                  </a:solidFill>
                </a:rPr>
                <a:t>UV</a:t>
              </a:r>
            </a:p>
          </p:txBody>
        </p:sp>
      </p:grpSp>
      <p:sp>
        <p:nvSpPr>
          <p:cNvPr id="29" name="Content Placeholder 2"/>
          <p:cNvSpPr>
            <a:spLocks noGrp="1"/>
          </p:cNvSpPr>
          <p:nvPr>
            <p:ph idx="1"/>
          </p:nvPr>
        </p:nvSpPr>
        <p:spPr>
          <a:xfrm>
            <a:off x="275254" y="1619091"/>
            <a:ext cx="8640146" cy="3429000"/>
          </a:xfrm>
        </p:spPr>
        <p:txBody>
          <a:bodyPr>
            <a:normAutofit fontScale="92500"/>
          </a:bodyPr>
          <a:lstStyle/>
          <a:p>
            <a:pPr marL="457200" indent="-457200">
              <a:buFont typeface="Arial" panose="020B0604020202020204" pitchFamily="34" charset="0"/>
              <a:buChar char="•"/>
            </a:pPr>
            <a:r>
              <a:rPr lang="en-US" sz="2600" dirty="0"/>
              <a:t>Chlorine Fed Upstream of Filters to Maintain Mn Control</a:t>
            </a:r>
          </a:p>
          <a:p>
            <a:pPr marL="457200" indent="-457200">
              <a:buFont typeface="Arial" panose="020B0604020202020204" pitchFamily="34" charset="0"/>
              <a:buChar char="•"/>
            </a:pPr>
            <a:r>
              <a:rPr lang="en-US" sz="2600" dirty="0"/>
              <a:t>Free Chlorine Contact Time can be Limited to 10-12 minutes at Design Flows (0.5-log </a:t>
            </a:r>
            <a:r>
              <a:rPr lang="en-US" sz="2600" i="1" dirty="0"/>
              <a:t>Giardia</a:t>
            </a:r>
            <a:r>
              <a:rPr lang="en-US" sz="2600" dirty="0"/>
              <a:t> Inactivation)</a:t>
            </a:r>
          </a:p>
          <a:p>
            <a:pPr lvl="1"/>
            <a:r>
              <a:rPr lang="en-US" sz="2200" dirty="0"/>
              <a:t>Achievable in Deep Bed Filters and Downstream PS Wet Well</a:t>
            </a:r>
          </a:p>
          <a:p>
            <a:pPr marL="457200" indent="-457200">
              <a:buFont typeface="Arial" panose="020B0604020202020204" pitchFamily="34" charset="0"/>
              <a:buChar char="•"/>
            </a:pPr>
            <a:r>
              <a:rPr lang="en-US" dirty="0"/>
              <a:t>UV Sized to Provide a Minimum 1-log Giardia Inactivation with One Reactor Out of Service</a:t>
            </a:r>
          </a:p>
          <a:p>
            <a:pPr lvl="1"/>
            <a:r>
              <a:rPr lang="en-US" sz="2200" dirty="0"/>
              <a:t>Conservative Design Dose = 40 mJ/cm</a:t>
            </a:r>
            <a:r>
              <a:rPr lang="en-US" sz="2200" baseline="30000" dirty="0"/>
              <a:t>2</a:t>
            </a:r>
          </a:p>
          <a:p>
            <a:pPr marL="457200" indent="-457200">
              <a:buFont typeface="Arial" panose="020B0604020202020204" pitchFamily="34" charset="0"/>
              <a:buChar char="•"/>
            </a:pPr>
            <a:r>
              <a:rPr lang="en-US" dirty="0"/>
              <a:t>Ammonia is Added Immediately Downstream of UV</a:t>
            </a:r>
          </a:p>
        </p:txBody>
      </p:sp>
      <p:sp>
        <p:nvSpPr>
          <p:cNvPr id="21" name="Date Placeholder 20">
            <a:extLst>
              <a:ext uri="{FF2B5EF4-FFF2-40B4-BE49-F238E27FC236}">
                <a16:creationId xmlns:a16="http://schemas.microsoft.com/office/drawing/2014/main" id="{B85C36CE-AB71-1534-AC90-80D5224948F6}"/>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211502220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927" y="427038"/>
            <a:ext cx="8640146" cy="1020762"/>
          </a:xfrm>
        </p:spPr>
        <p:txBody>
          <a:bodyPr>
            <a:noAutofit/>
          </a:bodyPr>
          <a:lstStyle/>
          <a:p>
            <a:r>
              <a:rPr lang="en-US" sz="3600" b="1" dirty="0"/>
              <a:t>Multiple barrier </a:t>
            </a:r>
            <a:r>
              <a:rPr lang="en-US" dirty="0"/>
              <a:t>d</a:t>
            </a:r>
            <a:r>
              <a:rPr lang="en-US" sz="3600" b="1" dirty="0"/>
              <a:t>isinfection </a:t>
            </a:r>
            <a:r>
              <a:rPr lang="en-US" dirty="0"/>
              <a:t>a</a:t>
            </a:r>
            <a:r>
              <a:rPr lang="en-US" sz="3600" b="1" dirty="0"/>
              <a:t>pproach to meet DBP and disinfection </a:t>
            </a:r>
            <a:r>
              <a:rPr lang="en-US" dirty="0"/>
              <a:t>g</a:t>
            </a:r>
            <a:r>
              <a:rPr lang="en-US" sz="3600" b="1" dirty="0"/>
              <a:t>oals</a:t>
            </a:r>
          </a:p>
        </p:txBody>
      </p:sp>
      <p:sp>
        <p:nvSpPr>
          <p:cNvPr id="3" name="Content Placeholder 2"/>
          <p:cNvSpPr>
            <a:spLocks noGrp="1"/>
          </p:cNvSpPr>
          <p:nvPr>
            <p:ph idx="1"/>
          </p:nvPr>
        </p:nvSpPr>
        <p:spPr>
          <a:xfrm>
            <a:off x="251927" y="1570037"/>
            <a:ext cx="7749073" cy="4754563"/>
          </a:xfrm>
        </p:spPr>
        <p:txBody>
          <a:bodyPr/>
          <a:lstStyle/>
          <a:p>
            <a:pPr>
              <a:buFont typeface="Arial" panose="020B0604020202020204" pitchFamily="34" charset="0"/>
              <a:buChar char="•"/>
            </a:pPr>
            <a:r>
              <a:rPr lang="en-US" dirty="0"/>
              <a:t>Disinfection Process Enhanced by Adding a Second Disinfection Barrier</a:t>
            </a:r>
            <a:endParaRPr lang="en-US" sz="800" dirty="0"/>
          </a:p>
          <a:p>
            <a:pPr>
              <a:buFont typeface="Arial" panose="020B0604020202020204" pitchFamily="34" charset="0"/>
              <a:buChar char="•"/>
            </a:pPr>
            <a:r>
              <a:rPr lang="en-US" dirty="0"/>
              <a:t>Design Free Chlorine Contact Time Achieves 0.5-log Giardia Inactivation </a:t>
            </a:r>
            <a:endParaRPr lang="en-US" sz="800" dirty="0"/>
          </a:p>
          <a:p>
            <a:pPr>
              <a:buFont typeface="Arial" panose="020B0604020202020204" pitchFamily="34" charset="0"/>
              <a:buChar char="•"/>
            </a:pPr>
            <a:r>
              <a:rPr lang="en-US" dirty="0"/>
              <a:t>City’s 60/40 DBP Goals Achieved</a:t>
            </a:r>
          </a:p>
          <a:p>
            <a:pPr>
              <a:buFont typeface="Arial" panose="020B0604020202020204" pitchFamily="34" charset="0"/>
              <a:buChar char="•"/>
            </a:pPr>
            <a:r>
              <a:rPr lang="en-US" dirty="0"/>
              <a:t>Change Allowed VDH to Modify Disinfection Backstop Requirement to 4-log Giardia</a:t>
            </a:r>
          </a:p>
          <a:p>
            <a:pPr>
              <a:buFont typeface="Arial" panose="020B0604020202020204" pitchFamily="34" charset="0"/>
              <a:buChar char="•"/>
            </a:pPr>
            <a:r>
              <a:rPr lang="en-US" dirty="0"/>
              <a:t>Overall Settled/Finished Water Storage Volumes Maintained</a:t>
            </a:r>
          </a:p>
        </p:txBody>
      </p:sp>
      <p:sp>
        <p:nvSpPr>
          <p:cNvPr id="4" name="Date Placeholder 3">
            <a:extLst>
              <a:ext uri="{FF2B5EF4-FFF2-40B4-BE49-F238E27FC236}">
                <a16:creationId xmlns:a16="http://schemas.microsoft.com/office/drawing/2014/main" id="{934FDDF5-A660-CD57-F1FF-68F286CA4F11}"/>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41310204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927" y="427038"/>
            <a:ext cx="8640146" cy="1020762"/>
          </a:xfrm>
        </p:spPr>
        <p:txBody>
          <a:bodyPr>
            <a:noAutofit/>
          </a:bodyPr>
          <a:lstStyle/>
          <a:p>
            <a:r>
              <a:rPr lang="en-US" sz="3600" b="1" dirty="0"/>
              <a:t>Multiple barrier </a:t>
            </a:r>
            <a:r>
              <a:rPr lang="en-US" dirty="0"/>
              <a:t>d</a:t>
            </a:r>
            <a:r>
              <a:rPr lang="en-US" sz="3600" b="1" dirty="0"/>
              <a:t>isinfection </a:t>
            </a:r>
            <a:r>
              <a:rPr lang="en-US" dirty="0"/>
              <a:t>a</a:t>
            </a:r>
            <a:r>
              <a:rPr lang="en-US" sz="3600" b="1" dirty="0"/>
              <a:t>pproach meets DBP and disinfection </a:t>
            </a:r>
            <a:r>
              <a:rPr lang="en-US" dirty="0"/>
              <a:t>g</a:t>
            </a:r>
            <a:r>
              <a:rPr lang="en-US" sz="3600" b="1" dirty="0"/>
              <a:t>oals</a:t>
            </a:r>
          </a:p>
        </p:txBody>
      </p:sp>
      <p:sp>
        <p:nvSpPr>
          <p:cNvPr id="3" name="Content Placeholder 2"/>
          <p:cNvSpPr>
            <a:spLocks noGrp="1"/>
          </p:cNvSpPr>
          <p:nvPr>
            <p:ph idx="1"/>
          </p:nvPr>
        </p:nvSpPr>
        <p:spPr>
          <a:xfrm>
            <a:off x="251927" y="1570037"/>
            <a:ext cx="8640146" cy="1706563"/>
          </a:xfrm>
        </p:spPr>
        <p:txBody>
          <a:bodyPr>
            <a:normAutofit/>
          </a:bodyPr>
          <a:lstStyle/>
          <a:p>
            <a:pPr marL="342900" indent="-342900">
              <a:buFont typeface="Arial" panose="020B0604020202020204" pitchFamily="34" charset="0"/>
              <a:buChar char="•"/>
            </a:pPr>
            <a:r>
              <a:rPr lang="en-US" dirty="0"/>
              <a:t>Safeguards drinking water against most microorganisms treated by chlorine</a:t>
            </a:r>
          </a:p>
          <a:p>
            <a:pPr marL="342900" indent="-342900">
              <a:buFont typeface="Arial" panose="020B0604020202020204" pitchFamily="34" charset="0"/>
              <a:buChar char="•"/>
            </a:pPr>
            <a:r>
              <a:rPr lang="en-US" dirty="0"/>
              <a:t>Inactivation of chlorine-resistant protozoa, including Cryptosporidium and Giardia</a:t>
            </a: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92100" y="3178600"/>
            <a:ext cx="8595360" cy="3527000"/>
          </a:xfrm>
          <a:prstGeom prst="rect">
            <a:avLst/>
          </a:prstGeom>
        </p:spPr>
      </p:pic>
      <p:sp>
        <p:nvSpPr>
          <p:cNvPr id="4" name="TextBox 3"/>
          <p:cNvSpPr txBox="1"/>
          <p:nvPr/>
        </p:nvSpPr>
        <p:spPr>
          <a:xfrm>
            <a:off x="7924800" y="6399768"/>
            <a:ext cx="1046697" cy="369332"/>
          </a:xfrm>
          <a:prstGeom prst="rect">
            <a:avLst/>
          </a:prstGeom>
          <a:noFill/>
        </p:spPr>
        <p:txBody>
          <a:bodyPr wrap="none" rtlCol="0">
            <a:spAutoFit/>
          </a:bodyPr>
          <a:lstStyle/>
          <a:p>
            <a:r>
              <a:rPr lang="en-US" dirty="0"/>
              <a:t>TrojanUV</a:t>
            </a:r>
          </a:p>
        </p:txBody>
      </p:sp>
      <p:sp>
        <p:nvSpPr>
          <p:cNvPr id="6" name="Date Placeholder 5">
            <a:extLst>
              <a:ext uri="{FF2B5EF4-FFF2-40B4-BE49-F238E27FC236}">
                <a16:creationId xmlns:a16="http://schemas.microsoft.com/office/drawing/2014/main" id="{C4784103-241B-DB79-A6F1-12F22F4A3D89}"/>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185653696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735" y="304800"/>
            <a:ext cx="8904265" cy="1020762"/>
          </a:xfrm>
        </p:spPr>
        <p:txBody>
          <a:bodyPr/>
          <a:lstStyle/>
          <a:p>
            <a:r>
              <a:rPr lang="en-US" sz="3600" b="1" dirty="0"/>
              <a:t>K.M. Lentz WTP Phase III flow </a:t>
            </a:r>
            <a:r>
              <a:rPr lang="en-US" dirty="0"/>
              <a:t>d</a:t>
            </a:r>
            <a:r>
              <a:rPr lang="en-US" sz="3600" b="1" dirty="0"/>
              <a:t>iagram</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735" y="1156137"/>
            <a:ext cx="8686800" cy="5625663"/>
          </a:xfrm>
          <a:prstGeom prst="rect">
            <a:avLst/>
          </a:prstGeom>
        </p:spPr>
      </p:pic>
      <p:sp>
        <p:nvSpPr>
          <p:cNvPr id="3" name="Date Placeholder 2">
            <a:extLst>
              <a:ext uri="{FF2B5EF4-FFF2-40B4-BE49-F238E27FC236}">
                <a16:creationId xmlns:a16="http://schemas.microsoft.com/office/drawing/2014/main" id="{B7F037AA-3DAF-1783-ADDA-B11884B76C94}"/>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90646108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927" y="0"/>
            <a:ext cx="8640146" cy="1020762"/>
          </a:xfrm>
        </p:spPr>
        <p:txBody>
          <a:bodyPr/>
          <a:lstStyle/>
          <a:p>
            <a:r>
              <a:rPr lang="en-US" b="1" dirty="0"/>
              <a:t>Kristen M. Lentz WTP site </a:t>
            </a:r>
            <a:r>
              <a:rPr lang="en-US" dirty="0"/>
              <a:t>l</a:t>
            </a:r>
            <a:r>
              <a:rPr lang="en-US" b="1" dirty="0"/>
              <a:t>ayout</a:t>
            </a:r>
          </a:p>
        </p:txBody>
      </p:sp>
      <p:pic>
        <p:nvPicPr>
          <p:cNvPr id="6" name="Picture 5"/>
          <p:cNvPicPr>
            <a:picLocks noChangeAspect="1"/>
          </p:cNvPicPr>
          <p:nvPr/>
        </p:nvPicPr>
        <p:blipFill>
          <a:blip r:embed="rId2"/>
          <a:stretch>
            <a:fillRect/>
          </a:stretch>
        </p:blipFill>
        <p:spPr>
          <a:xfrm>
            <a:off x="320040" y="1008787"/>
            <a:ext cx="8595360" cy="5787642"/>
          </a:xfrm>
          <a:prstGeom prst="rect">
            <a:avLst/>
          </a:prstGeom>
        </p:spPr>
      </p:pic>
      <p:sp>
        <p:nvSpPr>
          <p:cNvPr id="3" name="Date Placeholder 2">
            <a:extLst>
              <a:ext uri="{FF2B5EF4-FFF2-40B4-BE49-F238E27FC236}">
                <a16:creationId xmlns:a16="http://schemas.microsoft.com/office/drawing/2014/main" id="{721879E5-E183-402C-AC7C-30A0ED358B5C}"/>
              </a:ext>
            </a:extLst>
          </p:cNvPr>
          <p:cNvSpPr>
            <a:spLocks noGrp="1"/>
          </p:cNvSpPr>
          <p:nvPr>
            <p:ph type="dt" sz="half" idx="10"/>
          </p:nvPr>
        </p:nvSpPr>
        <p:spPr>
          <a:xfrm>
            <a:off x="457200" y="6245225"/>
            <a:ext cx="2133600" cy="476250"/>
          </a:xfrm>
        </p:spPr>
        <p:txBody>
          <a:bodyPr/>
          <a:lstStyle/>
          <a:p>
            <a:pPr>
              <a:defRPr/>
            </a:pPr>
            <a:r>
              <a:rPr lang="en-US" dirty="0">
                <a:solidFill>
                  <a:srgbClr val="000000"/>
                </a:solidFill>
              </a:rPr>
              <a:t> </a:t>
            </a:r>
          </a:p>
        </p:txBody>
      </p:sp>
    </p:spTree>
    <p:extLst>
      <p:ext uri="{BB962C8B-B14F-4D97-AF65-F5344CB8AC3E}">
        <p14:creationId xmlns:p14="http://schemas.microsoft.com/office/powerpoint/2010/main" val="226407335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0377D-BA68-93CE-A231-A4BDA8051A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7ED63B-B0D0-CBED-FC9D-34EFEADF9857}"/>
              </a:ext>
            </a:extLst>
          </p:cNvPr>
          <p:cNvSpPr>
            <a:spLocks noGrp="1"/>
          </p:cNvSpPr>
          <p:nvPr>
            <p:ph type="title"/>
          </p:nvPr>
        </p:nvSpPr>
        <p:spPr/>
        <p:txBody>
          <a:bodyPr/>
          <a:lstStyle/>
          <a:p>
            <a:r>
              <a:rPr lang="en-US" dirty="0"/>
              <a:t>WTP applications</a:t>
            </a:r>
          </a:p>
        </p:txBody>
      </p:sp>
      <p:sp>
        <p:nvSpPr>
          <p:cNvPr id="3" name="Content Placeholder 2">
            <a:extLst>
              <a:ext uri="{FF2B5EF4-FFF2-40B4-BE49-F238E27FC236}">
                <a16:creationId xmlns:a16="http://schemas.microsoft.com/office/drawing/2014/main" id="{845CA195-0AD6-084C-4169-D7693DED7555}"/>
              </a:ext>
            </a:extLst>
          </p:cNvPr>
          <p:cNvSpPr>
            <a:spLocks noGrp="1"/>
          </p:cNvSpPr>
          <p:nvPr>
            <p:ph idx="1"/>
          </p:nvPr>
        </p:nvSpPr>
        <p:spPr/>
        <p:txBody>
          <a:bodyPr/>
          <a:lstStyle/>
          <a:p>
            <a:pPr marL="342900" indent="-342900">
              <a:buFont typeface="Arial" panose="020B0604020202020204" pitchFamily="34" charset="0"/>
              <a:buChar char="•"/>
            </a:pPr>
            <a:r>
              <a:rPr lang="en-US" dirty="0">
                <a:solidFill>
                  <a:schemeClr val="bg2"/>
                </a:solidFill>
              </a:rPr>
              <a:t>Disinfection strategies</a:t>
            </a:r>
          </a:p>
          <a:p>
            <a:pPr marL="342900" indent="-342900">
              <a:buFont typeface="Arial" panose="020B0604020202020204" pitchFamily="34" charset="0"/>
              <a:buChar char="•"/>
            </a:pPr>
            <a:r>
              <a:rPr lang="en-US" sz="2400" dirty="0">
                <a:solidFill>
                  <a:schemeClr val="bg2"/>
                </a:solidFill>
              </a:rPr>
              <a:t>Optimize WTP processes (coagulation)</a:t>
            </a:r>
          </a:p>
          <a:p>
            <a:pPr marL="342900" indent="-342900">
              <a:buFont typeface="Arial" panose="020B0604020202020204" pitchFamily="34" charset="0"/>
              <a:buChar char="•"/>
            </a:pPr>
            <a:r>
              <a:rPr lang="en-US" sz="2400" dirty="0">
                <a:solidFill>
                  <a:schemeClr val="bg2"/>
                </a:solidFill>
              </a:rPr>
              <a:t>Powered Activated Carbon (PAC)</a:t>
            </a:r>
          </a:p>
          <a:p>
            <a:pPr marL="342900" indent="-342900">
              <a:buFont typeface="Arial" panose="020B0604020202020204" pitchFamily="34" charset="0"/>
              <a:buChar char="•"/>
            </a:pPr>
            <a:r>
              <a:rPr lang="en-US" sz="2400" dirty="0">
                <a:solidFill>
                  <a:schemeClr val="bg2"/>
                </a:solidFill>
              </a:rPr>
              <a:t>UV</a:t>
            </a:r>
          </a:p>
          <a:p>
            <a:pPr marL="342900" indent="-342900">
              <a:buFont typeface="Arial" panose="020B0604020202020204" pitchFamily="34" charset="0"/>
              <a:buChar char="•"/>
            </a:pPr>
            <a:r>
              <a:rPr lang="en-US" b="1" u="sng" dirty="0"/>
              <a:t>Ozone/Biofilters</a:t>
            </a:r>
          </a:p>
          <a:p>
            <a:pPr marL="342900" indent="-342900">
              <a:buFont typeface="Arial" panose="020B0604020202020204" pitchFamily="34" charset="0"/>
              <a:buChar char="•"/>
            </a:pPr>
            <a:r>
              <a:rPr lang="en-US" sz="2400" dirty="0">
                <a:solidFill>
                  <a:schemeClr val="bg2"/>
                </a:solidFill>
              </a:rPr>
              <a:t>Chloramines</a:t>
            </a:r>
          </a:p>
          <a:p>
            <a:pPr marL="342900" indent="-342900">
              <a:buFont typeface="Arial" panose="020B0604020202020204" pitchFamily="34" charset="0"/>
              <a:buChar char="•"/>
            </a:pPr>
            <a:r>
              <a:rPr lang="en-US" sz="2400" dirty="0">
                <a:solidFill>
                  <a:schemeClr val="bg2"/>
                </a:solidFill>
              </a:rPr>
              <a:t>Granular Activated Carbon (GAC)</a:t>
            </a:r>
          </a:p>
          <a:p>
            <a:endParaRPr lang="en-US" dirty="0"/>
          </a:p>
        </p:txBody>
      </p:sp>
      <p:sp>
        <p:nvSpPr>
          <p:cNvPr id="4" name="Slide Number Placeholder 3">
            <a:extLst>
              <a:ext uri="{FF2B5EF4-FFF2-40B4-BE49-F238E27FC236}">
                <a16:creationId xmlns:a16="http://schemas.microsoft.com/office/drawing/2014/main" id="{0E931392-BF5D-7446-CE8C-53FB90FD1B22}"/>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85</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2078599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solidFill>
                  <a:srgbClr val="002060"/>
                </a:solidFill>
              </a:rPr>
              <a:t>Monitored Parameters</a:t>
            </a:r>
          </a:p>
        </p:txBody>
      </p:sp>
      <p:graphicFrame>
        <p:nvGraphicFramePr>
          <p:cNvPr id="5" name="Table 4"/>
          <p:cNvGraphicFramePr>
            <a:graphicFrameLocks noGrp="1"/>
          </p:cNvGraphicFramePr>
          <p:nvPr/>
        </p:nvGraphicFramePr>
        <p:xfrm>
          <a:off x="3429000" y="1263650"/>
          <a:ext cx="4891059" cy="4998720"/>
        </p:xfrm>
        <a:graphic>
          <a:graphicData uri="http://schemas.openxmlformats.org/drawingml/2006/table">
            <a:tbl>
              <a:tblPr firstRow="1" firstCol="1" bandRow="1">
                <a:tableStyleId>{5C22544A-7EE6-4342-B048-85BDC9FD1C3A}</a:tableStyleId>
              </a:tblPr>
              <a:tblGrid>
                <a:gridCol w="319059">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0">
                <a:tc>
                  <a:txBody>
                    <a:bodyPr/>
                    <a:lstStyle/>
                    <a:p>
                      <a:pPr marL="0" marR="0" algn="ctr">
                        <a:spcBef>
                          <a:spcPts val="0"/>
                        </a:spcBef>
                        <a:spcAft>
                          <a:spcPts val="0"/>
                        </a:spcAft>
                      </a:pPr>
                      <a:endParaRPr lang="en-US"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noFill/>
                  </a:tcPr>
                </a:tc>
                <a:tc>
                  <a:txBody>
                    <a:bodyPr/>
                    <a:lstStyle/>
                    <a:p>
                      <a:pPr marL="0" marR="0" algn="ctr">
                        <a:spcBef>
                          <a:spcPts val="0"/>
                        </a:spcBef>
                        <a:spcAft>
                          <a:spcPts val="0"/>
                        </a:spcAft>
                      </a:pPr>
                      <a:r>
                        <a:rPr lang="en-US" sz="2000" dirty="0">
                          <a:effectLst/>
                        </a:rPr>
                        <a:t>Carbonaceous DBPs</a:t>
                      </a:r>
                      <a:endParaRPr lang="en-US"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2000" b="1" kern="1200" dirty="0">
                          <a:solidFill>
                            <a:schemeClr val="lt1"/>
                          </a:solidFill>
                          <a:effectLst/>
                          <a:latin typeface="+mn-lt"/>
                          <a:ea typeface="+mn-ea"/>
                          <a:cs typeface="+mn-cs"/>
                        </a:rPr>
                        <a:t>Nitrogenous DBPs</a:t>
                      </a:r>
                    </a:p>
                  </a:txBody>
                  <a:tcPr marL="68580" marR="68580" marT="0" marB="0" anchor="ctr"/>
                </a:tc>
                <a:extLst>
                  <a:ext uri="{0D108BD9-81ED-4DB2-BD59-A6C34878D82A}">
                    <a16:rowId xmlns:a16="http://schemas.microsoft.com/office/drawing/2014/main" val="10000"/>
                  </a:ext>
                </a:extLst>
              </a:tr>
              <a:tr h="731520">
                <a:tc>
                  <a:txBody>
                    <a:bodyPr/>
                    <a:lstStyle/>
                    <a:p>
                      <a:pPr marL="0" marR="0" algn="ctr">
                        <a:spcBef>
                          <a:spcPts val="0"/>
                        </a:spcBef>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noFill/>
                  </a:tcPr>
                </a:tc>
                <a:tc rowSpan="3">
                  <a:txBody>
                    <a:bodyPr/>
                    <a:lstStyle/>
                    <a:p>
                      <a:pPr marL="0" marR="0" algn="ctr">
                        <a:spcBef>
                          <a:spcPts val="0"/>
                        </a:spcBef>
                        <a:spcAft>
                          <a:spcPts val="0"/>
                        </a:spcAft>
                      </a:pPr>
                      <a:r>
                        <a:rPr lang="en-US" sz="1600" b="0" kern="1200" dirty="0">
                          <a:solidFill>
                            <a:schemeClr val="dk1"/>
                          </a:solidFill>
                          <a:effectLst/>
                          <a:latin typeface="+mn-lt"/>
                          <a:ea typeface="+mn-ea"/>
                          <a:cs typeface="+mn-cs"/>
                        </a:rPr>
                        <a:t>Trihalomethanes</a:t>
                      </a:r>
                    </a:p>
                  </a:txBody>
                  <a:tcPr marL="68580" marR="68580" marT="0" marB="0" anchor="b">
                    <a:solidFill>
                      <a:schemeClr val="accent1">
                        <a:lumMod val="40000"/>
                        <a:lumOff val="60000"/>
                      </a:schemeClr>
                    </a:solidFill>
                  </a:tcPr>
                </a:tc>
                <a:tc rowSpan="2">
                  <a:txBody>
                    <a:bodyPr/>
                    <a:lstStyle/>
                    <a:p>
                      <a:pPr marL="0" marR="0" algn="ctr">
                        <a:spcBef>
                          <a:spcPts val="0"/>
                        </a:spcBef>
                        <a:spcAft>
                          <a:spcPts val="0"/>
                        </a:spcAft>
                      </a:pPr>
                      <a:r>
                        <a:rPr lang="en-US" sz="1600" b="0" kern="1200" dirty="0">
                          <a:solidFill>
                            <a:schemeClr val="dk1"/>
                          </a:solidFill>
                          <a:effectLst/>
                          <a:latin typeface="+mn-lt"/>
                          <a:ea typeface="+mn-ea"/>
                          <a:cs typeface="+mn-cs"/>
                        </a:rPr>
                        <a:t>Halonitromethanes</a:t>
                      </a:r>
                    </a:p>
                  </a:txBody>
                  <a:tcPr marL="68580" marR="68580" marT="0" marB="0" anchor="b">
                    <a:solidFill>
                      <a:schemeClr val="accent1">
                        <a:lumMod val="40000"/>
                        <a:lumOff val="60000"/>
                      </a:schemeClr>
                    </a:solidFill>
                  </a:tcPr>
                </a:tc>
                <a:extLst>
                  <a:ext uri="{0D108BD9-81ED-4DB2-BD59-A6C34878D82A}">
                    <a16:rowId xmlns:a16="http://schemas.microsoft.com/office/drawing/2014/main" val="10001"/>
                  </a:ext>
                </a:extLst>
              </a:tr>
              <a:tr h="731520">
                <a:tc>
                  <a:txBody>
                    <a:bodyPr/>
                    <a:lstStyle/>
                    <a:p>
                      <a:pPr marL="0" marR="0" algn="ctr">
                        <a:spcBef>
                          <a:spcPts val="0"/>
                        </a:spcBef>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noFill/>
                  </a:tcPr>
                </a:tc>
                <a:tc vMerge="1">
                  <a:txBody>
                    <a:bodyPr/>
                    <a:lstStyle/>
                    <a:p>
                      <a:pPr marL="0" marR="0" algn="ctr">
                        <a:spcBef>
                          <a:spcPts val="0"/>
                        </a:spcBef>
                        <a:spcAft>
                          <a:spcPts val="0"/>
                        </a:spcAft>
                      </a:pPr>
                      <a:endParaRPr lang="en-US" sz="1800" b="0" kern="1200" dirty="0">
                        <a:solidFill>
                          <a:schemeClr val="dk1"/>
                        </a:solidFill>
                        <a:effectLst/>
                        <a:latin typeface="+mn-lt"/>
                        <a:ea typeface="+mn-ea"/>
                        <a:cs typeface="+mn-cs"/>
                      </a:endParaRPr>
                    </a:p>
                  </a:txBody>
                  <a:tcPr marL="68580" marR="68580" marT="0" marB="0" anchor="b"/>
                </a:tc>
                <a:tc vMerge="1">
                  <a:txBody>
                    <a:bodyPr/>
                    <a:lstStyle/>
                    <a:p>
                      <a:pPr marL="0" marR="0" algn="ctr">
                        <a:spcBef>
                          <a:spcPts val="0"/>
                        </a:spcBef>
                        <a:spcAft>
                          <a:spcPts val="0"/>
                        </a:spcAft>
                      </a:pPr>
                      <a:endParaRPr lang="en-US" sz="1800" b="0" kern="1200" dirty="0">
                        <a:solidFill>
                          <a:schemeClr val="dk1"/>
                        </a:solidFill>
                        <a:effectLst/>
                        <a:latin typeface="+mn-lt"/>
                        <a:ea typeface="+mn-ea"/>
                        <a:cs typeface="+mn-cs"/>
                      </a:endParaRPr>
                    </a:p>
                  </a:txBody>
                  <a:tcPr marL="68580" marR="68580" marT="0" marB="0" anchor="b"/>
                </a:tc>
                <a:extLst>
                  <a:ext uri="{0D108BD9-81ED-4DB2-BD59-A6C34878D82A}">
                    <a16:rowId xmlns:a16="http://schemas.microsoft.com/office/drawing/2014/main" val="10002"/>
                  </a:ext>
                </a:extLst>
              </a:tr>
              <a:tr h="731520">
                <a:tc>
                  <a:txBody>
                    <a:bodyPr/>
                    <a:lstStyle/>
                    <a:p>
                      <a:pPr marL="0" marR="0" algn="ctr">
                        <a:spcBef>
                          <a:spcPts val="0"/>
                        </a:spcBef>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noFill/>
                  </a:tcPr>
                </a:tc>
                <a:tc vMerge="1">
                  <a:txBody>
                    <a:bodyPr/>
                    <a:lstStyle/>
                    <a:p>
                      <a:pPr marL="0" marR="0" algn="ctr">
                        <a:spcBef>
                          <a:spcPts val="0"/>
                        </a:spcBef>
                        <a:spcAft>
                          <a:spcPts val="0"/>
                        </a:spcAft>
                      </a:pPr>
                      <a:endParaRPr lang="en-US" sz="1800" b="0" kern="1200" dirty="0">
                        <a:solidFill>
                          <a:schemeClr val="dk1"/>
                        </a:solidFill>
                        <a:effectLst/>
                        <a:latin typeface="+mn-lt"/>
                        <a:ea typeface="+mn-ea"/>
                        <a:cs typeface="+mn-cs"/>
                      </a:endParaRPr>
                    </a:p>
                  </a:txBody>
                  <a:tcPr marL="68580" marR="68580" marT="0" marB="0" anchor="b"/>
                </a:tc>
                <a:tc rowSpan="2">
                  <a:txBody>
                    <a:bodyPr/>
                    <a:lstStyle/>
                    <a:p>
                      <a:pPr marL="0" marR="0" algn="ctr" defTabSz="914400" rtl="0" eaLnBrk="1" latinLnBrk="0" hangingPunct="1">
                        <a:spcBef>
                          <a:spcPts val="0"/>
                        </a:spcBef>
                        <a:spcAft>
                          <a:spcPts val="0"/>
                        </a:spcAft>
                      </a:pPr>
                      <a:r>
                        <a:rPr lang="en-US" sz="1600" b="0" kern="1200" dirty="0">
                          <a:solidFill>
                            <a:schemeClr val="dk1"/>
                          </a:solidFill>
                          <a:effectLst/>
                          <a:latin typeface="+mn-lt"/>
                          <a:ea typeface="+mn-ea"/>
                          <a:cs typeface="+mn-cs"/>
                        </a:rPr>
                        <a:t>Haloacetonitriles</a:t>
                      </a:r>
                    </a:p>
                  </a:txBody>
                  <a:tcPr marL="68580" marR="68580" marT="0" marB="0" anchor="b">
                    <a:solidFill>
                      <a:schemeClr val="accent1">
                        <a:lumMod val="20000"/>
                        <a:lumOff val="80000"/>
                      </a:schemeClr>
                    </a:solidFill>
                  </a:tcPr>
                </a:tc>
                <a:extLst>
                  <a:ext uri="{0D108BD9-81ED-4DB2-BD59-A6C34878D82A}">
                    <a16:rowId xmlns:a16="http://schemas.microsoft.com/office/drawing/2014/main" val="10003"/>
                  </a:ext>
                </a:extLst>
              </a:tr>
              <a:tr h="731520">
                <a:tc>
                  <a:txBody>
                    <a:bodyPr/>
                    <a:lstStyle/>
                    <a:p>
                      <a:pPr marL="0" marR="0" algn="ctr">
                        <a:spcBef>
                          <a:spcPts val="0"/>
                        </a:spcBef>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noFill/>
                  </a:tcPr>
                </a:tc>
                <a:tc rowSpan="3">
                  <a:txBody>
                    <a:bodyPr/>
                    <a:lstStyle/>
                    <a:p>
                      <a:pPr marL="0" marR="0" algn="ctr">
                        <a:spcBef>
                          <a:spcPts val="0"/>
                        </a:spcBef>
                        <a:spcAft>
                          <a:spcPts val="0"/>
                        </a:spcAft>
                      </a:pPr>
                      <a:r>
                        <a:rPr lang="en-US" sz="1600" b="0" kern="1200" dirty="0">
                          <a:solidFill>
                            <a:schemeClr val="dk1"/>
                          </a:solidFill>
                          <a:effectLst/>
                          <a:latin typeface="+mn-lt"/>
                          <a:ea typeface="+mn-ea"/>
                          <a:cs typeface="+mn-cs"/>
                        </a:rPr>
                        <a:t>Haloacetic Acids</a:t>
                      </a:r>
                    </a:p>
                  </a:txBody>
                  <a:tcPr marL="68580" marR="68580" marT="0" marB="0" anchor="b">
                    <a:solidFill>
                      <a:schemeClr val="accent1">
                        <a:lumMod val="20000"/>
                        <a:lumOff val="80000"/>
                      </a:schemeClr>
                    </a:solidFill>
                  </a:tcPr>
                </a:tc>
                <a:tc vMerge="1">
                  <a:txBody>
                    <a:bodyPr/>
                    <a:lstStyle/>
                    <a:p>
                      <a:pPr marL="0" marR="0" algn="ctr">
                        <a:spcBef>
                          <a:spcPts val="0"/>
                        </a:spcBef>
                        <a:spcAft>
                          <a:spcPts val="0"/>
                        </a:spcAft>
                      </a:pPr>
                      <a:endParaRPr lang="en-US" sz="1800" b="0" kern="1200" dirty="0">
                        <a:solidFill>
                          <a:schemeClr val="dk1"/>
                        </a:solidFill>
                        <a:effectLst/>
                        <a:latin typeface="+mn-lt"/>
                        <a:ea typeface="+mn-ea"/>
                        <a:cs typeface="+mn-cs"/>
                      </a:endParaRPr>
                    </a:p>
                  </a:txBody>
                  <a:tcPr marL="68580" marR="68580" marT="0" marB="0" anchor="b"/>
                </a:tc>
                <a:extLst>
                  <a:ext uri="{0D108BD9-81ED-4DB2-BD59-A6C34878D82A}">
                    <a16:rowId xmlns:a16="http://schemas.microsoft.com/office/drawing/2014/main" val="10004"/>
                  </a:ext>
                </a:extLst>
              </a:tr>
              <a:tr h="731520">
                <a:tc>
                  <a:txBody>
                    <a:bodyPr/>
                    <a:lstStyle/>
                    <a:p>
                      <a:pPr marL="0" marR="0" algn="ctr">
                        <a:spcBef>
                          <a:spcPts val="0"/>
                        </a:spcBef>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noFill/>
                  </a:tcPr>
                </a:tc>
                <a:tc vMerge="1">
                  <a:txBody>
                    <a:bodyPr/>
                    <a:lstStyle/>
                    <a:p>
                      <a:pPr marL="0" marR="0" algn="ctr">
                        <a:spcBef>
                          <a:spcPts val="0"/>
                        </a:spcBef>
                        <a:spcAft>
                          <a:spcPts val="0"/>
                        </a:spcAft>
                      </a:pPr>
                      <a:endParaRPr lang="en-US" sz="1800" b="0" kern="1200" dirty="0">
                        <a:solidFill>
                          <a:schemeClr val="dk1"/>
                        </a:solidFill>
                        <a:effectLst/>
                        <a:latin typeface="+mn-lt"/>
                        <a:ea typeface="+mn-ea"/>
                        <a:cs typeface="+mn-cs"/>
                      </a:endParaRPr>
                    </a:p>
                  </a:txBody>
                  <a:tcPr marL="68580" marR="68580" marT="0" marB="0" anchor="b"/>
                </a:tc>
                <a:tc rowSpan="2">
                  <a:txBody>
                    <a:bodyPr/>
                    <a:lstStyle/>
                    <a:p>
                      <a:pPr marL="0" marR="0" algn="ctr">
                        <a:spcBef>
                          <a:spcPts val="0"/>
                        </a:spcBef>
                        <a:spcAft>
                          <a:spcPts val="0"/>
                        </a:spcAft>
                      </a:pPr>
                      <a:r>
                        <a:rPr lang="en-US" sz="1600" b="0" kern="1200" dirty="0">
                          <a:solidFill>
                            <a:schemeClr val="dk1"/>
                          </a:solidFill>
                          <a:effectLst/>
                          <a:latin typeface="+mn-lt"/>
                          <a:ea typeface="+mn-ea"/>
                          <a:cs typeface="+mn-cs"/>
                        </a:rPr>
                        <a:t>Nitrosamines</a:t>
                      </a:r>
                    </a:p>
                  </a:txBody>
                  <a:tcPr marL="68580" marR="68580" marT="0" marB="0" anchor="b">
                    <a:solidFill>
                      <a:schemeClr val="accent1">
                        <a:lumMod val="40000"/>
                        <a:lumOff val="60000"/>
                      </a:schemeClr>
                    </a:solidFill>
                  </a:tcPr>
                </a:tc>
                <a:extLst>
                  <a:ext uri="{0D108BD9-81ED-4DB2-BD59-A6C34878D82A}">
                    <a16:rowId xmlns:a16="http://schemas.microsoft.com/office/drawing/2014/main" val="10005"/>
                  </a:ext>
                </a:extLst>
              </a:tr>
              <a:tr h="731520">
                <a:tc>
                  <a:txBody>
                    <a:bodyPr/>
                    <a:lstStyle/>
                    <a:p>
                      <a:pPr marL="0" marR="0" algn="ctr">
                        <a:spcBef>
                          <a:spcPts val="0"/>
                        </a:spcBef>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noFill/>
                  </a:tcPr>
                </a:tc>
                <a:tc vMerge="1">
                  <a:txBody>
                    <a:bodyPr/>
                    <a:lstStyle/>
                    <a:p>
                      <a:pPr marL="0" marR="0" algn="ctr">
                        <a:spcBef>
                          <a:spcPts val="0"/>
                        </a:spcBef>
                        <a:spcAft>
                          <a:spcPts val="0"/>
                        </a:spcAft>
                      </a:pPr>
                      <a:endParaRPr lang="en-US" sz="1800" b="0" kern="1200" dirty="0">
                        <a:solidFill>
                          <a:schemeClr val="dk1"/>
                        </a:solidFill>
                        <a:effectLst/>
                        <a:latin typeface="+mn-lt"/>
                        <a:ea typeface="+mn-ea"/>
                        <a:cs typeface="+mn-cs"/>
                      </a:endParaRPr>
                    </a:p>
                  </a:txBody>
                  <a:tcPr marL="68580" marR="68580" marT="0" marB="0" anchor="b"/>
                </a:tc>
                <a:tc vMerge="1">
                  <a:txBody>
                    <a:bodyPr/>
                    <a:lstStyle/>
                    <a:p>
                      <a:pPr marL="0" marR="0" algn="ctr">
                        <a:spcBef>
                          <a:spcPts val="0"/>
                        </a:spcBef>
                        <a:spcAft>
                          <a:spcPts val="0"/>
                        </a:spcAft>
                      </a:pPr>
                      <a:endParaRPr lang="en-US" sz="1800" b="0" kern="1200" dirty="0">
                        <a:solidFill>
                          <a:schemeClr val="dk1"/>
                        </a:solidFill>
                        <a:effectLst/>
                        <a:latin typeface="+mn-lt"/>
                        <a:ea typeface="+mn-ea"/>
                        <a:cs typeface="+mn-cs"/>
                      </a:endParaRPr>
                    </a:p>
                  </a:txBody>
                  <a:tcPr marL="68580" marR="68580" marT="0" marB="0" anchor="b"/>
                </a:tc>
                <a:extLst>
                  <a:ext uri="{0D108BD9-81ED-4DB2-BD59-A6C34878D82A}">
                    <a16:rowId xmlns:a16="http://schemas.microsoft.com/office/drawing/2014/main" val="10006"/>
                  </a:ext>
                </a:extLst>
              </a:tr>
            </a:tbl>
          </a:graphicData>
        </a:graphic>
      </p:graphicFrame>
      <p:graphicFrame>
        <p:nvGraphicFramePr>
          <p:cNvPr id="6" name="Table 5"/>
          <p:cNvGraphicFramePr>
            <a:graphicFrameLocks noGrp="1"/>
          </p:cNvGraphicFramePr>
          <p:nvPr/>
        </p:nvGraphicFramePr>
        <p:xfrm>
          <a:off x="509718" y="1232059"/>
          <a:ext cx="2690682" cy="4754880"/>
        </p:xfrm>
        <a:graphic>
          <a:graphicData uri="http://schemas.openxmlformats.org/drawingml/2006/table">
            <a:tbl>
              <a:tblPr firstRow="1" firstCol="1" bandRow="1">
                <a:tableStyleId>{5C22544A-7EE6-4342-B048-85BDC9FD1C3A}</a:tableStyleId>
              </a:tblPr>
              <a:tblGrid>
                <a:gridCol w="162560">
                  <a:extLst>
                    <a:ext uri="{9D8B030D-6E8A-4147-A177-3AD203B41FA5}">
                      <a16:colId xmlns:a16="http://schemas.microsoft.com/office/drawing/2014/main" val="20000"/>
                    </a:ext>
                  </a:extLst>
                </a:gridCol>
                <a:gridCol w="2528122">
                  <a:extLst>
                    <a:ext uri="{9D8B030D-6E8A-4147-A177-3AD203B41FA5}">
                      <a16:colId xmlns:a16="http://schemas.microsoft.com/office/drawing/2014/main" val="20001"/>
                    </a:ext>
                  </a:extLst>
                </a:gridCol>
              </a:tblGrid>
              <a:tr h="0">
                <a:tc>
                  <a:txBody>
                    <a:bodyPr/>
                    <a:lstStyle/>
                    <a:p>
                      <a:pPr marL="0" marR="0" algn="ctr">
                        <a:spcBef>
                          <a:spcPts val="0"/>
                        </a:spcBef>
                        <a:spcAft>
                          <a:spcPts val="0"/>
                        </a:spcAft>
                      </a:pPr>
                      <a:endParaRPr lang="en-US"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noFill/>
                  </a:tcPr>
                </a:tc>
                <a:tc>
                  <a:txBody>
                    <a:bodyPr/>
                    <a:lstStyle/>
                    <a:p>
                      <a:pPr marL="0" marR="0" algn="ctr">
                        <a:spcBef>
                          <a:spcPts val="0"/>
                        </a:spcBef>
                        <a:spcAft>
                          <a:spcPts val="0"/>
                        </a:spcAft>
                      </a:pPr>
                      <a:r>
                        <a:rPr lang="en-US" sz="2000" dirty="0">
                          <a:effectLst/>
                        </a:rPr>
                        <a:t>Water Quality Parameters</a:t>
                      </a:r>
                      <a:endParaRPr lang="en-US"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320040">
                <a:tc>
                  <a:txBody>
                    <a:bodyPr/>
                    <a:lstStyle/>
                    <a:p>
                      <a:pPr marL="0" marR="0" algn="ctr">
                        <a:spcBef>
                          <a:spcPts val="0"/>
                        </a:spcBef>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noFill/>
                  </a:tcPr>
                </a:tc>
                <a:tc>
                  <a:txBody>
                    <a:bodyPr/>
                    <a:lstStyle/>
                    <a:p>
                      <a:pPr marL="0" marR="0" algn="ctr">
                        <a:spcBef>
                          <a:spcPts val="0"/>
                        </a:spcBef>
                        <a:spcAft>
                          <a:spcPts val="0"/>
                        </a:spcAft>
                      </a:pPr>
                      <a:r>
                        <a:rPr lang="en-US" sz="1600" dirty="0">
                          <a:effectLst/>
                        </a:rPr>
                        <a:t>DOC (mg-C/L)</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320040">
                <a:tc>
                  <a:txBody>
                    <a:bodyPr/>
                    <a:lstStyle/>
                    <a:p>
                      <a:pPr marL="0" marR="0" algn="ctr">
                        <a:spcBef>
                          <a:spcPts val="0"/>
                        </a:spcBef>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noFill/>
                  </a:tcPr>
                </a:tc>
                <a:tc>
                  <a:txBody>
                    <a:bodyPr/>
                    <a:lstStyle/>
                    <a:p>
                      <a:pPr marL="0" marR="0" algn="ctr">
                        <a:spcBef>
                          <a:spcPts val="0"/>
                        </a:spcBef>
                        <a:spcAft>
                          <a:spcPts val="0"/>
                        </a:spcAft>
                      </a:pPr>
                      <a:r>
                        <a:rPr lang="en-US" sz="1600" dirty="0">
                          <a:effectLst/>
                        </a:rPr>
                        <a:t>DN</a:t>
                      </a:r>
                      <a:r>
                        <a:rPr lang="en-US" sz="1600" baseline="0" dirty="0">
                          <a:effectLst/>
                        </a:rPr>
                        <a:t> (</a:t>
                      </a:r>
                      <a:r>
                        <a:rPr lang="en-US" sz="1600" dirty="0">
                          <a:effectLst/>
                        </a:rPr>
                        <a:t>mg-N/L)</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320040">
                <a:tc>
                  <a:txBody>
                    <a:bodyPr/>
                    <a:lstStyle/>
                    <a:p>
                      <a:pPr marL="0" marR="0" algn="ctr">
                        <a:spcBef>
                          <a:spcPts val="0"/>
                        </a:spcBef>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noFill/>
                  </a:tcPr>
                </a:tc>
                <a:tc>
                  <a:txBody>
                    <a:bodyPr/>
                    <a:lstStyle/>
                    <a:p>
                      <a:pPr marL="0" marR="0" algn="ctr">
                        <a:spcBef>
                          <a:spcPts val="0"/>
                        </a:spcBef>
                        <a:spcAft>
                          <a:spcPts val="0"/>
                        </a:spcAft>
                      </a:pPr>
                      <a:r>
                        <a:rPr lang="en-US" sz="1600" dirty="0">
                          <a:effectLst/>
                        </a:rPr>
                        <a:t>UV</a:t>
                      </a:r>
                      <a:r>
                        <a:rPr lang="en-US" sz="1600" baseline="-25000" dirty="0">
                          <a:effectLst/>
                        </a:rPr>
                        <a:t>254</a:t>
                      </a:r>
                      <a:r>
                        <a:rPr lang="en-US" sz="1600" dirty="0">
                          <a:effectLst/>
                        </a:rPr>
                        <a:t> (Abs./cm)</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320040">
                <a:tc>
                  <a:txBody>
                    <a:bodyPr/>
                    <a:lstStyle/>
                    <a:p>
                      <a:pPr marL="0" marR="0" algn="ctr">
                        <a:spcBef>
                          <a:spcPts val="0"/>
                        </a:spcBef>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Br</a:t>
                      </a:r>
                      <a:r>
                        <a:rPr lang="en-US" sz="1600" kern="1200" baseline="30000" dirty="0">
                          <a:solidFill>
                            <a:schemeClr val="dk1"/>
                          </a:solidFill>
                          <a:effectLst/>
                          <a:latin typeface="+mn-lt"/>
                          <a:ea typeface="+mn-ea"/>
                          <a:cs typeface="+mn-cs"/>
                        </a:rPr>
                        <a:t>-</a:t>
                      </a:r>
                      <a:r>
                        <a:rPr lang="en-US" sz="1600" kern="1200" dirty="0">
                          <a:solidFill>
                            <a:schemeClr val="dk1"/>
                          </a:solidFill>
                          <a:effectLst/>
                          <a:latin typeface="+mn-lt"/>
                          <a:ea typeface="+mn-ea"/>
                          <a:cs typeface="+mn-cs"/>
                        </a:rPr>
                        <a:t> (µg/L)</a:t>
                      </a:r>
                    </a:p>
                  </a:txBody>
                  <a:tcPr marL="68580" marR="68580" marT="0" marB="0" anchor="ctr"/>
                </a:tc>
                <a:extLst>
                  <a:ext uri="{0D108BD9-81ED-4DB2-BD59-A6C34878D82A}">
                    <a16:rowId xmlns:a16="http://schemas.microsoft.com/office/drawing/2014/main" val="10004"/>
                  </a:ext>
                </a:extLst>
              </a:tr>
              <a:tr h="320040">
                <a:tc>
                  <a:txBody>
                    <a:bodyPr/>
                    <a:lstStyle/>
                    <a:p>
                      <a:pPr marL="0" marR="0" algn="ctr">
                        <a:spcBef>
                          <a:spcPts val="0"/>
                        </a:spcBef>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NO</a:t>
                      </a:r>
                      <a:r>
                        <a:rPr lang="en-US" sz="1600" kern="1200" baseline="-25000" dirty="0">
                          <a:solidFill>
                            <a:schemeClr val="dk1"/>
                          </a:solidFill>
                          <a:effectLst/>
                          <a:latin typeface="+mn-lt"/>
                          <a:ea typeface="+mn-ea"/>
                          <a:cs typeface="+mn-cs"/>
                        </a:rPr>
                        <a:t>3</a:t>
                      </a:r>
                      <a:r>
                        <a:rPr lang="en-US" sz="1600" kern="1200" baseline="30000" dirty="0">
                          <a:solidFill>
                            <a:schemeClr val="dk1"/>
                          </a:solidFill>
                          <a:effectLst/>
                          <a:latin typeface="+mn-lt"/>
                          <a:ea typeface="+mn-ea"/>
                          <a:cs typeface="+mn-cs"/>
                        </a:rPr>
                        <a:t>-</a:t>
                      </a:r>
                      <a:r>
                        <a:rPr lang="en-US" sz="1600" kern="1200" dirty="0">
                          <a:solidFill>
                            <a:schemeClr val="dk1"/>
                          </a:solidFill>
                          <a:effectLst/>
                          <a:latin typeface="+mn-lt"/>
                          <a:ea typeface="+mn-ea"/>
                          <a:cs typeface="+mn-cs"/>
                        </a:rPr>
                        <a:t> (µg/L)</a:t>
                      </a:r>
                    </a:p>
                  </a:txBody>
                  <a:tcPr marL="68580" marR="68580" marT="0" marB="0" anchor="ctr"/>
                </a:tc>
                <a:extLst>
                  <a:ext uri="{0D108BD9-81ED-4DB2-BD59-A6C34878D82A}">
                    <a16:rowId xmlns:a16="http://schemas.microsoft.com/office/drawing/2014/main" val="10005"/>
                  </a:ext>
                </a:extLst>
              </a:tr>
              <a:tr h="320040">
                <a:tc>
                  <a:txBody>
                    <a:bodyPr/>
                    <a:lstStyle/>
                    <a:p>
                      <a:pPr marL="0" marR="0" algn="ctr">
                        <a:spcBef>
                          <a:spcPts val="0"/>
                        </a:spcBef>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NO</a:t>
                      </a:r>
                      <a:r>
                        <a:rPr lang="en-US" sz="1600" kern="1200" baseline="-25000" dirty="0">
                          <a:solidFill>
                            <a:schemeClr val="dk1"/>
                          </a:solidFill>
                          <a:effectLst/>
                          <a:latin typeface="+mn-lt"/>
                          <a:ea typeface="+mn-ea"/>
                          <a:cs typeface="+mn-cs"/>
                        </a:rPr>
                        <a:t>2</a:t>
                      </a:r>
                      <a:r>
                        <a:rPr lang="en-US" sz="1600" kern="1200" baseline="30000" dirty="0">
                          <a:solidFill>
                            <a:schemeClr val="dk1"/>
                          </a:solidFill>
                          <a:effectLst/>
                          <a:latin typeface="+mn-lt"/>
                          <a:ea typeface="+mn-ea"/>
                          <a:cs typeface="+mn-cs"/>
                        </a:rPr>
                        <a:t>-</a:t>
                      </a:r>
                      <a:r>
                        <a:rPr lang="en-US" sz="1600" kern="1200" dirty="0">
                          <a:solidFill>
                            <a:schemeClr val="dk1"/>
                          </a:solidFill>
                          <a:effectLst/>
                          <a:latin typeface="+mn-lt"/>
                          <a:ea typeface="+mn-ea"/>
                          <a:cs typeface="+mn-cs"/>
                        </a:rPr>
                        <a:t> (µg/L)</a:t>
                      </a:r>
                    </a:p>
                  </a:txBody>
                  <a:tcPr marL="68580" marR="68580" marT="0" marB="0" anchor="ctr"/>
                </a:tc>
                <a:extLst>
                  <a:ext uri="{0D108BD9-81ED-4DB2-BD59-A6C34878D82A}">
                    <a16:rowId xmlns:a16="http://schemas.microsoft.com/office/drawing/2014/main" val="10006"/>
                  </a:ext>
                </a:extLst>
              </a:tr>
              <a:tr h="320040">
                <a:tc>
                  <a:txBody>
                    <a:bodyPr/>
                    <a:lstStyle/>
                    <a:p>
                      <a:pPr marL="0" marR="0" algn="ctr">
                        <a:spcBef>
                          <a:spcPts val="0"/>
                        </a:spcBef>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noFill/>
                  </a:tcPr>
                </a:tc>
                <a:tc>
                  <a:txBody>
                    <a:bodyPr/>
                    <a:lstStyle/>
                    <a:p>
                      <a:pPr marL="0" marR="0" algn="ctr">
                        <a:spcBef>
                          <a:spcPts val="0"/>
                        </a:spcBef>
                        <a:spcAft>
                          <a:spcPts val="0"/>
                        </a:spcAft>
                      </a:pPr>
                      <a:r>
                        <a:rPr lang="en-US" sz="1600" dirty="0">
                          <a:effectLst/>
                        </a:rPr>
                        <a:t>SO</a:t>
                      </a:r>
                      <a:r>
                        <a:rPr lang="en-US" sz="1600" baseline="-25000" dirty="0">
                          <a:effectLst/>
                        </a:rPr>
                        <a:t>4</a:t>
                      </a:r>
                      <a:r>
                        <a:rPr lang="en-US" sz="1600" baseline="30000" dirty="0">
                          <a:effectLst/>
                        </a:rPr>
                        <a:t>-2</a:t>
                      </a:r>
                      <a:r>
                        <a:rPr lang="en-US" sz="1600" baseline="0" dirty="0">
                          <a:effectLst/>
                        </a:rPr>
                        <a:t> (</a:t>
                      </a:r>
                      <a:r>
                        <a:rPr lang="en-US" sz="1600" dirty="0">
                          <a:effectLst/>
                        </a:rPr>
                        <a:t>µg/L)</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7"/>
                  </a:ext>
                </a:extLst>
              </a:tr>
              <a:tr h="320040">
                <a:tc>
                  <a:txBody>
                    <a:bodyPr/>
                    <a:lstStyle/>
                    <a:p>
                      <a:pPr marL="0" marR="0" algn="ctr">
                        <a:spcBef>
                          <a:spcPts val="0"/>
                        </a:spcBef>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noFill/>
                  </a:tcPr>
                </a:tc>
                <a:tc>
                  <a:txBody>
                    <a:bodyPr/>
                    <a:lstStyle/>
                    <a:p>
                      <a:pPr marL="0" marR="0" algn="ctr">
                        <a:spcBef>
                          <a:spcPts val="0"/>
                        </a:spcBef>
                        <a:spcAft>
                          <a:spcPts val="0"/>
                        </a:spcAft>
                      </a:pPr>
                      <a:r>
                        <a:rPr lang="en-US" sz="1600" dirty="0">
                          <a:effectLst/>
                        </a:rPr>
                        <a:t>O</a:t>
                      </a:r>
                      <a:r>
                        <a:rPr lang="en-US" sz="1600" baseline="-25000" dirty="0">
                          <a:effectLst/>
                        </a:rPr>
                        <a:t>3</a:t>
                      </a:r>
                      <a:r>
                        <a:rPr lang="en-US" sz="1600" baseline="0" dirty="0">
                          <a:effectLst/>
                        </a:rPr>
                        <a:t> (</a:t>
                      </a:r>
                      <a:r>
                        <a:rPr lang="en-US" sz="1600" dirty="0">
                          <a:effectLst/>
                        </a:rPr>
                        <a:t>mg/L)</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8"/>
                  </a:ext>
                </a:extLst>
              </a:tr>
              <a:tr h="320040">
                <a:tc>
                  <a:txBody>
                    <a:bodyPr/>
                    <a:lstStyle/>
                    <a:p>
                      <a:pPr marL="0" marR="0" algn="ctr">
                        <a:spcBef>
                          <a:spcPts val="0"/>
                        </a:spcBef>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noFill/>
                  </a:tcPr>
                </a:tc>
                <a:tc>
                  <a:txBody>
                    <a:bodyPr/>
                    <a:lstStyle/>
                    <a:p>
                      <a:pPr marL="0" marR="0" algn="ctr">
                        <a:spcBef>
                          <a:spcPts val="0"/>
                        </a:spcBef>
                        <a:spcAft>
                          <a:spcPts val="0"/>
                        </a:spcAft>
                      </a:pPr>
                      <a:r>
                        <a:rPr lang="en-US" sz="1600" dirty="0">
                          <a:effectLst/>
                        </a:rPr>
                        <a:t>NH</a:t>
                      </a:r>
                      <a:r>
                        <a:rPr lang="en-US" sz="1600" baseline="-25000" dirty="0">
                          <a:effectLst/>
                        </a:rPr>
                        <a:t>3</a:t>
                      </a:r>
                      <a:r>
                        <a:rPr lang="en-US" sz="1600" dirty="0">
                          <a:effectLst/>
                        </a:rPr>
                        <a:t> (mg/L)</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9"/>
                  </a:ext>
                </a:extLst>
              </a:tr>
              <a:tr h="320040">
                <a:tc>
                  <a:txBody>
                    <a:bodyPr/>
                    <a:lstStyle/>
                    <a:p>
                      <a:pPr marL="0" marR="0" algn="ctr">
                        <a:spcBef>
                          <a:spcPts val="0"/>
                        </a:spcBef>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noFill/>
                  </a:tcPr>
                </a:tc>
                <a:tc>
                  <a:txBody>
                    <a:bodyPr/>
                    <a:lstStyle/>
                    <a:p>
                      <a:pPr marL="0" marR="0" algn="ctr">
                        <a:spcBef>
                          <a:spcPts val="0"/>
                        </a:spcBef>
                        <a:spcAft>
                          <a:spcPts val="0"/>
                        </a:spcAft>
                      </a:pPr>
                      <a:r>
                        <a:rPr lang="en-US" sz="1600" dirty="0">
                          <a:effectLst/>
                        </a:rPr>
                        <a:t>pH</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10"/>
                  </a:ext>
                </a:extLst>
              </a:tr>
              <a:tr h="320040">
                <a:tc>
                  <a:txBody>
                    <a:bodyPr/>
                    <a:lstStyle/>
                    <a:p>
                      <a:pPr marL="0" marR="0" algn="ctr">
                        <a:spcBef>
                          <a:spcPts val="0"/>
                        </a:spcBef>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noFill/>
                  </a:tcPr>
                </a:tc>
                <a:tc>
                  <a:txBody>
                    <a:bodyPr/>
                    <a:lstStyle/>
                    <a:p>
                      <a:pPr marL="0" marR="0" algn="ctr">
                        <a:spcBef>
                          <a:spcPts val="0"/>
                        </a:spcBef>
                        <a:spcAft>
                          <a:spcPts val="0"/>
                        </a:spcAft>
                      </a:pPr>
                      <a:r>
                        <a:rPr lang="en-US" sz="1600" dirty="0">
                          <a:effectLst/>
                        </a:rPr>
                        <a:t>Free/Combined Chlorine Residual (mg/L)</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11"/>
                  </a:ext>
                </a:extLst>
              </a:tr>
            </a:tbl>
          </a:graphicData>
        </a:graphic>
      </p:graphicFrame>
      <p:pic>
        <p:nvPicPr>
          <p:cNvPr id="7" name="Picture 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8399" y="2375399"/>
            <a:ext cx="1087836" cy="1097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5625" y="4867059"/>
            <a:ext cx="1653384" cy="1097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72829" y="1826759"/>
            <a:ext cx="1286136" cy="1097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08710" y="3274400"/>
            <a:ext cx="1214376" cy="1097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p:cNvPicPr>
            <a:picLocks noChangeAspect="1"/>
          </p:cNvPicPr>
          <p:nvPr/>
        </p:nvPicPr>
        <p:blipFill>
          <a:blip r:embed="rId7"/>
          <a:stretch>
            <a:fillRect/>
          </a:stretch>
        </p:blipFill>
        <p:spPr>
          <a:xfrm>
            <a:off x="6670066" y="4807290"/>
            <a:ext cx="1091663" cy="1155700"/>
          </a:xfrm>
          <a:prstGeom prst="rect">
            <a:avLst/>
          </a:prstGeom>
        </p:spPr>
      </p:pic>
    </p:spTree>
    <p:extLst>
      <p:ext uri="{BB962C8B-B14F-4D97-AF65-F5344CB8AC3E}">
        <p14:creationId xmlns:p14="http://schemas.microsoft.com/office/powerpoint/2010/main" val="1224501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6074" y="322293"/>
            <a:ext cx="7754189" cy="896907"/>
          </a:xfrm>
        </p:spPr>
        <p:txBody>
          <a:bodyPr/>
          <a:lstStyle/>
          <a:p>
            <a:r>
              <a:rPr lang="en-US" sz="3600" b="1" dirty="0">
                <a:solidFill>
                  <a:srgbClr val="002060"/>
                </a:solidFill>
              </a:rPr>
              <a:t>Biofiltration Basics</a:t>
            </a:r>
          </a:p>
        </p:txBody>
      </p:sp>
      <p:pic>
        <p:nvPicPr>
          <p:cNvPr id="5" name="Picture 4"/>
          <p:cNvPicPr>
            <a:picLocks noChangeAspect="1"/>
          </p:cNvPicPr>
          <p:nvPr/>
        </p:nvPicPr>
        <p:blipFill>
          <a:blip r:embed="rId3">
            <a:clrChange>
              <a:clrFrom>
                <a:srgbClr val="FFFFFF"/>
              </a:clrFrom>
              <a:clrTo>
                <a:srgbClr val="FFFFFF">
                  <a:alpha val="0"/>
                </a:srgbClr>
              </a:clrTo>
            </a:clrChange>
          </a:blip>
          <a:stretch>
            <a:fillRect/>
          </a:stretch>
        </p:blipFill>
        <p:spPr>
          <a:xfrm>
            <a:off x="3997911" y="994501"/>
            <a:ext cx="5356470" cy="3971498"/>
          </a:xfrm>
          <a:prstGeom prst="rect">
            <a:avLst/>
          </a:prstGeom>
        </p:spPr>
      </p:pic>
      <p:pic>
        <p:nvPicPr>
          <p:cNvPr id="6" name="Picture 5"/>
          <p:cNvPicPr>
            <a:picLocks noChangeAspect="1"/>
          </p:cNvPicPr>
          <p:nvPr/>
        </p:nvPicPr>
        <p:blipFill>
          <a:blip r:embed="rId4"/>
          <a:stretch>
            <a:fillRect/>
          </a:stretch>
        </p:blipFill>
        <p:spPr>
          <a:xfrm>
            <a:off x="3548355" y="2796295"/>
            <a:ext cx="609144" cy="2598263"/>
          </a:xfrm>
          <a:prstGeom prst="rect">
            <a:avLst/>
          </a:prstGeom>
        </p:spPr>
      </p:pic>
      <p:sp>
        <p:nvSpPr>
          <p:cNvPr id="7" name="Text Box 17"/>
          <p:cNvSpPr txBox="1">
            <a:spLocks noChangeArrowheads="1"/>
          </p:cNvSpPr>
          <p:nvPr/>
        </p:nvSpPr>
        <p:spPr bwMode="auto">
          <a:xfrm>
            <a:off x="2908765" y="1415230"/>
            <a:ext cx="1943099" cy="646331"/>
          </a:xfrm>
          <a:prstGeom prst="rect">
            <a:avLst/>
          </a:prstGeom>
          <a:noFill/>
          <a:ln w="9525">
            <a:noFill/>
            <a:miter lim="800000"/>
            <a:headEnd/>
            <a:tailEnd/>
          </a:ln>
        </p:spPr>
        <p:txBody>
          <a:bodyPr wrap="square">
            <a:spAutoFit/>
          </a:bodyPr>
          <a:lstStyle/>
          <a:p>
            <a:pPr algn="ctr">
              <a:spcBef>
                <a:spcPct val="50000"/>
              </a:spcBef>
            </a:pPr>
            <a:r>
              <a:rPr lang="en-US" b="1" dirty="0">
                <a:solidFill>
                  <a:srgbClr val="0081C6"/>
                </a:solidFill>
              </a:rPr>
              <a:t>Conventional Treatment Process</a:t>
            </a:r>
          </a:p>
        </p:txBody>
      </p:sp>
      <p:sp>
        <p:nvSpPr>
          <p:cNvPr id="10" name="Down Arrow 9"/>
          <p:cNvSpPr/>
          <p:nvPr/>
        </p:nvSpPr>
        <p:spPr bwMode="auto">
          <a:xfrm>
            <a:off x="3702999" y="2353790"/>
            <a:ext cx="337185" cy="594360"/>
          </a:xfrm>
          <a:prstGeom prst="downArrow">
            <a:avLst>
              <a:gd name="adj1" fmla="val 50000"/>
              <a:gd name="adj2" fmla="val 81073"/>
            </a:avLst>
          </a:prstGeom>
          <a:solidFill>
            <a:srgbClr val="FFBE13"/>
          </a:solidFill>
          <a:ln w="9525" cap="flat" cmpd="sng" algn="ctr">
            <a:noFill/>
            <a:prstDash val="solid"/>
            <a:round/>
            <a:headEnd type="none" w="med" len="med"/>
            <a:tailEnd type="none" w="med" len="med"/>
          </a:ln>
          <a:effectLst/>
          <a:scene3d>
            <a:camera prst="orthographicFront"/>
            <a:lightRig rig="threePt" dir="t"/>
          </a:scene3d>
          <a:sp3d>
            <a:bevelT w="63500" h="25400"/>
            <a:bevelB w="63500" h="25400"/>
          </a:sp3d>
        </p:spPr>
        <p:txBody>
          <a:bodyPr/>
          <a:lstStyle/>
          <a:p>
            <a:endParaRPr lang="en-US"/>
          </a:p>
        </p:txBody>
      </p:sp>
      <p:sp>
        <p:nvSpPr>
          <p:cNvPr id="11" name="TextBox 10"/>
          <p:cNvSpPr txBox="1"/>
          <p:nvPr/>
        </p:nvSpPr>
        <p:spPr>
          <a:xfrm>
            <a:off x="2868550" y="2340142"/>
            <a:ext cx="544720" cy="577081"/>
          </a:xfrm>
          <a:prstGeom prst="rect">
            <a:avLst/>
          </a:prstGeom>
          <a:noFill/>
        </p:spPr>
        <p:txBody>
          <a:bodyPr wrap="square" rtlCol="0">
            <a:spAutoFit/>
          </a:bodyPr>
          <a:lstStyle/>
          <a:p>
            <a:r>
              <a:rPr lang="en-US" dirty="0">
                <a:solidFill>
                  <a:srgbClr val="000000"/>
                </a:solidFill>
              </a:rPr>
              <a:t>Cl</a:t>
            </a:r>
            <a:r>
              <a:rPr lang="en-US" baseline="-25000" dirty="0">
                <a:solidFill>
                  <a:srgbClr val="000000"/>
                </a:solidFill>
              </a:rPr>
              <a:t>2</a:t>
            </a:r>
          </a:p>
          <a:p>
            <a:endParaRPr lang="en-US" sz="1350" dirty="0"/>
          </a:p>
        </p:txBody>
      </p:sp>
      <p:sp>
        <p:nvSpPr>
          <p:cNvPr id="12" name="Down Arrow 11"/>
          <p:cNvSpPr/>
          <p:nvPr/>
        </p:nvSpPr>
        <p:spPr bwMode="auto">
          <a:xfrm rot="3335959">
            <a:off x="3343820" y="5110807"/>
            <a:ext cx="337185" cy="594360"/>
          </a:xfrm>
          <a:prstGeom prst="downArrow">
            <a:avLst>
              <a:gd name="adj1" fmla="val 50000"/>
              <a:gd name="adj2" fmla="val 81073"/>
            </a:avLst>
          </a:prstGeom>
          <a:solidFill>
            <a:srgbClr val="00CCFF"/>
          </a:solidFill>
          <a:ln w="9525" cap="flat" cmpd="sng" algn="ctr">
            <a:noFill/>
            <a:prstDash val="solid"/>
            <a:round/>
            <a:headEnd type="none" w="med" len="med"/>
            <a:tailEnd type="none" w="med" len="med"/>
          </a:ln>
          <a:effectLst/>
          <a:scene3d>
            <a:camera prst="orthographicFront"/>
            <a:lightRig rig="threePt" dir="t"/>
          </a:scene3d>
          <a:sp3d>
            <a:bevelT w="63500" h="25400"/>
            <a:bevelB w="63500" h="25400"/>
          </a:sp3d>
        </p:spPr>
        <p:txBody>
          <a:bodyPr/>
          <a:lstStyle/>
          <a:p>
            <a:endParaRPr lang="en-US"/>
          </a:p>
        </p:txBody>
      </p:sp>
      <p:sp>
        <p:nvSpPr>
          <p:cNvPr id="15" name="TextBox 14"/>
          <p:cNvSpPr txBox="1"/>
          <p:nvPr/>
        </p:nvSpPr>
        <p:spPr>
          <a:xfrm>
            <a:off x="2840063" y="4748972"/>
            <a:ext cx="592938" cy="577081"/>
          </a:xfrm>
          <a:prstGeom prst="rect">
            <a:avLst/>
          </a:prstGeom>
          <a:noFill/>
        </p:spPr>
        <p:txBody>
          <a:bodyPr wrap="square" rtlCol="0">
            <a:spAutoFit/>
          </a:bodyPr>
          <a:lstStyle/>
          <a:p>
            <a:r>
              <a:rPr lang="en-US" dirty="0">
                <a:solidFill>
                  <a:srgbClr val="000000"/>
                </a:solidFill>
              </a:rPr>
              <a:t>Cl</a:t>
            </a:r>
            <a:r>
              <a:rPr lang="en-US" baseline="-25000" dirty="0">
                <a:solidFill>
                  <a:srgbClr val="000000"/>
                </a:solidFill>
              </a:rPr>
              <a:t>2</a:t>
            </a:r>
          </a:p>
          <a:p>
            <a:endParaRPr lang="en-US" sz="1350" dirty="0"/>
          </a:p>
        </p:txBody>
      </p:sp>
      <p:cxnSp>
        <p:nvCxnSpPr>
          <p:cNvPr id="16" name="Straight Arrow Connector 15"/>
          <p:cNvCxnSpPr/>
          <p:nvPr/>
        </p:nvCxnSpPr>
        <p:spPr bwMode="auto">
          <a:xfrm flipV="1">
            <a:off x="3351371" y="2510656"/>
            <a:ext cx="382248" cy="1"/>
          </a:xfrm>
          <a:prstGeom prst="straightConnector1">
            <a:avLst/>
          </a:prstGeom>
          <a:solidFill>
            <a:schemeClr val="accent1"/>
          </a:solidFill>
          <a:ln w="63500" cap="flat" cmpd="sng" algn="ctr">
            <a:solidFill>
              <a:schemeClr val="bg1">
                <a:lumMod val="50000"/>
              </a:schemeClr>
            </a:solidFill>
            <a:prstDash val="solid"/>
            <a:round/>
            <a:headEnd type="none" w="med" len="med"/>
            <a:tailEnd type="triangle"/>
          </a:ln>
          <a:effectLst/>
        </p:spPr>
      </p:cxnSp>
      <p:cxnSp>
        <p:nvCxnSpPr>
          <p:cNvPr id="17" name="Straight Arrow Connector 16"/>
          <p:cNvCxnSpPr/>
          <p:nvPr/>
        </p:nvCxnSpPr>
        <p:spPr bwMode="auto">
          <a:xfrm>
            <a:off x="3276792" y="5034526"/>
            <a:ext cx="195197" cy="246767"/>
          </a:xfrm>
          <a:prstGeom prst="straightConnector1">
            <a:avLst/>
          </a:prstGeom>
          <a:solidFill>
            <a:schemeClr val="accent1"/>
          </a:solidFill>
          <a:ln w="63500" cap="flat" cmpd="sng" algn="ctr">
            <a:solidFill>
              <a:schemeClr val="bg1">
                <a:lumMod val="50000"/>
              </a:schemeClr>
            </a:solidFill>
            <a:prstDash val="solid"/>
            <a:round/>
            <a:headEnd type="none" w="med" len="med"/>
            <a:tailEnd type="triangle"/>
          </a:ln>
          <a:effectLst/>
        </p:spPr>
      </p:cxnSp>
      <p:sp>
        <p:nvSpPr>
          <p:cNvPr id="43" name="Text Box 17"/>
          <p:cNvSpPr txBox="1">
            <a:spLocks noChangeArrowheads="1"/>
          </p:cNvSpPr>
          <p:nvPr/>
        </p:nvSpPr>
        <p:spPr bwMode="auto">
          <a:xfrm>
            <a:off x="915575" y="1303815"/>
            <a:ext cx="1537097" cy="923330"/>
          </a:xfrm>
          <a:prstGeom prst="rect">
            <a:avLst/>
          </a:prstGeom>
          <a:noFill/>
          <a:ln w="9525">
            <a:noFill/>
            <a:miter lim="800000"/>
            <a:headEnd/>
            <a:tailEnd/>
          </a:ln>
        </p:spPr>
        <p:txBody>
          <a:bodyPr wrap="square">
            <a:spAutoFit/>
          </a:bodyPr>
          <a:lstStyle/>
          <a:p>
            <a:pPr algn="ctr">
              <a:spcBef>
                <a:spcPct val="50000"/>
              </a:spcBef>
            </a:pPr>
            <a:r>
              <a:rPr lang="en-US" b="1" dirty="0">
                <a:solidFill>
                  <a:srgbClr val="008000"/>
                </a:solidFill>
              </a:rPr>
              <a:t>Aerobic Biological Treatment</a:t>
            </a:r>
          </a:p>
        </p:txBody>
      </p:sp>
      <p:pic>
        <p:nvPicPr>
          <p:cNvPr id="44" name="Picture 43"/>
          <p:cNvPicPr>
            <a:picLocks noChangeAspect="1"/>
          </p:cNvPicPr>
          <p:nvPr/>
        </p:nvPicPr>
        <p:blipFill>
          <a:blip r:embed="rId5"/>
          <a:stretch>
            <a:fillRect/>
          </a:stretch>
        </p:blipFill>
        <p:spPr>
          <a:xfrm>
            <a:off x="1271699" y="2277390"/>
            <a:ext cx="1285303" cy="3700320"/>
          </a:xfrm>
          <a:prstGeom prst="rect">
            <a:avLst/>
          </a:prstGeom>
        </p:spPr>
      </p:pic>
      <p:sp>
        <p:nvSpPr>
          <p:cNvPr id="59" name="Oval 58"/>
          <p:cNvSpPr/>
          <p:nvPr/>
        </p:nvSpPr>
        <p:spPr>
          <a:xfrm>
            <a:off x="3642723" y="3849731"/>
            <a:ext cx="148590" cy="182880"/>
          </a:xfrm>
          <a:prstGeom prst="ellipse">
            <a:avLst/>
          </a:prstGeom>
          <a:no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60" name="Picture 59"/>
          <p:cNvPicPr>
            <a:picLocks noChangeAspect="1"/>
          </p:cNvPicPr>
          <p:nvPr/>
        </p:nvPicPr>
        <p:blipFill>
          <a:blip r:embed="rId6">
            <a:clrChange>
              <a:clrFrom>
                <a:srgbClr val="FFFFFF"/>
              </a:clrFrom>
              <a:clrTo>
                <a:srgbClr val="FFFFFF">
                  <a:alpha val="0"/>
                </a:srgbClr>
              </a:clrTo>
            </a:clrChange>
          </a:blip>
          <a:stretch>
            <a:fillRect/>
          </a:stretch>
        </p:blipFill>
        <p:spPr>
          <a:xfrm>
            <a:off x="2439715" y="3784008"/>
            <a:ext cx="1171575" cy="657225"/>
          </a:xfrm>
          <a:prstGeom prst="rect">
            <a:avLst/>
          </a:prstGeom>
        </p:spPr>
      </p:pic>
    </p:spTree>
    <p:extLst>
      <p:ext uri="{BB962C8B-B14F-4D97-AF65-F5344CB8AC3E}">
        <p14:creationId xmlns:p14="http://schemas.microsoft.com/office/powerpoint/2010/main" val="2264470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16"/>
                                        </p:tgtEl>
                                      </p:cBhvr>
                                    </p:animEffect>
                                    <p:set>
                                      <p:cBhvr>
                                        <p:cTn id="13" dur="1" fill="hold">
                                          <p:stCondLst>
                                            <p:cond delay="499"/>
                                          </p:stCondLst>
                                        </p:cTn>
                                        <p:tgtEl>
                                          <p:spTgt spid="16"/>
                                        </p:tgtEl>
                                        <p:attrNameLst>
                                          <p:attrName>style.visibility</p:attrName>
                                        </p:attrNameLst>
                                      </p:cBhvr>
                                      <p:to>
                                        <p:strVal val="hidden"/>
                                      </p:to>
                                    </p:se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par>
                                <p:cTn id="29" presetID="10" presetClass="entr" presetSubtype="0" fill="hold" nodeType="with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5" grpId="0"/>
      <p:bldP spid="43"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226" y="527689"/>
            <a:ext cx="8610600" cy="690090"/>
          </a:xfrm>
        </p:spPr>
        <p:txBody>
          <a:bodyPr/>
          <a:lstStyle/>
          <a:p>
            <a:r>
              <a:rPr lang="en-US" sz="3600" b="1" dirty="0">
                <a:solidFill>
                  <a:srgbClr val="002060"/>
                </a:solidFill>
              </a:rPr>
              <a:t>Holistic Biofiltration Example: Stability</a:t>
            </a:r>
          </a:p>
        </p:txBody>
      </p:sp>
      <p:sp>
        <p:nvSpPr>
          <p:cNvPr id="238" name="Text Placeholder 237"/>
          <p:cNvSpPr>
            <a:spLocks noGrp="1"/>
          </p:cNvSpPr>
          <p:nvPr>
            <p:ph type="body" sz="quarter" idx="11"/>
          </p:nvPr>
        </p:nvSpPr>
        <p:spPr>
          <a:xfrm>
            <a:off x="660603" y="1462909"/>
            <a:ext cx="7426844" cy="346466"/>
          </a:xfrm>
        </p:spPr>
        <p:txBody>
          <a:bodyPr/>
          <a:lstStyle/>
          <a:p>
            <a:r>
              <a:rPr lang="en-US" dirty="0">
                <a:solidFill>
                  <a:schemeClr val="tx1"/>
                </a:solidFill>
              </a:rPr>
              <a:t>Stability in Distribution can be a function of Biodegradable Carbon (BDOC/AOC)</a:t>
            </a:r>
          </a:p>
          <a:p>
            <a:endParaRPr lang="en-US" dirty="0"/>
          </a:p>
        </p:txBody>
      </p:sp>
      <p:grpSp>
        <p:nvGrpSpPr>
          <p:cNvPr id="4" name="Group 4"/>
          <p:cNvGrpSpPr>
            <a:grpSpLocks noChangeAspect="1"/>
          </p:cNvGrpSpPr>
          <p:nvPr/>
        </p:nvGrpSpPr>
        <p:grpSpPr bwMode="auto">
          <a:xfrm>
            <a:off x="1918678" y="2646197"/>
            <a:ext cx="1878560" cy="1664370"/>
            <a:chOff x="2196" y="1065"/>
            <a:chExt cx="1369" cy="981"/>
          </a:xfrm>
        </p:grpSpPr>
        <p:sp>
          <p:nvSpPr>
            <p:cNvPr id="5" name="AutoShape 3"/>
            <p:cNvSpPr>
              <a:spLocks noChangeAspect="1" noChangeArrowheads="1" noTextEdit="1"/>
            </p:cNvSpPr>
            <p:nvPr/>
          </p:nvSpPr>
          <p:spPr bwMode="auto">
            <a:xfrm>
              <a:off x="2196" y="1065"/>
              <a:ext cx="1369" cy="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8" y="1217"/>
              <a:ext cx="1361" cy="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reeform 6"/>
            <p:cNvSpPr>
              <a:spLocks/>
            </p:cNvSpPr>
            <p:nvPr/>
          </p:nvSpPr>
          <p:spPr bwMode="auto">
            <a:xfrm>
              <a:off x="2703" y="1159"/>
              <a:ext cx="0" cy="287"/>
            </a:xfrm>
            <a:custGeom>
              <a:avLst/>
              <a:gdLst>
                <a:gd name="T0" fmla="*/ 287 h 287"/>
                <a:gd name="T1" fmla="*/ 0 h 287"/>
                <a:gd name="T2" fmla="*/ 287 h 287"/>
              </a:gdLst>
              <a:ahLst/>
              <a:cxnLst>
                <a:cxn ang="0">
                  <a:pos x="0" y="T0"/>
                </a:cxn>
                <a:cxn ang="0">
                  <a:pos x="0" y="T1"/>
                </a:cxn>
                <a:cxn ang="0">
                  <a:pos x="0" y="T2"/>
                </a:cxn>
              </a:cxnLst>
              <a:rect l="0" t="0" r="r" b="b"/>
              <a:pathLst>
                <a:path h="287">
                  <a:moveTo>
                    <a:pt x="0" y="287"/>
                  </a:moveTo>
                  <a:lnTo>
                    <a:pt x="0" y="0"/>
                  </a:lnTo>
                  <a:lnTo>
                    <a:pt x="0" y="287"/>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8" name="Line 7"/>
            <p:cNvSpPr>
              <a:spLocks noChangeShapeType="1"/>
            </p:cNvSpPr>
            <p:nvPr/>
          </p:nvSpPr>
          <p:spPr bwMode="auto">
            <a:xfrm flipV="1">
              <a:off x="2703" y="1159"/>
              <a:ext cx="0" cy="287"/>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9" name="Rectangle 8"/>
            <p:cNvSpPr>
              <a:spLocks noChangeArrowheads="1"/>
            </p:cNvSpPr>
            <p:nvPr/>
          </p:nvSpPr>
          <p:spPr bwMode="auto">
            <a:xfrm>
              <a:off x="2693" y="1159"/>
              <a:ext cx="19" cy="287"/>
            </a:xfrm>
            <a:prstGeom prst="rect">
              <a:avLst/>
            </a:prstGeom>
            <a:solidFill>
              <a:srgbClr val="6D6E71"/>
            </a:solidFill>
            <a:ln w="6350">
              <a:solidFill>
                <a:srgbClr val="00000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0" name="Freeform 9"/>
            <p:cNvSpPr>
              <a:spLocks/>
            </p:cNvSpPr>
            <p:nvPr/>
          </p:nvSpPr>
          <p:spPr bwMode="auto">
            <a:xfrm>
              <a:off x="2291" y="1068"/>
              <a:ext cx="83" cy="414"/>
            </a:xfrm>
            <a:custGeom>
              <a:avLst/>
              <a:gdLst>
                <a:gd name="T0" fmla="*/ 67 w 83"/>
                <a:gd name="T1" fmla="*/ 33 h 414"/>
                <a:gd name="T2" fmla="*/ 67 w 83"/>
                <a:gd name="T3" fmla="*/ 0 h 414"/>
                <a:gd name="T4" fmla="*/ 17 w 83"/>
                <a:gd name="T5" fmla="*/ 0 h 414"/>
                <a:gd name="T6" fmla="*/ 17 w 83"/>
                <a:gd name="T7" fmla="*/ 33 h 414"/>
                <a:gd name="T8" fmla="*/ 0 w 83"/>
                <a:gd name="T9" fmla="*/ 33 h 414"/>
                <a:gd name="T10" fmla="*/ 0 w 83"/>
                <a:gd name="T11" fmla="*/ 55 h 414"/>
                <a:gd name="T12" fmla="*/ 38 w 83"/>
                <a:gd name="T13" fmla="*/ 55 h 414"/>
                <a:gd name="T14" fmla="*/ 38 w 83"/>
                <a:gd name="T15" fmla="*/ 414 h 414"/>
                <a:gd name="T16" fmla="*/ 44 w 83"/>
                <a:gd name="T17" fmla="*/ 414 h 414"/>
                <a:gd name="T18" fmla="*/ 44 w 83"/>
                <a:gd name="T19" fmla="*/ 55 h 414"/>
                <a:gd name="T20" fmla="*/ 83 w 83"/>
                <a:gd name="T21" fmla="*/ 55 h 414"/>
                <a:gd name="T22" fmla="*/ 83 w 83"/>
                <a:gd name="T23" fmla="*/ 33 h 414"/>
                <a:gd name="T24" fmla="*/ 67 w 83"/>
                <a:gd name="T25" fmla="*/ 33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414">
                  <a:moveTo>
                    <a:pt x="67" y="33"/>
                  </a:moveTo>
                  <a:lnTo>
                    <a:pt x="67" y="0"/>
                  </a:lnTo>
                  <a:lnTo>
                    <a:pt x="17" y="0"/>
                  </a:lnTo>
                  <a:lnTo>
                    <a:pt x="17" y="33"/>
                  </a:lnTo>
                  <a:lnTo>
                    <a:pt x="0" y="33"/>
                  </a:lnTo>
                  <a:lnTo>
                    <a:pt x="0" y="55"/>
                  </a:lnTo>
                  <a:lnTo>
                    <a:pt x="38" y="55"/>
                  </a:lnTo>
                  <a:lnTo>
                    <a:pt x="38" y="414"/>
                  </a:lnTo>
                  <a:lnTo>
                    <a:pt x="44" y="414"/>
                  </a:lnTo>
                  <a:lnTo>
                    <a:pt x="44" y="55"/>
                  </a:lnTo>
                  <a:lnTo>
                    <a:pt x="83" y="55"/>
                  </a:lnTo>
                  <a:lnTo>
                    <a:pt x="83" y="33"/>
                  </a:lnTo>
                  <a:lnTo>
                    <a:pt x="67" y="33"/>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1" name="Freeform 10"/>
            <p:cNvSpPr>
              <a:spLocks/>
            </p:cNvSpPr>
            <p:nvPr/>
          </p:nvSpPr>
          <p:spPr bwMode="auto">
            <a:xfrm>
              <a:off x="2260" y="1460"/>
              <a:ext cx="62" cy="44"/>
            </a:xfrm>
            <a:custGeom>
              <a:avLst/>
              <a:gdLst>
                <a:gd name="T0" fmla="*/ 62 w 62"/>
                <a:gd name="T1" fmla="*/ 17 h 44"/>
                <a:gd name="T2" fmla="*/ 62 w 62"/>
                <a:gd name="T3" fmla="*/ 28 h 44"/>
                <a:gd name="T4" fmla="*/ 27 w 62"/>
                <a:gd name="T5" fmla="*/ 44 h 44"/>
                <a:gd name="T6" fmla="*/ 27 w 62"/>
                <a:gd name="T7" fmla="*/ 44 h 44"/>
                <a:gd name="T8" fmla="*/ 23 w 62"/>
                <a:gd name="T9" fmla="*/ 44 h 44"/>
                <a:gd name="T10" fmla="*/ 13 w 62"/>
                <a:gd name="T11" fmla="*/ 44 h 44"/>
                <a:gd name="T12" fmla="*/ 8 w 62"/>
                <a:gd name="T13" fmla="*/ 42 h 44"/>
                <a:gd name="T14" fmla="*/ 4 w 62"/>
                <a:gd name="T15" fmla="*/ 39 h 44"/>
                <a:gd name="T16" fmla="*/ 2 w 62"/>
                <a:gd name="T17" fmla="*/ 31 h 44"/>
                <a:gd name="T18" fmla="*/ 0 w 62"/>
                <a:gd name="T19" fmla="*/ 22 h 44"/>
                <a:gd name="T20" fmla="*/ 0 w 62"/>
                <a:gd name="T21" fmla="*/ 22 h 44"/>
                <a:gd name="T22" fmla="*/ 0 w 62"/>
                <a:gd name="T23" fmla="*/ 11 h 44"/>
                <a:gd name="T24" fmla="*/ 4 w 62"/>
                <a:gd name="T25" fmla="*/ 6 h 44"/>
                <a:gd name="T26" fmla="*/ 6 w 62"/>
                <a:gd name="T27" fmla="*/ 3 h 44"/>
                <a:gd name="T28" fmla="*/ 11 w 62"/>
                <a:gd name="T29" fmla="*/ 0 h 44"/>
                <a:gd name="T30" fmla="*/ 19 w 62"/>
                <a:gd name="T31" fmla="*/ 0 h 44"/>
                <a:gd name="T32" fmla="*/ 25 w 62"/>
                <a:gd name="T33" fmla="*/ 0 h 44"/>
                <a:gd name="T34" fmla="*/ 25 w 62"/>
                <a:gd name="T35" fmla="*/ 0 h 44"/>
                <a:gd name="T36" fmla="*/ 62 w 62"/>
                <a:gd name="T37" fmla="*/ 17 h 44"/>
                <a:gd name="T38" fmla="*/ 62 w 62"/>
                <a:gd name="T39"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44">
                  <a:moveTo>
                    <a:pt x="62" y="17"/>
                  </a:moveTo>
                  <a:lnTo>
                    <a:pt x="62" y="28"/>
                  </a:lnTo>
                  <a:lnTo>
                    <a:pt x="27" y="44"/>
                  </a:lnTo>
                  <a:lnTo>
                    <a:pt x="27" y="44"/>
                  </a:lnTo>
                  <a:lnTo>
                    <a:pt x="23" y="44"/>
                  </a:lnTo>
                  <a:lnTo>
                    <a:pt x="13" y="44"/>
                  </a:lnTo>
                  <a:lnTo>
                    <a:pt x="8" y="42"/>
                  </a:lnTo>
                  <a:lnTo>
                    <a:pt x="4" y="39"/>
                  </a:lnTo>
                  <a:lnTo>
                    <a:pt x="2" y="31"/>
                  </a:lnTo>
                  <a:lnTo>
                    <a:pt x="0" y="22"/>
                  </a:lnTo>
                  <a:lnTo>
                    <a:pt x="0" y="22"/>
                  </a:lnTo>
                  <a:lnTo>
                    <a:pt x="0" y="11"/>
                  </a:lnTo>
                  <a:lnTo>
                    <a:pt x="4" y="6"/>
                  </a:lnTo>
                  <a:lnTo>
                    <a:pt x="6" y="3"/>
                  </a:lnTo>
                  <a:lnTo>
                    <a:pt x="11" y="0"/>
                  </a:lnTo>
                  <a:lnTo>
                    <a:pt x="19" y="0"/>
                  </a:lnTo>
                  <a:lnTo>
                    <a:pt x="25" y="0"/>
                  </a:lnTo>
                  <a:lnTo>
                    <a:pt x="25" y="0"/>
                  </a:lnTo>
                  <a:lnTo>
                    <a:pt x="62" y="17"/>
                  </a:lnTo>
                  <a:lnTo>
                    <a:pt x="62" y="17"/>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 name="Freeform 11"/>
            <p:cNvSpPr>
              <a:spLocks/>
            </p:cNvSpPr>
            <p:nvPr/>
          </p:nvSpPr>
          <p:spPr bwMode="auto">
            <a:xfrm>
              <a:off x="2341" y="1460"/>
              <a:ext cx="62" cy="44"/>
            </a:xfrm>
            <a:custGeom>
              <a:avLst/>
              <a:gdLst>
                <a:gd name="T0" fmla="*/ 0 w 62"/>
                <a:gd name="T1" fmla="*/ 17 h 44"/>
                <a:gd name="T2" fmla="*/ 0 w 62"/>
                <a:gd name="T3" fmla="*/ 28 h 44"/>
                <a:gd name="T4" fmla="*/ 37 w 62"/>
                <a:gd name="T5" fmla="*/ 44 h 44"/>
                <a:gd name="T6" fmla="*/ 37 w 62"/>
                <a:gd name="T7" fmla="*/ 44 h 44"/>
                <a:gd name="T8" fmla="*/ 41 w 62"/>
                <a:gd name="T9" fmla="*/ 44 h 44"/>
                <a:gd name="T10" fmla="*/ 50 w 62"/>
                <a:gd name="T11" fmla="*/ 44 h 44"/>
                <a:gd name="T12" fmla="*/ 54 w 62"/>
                <a:gd name="T13" fmla="*/ 42 h 44"/>
                <a:gd name="T14" fmla="*/ 58 w 62"/>
                <a:gd name="T15" fmla="*/ 39 h 44"/>
                <a:gd name="T16" fmla="*/ 62 w 62"/>
                <a:gd name="T17" fmla="*/ 31 h 44"/>
                <a:gd name="T18" fmla="*/ 62 w 62"/>
                <a:gd name="T19" fmla="*/ 22 h 44"/>
                <a:gd name="T20" fmla="*/ 62 w 62"/>
                <a:gd name="T21" fmla="*/ 22 h 44"/>
                <a:gd name="T22" fmla="*/ 62 w 62"/>
                <a:gd name="T23" fmla="*/ 11 h 44"/>
                <a:gd name="T24" fmla="*/ 60 w 62"/>
                <a:gd name="T25" fmla="*/ 6 h 44"/>
                <a:gd name="T26" fmla="*/ 56 w 62"/>
                <a:gd name="T27" fmla="*/ 3 h 44"/>
                <a:gd name="T28" fmla="*/ 52 w 62"/>
                <a:gd name="T29" fmla="*/ 0 h 44"/>
                <a:gd name="T30" fmla="*/ 43 w 62"/>
                <a:gd name="T31" fmla="*/ 0 h 44"/>
                <a:gd name="T32" fmla="*/ 37 w 62"/>
                <a:gd name="T33" fmla="*/ 0 h 44"/>
                <a:gd name="T34" fmla="*/ 37 w 62"/>
                <a:gd name="T35" fmla="*/ 0 h 44"/>
                <a:gd name="T36" fmla="*/ 0 w 62"/>
                <a:gd name="T37" fmla="*/ 17 h 44"/>
                <a:gd name="T38" fmla="*/ 0 w 62"/>
                <a:gd name="T39"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44">
                  <a:moveTo>
                    <a:pt x="0" y="17"/>
                  </a:moveTo>
                  <a:lnTo>
                    <a:pt x="0" y="28"/>
                  </a:lnTo>
                  <a:lnTo>
                    <a:pt x="37" y="44"/>
                  </a:lnTo>
                  <a:lnTo>
                    <a:pt x="37" y="44"/>
                  </a:lnTo>
                  <a:lnTo>
                    <a:pt x="41" y="44"/>
                  </a:lnTo>
                  <a:lnTo>
                    <a:pt x="50" y="44"/>
                  </a:lnTo>
                  <a:lnTo>
                    <a:pt x="54" y="42"/>
                  </a:lnTo>
                  <a:lnTo>
                    <a:pt x="58" y="39"/>
                  </a:lnTo>
                  <a:lnTo>
                    <a:pt x="62" y="31"/>
                  </a:lnTo>
                  <a:lnTo>
                    <a:pt x="62" y="22"/>
                  </a:lnTo>
                  <a:lnTo>
                    <a:pt x="62" y="22"/>
                  </a:lnTo>
                  <a:lnTo>
                    <a:pt x="62" y="11"/>
                  </a:lnTo>
                  <a:lnTo>
                    <a:pt x="60" y="6"/>
                  </a:lnTo>
                  <a:lnTo>
                    <a:pt x="56" y="3"/>
                  </a:lnTo>
                  <a:lnTo>
                    <a:pt x="52" y="0"/>
                  </a:lnTo>
                  <a:lnTo>
                    <a:pt x="43" y="0"/>
                  </a:lnTo>
                  <a:lnTo>
                    <a:pt x="37" y="0"/>
                  </a:lnTo>
                  <a:lnTo>
                    <a:pt x="37" y="0"/>
                  </a:lnTo>
                  <a:lnTo>
                    <a:pt x="0" y="17"/>
                  </a:lnTo>
                  <a:lnTo>
                    <a:pt x="0" y="17"/>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 name="Freeform 12"/>
            <p:cNvSpPr>
              <a:spLocks/>
            </p:cNvSpPr>
            <p:nvPr/>
          </p:nvSpPr>
          <p:spPr bwMode="auto">
            <a:xfrm>
              <a:off x="2322" y="1471"/>
              <a:ext cx="19" cy="22"/>
            </a:xfrm>
            <a:custGeom>
              <a:avLst/>
              <a:gdLst>
                <a:gd name="T0" fmla="*/ 19 w 19"/>
                <a:gd name="T1" fmla="*/ 11 h 22"/>
                <a:gd name="T2" fmla="*/ 19 w 19"/>
                <a:gd name="T3" fmla="*/ 11 h 22"/>
                <a:gd name="T4" fmla="*/ 19 w 19"/>
                <a:gd name="T5" fmla="*/ 17 h 22"/>
                <a:gd name="T6" fmla="*/ 17 w 19"/>
                <a:gd name="T7" fmla="*/ 20 h 22"/>
                <a:gd name="T8" fmla="*/ 13 w 19"/>
                <a:gd name="T9" fmla="*/ 22 h 22"/>
                <a:gd name="T10" fmla="*/ 11 w 19"/>
                <a:gd name="T11" fmla="*/ 22 h 22"/>
                <a:gd name="T12" fmla="*/ 11 w 19"/>
                <a:gd name="T13" fmla="*/ 22 h 22"/>
                <a:gd name="T14" fmla="*/ 7 w 19"/>
                <a:gd name="T15" fmla="*/ 22 h 22"/>
                <a:gd name="T16" fmla="*/ 4 w 19"/>
                <a:gd name="T17" fmla="*/ 20 h 22"/>
                <a:gd name="T18" fmla="*/ 2 w 19"/>
                <a:gd name="T19" fmla="*/ 17 h 22"/>
                <a:gd name="T20" fmla="*/ 0 w 19"/>
                <a:gd name="T21" fmla="*/ 11 h 22"/>
                <a:gd name="T22" fmla="*/ 0 w 19"/>
                <a:gd name="T23" fmla="*/ 11 h 22"/>
                <a:gd name="T24" fmla="*/ 2 w 19"/>
                <a:gd name="T25" fmla="*/ 6 h 22"/>
                <a:gd name="T26" fmla="*/ 4 w 19"/>
                <a:gd name="T27" fmla="*/ 3 h 22"/>
                <a:gd name="T28" fmla="*/ 7 w 19"/>
                <a:gd name="T29" fmla="*/ 0 h 22"/>
                <a:gd name="T30" fmla="*/ 11 w 19"/>
                <a:gd name="T31" fmla="*/ 0 h 22"/>
                <a:gd name="T32" fmla="*/ 11 w 19"/>
                <a:gd name="T33" fmla="*/ 0 h 22"/>
                <a:gd name="T34" fmla="*/ 13 w 19"/>
                <a:gd name="T35" fmla="*/ 0 h 22"/>
                <a:gd name="T36" fmla="*/ 17 w 19"/>
                <a:gd name="T37" fmla="*/ 3 h 22"/>
                <a:gd name="T38" fmla="*/ 19 w 19"/>
                <a:gd name="T39" fmla="*/ 6 h 22"/>
                <a:gd name="T40" fmla="*/ 19 w 19"/>
                <a:gd name="T41" fmla="*/ 11 h 22"/>
                <a:gd name="T42" fmla="*/ 19 w 19"/>
                <a:gd name="T43"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 h="22">
                  <a:moveTo>
                    <a:pt x="19" y="11"/>
                  </a:moveTo>
                  <a:lnTo>
                    <a:pt x="19" y="11"/>
                  </a:lnTo>
                  <a:lnTo>
                    <a:pt x="19" y="17"/>
                  </a:lnTo>
                  <a:lnTo>
                    <a:pt x="17" y="20"/>
                  </a:lnTo>
                  <a:lnTo>
                    <a:pt x="13" y="22"/>
                  </a:lnTo>
                  <a:lnTo>
                    <a:pt x="11" y="22"/>
                  </a:lnTo>
                  <a:lnTo>
                    <a:pt x="11" y="22"/>
                  </a:lnTo>
                  <a:lnTo>
                    <a:pt x="7" y="22"/>
                  </a:lnTo>
                  <a:lnTo>
                    <a:pt x="4" y="20"/>
                  </a:lnTo>
                  <a:lnTo>
                    <a:pt x="2" y="17"/>
                  </a:lnTo>
                  <a:lnTo>
                    <a:pt x="0" y="11"/>
                  </a:lnTo>
                  <a:lnTo>
                    <a:pt x="0" y="11"/>
                  </a:lnTo>
                  <a:lnTo>
                    <a:pt x="2" y="6"/>
                  </a:lnTo>
                  <a:lnTo>
                    <a:pt x="4" y="3"/>
                  </a:lnTo>
                  <a:lnTo>
                    <a:pt x="7" y="0"/>
                  </a:lnTo>
                  <a:lnTo>
                    <a:pt x="11" y="0"/>
                  </a:lnTo>
                  <a:lnTo>
                    <a:pt x="11" y="0"/>
                  </a:lnTo>
                  <a:lnTo>
                    <a:pt x="13" y="0"/>
                  </a:lnTo>
                  <a:lnTo>
                    <a:pt x="17" y="3"/>
                  </a:lnTo>
                  <a:lnTo>
                    <a:pt x="19" y="6"/>
                  </a:lnTo>
                  <a:lnTo>
                    <a:pt x="19" y="11"/>
                  </a:lnTo>
                  <a:lnTo>
                    <a:pt x="19" y="11"/>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 name="Freeform 13"/>
            <p:cNvSpPr>
              <a:spLocks/>
            </p:cNvSpPr>
            <p:nvPr/>
          </p:nvSpPr>
          <p:spPr bwMode="auto">
            <a:xfrm>
              <a:off x="2287" y="1308"/>
              <a:ext cx="91" cy="20"/>
            </a:xfrm>
            <a:custGeom>
              <a:avLst/>
              <a:gdLst>
                <a:gd name="T0" fmla="*/ 73 w 91"/>
                <a:gd name="T1" fmla="*/ 3 h 20"/>
                <a:gd name="T2" fmla="*/ 73 w 91"/>
                <a:gd name="T3" fmla="*/ 3 h 20"/>
                <a:gd name="T4" fmla="*/ 87 w 91"/>
                <a:gd name="T5" fmla="*/ 6 h 20"/>
                <a:gd name="T6" fmla="*/ 91 w 91"/>
                <a:gd name="T7" fmla="*/ 8 h 20"/>
                <a:gd name="T8" fmla="*/ 91 w 91"/>
                <a:gd name="T9" fmla="*/ 8 h 20"/>
                <a:gd name="T10" fmla="*/ 89 w 91"/>
                <a:gd name="T11" fmla="*/ 14 h 20"/>
                <a:gd name="T12" fmla="*/ 79 w 91"/>
                <a:gd name="T13" fmla="*/ 17 h 20"/>
                <a:gd name="T14" fmla="*/ 64 w 91"/>
                <a:gd name="T15" fmla="*/ 20 h 20"/>
                <a:gd name="T16" fmla="*/ 46 w 91"/>
                <a:gd name="T17" fmla="*/ 20 h 20"/>
                <a:gd name="T18" fmla="*/ 46 w 91"/>
                <a:gd name="T19" fmla="*/ 20 h 20"/>
                <a:gd name="T20" fmla="*/ 27 w 91"/>
                <a:gd name="T21" fmla="*/ 20 h 20"/>
                <a:gd name="T22" fmla="*/ 13 w 91"/>
                <a:gd name="T23" fmla="*/ 17 h 20"/>
                <a:gd name="T24" fmla="*/ 2 w 91"/>
                <a:gd name="T25" fmla="*/ 14 h 20"/>
                <a:gd name="T26" fmla="*/ 0 w 91"/>
                <a:gd name="T27" fmla="*/ 8 h 20"/>
                <a:gd name="T28" fmla="*/ 0 w 91"/>
                <a:gd name="T29" fmla="*/ 8 h 20"/>
                <a:gd name="T30" fmla="*/ 2 w 91"/>
                <a:gd name="T31" fmla="*/ 6 h 20"/>
                <a:gd name="T32" fmla="*/ 6 w 91"/>
                <a:gd name="T33" fmla="*/ 3 h 20"/>
                <a:gd name="T34" fmla="*/ 27 w 91"/>
                <a:gd name="T3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20">
                  <a:moveTo>
                    <a:pt x="73" y="3"/>
                  </a:moveTo>
                  <a:lnTo>
                    <a:pt x="73" y="3"/>
                  </a:lnTo>
                  <a:lnTo>
                    <a:pt x="87" y="6"/>
                  </a:lnTo>
                  <a:lnTo>
                    <a:pt x="91" y="8"/>
                  </a:lnTo>
                  <a:lnTo>
                    <a:pt x="91" y="8"/>
                  </a:lnTo>
                  <a:lnTo>
                    <a:pt x="89" y="14"/>
                  </a:lnTo>
                  <a:lnTo>
                    <a:pt x="79" y="17"/>
                  </a:lnTo>
                  <a:lnTo>
                    <a:pt x="64" y="20"/>
                  </a:lnTo>
                  <a:lnTo>
                    <a:pt x="46" y="20"/>
                  </a:lnTo>
                  <a:lnTo>
                    <a:pt x="46" y="20"/>
                  </a:lnTo>
                  <a:lnTo>
                    <a:pt x="27" y="20"/>
                  </a:lnTo>
                  <a:lnTo>
                    <a:pt x="13" y="17"/>
                  </a:lnTo>
                  <a:lnTo>
                    <a:pt x="2" y="14"/>
                  </a:lnTo>
                  <a:lnTo>
                    <a:pt x="0" y="8"/>
                  </a:lnTo>
                  <a:lnTo>
                    <a:pt x="0" y="8"/>
                  </a:lnTo>
                  <a:lnTo>
                    <a:pt x="2" y="6"/>
                  </a:lnTo>
                  <a:lnTo>
                    <a:pt x="6" y="3"/>
                  </a:lnTo>
                  <a:lnTo>
                    <a:pt x="27" y="0"/>
                  </a:lnTo>
                </a:path>
              </a:pathLst>
            </a:custGeom>
            <a:noFill/>
            <a:ln w="127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15" name="Freeform 14"/>
            <p:cNvSpPr>
              <a:spLocks/>
            </p:cNvSpPr>
            <p:nvPr/>
          </p:nvSpPr>
          <p:spPr bwMode="auto">
            <a:xfrm>
              <a:off x="2343" y="1294"/>
              <a:ext cx="23" cy="34"/>
            </a:xfrm>
            <a:custGeom>
              <a:avLst/>
              <a:gdLst>
                <a:gd name="T0" fmla="*/ 19 w 23"/>
                <a:gd name="T1" fmla="*/ 34 h 34"/>
                <a:gd name="T2" fmla="*/ 0 w 23"/>
                <a:gd name="T3" fmla="*/ 14 h 34"/>
                <a:gd name="T4" fmla="*/ 23 w 23"/>
                <a:gd name="T5" fmla="*/ 0 h 34"/>
                <a:gd name="T6" fmla="*/ 19 w 23"/>
                <a:gd name="T7" fmla="*/ 34 h 34"/>
              </a:gdLst>
              <a:ahLst/>
              <a:cxnLst>
                <a:cxn ang="0">
                  <a:pos x="T0" y="T1"/>
                </a:cxn>
                <a:cxn ang="0">
                  <a:pos x="T2" y="T3"/>
                </a:cxn>
                <a:cxn ang="0">
                  <a:pos x="T4" y="T5"/>
                </a:cxn>
                <a:cxn ang="0">
                  <a:pos x="T6" y="T7"/>
                </a:cxn>
              </a:cxnLst>
              <a:rect l="0" t="0" r="r" b="b"/>
              <a:pathLst>
                <a:path w="23" h="34">
                  <a:moveTo>
                    <a:pt x="19" y="34"/>
                  </a:moveTo>
                  <a:lnTo>
                    <a:pt x="0" y="14"/>
                  </a:lnTo>
                  <a:lnTo>
                    <a:pt x="23" y="0"/>
                  </a:lnTo>
                  <a:lnTo>
                    <a:pt x="19"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16" name="Freeform 15"/>
            <p:cNvSpPr>
              <a:spLocks/>
            </p:cNvSpPr>
            <p:nvPr/>
          </p:nvSpPr>
          <p:spPr bwMode="auto">
            <a:xfrm>
              <a:off x="2536" y="1068"/>
              <a:ext cx="83" cy="414"/>
            </a:xfrm>
            <a:custGeom>
              <a:avLst/>
              <a:gdLst>
                <a:gd name="T0" fmla="*/ 66 w 83"/>
                <a:gd name="T1" fmla="*/ 33 h 414"/>
                <a:gd name="T2" fmla="*/ 66 w 83"/>
                <a:gd name="T3" fmla="*/ 0 h 414"/>
                <a:gd name="T4" fmla="*/ 16 w 83"/>
                <a:gd name="T5" fmla="*/ 0 h 414"/>
                <a:gd name="T6" fmla="*/ 16 w 83"/>
                <a:gd name="T7" fmla="*/ 33 h 414"/>
                <a:gd name="T8" fmla="*/ 0 w 83"/>
                <a:gd name="T9" fmla="*/ 33 h 414"/>
                <a:gd name="T10" fmla="*/ 0 w 83"/>
                <a:gd name="T11" fmla="*/ 55 h 414"/>
                <a:gd name="T12" fmla="*/ 37 w 83"/>
                <a:gd name="T13" fmla="*/ 55 h 414"/>
                <a:gd name="T14" fmla="*/ 37 w 83"/>
                <a:gd name="T15" fmla="*/ 414 h 414"/>
                <a:gd name="T16" fmla="*/ 45 w 83"/>
                <a:gd name="T17" fmla="*/ 414 h 414"/>
                <a:gd name="T18" fmla="*/ 45 w 83"/>
                <a:gd name="T19" fmla="*/ 55 h 414"/>
                <a:gd name="T20" fmla="*/ 83 w 83"/>
                <a:gd name="T21" fmla="*/ 55 h 414"/>
                <a:gd name="T22" fmla="*/ 83 w 83"/>
                <a:gd name="T23" fmla="*/ 33 h 414"/>
                <a:gd name="T24" fmla="*/ 66 w 83"/>
                <a:gd name="T25" fmla="*/ 33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414">
                  <a:moveTo>
                    <a:pt x="66" y="33"/>
                  </a:moveTo>
                  <a:lnTo>
                    <a:pt x="66" y="0"/>
                  </a:lnTo>
                  <a:lnTo>
                    <a:pt x="16" y="0"/>
                  </a:lnTo>
                  <a:lnTo>
                    <a:pt x="16" y="33"/>
                  </a:lnTo>
                  <a:lnTo>
                    <a:pt x="0" y="33"/>
                  </a:lnTo>
                  <a:lnTo>
                    <a:pt x="0" y="55"/>
                  </a:lnTo>
                  <a:lnTo>
                    <a:pt x="37" y="55"/>
                  </a:lnTo>
                  <a:lnTo>
                    <a:pt x="37" y="414"/>
                  </a:lnTo>
                  <a:lnTo>
                    <a:pt x="45" y="414"/>
                  </a:lnTo>
                  <a:lnTo>
                    <a:pt x="45" y="55"/>
                  </a:lnTo>
                  <a:lnTo>
                    <a:pt x="83" y="55"/>
                  </a:lnTo>
                  <a:lnTo>
                    <a:pt x="83" y="33"/>
                  </a:lnTo>
                  <a:lnTo>
                    <a:pt x="66" y="33"/>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 name="Freeform 16"/>
            <p:cNvSpPr>
              <a:spLocks/>
            </p:cNvSpPr>
            <p:nvPr/>
          </p:nvSpPr>
          <p:spPr bwMode="auto">
            <a:xfrm>
              <a:off x="2505" y="1460"/>
              <a:ext cx="64" cy="44"/>
            </a:xfrm>
            <a:custGeom>
              <a:avLst/>
              <a:gdLst>
                <a:gd name="T0" fmla="*/ 64 w 64"/>
                <a:gd name="T1" fmla="*/ 17 h 44"/>
                <a:gd name="T2" fmla="*/ 64 w 64"/>
                <a:gd name="T3" fmla="*/ 28 h 44"/>
                <a:gd name="T4" fmla="*/ 27 w 64"/>
                <a:gd name="T5" fmla="*/ 44 h 44"/>
                <a:gd name="T6" fmla="*/ 27 w 64"/>
                <a:gd name="T7" fmla="*/ 44 h 44"/>
                <a:gd name="T8" fmla="*/ 22 w 64"/>
                <a:gd name="T9" fmla="*/ 44 h 44"/>
                <a:gd name="T10" fmla="*/ 14 w 64"/>
                <a:gd name="T11" fmla="*/ 44 h 44"/>
                <a:gd name="T12" fmla="*/ 8 w 64"/>
                <a:gd name="T13" fmla="*/ 42 h 44"/>
                <a:gd name="T14" fmla="*/ 4 w 64"/>
                <a:gd name="T15" fmla="*/ 39 h 44"/>
                <a:gd name="T16" fmla="*/ 2 w 64"/>
                <a:gd name="T17" fmla="*/ 31 h 44"/>
                <a:gd name="T18" fmla="*/ 0 w 64"/>
                <a:gd name="T19" fmla="*/ 22 h 44"/>
                <a:gd name="T20" fmla="*/ 0 w 64"/>
                <a:gd name="T21" fmla="*/ 22 h 44"/>
                <a:gd name="T22" fmla="*/ 2 w 64"/>
                <a:gd name="T23" fmla="*/ 11 h 44"/>
                <a:gd name="T24" fmla="*/ 4 w 64"/>
                <a:gd name="T25" fmla="*/ 6 h 44"/>
                <a:gd name="T26" fmla="*/ 8 w 64"/>
                <a:gd name="T27" fmla="*/ 3 h 44"/>
                <a:gd name="T28" fmla="*/ 12 w 64"/>
                <a:gd name="T29" fmla="*/ 0 h 44"/>
                <a:gd name="T30" fmla="*/ 20 w 64"/>
                <a:gd name="T31" fmla="*/ 0 h 44"/>
                <a:gd name="T32" fmla="*/ 27 w 64"/>
                <a:gd name="T33" fmla="*/ 0 h 44"/>
                <a:gd name="T34" fmla="*/ 27 w 64"/>
                <a:gd name="T35" fmla="*/ 0 h 44"/>
                <a:gd name="T36" fmla="*/ 64 w 64"/>
                <a:gd name="T37" fmla="*/ 17 h 44"/>
                <a:gd name="T38" fmla="*/ 64 w 64"/>
                <a:gd name="T39"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44">
                  <a:moveTo>
                    <a:pt x="64" y="17"/>
                  </a:moveTo>
                  <a:lnTo>
                    <a:pt x="64" y="28"/>
                  </a:lnTo>
                  <a:lnTo>
                    <a:pt x="27" y="44"/>
                  </a:lnTo>
                  <a:lnTo>
                    <a:pt x="27" y="44"/>
                  </a:lnTo>
                  <a:lnTo>
                    <a:pt x="22" y="44"/>
                  </a:lnTo>
                  <a:lnTo>
                    <a:pt x="14" y="44"/>
                  </a:lnTo>
                  <a:lnTo>
                    <a:pt x="8" y="42"/>
                  </a:lnTo>
                  <a:lnTo>
                    <a:pt x="4" y="39"/>
                  </a:lnTo>
                  <a:lnTo>
                    <a:pt x="2" y="31"/>
                  </a:lnTo>
                  <a:lnTo>
                    <a:pt x="0" y="22"/>
                  </a:lnTo>
                  <a:lnTo>
                    <a:pt x="0" y="22"/>
                  </a:lnTo>
                  <a:lnTo>
                    <a:pt x="2" y="11"/>
                  </a:lnTo>
                  <a:lnTo>
                    <a:pt x="4" y="6"/>
                  </a:lnTo>
                  <a:lnTo>
                    <a:pt x="8" y="3"/>
                  </a:lnTo>
                  <a:lnTo>
                    <a:pt x="12" y="0"/>
                  </a:lnTo>
                  <a:lnTo>
                    <a:pt x="20" y="0"/>
                  </a:lnTo>
                  <a:lnTo>
                    <a:pt x="27" y="0"/>
                  </a:lnTo>
                  <a:lnTo>
                    <a:pt x="27" y="0"/>
                  </a:lnTo>
                  <a:lnTo>
                    <a:pt x="64" y="17"/>
                  </a:lnTo>
                  <a:lnTo>
                    <a:pt x="64" y="17"/>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 name="Freeform 17"/>
            <p:cNvSpPr>
              <a:spLocks/>
            </p:cNvSpPr>
            <p:nvPr/>
          </p:nvSpPr>
          <p:spPr bwMode="auto">
            <a:xfrm>
              <a:off x="2585" y="1460"/>
              <a:ext cx="65" cy="44"/>
            </a:xfrm>
            <a:custGeom>
              <a:avLst/>
              <a:gdLst>
                <a:gd name="T0" fmla="*/ 0 w 65"/>
                <a:gd name="T1" fmla="*/ 17 h 44"/>
                <a:gd name="T2" fmla="*/ 0 w 65"/>
                <a:gd name="T3" fmla="*/ 28 h 44"/>
                <a:gd name="T4" fmla="*/ 38 w 65"/>
                <a:gd name="T5" fmla="*/ 44 h 44"/>
                <a:gd name="T6" fmla="*/ 38 w 65"/>
                <a:gd name="T7" fmla="*/ 44 h 44"/>
                <a:gd name="T8" fmla="*/ 42 w 65"/>
                <a:gd name="T9" fmla="*/ 44 h 44"/>
                <a:gd name="T10" fmla="*/ 50 w 65"/>
                <a:gd name="T11" fmla="*/ 44 h 44"/>
                <a:gd name="T12" fmla="*/ 56 w 65"/>
                <a:gd name="T13" fmla="*/ 42 h 44"/>
                <a:gd name="T14" fmla="*/ 60 w 65"/>
                <a:gd name="T15" fmla="*/ 39 h 44"/>
                <a:gd name="T16" fmla="*/ 63 w 65"/>
                <a:gd name="T17" fmla="*/ 31 h 44"/>
                <a:gd name="T18" fmla="*/ 65 w 65"/>
                <a:gd name="T19" fmla="*/ 22 h 44"/>
                <a:gd name="T20" fmla="*/ 65 w 65"/>
                <a:gd name="T21" fmla="*/ 22 h 44"/>
                <a:gd name="T22" fmla="*/ 63 w 65"/>
                <a:gd name="T23" fmla="*/ 11 h 44"/>
                <a:gd name="T24" fmla="*/ 60 w 65"/>
                <a:gd name="T25" fmla="*/ 6 h 44"/>
                <a:gd name="T26" fmla="*/ 56 w 65"/>
                <a:gd name="T27" fmla="*/ 3 h 44"/>
                <a:gd name="T28" fmla="*/ 52 w 65"/>
                <a:gd name="T29" fmla="*/ 0 h 44"/>
                <a:gd name="T30" fmla="*/ 44 w 65"/>
                <a:gd name="T31" fmla="*/ 0 h 44"/>
                <a:gd name="T32" fmla="*/ 38 w 65"/>
                <a:gd name="T33" fmla="*/ 0 h 44"/>
                <a:gd name="T34" fmla="*/ 38 w 65"/>
                <a:gd name="T35" fmla="*/ 0 h 44"/>
                <a:gd name="T36" fmla="*/ 0 w 65"/>
                <a:gd name="T37" fmla="*/ 17 h 44"/>
                <a:gd name="T38" fmla="*/ 0 w 65"/>
                <a:gd name="T39"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5" h="44">
                  <a:moveTo>
                    <a:pt x="0" y="17"/>
                  </a:moveTo>
                  <a:lnTo>
                    <a:pt x="0" y="28"/>
                  </a:lnTo>
                  <a:lnTo>
                    <a:pt x="38" y="44"/>
                  </a:lnTo>
                  <a:lnTo>
                    <a:pt x="38" y="44"/>
                  </a:lnTo>
                  <a:lnTo>
                    <a:pt x="42" y="44"/>
                  </a:lnTo>
                  <a:lnTo>
                    <a:pt x="50" y="44"/>
                  </a:lnTo>
                  <a:lnTo>
                    <a:pt x="56" y="42"/>
                  </a:lnTo>
                  <a:lnTo>
                    <a:pt x="60" y="39"/>
                  </a:lnTo>
                  <a:lnTo>
                    <a:pt x="63" y="31"/>
                  </a:lnTo>
                  <a:lnTo>
                    <a:pt x="65" y="22"/>
                  </a:lnTo>
                  <a:lnTo>
                    <a:pt x="65" y="22"/>
                  </a:lnTo>
                  <a:lnTo>
                    <a:pt x="63" y="11"/>
                  </a:lnTo>
                  <a:lnTo>
                    <a:pt x="60" y="6"/>
                  </a:lnTo>
                  <a:lnTo>
                    <a:pt x="56" y="3"/>
                  </a:lnTo>
                  <a:lnTo>
                    <a:pt x="52" y="0"/>
                  </a:lnTo>
                  <a:lnTo>
                    <a:pt x="44" y="0"/>
                  </a:lnTo>
                  <a:lnTo>
                    <a:pt x="38" y="0"/>
                  </a:lnTo>
                  <a:lnTo>
                    <a:pt x="38" y="0"/>
                  </a:lnTo>
                  <a:lnTo>
                    <a:pt x="0" y="17"/>
                  </a:lnTo>
                  <a:lnTo>
                    <a:pt x="0" y="17"/>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9" name="Freeform 18"/>
            <p:cNvSpPr>
              <a:spLocks/>
            </p:cNvSpPr>
            <p:nvPr/>
          </p:nvSpPr>
          <p:spPr bwMode="auto">
            <a:xfrm>
              <a:off x="2569" y="1471"/>
              <a:ext cx="16" cy="22"/>
            </a:xfrm>
            <a:custGeom>
              <a:avLst/>
              <a:gdLst>
                <a:gd name="T0" fmla="*/ 16 w 16"/>
                <a:gd name="T1" fmla="*/ 11 h 22"/>
                <a:gd name="T2" fmla="*/ 16 w 16"/>
                <a:gd name="T3" fmla="*/ 11 h 22"/>
                <a:gd name="T4" fmla="*/ 16 w 16"/>
                <a:gd name="T5" fmla="*/ 17 h 22"/>
                <a:gd name="T6" fmla="*/ 14 w 16"/>
                <a:gd name="T7" fmla="*/ 20 h 22"/>
                <a:gd name="T8" fmla="*/ 12 w 16"/>
                <a:gd name="T9" fmla="*/ 22 h 22"/>
                <a:gd name="T10" fmla="*/ 8 w 16"/>
                <a:gd name="T11" fmla="*/ 22 h 22"/>
                <a:gd name="T12" fmla="*/ 8 w 16"/>
                <a:gd name="T13" fmla="*/ 22 h 22"/>
                <a:gd name="T14" fmla="*/ 4 w 16"/>
                <a:gd name="T15" fmla="*/ 22 h 22"/>
                <a:gd name="T16" fmla="*/ 2 w 16"/>
                <a:gd name="T17" fmla="*/ 20 h 22"/>
                <a:gd name="T18" fmla="*/ 0 w 16"/>
                <a:gd name="T19" fmla="*/ 17 h 22"/>
                <a:gd name="T20" fmla="*/ 0 w 16"/>
                <a:gd name="T21" fmla="*/ 11 h 22"/>
                <a:gd name="T22" fmla="*/ 0 w 16"/>
                <a:gd name="T23" fmla="*/ 11 h 22"/>
                <a:gd name="T24" fmla="*/ 0 w 16"/>
                <a:gd name="T25" fmla="*/ 6 h 22"/>
                <a:gd name="T26" fmla="*/ 2 w 16"/>
                <a:gd name="T27" fmla="*/ 3 h 22"/>
                <a:gd name="T28" fmla="*/ 4 w 16"/>
                <a:gd name="T29" fmla="*/ 0 h 22"/>
                <a:gd name="T30" fmla="*/ 8 w 16"/>
                <a:gd name="T31" fmla="*/ 0 h 22"/>
                <a:gd name="T32" fmla="*/ 8 w 16"/>
                <a:gd name="T33" fmla="*/ 0 h 22"/>
                <a:gd name="T34" fmla="*/ 12 w 16"/>
                <a:gd name="T35" fmla="*/ 0 h 22"/>
                <a:gd name="T36" fmla="*/ 14 w 16"/>
                <a:gd name="T37" fmla="*/ 3 h 22"/>
                <a:gd name="T38" fmla="*/ 16 w 16"/>
                <a:gd name="T39" fmla="*/ 6 h 22"/>
                <a:gd name="T40" fmla="*/ 16 w 16"/>
                <a:gd name="T41" fmla="*/ 11 h 22"/>
                <a:gd name="T42" fmla="*/ 16 w 16"/>
                <a:gd name="T43"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22">
                  <a:moveTo>
                    <a:pt x="16" y="11"/>
                  </a:moveTo>
                  <a:lnTo>
                    <a:pt x="16" y="11"/>
                  </a:lnTo>
                  <a:lnTo>
                    <a:pt x="16" y="17"/>
                  </a:lnTo>
                  <a:lnTo>
                    <a:pt x="14" y="20"/>
                  </a:lnTo>
                  <a:lnTo>
                    <a:pt x="12" y="22"/>
                  </a:lnTo>
                  <a:lnTo>
                    <a:pt x="8" y="22"/>
                  </a:lnTo>
                  <a:lnTo>
                    <a:pt x="8" y="22"/>
                  </a:lnTo>
                  <a:lnTo>
                    <a:pt x="4" y="22"/>
                  </a:lnTo>
                  <a:lnTo>
                    <a:pt x="2" y="20"/>
                  </a:lnTo>
                  <a:lnTo>
                    <a:pt x="0" y="17"/>
                  </a:lnTo>
                  <a:lnTo>
                    <a:pt x="0" y="11"/>
                  </a:lnTo>
                  <a:lnTo>
                    <a:pt x="0" y="11"/>
                  </a:lnTo>
                  <a:lnTo>
                    <a:pt x="0" y="6"/>
                  </a:lnTo>
                  <a:lnTo>
                    <a:pt x="2" y="3"/>
                  </a:lnTo>
                  <a:lnTo>
                    <a:pt x="4" y="0"/>
                  </a:lnTo>
                  <a:lnTo>
                    <a:pt x="8" y="0"/>
                  </a:lnTo>
                  <a:lnTo>
                    <a:pt x="8" y="0"/>
                  </a:lnTo>
                  <a:lnTo>
                    <a:pt x="12" y="0"/>
                  </a:lnTo>
                  <a:lnTo>
                    <a:pt x="14" y="3"/>
                  </a:lnTo>
                  <a:lnTo>
                    <a:pt x="16" y="6"/>
                  </a:lnTo>
                  <a:lnTo>
                    <a:pt x="16" y="11"/>
                  </a:lnTo>
                  <a:lnTo>
                    <a:pt x="16" y="11"/>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20" name="Freeform 19"/>
            <p:cNvSpPr>
              <a:spLocks/>
            </p:cNvSpPr>
            <p:nvPr/>
          </p:nvSpPr>
          <p:spPr bwMode="auto">
            <a:xfrm>
              <a:off x="2532" y="1308"/>
              <a:ext cx="93" cy="20"/>
            </a:xfrm>
            <a:custGeom>
              <a:avLst/>
              <a:gdLst>
                <a:gd name="T0" fmla="*/ 72 w 93"/>
                <a:gd name="T1" fmla="*/ 3 h 20"/>
                <a:gd name="T2" fmla="*/ 72 w 93"/>
                <a:gd name="T3" fmla="*/ 3 h 20"/>
                <a:gd name="T4" fmla="*/ 87 w 93"/>
                <a:gd name="T5" fmla="*/ 6 h 20"/>
                <a:gd name="T6" fmla="*/ 93 w 93"/>
                <a:gd name="T7" fmla="*/ 8 h 20"/>
                <a:gd name="T8" fmla="*/ 93 w 93"/>
                <a:gd name="T9" fmla="*/ 8 h 20"/>
                <a:gd name="T10" fmla="*/ 89 w 93"/>
                <a:gd name="T11" fmla="*/ 14 h 20"/>
                <a:gd name="T12" fmla="*/ 78 w 93"/>
                <a:gd name="T13" fmla="*/ 17 h 20"/>
                <a:gd name="T14" fmla="*/ 64 w 93"/>
                <a:gd name="T15" fmla="*/ 20 h 20"/>
                <a:gd name="T16" fmla="*/ 45 w 93"/>
                <a:gd name="T17" fmla="*/ 20 h 20"/>
                <a:gd name="T18" fmla="*/ 45 w 93"/>
                <a:gd name="T19" fmla="*/ 20 h 20"/>
                <a:gd name="T20" fmla="*/ 29 w 93"/>
                <a:gd name="T21" fmla="*/ 20 h 20"/>
                <a:gd name="T22" fmla="*/ 14 w 93"/>
                <a:gd name="T23" fmla="*/ 17 h 20"/>
                <a:gd name="T24" fmla="*/ 4 w 93"/>
                <a:gd name="T25" fmla="*/ 14 h 20"/>
                <a:gd name="T26" fmla="*/ 0 w 93"/>
                <a:gd name="T27" fmla="*/ 8 h 20"/>
                <a:gd name="T28" fmla="*/ 0 w 93"/>
                <a:gd name="T29" fmla="*/ 8 h 20"/>
                <a:gd name="T30" fmla="*/ 2 w 93"/>
                <a:gd name="T31" fmla="*/ 6 h 20"/>
                <a:gd name="T32" fmla="*/ 8 w 93"/>
                <a:gd name="T33" fmla="*/ 3 h 20"/>
                <a:gd name="T34" fmla="*/ 26 w 93"/>
                <a:gd name="T3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20">
                  <a:moveTo>
                    <a:pt x="72" y="3"/>
                  </a:moveTo>
                  <a:lnTo>
                    <a:pt x="72" y="3"/>
                  </a:lnTo>
                  <a:lnTo>
                    <a:pt x="87" y="6"/>
                  </a:lnTo>
                  <a:lnTo>
                    <a:pt x="93" y="8"/>
                  </a:lnTo>
                  <a:lnTo>
                    <a:pt x="93" y="8"/>
                  </a:lnTo>
                  <a:lnTo>
                    <a:pt x="89" y="14"/>
                  </a:lnTo>
                  <a:lnTo>
                    <a:pt x="78" y="17"/>
                  </a:lnTo>
                  <a:lnTo>
                    <a:pt x="64" y="20"/>
                  </a:lnTo>
                  <a:lnTo>
                    <a:pt x="45" y="20"/>
                  </a:lnTo>
                  <a:lnTo>
                    <a:pt x="45" y="20"/>
                  </a:lnTo>
                  <a:lnTo>
                    <a:pt x="29" y="20"/>
                  </a:lnTo>
                  <a:lnTo>
                    <a:pt x="14" y="17"/>
                  </a:lnTo>
                  <a:lnTo>
                    <a:pt x="4" y="14"/>
                  </a:lnTo>
                  <a:lnTo>
                    <a:pt x="0" y="8"/>
                  </a:lnTo>
                  <a:lnTo>
                    <a:pt x="0" y="8"/>
                  </a:lnTo>
                  <a:lnTo>
                    <a:pt x="2" y="6"/>
                  </a:lnTo>
                  <a:lnTo>
                    <a:pt x="8" y="3"/>
                  </a:lnTo>
                  <a:lnTo>
                    <a:pt x="26" y="0"/>
                  </a:lnTo>
                </a:path>
              </a:pathLst>
            </a:custGeom>
            <a:noFill/>
            <a:ln w="127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 name="Freeform 20"/>
            <p:cNvSpPr>
              <a:spLocks/>
            </p:cNvSpPr>
            <p:nvPr/>
          </p:nvSpPr>
          <p:spPr bwMode="auto">
            <a:xfrm>
              <a:off x="2587" y="1294"/>
              <a:ext cx="23" cy="34"/>
            </a:xfrm>
            <a:custGeom>
              <a:avLst/>
              <a:gdLst>
                <a:gd name="T0" fmla="*/ 19 w 23"/>
                <a:gd name="T1" fmla="*/ 34 h 34"/>
                <a:gd name="T2" fmla="*/ 0 w 23"/>
                <a:gd name="T3" fmla="*/ 14 h 34"/>
                <a:gd name="T4" fmla="*/ 23 w 23"/>
                <a:gd name="T5" fmla="*/ 0 h 34"/>
                <a:gd name="T6" fmla="*/ 19 w 23"/>
                <a:gd name="T7" fmla="*/ 34 h 34"/>
              </a:gdLst>
              <a:ahLst/>
              <a:cxnLst>
                <a:cxn ang="0">
                  <a:pos x="T0" y="T1"/>
                </a:cxn>
                <a:cxn ang="0">
                  <a:pos x="T2" y="T3"/>
                </a:cxn>
                <a:cxn ang="0">
                  <a:pos x="T4" y="T5"/>
                </a:cxn>
                <a:cxn ang="0">
                  <a:pos x="T6" y="T7"/>
                </a:cxn>
              </a:cxnLst>
              <a:rect l="0" t="0" r="r" b="b"/>
              <a:pathLst>
                <a:path w="23" h="34">
                  <a:moveTo>
                    <a:pt x="19" y="34"/>
                  </a:moveTo>
                  <a:lnTo>
                    <a:pt x="0" y="14"/>
                  </a:lnTo>
                  <a:lnTo>
                    <a:pt x="23" y="0"/>
                  </a:lnTo>
                  <a:lnTo>
                    <a:pt x="19"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22" name="Freeform 21"/>
            <p:cNvSpPr>
              <a:spLocks/>
            </p:cNvSpPr>
            <p:nvPr/>
          </p:nvSpPr>
          <p:spPr bwMode="auto">
            <a:xfrm>
              <a:off x="2788" y="1068"/>
              <a:ext cx="81" cy="414"/>
            </a:xfrm>
            <a:custGeom>
              <a:avLst/>
              <a:gdLst>
                <a:gd name="T0" fmla="*/ 65 w 81"/>
                <a:gd name="T1" fmla="*/ 33 h 414"/>
                <a:gd name="T2" fmla="*/ 65 w 81"/>
                <a:gd name="T3" fmla="*/ 0 h 414"/>
                <a:gd name="T4" fmla="*/ 17 w 81"/>
                <a:gd name="T5" fmla="*/ 0 h 414"/>
                <a:gd name="T6" fmla="*/ 17 w 81"/>
                <a:gd name="T7" fmla="*/ 33 h 414"/>
                <a:gd name="T8" fmla="*/ 0 w 81"/>
                <a:gd name="T9" fmla="*/ 33 h 414"/>
                <a:gd name="T10" fmla="*/ 0 w 81"/>
                <a:gd name="T11" fmla="*/ 55 h 414"/>
                <a:gd name="T12" fmla="*/ 38 w 81"/>
                <a:gd name="T13" fmla="*/ 55 h 414"/>
                <a:gd name="T14" fmla="*/ 38 w 81"/>
                <a:gd name="T15" fmla="*/ 414 h 414"/>
                <a:gd name="T16" fmla="*/ 44 w 81"/>
                <a:gd name="T17" fmla="*/ 414 h 414"/>
                <a:gd name="T18" fmla="*/ 44 w 81"/>
                <a:gd name="T19" fmla="*/ 55 h 414"/>
                <a:gd name="T20" fmla="*/ 81 w 81"/>
                <a:gd name="T21" fmla="*/ 55 h 414"/>
                <a:gd name="T22" fmla="*/ 81 w 81"/>
                <a:gd name="T23" fmla="*/ 33 h 414"/>
                <a:gd name="T24" fmla="*/ 65 w 81"/>
                <a:gd name="T25" fmla="*/ 33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414">
                  <a:moveTo>
                    <a:pt x="65" y="33"/>
                  </a:moveTo>
                  <a:lnTo>
                    <a:pt x="65" y="0"/>
                  </a:lnTo>
                  <a:lnTo>
                    <a:pt x="17" y="0"/>
                  </a:lnTo>
                  <a:lnTo>
                    <a:pt x="17" y="33"/>
                  </a:lnTo>
                  <a:lnTo>
                    <a:pt x="0" y="33"/>
                  </a:lnTo>
                  <a:lnTo>
                    <a:pt x="0" y="55"/>
                  </a:lnTo>
                  <a:lnTo>
                    <a:pt x="38" y="55"/>
                  </a:lnTo>
                  <a:lnTo>
                    <a:pt x="38" y="414"/>
                  </a:lnTo>
                  <a:lnTo>
                    <a:pt x="44" y="414"/>
                  </a:lnTo>
                  <a:lnTo>
                    <a:pt x="44" y="55"/>
                  </a:lnTo>
                  <a:lnTo>
                    <a:pt x="81" y="55"/>
                  </a:lnTo>
                  <a:lnTo>
                    <a:pt x="81" y="33"/>
                  </a:lnTo>
                  <a:lnTo>
                    <a:pt x="65" y="33"/>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23" name="Freeform 22"/>
            <p:cNvSpPr>
              <a:spLocks/>
            </p:cNvSpPr>
            <p:nvPr/>
          </p:nvSpPr>
          <p:spPr bwMode="auto">
            <a:xfrm>
              <a:off x="2757" y="1460"/>
              <a:ext cx="62" cy="44"/>
            </a:xfrm>
            <a:custGeom>
              <a:avLst/>
              <a:gdLst>
                <a:gd name="T0" fmla="*/ 62 w 62"/>
                <a:gd name="T1" fmla="*/ 17 h 44"/>
                <a:gd name="T2" fmla="*/ 62 w 62"/>
                <a:gd name="T3" fmla="*/ 28 h 44"/>
                <a:gd name="T4" fmla="*/ 25 w 62"/>
                <a:gd name="T5" fmla="*/ 44 h 44"/>
                <a:gd name="T6" fmla="*/ 25 w 62"/>
                <a:gd name="T7" fmla="*/ 44 h 44"/>
                <a:gd name="T8" fmla="*/ 21 w 62"/>
                <a:gd name="T9" fmla="*/ 44 h 44"/>
                <a:gd name="T10" fmla="*/ 13 w 62"/>
                <a:gd name="T11" fmla="*/ 44 h 44"/>
                <a:gd name="T12" fmla="*/ 9 w 62"/>
                <a:gd name="T13" fmla="*/ 42 h 44"/>
                <a:gd name="T14" fmla="*/ 4 w 62"/>
                <a:gd name="T15" fmla="*/ 39 h 44"/>
                <a:gd name="T16" fmla="*/ 0 w 62"/>
                <a:gd name="T17" fmla="*/ 31 h 44"/>
                <a:gd name="T18" fmla="*/ 0 w 62"/>
                <a:gd name="T19" fmla="*/ 22 h 44"/>
                <a:gd name="T20" fmla="*/ 0 w 62"/>
                <a:gd name="T21" fmla="*/ 22 h 44"/>
                <a:gd name="T22" fmla="*/ 0 w 62"/>
                <a:gd name="T23" fmla="*/ 11 h 44"/>
                <a:gd name="T24" fmla="*/ 2 w 62"/>
                <a:gd name="T25" fmla="*/ 6 h 44"/>
                <a:gd name="T26" fmla="*/ 6 w 62"/>
                <a:gd name="T27" fmla="*/ 3 h 44"/>
                <a:gd name="T28" fmla="*/ 11 w 62"/>
                <a:gd name="T29" fmla="*/ 0 h 44"/>
                <a:gd name="T30" fmla="*/ 19 w 62"/>
                <a:gd name="T31" fmla="*/ 0 h 44"/>
                <a:gd name="T32" fmla="*/ 25 w 62"/>
                <a:gd name="T33" fmla="*/ 0 h 44"/>
                <a:gd name="T34" fmla="*/ 25 w 62"/>
                <a:gd name="T35" fmla="*/ 0 h 44"/>
                <a:gd name="T36" fmla="*/ 62 w 62"/>
                <a:gd name="T37" fmla="*/ 17 h 44"/>
                <a:gd name="T38" fmla="*/ 62 w 62"/>
                <a:gd name="T39"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44">
                  <a:moveTo>
                    <a:pt x="62" y="17"/>
                  </a:moveTo>
                  <a:lnTo>
                    <a:pt x="62" y="28"/>
                  </a:lnTo>
                  <a:lnTo>
                    <a:pt x="25" y="44"/>
                  </a:lnTo>
                  <a:lnTo>
                    <a:pt x="25" y="44"/>
                  </a:lnTo>
                  <a:lnTo>
                    <a:pt x="21" y="44"/>
                  </a:lnTo>
                  <a:lnTo>
                    <a:pt x="13" y="44"/>
                  </a:lnTo>
                  <a:lnTo>
                    <a:pt x="9" y="42"/>
                  </a:lnTo>
                  <a:lnTo>
                    <a:pt x="4" y="39"/>
                  </a:lnTo>
                  <a:lnTo>
                    <a:pt x="0" y="31"/>
                  </a:lnTo>
                  <a:lnTo>
                    <a:pt x="0" y="22"/>
                  </a:lnTo>
                  <a:lnTo>
                    <a:pt x="0" y="22"/>
                  </a:lnTo>
                  <a:lnTo>
                    <a:pt x="0" y="11"/>
                  </a:lnTo>
                  <a:lnTo>
                    <a:pt x="2" y="6"/>
                  </a:lnTo>
                  <a:lnTo>
                    <a:pt x="6" y="3"/>
                  </a:lnTo>
                  <a:lnTo>
                    <a:pt x="11" y="0"/>
                  </a:lnTo>
                  <a:lnTo>
                    <a:pt x="19" y="0"/>
                  </a:lnTo>
                  <a:lnTo>
                    <a:pt x="25" y="0"/>
                  </a:lnTo>
                  <a:lnTo>
                    <a:pt x="25" y="0"/>
                  </a:lnTo>
                  <a:lnTo>
                    <a:pt x="62" y="17"/>
                  </a:lnTo>
                  <a:lnTo>
                    <a:pt x="62" y="17"/>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24" name="Freeform 23"/>
            <p:cNvSpPr>
              <a:spLocks/>
            </p:cNvSpPr>
            <p:nvPr/>
          </p:nvSpPr>
          <p:spPr bwMode="auto">
            <a:xfrm>
              <a:off x="2838" y="1460"/>
              <a:ext cx="62" cy="44"/>
            </a:xfrm>
            <a:custGeom>
              <a:avLst/>
              <a:gdLst>
                <a:gd name="T0" fmla="*/ 0 w 62"/>
                <a:gd name="T1" fmla="*/ 17 h 44"/>
                <a:gd name="T2" fmla="*/ 0 w 62"/>
                <a:gd name="T3" fmla="*/ 28 h 44"/>
                <a:gd name="T4" fmla="*/ 37 w 62"/>
                <a:gd name="T5" fmla="*/ 44 h 44"/>
                <a:gd name="T6" fmla="*/ 37 w 62"/>
                <a:gd name="T7" fmla="*/ 44 h 44"/>
                <a:gd name="T8" fmla="*/ 41 w 62"/>
                <a:gd name="T9" fmla="*/ 44 h 44"/>
                <a:gd name="T10" fmla="*/ 50 w 62"/>
                <a:gd name="T11" fmla="*/ 44 h 44"/>
                <a:gd name="T12" fmla="*/ 54 w 62"/>
                <a:gd name="T13" fmla="*/ 42 h 44"/>
                <a:gd name="T14" fmla="*/ 58 w 62"/>
                <a:gd name="T15" fmla="*/ 39 h 44"/>
                <a:gd name="T16" fmla="*/ 62 w 62"/>
                <a:gd name="T17" fmla="*/ 31 h 44"/>
                <a:gd name="T18" fmla="*/ 62 w 62"/>
                <a:gd name="T19" fmla="*/ 22 h 44"/>
                <a:gd name="T20" fmla="*/ 62 w 62"/>
                <a:gd name="T21" fmla="*/ 22 h 44"/>
                <a:gd name="T22" fmla="*/ 62 w 62"/>
                <a:gd name="T23" fmla="*/ 11 h 44"/>
                <a:gd name="T24" fmla="*/ 60 w 62"/>
                <a:gd name="T25" fmla="*/ 6 h 44"/>
                <a:gd name="T26" fmla="*/ 56 w 62"/>
                <a:gd name="T27" fmla="*/ 3 h 44"/>
                <a:gd name="T28" fmla="*/ 52 w 62"/>
                <a:gd name="T29" fmla="*/ 0 h 44"/>
                <a:gd name="T30" fmla="*/ 44 w 62"/>
                <a:gd name="T31" fmla="*/ 0 h 44"/>
                <a:gd name="T32" fmla="*/ 37 w 62"/>
                <a:gd name="T33" fmla="*/ 0 h 44"/>
                <a:gd name="T34" fmla="*/ 37 w 62"/>
                <a:gd name="T35" fmla="*/ 0 h 44"/>
                <a:gd name="T36" fmla="*/ 0 w 62"/>
                <a:gd name="T37" fmla="*/ 17 h 44"/>
                <a:gd name="T38" fmla="*/ 0 w 62"/>
                <a:gd name="T39"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44">
                  <a:moveTo>
                    <a:pt x="0" y="17"/>
                  </a:moveTo>
                  <a:lnTo>
                    <a:pt x="0" y="28"/>
                  </a:lnTo>
                  <a:lnTo>
                    <a:pt x="37" y="44"/>
                  </a:lnTo>
                  <a:lnTo>
                    <a:pt x="37" y="44"/>
                  </a:lnTo>
                  <a:lnTo>
                    <a:pt x="41" y="44"/>
                  </a:lnTo>
                  <a:lnTo>
                    <a:pt x="50" y="44"/>
                  </a:lnTo>
                  <a:lnTo>
                    <a:pt x="54" y="42"/>
                  </a:lnTo>
                  <a:lnTo>
                    <a:pt x="58" y="39"/>
                  </a:lnTo>
                  <a:lnTo>
                    <a:pt x="62" y="31"/>
                  </a:lnTo>
                  <a:lnTo>
                    <a:pt x="62" y="22"/>
                  </a:lnTo>
                  <a:lnTo>
                    <a:pt x="62" y="22"/>
                  </a:lnTo>
                  <a:lnTo>
                    <a:pt x="62" y="11"/>
                  </a:lnTo>
                  <a:lnTo>
                    <a:pt x="60" y="6"/>
                  </a:lnTo>
                  <a:lnTo>
                    <a:pt x="56" y="3"/>
                  </a:lnTo>
                  <a:lnTo>
                    <a:pt x="52" y="0"/>
                  </a:lnTo>
                  <a:lnTo>
                    <a:pt x="44" y="0"/>
                  </a:lnTo>
                  <a:lnTo>
                    <a:pt x="37" y="0"/>
                  </a:lnTo>
                  <a:lnTo>
                    <a:pt x="37" y="0"/>
                  </a:lnTo>
                  <a:lnTo>
                    <a:pt x="0" y="17"/>
                  </a:lnTo>
                  <a:lnTo>
                    <a:pt x="0" y="17"/>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25" name="Freeform 24"/>
            <p:cNvSpPr>
              <a:spLocks/>
            </p:cNvSpPr>
            <p:nvPr/>
          </p:nvSpPr>
          <p:spPr bwMode="auto">
            <a:xfrm>
              <a:off x="2819" y="1471"/>
              <a:ext cx="19" cy="22"/>
            </a:xfrm>
            <a:custGeom>
              <a:avLst/>
              <a:gdLst>
                <a:gd name="T0" fmla="*/ 19 w 19"/>
                <a:gd name="T1" fmla="*/ 11 h 22"/>
                <a:gd name="T2" fmla="*/ 19 w 19"/>
                <a:gd name="T3" fmla="*/ 11 h 22"/>
                <a:gd name="T4" fmla="*/ 17 w 19"/>
                <a:gd name="T5" fmla="*/ 17 h 22"/>
                <a:gd name="T6" fmla="*/ 17 w 19"/>
                <a:gd name="T7" fmla="*/ 20 h 22"/>
                <a:gd name="T8" fmla="*/ 13 w 19"/>
                <a:gd name="T9" fmla="*/ 22 h 22"/>
                <a:gd name="T10" fmla="*/ 9 w 19"/>
                <a:gd name="T11" fmla="*/ 22 h 22"/>
                <a:gd name="T12" fmla="*/ 9 w 19"/>
                <a:gd name="T13" fmla="*/ 22 h 22"/>
                <a:gd name="T14" fmla="*/ 7 w 19"/>
                <a:gd name="T15" fmla="*/ 22 h 22"/>
                <a:gd name="T16" fmla="*/ 2 w 19"/>
                <a:gd name="T17" fmla="*/ 20 h 22"/>
                <a:gd name="T18" fmla="*/ 2 w 19"/>
                <a:gd name="T19" fmla="*/ 17 h 22"/>
                <a:gd name="T20" fmla="*/ 0 w 19"/>
                <a:gd name="T21" fmla="*/ 11 h 22"/>
                <a:gd name="T22" fmla="*/ 0 w 19"/>
                <a:gd name="T23" fmla="*/ 11 h 22"/>
                <a:gd name="T24" fmla="*/ 2 w 19"/>
                <a:gd name="T25" fmla="*/ 6 h 22"/>
                <a:gd name="T26" fmla="*/ 2 w 19"/>
                <a:gd name="T27" fmla="*/ 3 h 22"/>
                <a:gd name="T28" fmla="*/ 7 w 19"/>
                <a:gd name="T29" fmla="*/ 0 h 22"/>
                <a:gd name="T30" fmla="*/ 9 w 19"/>
                <a:gd name="T31" fmla="*/ 0 h 22"/>
                <a:gd name="T32" fmla="*/ 9 w 19"/>
                <a:gd name="T33" fmla="*/ 0 h 22"/>
                <a:gd name="T34" fmla="*/ 13 w 19"/>
                <a:gd name="T35" fmla="*/ 0 h 22"/>
                <a:gd name="T36" fmla="*/ 17 w 19"/>
                <a:gd name="T37" fmla="*/ 3 h 22"/>
                <a:gd name="T38" fmla="*/ 17 w 19"/>
                <a:gd name="T39" fmla="*/ 6 h 22"/>
                <a:gd name="T40" fmla="*/ 19 w 19"/>
                <a:gd name="T41" fmla="*/ 11 h 22"/>
                <a:gd name="T42" fmla="*/ 19 w 19"/>
                <a:gd name="T43"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 h="22">
                  <a:moveTo>
                    <a:pt x="19" y="11"/>
                  </a:moveTo>
                  <a:lnTo>
                    <a:pt x="19" y="11"/>
                  </a:lnTo>
                  <a:lnTo>
                    <a:pt x="17" y="17"/>
                  </a:lnTo>
                  <a:lnTo>
                    <a:pt x="17" y="20"/>
                  </a:lnTo>
                  <a:lnTo>
                    <a:pt x="13" y="22"/>
                  </a:lnTo>
                  <a:lnTo>
                    <a:pt x="9" y="22"/>
                  </a:lnTo>
                  <a:lnTo>
                    <a:pt x="9" y="22"/>
                  </a:lnTo>
                  <a:lnTo>
                    <a:pt x="7" y="22"/>
                  </a:lnTo>
                  <a:lnTo>
                    <a:pt x="2" y="20"/>
                  </a:lnTo>
                  <a:lnTo>
                    <a:pt x="2" y="17"/>
                  </a:lnTo>
                  <a:lnTo>
                    <a:pt x="0" y="11"/>
                  </a:lnTo>
                  <a:lnTo>
                    <a:pt x="0" y="11"/>
                  </a:lnTo>
                  <a:lnTo>
                    <a:pt x="2" y="6"/>
                  </a:lnTo>
                  <a:lnTo>
                    <a:pt x="2" y="3"/>
                  </a:lnTo>
                  <a:lnTo>
                    <a:pt x="7" y="0"/>
                  </a:lnTo>
                  <a:lnTo>
                    <a:pt x="9" y="0"/>
                  </a:lnTo>
                  <a:lnTo>
                    <a:pt x="9" y="0"/>
                  </a:lnTo>
                  <a:lnTo>
                    <a:pt x="13" y="0"/>
                  </a:lnTo>
                  <a:lnTo>
                    <a:pt x="17" y="3"/>
                  </a:lnTo>
                  <a:lnTo>
                    <a:pt x="17" y="6"/>
                  </a:lnTo>
                  <a:lnTo>
                    <a:pt x="19" y="11"/>
                  </a:lnTo>
                  <a:lnTo>
                    <a:pt x="19" y="11"/>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26" name="Freeform 25"/>
            <p:cNvSpPr>
              <a:spLocks/>
            </p:cNvSpPr>
            <p:nvPr/>
          </p:nvSpPr>
          <p:spPr bwMode="auto">
            <a:xfrm>
              <a:off x="2782" y="1308"/>
              <a:ext cx="93" cy="20"/>
            </a:xfrm>
            <a:custGeom>
              <a:avLst/>
              <a:gdLst>
                <a:gd name="T0" fmla="*/ 75 w 93"/>
                <a:gd name="T1" fmla="*/ 3 h 20"/>
                <a:gd name="T2" fmla="*/ 75 w 93"/>
                <a:gd name="T3" fmla="*/ 3 h 20"/>
                <a:gd name="T4" fmla="*/ 87 w 93"/>
                <a:gd name="T5" fmla="*/ 6 h 20"/>
                <a:gd name="T6" fmla="*/ 93 w 93"/>
                <a:gd name="T7" fmla="*/ 8 h 20"/>
                <a:gd name="T8" fmla="*/ 93 w 93"/>
                <a:gd name="T9" fmla="*/ 8 h 20"/>
                <a:gd name="T10" fmla="*/ 89 w 93"/>
                <a:gd name="T11" fmla="*/ 14 h 20"/>
                <a:gd name="T12" fmla="*/ 81 w 93"/>
                <a:gd name="T13" fmla="*/ 17 h 20"/>
                <a:gd name="T14" fmla="*/ 66 w 93"/>
                <a:gd name="T15" fmla="*/ 20 h 20"/>
                <a:gd name="T16" fmla="*/ 48 w 93"/>
                <a:gd name="T17" fmla="*/ 20 h 20"/>
                <a:gd name="T18" fmla="*/ 48 w 93"/>
                <a:gd name="T19" fmla="*/ 20 h 20"/>
                <a:gd name="T20" fmla="*/ 29 w 93"/>
                <a:gd name="T21" fmla="*/ 20 h 20"/>
                <a:gd name="T22" fmla="*/ 15 w 93"/>
                <a:gd name="T23" fmla="*/ 17 h 20"/>
                <a:gd name="T24" fmla="*/ 4 w 93"/>
                <a:gd name="T25" fmla="*/ 14 h 20"/>
                <a:gd name="T26" fmla="*/ 0 w 93"/>
                <a:gd name="T27" fmla="*/ 8 h 20"/>
                <a:gd name="T28" fmla="*/ 0 w 93"/>
                <a:gd name="T29" fmla="*/ 8 h 20"/>
                <a:gd name="T30" fmla="*/ 2 w 93"/>
                <a:gd name="T31" fmla="*/ 6 h 20"/>
                <a:gd name="T32" fmla="*/ 8 w 93"/>
                <a:gd name="T33" fmla="*/ 3 h 20"/>
                <a:gd name="T34" fmla="*/ 29 w 93"/>
                <a:gd name="T3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20">
                  <a:moveTo>
                    <a:pt x="75" y="3"/>
                  </a:moveTo>
                  <a:lnTo>
                    <a:pt x="75" y="3"/>
                  </a:lnTo>
                  <a:lnTo>
                    <a:pt x="87" y="6"/>
                  </a:lnTo>
                  <a:lnTo>
                    <a:pt x="93" y="8"/>
                  </a:lnTo>
                  <a:lnTo>
                    <a:pt x="93" y="8"/>
                  </a:lnTo>
                  <a:lnTo>
                    <a:pt x="89" y="14"/>
                  </a:lnTo>
                  <a:lnTo>
                    <a:pt x="81" y="17"/>
                  </a:lnTo>
                  <a:lnTo>
                    <a:pt x="66" y="20"/>
                  </a:lnTo>
                  <a:lnTo>
                    <a:pt x="48" y="20"/>
                  </a:lnTo>
                  <a:lnTo>
                    <a:pt x="48" y="20"/>
                  </a:lnTo>
                  <a:lnTo>
                    <a:pt x="29" y="20"/>
                  </a:lnTo>
                  <a:lnTo>
                    <a:pt x="15" y="17"/>
                  </a:lnTo>
                  <a:lnTo>
                    <a:pt x="4" y="14"/>
                  </a:lnTo>
                  <a:lnTo>
                    <a:pt x="0" y="8"/>
                  </a:lnTo>
                  <a:lnTo>
                    <a:pt x="0" y="8"/>
                  </a:lnTo>
                  <a:lnTo>
                    <a:pt x="2" y="6"/>
                  </a:lnTo>
                  <a:lnTo>
                    <a:pt x="8" y="3"/>
                  </a:lnTo>
                  <a:lnTo>
                    <a:pt x="29" y="0"/>
                  </a:lnTo>
                </a:path>
              </a:pathLst>
            </a:custGeom>
            <a:noFill/>
            <a:ln w="127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7" name="Freeform 26"/>
            <p:cNvSpPr>
              <a:spLocks/>
            </p:cNvSpPr>
            <p:nvPr/>
          </p:nvSpPr>
          <p:spPr bwMode="auto">
            <a:xfrm>
              <a:off x="2838" y="1294"/>
              <a:ext cx="23" cy="34"/>
            </a:xfrm>
            <a:custGeom>
              <a:avLst/>
              <a:gdLst>
                <a:gd name="T0" fmla="*/ 21 w 23"/>
                <a:gd name="T1" fmla="*/ 34 h 34"/>
                <a:gd name="T2" fmla="*/ 0 w 23"/>
                <a:gd name="T3" fmla="*/ 14 h 34"/>
                <a:gd name="T4" fmla="*/ 23 w 23"/>
                <a:gd name="T5" fmla="*/ 0 h 34"/>
                <a:gd name="T6" fmla="*/ 21 w 23"/>
                <a:gd name="T7" fmla="*/ 34 h 34"/>
              </a:gdLst>
              <a:ahLst/>
              <a:cxnLst>
                <a:cxn ang="0">
                  <a:pos x="T0" y="T1"/>
                </a:cxn>
                <a:cxn ang="0">
                  <a:pos x="T2" y="T3"/>
                </a:cxn>
                <a:cxn ang="0">
                  <a:pos x="T4" y="T5"/>
                </a:cxn>
                <a:cxn ang="0">
                  <a:pos x="T6" y="T7"/>
                </a:cxn>
              </a:cxnLst>
              <a:rect l="0" t="0" r="r" b="b"/>
              <a:pathLst>
                <a:path w="23" h="34">
                  <a:moveTo>
                    <a:pt x="21" y="34"/>
                  </a:moveTo>
                  <a:lnTo>
                    <a:pt x="0" y="14"/>
                  </a:lnTo>
                  <a:lnTo>
                    <a:pt x="23" y="0"/>
                  </a:lnTo>
                  <a:lnTo>
                    <a:pt x="21"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28" name="Freeform 27"/>
            <p:cNvSpPr>
              <a:spLocks/>
            </p:cNvSpPr>
            <p:nvPr/>
          </p:nvSpPr>
          <p:spPr bwMode="auto">
            <a:xfrm>
              <a:off x="2409" y="1239"/>
              <a:ext cx="87" cy="64"/>
            </a:xfrm>
            <a:custGeom>
              <a:avLst/>
              <a:gdLst>
                <a:gd name="T0" fmla="*/ 0 w 87"/>
                <a:gd name="T1" fmla="*/ 64 h 64"/>
                <a:gd name="T2" fmla="*/ 0 w 87"/>
                <a:gd name="T3" fmla="*/ 64 h 64"/>
                <a:gd name="T4" fmla="*/ 0 w 87"/>
                <a:gd name="T5" fmla="*/ 50 h 64"/>
                <a:gd name="T6" fmla="*/ 2 w 87"/>
                <a:gd name="T7" fmla="*/ 39 h 64"/>
                <a:gd name="T8" fmla="*/ 7 w 87"/>
                <a:gd name="T9" fmla="*/ 28 h 64"/>
                <a:gd name="T10" fmla="*/ 13 w 87"/>
                <a:gd name="T11" fmla="*/ 19 h 64"/>
                <a:gd name="T12" fmla="*/ 19 w 87"/>
                <a:gd name="T13" fmla="*/ 11 h 64"/>
                <a:gd name="T14" fmla="*/ 27 w 87"/>
                <a:gd name="T15" fmla="*/ 6 h 64"/>
                <a:gd name="T16" fmla="*/ 36 w 87"/>
                <a:gd name="T17" fmla="*/ 3 h 64"/>
                <a:gd name="T18" fmla="*/ 46 w 87"/>
                <a:gd name="T19" fmla="*/ 0 h 64"/>
                <a:gd name="T20" fmla="*/ 46 w 87"/>
                <a:gd name="T21" fmla="*/ 0 h 64"/>
                <a:gd name="T22" fmla="*/ 58 w 87"/>
                <a:gd name="T23" fmla="*/ 3 h 64"/>
                <a:gd name="T24" fmla="*/ 71 w 87"/>
                <a:gd name="T25" fmla="*/ 11 h 64"/>
                <a:gd name="T26" fmla="*/ 81 w 87"/>
                <a:gd name="T27" fmla="*/ 25 h 64"/>
                <a:gd name="T28" fmla="*/ 87 w 87"/>
                <a:gd name="T29" fmla="*/ 3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64">
                  <a:moveTo>
                    <a:pt x="0" y="64"/>
                  </a:moveTo>
                  <a:lnTo>
                    <a:pt x="0" y="64"/>
                  </a:lnTo>
                  <a:lnTo>
                    <a:pt x="0" y="50"/>
                  </a:lnTo>
                  <a:lnTo>
                    <a:pt x="2" y="39"/>
                  </a:lnTo>
                  <a:lnTo>
                    <a:pt x="7" y="28"/>
                  </a:lnTo>
                  <a:lnTo>
                    <a:pt x="13" y="19"/>
                  </a:lnTo>
                  <a:lnTo>
                    <a:pt x="19" y="11"/>
                  </a:lnTo>
                  <a:lnTo>
                    <a:pt x="27" y="6"/>
                  </a:lnTo>
                  <a:lnTo>
                    <a:pt x="36" y="3"/>
                  </a:lnTo>
                  <a:lnTo>
                    <a:pt x="46" y="0"/>
                  </a:lnTo>
                  <a:lnTo>
                    <a:pt x="46" y="0"/>
                  </a:lnTo>
                  <a:lnTo>
                    <a:pt x="58" y="3"/>
                  </a:lnTo>
                  <a:lnTo>
                    <a:pt x="71" y="11"/>
                  </a:lnTo>
                  <a:lnTo>
                    <a:pt x="81" y="25"/>
                  </a:lnTo>
                  <a:lnTo>
                    <a:pt x="87" y="39"/>
                  </a:lnTo>
                </a:path>
              </a:pathLst>
            </a:custGeom>
            <a:noFill/>
            <a:ln w="127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9" name="Freeform 28"/>
            <p:cNvSpPr>
              <a:spLocks/>
            </p:cNvSpPr>
            <p:nvPr/>
          </p:nvSpPr>
          <p:spPr bwMode="auto">
            <a:xfrm>
              <a:off x="2484" y="1269"/>
              <a:ext cx="23" cy="34"/>
            </a:xfrm>
            <a:custGeom>
              <a:avLst/>
              <a:gdLst>
                <a:gd name="T0" fmla="*/ 0 w 23"/>
                <a:gd name="T1" fmla="*/ 9 h 34"/>
                <a:gd name="T2" fmla="*/ 16 w 23"/>
                <a:gd name="T3" fmla="*/ 34 h 34"/>
                <a:gd name="T4" fmla="*/ 23 w 23"/>
                <a:gd name="T5" fmla="*/ 0 h 34"/>
                <a:gd name="T6" fmla="*/ 0 w 23"/>
                <a:gd name="T7" fmla="*/ 9 h 34"/>
              </a:gdLst>
              <a:ahLst/>
              <a:cxnLst>
                <a:cxn ang="0">
                  <a:pos x="T0" y="T1"/>
                </a:cxn>
                <a:cxn ang="0">
                  <a:pos x="T2" y="T3"/>
                </a:cxn>
                <a:cxn ang="0">
                  <a:pos x="T4" y="T5"/>
                </a:cxn>
                <a:cxn ang="0">
                  <a:pos x="T6" y="T7"/>
                </a:cxn>
              </a:cxnLst>
              <a:rect l="0" t="0" r="r" b="b"/>
              <a:pathLst>
                <a:path w="23" h="34">
                  <a:moveTo>
                    <a:pt x="0" y="9"/>
                  </a:moveTo>
                  <a:lnTo>
                    <a:pt x="16" y="34"/>
                  </a:lnTo>
                  <a:lnTo>
                    <a:pt x="23" y="0"/>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30" name="Freeform 29"/>
            <p:cNvSpPr>
              <a:spLocks/>
            </p:cNvSpPr>
            <p:nvPr/>
          </p:nvSpPr>
          <p:spPr bwMode="auto">
            <a:xfrm>
              <a:off x="2900" y="1239"/>
              <a:ext cx="89" cy="64"/>
            </a:xfrm>
            <a:custGeom>
              <a:avLst/>
              <a:gdLst>
                <a:gd name="T0" fmla="*/ 0 w 89"/>
                <a:gd name="T1" fmla="*/ 64 h 64"/>
                <a:gd name="T2" fmla="*/ 0 w 89"/>
                <a:gd name="T3" fmla="*/ 64 h 64"/>
                <a:gd name="T4" fmla="*/ 2 w 89"/>
                <a:gd name="T5" fmla="*/ 50 h 64"/>
                <a:gd name="T6" fmla="*/ 4 w 89"/>
                <a:gd name="T7" fmla="*/ 39 h 64"/>
                <a:gd name="T8" fmla="*/ 8 w 89"/>
                <a:gd name="T9" fmla="*/ 28 h 64"/>
                <a:gd name="T10" fmla="*/ 15 w 89"/>
                <a:gd name="T11" fmla="*/ 19 h 64"/>
                <a:gd name="T12" fmla="*/ 21 w 89"/>
                <a:gd name="T13" fmla="*/ 11 h 64"/>
                <a:gd name="T14" fmla="*/ 29 w 89"/>
                <a:gd name="T15" fmla="*/ 6 h 64"/>
                <a:gd name="T16" fmla="*/ 37 w 89"/>
                <a:gd name="T17" fmla="*/ 3 h 64"/>
                <a:gd name="T18" fmla="*/ 46 w 89"/>
                <a:gd name="T19" fmla="*/ 0 h 64"/>
                <a:gd name="T20" fmla="*/ 46 w 89"/>
                <a:gd name="T21" fmla="*/ 0 h 64"/>
                <a:gd name="T22" fmla="*/ 60 w 89"/>
                <a:gd name="T23" fmla="*/ 3 h 64"/>
                <a:gd name="T24" fmla="*/ 73 w 89"/>
                <a:gd name="T25" fmla="*/ 11 h 64"/>
                <a:gd name="T26" fmla="*/ 81 w 89"/>
                <a:gd name="T27" fmla="*/ 25 h 64"/>
                <a:gd name="T28" fmla="*/ 89 w 89"/>
                <a:gd name="T29" fmla="*/ 3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64">
                  <a:moveTo>
                    <a:pt x="0" y="64"/>
                  </a:moveTo>
                  <a:lnTo>
                    <a:pt x="0" y="64"/>
                  </a:lnTo>
                  <a:lnTo>
                    <a:pt x="2" y="50"/>
                  </a:lnTo>
                  <a:lnTo>
                    <a:pt x="4" y="39"/>
                  </a:lnTo>
                  <a:lnTo>
                    <a:pt x="8" y="28"/>
                  </a:lnTo>
                  <a:lnTo>
                    <a:pt x="15" y="19"/>
                  </a:lnTo>
                  <a:lnTo>
                    <a:pt x="21" y="11"/>
                  </a:lnTo>
                  <a:lnTo>
                    <a:pt x="29" y="6"/>
                  </a:lnTo>
                  <a:lnTo>
                    <a:pt x="37" y="3"/>
                  </a:lnTo>
                  <a:lnTo>
                    <a:pt x="46" y="0"/>
                  </a:lnTo>
                  <a:lnTo>
                    <a:pt x="46" y="0"/>
                  </a:lnTo>
                  <a:lnTo>
                    <a:pt x="60" y="3"/>
                  </a:lnTo>
                  <a:lnTo>
                    <a:pt x="73" y="11"/>
                  </a:lnTo>
                  <a:lnTo>
                    <a:pt x="81" y="25"/>
                  </a:lnTo>
                  <a:lnTo>
                    <a:pt x="89" y="39"/>
                  </a:lnTo>
                </a:path>
              </a:pathLst>
            </a:custGeom>
            <a:noFill/>
            <a:ln w="127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31" name="Freeform 30"/>
            <p:cNvSpPr>
              <a:spLocks/>
            </p:cNvSpPr>
            <p:nvPr/>
          </p:nvSpPr>
          <p:spPr bwMode="auto">
            <a:xfrm>
              <a:off x="2975" y="1269"/>
              <a:ext cx="25" cy="34"/>
            </a:xfrm>
            <a:custGeom>
              <a:avLst/>
              <a:gdLst>
                <a:gd name="T0" fmla="*/ 0 w 25"/>
                <a:gd name="T1" fmla="*/ 9 h 34"/>
                <a:gd name="T2" fmla="*/ 16 w 25"/>
                <a:gd name="T3" fmla="*/ 34 h 34"/>
                <a:gd name="T4" fmla="*/ 25 w 25"/>
                <a:gd name="T5" fmla="*/ 0 h 34"/>
                <a:gd name="T6" fmla="*/ 0 w 25"/>
                <a:gd name="T7" fmla="*/ 9 h 34"/>
              </a:gdLst>
              <a:ahLst/>
              <a:cxnLst>
                <a:cxn ang="0">
                  <a:pos x="T0" y="T1"/>
                </a:cxn>
                <a:cxn ang="0">
                  <a:pos x="T2" y="T3"/>
                </a:cxn>
                <a:cxn ang="0">
                  <a:pos x="T4" y="T5"/>
                </a:cxn>
                <a:cxn ang="0">
                  <a:pos x="T6" y="T7"/>
                </a:cxn>
              </a:cxnLst>
              <a:rect l="0" t="0" r="r" b="b"/>
              <a:pathLst>
                <a:path w="25" h="34">
                  <a:moveTo>
                    <a:pt x="0" y="9"/>
                  </a:moveTo>
                  <a:lnTo>
                    <a:pt x="16" y="34"/>
                  </a:lnTo>
                  <a:lnTo>
                    <a:pt x="25" y="0"/>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32" name="Freeform 31"/>
            <p:cNvSpPr>
              <a:spLocks/>
            </p:cNvSpPr>
            <p:nvPr/>
          </p:nvSpPr>
          <p:spPr bwMode="auto">
            <a:xfrm>
              <a:off x="2198" y="1192"/>
              <a:ext cx="1365" cy="586"/>
            </a:xfrm>
            <a:custGeom>
              <a:avLst/>
              <a:gdLst>
                <a:gd name="T0" fmla="*/ 1346 w 1365"/>
                <a:gd name="T1" fmla="*/ 0 h 586"/>
                <a:gd name="T2" fmla="*/ 1346 w 1365"/>
                <a:gd name="T3" fmla="*/ 442 h 586"/>
                <a:gd name="T4" fmla="*/ 1052 w 1365"/>
                <a:gd name="T5" fmla="*/ 561 h 586"/>
                <a:gd name="T6" fmla="*/ 758 w 1365"/>
                <a:gd name="T7" fmla="*/ 442 h 586"/>
                <a:gd name="T8" fmla="*/ 758 w 1365"/>
                <a:gd name="T9" fmla="*/ 163 h 586"/>
                <a:gd name="T10" fmla="*/ 758 w 1365"/>
                <a:gd name="T11" fmla="*/ 163 h 586"/>
                <a:gd name="T12" fmla="*/ 758 w 1365"/>
                <a:gd name="T13" fmla="*/ 111 h 586"/>
                <a:gd name="T14" fmla="*/ 739 w 1365"/>
                <a:gd name="T15" fmla="*/ 111 h 586"/>
                <a:gd name="T16" fmla="*/ 739 w 1365"/>
                <a:gd name="T17" fmla="*/ 384 h 586"/>
                <a:gd name="T18" fmla="*/ 267 w 1365"/>
                <a:gd name="T19" fmla="*/ 384 h 586"/>
                <a:gd name="T20" fmla="*/ 267 w 1365"/>
                <a:gd name="T21" fmla="*/ 111 h 586"/>
                <a:gd name="T22" fmla="*/ 249 w 1365"/>
                <a:gd name="T23" fmla="*/ 111 h 586"/>
                <a:gd name="T24" fmla="*/ 249 w 1365"/>
                <a:gd name="T25" fmla="*/ 384 h 586"/>
                <a:gd name="T26" fmla="*/ 19 w 1365"/>
                <a:gd name="T27" fmla="*/ 384 h 586"/>
                <a:gd name="T28" fmla="*/ 19 w 1365"/>
                <a:gd name="T29" fmla="*/ 3 h 586"/>
                <a:gd name="T30" fmla="*/ 0 w 1365"/>
                <a:gd name="T31" fmla="*/ 3 h 586"/>
                <a:gd name="T32" fmla="*/ 0 w 1365"/>
                <a:gd name="T33" fmla="*/ 409 h 586"/>
                <a:gd name="T34" fmla="*/ 739 w 1365"/>
                <a:gd name="T35" fmla="*/ 409 h 586"/>
                <a:gd name="T36" fmla="*/ 739 w 1365"/>
                <a:gd name="T37" fmla="*/ 459 h 586"/>
                <a:gd name="T38" fmla="*/ 1052 w 1365"/>
                <a:gd name="T39" fmla="*/ 586 h 586"/>
                <a:gd name="T40" fmla="*/ 1365 w 1365"/>
                <a:gd name="T41" fmla="*/ 459 h 586"/>
                <a:gd name="T42" fmla="*/ 1365 w 1365"/>
                <a:gd name="T43" fmla="*/ 0 h 586"/>
                <a:gd name="T44" fmla="*/ 1346 w 1365"/>
                <a:gd name="T45" fmla="*/ 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65" h="586">
                  <a:moveTo>
                    <a:pt x="1346" y="0"/>
                  </a:moveTo>
                  <a:lnTo>
                    <a:pt x="1346" y="442"/>
                  </a:lnTo>
                  <a:lnTo>
                    <a:pt x="1052" y="561"/>
                  </a:lnTo>
                  <a:lnTo>
                    <a:pt x="758" y="442"/>
                  </a:lnTo>
                  <a:lnTo>
                    <a:pt x="758" y="163"/>
                  </a:lnTo>
                  <a:lnTo>
                    <a:pt x="758" y="163"/>
                  </a:lnTo>
                  <a:lnTo>
                    <a:pt x="758" y="111"/>
                  </a:lnTo>
                  <a:lnTo>
                    <a:pt x="739" y="111"/>
                  </a:lnTo>
                  <a:lnTo>
                    <a:pt x="739" y="384"/>
                  </a:lnTo>
                  <a:lnTo>
                    <a:pt x="267" y="384"/>
                  </a:lnTo>
                  <a:lnTo>
                    <a:pt x="267" y="111"/>
                  </a:lnTo>
                  <a:lnTo>
                    <a:pt x="249" y="111"/>
                  </a:lnTo>
                  <a:lnTo>
                    <a:pt x="249" y="384"/>
                  </a:lnTo>
                  <a:lnTo>
                    <a:pt x="19" y="384"/>
                  </a:lnTo>
                  <a:lnTo>
                    <a:pt x="19" y="3"/>
                  </a:lnTo>
                  <a:lnTo>
                    <a:pt x="0" y="3"/>
                  </a:lnTo>
                  <a:lnTo>
                    <a:pt x="0" y="409"/>
                  </a:lnTo>
                  <a:lnTo>
                    <a:pt x="739" y="409"/>
                  </a:lnTo>
                  <a:lnTo>
                    <a:pt x="739" y="459"/>
                  </a:lnTo>
                  <a:lnTo>
                    <a:pt x="1052" y="586"/>
                  </a:lnTo>
                  <a:lnTo>
                    <a:pt x="1365" y="459"/>
                  </a:lnTo>
                  <a:lnTo>
                    <a:pt x="1365" y="0"/>
                  </a:lnTo>
                  <a:lnTo>
                    <a:pt x="1346" y="0"/>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33" name="Freeform 32"/>
            <p:cNvSpPr>
              <a:spLocks/>
            </p:cNvSpPr>
            <p:nvPr/>
          </p:nvSpPr>
          <p:spPr bwMode="auto">
            <a:xfrm>
              <a:off x="3020" y="1159"/>
              <a:ext cx="93" cy="268"/>
            </a:xfrm>
            <a:custGeom>
              <a:avLst/>
              <a:gdLst>
                <a:gd name="T0" fmla="*/ 73 w 93"/>
                <a:gd name="T1" fmla="*/ 268 h 268"/>
                <a:gd name="T2" fmla="*/ 0 w 93"/>
                <a:gd name="T3" fmla="*/ 146 h 268"/>
                <a:gd name="T4" fmla="*/ 0 w 93"/>
                <a:gd name="T5" fmla="*/ 0 h 268"/>
                <a:gd name="T6" fmla="*/ 17 w 93"/>
                <a:gd name="T7" fmla="*/ 0 h 268"/>
                <a:gd name="T8" fmla="*/ 17 w 93"/>
                <a:gd name="T9" fmla="*/ 138 h 268"/>
                <a:gd name="T10" fmla="*/ 93 w 93"/>
                <a:gd name="T11" fmla="*/ 268 h 268"/>
                <a:gd name="T12" fmla="*/ 73 w 93"/>
                <a:gd name="T13" fmla="*/ 268 h 268"/>
              </a:gdLst>
              <a:ahLst/>
              <a:cxnLst>
                <a:cxn ang="0">
                  <a:pos x="T0" y="T1"/>
                </a:cxn>
                <a:cxn ang="0">
                  <a:pos x="T2" y="T3"/>
                </a:cxn>
                <a:cxn ang="0">
                  <a:pos x="T4" y="T5"/>
                </a:cxn>
                <a:cxn ang="0">
                  <a:pos x="T6" y="T7"/>
                </a:cxn>
                <a:cxn ang="0">
                  <a:pos x="T8" y="T9"/>
                </a:cxn>
                <a:cxn ang="0">
                  <a:pos x="T10" y="T11"/>
                </a:cxn>
                <a:cxn ang="0">
                  <a:pos x="T12" y="T13"/>
                </a:cxn>
              </a:cxnLst>
              <a:rect l="0" t="0" r="r" b="b"/>
              <a:pathLst>
                <a:path w="93" h="268">
                  <a:moveTo>
                    <a:pt x="73" y="268"/>
                  </a:moveTo>
                  <a:lnTo>
                    <a:pt x="0" y="146"/>
                  </a:lnTo>
                  <a:lnTo>
                    <a:pt x="0" y="0"/>
                  </a:lnTo>
                  <a:lnTo>
                    <a:pt x="17" y="0"/>
                  </a:lnTo>
                  <a:lnTo>
                    <a:pt x="17" y="138"/>
                  </a:lnTo>
                  <a:lnTo>
                    <a:pt x="93" y="268"/>
                  </a:lnTo>
                  <a:lnTo>
                    <a:pt x="73" y="268"/>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34" name="Freeform 33"/>
            <p:cNvSpPr>
              <a:spLocks/>
            </p:cNvSpPr>
            <p:nvPr/>
          </p:nvSpPr>
          <p:spPr bwMode="auto">
            <a:xfrm>
              <a:off x="3126" y="1433"/>
              <a:ext cx="418" cy="0"/>
            </a:xfrm>
            <a:custGeom>
              <a:avLst/>
              <a:gdLst>
                <a:gd name="T0" fmla="*/ 0 w 418"/>
                <a:gd name="T1" fmla="*/ 418 w 418"/>
                <a:gd name="T2" fmla="*/ 0 w 418"/>
              </a:gdLst>
              <a:ahLst/>
              <a:cxnLst>
                <a:cxn ang="0">
                  <a:pos x="T0" y="0"/>
                </a:cxn>
                <a:cxn ang="0">
                  <a:pos x="T1" y="0"/>
                </a:cxn>
                <a:cxn ang="0">
                  <a:pos x="T2" y="0"/>
                </a:cxn>
              </a:cxnLst>
              <a:rect l="0" t="0" r="r" b="b"/>
              <a:pathLst>
                <a:path w="418">
                  <a:moveTo>
                    <a:pt x="0" y="0"/>
                  </a:moveTo>
                  <a:lnTo>
                    <a:pt x="418"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35" name="Line 34"/>
            <p:cNvSpPr>
              <a:spLocks noChangeShapeType="1"/>
            </p:cNvSpPr>
            <p:nvPr/>
          </p:nvSpPr>
          <p:spPr bwMode="auto">
            <a:xfrm>
              <a:off x="3126" y="1433"/>
              <a:ext cx="418"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36" name="Freeform 35"/>
            <p:cNvSpPr>
              <a:spLocks/>
            </p:cNvSpPr>
            <p:nvPr/>
          </p:nvSpPr>
          <p:spPr bwMode="auto">
            <a:xfrm>
              <a:off x="3043" y="1292"/>
              <a:ext cx="87" cy="143"/>
            </a:xfrm>
            <a:custGeom>
              <a:avLst/>
              <a:gdLst>
                <a:gd name="T0" fmla="*/ 0 w 87"/>
                <a:gd name="T1" fmla="*/ 0 h 143"/>
                <a:gd name="T2" fmla="*/ 87 w 87"/>
                <a:gd name="T3" fmla="*/ 143 h 143"/>
                <a:gd name="T4" fmla="*/ 0 w 87"/>
                <a:gd name="T5" fmla="*/ 0 h 143"/>
              </a:gdLst>
              <a:ahLst/>
              <a:cxnLst>
                <a:cxn ang="0">
                  <a:pos x="T0" y="T1"/>
                </a:cxn>
                <a:cxn ang="0">
                  <a:pos x="T2" y="T3"/>
                </a:cxn>
                <a:cxn ang="0">
                  <a:pos x="T4" y="T5"/>
                </a:cxn>
              </a:cxnLst>
              <a:rect l="0" t="0" r="r" b="b"/>
              <a:pathLst>
                <a:path w="87" h="143">
                  <a:moveTo>
                    <a:pt x="0" y="0"/>
                  </a:moveTo>
                  <a:lnTo>
                    <a:pt x="87"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37" name="Line 36"/>
            <p:cNvSpPr>
              <a:spLocks noChangeShapeType="1"/>
            </p:cNvSpPr>
            <p:nvPr/>
          </p:nvSpPr>
          <p:spPr bwMode="auto">
            <a:xfrm>
              <a:off x="3043" y="1292"/>
              <a:ext cx="87"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38" name="Freeform 37"/>
            <p:cNvSpPr>
              <a:spLocks/>
            </p:cNvSpPr>
            <p:nvPr/>
          </p:nvSpPr>
          <p:spPr bwMode="auto">
            <a:xfrm>
              <a:off x="3070"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39" name="Line 38"/>
            <p:cNvSpPr>
              <a:spLocks noChangeShapeType="1"/>
            </p:cNvSpPr>
            <p:nvPr/>
          </p:nvSpPr>
          <p:spPr bwMode="auto">
            <a:xfrm>
              <a:off x="3070"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40" name="Freeform 39"/>
            <p:cNvSpPr>
              <a:spLocks/>
            </p:cNvSpPr>
            <p:nvPr/>
          </p:nvSpPr>
          <p:spPr bwMode="auto">
            <a:xfrm>
              <a:off x="3095" y="1292"/>
              <a:ext cx="87" cy="143"/>
            </a:xfrm>
            <a:custGeom>
              <a:avLst/>
              <a:gdLst>
                <a:gd name="T0" fmla="*/ 0 w 87"/>
                <a:gd name="T1" fmla="*/ 0 h 143"/>
                <a:gd name="T2" fmla="*/ 87 w 87"/>
                <a:gd name="T3" fmla="*/ 143 h 143"/>
                <a:gd name="T4" fmla="*/ 0 w 87"/>
                <a:gd name="T5" fmla="*/ 0 h 143"/>
              </a:gdLst>
              <a:ahLst/>
              <a:cxnLst>
                <a:cxn ang="0">
                  <a:pos x="T0" y="T1"/>
                </a:cxn>
                <a:cxn ang="0">
                  <a:pos x="T2" y="T3"/>
                </a:cxn>
                <a:cxn ang="0">
                  <a:pos x="T4" y="T5"/>
                </a:cxn>
              </a:cxnLst>
              <a:rect l="0" t="0" r="r" b="b"/>
              <a:pathLst>
                <a:path w="87" h="143">
                  <a:moveTo>
                    <a:pt x="0" y="0"/>
                  </a:moveTo>
                  <a:lnTo>
                    <a:pt x="87"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41" name="Line 40"/>
            <p:cNvSpPr>
              <a:spLocks noChangeShapeType="1"/>
            </p:cNvSpPr>
            <p:nvPr/>
          </p:nvSpPr>
          <p:spPr bwMode="auto">
            <a:xfrm>
              <a:off x="3095" y="1292"/>
              <a:ext cx="87"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42" name="Freeform 41"/>
            <p:cNvSpPr>
              <a:spLocks/>
            </p:cNvSpPr>
            <p:nvPr/>
          </p:nvSpPr>
          <p:spPr bwMode="auto">
            <a:xfrm>
              <a:off x="3122"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43" name="Line 42"/>
            <p:cNvSpPr>
              <a:spLocks noChangeShapeType="1"/>
            </p:cNvSpPr>
            <p:nvPr/>
          </p:nvSpPr>
          <p:spPr bwMode="auto">
            <a:xfrm>
              <a:off x="3122"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44" name="Freeform 43"/>
            <p:cNvSpPr>
              <a:spLocks/>
            </p:cNvSpPr>
            <p:nvPr/>
          </p:nvSpPr>
          <p:spPr bwMode="auto">
            <a:xfrm>
              <a:off x="3147" y="1292"/>
              <a:ext cx="87" cy="143"/>
            </a:xfrm>
            <a:custGeom>
              <a:avLst/>
              <a:gdLst>
                <a:gd name="T0" fmla="*/ 0 w 87"/>
                <a:gd name="T1" fmla="*/ 0 h 143"/>
                <a:gd name="T2" fmla="*/ 87 w 87"/>
                <a:gd name="T3" fmla="*/ 143 h 143"/>
                <a:gd name="T4" fmla="*/ 0 w 87"/>
                <a:gd name="T5" fmla="*/ 0 h 143"/>
              </a:gdLst>
              <a:ahLst/>
              <a:cxnLst>
                <a:cxn ang="0">
                  <a:pos x="T0" y="T1"/>
                </a:cxn>
                <a:cxn ang="0">
                  <a:pos x="T2" y="T3"/>
                </a:cxn>
                <a:cxn ang="0">
                  <a:pos x="T4" y="T5"/>
                </a:cxn>
              </a:cxnLst>
              <a:rect l="0" t="0" r="r" b="b"/>
              <a:pathLst>
                <a:path w="87" h="143">
                  <a:moveTo>
                    <a:pt x="0" y="0"/>
                  </a:moveTo>
                  <a:lnTo>
                    <a:pt x="87"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45" name="Line 44"/>
            <p:cNvSpPr>
              <a:spLocks noChangeShapeType="1"/>
            </p:cNvSpPr>
            <p:nvPr/>
          </p:nvSpPr>
          <p:spPr bwMode="auto">
            <a:xfrm>
              <a:off x="3147" y="1292"/>
              <a:ext cx="87"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46" name="Freeform 45"/>
            <p:cNvSpPr>
              <a:spLocks/>
            </p:cNvSpPr>
            <p:nvPr/>
          </p:nvSpPr>
          <p:spPr bwMode="auto">
            <a:xfrm>
              <a:off x="3174" y="1292"/>
              <a:ext cx="84" cy="143"/>
            </a:xfrm>
            <a:custGeom>
              <a:avLst/>
              <a:gdLst>
                <a:gd name="T0" fmla="*/ 0 w 84"/>
                <a:gd name="T1" fmla="*/ 0 h 143"/>
                <a:gd name="T2" fmla="*/ 84 w 84"/>
                <a:gd name="T3" fmla="*/ 143 h 143"/>
                <a:gd name="T4" fmla="*/ 0 w 84"/>
                <a:gd name="T5" fmla="*/ 0 h 143"/>
              </a:gdLst>
              <a:ahLst/>
              <a:cxnLst>
                <a:cxn ang="0">
                  <a:pos x="T0" y="T1"/>
                </a:cxn>
                <a:cxn ang="0">
                  <a:pos x="T2" y="T3"/>
                </a:cxn>
                <a:cxn ang="0">
                  <a:pos x="T4" y="T5"/>
                </a:cxn>
              </a:cxnLst>
              <a:rect l="0" t="0" r="r" b="b"/>
              <a:pathLst>
                <a:path w="84" h="143">
                  <a:moveTo>
                    <a:pt x="0" y="0"/>
                  </a:moveTo>
                  <a:lnTo>
                    <a:pt x="84"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47" name="Line 46"/>
            <p:cNvSpPr>
              <a:spLocks noChangeShapeType="1"/>
            </p:cNvSpPr>
            <p:nvPr/>
          </p:nvSpPr>
          <p:spPr bwMode="auto">
            <a:xfrm>
              <a:off x="3174" y="1292"/>
              <a:ext cx="84"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48" name="Freeform 47"/>
            <p:cNvSpPr>
              <a:spLocks/>
            </p:cNvSpPr>
            <p:nvPr/>
          </p:nvSpPr>
          <p:spPr bwMode="auto">
            <a:xfrm>
              <a:off x="3198"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49" name="Line 48"/>
            <p:cNvSpPr>
              <a:spLocks noChangeShapeType="1"/>
            </p:cNvSpPr>
            <p:nvPr/>
          </p:nvSpPr>
          <p:spPr bwMode="auto">
            <a:xfrm>
              <a:off x="3198"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50" name="Freeform 49"/>
            <p:cNvSpPr>
              <a:spLocks/>
            </p:cNvSpPr>
            <p:nvPr/>
          </p:nvSpPr>
          <p:spPr bwMode="auto">
            <a:xfrm>
              <a:off x="3225"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51" name="Line 50"/>
            <p:cNvSpPr>
              <a:spLocks noChangeShapeType="1"/>
            </p:cNvSpPr>
            <p:nvPr/>
          </p:nvSpPr>
          <p:spPr bwMode="auto">
            <a:xfrm>
              <a:off x="3225"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52" name="Freeform 51"/>
            <p:cNvSpPr>
              <a:spLocks/>
            </p:cNvSpPr>
            <p:nvPr/>
          </p:nvSpPr>
          <p:spPr bwMode="auto">
            <a:xfrm>
              <a:off x="3250"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53" name="Line 52"/>
            <p:cNvSpPr>
              <a:spLocks noChangeShapeType="1"/>
            </p:cNvSpPr>
            <p:nvPr/>
          </p:nvSpPr>
          <p:spPr bwMode="auto">
            <a:xfrm>
              <a:off x="3250"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54" name="Freeform 53"/>
            <p:cNvSpPr>
              <a:spLocks/>
            </p:cNvSpPr>
            <p:nvPr/>
          </p:nvSpPr>
          <p:spPr bwMode="auto">
            <a:xfrm>
              <a:off x="3277"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55" name="Line 54"/>
            <p:cNvSpPr>
              <a:spLocks noChangeShapeType="1"/>
            </p:cNvSpPr>
            <p:nvPr/>
          </p:nvSpPr>
          <p:spPr bwMode="auto">
            <a:xfrm>
              <a:off x="3277"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56" name="Freeform 55"/>
            <p:cNvSpPr>
              <a:spLocks/>
            </p:cNvSpPr>
            <p:nvPr/>
          </p:nvSpPr>
          <p:spPr bwMode="auto">
            <a:xfrm>
              <a:off x="3302"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57" name="Line 56"/>
            <p:cNvSpPr>
              <a:spLocks noChangeShapeType="1"/>
            </p:cNvSpPr>
            <p:nvPr/>
          </p:nvSpPr>
          <p:spPr bwMode="auto">
            <a:xfrm>
              <a:off x="3302"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58" name="Freeform 57"/>
            <p:cNvSpPr>
              <a:spLocks/>
            </p:cNvSpPr>
            <p:nvPr/>
          </p:nvSpPr>
          <p:spPr bwMode="auto">
            <a:xfrm>
              <a:off x="3329"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59" name="Line 58"/>
            <p:cNvSpPr>
              <a:spLocks noChangeShapeType="1"/>
            </p:cNvSpPr>
            <p:nvPr/>
          </p:nvSpPr>
          <p:spPr bwMode="auto">
            <a:xfrm>
              <a:off x="3329"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60" name="Freeform 59"/>
            <p:cNvSpPr>
              <a:spLocks/>
            </p:cNvSpPr>
            <p:nvPr/>
          </p:nvSpPr>
          <p:spPr bwMode="auto">
            <a:xfrm>
              <a:off x="3354"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61" name="Line 60"/>
            <p:cNvSpPr>
              <a:spLocks noChangeShapeType="1"/>
            </p:cNvSpPr>
            <p:nvPr/>
          </p:nvSpPr>
          <p:spPr bwMode="auto">
            <a:xfrm>
              <a:off x="3354"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62" name="Freeform 61"/>
            <p:cNvSpPr>
              <a:spLocks/>
            </p:cNvSpPr>
            <p:nvPr/>
          </p:nvSpPr>
          <p:spPr bwMode="auto">
            <a:xfrm>
              <a:off x="3381"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63" name="Line 62"/>
            <p:cNvSpPr>
              <a:spLocks noChangeShapeType="1"/>
            </p:cNvSpPr>
            <p:nvPr/>
          </p:nvSpPr>
          <p:spPr bwMode="auto">
            <a:xfrm>
              <a:off x="3381"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64" name="Freeform 63"/>
            <p:cNvSpPr>
              <a:spLocks/>
            </p:cNvSpPr>
            <p:nvPr/>
          </p:nvSpPr>
          <p:spPr bwMode="auto">
            <a:xfrm>
              <a:off x="3406" y="1292"/>
              <a:ext cx="84" cy="143"/>
            </a:xfrm>
            <a:custGeom>
              <a:avLst/>
              <a:gdLst>
                <a:gd name="T0" fmla="*/ 0 w 84"/>
                <a:gd name="T1" fmla="*/ 0 h 143"/>
                <a:gd name="T2" fmla="*/ 84 w 84"/>
                <a:gd name="T3" fmla="*/ 143 h 143"/>
                <a:gd name="T4" fmla="*/ 0 w 84"/>
                <a:gd name="T5" fmla="*/ 0 h 143"/>
              </a:gdLst>
              <a:ahLst/>
              <a:cxnLst>
                <a:cxn ang="0">
                  <a:pos x="T0" y="T1"/>
                </a:cxn>
                <a:cxn ang="0">
                  <a:pos x="T2" y="T3"/>
                </a:cxn>
                <a:cxn ang="0">
                  <a:pos x="T4" y="T5"/>
                </a:cxn>
              </a:cxnLst>
              <a:rect l="0" t="0" r="r" b="b"/>
              <a:pathLst>
                <a:path w="84" h="143">
                  <a:moveTo>
                    <a:pt x="0" y="0"/>
                  </a:moveTo>
                  <a:lnTo>
                    <a:pt x="84"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65" name="Line 64"/>
            <p:cNvSpPr>
              <a:spLocks noChangeShapeType="1"/>
            </p:cNvSpPr>
            <p:nvPr/>
          </p:nvSpPr>
          <p:spPr bwMode="auto">
            <a:xfrm>
              <a:off x="3406" y="1292"/>
              <a:ext cx="84"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66" name="Freeform 65"/>
            <p:cNvSpPr>
              <a:spLocks/>
            </p:cNvSpPr>
            <p:nvPr/>
          </p:nvSpPr>
          <p:spPr bwMode="auto">
            <a:xfrm>
              <a:off x="3432"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67" name="Line 66"/>
            <p:cNvSpPr>
              <a:spLocks noChangeShapeType="1"/>
            </p:cNvSpPr>
            <p:nvPr/>
          </p:nvSpPr>
          <p:spPr bwMode="auto">
            <a:xfrm>
              <a:off x="3432"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68" name="Freeform 67"/>
            <p:cNvSpPr>
              <a:spLocks/>
            </p:cNvSpPr>
            <p:nvPr/>
          </p:nvSpPr>
          <p:spPr bwMode="auto">
            <a:xfrm>
              <a:off x="3457"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69" name="Line 68"/>
            <p:cNvSpPr>
              <a:spLocks noChangeShapeType="1"/>
            </p:cNvSpPr>
            <p:nvPr/>
          </p:nvSpPr>
          <p:spPr bwMode="auto">
            <a:xfrm>
              <a:off x="3457"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70" name="Line 69"/>
            <p:cNvSpPr>
              <a:spLocks noChangeShapeType="1"/>
            </p:cNvSpPr>
            <p:nvPr/>
          </p:nvSpPr>
          <p:spPr bwMode="auto">
            <a:xfrm>
              <a:off x="2998" y="1427"/>
              <a:ext cx="16" cy="66"/>
            </a:xfrm>
            <a:prstGeom prst="line">
              <a:avLst/>
            </a:prstGeom>
            <a:noFill/>
            <a:ln w="12700">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71" name="Freeform 70"/>
            <p:cNvSpPr>
              <a:spLocks/>
            </p:cNvSpPr>
            <p:nvPr/>
          </p:nvSpPr>
          <p:spPr bwMode="auto">
            <a:xfrm>
              <a:off x="3002" y="1485"/>
              <a:ext cx="22" cy="30"/>
            </a:xfrm>
            <a:custGeom>
              <a:avLst/>
              <a:gdLst>
                <a:gd name="T0" fmla="*/ 0 w 22"/>
                <a:gd name="T1" fmla="*/ 8 h 30"/>
                <a:gd name="T2" fmla="*/ 18 w 22"/>
                <a:gd name="T3" fmla="*/ 30 h 30"/>
                <a:gd name="T4" fmla="*/ 22 w 22"/>
                <a:gd name="T5" fmla="*/ 0 h 30"/>
                <a:gd name="T6" fmla="*/ 0 w 22"/>
                <a:gd name="T7" fmla="*/ 8 h 30"/>
              </a:gdLst>
              <a:ahLst/>
              <a:cxnLst>
                <a:cxn ang="0">
                  <a:pos x="T0" y="T1"/>
                </a:cxn>
                <a:cxn ang="0">
                  <a:pos x="T2" y="T3"/>
                </a:cxn>
                <a:cxn ang="0">
                  <a:pos x="T4" y="T5"/>
                </a:cxn>
                <a:cxn ang="0">
                  <a:pos x="T6" y="T7"/>
                </a:cxn>
              </a:cxnLst>
              <a:rect l="0" t="0" r="r" b="b"/>
              <a:pathLst>
                <a:path w="22" h="30">
                  <a:moveTo>
                    <a:pt x="0" y="8"/>
                  </a:moveTo>
                  <a:lnTo>
                    <a:pt x="18" y="30"/>
                  </a:lnTo>
                  <a:lnTo>
                    <a:pt x="22" y="0"/>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72" name="Freeform 71"/>
            <p:cNvSpPr>
              <a:spLocks/>
            </p:cNvSpPr>
            <p:nvPr/>
          </p:nvSpPr>
          <p:spPr bwMode="auto">
            <a:xfrm>
              <a:off x="3004" y="1452"/>
              <a:ext cx="33" cy="19"/>
            </a:xfrm>
            <a:custGeom>
              <a:avLst/>
              <a:gdLst>
                <a:gd name="T0" fmla="*/ 0 w 33"/>
                <a:gd name="T1" fmla="*/ 0 h 19"/>
                <a:gd name="T2" fmla="*/ 0 w 33"/>
                <a:gd name="T3" fmla="*/ 0 h 19"/>
                <a:gd name="T4" fmla="*/ 2 w 33"/>
                <a:gd name="T5" fmla="*/ 3 h 19"/>
                <a:gd name="T6" fmla="*/ 8 w 33"/>
                <a:gd name="T7" fmla="*/ 11 h 19"/>
                <a:gd name="T8" fmla="*/ 18 w 33"/>
                <a:gd name="T9" fmla="*/ 16 h 19"/>
                <a:gd name="T10" fmla="*/ 25 w 33"/>
                <a:gd name="T11" fmla="*/ 19 h 19"/>
                <a:gd name="T12" fmla="*/ 33 w 33"/>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33" h="19">
                  <a:moveTo>
                    <a:pt x="0" y="0"/>
                  </a:moveTo>
                  <a:lnTo>
                    <a:pt x="0" y="0"/>
                  </a:lnTo>
                  <a:lnTo>
                    <a:pt x="2" y="3"/>
                  </a:lnTo>
                  <a:lnTo>
                    <a:pt x="8" y="11"/>
                  </a:lnTo>
                  <a:lnTo>
                    <a:pt x="18" y="16"/>
                  </a:lnTo>
                  <a:lnTo>
                    <a:pt x="25" y="19"/>
                  </a:lnTo>
                  <a:lnTo>
                    <a:pt x="33" y="19"/>
                  </a:lnTo>
                </a:path>
              </a:pathLst>
            </a:custGeom>
            <a:noFill/>
            <a:ln w="127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73" name="Freeform 72"/>
            <p:cNvSpPr>
              <a:spLocks/>
            </p:cNvSpPr>
            <p:nvPr/>
          </p:nvSpPr>
          <p:spPr bwMode="auto">
            <a:xfrm>
              <a:off x="3029" y="1455"/>
              <a:ext cx="24" cy="33"/>
            </a:xfrm>
            <a:custGeom>
              <a:avLst/>
              <a:gdLst>
                <a:gd name="T0" fmla="*/ 8 w 24"/>
                <a:gd name="T1" fmla="*/ 33 h 33"/>
                <a:gd name="T2" fmla="*/ 24 w 24"/>
                <a:gd name="T3" fmla="*/ 8 h 33"/>
                <a:gd name="T4" fmla="*/ 0 w 24"/>
                <a:gd name="T5" fmla="*/ 0 h 33"/>
                <a:gd name="T6" fmla="*/ 8 w 24"/>
                <a:gd name="T7" fmla="*/ 33 h 33"/>
              </a:gdLst>
              <a:ahLst/>
              <a:cxnLst>
                <a:cxn ang="0">
                  <a:pos x="T0" y="T1"/>
                </a:cxn>
                <a:cxn ang="0">
                  <a:pos x="T2" y="T3"/>
                </a:cxn>
                <a:cxn ang="0">
                  <a:pos x="T4" y="T5"/>
                </a:cxn>
                <a:cxn ang="0">
                  <a:pos x="T6" y="T7"/>
                </a:cxn>
              </a:cxnLst>
              <a:rect l="0" t="0" r="r" b="b"/>
              <a:pathLst>
                <a:path w="24" h="33">
                  <a:moveTo>
                    <a:pt x="8" y="33"/>
                  </a:moveTo>
                  <a:lnTo>
                    <a:pt x="24" y="8"/>
                  </a:lnTo>
                  <a:lnTo>
                    <a:pt x="0" y="0"/>
                  </a:lnTo>
                  <a:lnTo>
                    <a:pt x="8"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74" name="Rectangle 74"/>
            <p:cNvSpPr>
              <a:spLocks noChangeArrowheads="1"/>
            </p:cNvSpPr>
            <p:nvPr/>
          </p:nvSpPr>
          <p:spPr bwMode="auto">
            <a:xfrm>
              <a:off x="2445" y="1899"/>
              <a:ext cx="23"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900" b="1" dirty="0">
                  <a:solidFill>
                    <a:srgbClr val="FFFFFF"/>
                  </a:solidFill>
                  <a:latin typeface="Helvetica" panose="020B0604020202020204" pitchFamily="34" charset="0"/>
                </a:rPr>
                <a:t> </a:t>
              </a:r>
              <a:endParaRPr lang="en-US" sz="1350" dirty="0">
                <a:solidFill>
                  <a:srgbClr val="FF0000"/>
                </a:solidFill>
              </a:endParaRPr>
            </a:p>
          </p:txBody>
        </p:sp>
      </p:grpSp>
      <p:sp>
        <p:nvSpPr>
          <p:cNvPr id="88" name="AutoShape 287"/>
          <p:cNvSpPr>
            <a:spLocks noChangeAspect="1" noChangeArrowheads="1" noTextEdit="1"/>
          </p:cNvSpPr>
          <p:nvPr/>
        </p:nvSpPr>
        <p:spPr bwMode="auto">
          <a:xfrm>
            <a:off x="6293311" y="3236090"/>
            <a:ext cx="1017984" cy="127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pic>
        <p:nvPicPr>
          <p:cNvPr id="89" name="Picture 28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8317" y="3239230"/>
            <a:ext cx="1008459" cy="530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Freeform 290"/>
          <p:cNvSpPr>
            <a:spLocks noEditPoints="1"/>
          </p:cNvSpPr>
          <p:nvPr/>
        </p:nvSpPr>
        <p:spPr bwMode="auto">
          <a:xfrm>
            <a:off x="6348319" y="3239230"/>
            <a:ext cx="1010840" cy="533684"/>
          </a:xfrm>
          <a:custGeom>
            <a:avLst/>
            <a:gdLst>
              <a:gd name="T0" fmla="*/ 0 w 849"/>
              <a:gd name="T1" fmla="*/ 0 h 340"/>
              <a:gd name="T2" fmla="*/ 0 w 849"/>
              <a:gd name="T3" fmla="*/ 340 h 340"/>
              <a:gd name="T4" fmla="*/ 849 w 849"/>
              <a:gd name="T5" fmla="*/ 340 h 340"/>
              <a:gd name="T6" fmla="*/ 849 w 849"/>
              <a:gd name="T7" fmla="*/ 0 h 340"/>
              <a:gd name="T8" fmla="*/ 0 w 849"/>
              <a:gd name="T9" fmla="*/ 0 h 340"/>
              <a:gd name="T10" fmla="*/ 23 w 849"/>
              <a:gd name="T11" fmla="*/ 319 h 340"/>
              <a:gd name="T12" fmla="*/ 23 w 849"/>
              <a:gd name="T13" fmla="*/ 271 h 340"/>
              <a:gd name="T14" fmla="*/ 781 w 849"/>
              <a:gd name="T15" fmla="*/ 271 h 340"/>
              <a:gd name="T16" fmla="*/ 781 w 849"/>
              <a:gd name="T17" fmla="*/ 257 h 340"/>
              <a:gd name="T18" fmla="*/ 23 w 849"/>
              <a:gd name="T19" fmla="*/ 257 h 340"/>
              <a:gd name="T20" fmla="*/ 23 w 849"/>
              <a:gd name="T21" fmla="*/ 144 h 340"/>
              <a:gd name="T22" fmla="*/ 781 w 849"/>
              <a:gd name="T23" fmla="*/ 144 h 340"/>
              <a:gd name="T24" fmla="*/ 781 w 849"/>
              <a:gd name="T25" fmla="*/ 130 h 340"/>
              <a:gd name="T26" fmla="*/ 23 w 849"/>
              <a:gd name="T27" fmla="*/ 130 h 340"/>
              <a:gd name="T28" fmla="*/ 23 w 849"/>
              <a:gd name="T29" fmla="*/ 22 h 340"/>
              <a:gd name="T30" fmla="*/ 826 w 849"/>
              <a:gd name="T31" fmla="*/ 22 h 340"/>
              <a:gd name="T32" fmla="*/ 826 w 849"/>
              <a:gd name="T33" fmla="*/ 67 h 340"/>
              <a:gd name="T34" fmla="*/ 65 w 849"/>
              <a:gd name="T35" fmla="*/ 67 h 340"/>
              <a:gd name="T36" fmla="*/ 65 w 849"/>
              <a:gd name="T37" fmla="*/ 82 h 340"/>
              <a:gd name="T38" fmla="*/ 826 w 849"/>
              <a:gd name="T39" fmla="*/ 82 h 340"/>
              <a:gd name="T40" fmla="*/ 826 w 849"/>
              <a:gd name="T41" fmla="*/ 194 h 340"/>
              <a:gd name="T42" fmla="*/ 65 w 849"/>
              <a:gd name="T43" fmla="*/ 194 h 340"/>
              <a:gd name="T44" fmla="*/ 65 w 849"/>
              <a:gd name="T45" fmla="*/ 209 h 340"/>
              <a:gd name="T46" fmla="*/ 826 w 849"/>
              <a:gd name="T47" fmla="*/ 209 h 340"/>
              <a:gd name="T48" fmla="*/ 826 w 849"/>
              <a:gd name="T49" fmla="*/ 319 h 340"/>
              <a:gd name="T50" fmla="*/ 23 w 849"/>
              <a:gd name="T51" fmla="*/ 319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9" h="340">
                <a:moveTo>
                  <a:pt x="0" y="0"/>
                </a:moveTo>
                <a:lnTo>
                  <a:pt x="0" y="340"/>
                </a:lnTo>
                <a:lnTo>
                  <a:pt x="849" y="340"/>
                </a:lnTo>
                <a:lnTo>
                  <a:pt x="849" y="0"/>
                </a:lnTo>
                <a:lnTo>
                  <a:pt x="0" y="0"/>
                </a:lnTo>
                <a:close/>
                <a:moveTo>
                  <a:pt x="23" y="319"/>
                </a:moveTo>
                <a:lnTo>
                  <a:pt x="23" y="271"/>
                </a:lnTo>
                <a:lnTo>
                  <a:pt x="781" y="271"/>
                </a:lnTo>
                <a:lnTo>
                  <a:pt x="781" y="257"/>
                </a:lnTo>
                <a:lnTo>
                  <a:pt x="23" y="257"/>
                </a:lnTo>
                <a:lnTo>
                  <a:pt x="23" y="144"/>
                </a:lnTo>
                <a:lnTo>
                  <a:pt x="781" y="144"/>
                </a:lnTo>
                <a:lnTo>
                  <a:pt x="781" y="130"/>
                </a:lnTo>
                <a:lnTo>
                  <a:pt x="23" y="130"/>
                </a:lnTo>
                <a:lnTo>
                  <a:pt x="23" y="22"/>
                </a:lnTo>
                <a:lnTo>
                  <a:pt x="826" y="22"/>
                </a:lnTo>
                <a:lnTo>
                  <a:pt x="826" y="67"/>
                </a:lnTo>
                <a:lnTo>
                  <a:pt x="65" y="67"/>
                </a:lnTo>
                <a:lnTo>
                  <a:pt x="65" y="82"/>
                </a:lnTo>
                <a:lnTo>
                  <a:pt x="826" y="82"/>
                </a:lnTo>
                <a:lnTo>
                  <a:pt x="826" y="194"/>
                </a:lnTo>
                <a:lnTo>
                  <a:pt x="65" y="194"/>
                </a:lnTo>
                <a:lnTo>
                  <a:pt x="65" y="209"/>
                </a:lnTo>
                <a:lnTo>
                  <a:pt x="826" y="209"/>
                </a:lnTo>
                <a:lnTo>
                  <a:pt x="826" y="319"/>
                </a:lnTo>
                <a:lnTo>
                  <a:pt x="23" y="319"/>
                </a:lnTo>
                <a:close/>
              </a:path>
            </a:pathLst>
          </a:custGeom>
          <a:solidFill>
            <a:srgbClr val="6D6E71"/>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91" name="Rectangle 293"/>
          <p:cNvSpPr>
            <a:spLocks noChangeArrowheads="1"/>
          </p:cNvSpPr>
          <p:nvPr/>
        </p:nvSpPr>
        <p:spPr bwMode="auto">
          <a:xfrm>
            <a:off x="6604063" y="4314446"/>
            <a:ext cx="41678"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825" b="1" dirty="0">
                <a:solidFill>
                  <a:srgbClr val="FFFFFF"/>
                </a:solidFill>
                <a:latin typeface="Helvetica" panose="020B0604020202020204" pitchFamily="34" charset="0"/>
              </a:rPr>
              <a:t>r</a:t>
            </a:r>
            <a:endParaRPr lang="en-US" sz="1350" dirty="0"/>
          </a:p>
        </p:txBody>
      </p:sp>
      <p:sp>
        <p:nvSpPr>
          <p:cNvPr id="92" name="Rectangle 294"/>
          <p:cNvSpPr>
            <a:spLocks noChangeArrowheads="1"/>
          </p:cNvSpPr>
          <p:nvPr/>
        </p:nvSpPr>
        <p:spPr bwMode="auto">
          <a:xfrm>
            <a:off x="6644547" y="4314447"/>
            <a:ext cx="65"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en-US" sz="1350" dirty="0"/>
          </a:p>
        </p:txBody>
      </p:sp>
      <p:pic>
        <p:nvPicPr>
          <p:cNvPr id="9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2667" y="2763413"/>
            <a:ext cx="510779" cy="353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 name="Freeform 6"/>
          <p:cNvSpPr>
            <a:spLocks/>
          </p:cNvSpPr>
          <p:nvPr/>
        </p:nvSpPr>
        <p:spPr bwMode="auto">
          <a:xfrm>
            <a:off x="1122428" y="2743174"/>
            <a:ext cx="550069" cy="384572"/>
          </a:xfrm>
          <a:custGeom>
            <a:avLst/>
            <a:gdLst>
              <a:gd name="T0" fmla="*/ 462 w 462"/>
              <a:gd name="T1" fmla="*/ 323 h 323"/>
              <a:gd name="T2" fmla="*/ 0 w 462"/>
              <a:gd name="T3" fmla="*/ 323 h 323"/>
              <a:gd name="T4" fmla="*/ 0 w 462"/>
              <a:gd name="T5" fmla="*/ 0 h 323"/>
              <a:gd name="T6" fmla="*/ 30 w 462"/>
              <a:gd name="T7" fmla="*/ 0 h 323"/>
              <a:gd name="T8" fmla="*/ 30 w 462"/>
              <a:gd name="T9" fmla="*/ 303 h 323"/>
              <a:gd name="T10" fmla="*/ 433 w 462"/>
              <a:gd name="T11" fmla="*/ 303 h 323"/>
              <a:gd name="T12" fmla="*/ 433 w 462"/>
              <a:gd name="T13" fmla="*/ 0 h 323"/>
              <a:gd name="T14" fmla="*/ 462 w 462"/>
              <a:gd name="T15" fmla="*/ 0 h 323"/>
              <a:gd name="T16" fmla="*/ 462 w 462"/>
              <a:gd name="T17" fmla="*/ 323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2" h="323">
                <a:moveTo>
                  <a:pt x="462" y="323"/>
                </a:moveTo>
                <a:lnTo>
                  <a:pt x="0" y="323"/>
                </a:lnTo>
                <a:lnTo>
                  <a:pt x="0" y="0"/>
                </a:lnTo>
                <a:lnTo>
                  <a:pt x="30" y="0"/>
                </a:lnTo>
                <a:lnTo>
                  <a:pt x="30" y="303"/>
                </a:lnTo>
                <a:lnTo>
                  <a:pt x="433" y="303"/>
                </a:lnTo>
                <a:lnTo>
                  <a:pt x="433" y="0"/>
                </a:lnTo>
                <a:lnTo>
                  <a:pt x="462" y="0"/>
                </a:lnTo>
                <a:lnTo>
                  <a:pt x="462" y="323"/>
                </a:lnTo>
                <a:close/>
              </a:path>
            </a:pathLst>
          </a:custGeom>
          <a:solidFill>
            <a:srgbClr val="6D6E71"/>
          </a:solidFill>
          <a:ln w="11113">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95" name="Freeform 7"/>
          <p:cNvSpPr>
            <a:spLocks/>
          </p:cNvSpPr>
          <p:nvPr/>
        </p:nvSpPr>
        <p:spPr bwMode="auto">
          <a:xfrm>
            <a:off x="1320073" y="2619346"/>
            <a:ext cx="154781" cy="396479"/>
          </a:xfrm>
          <a:custGeom>
            <a:avLst/>
            <a:gdLst>
              <a:gd name="T0" fmla="*/ 104 w 130"/>
              <a:gd name="T1" fmla="*/ 29 h 333"/>
              <a:gd name="T2" fmla="*/ 104 w 130"/>
              <a:gd name="T3" fmla="*/ 0 h 333"/>
              <a:gd name="T4" fmla="*/ 26 w 130"/>
              <a:gd name="T5" fmla="*/ 0 h 333"/>
              <a:gd name="T6" fmla="*/ 26 w 130"/>
              <a:gd name="T7" fmla="*/ 29 h 333"/>
              <a:gd name="T8" fmla="*/ 0 w 130"/>
              <a:gd name="T9" fmla="*/ 29 h 333"/>
              <a:gd name="T10" fmla="*/ 0 w 130"/>
              <a:gd name="T11" fmla="*/ 44 h 333"/>
              <a:gd name="T12" fmla="*/ 59 w 130"/>
              <a:gd name="T13" fmla="*/ 44 h 333"/>
              <a:gd name="T14" fmla="*/ 59 w 130"/>
              <a:gd name="T15" fmla="*/ 333 h 333"/>
              <a:gd name="T16" fmla="*/ 72 w 130"/>
              <a:gd name="T17" fmla="*/ 333 h 333"/>
              <a:gd name="T18" fmla="*/ 72 w 130"/>
              <a:gd name="T19" fmla="*/ 44 h 333"/>
              <a:gd name="T20" fmla="*/ 130 w 130"/>
              <a:gd name="T21" fmla="*/ 44 h 333"/>
              <a:gd name="T22" fmla="*/ 130 w 130"/>
              <a:gd name="T23" fmla="*/ 29 h 333"/>
              <a:gd name="T24" fmla="*/ 104 w 130"/>
              <a:gd name="T25" fmla="*/ 29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333">
                <a:moveTo>
                  <a:pt x="104" y="29"/>
                </a:moveTo>
                <a:lnTo>
                  <a:pt x="104" y="0"/>
                </a:lnTo>
                <a:lnTo>
                  <a:pt x="26" y="0"/>
                </a:lnTo>
                <a:lnTo>
                  <a:pt x="26" y="29"/>
                </a:lnTo>
                <a:lnTo>
                  <a:pt x="0" y="29"/>
                </a:lnTo>
                <a:lnTo>
                  <a:pt x="0" y="44"/>
                </a:lnTo>
                <a:lnTo>
                  <a:pt x="59" y="44"/>
                </a:lnTo>
                <a:lnTo>
                  <a:pt x="59" y="333"/>
                </a:lnTo>
                <a:lnTo>
                  <a:pt x="72" y="333"/>
                </a:lnTo>
                <a:lnTo>
                  <a:pt x="72" y="44"/>
                </a:lnTo>
                <a:lnTo>
                  <a:pt x="130" y="44"/>
                </a:lnTo>
                <a:lnTo>
                  <a:pt x="130" y="29"/>
                </a:lnTo>
                <a:lnTo>
                  <a:pt x="104" y="29"/>
                </a:lnTo>
                <a:close/>
              </a:path>
            </a:pathLst>
          </a:custGeom>
          <a:solidFill>
            <a:srgbClr val="6D6E71"/>
          </a:solidFill>
          <a:ln w="11113">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96" name="Freeform 8"/>
          <p:cNvSpPr>
            <a:spLocks/>
          </p:cNvSpPr>
          <p:nvPr/>
        </p:nvSpPr>
        <p:spPr bwMode="auto">
          <a:xfrm>
            <a:off x="1261729" y="2994396"/>
            <a:ext cx="120254" cy="41672"/>
          </a:xfrm>
          <a:custGeom>
            <a:avLst/>
            <a:gdLst>
              <a:gd name="T0" fmla="*/ 101 w 101"/>
              <a:gd name="T1" fmla="*/ 13 h 35"/>
              <a:gd name="T2" fmla="*/ 101 w 101"/>
              <a:gd name="T3" fmla="*/ 22 h 35"/>
              <a:gd name="T4" fmla="*/ 43 w 101"/>
              <a:gd name="T5" fmla="*/ 33 h 35"/>
              <a:gd name="T6" fmla="*/ 43 w 101"/>
              <a:gd name="T7" fmla="*/ 33 h 35"/>
              <a:gd name="T8" fmla="*/ 36 w 101"/>
              <a:gd name="T9" fmla="*/ 35 h 35"/>
              <a:gd name="T10" fmla="*/ 23 w 101"/>
              <a:gd name="T11" fmla="*/ 35 h 35"/>
              <a:gd name="T12" fmla="*/ 13 w 101"/>
              <a:gd name="T13" fmla="*/ 33 h 35"/>
              <a:gd name="T14" fmla="*/ 7 w 101"/>
              <a:gd name="T15" fmla="*/ 31 h 35"/>
              <a:gd name="T16" fmla="*/ 4 w 101"/>
              <a:gd name="T17" fmla="*/ 24 h 35"/>
              <a:gd name="T18" fmla="*/ 0 w 101"/>
              <a:gd name="T19" fmla="*/ 18 h 35"/>
              <a:gd name="T20" fmla="*/ 0 w 101"/>
              <a:gd name="T21" fmla="*/ 18 h 35"/>
              <a:gd name="T22" fmla="*/ 4 w 101"/>
              <a:gd name="T23" fmla="*/ 9 h 35"/>
              <a:gd name="T24" fmla="*/ 7 w 101"/>
              <a:gd name="T25" fmla="*/ 4 h 35"/>
              <a:gd name="T26" fmla="*/ 10 w 101"/>
              <a:gd name="T27" fmla="*/ 2 h 35"/>
              <a:gd name="T28" fmla="*/ 20 w 101"/>
              <a:gd name="T29" fmla="*/ 0 h 35"/>
              <a:gd name="T30" fmla="*/ 33 w 101"/>
              <a:gd name="T31" fmla="*/ 0 h 35"/>
              <a:gd name="T32" fmla="*/ 40 w 101"/>
              <a:gd name="T33" fmla="*/ 0 h 35"/>
              <a:gd name="T34" fmla="*/ 40 w 101"/>
              <a:gd name="T35" fmla="*/ 0 h 35"/>
              <a:gd name="T36" fmla="*/ 101 w 101"/>
              <a:gd name="T37" fmla="*/ 13 h 35"/>
              <a:gd name="T38" fmla="*/ 101 w 101"/>
              <a:gd name="T3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1" h="35">
                <a:moveTo>
                  <a:pt x="101" y="13"/>
                </a:moveTo>
                <a:lnTo>
                  <a:pt x="101" y="22"/>
                </a:lnTo>
                <a:lnTo>
                  <a:pt x="43" y="33"/>
                </a:lnTo>
                <a:lnTo>
                  <a:pt x="43" y="33"/>
                </a:lnTo>
                <a:lnTo>
                  <a:pt x="36" y="35"/>
                </a:lnTo>
                <a:lnTo>
                  <a:pt x="23" y="35"/>
                </a:lnTo>
                <a:lnTo>
                  <a:pt x="13" y="33"/>
                </a:lnTo>
                <a:lnTo>
                  <a:pt x="7" y="31"/>
                </a:lnTo>
                <a:lnTo>
                  <a:pt x="4" y="24"/>
                </a:lnTo>
                <a:lnTo>
                  <a:pt x="0" y="18"/>
                </a:lnTo>
                <a:lnTo>
                  <a:pt x="0" y="18"/>
                </a:lnTo>
                <a:lnTo>
                  <a:pt x="4" y="9"/>
                </a:lnTo>
                <a:lnTo>
                  <a:pt x="7" y="4"/>
                </a:lnTo>
                <a:lnTo>
                  <a:pt x="10" y="2"/>
                </a:lnTo>
                <a:lnTo>
                  <a:pt x="20" y="0"/>
                </a:lnTo>
                <a:lnTo>
                  <a:pt x="33" y="0"/>
                </a:lnTo>
                <a:lnTo>
                  <a:pt x="40" y="0"/>
                </a:lnTo>
                <a:lnTo>
                  <a:pt x="40" y="0"/>
                </a:lnTo>
                <a:lnTo>
                  <a:pt x="101" y="13"/>
                </a:lnTo>
                <a:lnTo>
                  <a:pt x="101" y="13"/>
                </a:lnTo>
                <a:close/>
              </a:path>
            </a:pathLst>
          </a:custGeom>
          <a:solidFill>
            <a:srgbClr val="6D6E71"/>
          </a:solidFill>
          <a:ln w="11113">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97" name="Freeform 9"/>
          <p:cNvSpPr>
            <a:spLocks/>
          </p:cNvSpPr>
          <p:nvPr/>
        </p:nvSpPr>
        <p:spPr bwMode="auto">
          <a:xfrm>
            <a:off x="1412939" y="2994396"/>
            <a:ext cx="120254" cy="41672"/>
          </a:xfrm>
          <a:custGeom>
            <a:avLst/>
            <a:gdLst>
              <a:gd name="T0" fmla="*/ 0 w 101"/>
              <a:gd name="T1" fmla="*/ 13 h 35"/>
              <a:gd name="T2" fmla="*/ 0 w 101"/>
              <a:gd name="T3" fmla="*/ 22 h 35"/>
              <a:gd name="T4" fmla="*/ 59 w 101"/>
              <a:gd name="T5" fmla="*/ 33 h 35"/>
              <a:gd name="T6" fmla="*/ 59 w 101"/>
              <a:gd name="T7" fmla="*/ 33 h 35"/>
              <a:gd name="T8" fmla="*/ 65 w 101"/>
              <a:gd name="T9" fmla="*/ 35 h 35"/>
              <a:gd name="T10" fmla="*/ 78 w 101"/>
              <a:gd name="T11" fmla="*/ 35 h 35"/>
              <a:gd name="T12" fmla="*/ 88 w 101"/>
              <a:gd name="T13" fmla="*/ 33 h 35"/>
              <a:gd name="T14" fmla="*/ 95 w 101"/>
              <a:gd name="T15" fmla="*/ 31 h 35"/>
              <a:gd name="T16" fmla="*/ 98 w 101"/>
              <a:gd name="T17" fmla="*/ 24 h 35"/>
              <a:gd name="T18" fmla="*/ 101 w 101"/>
              <a:gd name="T19" fmla="*/ 18 h 35"/>
              <a:gd name="T20" fmla="*/ 101 w 101"/>
              <a:gd name="T21" fmla="*/ 18 h 35"/>
              <a:gd name="T22" fmla="*/ 98 w 101"/>
              <a:gd name="T23" fmla="*/ 9 h 35"/>
              <a:gd name="T24" fmla="*/ 95 w 101"/>
              <a:gd name="T25" fmla="*/ 4 h 35"/>
              <a:gd name="T26" fmla="*/ 88 w 101"/>
              <a:gd name="T27" fmla="*/ 2 h 35"/>
              <a:gd name="T28" fmla="*/ 82 w 101"/>
              <a:gd name="T29" fmla="*/ 0 h 35"/>
              <a:gd name="T30" fmla="*/ 69 w 101"/>
              <a:gd name="T31" fmla="*/ 0 h 35"/>
              <a:gd name="T32" fmla="*/ 59 w 101"/>
              <a:gd name="T33" fmla="*/ 0 h 35"/>
              <a:gd name="T34" fmla="*/ 59 w 101"/>
              <a:gd name="T35" fmla="*/ 0 h 35"/>
              <a:gd name="T36" fmla="*/ 0 w 101"/>
              <a:gd name="T37" fmla="*/ 13 h 35"/>
              <a:gd name="T38" fmla="*/ 0 w 101"/>
              <a:gd name="T3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1" h="35">
                <a:moveTo>
                  <a:pt x="0" y="13"/>
                </a:moveTo>
                <a:lnTo>
                  <a:pt x="0" y="22"/>
                </a:lnTo>
                <a:lnTo>
                  <a:pt x="59" y="33"/>
                </a:lnTo>
                <a:lnTo>
                  <a:pt x="59" y="33"/>
                </a:lnTo>
                <a:lnTo>
                  <a:pt x="65" y="35"/>
                </a:lnTo>
                <a:lnTo>
                  <a:pt x="78" y="35"/>
                </a:lnTo>
                <a:lnTo>
                  <a:pt x="88" y="33"/>
                </a:lnTo>
                <a:lnTo>
                  <a:pt x="95" y="31"/>
                </a:lnTo>
                <a:lnTo>
                  <a:pt x="98" y="24"/>
                </a:lnTo>
                <a:lnTo>
                  <a:pt x="101" y="18"/>
                </a:lnTo>
                <a:lnTo>
                  <a:pt x="101" y="18"/>
                </a:lnTo>
                <a:lnTo>
                  <a:pt x="98" y="9"/>
                </a:lnTo>
                <a:lnTo>
                  <a:pt x="95" y="4"/>
                </a:lnTo>
                <a:lnTo>
                  <a:pt x="88" y="2"/>
                </a:lnTo>
                <a:lnTo>
                  <a:pt x="82" y="0"/>
                </a:lnTo>
                <a:lnTo>
                  <a:pt x="69" y="0"/>
                </a:lnTo>
                <a:lnTo>
                  <a:pt x="59" y="0"/>
                </a:lnTo>
                <a:lnTo>
                  <a:pt x="59" y="0"/>
                </a:lnTo>
                <a:lnTo>
                  <a:pt x="0" y="13"/>
                </a:lnTo>
                <a:lnTo>
                  <a:pt x="0" y="13"/>
                </a:lnTo>
                <a:close/>
              </a:path>
            </a:pathLst>
          </a:custGeom>
          <a:solidFill>
            <a:srgbClr val="6D6E71"/>
          </a:solidFill>
          <a:ln w="11113">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98" name="Freeform 10"/>
          <p:cNvSpPr>
            <a:spLocks/>
          </p:cNvSpPr>
          <p:nvPr/>
        </p:nvSpPr>
        <p:spPr bwMode="auto">
          <a:xfrm>
            <a:off x="1381985" y="3005109"/>
            <a:ext cx="30956" cy="20241"/>
          </a:xfrm>
          <a:custGeom>
            <a:avLst/>
            <a:gdLst>
              <a:gd name="T0" fmla="*/ 26 w 26"/>
              <a:gd name="T1" fmla="*/ 9 h 17"/>
              <a:gd name="T2" fmla="*/ 26 w 26"/>
              <a:gd name="T3" fmla="*/ 9 h 17"/>
              <a:gd name="T4" fmla="*/ 26 w 26"/>
              <a:gd name="T5" fmla="*/ 11 h 17"/>
              <a:gd name="T6" fmla="*/ 23 w 26"/>
              <a:gd name="T7" fmla="*/ 15 h 17"/>
              <a:gd name="T8" fmla="*/ 20 w 26"/>
              <a:gd name="T9" fmla="*/ 17 h 17"/>
              <a:gd name="T10" fmla="*/ 13 w 26"/>
              <a:gd name="T11" fmla="*/ 17 h 17"/>
              <a:gd name="T12" fmla="*/ 13 w 26"/>
              <a:gd name="T13" fmla="*/ 17 h 17"/>
              <a:gd name="T14" fmla="*/ 7 w 26"/>
              <a:gd name="T15" fmla="*/ 17 h 17"/>
              <a:gd name="T16" fmla="*/ 4 w 26"/>
              <a:gd name="T17" fmla="*/ 15 h 17"/>
              <a:gd name="T18" fmla="*/ 0 w 26"/>
              <a:gd name="T19" fmla="*/ 11 h 17"/>
              <a:gd name="T20" fmla="*/ 0 w 26"/>
              <a:gd name="T21" fmla="*/ 9 h 17"/>
              <a:gd name="T22" fmla="*/ 0 w 26"/>
              <a:gd name="T23" fmla="*/ 9 h 17"/>
              <a:gd name="T24" fmla="*/ 0 w 26"/>
              <a:gd name="T25" fmla="*/ 4 h 17"/>
              <a:gd name="T26" fmla="*/ 4 w 26"/>
              <a:gd name="T27" fmla="*/ 2 h 17"/>
              <a:gd name="T28" fmla="*/ 7 w 26"/>
              <a:gd name="T29" fmla="*/ 0 h 17"/>
              <a:gd name="T30" fmla="*/ 13 w 26"/>
              <a:gd name="T31" fmla="*/ 0 h 17"/>
              <a:gd name="T32" fmla="*/ 13 w 26"/>
              <a:gd name="T33" fmla="*/ 0 h 17"/>
              <a:gd name="T34" fmla="*/ 20 w 26"/>
              <a:gd name="T35" fmla="*/ 0 h 17"/>
              <a:gd name="T36" fmla="*/ 23 w 26"/>
              <a:gd name="T37" fmla="*/ 2 h 17"/>
              <a:gd name="T38" fmla="*/ 26 w 26"/>
              <a:gd name="T39" fmla="*/ 4 h 17"/>
              <a:gd name="T40" fmla="*/ 26 w 26"/>
              <a:gd name="T41" fmla="*/ 9 h 17"/>
              <a:gd name="T42" fmla="*/ 26 w 26"/>
              <a:gd name="T43"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17">
                <a:moveTo>
                  <a:pt x="26" y="9"/>
                </a:moveTo>
                <a:lnTo>
                  <a:pt x="26" y="9"/>
                </a:lnTo>
                <a:lnTo>
                  <a:pt x="26" y="11"/>
                </a:lnTo>
                <a:lnTo>
                  <a:pt x="23" y="15"/>
                </a:lnTo>
                <a:lnTo>
                  <a:pt x="20" y="17"/>
                </a:lnTo>
                <a:lnTo>
                  <a:pt x="13" y="17"/>
                </a:lnTo>
                <a:lnTo>
                  <a:pt x="13" y="17"/>
                </a:lnTo>
                <a:lnTo>
                  <a:pt x="7" y="17"/>
                </a:lnTo>
                <a:lnTo>
                  <a:pt x="4" y="15"/>
                </a:lnTo>
                <a:lnTo>
                  <a:pt x="0" y="11"/>
                </a:lnTo>
                <a:lnTo>
                  <a:pt x="0" y="9"/>
                </a:lnTo>
                <a:lnTo>
                  <a:pt x="0" y="9"/>
                </a:lnTo>
                <a:lnTo>
                  <a:pt x="0" y="4"/>
                </a:lnTo>
                <a:lnTo>
                  <a:pt x="4" y="2"/>
                </a:lnTo>
                <a:lnTo>
                  <a:pt x="7" y="0"/>
                </a:lnTo>
                <a:lnTo>
                  <a:pt x="13" y="0"/>
                </a:lnTo>
                <a:lnTo>
                  <a:pt x="13" y="0"/>
                </a:lnTo>
                <a:lnTo>
                  <a:pt x="20" y="0"/>
                </a:lnTo>
                <a:lnTo>
                  <a:pt x="23" y="2"/>
                </a:lnTo>
                <a:lnTo>
                  <a:pt x="26" y="4"/>
                </a:lnTo>
                <a:lnTo>
                  <a:pt x="26" y="9"/>
                </a:lnTo>
                <a:lnTo>
                  <a:pt x="26" y="9"/>
                </a:lnTo>
                <a:close/>
              </a:path>
            </a:pathLst>
          </a:custGeom>
          <a:solidFill>
            <a:srgbClr val="6D6E71"/>
          </a:solidFill>
          <a:ln w="11113">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99" name="Freeform 11"/>
          <p:cNvSpPr>
            <a:spLocks/>
          </p:cNvSpPr>
          <p:nvPr/>
        </p:nvSpPr>
        <p:spPr bwMode="auto">
          <a:xfrm>
            <a:off x="1312929" y="2850330"/>
            <a:ext cx="173831" cy="17860"/>
          </a:xfrm>
          <a:custGeom>
            <a:avLst/>
            <a:gdLst>
              <a:gd name="T0" fmla="*/ 114 w 146"/>
              <a:gd name="T1" fmla="*/ 2 h 15"/>
              <a:gd name="T2" fmla="*/ 114 w 146"/>
              <a:gd name="T3" fmla="*/ 2 h 15"/>
              <a:gd name="T4" fmla="*/ 136 w 146"/>
              <a:gd name="T5" fmla="*/ 4 h 15"/>
              <a:gd name="T6" fmla="*/ 146 w 146"/>
              <a:gd name="T7" fmla="*/ 7 h 15"/>
              <a:gd name="T8" fmla="*/ 146 w 146"/>
              <a:gd name="T9" fmla="*/ 7 h 15"/>
              <a:gd name="T10" fmla="*/ 140 w 146"/>
              <a:gd name="T11" fmla="*/ 11 h 15"/>
              <a:gd name="T12" fmla="*/ 123 w 146"/>
              <a:gd name="T13" fmla="*/ 13 h 15"/>
              <a:gd name="T14" fmla="*/ 101 w 146"/>
              <a:gd name="T15" fmla="*/ 15 h 15"/>
              <a:gd name="T16" fmla="*/ 71 w 146"/>
              <a:gd name="T17" fmla="*/ 15 h 15"/>
              <a:gd name="T18" fmla="*/ 71 w 146"/>
              <a:gd name="T19" fmla="*/ 15 h 15"/>
              <a:gd name="T20" fmla="*/ 42 w 146"/>
              <a:gd name="T21" fmla="*/ 15 h 15"/>
              <a:gd name="T22" fmla="*/ 19 w 146"/>
              <a:gd name="T23" fmla="*/ 13 h 15"/>
              <a:gd name="T24" fmla="*/ 6 w 146"/>
              <a:gd name="T25" fmla="*/ 11 h 15"/>
              <a:gd name="T26" fmla="*/ 0 w 146"/>
              <a:gd name="T27" fmla="*/ 7 h 15"/>
              <a:gd name="T28" fmla="*/ 0 w 146"/>
              <a:gd name="T29" fmla="*/ 7 h 15"/>
              <a:gd name="T30" fmla="*/ 3 w 146"/>
              <a:gd name="T31" fmla="*/ 4 h 15"/>
              <a:gd name="T32" fmla="*/ 10 w 146"/>
              <a:gd name="T33" fmla="*/ 2 h 15"/>
              <a:gd name="T34" fmla="*/ 42 w 146"/>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6" h="15">
                <a:moveTo>
                  <a:pt x="114" y="2"/>
                </a:moveTo>
                <a:lnTo>
                  <a:pt x="114" y="2"/>
                </a:lnTo>
                <a:lnTo>
                  <a:pt x="136" y="4"/>
                </a:lnTo>
                <a:lnTo>
                  <a:pt x="146" y="7"/>
                </a:lnTo>
                <a:lnTo>
                  <a:pt x="146" y="7"/>
                </a:lnTo>
                <a:lnTo>
                  <a:pt x="140" y="11"/>
                </a:lnTo>
                <a:lnTo>
                  <a:pt x="123" y="13"/>
                </a:lnTo>
                <a:lnTo>
                  <a:pt x="101" y="15"/>
                </a:lnTo>
                <a:lnTo>
                  <a:pt x="71" y="15"/>
                </a:lnTo>
                <a:lnTo>
                  <a:pt x="71" y="15"/>
                </a:lnTo>
                <a:lnTo>
                  <a:pt x="42" y="15"/>
                </a:lnTo>
                <a:lnTo>
                  <a:pt x="19" y="13"/>
                </a:lnTo>
                <a:lnTo>
                  <a:pt x="6" y="11"/>
                </a:lnTo>
                <a:lnTo>
                  <a:pt x="0" y="7"/>
                </a:lnTo>
                <a:lnTo>
                  <a:pt x="0" y="7"/>
                </a:lnTo>
                <a:lnTo>
                  <a:pt x="3" y="4"/>
                </a:lnTo>
                <a:lnTo>
                  <a:pt x="10" y="2"/>
                </a:lnTo>
                <a:lnTo>
                  <a:pt x="42" y="0"/>
                </a:lnTo>
              </a:path>
            </a:pathLst>
          </a:custGeom>
          <a:noFill/>
          <a:ln w="206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100" name="Freeform 12"/>
          <p:cNvSpPr>
            <a:spLocks/>
          </p:cNvSpPr>
          <p:nvPr/>
        </p:nvSpPr>
        <p:spPr bwMode="auto">
          <a:xfrm>
            <a:off x="1417704" y="2837233"/>
            <a:ext cx="41672" cy="30956"/>
          </a:xfrm>
          <a:custGeom>
            <a:avLst/>
            <a:gdLst>
              <a:gd name="T0" fmla="*/ 29 w 35"/>
              <a:gd name="T1" fmla="*/ 26 h 26"/>
              <a:gd name="T2" fmla="*/ 0 w 35"/>
              <a:gd name="T3" fmla="*/ 11 h 26"/>
              <a:gd name="T4" fmla="*/ 35 w 35"/>
              <a:gd name="T5" fmla="*/ 0 h 26"/>
              <a:gd name="T6" fmla="*/ 29 w 35"/>
              <a:gd name="T7" fmla="*/ 26 h 26"/>
            </a:gdLst>
            <a:ahLst/>
            <a:cxnLst>
              <a:cxn ang="0">
                <a:pos x="T0" y="T1"/>
              </a:cxn>
              <a:cxn ang="0">
                <a:pos x="T2" y="T3"/>
              </a:cxn>
              <a:cxn ang="0">
                <a:pos x="T4" y="T5"/>
              </a:cxn>
              <a:cxn ang="0">
                <a:pos x="T6" y="T7"/>
              </a:cxn>
            </a:cxnLst>
            <a:rect l="0" t="0" r="r" b="b"/>
            <a:pathLst>
              <a:path w="35" h="26">
                <a:moveTo>
                  <a:pt x="29" y="26"/>
                </a:moveTo>
                <a:lnTo>
                  <a:pt x="0" y="11"/>
                </a:lnTo>
                <a:lnTo>
                  <a:pt x="35" y="0"/>
                </a:lnTo>
                <a:lnTo>
                  <a:pt x="29"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103" name="Rectangle 14"/>
          <p:cNvSpPr>
            <a:spLocks noChangeArrowheads="1"/>
          </p:cNvSpPr>
          <p:nvPr/>
        </p:nvSpPr>
        <p:spPr bwMode="auto">
          <a:xfrm>
            <a:off x="1085241" y="3235262"/>
            <a:ext cx="702115"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350" dirty="0">
                <a:latin typeface="+mn-lt"/>
              </a:rPr>
              <a:t>Rapid Mix</a:t>
            </a:r>
          </a:p>
        </p:txBody>
      </p:sp>
      <p:pic>
        <p:nvPicPr>
          <p:cNvPr id="107" name="Picture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22791" y="2887242"/>
            <a:ext cx="1278731" cy="565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 name="Freeform 22"/>
          <p:cNvSpPr>
            <a:spLocks/>
          </p:cNvSpPr>
          <p:nvPr/>
        </p:nvSpPr>
        <p:spPr bwMode="auto">
          <a:xfrm>
            <a:off x="4221623" y="3046784"/>
            <a:ext cx="123825" cy="58341"/>
          </a:xfrm>
          <a:custGeom>
            <a:avLst/>
            <a:gdLst>
              <a:gd name="T0" fmla="*/ 0 w 104"/>
              <a:gd name="T1" fmla="*/ 49 h 49"/>
              <a:gd name="T2" fmla="*/ 0 w 104"/>
              <a:gd name="T3" fmla="*/ 49 h 49"/>
              <a:gd name="T4" fmla="*/ 2 w 104"/>
              <a:gd name="T5" fmla="*/ 40 h 49"/>
              <a:gd name="T6" fmla="*/ 4 w 104"/>
              <a:gd name="T7" fmla="*/ 31 h 49"/>
              <a:gd name="T8" fmla="*/ 9 w 104"/>
              <a:gd name="T9" fmla="*/ 22 h 49"/>
              <a:gd name="T10" fmla="*/ 17 w 104"/>
              <a:gd name="T11" fmla="*/ 16 h 49"/>
              <a:gd name="T12" fmla="*/ 24 w 104"/>
              <a:gd name="T13" fmla="*/ 9 h 49"/>
              <a:gd name="T14" fmla="*/ 34 w 104"/>
              <a:gd name="T15" fmla="*/ 5 h 49"/>
              <a:gd name="T16" fmla="*/ 43 w 104"/>
              <a:gd name="T17" fmla="*/ 3 h 49"/>
              <a:gd name="T18" fmla="*/ 53 w 104"/>
              <a:gd name="T19" fmla="*/ 0 h 49"/>
              <a:gd name="T20" fmla="*/ 53 w 104"/>
              <a:gd name="T21" fmla="*/ 0 h 49"/>
              <a:gd name="T22" fmla="*/ 70 w 104"/>
              <a:gd name="T23" fmla="*/ 3 h 49"/>
              <a:gd name="T24" fmla="*/ 84 w 104"/>
              <a:gd name="T25" fmla="*/ 9 h 49"/>
              <a:gd name="T26" fmla="*/ 94 w 104"/>
              <a:gd name="T27" fmla="*/ 18 h 49"/>
              <a:gd name="T28" fmla="*/ 104 w 104"/>
              <a:gd name="T29"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49">
                <a:moveTo>
                  <a:pt x="0" y="49"/>
                </a:moveTo>
                <a:lnTo>
                  <a:pt x="0" y="49"/>
                </a:lnTo>
                <a:lnTo>
                  <a:pt x="2" y="40"/>
                </a:lnTo>
                <a:lnTo>
                  <a:pt x="4" y="31"/>
                </a:lnTo>
                <a:lnTo>
                  <a:pt x="9" y="22"/>
                </a:lnTo>
                <a:lnTo>
                  <a:pt x="17" y="16"/>
                </a:lnTo>
                <a:lnTo>
                  <a:pt x="24" y="9"/>
                </a:lnTo>
                <a:lnTo>
                  <a:pt x="34" y="5"/>
                </a:lnTo>
                <a:lnTo>
                  <a:pt x="43" y="3"/>
                </a:lnTo>
                <a:lnTo>
                  <a:pt x="53" y="0"/>
                </a:lnTo>
                <a:lnTo>
                  <a:pt x="53" y="0"/>
                </a:lnTo>
                <a:lnTo>
                  <a:pt x="70" y="3"/>
                </a:lnTo>
                <a:lnTo>
                  <a:pt x="84" y="9"/>
                </a:lnTo>
                <a:lnTo>
                  <a:pt x="94" y="18"/>
                </a:lnTo>
                <a:lnTo>
                  <a:pt x="104" y="31"/>
                </a:lnTo>
              </a:path>
            </a:pathLst>
          </a:custGeom>
          <a:noFill/>
          <a:ln w="15875">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109" name="Freeform 23"/>
          <p:cNvSpPr>
            <a:spLocks/>
          </p:cNvSpPr>
          <p:nvPr/>
        </p:nvSpPr>
        <p:spPr bwMode="auto">
          <a:xfrm>
            <a:off x="4325207" y="3076550"/>
            <a:ext cx="34529" cy="28575"/>
          </a:xfrm>
          <a:custGeom>
            <a:avLst/>
            <a:gdLst>
              <a:gd name="T0" fmla="*/ 0 w 29"/>
              <a:gd name="T1" fmla="*/ 6 h 24"/>
              <a:gd name="T2" fmla="*/ 19 w 29"/>
              <a:gd name="T3" fmla="*/ 24 h 24"/>
              <a:gd name="T4" fmla="*/ 29 w 29"/>
              <a:gd name="T5" fmla="*/ 0 h 24"/>
              <a:gd name="T6" fmla="*/ 0 w 29"/>
              <a:gd name="T7" fmla="*/ 6 h 24"/>
            </a:gdLst>
            <a:ahLst/>
            <a:cxnLst>
              <a:cxn ang="0">
                <a:pos x="T0" y="T1"/>
              </a:cxn>
              <a:cxn ang="0">
                <a:pos x="T2" y="T3"/>
              </a:cxn>
              <a:cxn ang="0">
                <a:pos x="T4" y="T5"/>
              </a:cxn>
              <a:cxn ang="0">
                <a:pos x="T6" y="T7"/>
              </a:cxn>
            </a:cxnLst>
            <a:rect l="0" t="0" r="r" b="b"/>
            <a:pathLst>
              <a:path w="29" h="24">
                <a:moveTo>
                  <a:pt x="0" y="6"/>
                </a:moveTo>
                <a:lnTo>
                  <a:pt x="19" y="24"/>
                </a:lnTo>
                <a:lnTo>
                  <a:pt x="29" y="0"/>
                </a:ln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110" name="Freeform 24"/>
          <p:cNvSpPr>
            <a:spLocks/>
          </p:cNvSpPr>
          <p:nvPr/>
        </p:nvSpPr>
        <p:spPr bwMode="auto">
          <a:xfrm>
            <a:off x="4719305" y="3046784"/>
            <a:ext cx="125016" cy="58341"/>
          </a:xfrm>
          <a:custGeom>
            <a:avLst/>
            <a:gdLst>
              <a:gd name="T0" fmla="*/ 0 w 105"/>
              <a:gd name="T1" fmla="*/ 49 h 49"/>
              <a:gd name="T2" fmla="*/ 0 w 105"/>
              <a:gd name="T3" fmla="*/ 49 h 49"/>
              <a:gd name="T4" fmla="*/ 3 w 105"/>
              <a:gd name="T5" fmla="*/ 40 h 49"/>
              <a:gd name="T6" fmla="*/ 5 w 105"/>
              <a:gd name="T7" fmla="*/ 31 h 49"/>
              <a:gd name="T8" fmla="*/ 10 w 105"/>
              <a:gd name="T9" fmla="*/ 22 h 49"/>
              <a:gd name="T10" fmla="*/ 17 w 105"/>
              <a:gd name="T11" fmla="*/ 16 h 49"/>
              <a:gd name="T12" fmla="*/ 25 w 105"/>
              <a:gd name="T13" fmla="*/ 9 h 49"/>
              <a:gd name="T14" fmla="*/ 34 w 105"/>
              <a:gd name="T15" fmla="*/ 5 h 49"/>
              <a:gd name="T16" fmla="*/ 44 w 105"/>
              <a:gd name="T17" fmla="*/ 3 h 49"/>
              <a:gd name="T18" fmla="*/ 54 w 105"/>
              <a:gd name="T19" fmla="*/ 0 h 49"/>
              <a:gd name="T20" fmla="*/ 54 w 105"/>
              <a:gd name="T21" fmla="*/ 0 h 49"/>
              <a:gd name="T22" fmla="*/ 71 w 105"/>
              <a:gd name="T23" fmla="*/ 3 h 49"/>
              <a:gd name="T24" fmla="*/ 85 w 105"/>
              <a:gd name="T25" fmla="*/ 9 h 49"/>
              <a:gd name="T26" fmla="*/ 95 w 105"/>
              <a:gd name="T27" fmla="*/ 18 h 49"/>
              <a:gd name="T28" fmla="*/ 105 w 105"/>
              <a:gd name="T29"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49">
                <a:moveTo>
                  <a:pt x="0" y="49"/>
                </a:moveTo>
                <a:lnTo>
                  <a:pt x="0" y="49"/>
                </a:lnTo>
                <a:lnTo>
                  <a:pt x="3" y="40"/>
                </a:lnTo>
                <a:lnTo>
                  <a:pt x="5" y="31"/>
                </a:lnTo>
                <a:lnTo>
                  <a:pt x="10" y="22"/>
                </a:lnTo>
                <a:lnTo>
                  <a:pt x="17" y="16"/>
                </a:lnTo>
                <a:lnTo>
                  <a:pt x="25" y="9"/>
                </a:lnTo>
                <a:lnTo>
                  <a:pt x="34" y="5"/>
                </a:lnTo>
                <a:lnTo>
                  <a:pt x="44" y="3"/>
                </a:lnTo>
                <a:lnTo>
                  <a:pt x="54" y="0"/>
                </a:lnTo>
                <a:lnTo>
                  <a:pt x="54" y="0"/>
                </a:lnTo>
                <a:lnTo>
                  <a:pt x="71" y="3"/>
                </a:lnTo>
                <a:lnTo>
                  <a:pt x="85" y="9"/>
                </a:lnTo>
                <a:lnTo>
                  <a:pt x="95" y="18"/>
                </a:lnTo>
                <a:lnTo>
                  <a:pt x="105" y="31"/>
                </a:lnTo>
              </a:path>
            </a:pathLst>
          </a:custGeom>
          <a:noFill/>
          <a:ln w="15875">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111" name="Freeform 25"/>
          <p:cNvSpPr>
            <a:spLocks/>
          </p:cNvSpPr>
          <p:nvPr/>
        </p:nvSpPr>
        <p:spPr bwMode="auto">
          <a:xfrm>
            <a:off x="4824079" y="3076550"/>
            <a:ext cx="34529" cy="28575"/>
          </a:xfrm>
          <a:custGeom>
            <a:avLst/>
            <a:gdLst>
              <a:gd name="T0" fmla="*/ 0 w 29"/>
              <a:gd name="T1" fmla="*/ 6 h 24"/>
              <a:gd name="T2" fmla="*/ 19 w 29"/>
              <a:gd name="T3" fmla="*/ 24 h 24"/>
              <a:gd name="T4" fmla="*/ 29 w 29"/>
              <a:gd name="T5" fmla="*/ 0 h 24"/>
              <a:gd name="T6" fmla="*/ 0 w 29"/>
              <a:gd name="T7" fmla="*/ 6 h 24"/>
            </a:gdLst>
            <a:ahLst/>
            <a:cxnLst>
              <a:cxn ang="0">
                <a:pos x="T0" y="T1"/>
              </a:cxn>
              <a:cxn ang="0">
                <a:pos x="T2" y="T3"/>
              </a:cxn>
              <a:cxn ang="0">
                <a:pos x="T4" y="T5"/>
              </a:cxn>
              <a:cxn ang="0">
                <a:pos x="T6" y="T7"/>
              </a:cxn>
            </a:cxnLst>
            <a:rect l="0" t="0" r="r" b="b"/>
            <a:pathLst>
              <a:path w="29" h="24">
                <a:moveTo>
                  <a:pt x="0" y="6"/>
                </a:moveTo>
                <a:lnTo>
                  <a:pt x="19" y="24"/>
                </a:lnTo>
                <a:lnTo>
                  <a:pt x="29" y="0"/>
                </a:ln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112" name="Freeform 26"/>
          <p:cNvSpPr>
            <a:spLocks/>
          </p:cNvSpPr>
          <p:nvPr/>
        </p:nvSpPr>
        <p:spPr bwMode="auto">
          <a:xfrm>
            <a:off x="4972907" y="3233712"/>
            <a:ext cx="125016" cy="57150"/>
          </a:xfrm>
          <a:custGeom>
            <a:avLst/>
            <a:gdLst>
              <a:gd name="T0" fmla="*/ 105 w 105"/>
              <a:gd name="T1" fmla="*/ 0 h 48"/>
              <a:gd name="T2" fmla="*/ 105 w 105"/>
              <a:gd name="T3" fmla="*/ 0 h 48"/>
              <a:gd name="T4" fmla="*/ 105 w 105"/>
              <a:gd name="T5" fmla="*/ 8 h 48"/>
              <a:gd name="T6" fmla="*/ 100 w 105"/>
              <a:gd name="T7" fmla="*/ 19 h 48"/>
              <a:gd name="T8" fmla="*/ 95 w 105"/>
              <a:gd name="T9" fmla="*/ 26 h 48"/>
              <a:gd name="T10" fmla="*/ 88 w 105"/>
              <a:gd name="T11" fmla="*/ 35 h 48"/>
              <a:gd name="T12" fmla="*/ 80 w 105"/>
              <a:gd name="T13" fmla="*/ 39 h 48"/>
              <a:gd name="T14" fmla="*/ 71 w 105"/>
              <a:gd name="T15" fmla="*/ 44 h 48"/>
              <a:gd name="T16" fmla="*/ 61 w 105"/>
              <a:gd name="T17" fmla="*/ 48 h 48"/>
              <a:gd name="T18" fmla="*/ 51 w 105"/>
              <a:gd name="T19" fmla="*/ 48 h 48"/>
              <a:gd name="T20" fmla="*/ 51 w 105"/>
              <a:gd name="T21" fmla="*/ 48 h 48"/>
              <a:gd name="T22" fmla="*/ 34 w 105"/>
              <a:gd name="T23" fmla="*/ 46 h 48"/>
              <a:gd name="T24" fmla="*/ 20 w 105"/>
              <a:gd name="T25" fmla="*/ 39 h 48"/>
              <a:gd name="T26" fmla="*/ 10 w 105"/>
              <a:gd name="T27" fmla="*/ 30 h 48"/>
              <a:gd name="T28" fmla="*/ 0 w 105"/>
              <a:gd name="T29" fmla="*/ 1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48">
                <a:moveTo>
                  <a:pt x="105" y="0"/>
                </a:moveTo>
                <a:lnTo>
                  <a:pt x="105" y="0"/>
                </a:lnTo>
                <a:lnTo>
                  <a:pt x="105" y="8"/>
                </a:lnTo>
                <a:lnTo>
                  <a:pt x="100" y="19"/>
                </a:lnTo>
                <a:lnTo>
                  <a:pt x="95" y="26"/>
                </a:lnTo>
                <a:lnTo>
                  <a:pt x="88" y="35"/>
                </a:lnTo>
                <a:lnTo>
                  <a:pt x="80" y="39"/>
                </a:lnTo>
                <a:lnTo>
                  <a:pt x="71" y="44"/>
                </a:lnTo>
                <a:lnTo>
                  <a:pt x="61" y="48"/>
                </a:lnTo>
                <a:lnTo>
                  <a:pt x="51" y="48"/>
                </a:lnTo>
                <a:lnTo>
                  <a:pt x="51" y="48"/>
                </a:lnTo>
                <a:lnTo>
                  <a:pt x="34" y="46"/>
                </a:lnTo>
                <a:lnTo>
                  <a:pt x="20" y="39"/>
                </a:lnTo>
                <a:lnTo>
                  <a:pt x="10" y="30"/>
                </a:lnTo>
                <a:lnTo>
                  <a:pt x="0" y="17"/>
                </a:lnTo>
              </a:path>
            </a:pathLst>
          </a:custGeom>
          <a:noFill/>
          <a:ln w="15875">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113" name="Freeform 27"/>
          <p:cNvSpPr>
            <a:spLocks/>
          </p:cNvSpPr>
          <p:nvPr/>
        </p:nvSpPr>
        <p:spPr bwMode="auto">
          <a:xfrm>
            <a:off x="4958620" y="3233712"/>
            <a:ext cx="34529" cy="28575"/>
          </a:xfrm>
          <a:custGeom>
            <a:avLst/>
            <a:gdLst>
              <a:gd name="T0" fmla="*/ 29 w 29"/>
              <a:gd name="T1" fmla="*/ 19 h 24"/>
              <a:gd name="T2" fmla="*/ 10 w 29"/>
              <a:gd name="T3" fmla="*/ 0 h 24"/>
              <a:gd name="T4" fmla="*/ 0 w 29"/>
              <a:gd name="T5" fmla="*/ 24 h 24"/>
              <a:gd name="T6" fmla="*/ 29 w 29"/>
              <a:gd name="T7" fmla="*/ 19 h 24"/>
            </a:gdLst>
            <a:ahLst/>
            <a:cxnLst>
              <a:cxn ang="0">
                <a:pos x="T0" y="T1"/>
              </a:cxn>
              <a:cxn ang="0">
                <a:pos x="T2" y="T3"/>
              </a:cxn>
              <a:cxn ang="0">
                <a:pos x="T4" y="T5"/>
              </a:cxn>
              <a:cxn ang="0">
                <a:pos x="T6" y="T7"/>
              </a:cxn>
            </a:cxnLst>
            <a:rect l="0" t="0" r="r" b="b"/>
            <a:pathLst>
              <a:path w="29" h="24">
                <a:moveTo>
                  <a:pt x="29" y="19"/>
                </a:moveTo>
                <a:lnTo>
                  <a:pt x="10" y="0"/>
                </a:lnTo>
                <a:lnTo>
                  <a:pt x="0" y="24"/>
                </a:lnTo>
                <a:lnTo>
                  <a:pt x="2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114" name="Freeform 28"/>
          <p:cNvSpPr>
            <a:spLocks/>
          </p:cNvSpPr>
          <p:nvPr/>
        </p:nvSpPr>
        <p:spPr bwMode="auto">
          <a:xfrm>
            <a:off x="4465701" y="3236093"/>
            <a:ext cx="123825" cy="57150"/>
          </a:xfrm>
          <a:custGeom>
            <a:avLst/>
            <a:gdLst>
              <a:gd name="T0" fmla="*/ 104 w 104"/>
              <a:gd name="T1" fmla="*/ 0 h 48"/>
              <a:gd name="T2" fmla="*/ 104 w 104"/>
              <a:gd name="T3" fmla="*/ 0 h 48"/>
              <a:gd name="T4" fmla="*/ 104 w 104"/>
              <a:gd name="T5" fmla="*/ 9 h 48"/>
              <a:gd name="T6" fmla="*/ 100 w 104"/>
              <a:gd name="T7" fmla="*/ 17 h 48"/>
              <a:gd name="T8" fmla="*/ 95 w 104"/>
              <a:gd name="T9" fmla="*/ 26 h 48"/>
              <a:gd name="T10" fmla="*/ 88 w 104"/>
              <a:gd name="T11" fmla="*/ 33 h 48"/>
              <a:gd name="T12" fmla="*/ 80 w 104"/>
              <a:gd name="T13" fmla="*/ 39 h 48"/>
              <a:gd name="T14" fmla="*/ 71 w 104"/>
              <a:gd name="T15" fmla="*/ 44 h 48"/>
              <a:gd name="T16" fmla="*/ 61 w 104"/>
              <a:gd name="T17" fmla="*/ 46 h 48"/>
              <a:gd name="T18" fmla="*/ 51 w 104"/>
              <a:gd name="T19" fmla="*/ 48 h 48"/>
              <a:gd name="T20" fmla="*/ 51 w 104"/>
              <a:gd name="T21" fmla="*/ 48 h 48"/>
              <a:gd name="T22" fmla="*/ 34 w 104"/>
              <a:gd name="T23" fmla="*/ 46 h 48"/>
              <a:gd name="T24" fmla="*/ 20 w 104"/>
              <a:gd name="T25" fmla="*/ 39 h 48"/>
              <a:gd name="T26" fmla="*/ 10 w 104"/>
              <a:gd name="T27" fmla="*/ 31 h 48"/>
              <a:gd name="T28" fmla="*/ 0 w 104"/>
              <a:gd name="T29" fmla="*/ 1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48">
                <a:moveTo>
                  <a:pt x="104" y="0"/>
                </a:moveTo>
                <a:lnTo>
                  <a:pt x="104" y="0"/>
                </a:lnTo>
                <a:lnTo>
                  <a:pt x="104" y="9"/>
                </a:lnTo>
                <a:lnTo>
                  <a:pt x="100" y="17"/>
                </a:lnTo>
                <a:lnTo>
                  <a:pt x="95" y="26"/>
                </a:lnTo>
                <a:lnTo>
                  <a:pt x="88" y="33"/>
                </a:lnTo>
                <a:lnTo>
                  <a:pt x="80" y="39"/>
                </a:lnTo>
                <a:lnTo>
                  <a:pt x="71" y="44"/>
                </a:lnTo>
                <a:lnTo>
                  <a:pt x="61" y="46"/>
                </a:lnTo>
                <a:lnTo>
                  <a:pt x="51" y="48"/>
                </a:lnTo>
                <a:lnTo>
                  <a:pt x="51" y="48"/>
                </a:lnTo>
                <a:lnTo>
                  <a:pt x="34" y="46"/>
                </a:lnTo>
                <a:lnTo>
                  <a:pt x="20" y="39"/>
                </a:lnTo>
                <a:lnTo>
                  <a:pt x="10" y="31"/>
                </a:lnTo>
                <a:lnTo>
                  <a:pt x="0" y="17"/>
                </a:lnTo>
              </a:path>
            </a:pathLst>
          </a:custGeom>
          <a:noFill/>
          <a:ln w="15875">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115" name="Freeform 29"/>
          <p:cNvSpPr>
            <a:spLocks/>
          </p:cNvSpPr>
          <p:nvPr/>
        </p:nvSpPr>
        <p:spPr bwMode="auto">
          <a:xfrm>
            <a:off x="4451413" y="3236093"/>
            <a:ext cx="34529" cy="28575"/>
          </a:xfrm>
          <a:custGeom>
            <a:avLst/>
            <a:gdLst>
              <a:gd name="T0" fmla="*/ 29 w 29"/>
              <a:gd name="T1" fmla="*/ 17 h 24"/>
              <a:gd name="T2" fmla="*/ 10 w 29"/>
              <a:gd name="T3" fmla="*/ 0 h 24"/>
              <a:gd name="T4" fmla="*/ 0 w 29"/>
              <a:gd name="T5" fmla="*/ 24 h 24"/>
              <a:gd name="T6" fmla="*/ 29 w 29"/>
              <a:gd name="T7" fmla="*/ 17 h 24"/>
            </a:gdLst>
            <a:ahLst/>
            <a:cxnLst>
              <a:cxn ang="0">
                <a:pos x="T0" y="T1"/>
              </a:cxn>
              <a:cxn ang="0">
                <a:pos x="T2" y="T3"/>
              </a:cxn>
              <a:cxn ang="0">
                <a:pos x="T4" y="T5"/>
              </a:cxn>
              <a:cxn ang="0">
                <a:pos x="T6" y="T7"/>
              </a:cxn>
            </a:cxnLst>
            <a:rect l="0" t="0" r="r" b="b"/>
            <a:pathLst>
              <a:path w="29" h="24">
                <a:moveTo>
                  <a:pt x="29" y="17"/>
                </a:moveTo>
                <a:lnTo>
                  <a:pt x="10" y="0"/>
                </a:lnTo>
                <a:lnTo>
                  <a:pt x="0" y="24"/>
                </a:lnTo>
                <a:lnTo>
                  <a:pt x="29"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116" name="Freeform 30"/>
          <p:cNvSpPr>
            <a:spLocks noEditPoints="1"/>
          </p:cNvSpPr>
          <p:nvPr/>
        </p:nvSpPr>
        <p:spPr bwMode="auto">
          <a:xfrm>
            <a:off x="4027553" y="2887242"/>
            <a:ext cx="1269206" cy="556022"/>
          </a:xfrm>
          <a:custGeom>
            <a:avLst/>
            <a:gdLst>
              <a:gd name="T0" fmla="*/ 0 w 1066"/>
              <a:gd name="T1" fmla="*/ 0 h 467"/>
              <a:gd name="T2" fmla="*/ 0 w 1066"/>
              <a:gd name="T3" fmla="*/ 467 h 467"/>
              <a:gd name="T4" fmla="*/ 1066 w 1066"/>
              <a:gd name="T5" fmla="*/ 467 h 467"/>
              <a:gd name="T6" fmla="*/ 1066 w 1066"/>
              <a:gd name="T7" fmla="*/ 0 h 467"/>
              <a:gd name="T8" fmla="*/ 0 w 1066"/>
              <a:gd name="T9" fmla="*/ 0 h 467"/>
              <a:gd name="T10" fmla="*/ 1044 w 1066"/>
              <a:gd name="T11" fmla="*/ 449 h 467"/>
              <a:gd name="T12" fmla="*/ 647 w 1066"/>
              <a:gd name="T13" fmla="*/ 449 h 467"/>
              <a:gd name="T14" fmla="*/ 647 w 1066"/>
              <a:gd name="T15" fmla="*/ 159 h 467"/>
              <a:gd name="T16" fmla="*/ 625 w 1066"/>
              <a:gd name="T17" fmla="*/ 159 h 467"/>
              <a:gd name="T18" fmla="*/ 625 w 1066"/>
              <a:gd name="T19" fmla="*/ 449 h 467"/>
              <a:gd name="T20" fmla="*/ 230 w 1066"/>
              <a:gd name="T21" fmla="*/ 449 h 467"/>
              <a:gd name="T22" fmla="*/ 230 w 1066"/>
              <a:gd name="T23" fmla="*/ 163 h 467"/>
              <a:gd name="T24" fmla="*/ 209 w 1066"/>
              <a:gd name="T25" fmla="*/ 163 h 467"/>
              <a:gd name="T26" fmla="*/ 209 w 1066"/>
              <a:gd name="T27" fmla="*/ 449 h 467"/>
              <a:gd name="T28" fmla="*/ 20 w 1066"/>
              <a:gd name="T29" fmla="*/ 449 h 467"/>
              <a:gd name="T30" fmla="*/ 20 w 1066"/>
              <a:gd name="T31" fmla="*/ 20 h 467"/>
              <a:gd name="T32" fmla="*/ 407 w 1066"/>
              <a:gd name="T33" fmla="*/ 20 h 467"/>
              <a:gd name="T34" fmla="*/ 407 w 1066"/>
              <a:gd name="T35" fmla="*/ 304 h 467"/>
              <a:gd name="T36" fmla="*/ 429 w 1066"/>
              <a:gd name="T37" fmla="*/ 304 h 467"/>
              <a:gd name="T38" fmla="*/ 429 w 1066"/>
              <a:gd name="T39" fmla="*/ 20 h 467"/>
              <a:gd name="T40" fmla="*/ 831 w 1066"/>
              <a:gd name="T41" fmla="*/ 20 h 467"/>
              <a:gd name="T42" fmla="*/ 831 w 1066"/>
              <a:gd name="T43" fmla="*/ 304 h 467"/>
              <a:gd name="T44" fmla="*/ 853 w 1066"/>
              <a:gd name="T45" fmla="*/ 304 h 467"/>
              <a:gd name="T46" fmla="*/ 853 w 1066"/>
              <a:gd name="T47" fmla="*/ 20 h 467"/>
              <a:gd name="T48" fmla="*/ 1044 w 1066"/>
              <a:gd name="T49" fmla="*/ 20 h 467"/>
              <a:gd name="T50" fmla="*/ 1044 w 1066"/>
              <a:gd name="T51" fmla="*/ 449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6" h="467">
                <a:moveTo>
                  <a:pt x="0" y="0"/>
                </a:moveTo>
                <a:lnTo>
                  <a:pt x="0" y="467"/>
                </a:lnTo>
                <a:lnTo>
                  <a:pt x="1066" y="467"/>
                </a:lnTo>
                <a:lnTo>
                  <a:pt x="1066" y="0"/>
                </a:lnTo>
                <a:lnTo>
                  <a:pt x="0" y="0"/>
                </a:lnTo>
                <a:close/>
                <a:moveTo>
                  <a:pt x="1044" y="449"/>
                </a:moveTo>
                <a:lnTo>
                  <a:pt x="647" y="449"/>
                </a:lnTo>
                <a:lnTo>
                  <a:pt x="647" y="159"/>
                </a:lnTo>
                <a:lnTo>
                  <a:pt x="625" y="159"/>
                </a:lnTo>
                <a:lnTo>
                  <a:pt x="625" y="449"/>
                </a:lnTo>
                <a:lnTo>
                  <a:pt x="230" y="449"/>
                </a:lnTo>
                <a:lnTo>
                  <a:pt x="230" y="163"/>
                </a:lnTo>
                <a:lnTo>
                  <a:pt x="209" y="163"/>
                </a:lnTo>
                <a:lnTo>
                  <a:pt x="209" y="449"/>
                </a:lnTo>
                <a:lnTo>
                  <a:pt x="20" y="449"/>
                </a:lnTo>
                <a:lnTo>
                  <a:pt x="20" y="20"/>
                </a:lnTo>
                <a:lnTo>
                  <a:pt x="407" y="20"/>
                </a:lnTo>
                <a:lnTo>
                  <a:pt x="407" y="304"/>
                </a:lnTo>
                <a:lnTo>
                  <a:pt x="429" y="304"/>
                </a:lnTo>
                <a:lnTo>
                  <a:pt x="429" y="20"/>
                </a:lnTo>
                <a:lnTo>
                  <a:pt x="831" y="20"/>
                </a:lnTo>
                <a:lnTo>
                  <a:pt x="831" y="304"/>
                </a:lnTo>
                <a:lnTo>
                  <a:pt x="853" y="304"/>
                </a:lnTo>
                <a:lnTo>
                  <a:pt x="853" y="20"/>
                </a:lnTo>
                <a:lnTo>
                  <a:pt x="1044" y="20"/>
                </a:lnTo>
                <a:lnTo>
                  <a:pt x="1044" y="449"/>
                </a:lnTo>
                <a:close/>
              </a:path>
            </a:pathLst>
          </a:custGeom>
          <a:solidFill>
            <a:srgbClr val="6D6E71"/>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17" name="Freeform 31"/>
          <p:cNvSpPr>
            <a:spLocks/>
          </p:cNvSpPr>
          <p:nvPr/>
        </p:nvSpPr>
        <p:spPr bwMode="auto">
          <a:xfrm>
            <a:off x="4177570" y="3319439"/>
            <a:ext cx="34529" cy="32147"/>
          </a:xfrm>
          <a:custGeom>
            <a:avLst/>
            <a:gdLst>
              <a:gd name="T0" fmla="*/ 29 w 29"/>
              <a:gd name="T1" fmla="*/ 13 h 27"/>
              <a:gd name="T2" fmla="*/ 29 w 29"/>
              <a:gd name="T3" fmla="*/ 13 h 27"/>
              <a:gd name="T4" fmla="*/ 29 w 29"/>
              <a:gd name="T5" fmla="*/ 20 h 27"/>
              <a:gd name="T6" fmla="*/ 25 w 29"/>
              <a:gd name="T7" fmla="*/ 24 h 27"/>
              <a:gd name="T8" fmla="*/ 20 w 29"/>
              <a:gd name="T9" fmla="*/ 27 h 27"/>
              <a:gd name="T10" fmla="*/ 15 w 29"/>
              <a:gd name="T11" fmla="*/ 27 h 27"/>
              <a:gd name="T12" fmla="*/ 15 w 29"/>
              <a:gd name="T13" fmla="*/ 27 h 27"/>
              <a:gd name="T14" fmla="*/ 8 w 29"/>
              <a:gd name="T15" fmla="*/ 27 h 27"/>
              <a:gd name="T16" fmla="*/ 3 w 29"/>
              <a:gd name="T17" fmla="*/ 24 h 27"/>
              <a:gd name="T18" fmla="*/ 0 w 29"/>
              <a:gd name="T19" fmla="*/ 20 h 27"/>
              <a:gd name="T20" fmla="*/ 0 w 29"/>
              <a:gd name="T21" fmla="*/ 13 h 27"/>
              <a:gd name="T22" fmla="*/ 0 w 29"/>
              <a:gd name="T23" fmla="*/ 13 h 27"/>
              <a:gd name="T24" fmla="*/ 0 w 29"/>
              <a:gd name="T25" fmla="*/ 9 h 27"/>
              <a:gd name="T26" fmla="*/ 3 w 29"/>
              <a:gd name="T27" fmla="*/ 5 h 27"/>
              <a:gd name="T28" fmla="*/ 8 w 29"/>
              <a:gd name="T29" fmla="*/ 0 h 27"/>
              <a:gd name="T30" fmla="*/ 15 w 29"/>
              <a:gd name="T31" fmla="*/ 0 h 27"/>
              <a:gd name="T32" fmla="*/ 15 w 29"/>
              <a:gd name="T33" fmla="*/ 0 h 27"/>
              <a:gd name="T34" fmla="*/ 20 w 29"/>
              <a:gd name="T35" fmla="*/ 0 h 27"/>
              <a:gd name="T36" fmla="*/ 25 w 29"/>
              <a:gd name="T37" fmla="*/ 5 h 27"/>
              <a:gd name="T38" fmla="*/ 29 w 29"/>
              <a:gd name="T39" fmla="*/ 9 h 27"/>
              <a:gd name="T40" fmla="*/ 29 w 29"/>
              <a:gd name="T41" fmla="*/ 13 h 27"/>
              <a:gd name="T42" fmla="*/ 29 w 29"/>
              <a:gd name="T43"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27">
                <a:moveTo>
                  <a:pt x="29" y="13"/>
                </a:moveTo>
                <a:lnTo>
                  <a:pt x="29" y="13"/>
                </a:lnTo>
                <a:lnTo>
                  <a:pt x="29" y="20"/>
                </a:lnTo>
                <a:lnTo>
                  <a:pt x="25" y="24"/>
                </a:lnTo>
                <a:lnTo>
                  <a:pt x="20" y="27"/>
                </a:lnTo>
                <a:lnTo>
                  <a:pt x="15" y="27"/>
                </a:lnTo>
                <a:lnTo>
                  <a:pt x="15" y="27"/>
                </a:lnTo>
                <a:lnTo>
                  <a:pt x="8" y="27"/>
                </a:lnTo>
                <a:lnTo>
                  <a:pt x="3" y="24"/>
                </a:lnTo>
                <a:lnTo>
                  <a:pt x="0" y="20"/>
                </a:lnTo>
                <a:lnTo>
                  <a:pt x="0" y="13"/>
                </a:lnTo>
                <a:lnTo>
                  <a:pt x="0" y="13"/>
                </a:lnTo>
                <a:lnTo>
                  <a:pt x="0" y="9"/>
                </a:lnTo>
                <a:lnTo>
                  <a:pt x="3" y="5"/>
                </a:lnTo>
                <a:lnTo>
                  <a:pt x="8" y="0"/>
                </a:lnTo>
                <a:lnTo>
                  <a:pt x="15" y="0"/>
                </a:lnTo>
                <a:lnTo>
                  <a:pt x="15" y="0"/>
                </a:lnTo>
                <a:lnTo>
                  <a:pt x="20" y="0"/>
                </a:lnTo>
                <a:lnTo>
                  <a:pt x="25" y="5"/>
                </a:lnTo>
                <a:lnTo>
                  <a:pt x="29" y="9"/>
                </a:lnTo>
                <a:lnTo>
                  <a:pt x="29" y="13"/>
                </a:lnTo>
                <a:lnTo>
                  <a:pt x="29"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18" name="Freeform 32"/>
          <p:cNvSpPr>
            <a:spLocks/>
          </p:cNvSpPr>
          <p:nvPr/>
        </p:nvSpPr>
        <p:spPr bwMode="auto">
          <a:xfrm>
            <a:off x="4177570" y="3253955"/>
            <a:ext cx="34529" cy="32147"/>
          </a:xfrm>
          <a:custGeom>
            <a:avLst/>
            <a:gdLst>
              <a:gd name="T0" fmla="*/ 29 w 29"/>
              <a:gd name="T1" fmla="*/ 13 h 27"/>
              <a:gd name="T2" fmla="*/ 29 w 29"/>
              <a:gd name="T3" fmla="*/ 13 h 27"/>
              <a:gd name="T4" fmla="*/ 29 w 29"/>
              <a:gd name="T5" fmla="*/ 20 h 27"/>
              <a:gd name="T6" fmla="*/ 25 w 29"/>
              <a:gd name="T7" fmla="*/ 24 h 27"/>
              <a:gd name="T8" fmla="*/ 20 w 29"/>
              <a:gd name="T9" fmla="*/ 27 h 27"/>
              <a:gd name="T10" fmla="*/ 15 w 29"/>
              <a:gd name="T11" fmla="*/ 27 h 27"/>
              <a:gd name="T12" fmla="*/ 15 w 29"/>
              <a:gd name="T13" fmla="*/ 27 h 27"/>
              <a:gd name="T14" fmla="*/ 8 w 29"/>
              <a:gd name="T15" fmla="*/ 27 h 27"/>
              <a:gd name="T16" fmla="*/ 3 w 29"/>
              <a:gd name="T17" fmla="*/ 24 h 27"/>
              <a:gd name="T18" fmla="*/ 0 w 29"/>
              <a:gd name="T19" fmla="*/ 20 h 27"/>
              <a:gd name="T20" fmla="*/ 0 w 29"/>
              <a:gd name="T21" fmla="*/ 13 h 27"/>
              <a:gd name="T22" fmla="*/ 0 w 29"/>
              <a:gd name="T23" fmla="*/ 13 h 27"/>
              <a:gd name="T24" fmla="*/ 0 w 29"/>
              <a:gd name="T25" fmla="*/ 9 h 27"/>
              <a:gd name="T26" fmla="*/ 3 w 29"/>
              <a:gd name="T27" fmla="*/ 5 h 27"/>
              <a:gd name="T28" fmla="*/ 8 w 29"/>
              <a:gd name="T29" fmla="*/ 0 h 27"/>
              <a:gd name="T30" fmla="*/ 15 w 29"/>
              <a:gd name="T31" fmla="*/ 0 h 27"/>
              <a:gd name="T32" fmla="*/ 15 w 29"/>
              <a:gd name="T33" fmla="*/ 0 h 27"/>
              <a:gd name="T34" fmla="*/ 20 w 29"/>
              <a:gd name="T35" fmla="*/ 0 h 27"/>
              <a:gd name="T36" fmla="*/ 25 w 29"/>
              <a:gd name="T37" fmla="*/ 5 h 27"/>
              <a:gd name="T38" fmla="*/ 29 w 29"/>
              <a:gd name="T39" fmla="*/ 9 h 27"/>
              <a:gd name="T40" fmla="*/ 29 w 29"/>
              <a:gd name="T41" fmla="*/ 13 h 27"/>
              <a:gd name="T42" fmla="*/ 29 w 29"/>
              <a:gd name="T43"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27">
                <a:moveTo>
                  <a:pt x="29" y="13"/>
                </a:moveTo>
                <a:lnTo>
                  <a:pt x="29" y="13"/>
                </a:lnTo>
                <a:lnTo>
                  <a:pt x="29" y="20"/>
                </a:lnTo>
                <a:lnTo>
                  <a:pt x="25" y="24"/>
                </a:lnTo>
                <a:lnTo>
                  <a:pt x="20" y="27"/>
                </a:lnTo>
                <a:lnTo>
                  <a:pt x="15" y="27"/>
                </a:lnTo>
                <a:lnTo>
                  <a:pt x="15" y="27"/>
                </a:lnTo>
                <a:lnTo>
                  <a:pt x="8" y="27"/>
                </a:lnTo>
                <a:lnTo>
                  <a:pt x="3" y="24"/>
                </a:lnTo>
                <a:lnTo>
                  <a:pt x="0" y="20"/>
                </a:lnTo>
                <a:lnTo>
                  <a:pt x="0" y="13"/>
                </a:lnTo>
                <a:lnTo>
                  <a:pt x="0" y="13"/>
                </a:lnTo>
                <a:lnTo>
                  <a:pt x="0" y="9"/>
                </a:lnTo>
                <a:lnTo>
                  <a:pt x="3" y="5"/>
                </a:lnTo>
                <a:lnTo>
                  <a:pt x="8" y="0"/>
                </a:lnTo>
                <a:lnTo>
                  <a:pt x="15" y="0"/>
                </a:lnTo>
                <a:lnTo>
                  <a:pt x="15" y="0"/>
                </a:lnTo>
                <a:lnTo>
                  <a:pt x="20" y="0"/>
                </a:lnTo>
                <a:lnTo>
                  <a:pt x="25" y="5"/>
                </a:lnTo>
                <a:lnTo>
                  <a:pt x="29" y="9"/>
                </a:lnTo>
                <a:lnTo>
                  <a:pt x="29" y="13"/>
                </a:lnTo>
                <a:lnTo>
                  <a:pt x="29"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19" name="Freeform 33"/>
          <p:cNvSpPr>
            <a:spLocks/>
          </p:cNvSpPr>
          <p:nvPr/>
        </p:nvSpPr>
        <p:spPr bwMode="auto">
          <a:xfrm>
            <a:off x="4114467" y="3217043"/>
            <a:ext cx="38100" cy="34529"/>
          </a:xfrm>
          <a:custGeom>
            <a:avLst/>
            <a:gdLst>
              <a:gd name="T0" fmla="*/ 32 w 32"/>
              <a:gd name="T1" fmla="*/ 16 h 29"/>
              <a:gd name="T2" fmla="*/ 32 w 32"/>
              <a:gd name="T3" fmla="*/ 16 h 29"/>
              <a:gd name="T4" fmla="*/ 29 w 32"/>
              <a:gd name="T5" fmla="*/ 20 h 29"/>
              <a:gd name="T6" fmla="*/ 27 w 32"/>
              <a:gd name="T7" fmla="*/ 25 h 29"/>
              <a:gd name="T8" fmla="*/ 22 w 32"/>
              <a:gd name="T9" fmla="*/ 29 h 29"/>
              <a:gd name="T10" fmla="*/ 17 w 32"/>
              <a:gd name="T11" fmla="*/ 29 h 29"/>
              <a:gd name="T12" fmla="*/ 17 w 32"/>
              <a:gd name="T13" fmla="*/ 29 h 29"/>
              <a:gd name="T14" fmla="*/ 10 w 32"/>
              <a:gd name="T15" fmla="*/ 29 h 29"/>
              <a:gd name="T16" fmla="*/ 5 w 32"/>
              <a:gd name="T17" fmla="*/ 25 h 29"/>
              <a:gd name="T18" fmla="*/ 2 w 32"/>
              <a:gd name="T19" fmla="*/ 20 h 29"/>
              <a:gd name="T20" fmla="*/ 0 w 32"/>
              <a:gd name="T21" fmla="*/ 16 h 29"/>
              <a:gd name="T22" fmla="*/ 0 w 32"/>
              <a:gd name="T23" fmla="*/ 16 h 29"/>
              <a:gd name="T24" fmla="*/ 2 w 32"/>
              <a:gd name="T25" fmla="*/ 9 h 29"/>
              <a:gd name="T26" fmla="*/ 5 w 32"/>
              <a:gd name="T27" fmla="*/ 5 h 29"/>
              <a:gd name="T28" fmla="*/ 10 w 32"/>
              <a:gd name="T29" fmla="*/ 3 h 29"/>
              <a:gd name="T30" fmla="*/ 17 w 32"/>
              <a:gd name="T31" fmla="*/ 0 h 29"/>
              <a:gd name="T32" fmla="*/ 17 w 32"/>
              <a:gd name="T33" fmla="*/ 0 h 29"/>
              <a:gd name="T34" fmla="*/ 22 w 32"/>
              <a:gd name="T35" fmla="*/ 3 h 29"/>
              <a:gd name="T36" fmla="*/ 27 w 32"/>
              <a:gd name="T37" fmla="*/ 5 h 29"/>
              <a:gd name="T38" fmla="*/ 29 w 32"/>
              <a:gd name="T39" fmla="*/ 9 h 29"/>
              <a:gd name="T40" fmla="*/ 32 w 32"/>
              <a:gd name="T41" fmla="*/ 16 h 29"/>
              <a:gd name="T42" fmla="*/ 32 w 32"/>
              <a:gd name="T43"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9">
                <a:moveTo>
                  <a:pt x="32" y="16"/>
                </a:moveTo>
                <a:lnTo>
                  <a:pt x="32" y="16"/>
                </a:lnTo>
                <a:lnTo>
                  <a:pt x="29" y="20"/>
                </a:lnTo>
                <a:lnTo>
                  <a:pt x="27" y="25"/>
                </a:lnTo>
                <a:lnTo>
                  <a:pt x="22" y="29"/>
                </a:lnTo>
                <a:lnTo>
                  <a:pt x="17" y="29"/>
                </a:lnTo>
                <a:lnTo>
                  <a:pt x="17" y="29"/>
                </a:lnTo>
                <a:lnTo>
                  <a:pt x="10" y="29"/>
                </a:lnTo>
                <a:lnTo>
                  <a:pt x="5" y="25"/>
                </a:lnTo>
                <a:lnTo>
                  <a:pt x="2" y="20"/>
                </a:lnTo>
                <a:lnTo>
                  <a:pt x="0" y="16"/>
                </a:lnTo>
                <a:lnTo>
                  <a:pt x="0" y="16"/>
                </a:lnTo>
                <a:lnTo>
                  <a:pt x="2" y="9"/>
                </a:lnTo>
                <a:lnTo>
                  <a:pt x="5" y="5"/>
                </a:lnTo>
                <a:lnTo>
                  <a:pt x="10" y="3"/>
                </a:lnTo>
                <a:lnTo>
                  <a:pt x="17" y="0"/>
                </a:lnTo>
                <a:lnTo>
                  <a:pt x="17" y="0"/>
                </a:lnTo>
                <a:lnTo>
                  <a:pt x="22" y="3"/>
                </a:lnTo>
                <a:lnTo>
                  <a:pt x="27" y="5"/>
                </a:lnTo>
                <a:lnTo>
                  <a:pt x="29" y="9"/>
                </a:lnTo>
                <a:lnTo>
                  <a:pt x="32" y="16"/>
                </a:lnTo>
                <a:lnTo>
                  <a:pt x="32" y="1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0" name="Freeform 34"/>
          <p:cNvSpPr>
            <a:spLocks/>
          </p:cNvSpPr>
          <p:nvPr/>
        </p:nvSpPr>
        <p:spPr bwMode="auto">
          <a:xfrm>
            <a:off x="4187095" y="3172992"/>
            <a:ext cx="34529" cy="30956"/>
          </a:xfrm>
          <a:custGeom>
            <a:avLst/>
            <a:gdLst>
              <a:gd name="T0" fmla="*/ 29 w 29"/>
              <a:gd name="T1" fmla="*/ 13 h 26"/>
              <a:gd name="T2" fmla="*/ 29 w 29"/>
              <a:gd name="T3" fmla="*/ 13 h 26"/>
              <a:gd name="T4" fmla="*/ 29 w 29"/>
              <a:gd name="T5" fmla="*/ 20 h 26"/>
              <a:gd name="T6" fmla="*/ 24 w 29"/>
              <a:gd name="T7" fmla="*/ 24 h 26"/>
              <a:gd name="T8" fmla="*/ 19 w 29"/>
              <a:gd name="T9" fmla="*/ 26 h 26"/>
              <a:gd name="T10" fmla="*/ 14 w 29"/>
              <a:gd name="T11" fmla="*/ 26 h 26"/>
              <a:gd name="T12" fmla="*/ 14 w 29"/>
              <a:gd name="T13" fmla="*/ 26 h 26"/>
              <a:gd name="T14" fmla="*/ 7 w 29"/>
              <a:gd name="T15" fmla="*/ 26 h 26"/>
              <a:gd name="T16" fmla="*/ 2 w 29"/>
              <a:gd name="T17" fmla="*/ 24 h 26"/>
              <a:gd name="T18" fmla="*/ 0 w 29"/>
              <a:gd name="T19" fmla="*/ 20 h 26"/>
              <a:gd name="T20" fmla="*/ 0 w 29"/>
              <a:gd name="T21" fmla="*/ 13 h 26"/>
              <a:gd name="T22" fmla="*/ 0 w 29"/>
              <a:gd name="T23" fmla="*/ 13 h 26"/>
              <a:gd name="T24" fmla="*/ 0 w 29"/>
              <a:gd name="T25" fmla="*/ 9 h 26"/>
              <a:gd name="T26" fmla="*/ 2 w 29"/>
              <a:gd name="T27" fmla="*/ 4 h 26"/>
              <a:gd name="T28" fmla="*/ 7 w 29"/>
              <a:gd name="T29" fmla="*/ 0 h 26"/>
              <a:gd name="T30" fmla="*/ 14 w 29"/>
              <a:gd name="T31" fmla="*/ 0 h 26"/>
              <a:gd name="T32" fmla="*/ 14 w 29"/>
              <a:gd name="T33" fmla="*/ 0 h 26"/>
              <a:gd name="T34" fmla="*/ 19 w 29"/>
              <a:gd name="T35" fmla="*/ 0 h 26"/>
              <a:gd name="T36" fmla="*/ 24 w 29"/>
              <a:gd name="T37" fmla="*/ 4 h 26"/>
              <a:gd name="T38" fmla="*/ 29 w 29"/>
              <a:gd name="T39" fmla="*/ 9 h 26"/>
              <a:gd name="T40" fmla="*/ 29 w 29"/>
              <a:gd name="T41" fmla="*/ 13 h 26"/>
              <a:gd name="T42" fmla="*/ 29 w 29"/>
              <a:gd name="T43"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26">
                <a:moveTo>
                  <a:pt x="29" y="13"/>
                </a:moveTo>
                <a:lnTo>
                  <a:pt x="29" y="13"/>
                </a:lnTo>
                <a:lnTo>
                  <a:pt x="29" y="20"/>
                </a:lnTo>
                <a:lnTo>
                  <a:pt x="24" y="24"/>
                </a:lnTo>
                <a:lnTo>
                  <a:pt x="19" y="26"/>
                </a:lnTo>
                <a:lnTo>
                  <a:pt x="14" y="26"/>
                </a:lnTo>
                <a:lnTo>
                  <a:pt x="14" y="26"/>
                </a:lnTo>
                <a:lnTo>
                  <a:pt x="7" y="26"/>
                </a:lnTo>
                <a:lnTo>
                  <a:pt x="2" y="24"/>
                </a:lnTo>
                <a:lnTo>
                  <a:pt x="0" y="20"/>
                </a:lnTo>
                <a:lnTo>
                  <a:pt x="0" y="13"/>
                </a:lnTo>
                <a:lnTo>
                  <a:pt x="0" y="13"/>
                </a:lnTo>
                <a:lnTo>
                  <a:pt x="0" y="9"/>
                </a:lnTo>
                <a:lnTo>
                  <a:pt x="2" y="4"/>
                </a:lnTo>
                <a:lnTo>
                  <a:pt x="7" y="0"/>
                </a:lnTo>
                <a:lnTo>
                  <a:pt x="14" y="0"/>
                </a:lnTo>
                <a:lnTo>
                  <a:pt x="14" y="0"/>
                </a:lnTo>
                <a:lnTo>
                  <a:pt x="19" y="0"/>
                </a:lnTo>
                <a:lnTo>
                  <a:pt x="24" y="4"/>
                </a:lnTo>
                <a:lnTo>
                  <a:pt x="29" y="9"/>
                </a:lnTo>
                <a:lnTo>
                  <a:pt x="29" y="13"/>
                </a:lnTo>
                <a:lnTo>
                  <a:pt x="29"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1" name="Freeform 35"/>
          <p:cNvSpPr>
            <a:spLocks/>
          </p:cNvSpPr>
          <p:nvPr/>
        </p:nvSpPr>
        <p:spPr bwMode="auto">
          <a:xfrm>
            <a:off x="4114467" y="3112268"/>
            <a:ext cx="38100" cy="34529"/>
          </a:xfrm>
          <a:custGeom>
            <a:avLst/>
            <a:gdLst>
              <a:gd name="T0" fmla="*/ 32 w 32"/>
              <a:gd name="T1" fmla="*/ 14 h 29"/>
              <a:gd name="T2" fmla="*/ 32 w 32"/>
              <a:gd name="T3" fmla="*/ 14 h 29"/>
              <a:gd name="T4" fmla="*/ 29 w 32"/>
              <a:gd name="T5" fmla="*/ 20 h 29"/>
              <a:gd name="T6" fmla="*/ 27 w 32"/>
              <a:gd name="T7" fmla="*/ 25 h 29"/>
              <a:gd name="T8" fmla="*/ 22 w 32"/>
              <a:gd name="T9" fmla="*/ 27 h 29"/>
              <a:gd name="T10" fmla="*/ 17 w 32"/>
              <a:gd name="T11" fmla="*/ 29 h 29"/>
              <a:gd name="T12" fmla="*/ 17 w 32"/>
              <a:gd name="T13" fmla="*/ 29 h 29"/>
              <a:gd name="T14" fmla="*/ 10 w 32"/>
              <a:gd name="T15" fmla="*/ 27 h 29"/>
              <a:gd name="T16" fmla="*/ 5 w 32"/>
              <a:gd name="T17" fmla="*/ 25 h 29"/>
              <a:gd name="T18" fmla="*/ 2 w 32"/>
              <a:gd name="T19" fmla="*/ 20 h 29"/>
              <a:gd name="T20" fmla="*/ 0 w 32"/>
              <a:gd name="T21" fmla="*/ 14 h 29"/>
              <a:gd name="T22" fmla="*/ 0 w 32"/>
              <a:gd name="T23" fmla="*/ 14 h 29"/>
              <a:gd name="T24" fmla="*/ 2 w 32"/>
              <a:gd name="T25" fmla="*/ 9 h 29"/>
              <a:gd name="T26" fmla="*/ 5 w 32"/>
              <a:gd name="T27" fmla="*/ 5 h 29"/>
              <a:gd name="T28" fmla="*/ 10 w 32"/>
              <a:gd name="T29" fmla="*/ 3 h 29"/>
              <a:gd name="T30" fmla="*/ 17 w 32"/>
              <a:gd name="T31" fmla="*/ 0 h 29"/>
              <a:gd name="T32" fmla="*/ 17 w 32"/>
              <a:gd name="T33" fmla="*/ 0 h 29"/>
              <a:gd name="T34" fmla="*/ 22 w 32"/>
              <a:gd name="T35" fmla="*/ 3 h 29"/>
              <a:gd name="T36" fmla="*/ 27 w 32"/>
              <a:gd name="T37" fmla="*/ 5 h 29"/>
              <a:gd name="T38" fmla="*/ 29 w 32"/>
              <a:gd name="T39" fmla="*/ 9 h 29"/>
              <a:gd name="T40" fmla="*/ 32 w 32"/>
              <a:gd name="T41" fmla="*/ 14 h 29"/>
              <a:gd name="T42" fmla="*/ 32 w 32"/>
              <a:gd name="T43"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9">
                <a:moveTo>
                  <a:pt x="32" y="14"/>
                </a:moveTo>
                <a:lnTo>
                  <a:pt x="32" y="14"/>
                </a:lnTo>
                <a:lnTo>
                  <a:pt x="29" y="20"/>
                </a:lnTo>
                <a:lnTo>
                  <a:pt x="27" y="25"/>
                </a:lnTo>
                <a:lnTo>
                  <a:pt x="22" y="27"/>
                </a:lnTo>
                <a:lnTo>
                  <a:pt x="17" y="29"/>
                </a:lnTo>
                <a:lnTo>
                  <a:pt x="17" y="29"/>
                </a:lnTo>
                <a:lnTo>
                  <a:pt x="10" y="27"/>
                </a:lnTo>
                <a:lnTo>
                  <a:pt x="5" y="25"/>
                </a:lnTo>
                <a:lnTo>
                  <a:pt x="2" y="20"/>
                </a:lnTo>
                <a:lnTo>
                  <a:pt x="0" y="14"/>
                </a:lnTo>
                <a:lnTo>
                  <a:pt x="0" y="14"/>
                </a:lnTo>
                <a:lnTo>
                  <a:pt x="2" y="9"/>
                </a:lnTo>
                <a:lnTo>
                  <a:pt x="5" y="5"/>
                </a:lnTo>
                <a:lnTo>
                  <a:pt x="10" y="3"/>
                </a:lnTo>
                <a:lnTo>
                  <a:pt x="17" y="0"/>
                </a:lnTo>
                <a:lnTo>
                  <a:pt x="17" y="0"/>
                </a:lnTo>
                <a:lnTo>
                  <a:pt x="22" y="3"/>
                </a:lnTo>
                <a:lnTo>
                  <a:pt x="27" y="5"/>
                </a:lnTo>
                <a:lnTo>
                  <a:pt x="29" y="9"/>
                </a:lnTo>
                <a:lnTo>
                  <a:pt x="32" y="14"/>
                </a:lnTo>
                <a:lnTo>
                  <a:pt x="32" y="1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2" name="Freeform 36"/>
          <p:cNvSpPr>
            <a:spLocks/>
          </p:cNvSpPr>
          <p:nvPr/>
        </p:nvSpPr>
        <p:spPr bwMode="auto">
          <a:xfrm>
            <a:off x="4175189" y="3314674"/>
            <a:ext cx="20241" cy="15479"/>
          </a:xfrm>
          <a:custGeom>
            <a:avLst/>
            <a:gdLst>
              <a:gd name="T0" fmla="*/ 17 w 17"/>
              <a:gd name="T1" fmla="*/ 6 h 13"/>
              <a:gd name="T2" fmla="*/ 17 w 17"/>
              <a:gd name="T3" fmla="*/ 6 h 13"/>
              <a:gd name="T4" fmla="*/ 14 w 17"/>
              <a:gd name="T5" fmla="*/ 11 h 13"/>
              <a:gd name="T6" fmla="*/ 10 w 17"/>
              <a:gd name="T7" fmla="*/ 13 h 13"/>
              <a:gd name="T8" fmla="*/ 10 w 17"/>
              <a:gd name="T9" fmla="*/ 13 h 13"/>
              <a:gd name="T10" fmla="*/ 2 w 17"/>
              <a:gd name="T11" fmla="*/ 11 h 13"/>
              <a:gd name="T12" fmla="*/ 0 w 17"/>
              <a:gd name="T13" fmla="*/ 6 h 13"/>
              <a:gd name="T14" fmla="*/ 0 w 17"/>
              <a:gd name="T15" fmla="*/ 6 h 13"/>
              <a:gd name="T16" fmla="*/ 2 w 17"/>
              <a:gd name="T17" fmla="*/ 2 h 13"/>
              <a:gd name="T18" fmla="*/ 10 w 17"/>
              <a:gd name="T19" fmla="*/ 0 h 13"/>
              <a:gd name="T20" fmla="*/ 10 w 17"/>
              <a:gd name="T21" fmla="*/ 0 h 13"/>
              <a:gd name="T22" fmla="*/ 14 w 17"/>
              <a:gd name="T23" fmla="*/ 2 h 13"/>
              <a:gd name="T24" fmla="*/ 17 w 17"/>
              <a:gd name="T25" fmla="*/ 6 h 13"/>
              <a:gd name="T26" fmla="*/ 17 w 17"/>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3">
                <a:moveTo>
                  <a:pt x="17" y="6"/>
                </a:moveTo>
                <a:lnTo>
                  <a:pt x="17" y="6"/>
                </a:lnTo>
                <a:lnTo>
                  <a:pt x="14" y="11"/>
                </a:lnTo>
                <a:lnTo>
                  <a:pt x="10" y="13"/>
                </a:lnTo>
                <a:lnTo>
                  <a:pt x="10" y="13"/>
                </a:lnTo>
                <a:lnTo>
                  <a:pt x="2" y="11"/>
                </a:lnTo>
                <a:lnTo>
                  <a:pt x="0" y="6"/>
                </a:lnTo>
                <a:lnTo>
                  <a:pt x="0" y="6"/>
                </a:lnTo>
                <a:lnTo>
                  <a:pt x="2" y="2"/>
                </a:lnTo>
                <a:lnTo>
                  <a:pt x="10" y="0"/>
                </a:lnTo>
                <a:lnTo>
                  <a:pt x="10" y="0"/>
                </a:lnTo>
                <a:lnTo>
                  <a:pt x="14" y="2"/>
                </a:lnTo>
                <a:lnTo>
                  <a:pt x="17" y="6"/>
                </a:lnTo>
                <a:lnTo>
                  <a:pt x="17"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3" name="Freeform 37"/>
          <p:cNvSpPr>
            <a:spLocks/>
          </p:cNvSpPr>
          <p:nvPr/>
        </p:nvSpPr>
        <p:spPr bwMode="auto">
          <a:xfrm>
            <a:off x="4122801" y="3351584"/>
            <a:ext cx="20241" cy="15479"/>
          </a:xfrm>
          <a:custGeom>
            <a:avLst/>
            <a:gdLst>
              <a:gd name="T0" fmla="*/ 17 w 17"/>
              <a:gd name="T1" fmla="*/ 6 h 13"/>
              <a:gd name="T2" fmla="*/ 17 w 17"/>
              <a:gd name="T3" fmla="*/ 6 h 13"/>
              <a:gd name="T4" fmla="*/ 15 w 17"/>
              <a:gd name="T5" fmla="*/ 11 h 13"/>
              <a:gd name="T6" fmla="*/ 10 w 17"/>
              <a:gd name="T7" fmla="*/ 13 h 13"/>
              <a:gd name="T8" fmla="*/ 10 w 17"/>
              <a:gd name="T9" fmla="*/ 13 h 13"/>
              <a:gd name="T10" fmla="*/ 3 w 17"/>
              <a:gd name="T11" fmla="*/ 11 h 13"/>
              <a:gd name="T12" fmla="*/ 0 w 17"/>
              <a:gd name="T13" fmla="*/ 6 h 13"/>
              <a:gd name="T14" fmla="*/ 0 w 17"/>
              <a:gd name="T15" fmla="*/ 6 h 13"/>
              <a:gd name="T16" fmla="*/ 3 w 17"/>
              <a:gd name="T17" fmla="*/ 2 h 13"/>
              <a:gd name="T18" fmla="*/ 10 w 17"/>
              <a:gd name="T19" fmla="*/ 0 h 13"/>
              <a:gd name="T20" fmla="*/ 10 w 17"/>
              <a:gd name="T21" fmla="*/ 0 h 13"/>
              <a:gd name="T22" fmla="*/ 15 w 17"/>
              <a:gd name="T23" fmla="*/ 2 h 13"/>
              <a:gd name="T24" fmla="*/ 17 w 17"/>
              <a:gd name="T25" fmla="*/ 6 h 13"/>
              <a:gd name="T26" fmla="*/ 17 w 17"/>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3">
                <a:moveTo>
                  <a:pt x="17" y="6"/>
                </a:moveTo>
                <a:lnTo>
                  <a:pt x="17" y="6"/>
                </a:lnTo>
                <a:lnTo>
                  <a:pt x="15" y="11"/>
                </a:lnTo>
                <a:lnTo>
                  <a:pt x="10" y="13"/>
                </a:lnTo>
                <a:lnTo>
                  <a:pt x="10" y="13"/>
                </a:lnTo>
                <a:lnTo>
                  <a:pt x="3" y="11"/>
                </a:lnTo>
                <a:lnTo>
                  <a:pt x="0" y="6"/>
                </a:lnTo>
                <a:lnTo>
                  <a:pt x="0" y="6"/>
                </a:lnTo>
                <a:lnTo>
                  <a:pt x="3" y="2"/>
                </a:lnTo>
                <a:lnTo>
                  <a:pt x="10" y="0"/>
                </a:lnTo>
                <a:lnTo>
                  <a:pt x="10" y="0"/>
                </a:lnTo>
                <a:lnTo>
                  <a:pt x="15" y="2"/>
                </a:lnTo>
                <a:lnTo>
                  <a:pt x="17" y="6"/>
                </a:lnTo>
                <a:lnTo>
                  <a:pt x="17"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4" name="Freeform 38"/>
          <p:cNvSpPr>
            <a:spLocks/>
          </p:cNvSpPr>
          <p:nvPr/>
        </p:nvSpPr>
        <p:spPr bwMode="auto">
          <a:xfrm>
            <a:off x="4132326" y="3358728"/>
            <a:ext cx="20241" cy="15479"/>
          </a:xfrm>
          <a:custGeom>
            <a:avLst/>
            <a:gdLst>
              <a:gd name="T0" fmla="*/ 17 w 17"/>
              <a:gd name="T1" fmla="*/ 7 h 13"/>
              <a:gd name="T2" fmla="*/ 17 w 17"/>
              <a:gd name="T3" fmla="*/ 7 h 13"/>
              <a:gd name="T4" fmla="*/ 14 w 17"/>
              <a:gd name="T5" fmla="*/ 11 h 13"/>
              <a:gd name="T6" fmla="*/ 9 w 17"/>
              <a:gd name="T7" fmla="*/ 13 h 13"/>
              <a:gd name="T8" fmla="*/ 9 w 17"/>
              <a:gd name="T9" fmla="*/ 13 h 13"/>
              <a:gd name="T10" fmla="*/ 2 w 17"/>
              <a:gd name="T11" fmla="*/ 11 h 13"/>
              <a:gd name="T12" fmla="*/ 0 w 17"/>
              <a:gd name="T13" fmla="*/ 7 h 13"/>
              <a:gd name="T14" fmla="*/ 0 w 17"/>
              <a:gd name="T15" fmla="*/ 7 h 13"/>
              <a:gd name="T16" fmla="*/ 2 w 17"/>
              <a:gd name="T17" fmla="*/ 2 h 13"/>
              <a:gd name="T18" fmla="*/ 9 w 17"/>
              <a:gd name="T19" fmla="*/ 0 h 13"/>
              <a:gd name="T20" fmla="*/ 9 w 17"/>
              <a:gd name="T21" fmla="*/ 0 h 13"/>
              <a:gd name="T22" fmla="*/ 14 w 17"/>
              <a:gd name="T23" fmla="*/ 2 h 13"/>
              <a:gd name="T24" fmla="*/ 17 w 17"/>
              <a:gd name="T25" fmla="*/ 7 h 13"/>
              <a:gd name="T26" fmla="*/ 17 w 17"/>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3">
                <a:moveTo>
                  <a:pt x="17" y="7"/>
                </a:moveTo>
                <a:lnTo>
                  <a:pt x="17" y="7"/>
                </a:lnTo>
                <a:lnTo>
                  <a:pt x="14" y="11"/>
                </a:lnTo>
                <a:lnTo>
                  <a:pt x="9" y="13"/>
                </a:lnTo>
                <a:lnTo>
                  <a:pt x="9" y="13"/>
                </a:lnTo>
                <a:lnTo>
                  <a:pt x="2" y="11"/>
                </a:lnTo>
                <a:lnTo>
                  <a:pt x="0" y="7"/>
                </a:lnTo>
                <a:lnTo>
                  <a:pt x="0" y="7"/>
                </a:lnTo>
                <a:lnTo>
                  <a:pt x="2" y="2"/>
                </a:lnTo>
                <a:lnTo>
                  <a:pt x="9" y="0"/>
                </a:lnTo>
                <a:lnTo>
                  <a:pt x="9" y="0"/>
                </a:lnTo>
                <a:lnTo>
                  <a:pt x="14" y="2"/>
                </a:lnTo>
                <a:lnTo>
                  <a:pt x="17" y="7"/>
                </a:lnTo>
                <a:lnTo>
                  <a:pt x="17"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5" name="Freeform 39"/>
          <p:cNvSpPr>
            <a:spLocks/>
          </p:cNvSpPr>
          <p:nvPr/>
        </p:nvSpPr>
        <p:spPr bwMode="auto">
          <a:xfrm>
            <a:off x="4175189" y="3273005"/>
            <a:ext cx="20241" cy="17860"/>
          </a:xfrm>
          <a:custGeom>
            <a:avLst/>
            <a:gdLst>
              <a:gd name="T0" fmla="*/ 17 w 17"/>
              <a:gd name="T1" fmla="*/ 6 h 15"/>
              <a:gd name="T2" fmla="*/ 17 w 17"/>
              <a:gd name="T3" fmla="*/ 6 h 15"/>
              <a:gd name="T4" fmla="*/ 14 w 17"/>
              <a:gd name="T5" fmla="*/ 13 h 15"/>
              <a:gd name="T6" fmla="*/ 10 w 17"/>
              <a:gd name="T7" fmla="*/ 15 h 15"/>
              <a:gd name="T8" fmla="*/ 10 w 17"/>
              <a:gd name="T9" fmla="*/ 15 h 15"/>
              <a:gd name="T10" fmla="*/ 2 w 17"/>
              <a:gd name="T11" fmla="*/ 13 h 15"/>
              <a:gd name="T12" fmla="*/ 0 w 17"/>
              <a:gd name="T13" fmla="*/ 6 h 15"/>
              <a:gd name="T14" fmla="*/ 0 w 17"/>
              <a:gd name="T15" fmla="*/ 6 h 15"/>
              <a:gd name="T16" fmla="*/ 2 w 17"/>
              <a:gd name="T17" fmla="*/ 2 h 15"/>
              <a:gd name="T18" fmla="*/ 10 w 17"/>
              <a:gd name="T19" fmla="*/ 0 h 15"/>
              <a:gd name="T20" fmla="*/ 10 w 17"/>
              <a:gd name="T21" fmla="*/ 0 h 15"/>
              <a:gd name="T22" fmla="*/ 14 w 17"/>
              <a:gd name="T23" fmla="*/ 2 h 15"/>
              <a:gd name="T24" fmla="*/ 17 w 17"/>
              <a:gd name="T25" fmla="*/ 6 h 15"/>
              <a:gd name="T26" fmla="*/ 17 w 17"/>
              <a:gd name="T2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7" y="6"/>
                </a:moveTo>
                <a:lnTo>
                  <a:pt x="17" y="6"/>
                </a:lnTo>
                <a:lnTo>
                  <a:pt x="14" y="13"/>
                </a:lnTo>
                <a:lnTo>
                  <a:pt x="10" y="15"/>
                </a:lnTo>
                <a:lnTo>
                  <a:pt x="10" y="15"/>
                </a:lnTo>
                <a:lnTo>
                  <a:pt x="2" y="13"/>
                </a:lnTo>
                <a:lnTo>
                  <a:pt x="0" y="6"/>
                </a:lnTo>
                <a:lnTo>
                  <a:pt x="0" y="6"/>
                </a:lnTo>
                <a:lnTo>
                  <a:pt x="2" y="2"/>
                </a:lnTo>
                <a:lnTo>
                  <a:pt x="10" y="0"/>
                </a:lnTo>
                <a:lnTo>
                  <a:pt x="10" y="0"/>
                </a:lnTo>
                <a:lnTo>
                  <a:pt x="14" y="2"/>
                </a:lnTo>
                <a:lnTo>
                  <a:pt x="17" y="6"/>
                </a:lnTo>
                <a:lnTo>
                  <a:pt x="17"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6" name="Freeform 40"/>
          <p:cNvSpPr>
            <a:spLocks/>
          </p:cNvSpPr>
          <p:nvPr/>
        </p:nvSpPr>
        <p:spPr bwMode="auto">
          <a:xfrm>
            <a:off x="4134709" y="3256336"/>
            <a:ext cx="17860" cy="16669"/>
          </a:xfrm>
          <a:custGeom>
            <a:avLst/>
            <a:gdLst>
              <a:gd name="T0" fmla="*/ 15 w 15"/>
              <a:gd name="T1" fmla="*/ 7 h 14"/>
              <a:gd name="T2" fmla="*/ 15 w 15"/>
              <a:gd name="T3" fmla="*/ 7 h 14"/>
              <a:gd name="T4" fmla="*/ 12 w 15"/>
              <a:gd name="T5" fmla="*/ 11 h 14"/>
              <a:gd name="T6" fmla="*/ 7 w 15"/>
              <a:gd name="T7" fmla="*/ 14 h 14"/>
              <a:gd name="T8" fmla="*/ 7 w 15"/>
              <a:gd name="T9" fmla="*/ 14 h 14"/>
              <a:gd name="T10" fmla="*/ 2 w 15"/>
              <a:gd name="T11" fmla="*/ 11 h 14"/>
              <a:gd name="T12" fmla="*/ 0 w 15"/>
              <a:gd name="T13" fmla="*/ 7 h 14"/>
              <a:gd name="T14" fmla="*/ 0 w 15"/>
              <a:gd name="T15" fmla="*/ 7 h 14"/>
              <a:gd name="T16" fmla="*/ 2 w 15"/>
              <a:gd name="T17" fmla="*/ 3 h 14"/>
              <a:gd name="T18" fmla="*/ 7 w 15"/>
              <a:gd name="T19" fmla="*/ 0 h 14"/>
              <a:gd name="T20" fmla="*/ 7 w 15"/>
              <a:gd name="T21" fmla="*/ 0 h 14"/>
              <a:gd name="T22" fmla="*/ 12 w 15"/>
              <a:gd name="T23" fmla="*/ 3 h 14"/>
              <a:gd name="T24" fmla="*/ 15 w 15"/>
              <a:gd name="T25" fmla="*/ 7 h 14"/>
              <a:gd name="T26" fmla="*/ 15 w 15"/>
              <a:gd name="T2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4">
                <a:moveTo>
                  <a:pt x="15" y="7"/>
                </a:moveTo>
                <a:lnTo>
                  <a:pt x="15" y="7"/>
                </a:lnTo>
                <a:lnTo>
                  <a:pt x="12" y="11"/>
                </a:lnTo>
                <a:lnTo>
                  <a:pt x="7" y="14"/>
                </a:lnTo>
                <a:lnTo>
                  <a:pt x="7" y="14"/>
                </a:lnTo>
                <a:lnTo>
                  <a:pt x="2" y="11"/>
                </a:lnTo>
                <a:lnTo>
                  <a:pt x="0" y="7"/>
                </a:lnTo>
                <a:lnTo>
                  <a:pt x="0" y="7"/>
                </a:lnTo>
                <a:lnTo>
                  <a:pt x="2" y="3"/>
                </a:lnTo>
                <a:lnTo>
                  <a:pt x="7" y="0"/>
                </a:lnTo>
                <a:lnTo>
                  <a:pt x="7" y="0"/>
                </a:lnTo>
                <a:lnTo>
                  <a:pt x="12" y="3"/>
                </a:lnTo>
                <a:lnTo>
                  <a:pt x="15" y="7"/>
                </a:lnTo>
                <a:lnTo>
                  <a:pt x="15"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7" name="Freeform 41"/>
          <p:cNvSpPr>
            <a:spLocks/>
          </p:cNvSpPr>
          <p:nvPr/>
        </p:nvSpPr>
        <p:spPr bwMode="auto">
          <a:xfrm>
            <a:off x="4152569" y="3293243"/>
            <a:ext cx="16669" cy="15479"/>
          </a:xfrm>
          <a:custGeom>
            <a:avLst/>
            <a:gdLst>
              <a:gd name="T0" fmla="*/ 14 w 14"/>
              <a:gd name="T1" fmla="*/ 7 h 13"/>
              <a:gd name="T2" fmla="*/ 14 w 14"/>
              <a:gd name="T3" fmla="*/ 7 h 13"/>
              <a:gd name="T4" fmla="*/ 12 w 14"/>
              <a:gd name="T5" fmla="*/ 11 h 13"/>
              <a:gd name="T6" fmla="*/ 7 w 14"/>
              <a:gd name="T7" fmla="*/ 13 h 13"/>
              <a:gd name="T8" fmla="*/ 7 w 14"/>
              <a:gd name="T9" fmla="*/ 13 h 13"/>
              <a:gd name="T10" fmla="*/ 2 w 14"/>
              <a:gd name="T11" fmla="*/ 11 h 13"/>
              <a:gd name="T12" fmla="*/ 0 w 14"/>
              <a:gd name="T13" fmla="*/ 7 h 13"/>
              <a:gd name="T14" fmla="*/ 0 w 14"/>
              <a:gd name="T15" fmla="*/ 7 h 13"/>
              <a:gd name="T16" fmla="*/ 2 w 14"/>
              <a:gd name="T17" fmla="*/ 2 h 13"/>
              <a:gd name="T18" fmla="*/ 7 w 14"/>
              <a:gd name="T19" fmla="*/ 0 h 13"/>
              <a:gd name="T20" fmla="*/ 7 w 14"/>
              <a:gd name="T21" fmla="*/ 0 h 13"/>
              <a:gd name="T22" fmla="*/ 12 w 14"/>
              <a:gd name="T23" fmla="*/ 2 h 13"/>
              <a:gd name="T24" fmla="*/ 14 w 14"/>
              <a:gd name="T25" fmla="*/ 7 h 13"/>
              <a:gd name="T26" fmla="*/ 14 w 14"/>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14" y="7"/>
                </a:moveTo>
                <a:lnTo>
                  <a:pt x="14" y="7"/>
                </a:lnTo>
                <a:lnTo>
                  <a:pt x="12" y="11"/>
                </a:lnTo>
                <a:lnTo>
                  <a:pt x="7" y="13"/>
                </a:lnTo>
                <a:lnTo>
                  <a:pt x="7" y="13"/>
                </a:lnTo>
                <a:lnTo>
                  <a:pt x="2" y="11"/>
                </a:lnTo>
                <a:lnTo>
                  <a:pt x="0" y="7"/>
                </a:lnTo>
                <a:lnTo>
                  <a:pt x="0" y="7"/>
                </a:lnTo>
                <a:lnTo>
                  <a:pt x="2" y="2"/>
                </a:lnTo>
                <a:lnTo>
                  <a:pt x="7" y="0"/>
                </a:lnTo>
                <a:lnTo>
                  <a:pt x="7" y="0"/>
                </a:lnTo>
                <a:lnTo>
                  <a:pt x="12" y="2"/>
                </a:lnTo>
                <a:lnTo>
                  <a:pt x="14" y="7"/>
                </a:lnTo>
                <a:lnTo>
                  <a:pt x="14"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8" name="Freeform 42"/>
          <p:cNvSpPr>
            <a:spLocks/>
          </p:cNvSpPr>
          <p:nvPr/>
        </p:nvSpPr>
        <p:spPr bwMode="auto">
          <a:xfrm>
            <a:off x="4187097" y="3196804"/>
            <a:ext cx="16669" cy="17860"/>
          </a:xfrm>
          <a:custGeom>
            <a:avLst/>
            <a:gdLst>
              <a:gd name="T0" fmla="*/ 14 w 14"/>
              <a:gd name="T1" fmla="*/ 6 h 15"/>
              <a:gd name="T2" fmla="*/ 14 w 14"/>
              <a:gd name="T3" fmla="*/ 6 h 15"/>
              <a:gd name="T4" fmla="*/ 12 w 14"/>
              <a:gd name="T5" fmla="*/ 13 h 15"/>
              <a:gd name="T6" fmla="*/ 7 w 14"/>
              <a:gd name="T7" fmla="*/ 15 h 15"/>
              <a:gd name="T8" fmla="*/ 7 w 14"/>
              <a:gd name="T9" fmla="*/ 15 h 15"/>
              <a:gd name="T10" fmla="*/ 2 w 14"/>
              <a:gd name="T11" fmla="*/ 13 h 15"/>
              <a:gd name="T12" fmla="*/ 0 w 14"/>
              <a:gd name="T13" fmla="*/ 6 h 15"/>
              <a:gd name="T14" fmla="*/ 0 w 14"/>
              <a:gd name="T15" fmla="*/ 6 h 15"/>
              <a:gd name="T16" fmla="*/ 2 w 14"/>
              <a:gd name="T17" fmla="*/ 2 h 15"/>
              <a:gd name="T18" fmla="*/ 7 w 14"/>
              <a:gd name="T19" fmla="*/ 0 h 15"/>
              <a:gd name="T20" fmla="*/ 7 w 14"/>
              <a:gd name="T21" fmla="*/ 0 h 15"/>
              <a:gd name="T22" fmla="*/ 12 w 14"/>
              <a:gd name="T23" fmla="*/ 2 h 15"/>
              <a:gd name="T24" fmla="*/ 14 w 14"/>
              <a:gd name="T25" fmla="*/ 6 h 15"/>
              <a:gd name="T26" fmla="*/ 14 w 14"/>
              <a:gd name="T2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5">
                <a:moveTo>
                  <a:pt x="14" y="6"/>
                </a:moveTo>
                <a:lnTo>
                  <a:pt x="14" y="6"/>
                </a:lnTo>
                <a:lnTo>
                  <a:pt x="12" y="13"/>
                </a:lnTo>
                <a:lnTo>
                  <a:pt x="7" y="15"/>
                </a:lnTo>
                <a:lnTo>
                  <a:pt x="7" y="15"/>
                </a:lnTo>
                <a:lnTo>
                  <a:pt x="2" y="13"/>
                </a:lnTo>
                <a:lnTo>
                  <a:pt x="0" y="6"/>
                </a:lnTo>
                <a:lnTo>
                  <a:pt x="0" y="6"/>
                </a:lnTo>
                <a:lnTo>
                  <a:pt x="2" y="2"/>
                </a:lnTo>
                <a:lnTo>
                  <a:pt x="7" y="0"/>
                </a:lnTo>
                <a:lnTo>
                  <a:pt x="7" y="0"/>
                </a:lnTo>
                <a:lnTo>
                  <a:pt x="12" y="2"/>
                </a:lnTo>
                <a:lnTo>
                  <a:pt x="14" y="6"/>
                </a:lnTo>
                <a:lnTo>
                  <a:pt x="14"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9" name="Freeform 43"/>
          <p:cNvSpPr>
            <a:spLocks/>
          </p:cNvSpPr>
          <p:nvPr/>
        </p:nvSpPr>
        <p:spPr bwMode="auto">
          <a:xfrm>
            <a:off x="4143044" y="3181324"/>
            <a:ext cx="17860" cy="15479"/>
          </a:xfrm>
          <a:custGeom>
            <a:avLst/>
            <a:gdLst>
              <a:gd name="T0" fmla="*/ 15 w 15"/>
              <a:gd name="T1" fmla="*/ 6 h 13"/>
              <a:gd name="T2" fmla="*/ 15 w 15"/>
              <a:gd name="T3" fmla="*/ 6 h 13"/>
              <a:gd name="T4" fmla="*/ 12 w 15"/>
              <a:gd name="T5" fmla="*/ 11 h 13"/>
              <a:gd name="T6" fmla="*/ 8 w 15"/>
              <a:gd name="T7" fmla="*/ 13 h 13"/>
              <a:gd name="T8" fmla="*/ 8 w 15"/>
              <a:gd name="T9" fmla="*/ 13 h 13"/>
              <a:gd name="T10" fmla="*/ 3 w 15"/>
              <a:gd name="T11" fmla="*/ 11 h 13"/>
              <a:gd name="T12" fmla="*/ 0 w 15"/>
              <a:gd name="T13" fmla="*/ 6 h 13"/>
              <a:gd name="T14" fmla="*/ 0 w 15"/>
              <a:gd name="T15" fmla="*/ 6 h 13"/>
              <a:gd name="T16" fmla="*/ 3 w 15"/>
              <a:gd name="T17" fmla="*/ 2 h 13"/>
              <a:gd name="T18" fmla="*/ 8 w 15"/>
              <a:gd name="T19" fmla="*/ 0 h 13"/>
              <a:gd name="T20" fmla="*/ 8 w 15"/>
              <a:gd name="T21" fmla="*/ 0 h 13"/>
              <a:gd name="T22" fmla="*/ 12 w 15"/>
              <a:gd name="T23" fmla="*/ 2 h 13"/>
              <a:gd name="T24" fmla="*/ 15 w 15"/>
              <a:gd name="T25" fmla="*/ 6 h 13"/>
              <a:gd name="T26" fmla="*/ 15 w 15"/>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3">
                <a:moveTo>
                  <a:pt x="15" y="6"/>
                </a:moveTo>
                <a:lnTo>
                  <a:pt x="15" y="6"/>
                </a:lnTo>
                <a:lnTo>
                  <a:pt x="12" y="11"/>
                </a:lnTo>
                <a:lnTo>
                  <a:pt x="8" y="13"/>
                </a:lnTo>
                <a:lnTo>
                  <a:pt x="8" y="13"/>
                </a:lnTo>
                <a:lnTo>
                  <a:pt x="3" y="11"/>
                </a:lnTo>
                <a:lnTo>
                  <a:pt x="0" y="6"/>
                </a:lnTo>
                <a:lnTo>
                  <a:pt x="0" y="6"/>
                </a:lnTo>
                <a:lnTo>
                  <a:pt x="3" y="2"/>
                </a:lnTo>
                <a:lnTo>
                  <a:pt x="8" y="0"/>
                </a:lnTo>
                <a:lnTo>
                  <a:pt x="8" y="0"/>
                </a:lnTo>
                <a:lnTo>
                  <a:pt x="12" y="2"/>
                </a:lnTo>
                <a:lnTo>
                  <a:pt x="15" y="6"/>
                </a:lnTo>
                <a:lnTo>
                  <a:pt x="15"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0" name="Freeform 44"/>
          <p:cNvSpPr>
            <a:spLocks/>
          </p:cNvSpPr>
          <p:nvPr/>
        </p:nvSpPr>
        <p:spPr bwMode="auto">
          <a:xfrm>
            <a:off x="4143044" y="3128939"/>
            <a:ext cx="17860" cy="17860"/>
          </a:xfrm>
          <a:custGeom>
            <a:avLst/>
            <a:gdLst>
              <a:gd name="T0" fmla="*/ 15 w 15"/>
              <a:gd name="T1" fmla="*/ 8 h 15"/>
              <a:gd name="T2" fmla="*/ 15 w 15"/>
              <a:gd name="T3" fmla="*/ 8 h 15"/>
              <a:gd name="T4" fmla="*/ 12 w 15"/>
              <a:gd name="T5" fmla="*/ 13 h 15"/>
              <a:gd name="T6" fmla="*/ 8 w 15"/>
              <a:gd name="T7" fmla="*/ 15 h 15"/>
              <a:gd name="T8" fmla="*/ 8 w 15"/>
              <a:gd name="T9" fmla="*/ 15 h 15"/>
              <a:gd name="T10" fmla="*/ 3 w 15"/>
              <a:gd name="T11" fmla="*/ 13 h 15"/>
              <a:gd name="T12" fmla="*/ 0 w 15"/>
              <a:gd name="T13" fmla="*/ 8 h 15"/>
              <a:gd name="T14" fmla="*/ 0 w 15"/>
              <a:gd name="T15" fmla="*/ 8 h 15"/>
              <a:gd name="T16" fmla="*/ 3 w 15"/>
              <a:gd name="T17" fmla="*/ 2 h 15"/>
              <a:gd name="T18" fmla="*/ 8 w 15"/>
              <a:gd name="T19" fmla="*/ 0 h 15"/>
              <a:gd name="T20" fmla="*/ 8 w 15"/>
              <a:gd name="T21" fmla="*/ 0 h 15"/>
              <a:gd name="T22" fmla="*/ 12 w 15"/>
              <a:gd name="T23" fmla="*/ 2 h 15"/>
              <a:gd name="T24" fmla="*/ 15 w 15"/>
              <a:gd name="T25" fmla="*/ 8 h 15"/>
              <a:gd name="T26" fmla="*/ 15 w 15"/>
              <a:gd name="T2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5">
                <a:moveTo>
                  <a:pt x="15" y="8"/>
                </a:moveTo>
                <a:lnTo>
                  <a:pt x="15" y="8"/>
                </a:lnTo>
                <a:lnTo>
                  <a:pt x="12" y="13"/>
                </a:lnTo>
                <a:lnTo>
                  <a:pt x="8" y="15"/>
                </a:lnTo>
                <a:lnTo>
                  <a:pt x="8" y="15"/>
                </a:lnTo>
                <a:lnTo>
                  <a:pt x="3" y="13"/>
                </a:lnTo>
                <a:lnTo>
                  <a:pt x="0" y="8"/>
                </a:lnTo>
                <a:lnTo>
                  <a:pt x="0" y="8"/>
                </a:lnTo>
                <a:lnTo>
                  <a:pt x="3" y="2"/>
                </a:lnTo>
                <a:lnTo>
                  <a:pt x="8" y="0"/>
                </a:lnTo>
                <a:lnTo>
                  <a:pt x="8" y="0"/>
                </a:lnTo>
                <a:lnTo>
                  <a:pt x="12" y="2"/>
                </a:lnTo>
                <a:lnTo>
                  <a:pt x="15" y="8"/>
                </a:lnTo>
                <a:lnTo>
                  <a:pt x="15" y="8"/>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1" name="Freeform 45"/>
          <p:cNvSpPr>
            <a:spLocks/>
          </p:cNvSpPr>
          <p:nvPr/>
        </p:nvSpPr>
        <p:spPr bwMode="auto">
          <a:xfrm>
            <a:off x="4140663" y="2976537"/>
            <a:ext cx="16669" cy="15479"/>
          </a:xfrm>
          <a:custGeom>
            <a:avLst/>
            <a:gdLst>
              <a:gd name="T0" fmla="*/ 14 w 14"/>
              <a:gd name="T1" fmla="*/ 7 h 13"/>
              <a:gd name="T2" fmla="*/ 14 w 14"/>
              <a:gd name="T3" fmla="*/ 7 h 13"/>
              <a:gd name="T4" fmla="*/ 12 w 14"/>
              <a:gd name="T5" fmla="*/ 11 h 13"/>
              <a:gd name="T6" fmla="*/ 7 w 14"/>
              <a:gd name="T7" fmla="*/ 13 h 13"/>
              <a:gd name="T8" fmla="*/ 7 w 14"/>
              <a:gd name="T9" fmla="*/ 13 h 13"/>
              <a:gd name="T10" fmla="*/ 0 w 14"/>
              <a:gd name="T11" fmla="*/ 11 h 13"/>
              <a:gd name="T12" fmla="*/ 0 w 14"/>
              <a:gd name="T13" fmla="*/ 7 h 13"/>
              <a:gd name="T14" fmla="*/ 0 w 14"/>
              <a:gd name="T15" fmla="*/ 7 h 13"/>
              <a:gd name="T16" fmla="*/ 0 w 14"/>
              <a:gd name="T17" fmla="*/ 2 h 13"/>
              <a:gd name="T18" fmla="*/ 7 w 14"/>
              <a:gd name="T19" fmla="*/ 0 h 13"/>
              <a:gd name="T20" fmla="*/ 7 w 14"/>
              <a:gd name="T21" fmla="*/ 0 h 13"/>
              <a:gd name="T22" fmla="*/ 12 w 14"/>
              <a:gd name="T23" fmla="*/ 2 h 13"/>
              <a:gd name="T24" fmla="*/ 14 w 14"/>
              <a:gd name="T25" fmla="*/ 7 h 13"/>
              <a:gd name="T26" fmla="*/ 14 w 14"/>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14" y="7"/>
                </a:moveTo>
                <a:lnTo>
                  <a:pt x="14" y="7"/>
                </a:lnTo>
                <a:lnTo>
                  <a:pt x="12" y="11"/>
                </a:lnTo>
                <a:lnTo>
                  <a:pt x="7" y="13"/>
                </a:lnTo>
                <a:lnTo>
                  <a:pt x="7" y="13"/>
                </a:lnTo>
                <a:lnTo>
                  <a:pt x="0" y="11"/>
                </a:lnTo>
                <a:lnTo>
                  <a:pt x="0" y="7"/>
                </a:lnTo>
                <a:lnTo>
                  <a:pt x="0" y="7"/>
                </a:lnTo>
                <a:lnTo>
                  <a:pt x="0" y="2"/>
                </a:lnTo>
                <a:lnTo>
                  <a:pt x="7" y="0"/>
                </a:lnTo>
                <a:lnTo>
                  <a:pt x="7" y="0"/>
                </a:lnTo>
                <a:lnTo>
                  <a:pt x="12" y="2"/>
                </a:lnTo>
                <a:lnTo>
                  <a:pt x="14" y="7"/>
                </a:lnTo>
                <a:lnTo>
                  <a:pt x="14"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2" name="Freeform 46"/>
          <p:cNvSpPr>
            <a:spLocks/>
          </p:cNvSpPr>
          <p:nvPr/>
        </p:nvSpPr>
        <p:spPr bwMode="auto">
          <a:xfrm>
            <a:off x="4126375" y="3138462"/>
            <a:ext cx="30956" cy="29766"/>
          </a:xfrm>
          <a:custGeom>
            <a:avLst/>
            <a:gdLst>
              <a:gd name="T0" fmla="*/ 26 w 26"/>
              <a:gd name="T1" fmla="*/ 11 h 25"/>
              <a:gd name="T2" fmla="*/ 26 w 26"/>
              <a:gd name="T3" fmla="*/ 11 h 25"/>
              <a:gd name="T4" fmla="*/ 26 w 26"/>
              <a:gd name="T5" fmla="*/ 16 h 25"/>
              <a:gd name="T6" fmla="*/ 22 w 26"/>
              <a:gd name="T7" fmla="*/ 20 h 25"/>
              <a:gd name="T8" fmla="*/ 19 w 26"/>
              <a:gd name="T9" fmla="*/ 22 h 25"/>
              <a:gd name="T10" fmla="*/ 14 w 26"/>
              <a:gd name="T11" fmla="*/ 25 h 25"/>
              <a:gd name="T12" fmla="*/ 14 w 26"/>
              <a:gd name="T13" fmla="*/ 25 h 25"/>
              <a:gd name="T14" fmla="*/ 7 w 26"/>
              <a:gd name="T15" fmla="*/ 22 h 25"/>
              <a:gd name="T16" fmla="*/ 5 w 26"/>
              <a:gd name="T17" fmla="*/ 20 h 25"/>
              <a:gd name="T18" fmla="*/ 2 w 26"/>
              <a:gd name="T19" fmla="*/ 16 h 25"/>
              <a:gd name="T20" fmla="*/ 0 w 26"/>
              <a:gd name="T21" fmla="*/ 11 h 25"/>
              <a:gd name="T22" fmla="*/ 0 w 26"/>
              <a:gd name="T23" fmla="*/ 11 h 25"/>
              <a:gd name="T24" fmla="*/ 2 w 26"/>
              <a:gd name="T25" fmla="*/ 7 h 25"/>
              <a:gd name="T26" fmla="*/ 5 w 26"/>
              <a:gd name="T27" fmla="*/ 3 h 25"/>
              <a:gd name="T28" fmla="*/ 7 w 26"/>
              <a:gd name="T29" fmla="*/ 0 h 25"/>
              <a:gd name="T30" fmla="*/ 14 w 26"/>
              <a:gd name="T31" fmla="*/ 0 h 25"/>
              <a:gd name="T32" fmla="*/ 14 w 26"/>
              <a:gd name="T33" fmla="*/ 0 h 25"/>
              <a:gd name="T34" fmla="*/ 19 w 26"/>
              <a:gd name="T35" fmla="*/ 0 h 25"/>
              <a:gd name="T36" fmla="*/ 22 w 26"/>
              <a:gd name="T37" fmla="*/ 3 h 25"/>
              <a:gd name="T38" fmla="*/ 26 w 26"/>
              <a:gd name="T39" fmla="*/ 7 h 25"/>
              <a:gd name="T40" fmla="*/ 26 w 26"/>
              <a:gd name="T41" fmla="*/ 11 h 25"/>
              <a:gd name="T42" fmla="*/ 26 w 26"/>
              <a:gd name="T43"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5">
                <a:moveTo>
                  <a:pt x="26" y="11"/>
                </a:moveTo>
                <a:lnTo>
                  <a:pt x="26" y="11"/>
                </a:lnTo>
                <a:lnTo>
                  <a:pt x="26" y="16"/>
                </a:lnTo>
                <a:lnTo>
                  <a:pt x="22" y="20"/>
                </a:lnTo>
                <a:lnTo>
                  <a:pt x="19" y="22"/>
                </a:lnTo>
                <a:lnTo>
                  <a:pt x="14" y="25"/>
                </a:lnTo>
                <a:lnTo>
                  <a:pt x="14" y="25"/>
                </a:lnTo>
                <a:lnTo>
                  <a:pt x="7" y="22"/>
                </a:lnTo>
                <a:lnTo>
                  <a:pt x="5" y="20"/>
                </a:lnTo>
                <a:lnTo>
                  <a:pt x="2" y="16"/>
                </a:lnTo>
                <a:lnTo>
                  <a:pt x="0" y="11"/>
                </a:lnTo>
                <a:lnTo>
                  <a:pt x="0" y="11"/>
                </a:lnTo>
                <a:lnTo>
                  <a:pt x="2" y="7"/>
                </a:lnTo>
                <a:lnTo>
                  <a:pt x="5" y="3"/>
                </a:lnTo>
                <a:lnTo>
                  <a:pt x="7" y="0"/>
                </a:lnTo>
                <a:lnTo>
                  <a:pt x="14" y="0"/>
                </a:lnTo>
                <a:lnTo>
                  <a:pt x="14" y="0"/>
                </a:lnTo>
                <a:lnTo>
                  <a:pt x="19" y="0"/>
                </a:lnTo>
                <a:lnTo>
                  <a:pt x="22" y="3"/>
                </a:lnTo>
                <a:lnTo>
                  <a:pt x="26" y="7"/>
                </a:lnTo>
                <a:lnTo>
                  <a:pt x="26" y="11"/>
                </a:lnTo>
                <a:lnTo>
                  <a:pt x="26" y="11"/>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3" name="Freeform 47"/>
          <p:cNvSpPr>
            <a:spLocks/>
          </p:cNvSpPr>
          <p:nvPr/>
        </p:nvSpPr>
        <p:spPr bwMode="auto">
          <a:xfrm>
            <a:off x="4154950" y="3168229"/>
            <a:ext cx="32147" cy="26194"/>
          </a:xfrm>
          <a:custGeom>
            <a:avLst/>
            <a:gdLst>
              <a:gd name="T0" fmla="*/ 27 w 27"/>
              <a:gd name="T1" fmla="*/ 11 h 22"/>
              <a:gd name="T2" fmla="*/ 27 w 27"/>
              <a:gd name="T3" fmla="*/ 11 h 22"/>
              <a:gd name="T4" fmla="*/ 24 w 27"/>
              <a:gd name="T5" fmla="*/ 15 h 22"/>
              <a:gd name="T6" fmla="*/ 22 w 27"/>
              <a:gd name="T7" fmla="*/ 19 h 22"/>
              <a:gd name="T8" fmla="*/ 17 w 27"/>
              <a:gd name="T9" fmla="*/ 22 h 22"/>
              <a:gd name="T10" fmla="*/ 12 w 27"/>
              <a:gd name="T11" fmla="*/ 22 h 22"/>
              <a:gd name="T12" fmla="*/ 12 w 27"/>
              <a:gd name="T13" fmla="*/ 22 h 22"/>
              <a:gd name="T14" fmla="*/ 7 w 27"/>
              <a:gd name="T15" fmla="*/ 22 h 22"/>
              <a:gd name="T16" fmla="*/ 2 w 27"/>
              <a:gd name="T17" fmla="*/ 19 h 22"/>
              <a:gd name="T18" fmla="*/ 0 w 27"/>
              <a:gd name="T19" fmla="*/ 15 h 22"/>
              <a:gd name="T20" fmla="*/ 0 w 27"/>
              <a:gd name="T21" fmla="*/ 11 h 22"/>
              <a:gd name="T22" fmla="*/ 0 w 27"/>
              <a:gd name="T23" fmla="*/ 11 h 22"/>
              <a:gd name="T24" fmla="*/ 0 w 27"/>
              <a:gd name="T25" fmla="*/ 6 h 22"/>
              <a:gd name="T26" fmla="*/ 2 w 27"/>
              <a:gd name="T27" fmla="*/ 2 h 22"/>
              <a:gd name="T28" fmla="*/ 7 w 27"/>
              <a:gd name="T29" fmla="*/ 0 h 22"/>
              <a:gd name="T30" fmla="*/ 12 w 27"/>
              <a:gd name="T31" fmla="*/ 0 h 22"/>
              <a:gd name="T32" fmla="*/ 12 w 27"/>
              <a:gd name="T33" fmla="*/ 0 h 22"/>
              <a:gd name="T34" fmla="*/ 17 w 27"/>
              <a:gd name="T35" fmla="*/ 0 h 22"/>
              <a:gd name="T36" fmla="*/ 22 w 27"/>
              <a:gd name="T37" fmla="*/ 2 h 22"/>
              <a:gd name="T38" fmla="*/ 24 w 27"/>
              <a:gd name="T39" fmla="*/ 6 h 22"/>
              <a:gd name="T40" fmla="*/ 27 w 27"/>
              <a:gd name="T41" fmla="*/ 11 h 22"/>
              <a:gd name="T42" fmla="*/ 27 w 27"/>
              <a:gd name="T43"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2">
                <a:moveTo>
                  <a:pt x="27" y="11"/>
                </a:moveTo>
                <a:lnTo>
                  <a:pt x="27" y="11"/>
                </a:lnTo>
                <a:lnTo>
                  <a:pt x="24" y="15"/>
                </a:lnTo>
                <a:lnTo>
                  <a:pt x="22" y="19"/>
                </a:lnTo>
                <a:lnTo>
                  <a:pt x="17" y="22"/>
                </a:lnTo>
                <a:lnTo>
                  <a:pt x="12" y="22"/>
                </a:lnTo>
                <a:lnTo>
                  <a:pt x="12" y="22"/>
                </a:lnTo>
                <a:lnTo>
                  <a:pt x="7" y="22"/>
                </a:lnTo>
                <a:lnTo>
                  <a:pt x="2" y="19"/>
                </a:lnTo>
                <a:lnTo>
                  <a:pt x="0" y="15"/>
                </a:lnTo>
                <a:lnTo>
                  <a:pt x="0" y="11"/>
                </a:lnTo>
                <a:lnTo>
                  <a:pt x="0" y="11"/>
                </a:lnTo>
                <a:lnTo>
                  <a:pt x="0" y="6"/>
                </a:lnTo>
                <a:lnTo>
                  <a:pt x="2" y="2"/>
                </a:lnTo>
                <a:lnTo>
                  <a:pt x="7" y="0"/>
                </a:lnTo>
                <a:lnTo>
                  <a:pt x="12" y="0"/>
                </a:lnTo>
                <a:lnTo>
                  <a:pt x="12" y="0"/>
                </a:lnTo>
                <a:lnTo>
                  <a:pt x="17" y="0"/>
                </a:lnTo>
                <a:lnTo>
                  <a:pt x="22" y="2"/>
                </a:lnTo>
                <a:lnTo>
                  <a:pt x="24" y="6"/>
                </a:lnTo>
                <a:lnTo>
                  <a:pt x="27" y="11"/>
                </a:lnTo>
                <a:lnTo>
                  <a:pt x="27" y="11"/>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4" name="Freeform 48"/>
          <p:cNvSpPr>
            <a:spLocks/>
          </p:cNvSpPr>
          <p:nvPr/>
        </p:nvSpPr>
        <p:spPr bwMode="auto">
          <a:xfrm>
            <a:off x="4137091" y="3194421"/>
            <a:ext cx="32147" cy="28575"/>
          </a:xfrm>
          <a:custGeom>
            <a:avLst/>
            <a:gdLst>
              <a:gd name="T0" fmla="*/ 27 w 27"/>
              <a:gd name="T1" fmla="*/ 13 h 24"/>
              <a:gd name="T2" fmla="*/ 27 w 27"/>
              <a:gd name="T3" fmla="*/ 13 h 24"/>
              <a:gd name="T4" fmla="*/ 27 w 27"/>
              <a:gd name="T5" fmla="*/ 17 h 24"/>
              <a:gd name="T6" fmla="*/ 25 w 27"/>
              <a:gd name="T7" fmla="*/ 22 h 24"/>
              <a:gd name="T8" fmla="*/ 20 w 27"/>
              <a:gd name="T9" fmla="*/ 24 h 24"/>
              <a:gd name="T10" fmla="*/ 15 w 27"/>
              <a:gd name="T11" fmla="*/ 24 h 24"/>
              <a:gd name="T12" fmla="*/ 15 w 27"/>
              <a:gd name="T13" fmla="*/ 24 h 24"/>
              <a:gd name="T14" fmla="*/ 10 w 27"/>
              <a:gd name="T15" fmla="*/ 24 h 24"/>
              <a:gd name="T16" fmla="*/ 5 w 27"/>
              <a:gd name="T17" fmla="*/ 22 h 24"/>
              <a:gd name="T18" fmla="*/ 3 w 27"/>
              <a:gd name="T19" fmla="*/ 17 h 24"/>
              <a:gd name="T20" fmla="*/ 0 w 27"/>
              <a:gd name="T21" fmla="*/ 13 h 24"/>
              <a:gd name="T22" fmla="*/ 0 w 27"/>
              <a:gd name="T23" fmla="*/ 13 h 24"/>
              <a:gd name="T24" fmla="*/ 3 w 27"/>
              <a:gd name="T25" fmla="*/ 8 h 24"/>
              <a:gd name="T26" fmla="*/ 5 w 27"/>
              <a:gd name="T27" fmla="*/ 4 h 24"/>
              <a:gd name="T28" fmla="*/ 10 w 27"/>
              <a:gd name="T29" fmla="*/ 2 h 24"/>
              <a:gd name="T30" fmla="*/ 15 w 27"/>
              <a:gd name="T31" fmla="*/ 0 h 24"/>
              <a:gd name="T32" fmla="*/ 15 w 27"/>
              <a:gd name="T33" fmla="*/ 0 h 24"/>
              <a:gd name="T34" fmla="*/ 20 w 27"/>
              <a:gd name="T35" fmla="*/ 2 h 24"/>
              <a:gd name="T36" fmla="*/ 25 w 27"/>
              <a:gd name="T37" fmla="*/ 4 h 24"/>
              <a:gd name="T38" fmla="*/ 27 w 27"/>
              <a:gd name="T39" fmla="*/ 8 h 24"/>
              <a:gd name="T40" fmla="*/ 27 w 27"/>
              <a:gd name="T41" fmla="*/ 13 h 24"/>
              <a:gd name="T42" fmla="*/ 27 w 27"/>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4">
                <a:moveTo>
                  <a:pt x="27" y="13"/>
                </a:moveTo>
                <a:lnTo>
                  <a:pt x="27" y="13"/>
                </a:lnTo>
                <a:lnTo>
                  <a:pt x="27" y="17"/>
                </a:lnTo>
                <a:lnTo>
                  <a:pt x="25" y="22"/>
                </a:lnTo>
                <a:lnTo>
                  <a:pt x="20" y="24"/>
                </a:lnTo>
                <a:lnTo>
                  <a:pt x="15" y="24"/>
                </a:lnTo>
                <a:lnTo>
                  <a:pt x="15" y="24"/>
                </a:lnTo>
                <a:lnTo>
                  <a:pt x="10" y="24"/>
                </a:lnTo>
                <a:lnTo>
                  <a:pt x="5" y="22"/>
                </a:lnTo>
                <a:lnTo>
                  <a:pt x="3" y="17"/>
                </a:lnTo>
                <a:lnTo>
                  <a:pt x="0" y="13"/>
                </a:lnTo>
                <a:lnTo>
                  <a:pt x="0" y="13"/>
                </a:lnTo>
                <a:lnTo>
                  <a:pt x="3" y="8"/>
                </a:lnTo>
                <a:lnTo>
                  <a:pt x="5" y="4"/>
                </a:lnTo>
                <a:lnTo>
                  <a:pt x="10" y="2"/>
                </a:lnTo>
                <a:lnTo>
                  <a:pt x="15" y="0"/>
                </a:lnTo>
                <a:lnTo>
                  <a:pt x="15" y="0"/>
                </a:lnTo>
                <a:lnTo>
                  <a:pt x="20" y="2"/>
                </a:lnTo>
                <a:lnTo>
                  <a:pt x="25" y="4"/>
                </a:lnTo>
                <a:lnTo>
                  <a:pt x="27" y="8"/>
                </a:lnTo>
                <a:lnTo>
                  <a:pt x="27" y="13"/>
                </a:lnTo>
                <a:lnTo>
                  <a:pt x="27"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5" name="Freeform 49"/>
          <p:cNvSpPr>
            <a:spLocks/>
          </p:cNvSpPr>
          <p:nvPr/>
        </p:nvSpPr>
        <p:spPr bwMode="auto">
          <a:xfrm>
            <a:off x="4143044" y="3220615"/>
            <a:ext cx="32147" cy="28575"/>
          </a:xfrm>
          <a:custGeom>
            <a:avLst/>
            <a:gdLst>
              <a:gd name="T0" fmla="*/ 27 w 27"/>
              <a:gd name="T1" fmla="*/ 13 h 24"/>
              <a:gd name="T2" fmla="*/ 27 w 27"/>
              <a:gd name="T3" fmla="*/ 13 h 24"/>
              <a:gd name="T4" fmla="*/ 24 w 27"/>
              <a:gd name="T5" fmla="*/ 17 h 24"/>
              <a:gd name="T6" fmla="*/ 22 w 27"/>
              <a:gd name="T7" fmla="*/ 22 h 24"/>
              <a:gd name="T8" fmla="*/ 17 w 27"/>
              <a:gd name="T9" fmla="*/ 24 h 24"/>
              <a:gd name="T10" fmla="*/ 12 w 27"/>
              <a:gd name="T11" fmla="*/ 24 h 24"/>
              <a:gd name="T12" fmla="*/ 12 w 27"/>
              <a:gd name="T13" fmla="*/ 24 h 24"/>
              <a:gd name="T14" fmla="*/ 8 w 27"/>
              <a:gd name="T15" fmla="*/ 24 h 24"/>
              <a:gd name="T16" fmla="*/ 3 w 27"/>
              <a:gd name="T17" fmla="*/ 22 h 24"/>
              <a:gd name="T18" fmla="*/ 0 w 27"/>
              <a:gd name="T19" fmla="*/ 17 h 24"/>
              <a:gd name="T20" fmla="*/ 0 w 27"/>
              <a:gd name="T21" fmla="*/ 13 h 24"/>
              <a:gd name="T22" fmla="*/ 0 w 27"/>
              <a:gd name="T23" fmla="*/ 13 h 24"/>
              <a:gd name="T24" fmla="*/ 0 w 27"/>
              <a:gd name="T25" fmla="*/ 8 h 24"/>
              <a:gd name="T26" fmla="*/ 3 w 27"/>
              <a:gd name="T27" fmla="*/ 4 h 24"/>
              <a:gd name="T28" fmla="*/ 8 w 27"/>
              <a:gd name="T29" fmla="*/ 2 h 24"/>
              <a:gd name="T30" fmla="*/ 12 w 27"/>
              <a:gd name="T31" fmla="*/ 0 h 24"/>
              <a:gd name="T32" fmla="*/ 12 w 27"/>
              <a:gd name="T33" fmla="*/ 0 h 24"/>
              <a:gd name="T34" fmla="*/ 17 w 27"/>
              <a:gd name="T35" fmla="*/ 2 h 24"/>
              <a:gd name="T36" fmla="*/ 22 w 27"/>
              <a:gd name="T37" fmla="*/ 4 h 24"/>
              <a:gd name="T38" fmla="*/ 24 w 27"/>
              <a:gd name="T39" fmla="*/ 8 h 24"/>
              <a:gd name="T40" fmla="*/ 27 w 27"/>
              <a:gd name="T41" fmla="*/ 13 h 24"/>
              <a:gd name="T42" fmla="*/ 27 w 27"/>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4">
                <a:moveTo>
                  <a:pt x="27" y="13"/>
                </a:moveTo>
                <a:lnTo>
                  <a:pt x="27" y="13"/>
                </a:lnTo>
                <a:lnTo>
                  <a:pt x="24" y="17"/>
                </a:lnTo>
                <a:lnTo>
                  <a:pt x="22" y="22"/>
                </a:lnTo>
                <a:lnTo>
                  <a:pt x="17" y="24"/>
                </a:lnTo>
                <a:lnTo>
                  <a:pt x="12" y="24"/>
                </a:lnTo>
                <a:lnTo>
                  <a:pt x="12" y="24"/>
                </a:lnTo>
                <a:lnTo>
                  <a:pt x="8" y="24"/>
                </a:lnTo>
                <a:lnTo>
                  <a:pt x="3" y="22"/>
                </a:lnTo>
                <a:lnTo>
                  <a:pt x="0" y="17"/>
                </a:lnTo>
                <a:lnTo>
                  <a:pt x="0" y="13"/>
                </a:lnTo>
                <a:lnTo>
                  <a:pt x="0" y="13"/>
                </a:lnTo>
                <a:lnTo>
                  <a:pt x="0" y="8"/>
                </a:lnTo>
                <a:lnTo>
                  <a:pt x="3" y="4"/>
                </a:lnTo>
                <a:lnTo>
                  <a:pt x="8" y="2"/>
                </a:lnTo>
                <a:lnTo>
                  <a:pt x="12" y="0"/>
                </a:lnTo>
                <a:lnTo>
                  <a:pt x="12" y="0"/>
                </a:lnTo>
                <a:lnTo>
                  <a:pt x="17" y="2"/>
                </a:lnTo>
                <a:lnTo>
                  <a:pt x="22" y="4"/>
                </a:lnTo>
                <a:lnTo>
                  <a:pt x="24" y="8"/>
                </a:lnTo>
                <a:lnTo>
                  <a:pt x="27" y="13"/>
                </a:lnTo>
                <a:lnTo>
                  <a:pt x="27"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6" name="Freeform 50"/>
          <p:cNvSpPr>
            <a:spLocks/>
          </p:cNvSpPr>
          <p:nvPr/>
        </p:nvSpPr>
        <p:spPr bwMode="auto">
          <a:xfrm>
            <a:off x="4126375" y="3280147"/>
            <a:ext cx="30956" cy="28575"/>
          </a:xfrm>
          <a:custGeom>
            <a:avLst/>
            <a:gdLst>
              <a:gd name="T0" fmla="*/ 26 w 26"/>
              <a:gd name="T1" fmla="*/ 13 h 24"/>
              <a:gd name="T2" fmla="*/ 26 w 26"/>
              <a:gd name="T3" fmla="*/ 13 h 24"/>
              <a:gd name="T4" fmla="*/ 26 w 26"/>
              <a:gd name="T5" fmla="*/ 18 h 24"/>
              <a:gd name="T6" fmla="*/ 24 w 26"/>
              <a:gd name="T7" fmla="*/ 22 h 24"/>
              <a:gd name="T8" fmla="*/ 19 w 26"/>
              <a:gd name="T9" fmla="*/ 24 h 24"/>
              <a:gd name="T10" fmla="*/ 14 w 26"/>
              <a:gd name="T11" fmla="*/ 24 h 24"/>
              <a:gd name="T12" fmla="*/ 14 w 26"/>
              <a:gd name="T13" fmla="*/ 24 h 24"/>
              <a:gd name="T14" fmla="*/ 9 w 26"/>
              <a:gd name="T15" fmla="*/ 24 h 24"/>
              <a:gd name="T16" fmla="*/ 5 w 26"/>
              <a:gd name="T17" fmla="*/ 22 h 24"/>
              <a:gd name="T18" fmla="*/ 2 w 26"/>
              <a:gd name="T19" fmla="*/ 18 h 24"/>
              <a:gd name="T20" fmla="*/ 0 w 26"/>
              <a:gd name="T21" fmla="*/ 13 h 24"/>
              <a:gd name="T22" fmla="*/ 0 w 26"/>
              <a:gd name="T23" fmla="*/ 13 h 24"/>
              <a:gd name="T24" fmla="*/ 2 w 26"/>
              <a:gd name="T25" fmla="*/ 9 h 24"/>
              <a:gd name="T26" fmla="*/ 5 w 26"/>
              <a:gd name="T27" fmla="*/ 5 h 24"/>
              <a:gd name="T28" fmla="*/ 9 w 26"/>
              <a:gd name="T29" fmla="*/ 2 h 24"/>
              <a:gd name="T30" fmla="*/ 14 w 26"/>
              <a:gd name="T31" fmla="*/ 0 h 24"/>
              <a:gd name="T32" fmla="*/ 14 w 26"/>
              <a:gd name="T33" fmla="*/ 0 h 24"/>
              <a:gd name="T34" fmla="*/ 19 w 26"/>
              <a:gd name="T35" fmla="*/ 2 h 24"/>
              <a:gd name="T36" fmla="*/ 24 w 26"/>
              <a:gd name="T37" fmla="*/ 5 h 24"/>
              <a:gd name="T38" fmla="*/ 26 w 26"/>
              <a:gd name="T39" fmla="*/ 9 h 24"/>
              <a:gd name="T40" fmla="*/ 26 w 26"/>
              <a:gd name="T41" fmla="*/ 13 h 24"/>
              <a:gd name="T42" fmla="*/ 26 w 26"/>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4">
                <a:moveTo>
                  <a:pt x="26" y="13"/>
                </a:moveTo>
                <a:lnTo>
                  <a:pt x="26" y="13"/>
                </a:lnTo>
                <a:lnTo>
                  <a:pt x="26" y="18"/>
                </a:lnTo>
                <a:lnTo>
                  <a:pt x="24" y="22"/>
                </a:lnTo>
                <a:lnTo>
                  <a:pt x="19" y="24"/>
                </a:lnTo>
                <a:lnTo>
                  <a:pt x="14" y="24"/>
                </a:lnTo>
                <a:lnTo>
                  <a:pt x="14" y="24"/>
                </a:lnTo>
                <a:lnTo>
                  <a:pt x="9" y="24"/>
                </a:lnTo>
                <a:lnTo>
                  <a:pt x="5" y="22"/>
                </a:lnTo>
                <a:lnTo>
                  <a:pt x="2" y="18"/>
                </a:lnTo>
                <a:lnTo>
                  <a:pt x="0" y="13"/>
                </a:lnTo>
                <a:lnTo>
                  <a:pt x="0" y="13"/>
                </a:lnTo>
                <a:lnTo>
                  <a:pt x="2" y="9"/>
                </a:lnTo>
                <a:lnTo>
                  <a:pt x="5" y="5"/>
                </a:lnTo>
                <a:lnTo>
                  <a:pt x="9" y="2"/>
                </a:lnTo>
                <a:lnTo>
                  <a:pt x="14" y="0"/>
                </a:lnTo>
                <a:lnTo>
                  <a:pt x="14" y="0"/>
                </a:lnTo>
                <a:lnTo>
                  <a:pt x="19" y="2"/>
                </a:lnTo>
                <a:lnTo>
                  <a:pt x="24" y="5"/>
                </a:lnTo>
                <a:lnTo>
                  <a:pt x="26" y="9"/>
                </a:lnTo>
                <a:lnTo>
                  <a:pt x="26" y="13"/>
                </a:lnTo>
                <a:lnTo>
                  <a:pt x="26"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7" name="Freeform 51"/>
          <p:cNvSpPr>
            <a:spLocks/>
          </p:cNvSpPr>
          <p:nvPr/>
        </p:nvSpPr>
        <p:spPr bwMode="auto">
          <a:xfrm>
            <a:off x="4154950" y="3321818"/>
            <a:ext cx="32147" cy="29766"/>
          </a:xfrm>
          <a:custGeom>
            <a:avLst/>
            <a:gdLst>
              <a:gd name="T0" fmla="*/ 27 w 27"/>
              <a:gd name="T1" fmla="*/ 11 h 25"/>
              <a:gd name="T2" fmla="*/ 27 w 27"/>
              <a:gd name="T3" fmla="*/ 11 h 25"/>
              <a:gd name="T4" fmla="*/ 24 w 27"/>
              <a:gd name="T5" fmla="*/ 16 h 25"/>
              <a:gd name="T6" fmla="*/ 22 w 27"/>
              <a:gd name="T7" fmla="*/ 20 h 25"/>
              <a:gd name="T8" fmla="*/ 17 w 27"/>
              <a:gd name="T9" fmla="*/ 22 h 25"/>
              <a:gd name="T10" fmla="*/ 12 w 27"/>
              <a:gd name="T11" fmla="*/ 25 h 25"/>
              <a:gd name="T12" fmla="*/ 12 w 27"/>
              <a:gd name="T13" fmla="*/ 25 h 25"/>
              <a:gd name="T14" fmla="*/ 7 w 27"/>
              <a:gd name="T15" fmla="*/ 22 h 25"/>
              <a:gd name="T16" fmla="*/ 2 w 27"/>
              <a:gd name="T17" fmla="*/ 20 h 25"/>
              <a:gd name="T18" fmla="*/ 0 w 27"/>
              <a:gd name="T19" fmla="*/ 16 h 25"/>
              <a:gd name="T20" fmla="*/ 0 w 27"/>
              <a:gd name="T21" fmla="*/ 11 h 25"/>
              <a:gd name="T22" fmla="*/ 0 w 27"/>
              <a:gd name="T23" fmla="*/ 11 h 25"/>
              <a:gd name="T24" fmla="*/ 0 w 27"/>
              <a:gd name="T25" fmla="*/ 7 h 25"/>
              <a:gd name="T26" fmla="*/ 2 w 27"/>
              <a:gd name="T27" fmla="*/ 3 h 25"/>
              <a:gd name="T28" fmla="*/ 7 w 27"/>
              <a:gd name="T29" fmla="*/ 0 h 25"/>
              <a:gd name="T30" fmla="*/ 12 w 27"/>
              <a:gd name="T31" fmla="*/ 0 h 25"/>
              <a:gd name="T32" fmla="*/ 12 w 27"/>
              <a:gd name="T33" fmla="*/ 0 h 25"/>
              <a:gd name="T34" fmla="*/ 17 w 27"/>
              <a:gd name="T35" fmla="*/ 0 h 25"/>
              <a:gd name="T36" fmla="*/ 22 w 27"/>
              <a:gd name="T37" fmla="*/ 3 h 25"/>
              <a:gd name="T38" fmla="*/ 24 w 27"/>
              <a:gd name="T39" fmla="*/ 7 h 25"/>
              <a:gd name="T40" fmla="*/ 27 w 27"/>
              <a:gd name="T41" fmla="*/ 11 h 25"/>
              <a:gd name="T42" fmla="*/ 27 w 27"/>
              <a:gd name="T43"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5">
                <a:moveTo>
                  <a:pt x="27" y="11"/>
                </a:moveTo>
                <a:lnTo>
                  <a:pt x="27" y="11"/>
                </a:lnTo>
                <a:lnTo>
                  <a:pt x="24" y="16"/>
                </a:lnTo>
                <a:lnTo>
                  <a:pt x="22" y="20"/>
                </a:lnTo>
                <a:lnTo>
                  <a:pt x="17" y="22"/>
                </a:lnTo>
                <a:lnTo>
                  <a:pt x="12" y="25"/>
                </a:lnTo>
                <a:lnTo>
                  <a:pt x="12" y="25"/>
                </a:lnTo>
                <a:lnTo>
                  <a:pt x="7" y="22"/>
                </a:lnTo>
                <a:lnTo>
                  <a:pt x="2" y="20"/>
                </a:lnTo>
                <a:lnTo>
                  <a:pt x="0" y="16"/>
                </a:lnTo>
                <a:lnTo>
                  <a:pt x="0" y="11"/>
                </a:lnTo>
                <a:lnTo>
                  <a:pt x="0" y="11"/>
                </a:lnTo>
                <a:lnTo>
                  <a:pt x="0" y="7"/>
                </a:lnTo>
                <a:lnTo>
                  <a:pt x="2" y="3"/>
                </a:lnTo>
                <a:lnTo>
                  <a:pt x="7" y="0"/>
                </a:lnTo>
                <a:lnTo>
                  <a:pt x="12" y="0"/>
                </a:lnTo>
                <a:lnTo>
                  <a:pt x="12" y="0"/>
                </a:lnTo>
                <a:lnTo>
                  <a:pt x="17" y="0"/>
                </a:lnTo>
                <a:lnTo>
                  <a:pt x="22" y="3"/>
                </a:lnTo>
                <a:lnTo>
                  <a:pt x="24" y="7"/>
                </a:lnTo>
                <a:lnTo>
                  <a:pt x="27" y="11"/>
                </a:lnTo>
                <a:lnTo>
                  <a:pt x="27" y="11"/>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8" name="Freeform 52"/>
          <p:cNvSpPr>
            <a:spLocks/>
          </p:cNvSpPr>
          <p:nvPr/>
        </p:nvSpPr>
        <p:spPr bwMode="auto">
          <a:xfrm>
            <a:off x="4132326" y="3343252"/>
            <a:ext cx="14288" cy="13097"/>
          </a:xfrm>
          <a:custGeom>
            <a:avLst/>
            <a:gdLst>
              <a:gd name="T0" fmla="*/ 12 w 12"/>
              <a:gd name="T1" fmla="*/ 7 h 11"/>
              <a:gd name="T2" fmla="*/ 12 w 12"/>
              <a:gd name="T3" fmla="*/ 7 h 11"/>
              <a:gd name="T4" fmla="*/ 9 w 12"/>
              <a:gd name="T5" fmla="*/ 9 h 11"/>
              <a:gd name="T6" fmla="*/ 4 w 12"/>
              <a:gd name="T7" fmla="*/ 11 h 11"/>
              <a:gd name="T8" fmla="*/ 4 w 12"/>
              <a:gd name="T9" fmla="*/ 11 h 11"/>
              <a:gd name="T10" fmla="*/ 2 w 12"/>
              <a:gd name="T11" fmla="*/ 9 h 11"/>
              <a:gd name="T12" fmla="*/ 0 w 12"/>
              <a:gd name="T13" fmla="*/ 7 h 11"/>
              <a:gd name="T14" fmla="*/ 0 w 12"/>
              <a:gd name="T15" fmla="*/ 7 h 11"/>
              <a:gd name="T16" fmla="*/ 2 w 12"/>
              <a:gd name="T17" fmla="*/ 2 h 11"/>
              <a:gd name="T18" fmla="*/ 4 w 12"/>
              <a:gd name="T19" fmla="*/ 0 h 11"/>
              <a:gd name="T20" fmla="*/ 4 w 12"/>
              <a:gd name="T21" fmla="*/ 0 h 11"/>
              <a:gd name="T22" fmla="*/ 9 w 12"/>
              <a:gd name="T23" fmla="*/ 2 h 11"/>
              <a:gd name="T24" fmla="*/ 12 w 12"/>
              <a:gd name="T25" fmla="*/ 7 h 11"/>
              <a:gd name="T26" fmla="*/ 12 w 12"/>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1">
                <a:moveTo>
                  <a:pt x="12" y="7"/>
                </a:moveTo>
                <a:lnTo>
                  <a:pt x="12" y="7"/>
                </a:lnTo>
                <a:lnTo>
                  <a:pt x="9" y="9"/>
                </a:lnTo>
                <a:lnTo>
                  <a:pt x="4" y="11"/>
                </a:lnTo>
                <a:lnTo>
                  <a:pt x="4" y="11"/>
                </a:lnTo>
                <a:lnTo>
                  <a:pt x="2" y="9"/>
                </a:lnTo>
                <a:lnTo>
                  <a:pt x="0" y="7"/>
                </a:lnTo>
                <a:lnTo>
                  <a:pt x="0" y="7"/>
                </a:lnTo>
                <a:lnTo>
                  <a:pt x="2" y="2"/>
                </a:lnTo>
                <a:lnTo>
                  <a:pt x="4" y="0"/>
                </a:lnTo>
                <a:lnTo>
                  <a:pt x="4" y="0"/>
                </a:lnTo>
                <a:lnTo>
                  <a:pt x="9" y="2"/>
                </a:lnTo>
                <a:lnTo>
                  <a:pt x="12" y="7"/>
                </a:lnTo>
                <a:lnTo>
                  <a:pt x="12"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9" name="Freeform 53"/>
          <p:cNvSpPr>
            <a:spLocks/>
          </p:cNvSpPr>
          <p:nvPr/>
        </p:nvSpPr>
        <p:spPr bwMode="auto">
          <a:xfrm>
            <a:off x="4132326" y="3314675"/>
            <a:ext cx="14288" cy="10716"/>
          </a:xfrm>
          <a:custGeom>
            <a:avLst/>
            <a:gdLst>
              <a:gd name="T0" fmla="*/ 12 w 12"/>
              <a:gd name="T1" fmla="*/ 4 h 9"/>
              <a:gd name="T2" fmla="*/ 12 w 12"/>
              <a:gd name="T3" fmla="*/ 4 h 9"/>
              <a:gd name="T4" fmla="*/ 9 w 12"/>
              <a:gd name="T5" fmla="*/ 9 h 9"/>
              <a:gd name="T6" fmla="*/ 7 w 12"/>
              <a:gd name="T7" fmla="*/ 9 h 9"/>
              <a:gd name="T8" fmla="*/ 7 w 12"/>
              <a:gd name="T9" fmla="*/ 9 h 9"/>
              <a:gd name="T10" fmla="*/ 2 w 12"/>
              <a:gd name="T11" fmla="*/ 9 h 9"/>
              <a:gd name="T12" fmla="*/ 0 w 12"/>
              <a:gd name="T13" fmla="*/ 4 h 9"/>
              <a:gd name="T14" fmla="*/ 0 w 12"/>
              <a:gd name="T15" fmla="*/ 4 h 9"/>
              <a:gd name="T16" fmla="*/ 2 w 12"/>
              <a:gd name="T17" fmla="*/ 0 h 9"/>
              <a:gd name="T18" fmla="*/ 7 w 12"/>
              <a:gd name="T19" fmla="*/ 0 h 9"/>
              <a:gd name="T20" fmla="*/ 7 w 12"/>
              <a:gd name="T21" fmla="*/ 0 h 9"/>
              <a:gd name="T22" fmla="*/ 9 w 12"/>
              <a:gd name="T23" fmla="*/ 0 h 9"/>
              <a:gd name="T24" fmla="*/ 12 w 12"/>
              <a:gd name="T25" fmla="*/ 4 h 9"/>
              <a:gd name="T26" fmla="*/ 12 w 12"/>
              <a:gd name="T2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9">
                <a:moveTo>
                  <a:pt x="12" y="4"/>
                </a:moveTo>
                <a:lnTo>
                  <a:pt x="12" y="4"/>
                </a:lnTo>
                <a:lnTo>
                  <a:pt x="9" y="9"/>
                </a:lnTo>
                <a:lnTo>
                  <a:pt x="7" y="9"/>
                </a:lnTo>
                <a:lnTo>
                  <a:pt x="7" y="9"/>
                </a:lnTo>
                <a:lnTo>
                  <a:pt x="2" y="9"/>
                </a:lnTo>
                <a:lnTo>
                  <a:pt x="0" y="4"/>
                </a:lnTo>
                <a:lnTo>
                  <a:pt x="0" y="4"/>
                </a:lnTo>
                <a:lnTo>
                  <a:pt x="2" y="0"/>
                </a:lnTo>
                <a:lnTo>
                  <a:pt x="7" y="0"/>
                </a:lnTo>
                <a:lnTo>
                  <a:pt x="7" y="0"/>
                </a:lnTo>
                <a:lnTo>
                  <a:pt x="9" y="0"/>
                </a:lnTo>
                <a:lnTo>
                  <a:pt x="12" y="4"/>
                </a:lnTo>
                <a:lnTo>
                  <a:pt x="12" y="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0" name="Freeform 54"/>
          <p:cNvSpPr>
            <a:spLocks/>
          </p:cNvSpPr>
          <p:nvPr/>
        </p:nvSpPr>
        <p:spPr bwMode="auto">
          <a:xfrm>
            <a:off x="4177570" y="3227761"/>
            <a:ext cx="14288" cy="13097"/>
          </a:xfrm>
          <a:custGeom>
            <a:avLst/>
            <a:gdLst>
              <a:gd name="T0" fmla="*/ 12 w 12"/>
              <a:gd name="T1" fmla="*/ 7 h 11"/>
              <a:gd name="T2" fmla="*/ 12 w 12"/>
              <a:gd name="T3" fmla="*/ 7 h 11"/>
              <a:gd name="T4" fmla="*/ 10 w 12"/>
              <a:gd name="T5" fmla="*/ 9 h 11"/>
              <a:gd name="T6" fmla="*/ 8 w 12"/>
              <a:gd name="T7" fmla="*/ 11 h 11"/>
              <a:gd name="T8" fmla="*/ 8 w 12"/>
              <a:gd name="T9" fmla="*/ 11 h 11"/>
              <a:gd name="T10" fmla="*/ 3 w 12"/>
              <a:gd name="T11" fmla="*/ 9 h 11"/>
              <a:gd name="T12" fmla="*/ 0 w 12"/>
              <a:gd name="T13" fmla="*/ 7 h 11"/>
              <a:gd name="T14" fmla="*/ 0 w 12"/>
              <a:gd name="T15" fmla="*/ 7 h 11"/>
              <a:gd name="T16" fmla="*/ 3 w 12"/>
              <a:gd name="T17" fmla="*/ 2 h 11"/>
              <a:gd name="T18" fmla="*/ 8 w 12"/>
              <a:gd name="T19" fmla="*/ 0 h 11"/>
              <a:gd name="T20" fmla="*/ 8 w 12"/>
              <a:gd name="T21" fmla="*/ 0 h 11"/>
              <a:gd name="T22" fmla="*/ 10 w 12"/>
              <a:gd name="T23" fmla="*/ 2 h 11"/>
              <a:gd name="T24" fmla="*/ 12 w 12"/>
              <a:gd name="T25" fmla="*/ 7 h 11"/>
              <a:gd name="T26" fmla="*/ 12 w 12"/>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1">
                <a:moveTo>
                  <a:pt x="12" y="7"/>
                </a:moveTo>
                <a:lnTo>
                  <a:pt x="12" y="7"/>
                </a:lnTo>
                <a:lnTo>
                  <a:pt x="10" y="9"/>
                </a:lnTo>
                <a:lnTo>
                  <a:pt x="8" y="11"/>
                </a:lnTo>
                <a:lnTo>
                  <a:pt x="8" y="11"/>
                </a:lnTo>
                <a:lnTo>
                  <a:pt x="3" y="9"/>
                </a:lnTo>
                <a:lnTo>
                  <a:pt x="0" y="7"/>
                </a:lnTo>
                <a:lnTo>
                  <a:pt x="0" y="7"/>
                </a:lnTo>
                <a:lnTo>
                  <a:pt x="3" y="2"/>
                </a:lnTo>
                <a:lnTo>
                  <a:pt x="8" y="0"/>
                </a:lnTo>
                <a:lnTo>
                  <a:pt x="8" y="0"/>
                </a:lnTo>
                <a:lnTo>
                  <a:pt x="10" y="2"/>
                </a:lnTo>
                <a:lnTo>
                  <a:pt x="12" y="7"/>
                </a:lnTo>
                <a:lnTo>
                  <a:pt x="12"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1" name="Freeform 55"/>
          <p:cNvSpPr>
            <a:spLocks/>
          </p:cNvSpPr>
          <p:nvPr/>
        </p:nvSpPr>
        <p:spPr bwMode="auto">
          <a:xfrm>
            <a:off x="4154950" y="3146796"/>
            <a:ext cx="11906" cy="10716"/>
          </a:xfrm>
          <a:custGeom>
            <a:avLst/>
            <a:gdLst>
              <a:gd name="T0" fmla="*/ 10 w 10"/>
              <a:gd name="T1" fmla="*/ 4 h 9"/>
              <a:gd name="T2" fmla="*/ 10 w 10"/>
              <a:gd name="T3" fmla="*/ 4 h 9"/>
              <a:gd name="T4" fmla="*/ 10 w 10"/>
              <a:gd name="T5" fmla="*/ 9 h 9"/>
              <a:gd name="T6" fmla="*/ 5 w 10"/>
              <a:gd name="T7" fmla="*/ 9 h 9"/>
              <a:gd name="T8" fmla="*/ 5 w 10"/>
              <a:gd name="T9" fmla="*/ 9 h 9"/>
              <a:gd name="T10" fmla="*/ 0 w 10"/>
              <a:gd name="T11" fmla="*/ 9 h 9"/>
              <a:gd name="T12" fmla="*/ 0 w 10"/>
              <a:gd name="T13" fmla="*/ 4 h 9"/>
              <a:gd name="T14" fmla="*/ 0 w 10"/>
              <a:gd name="T15" fmla="*/ 4 h 9"/>
              <a:gd name="T16" fmla="*/ 0 w 10"/>
              <a:gd name="T17" fmla="*/ 0 h 9"/>
              <a:gd name="T18" fmla="*/ 5 w 10"/>
              <a:gd name="T19" fmla="*/ 0 h 9"/>
              <a:gd name="T20" fmla="*/ 5 w 10"/>
              <a:gd name="T21" fmla="*/ 0 h 9"/>
              <a:gd name="T22" fmla="*/ 10 w 10"/>
              <a:gd name="T23" fmla="*/ 0 h 9"/>
              <a:gd name="T24" fmla="*/ 10 w 10"/>
              <a:gd name="T25" fmla="*/ 4 h 9"/>
              <a:gd name="T26" fmla="*/ 10 w 10"/>
              <a:gd name="T2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9">
                <a:moveTo>
                  <a:pt x="10" y="4"/>
                </a:moveTo>
                <a:lnTo>
                  <a:pt x="10" y="4"/>
                </a:lnTo>
                <a:lnTo>
                  <a:pt x="10" y="9"/>
                </a:lnTo>
                <a:lnTo>
                  <a:pt x="5" y="9"/>
                </a:lnTo>
                <a:lnTo>
                  <a:pt x="5" y="9"/>
                </a:lnTo>
                <a:lnTo>
                  <a:pt x="0" y="9"/>
                </a:lnTo>
                <a:lnTo>
                  <a:pt x="0" y="4"/>
                </a:lnTo>
                <a:lnTo>
                  <a:pt x="0" y="4"/>
                </a:lnTo>
                <a:lnTo>
                  <a:pt x="0" y="0"/>
                </a:lnTo>
                <a:lnTo>
                  <a:pt x="5" y="0"/>
                </a:lnTo>
                <a:lnTo>
                  <a:pt x="5" y="0"/>
                </a:lnTo>
                <a:lnTo>
                  <a:pt x="10" y="0"/>
                </a:lnTo>
                <a:lnTo>
                  <a:pt x="10" y="4"/>
                </a:lnTo>
                <a:lnTo>
                  <a:pt x="10" y="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2" name="Freeform 56"/>
          <p:cNvSpPr>
            <a:spLocks/>
          </p:cNvSpPr>
          <p:nvPr/>
        </p:nvSpPr>
        <p:spPr bwMode="auto">
          <a:xfrm>
            <a:off x="4148995" y="3057502"/>
            <a:ext cx="14288" cy="13097"/>
          </a:xfrm>
          <a:custGeom>
            <a:avLst/>
            <a:gdLst>
              <a:gd name="T0" fmla="*/ 12 w 12"/>
              <a:gd name="T1" fmla="*/ 7 h 11"/>
              <a:gd name="T2" fmla="*/ 12 w 12"/>
              <a:gd name="T3" fmla="*/ 7 h 11"/>
              <a:gd name="T4" fmla="*/ 10 w 12"/>
              <a:gd name="T5" fmla="*/ 9 h 11"/>
              <a:gd name="T6" fmla="*/ 7 w 12"/>
              <a:gd name="T7" fmla="*/ 11 h 11"/>
              <a:gd name="T8" fmla="*/ 7 w 12"/>
              <a:gd name="T9" fmla="*/ 11 h 11"/>
              <a:gd name="T10" fmla="*/ 3 w 12"/>
              <a:gd name="T11" fmla="*/ 9 h 11"/>
              <a:gd name="T12" fmla="*/ 0 w 12"/>
              <a:gd name="T13" fmla="*/ 7 h 11"/>
              <a:gd name="T14" fmla="*/ 0 w 12"/>
              <a:gd name="T15" fmla="*/ 7 h 11"/>
              <a:gd name="T16" fmla="*/ 3 w 12"/>
              <a:gd name="T17" fmla="*/ 2 h 11"/>
              <a:gd name="T18" fmla="*/ 7 w 12"/>
              <a:gd name="T19" fmla="*/ 0 h 11"/>
              <a:gd name="T20" fmla="*/ 7 w 12"/>
              <a:gd name="T21" fmla="*/ 0 h 11"/>
              <a:gd name="T22" fmla="*/ 10 w 12"/>
              <a:gd name="T23" fmla="*/ 2 h 11"/>
              <a:gd name="T24" fmla="*/ 12 w 12"/>
              <a:gd name="T25" fmla="*/ 7 h 11"/>
              <a:gd name="T26" fmla="*/ 12 w 12"/>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1">
                <a:moveTo>
                  <a:pt x="12" y="7"/>
                </a:moveTo>
                <a:lnTo>
                  <a:pt x="12" y="7"/>
                </a:lnTo>
                <a:lnTo>
                  <a:pt x="10" y="9"/>
                </a:lnTo>
                <a:lnTo>
                  <a:pt x="7" y="11"/>
                </a:lnTo>
                <a:lnTo>
                  <a:pt x="7" y="11"/>
                </a:lnTo>
                <a:lnTo>
                  <a:pt x="3" y="9"/>
                </a:lnTo>
                <a:lnTo>
                  <a:pt x="0" y="7"/>
                </a:lnTo>
                <a:lnTo>
                  <a:pt x="0" y="7"/>
                </a:lnTo>
                <a:lnTo>
                  <a:pt x="3" y="2"/>
                </a:lnTo>
                <a:lnTo>
                  <a:pt x="7" y="0"/>
                </a:lnTo>
                <a:lnTo>
                  <a:pt x="7" y="0"/>
                </a:lnTo>
                <a:lnTo>
                  <a:pt x="10" y="2"/>
                </a:lnTo>
                <a:lnTo>
                  <a:pt x="12" y="7"/>
                </a:lnTo>
                <a:lnTo>
                  <a:pt x="12"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3" name="Freeform 57"/>
          <p:cNvSpPr>
            <a:spLocks/>
          </p:cNvSpPr>
          <p:nvPr/>
        </p:nvSpPr>
        <p:spPr bwMode="auto">
          <a:xfrm>
            <a:off x="4169238" y="3083693"/>
            <a:ext cx="32147" cy="28575"/>
          </a:xfrm>
          <a:custGeom>
            <a:avLst/>
            <a:gdLst>
              <a:gd name="T0" fmla="*/ 27 w 27"/>
              <a:gd name="T1" fmla="*/ 13 h 24"/>
              <a:gd name="T2" fmla="*/ 27 w 27"/>
              <a:gd name="T3" fmla="*/ 13 h 24"/>
              <a:gd name="T4" fmla="*/ 27 w 27"/>
              <a:gd name="T5" fmla="*/ 18 h 24"/>
              <a:gd name="T6" fmla="*/ 24 w 27"/>
              <a:gd name="T7" fmla="*/ 22 h 24"/>
              <a:gd name="T8" fmla="*/ 19 w 27"/>
              <a:gd name="T9" fmla="*/ 24 h 24"/>
              <a:gd name="T10" fmla="*/ 15 w 27"/>
              <a:gd name="T11" fmla="*/ 24 h 24"/>
              <a:gd name="T12" fmla="*/ 15 w 27"/>
              <a:gd name="T13" fmla="*/ 24 h 24"/>
              <a:gd name="T14" fmla="*/ 10 w 27"/>
              <a:gd name="T15" fmla="*/ 24 h 24"/>
              <a:gd name="T16" fmla="*/ 5 w 27"/>
              <a:gd name="T17" fmla="*/ 22 h 24"/>
              <a:gd name="T18" fmla="*/ 2 w 27"/>
              <a:gd name="T19" fmla="*/ 18 h 24"/>
              <a:gd name="T20" fmla="*/ 0 w 27"/>
              <a:gd name="T21" fmla="*/ 13 h 24"/>
              <a:gd name="T22" fmla="*/ 0 w 27"/>
              <a:gd name="T23" fmla="*/ 13 h 24"/>
              <a:gd name="T24" fmla="*/ 2 w 27"/>
              <a:gd name="T25" fmla="*/ 9 h 24"/>
              <a:gd name="T26" fmla="*/ 5 w 27"/>
              <a:gd name="T27" fmla="*/ 5 h 24"/>
              <a:gd name="T28" fmla="*/ 10 w 27"/>
              <a:gd name="T29" fmla="*/ 2 h 24"/>
              <a:gd name="T30" fmla="*/ 15 w 27"/>
              <a:gd name="T31" fmla="*/ 0 h 24"/>
              <a:gd name="T32" fmla="*/ 15 w 27"/>
              <a:gd name="T33" fmla="*/ 0 h 24"/>
              <a:gd name="T34" fmla="*/ 19 w 27"/>
              <a:gd name="T35" fmla="*/ 2 h 24"/>
              <a:gd name="T36" fmla="*/ 24 w 27"/>
              <a:gd name="T37" fmla="*/ 5 h 24"/>
              <a:gd name="T38" fmla="*/ 27 w 27"/>
              <a:gd name="T39" fmla="*/ 9 h 24"/>
              <a:gd name="T40" fmla="*/ 27 w 27"/>
              <a:gd name="T41" fmla="*/ 13 h 24"/>
              <a:gd name="T42" fmla="*/ 27 w 27"/>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4">
                <a:moveTo>
                  <a:pt x="27" y="13"/>
                </a:moveTo>
                <a:lnTo>
                  <a:pt x="27" y="13"/>
                </a:lnTo>
                <a:lnTo>
                  <a:pt x="27" y="18"/>
                </a:lnTo>
                <a:lnTo>
                  <a:pt x="24" y="22"/>
                </a:lnTo>
                <a:lnTo>
                  <a:pt x="19" y="24"/>
                </a:lnTo>
                <a:lnTo>
                  <a:pt x="15" y="24"/>
                </a:lnTo>
                <a:lnTo>
                  <a:pt x="15" y="24"/>
                </a:lnTo>
                <a:lnTo>
                  <a:pt x="10" y="24"/>
                </a:lnTo>
                <a:lnTo>
                  <a:pt x="5" y="22"/>
                </a:lnTo>
                <a:lnTo>
                  <a:pt x="2" y="18"/>
                </a:lnTo>
                <a:lnTo>
                  <a:pt x="0" y="13"/>
                </a:lnTo>
                <a:lnTo>
                  <a:pt x="0" y="13"/>
                </a:lnTo>
                <a:lnTo>
                  <a:pt x="2" y="9"/>
                </a:lnTo>
                <a:lnTo>
                  <a:pt x="5" y="5"/>
                </a:lnTo>
                <a:lnTo>
                  <a:pt x="10" y="2"/>
                </a:lnTo>
                <a:lnTo>
                  <a:pt x="15" y="0"/>
                </a:lnTo>
                <a:lnTo>
                  <a:pt x="15" y="0"/>
                </a:lnTo>
                <a:lnTo>
                  <a:pt x="19" y="2"/>
                </a:lnTo>
                <a:lnTo>
                  <a:pt x="24" y="5"/>
                </a:lnTo>
                <a:lnTo>
                  <a:pt x="27" y="9"/>
                </a:lnTo>
                <a:lnTo>
                  <a:pt x="27" y="13"/>
                </a:lnTo>
                <a:lnTo>
                  <a:pt x="27"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4" name="Freeform 58"/>
          <p:cNvSpPr>
            <a:spLocks/>
          </p:cNvSpPr>
          <p:nvPr/>
        </p:nvSpPr>
        <p:spPr bwMode="auto">
          <a:xfrm>
            <a:off x="4116850" y="3028925"/>
            <a:ext cx="32147" cy="28575"/>
          </a:xfrm>
          <a:custGeom>
            <a:avLst/>
            <a:gdLst>
              <a:gd name="T0" fmla="*/ 27 w 27"/>
              <a:gd name="T1" fmla="*/ 13 h 24"/>
              <a:gd name="T2" fmla="*/ 27 w 27"/>
              <a:gd name="T3" fmla="*/ 13 h 24"/>
              <a:gd name="T4" fmla="*/ 25 w 27"/>
              <a:gd name="T5" fmla="*/ 18 h 24"/>
              <a:gd name="T6" fmla="*/ 22 w 27"/>
              <a:gd name="T7" fmla="*/ 22 h 24"/>
              <a:gd name="T8" fmla="*/ 17 w 27"/>
              <a:gd name="T9" fmla="*/ 24 h 24"/>
              <a:gd name="T10" fmla="*/ 13 w 27"/>
              <a:gd name="T11" fmla="*/ 24 h 24"/>
              <a:gd name="T12" fmla="*/ 13 w 27"/>
              <a:gd name="T13" fmla="*/ 24 h 24"/>
              <a:gd name="T14" fmla="*/ 8 w 27"/>
              <a:gd name="T15" fmla="*/ 24 h 24"/>
              <a:gd name="T16" fmla="*/ 3 w 27"/>
              <a:gd name="T17" fmla="*/ 22 h 24"/>
              <a:gd name="T18" fmla="*/ 0 w 27"/>
              <a:gd name="T19" fmla="*/ 18 h 24"/>
              <a:gd name="T20" fmla="*/ 0 w 27"/>
              <a:gd name="T21" fmla="*/ 13 h 24"/>
              <a:gd name="T22" fmla="*/ 0 w 27"/>
              <a:gd name="T23" fmla="*/ 13 h 24"/>
              <a:gd name="T24" fmla="*/ 0 w 27"/>
              <a:gd name="T25" fmla="*/ 9 h 24"/>
              <a:gd name="T26" fmla="*/ 3 w 27"/>
              <a:gd name="T27" fmla="*/ 4 h 24"/>
              <a:gd name="T28" fmla="*/ 8 w 27"/>
              <a:gd name="T29" fmla="*/ 2 h 24"/>
              <a:gd name="T30" fmla="*/ 13 w 27"/>
              <a:gd name="T31" fmla="*/ 0 h 24"/>
              <a:gd name="T32" fmla="*/ 13 w 27"/>
              <a:gd name="T33" fmla="*/ 0 h 24"/>
              <a:gd name="T34" fmla="*/ 17 w 27"/>
              <a:gd name="T35" fmla="*/ 2 h 24"/>
              <a:gd name="T36" fmla="*/ 22 w 27"/>
              <a:gd name="T37" fmla="*/ 4 h 24"/>
              <a:gd name="T38" fmla="*/ 25 w 27"/>
              <a:gd name="T39" fmla="*/ 9 h 24"/>
              <a:gd name="T40" fmla="*/ 27 w 27"/>
              <a:gd name="T41" fmla="*/ 13 h 24"/>
              <a:gd name="T42" fmla="*/ 27 w 27"/>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4">
                <a:moveTo>
                  <a:pt x="27" y="13"/>
                </a:moveTo>
                <a:lnTo>
                  <a:pt x="27" y="13"/>
                </a:lnTo>
                <a:lnTo>
                  <a:pt x="25" y="18"/>
                </a:lnTo>
                <a:lnTo>
                  <a:pt x="22" y="22"/>
                </a:lnTo>
                <a:lnTo>
                  <a:pt x="17" y="24"/>
                </a:lnTo>
                <a:lnTo>
                  <a:pt x="13" y="24"/>
                </a:lnTo>
                <a:lnTo>
                  <a:pt x="13" y="24"/>
                </a:lnTo>
                <a:lnTo>
                  <a:pt x="8" y="24"/>
                </a:lnTo>
                <a:lnTo>
                  <a:pt x="3" y="22"/>
                </a:lnTo>
                <a:lnTo>
                  <a:pt x="0" y="18"/>
                </a:lnTo>
                <a:lnTo>
                  <a:pt x="0" y="13"/>
                </a:lnTo>
                <a:lnTo>
                  <a:pt x="0" y="13"/>
                </a:lnTo>
                <a:lnTo>
                  <a:pt x="0" y="9"/>
                </a:lnTo>
                <a:lnTo>
                  <a:pt x="3" y="4"/>
                </a:lnTo>
                <a:lnTo>
                  <a:pt x="8" y="2"/>
                </a:lnTo>
                <a:lnTo>
                  <a:pt x="13" y="0"/>
                </a:lnTo>
                <a:lnTo>
                  <a:pt x="13" y="0"/>
                </a:lnTo>
                <a:lnTo>
                  <a:pt x="17" y="2"/>
                </a:lnTo>
                <a:lnTo>
                  <a:pt x="22" y="4"/>
                </a:lnTo>
                <a:lnTo>
                  <a:pt x="25" y="9"/>
                </a:lnTo>
                <a:lnTo>
                  <a:pt x="27" y="13"/>
                </a:lnTo>
                <a:lnTo>
                  <a:pt x="27"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5" name="Freeform 59"/>
          <p:cNvSpPr>
            <a:spLocks/>
          </p:cNvSpPr>
          <p:nvPr/>
        </p:nvSpPr>
        <p:spPr bwMode="auto">
          <a:xfrm>
            <a:off x="4160903" y="3018209"/>
            <a:ext cx="30956" cy="28575"/>
          </a:xfrm>
          <a:custGeom>
            <a:avLst/>
            <a:gdLst>
              <a:gd name="T0" fmla="*/ 26 w 26"/>
              <a:gd name="T1" fmla="*/ 13 h 24"/>
              <a:gd name="T2" fmla="*/ 26 w 26"/>
              <a:gd name="T3" fmla="*/ 13 h 24"/>
              <a:gd name="T4" fmla="*/ 26 w 26"/>
              <a:gd name="T5" fmla="*/ 18 h 24"/>
              <a:gd name="T6" fmla="*/ 22 w 26"/>
              <a:gd name="T7" fmla="*/ 22 h 24"/>
              <a:gd name="T8" fmla="*/ 19 w 26"/>
              <a:gd name="T9" fmla="*/ 24 h 24"/>
              <a:gd name="T10" fmla="*/ 14 w 26"/>
              <a:gd name="T11" fmla="*/ 24 h 24"/>
              <a:gd name="T12" fmla="*/ 14 w 26"/>
              <a:gd name="T13" fmla="*/ 24 h 24"/>
              <a:gd name="T14" fmla="*/ 7 w 26"/>
              <a:gd name="T15" fmla="*/ 24 h 24"/>
              <a:gd name="T16" fmla="*/ 5 w 26"/>
              <a:gd name="T17" fmla="*/ 22 h 24"/>
              <a:gd name="T18" fmla="*/ 0 w 26"/>
              <a:gd name="T19" fmla="*/ 18 h 24"/>
              <a:gd name="T20" fmla="*/ 0 w 26"/>
              <a:gd name="T21" fmla="*/ 13 h 24"/>
              <a:gd name="T22" fmla="*/ 0 w 26"/>
              <a:gd name="T23" fmla="*/ 13 h 24"/>
              <a:gd name="T24" fmla="*/ 0 w 26"/>
              <a:gd name="T25" fmla="*/ 9 h 24"/>
              <a:gd name="T26" fmla="*/ 5 w 26"/>
              <a:gd name="T27" fmla="*/ 5 h 24"/>
              <a:gd name="T28" fmla="*/ 7 w 26"/>
              <a:gd name="T29" fmla="*/ 2 h 24"/>
              <a:gd name="T30" fmla="*/ 14 w 26"/>
              <a:gd name="T31" fmla="*/ 0 h 24"/>
              <a:gd name="T32" fmla="*/ 14 w 26"/>
              <a:gd name="T33" fmla="*/ 0 h 24"/>
              <a:gd name="T34" fmla="*/ 19 w 26"/>
              <a:gd name="T35" fmla="*/ 2 h 24"/>
              <a:gd name="T36" fmla="*/ 22 w 26"/>
              <a:gd name="T37" fmla="*/ 5 h 24"/>
              <a:gd name="T38" fmla="*/ 26 w 26"/>
              <a:gd name="T39" fmla="*/ 9 h 24"/>
              <a:gd name="T40" fmla="*/ 26 w 26"/>
              <a:gd name="T41" fmla="*/ 13 h 24"/>
              <a:gd name="T42" fmla="*/ 26 w 26"/>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4">
                <a:moveTo>
                  <a:pt x="26" y="13"/>
                </a:moveTo>
                <a:lnTo>
                  <a:pt x="26" y="13"/>
                </a:lnTo>
                <a:lnTo>
                  <a:pt x="26" y="18"/>
                </a:lnTo>
                <a:lnTo>
                  <a:pt x="22" y="22"/>
                </a:lnTo>
                <a:lnTo>
                  <a:pt x="19" y="24"/>
                </a:lnTo>
                <a:lnTo>
                  <a:pt x="14" y="24"/>
                </a:lnTo>
                <a:lnTo>
                  <a:pt x="14" y="24"/>
                </a:lnTo>
                <a:lnTo>
                  <a:pt x="7" y="24"/>
                </a:lnTo>
                <a:lnTo>
                  <a:pt x="5" y="22"/>
                </a:lnTo>
                <a:lnTo>
                  <a:pt x="0" y="18"/>
                </a:lnTo>
                <a:lnTo>
                  <a:pt x="0" y="13"/>
                </a:lnTo>
                <a:lnTo>
                  <a:pt x="0" y="13"/>
                </a:lnTo>
                <a:lnTo>
                  <a:pt x="0" y="9"/>
                </a:lnTo>
                <a:lnTo>
                  <a:pt x="5" y="5"/>
                </a:lnTo>
                <a:lnTo>
                  <a:pt x="7" y="2"/>
                </a:lnTo>
                <a:lnTo>
                  <a:pt x="14" y="0"/>
                </a:lnTo>
                <a:lnTo>
                  <a:pt x="14" y="0"/>
                </a:lnTo>
                <a:lnTo>
                  <a:pt x="19" y="2"/>
                </a:lnTo>
                <a:lnTo>
                  <a:pt x="22" y="5"/>
                </a:lnTo>
                <a:lnTo>
                  <a:pt x="26" y="9"/>
                </a:lnTo>
                <a:lnTo>
                  <a:pt x="26" y="13"/>
                </a:lnTo>
                <a:lnTo>
                  <a:pt x="26"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6" name="Freeform 60"/>
          <p:cNvSpPr>
            <a:spLocks/>
          </p:cNvSpPr>
          <p:nvPr/>
        </p:nvSpPr>
        <p:spPr bwMode="auto">
          <a:xfrm>
            <a:off x="4177570" y="3005112"/>
            <a:ext cx="29766" cy="28575"/>
          </a:xfrm>
          <a:custGeom>
            <a:avLst/>
            <a:gdLst>
              <a:gd name="T0" fmla="*/ 25 w 25"/>
              <a:gd name="T1" fmla="*/ 11 h 24"/>
              <a:gd name="T2" fmla="*/ 25 w 25"/>
              <a:gd name="T3" fmla="*/ 11 h 24"/>
              <a:gd name="T4" fmla="*/ 25 w 25"/>
              <a:gd name="T5" fmla="*/ 16 h 24"/>
              <a:gd name="T6" fmla="*/ 22 w 25"/>
              <a:gd name="T7" fmla="*/ 20 h 24"/>
              <a:gd name="T8" fmla="*/ 17 w 25"/>
              <a:gd name="T9" fmla="*/ 22 h 24"/>
              <a:gd name="T10" fmla="*/ 12 w 25"/>
              <a:gd name="T11" fmla="*/ 24 h 24"/>
              <a:gd name="T12" fmla="*/ 12 w 25"/>
              <a:gd name="T13" fmla="*/ 24 h 24"/>
              <a:gd name="T14" fmla="*/ 8 w 25"/>
              <a:gd name="T15" fmla="*/ 22 h 24"/>
              <a:gd name="T16" fmla="*/ 3 w 25"/>
              <a:gd name="T17" fmla="*/ 20 h 24"/>
              <a:gd name="T18" fmla="*/ 0 w 25"/>
              <a:gd name="T19" fmla="*/ 16 h 24"/>
              <a:gd name="T20" fmla="*/ 0 w 25"/>
              <a:gd name="T21" fmla="*/ 11 h 24"/>
              <a:gd name="T22" fmla="*/ 0 w 25"/>
              <a:gd name="T23" fmla="*/ 11 h 24"/>
              <a:gd name="T24" fmla="*/ 0 w 25"/>
              <a:gd name="T25" fmla="*/ 7 h 24"/>
              <a:gd name="T26" fmla="*/ 3 w 25"/>
              <a:gd name="T27" fmla="*/ 2 h 24"/>
              <a:gd name="T28" fmla="*/ 8 w 25"/>
              <a:gd name="T29" fmla="*/ 0 h 24"/>
              <a:gd name="T30" fmla="*/ 12 w 25"/>
              <a:gd name="T31" fmla="*/ 0 h 24"/>
              <a:gd name="T32" fmla="*/ 12 w 25"/>
              <a:gd name="T33" fmla="*/ 0 h 24"/>
              <a:gd name="T34" fmla="*/ 17 w 25"/>
              <a:gd name="T35" fmla="*/ 0 h 24"/>
              <a:gd name="T36" fmla="*/ 22 w 25"/>
              <a:gd name="T37" fmla="*/ 2 h 24"/>
              <a:gd name="T38" fmla="*/ 25 w 25"/>
              <a:gd name="T39" fmla="*/ 7 h 24"/>
              <a:gd name="T40" fmla="*/ 25 w 25"/>
              <a:gd name="T41" fmla="*/ 11 h 24"/>
              <a:gd name="T42" fmla="*/ 25 w 25"/>
              <a:gd name="T43"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4">
                <a:moveTo>
                  <a:pt x="25" y="11"/>
                </a:moveTo>
                <a:lnTo>
                  <a:pt x="25" y="11"/>
                </a:lnTo>
                <a:lnTo>
                  <a:pt x="25" y="16"/>
                </a:lnTo>
                <a:lnTo>
                  <a:pt x="22" y="20"/>
                </a:lnTo>
                <a:lnTo>
                  <a:pt x="17" y="22"/>
                </a:lnTo>
                <a:lnTo>
                  <a:pt x="12" y="24"/>
                </a:lnTo>
                <a:lnTo>
                  <a:pt x="12" y="24"/>
                </a:lnTo>
                <a:lnTo>
                  <a:pt x="8" y="22"/>
                </a:lnTo>
                <a:lnTo>
                  <a:pt x="3" y="20"/>
                </a:lnTo>
                <a:lnTo>
                  <a:pt x="0" y="16"/>
                </a:lnTo>
                <a:lnTo>
                  <a:pt x="0" y="11"/>
                </a:lnTo>
                <a:lnTo>
                  <a:pt x="0" y="11"/>
                </a:lnTo>
                <a:lnTo>
                  <a:pt x="0" y="7"/>
                </a:lnTo>
                <a:lnTo>
                  <a:pt x="3" y="2"/>
                </a:lnTo>
                <a:lnTo>
                  <a:pt x="8" y="0"/>
                </a:lnTo>
                <a:lnTo>
                  <a:pt x="12" y="0"/>
                </a:lnTo>
                <a:lnTo>
                  <a:pt x="12" y="0"/>
                </a:lnTo>
                <a:lnTo>
                  <a:pt x="17" y="0"/>
                </a:lnTo>
                <a:lnTo>
                  <a:pt x="22" y="2"/>
                </a:lnTo>
                <a:lnTo>
                  <a:pt x="25" y="7"/>
                </a:lnTo>
                <a:lnTo>
                  <a:pt x="25" y="11"/>
                </a:lnTo>
                <a:lnTo>
                  <a:pt x="25" y="11"/>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7" name="Freeform 61"/>
          <p:cNvSpPr>
            <a:spLocks/>
          </p:cNvSpPr>
          <p:nvPr/>
        </p:nvSpPr>
        <p:spPr bwMode="auto">
          <a:xfrm>
            <a:off x="4146616" y="2968202"/>
            <a:ext cx="30956" cy="29766"/>
          </a:xfrm>
          <a:custGeom>
            <a:avLst/>
            <a:gdLst>
              <a:gd name="T0" fmla="*/ 26 w 26"/>
              <a:gd name="T1" fmla="*/ 14 h 25"/>
              <a:gd name="T2" fmla="*/ 26 w 26"/>
              <a:gd name="T3" fmla="*/ 14 h 25"/>
              <a:gd name="T4" fmla="*/ 24 w 26"/>
              <a:gd name="T5" fmla="*/ 18 h 25"/>
              <a:gd name="T6" fmla="*/ 21 w 26"/>
              <a:gd name="T7" fmla="*/ 22 h 25"/>
              <a:gd name="T8" fmla="*/ 17 w 26"/>
              <a:gd name="T9" fmla="*/ 25 h 25"/>
              <a:gd name="T10" fmla="*/ 12 w 26"/>
              <a:gd name="T11" fmla="*/ 25 h 25"/>
              <a:gd name="T12" fmla="*/ 12 w 26"/>
              <a:gd name="T13" fmla="*/ 25 h 25"/>
              <a:gd name="T14" fmla="*/ 7 w 26"/>
              <a:gd name="T15" fmla="*/ 25 h 25"/>
              <a:gd name="T16" fmla="*/ 2 w 26"/>
              <a:gd name="T17" fmla="*/ 22 h 25"/>
              <a:gd name="T18" fmla="*/ 0 w 26"/>
              <a:gd name="T19" fmla="*/ 18 h 25"/>
              <a:gd name="T20" fmla="*/ 0 w 26"/>
              <a:gd name="T21" fmla="*/ 14 h 25"/>
              <a:gd name="T22" fmla="*/ 0 w 26"/>
              <a:gd name="T23" fmla="*/ 14 h 25"/>
              <a:gd name="T24" fmla="*/ 0 w 26"/>
              <a:gd name="T25" fmla="*/ 9 h 25"/>
              <a:gd name="T26" fmla="*/ 2 w 26"/>
              <a:gd name="T27" fmla="*/ 5 h 25"/>
              <a:gd name="T28" fmla="*/ 7 w 26"/>
              <a:gd name="T29" fmla="*/ 3 h 25"/>
              <a:gd name="T30" fmla="*/ 12 w 26"/>
              <a:gd name="T31" fmla="*/ 0 h 25"/>
              <a:gd name="T32" fmla="*/ 12 w 26"/>
              <a:gd name="T33" fmla="*/ 0 h 25"/>
              <a:gd name="T34" fmla="*/ 17 w 26"/>
              <a:gd name="T35" fmla="*/ 3 h 25"/>
              <a:gd name="T36" fmla="*/ 21 w 26"/>
              <a:gd name="T37" fmla="*/ 5 h 25"/>
              <a:gd name="T38" fmla="*/ 24 w 26"/>
              <a:gd name="T39" fmla="*/ 9 h 25"/>
              <a:gd name="T40" fmla="*/ 26 w 26"/>
              <a:gd name="T41" fmla="*/ 14 h 25"/>
              <a:gd name="T42" fmla="*/ 26 w 26"/>
              <a:gd name="T4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5">
                <a:moveTo>
                  <a:pt x="26" y="14"/>
                </a:moveTo>
                <a:lnTo>
                  <a:pt x="26" y="14"/>
                </a:lnTo>
                <a:lnTo>
                  <a:pt x="24" y="18"/>
                </a:lnTo>
                <a:lnTo>
                  <a:pt x="21" y="22"/>
                </a:lnTo>
                <a:lnTo>
                  <a:pt x="17" y="25"/>
                </a:lnTo>
                <a:lnTo>
                  <a:pt x="12" y="25"/>
                </a:lnTo>
                <a:lnTo>
                  <a:pt x="12" y="25"/>
                </a:lnTo>
                <a:lnTo>
                  <a:pt x="7" y="25"/>
                </a:lnTo>
                <a:lnTo>
                  <a:pt x="2" y="22"/>
                </a:lnTo>
                <a:lnTo>
                  <a:pt x="0" y="18"/>
                </a:lnTo>
                <a:lnTo>
                  <a:pt x="0" y="14"/>
                </a:lnTo>
                <a:lnTo>
                  <a:pt x="0" y="14"/>
                </a:lnTo>
                <a:lnTo>
                  <a:pt x="0" y="9"/>
                </a:lnTo>
                <a:lnTo>
                  <a:pt x="2" y="5"/>
                </a:lnTo>
                <a:lnTo>
                  <a:pt x="7" y="3"/>
                </a:lnTo>
                <a:lnTo>
                  <a:pt x="12" y="0"/>
                </a:lnTo>
                <a:lnTo>
                  <a:pt x="12" y="0"/>
                </a:lnTo>
                <a:lnTo>
                  <a:pt x="17" y="3"/>
                </a:lnTo>
                <a:lnTo>
                  <a:pt x="21" y="5"/>
                </a:lnTo>
                <a:lnTo>
                  <a:pt x="24" y="9"/>
                </a:lnTo>
                <a:lnTo>
                  <a:pt x="26" y="14"/>
                </a:lnTo>
                <a:lnTo>
                  <a:pt x="26" y="1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8" name="Freeform 62"/>
          <p:cNvSpPr>
            <a:spLocks/>
          </p:cNvSpPr>
          <p:nvPr/>
        </p:nvSpPr>
        <p:spPr bwMode="auto">
          <a:xfrm>
            <a:off x="4116850" y="2939627"/>
            <a:ext cx="32147" cy="28575"/>
          </a:xfrm>
          <a:custGeom>
            <a:avLst/>
            <a:gdLst>
              <a:gd name="T0" fmla="*/ 27 w 27"/>
              <a:gd name="T1" fmla="*/ 13 h 24"/>
              <a:gd name="T2" fmla="*/ 27 w 27"/>
              <a:gd name="T3" fmla="*/ 13 h 24"/>
              <a:gd name="T4" fmla="*/ 27 w 27"/>
              <a:gd name="T5" fmla="*/ 18 h 24"/>
              <a:gd name="T6" fmla="*/ 22 w 27"/>
              <a:gd name="T7" fmla="*/ 22 h 24"/>
              <a:gd name="T8" fmla="*/ 20 w 27"/>
              <a:gd name="T9" fmla="*/ 24 h 24"/>
              <a:gd name="T10" fmla="*/ 15 w 27"/>
              <a:gd name="T11" fmla="*/ 24 h 24"/>
              <a:gd name="T12" fmla="*/ 15 w 27"/>
              <a:gd name="T13" fmla="*/ 24 h 24"/>
              <a:gd name="T14" fmla="*/ 8 w 27"/>
              <a:gd name="T15" fmla="*/ 24 h 24"/>
              <a:gd name="T16" fmla="*/ 5 w 27"/>
              <a:gd name="T17" fmla="*/ 22 h 24"/>
              <a:gd name="T18" fmla="*/ 3 w 27"/>
              <a:gd name="T19" fmla="*/ 18 h 24"/>
              <a:gd name="T20" fmla="*/ 0 w 27"/>
              <a:gd name="T21" fmla="*/ 13 h 24"/>
              <a:gd name="T22" fmla="*/ 0 w 27"/>
              <a:gd name="T23" fmla="*/ 13 h 24"/>
              <a:gd name="T24" fmla="*/ 3 w 27"/>
              <a:gd name="T25" fmla="*/ 9 h 24"/>
              <a:gd name="T26" fmla="*/ 5 w 27"/>
              <a:gd name="T27" fmla="*/ 5 h 24"/>
              <a:gd name="T28" fmla="*/ 8 w 27"/>
              <a:gd name="T29" fmla="*/ 2 h 24"/>
              <a:gd name="T30" fmla="*/ 15 w 27"/>
              <a:gd name="T31" fmla="*/ 0 h 24"/>
              <a:gd name="T32" fmla="*/ 15 w 27"/>
              <a:gd name="T33" fmla="*/ 0 h 24"/>
              <a:gd name="T34" fmla="*/ 20 w 27"/>
              <a:gd name="T35" fmla="*/ 2 h 24"/>
              <a:gd name="T36" fmla="*/ 22 w 27"/>
              <a:gd name="T37" fmla="*/ 5 h 24"/>
              <a:gd name="T38" fmla="*/ 27 w 27"/>
              <a:gd name="T39" fmla="*/ 9 h 24"/>
              <a:gd name="T40" fmla="*/ 27 w 27"/>
              <a:gd name="T41" fmla="*/ 13 h 24"/>
              <a:gd name="T42" fmla="*/ 27 w 27"/>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4">
                <a:moveTo>
                  <a:pt x="27" y="13"/>
                </a:moveTo>
                <a:lnTo>
                  <a:pt x="27" y="13"/>
                </a:lnTo>
                <a:lnTo>
                  <a:pt x="27" y="18"/>
                </a:lnTo>
                <a:lnTo>
                  <a:pt x="22" y="22"/>
                </a:lnTo>
                <a:lnTo>
                  <a:pt x="20" y="24"/>
                </a:lnTo>
                <a:lnTo>
                  <a:pt x="15" y="24"/>
                </a:lnTo>
                <a:lnTo>
                  <a:pt x="15" y="24"/>
                </a:lnTo>
                <a:lnTo>
                  <a:pt x="8" y="24"/>
                </a:lnTo>
                <a:lnTo>
                  <a:pt x="5" y="22"/>
                </a:lnTo>
                <a:lnTo>
                  <a:pt x="3" y="18"/>
                </a:lnTo>
                <a:lnTo>
                  <a:pt x="0" y="13"/>
                </a:lnTo>
                <a:lnTo>
                  <a:pt x="0" y="13"/>
                </a:lnTo>
                <a:lnTo>
                  <a:pt x="3" y="9"/>
                </a:lnTo>
                <a:lnTo>
                  <a:pt x="5" y="5"/>
                </a:lnTo>
                <a:lnTo>
                  <a:pt x="8" y="2"/>
                </a:lnTo>
                <a:lnTo>
                  <a:pt x="15" y="0"/>
                </a:lnTo>
                <a:lnTo>
                  <a:pt x="15" y="0"/>
                </a:lnTo>
                <a:lnTo>
                  <a:pt x="20" y="2"/>
                </a:lnTo>
                <a:lnTo>
                  <a:pt x="22" y="5"/>
                </a:lnTo>
                <a:lnTo>
                  <a:pt x="27" y="9"/>
                </a:lnTo>
                <a:lnTo>
                  <a:pt x="27" y="13"/>
                </a:lnTo>
                <a:lnTo>
                  <a:pt x="27"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9" name="Freeform 63"/>
          <p:cNvSpPr>
            <a:spLocks/>
          </p:cNvSpPr>
          <p:nvPr/>
        </p:nvSpPr>
        <p:spPr bwMode="auto">
          <a:xfrm>
            <a:off x="4137091" y="2934865"/>
            <a:ext cx="32147" cy="28575"/>
          </a:xfrm>
          <a:custGeom>
            <a:avLst/>
            <a:gdLst>
              <a:gd name="T0" fmla="*/ 27 w 27"/>
              <a:gd name="T1" fmla="*/ 11 h 24"/>
              <a:gd name="T2" fmla="*/ 27 w 27"/>
              <a:gd name="T3" fmla="*/ 11 h 24"/>
              <a:gd name="T4" fmla="*/ 27 w 27"/>
              <a:gd name="T5" fmla="*/ 15 h 24"/>
              <a:gd name="T6" fmla="*/ 25 w 27"/>
              <a:gd name="T7" fmla="*/ 20 h 24"/>
              <a:gd name="T8" fmla="*/ 20 w 27"/>
              <a:gd name="T9" fmla="*/ 22 h 24"/>
              <a:gd name="T10" fmla="*/ 15 w 27"/>
              <a:gd name="T11" fmla="*/ 24 h 24"/>
              <a:gd name="T12" fmla="*/ 15 w 27"/>
              <a:gd name="T13" fmla="*/ 24 h 24"/>
              <a:gd name="T14" fmla="*/ 10 w 27"/>
              <a:gd name="T15" fmla="*/ 22 h 24"/>
              <a:gd name="T16" fmla="*/ 5 w 27"/>
              <a:gd name="T17" fmla="*/ 20 h 24"/>
              <a:gd name="T18" fmla="*/ 3 w 27"/>
              <a:gd name="T19" fmla="*/ 15 h 24"/>
              <a:gd name="T20" fmla="*/ 0 w 27"/>
              <a:gd name="T21" fmla="*/ 11 h 24"/>
              <a:gd name="T22" fmla="*/ 0 w 27"/>
              <a:gd name="T23" fmla="*/ 11 h 24"/>
              <a:gd name="T24" fmla="*/ 3 w 27"/>
              <a:gd name="T25" fmla="*/ 6 h 24"/>
              <a:gd name="T26" fmla="*/ 5 w 27"/>
              <a:gd name="T27" fmla="*/ 2 h 24"/>
              <a:gd name="T28" fmla="*/ 10 w 27"/>
              <a:gd name="T29" fmla="*/ 0 h 24"/>
              <a:gd name="T30" fmla="*/ 15 w 27"/>
              <a:gd name="T31" fmla="*/ 0 h 24"/>
              <a:gd name="T32" fmla="*/ 15 w 27"/>
              <a:gd name="T33" fmla="*/ 0 h 24"/>
              <a:gd name="T34" fmla="*/ 20 w 27"/>
              <a:gd name="T35" fmla="*/ 0 h 24"/>
              <a:gd name="T36" fmla="*/ 25 w 27"/>
              <a:gd name="T37" fmla="*/ 2 h 24"/>
              <a:gd name="T38" fmla="*/ 27 w 27"/>
              <a:gd name="T39" fmla="*/ 6 h 24"/>
              <a:gd name="T40" fmla="*/ 27 w 27"/>
              <a:gd name="T41" fmla="*/ 11 h 24"/>
              <a:gd name="T42" fmla="*/ 27 w 27"/>
              <a:gd name="T43"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4">
                <a:moveTo>
                  <a:pt x="27" y="11"/>
                </a:moveTo>
                <a:lnTo>
                  <a:pt x="27" y="11"/>
                </a:lnTo>
                <a:lnTo>
                  <a:pt x="27" y="15"/>
                </a:lnTo>
                <a:lnTo>
                  <a:pt x="25" y="20"/>
                </a:lnTo>
                <a:lnTo>
                  <a:pt x="20" y="22"/>
                </a:lnTo>
                <a:lnTo>
                  <a:pt x="15" y="24"/>
                </a:lnTo>
                <a:lnTo>
                  <a:pt x="15" y="24"/>
                </a:lnTo>
                <a:lnTo>
                  <a:pt x="10" y="22"/>
                </a:lnTo>
                <a:lnTo>
                  <a:pt x="5" y="20"/>
                </a:lnTo>
                <a:lnTo>
                  <a:pt x="3" y="15"/>
                </a:lnTo>
                <a:lnTo>
                  <a:pt x="0" y="11"/>
                </a:lnTo>
                <a:lnTo>
                  <a:pt x="0" y="11"/>
                </a:lnTo>
                <a:lnTo>
                  <a:pt x="3" y="6"/>
                </a:lnTo>
                <a:lnTo>
                  <a:pt x="5" y="2"/>
                </a:lnTo>
                <a:lnTo>
                  <a:pt x="10" y="0"/>
                </a:lnTo>
                <a:lnTo>
                  <a:pt x="15" y="0"/>
                </a:lnTo>
                <a:lnTo>
                  <a:pt x="15" y="0"/>
                </a:lnTo>
                <a:lnTo>
                  <a:pt x="20" y="0"/>
                </a:lnTo>
                <a:lnTo>
                  <a:pt x="25" y="2"/>
                </a:lnTo>
                <a:lnTo>
                  <a:pt x="27" y="6"/>
                </a:lnTo>
                <a:lnTo>
                  <a:pt x="27" y="11"/>
                </a:lnTo>
                <a:lnTo>
                  <a:pt x="27" y="11"/>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50" name="Freeform 64"/>
          <p:cNvSpPr>
            <a:spLocks/>
          </p:cNvSpPr>
          <p:nvPr/>
        </p:nvSpPr>
        <p:spPr bwMode="auto">
          <a:xfrm>
            <a:off x="4183525" y="3026543"/>
            <a:ext cx="17860" cy="15479"/>
          </a:xfrm>
          <a:custGeom>
            <a:avLst/>
            <a:gdLst>
              <a:gd name="T0" fmla="*/ 15 w 15"/>
              <a:gd name="T1" fmla="*/ 6 h 13"/>
              <a:gd name="T2" fmla="*/ 15 w 15"/>
              <a:gd name="T3" fmla="*/ 6 h 13"/>
              <a:gd name="T4" fmla="*/ 12 w 15"/>
              <a:gd name="T5" fmla="*/ 11 h 13"/>
              <a:gd name="T6" fmla="*/ 7 w 15"/>
              <a:gd name="T7" fmla="*/ 13 h 13"/>
              <a:gd name="T8" fmla="*/ 7 w 15"/>
              <a:gd name="T9" fmla="*/ 13 h 13"/>
              <a:gd name="T10" fmla="*/ 3 w 15"/>
              <a:gd name="T11" fmla="*/ 11 h 13"/>
              <a:gd name="T12" fmla="*/ 0 w 15"/>
              <a:gd name="T13" fmla="*/ 6 h 13"/>
              <a:gd name="T14" fmla="*/ 0 w 15"/>
              <a:gd name="T15" fmla="*/ 6 h 13"/>
              <a:gd name="T16" fmla="*/ 3 w 15"/>
              <a:gd name="T17" fmla="*/ 2 h 13"/>
              <a:gd name="T18" fmla="*/ 7 w 15"/>
              <a:gd name="T19" fmla="*/ 0 h 13"/>
              <a:gd name="T20" fmla="*/ 7 w 15"/>
              <a:gd name="T21" fmla="*/ 0 h 13"/>
              <a:gd name="T22" fmla="*/ 12 w 15"/>
              <a:gd name="T23" fmla="*/ 2 h 13"/>
              <a:gd name="T24" fmla="*/ 15 w 15"/>
              <a:gd name="T25" fmla="*/ 6 h 13"/>
              <a:gd name="T26" fmla="*/ 15 w 15"/>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3">
                <a:moveTo>
                  <a:pt x="15" y="6"/>
                </a:moveTo>
                <a:lnTo>
                  <a:pt x="15" y="6"/>
                </a:lnTo>
                <a:lnTo>
                  <a:pt x="12" y="11"/>
                </a:lnTo>
                <a:lnTo>
                  <a:pt x="7" y="13"/>
                </a:lnTo>
                <a:lnTo>
                  <a:pt x="7" y="13"/>
                </a:lnTo>
                <a:lnTo>
                  <a:pt x="3" y="11"/>
                </a:lnTo>
                <a:lnTo>
                  <a:pt x="0" y="6"/>
                </a:lnTo>
                <a:lnTo>
                  <a:pt x="0" y="6"/>
                </a:lnTo>
                <a:lnTo>
                  <a:pt x="3" y="2"/>
                </a:lnTo>
                <a:lnTo>
                  <a:pt x="7" y="0"/>
                </a:lnTo>
                <a:lnTo>
                  <a:pt x="7" y="0"/>
                </a:lnTo>
                <a:lnTo>
                  <a:pt x="12" y="2"/>
                </a:lnTo>
                <a:lnTo>
                  <a:pt x="15" y="6"/>
                </a:lnTo>
                <a:lnTo>
                  <a:pt x="15"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51" name="Freeform 65"/>
          <p:cNvSpPr>
            <a:spLocks/>
          </p:cNvSpPr>
          <p:nvPr/>
        </p:nvSpPr>
        <p:spPr bwMode="auto">
          <a:xfrm>
            <a:off x="4128755" y="3026543"/>
            <a:ext cx="20241" cy="15479"/>
          </a:xfrm>
          <a:custGeom>
            <a:avLst/>
            <a:gdLst>
              <a:gd name="T0" fmla="*/ 17 w 17"/>
              <a:gd name="T1" fmla="*/ 6 h 13"/>
              <a:gd name="T2" fmla="*/ 17 w 17"/>
              <a:gd name="T3" fmla="*/ 6 h 13"/>
              <a:gd name="T4" fmla="*/ 15 w 17"/>
              <a:gd name="T5" fmla="*/ 11 h 13"/>
              <a:gd name="T6" fmla="*/ 10 w 17"/>
              <a:gd name="T7" fmla="*/ 13 h 13"/>
              <a:gd name="T8" fmla="*/ 10 w 17"/>
              <a:gd name="T9" fmla="*/ 13 h 13"/>
              <a:gd name="T10" fmla="*/ 3 w 17"/>
              <a:gd name="T11" fmla="*/ 11 h 13"/>
              <a:gd name="T12" fmla="*/ 0 w 17"/>
              <a:gd name="T13" fmla="*/ 6 h 13"/>
              <a:gd name="T14" fmla="*/ 0 w 17"/>
              <a:gd name="T15" fmla="*/ 6 h 13"/>
              <a:gd name="T16" fmla="*/ 3 w 17"/>
              <a:gd name="T17" fmla="*/ 2 h 13"/>
              <a:gd name="T18" fmla="*/ 10 w 17"/>
              <a:gd name="T19" fmla="*/ 0 h 13"/>
              <a:gd name="T20" fmla="*/ 10 w 17"/>
              <a:gd name="T21" fmla="*/ 0 h 13"/>
              <a:gd name="T22" fmla="*/ 15 w 17"/>
              <a:gd name="T23" fmla="*/ 2 h 13"/>
              <a:gd name="T24" fmla="*/ 17 w 17"/>
              <a:gd name="T25" fmla="*/ 6 h 13"/>
              <a:gd name="T26" fmla="*/ 17 w 17"/>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3">
                <a:moveTo>
                  <a:pt x="17" y="6"/>
                </a:moveTo>
                <a:lnTo>
                  <a:pt x="17" y="6"/>
                </a:lnTo>
                <a:lnTo>
                  <a:pt x="15" y="11"/>
                </a:lnTo>
                <a:lnTo>
                  <a:pt x="10" y="13"/>
                </a:lnTo>
                <a:lnTo>
                  <a:pt x="10" y="13"/>
                </a:lnTo>
                <a:lnTo>
                  <a:pt x="3" y="11"/>
                </a:lnTo>
                <a:lnTo>
                  <a:pt x="0" y="6"/>
                </a:lnTo>
                <a:lnTo>
                  <a:pt x="0" y="6"/>
                </a:lnTo>
                <a:lnTo>
                  <a:pt x="3" y="2"/>
                </a:lnTo>
                <a:lnTo>
                  <a:pt x="10" y="0"/>
                </a:lnTo>
                <a:lnTo>
                  <a:pt x="10" y="0"/>
                </a:lnTo>
                <a:lnTo>
                  <a:pt x="15" y="2"/>
                </a:lnTo>
                <a:lnTo>
                  <a:pt x="17" y="6"/>
                </a:lnTo>
                <a:lnTo>
                  <a:pt x="17"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52" name="Freeform 66"/>
          <p:cNvSpPr>
            <a:spLocks/>
          </p:cNvSpPr>
          <p:nvPr/>
        </p:nvSpPr>
        <p:spPr bwMode="auto">
          <a:xfrm>
            <a:off x="4106134" y="3002731"/>
            <a:ext cx="16669" cy="15479"/>
          </a:xfrm>
          <a:custGeom>
            <a:avLst/>
            <a:gdLst>
              <a:gd name="T0" fmla="*/ 14 w 14"/>
              <a:gd name="T1" fmla="*/ 7 h 13"/>
              <a:gd name="T2" fmla="*/ 14 w 14"/>
              <a:gd name="T3" fmla="*/ 7 h 13"/>
              <a:gd name="T4" fmla="*/ 12 w 14"/>
              <a:gd name="T5" fmla="*/ 11 h 13"/>
              <a:gd name="T6" fmla="*/ 7 w 14"/>
              <a:gd name="T7" fmla="*/ 13 h 13"/>
              <a:gd name="T8" fmla="*/ 7 w 14"/>
              <a:gd name="T9" fmla="*/ 13 h 13"/>
              <a:gd name="T10" fmla="*/ 2 w 14"/>
              <a:gd name="T11" fmla="*/ 11 h 13"/>
              <a:gd name="T12" fmla="*/ 0 w 14"/>
              <a:gd name="T13" fmla="*/ 7 h 13"/>
              <a:gd name="T14" fmla="*/ 0 w 14"/>
              <a:gd name="T15" fmla="*/ 7 h 13"/>
              <a:gd name="T16" fmla="*/ 2 w 14"/>
              <a:gd name="T17" fmla="*/ 2 h 13"/>
              <a:gd name="T18" fmla="*/ 7 w 14"/>
              <a:gd name="T19" fmla="*/ 0 h 13"/>
              <a:gd name="T20" fmla="*/ 7 w 14"/>
              <a:gd name="T21" fmla="*/ 0 h 13"/>
              <a:gd name="T22" fmla="*/ 12 w 14"/>
              <a:gd name="T23" fmla="*/ 2 h 13"/>
              <a:gd name="T24" fmla="*/ 14 w 14"/>
              <a:gd name="T25" fmla="*/ 7 h 13"/>
              <a:gd name="T26" fmla="*/ 14 w 14"/>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14" y="7"/>
                </a:moveTo>
                <a:lnTo>
                  <a:pt x="14" y="7"/>
                </a:lnTo>
                <a:lnTo>
                  <a:pt x="12" y="11"/>
                </a:lnTo>
                <a:lnTo>
                  <a:pt x="7" y="13"/>
                </a:lnTo>
                <a:lnTo>
                  <a:pt x="7" y="13"/>
                </a:lnTo>
                <a:lnTo>
                  <a:pt x="2" y="11"/>
                </a:lnTo>
                <a:lnTo>
                  <a:pt x="0" y="7"/>
                </a:lnTo>
                <a:lnTo>
                  <a:pt x="0" y="7"/>
                </a:lnTo>
                <a:lnTo>
                  <a:pt x="2" y="2"/>
                </a:lnTo>
                <a:lnTo>
                  <a:pt x="7" y="0"/>
                </a:lnTo>
                <a:lnTo>
                  <a:pt x="7" y="0"/>
                </a:lnTo>
                <a:lnTo>
                  <a:pt x="12" y="2"/>
                </a:lnTo>
                <a:lnTo>
                  <a:pt x="14" y="7"/>
                </a:lnTo>
                <a:lnTo>
                  <a:pt x="14"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53" name="Freeform 67"/>
          <p:cNvSpPr>
            <a:spLocks/>
          </p:cNvSpPr>
          <p:nvPr/>
        </p:nvSpPr>
        <p:spPr bwMode="auto">
          <a:xfrm>
            <a:off x="4140663" y="3002731"/>
            <a:ext cx="16669" cy="15479"/>
          </a:xfrm>
          <a:custGeom>
            <a:avLst/>
            <a:gdLst>
              <a:gd name="T0" fmla="*/ 14 w 14"/>
              <a:gd name="T1" fmla="*/ 7 h 13"/>
              <a:gd name="T2" fmla="*/ 14 w 14"/>
              <a:gd name="T3" fmla="*/ 7 h 13"/>
              <a:gd name="T4" fmla="*/ 12 w 14"/>
              <a:gd name="T5" fmla="*/ 11 h 13"/>
              <a:gd name="T6" fmla="*/ 7 w 14"/>
              <a:gd name="T7" fmla="*/ 13 h 13"/>
              <a:gd name="T8" fmla="*/ 7 w 14"/>
              <a:gd name="T9" fmla="*/ 13 h 13"/>
              <a:gd name="T10" fmla="*/ 0 w 14"/>
              <a:gd name="T11" fmla="*/ 11 h 13"/>
              <a:gd name="T12" fmla="*/ 0 w 14"/>
              <a:gd name="T13" fmla="*/ 7 h 13"/>
              <a:gd name="T14" fmla="*/ 0 w 14"/>
              <a:gd name="T15" fmla="*/ 7 h 13"/>
              <a:gd name="T16" fmla="*/ 0 w 14"/>
              <a:gd name="T17" fmla="*/ 2 h 13"/>
              <a:gd name="T18" fmla="*/ 7 w 14"/>
              <a:gd name="T19" fmla="*/ 0 h 13"/>
              <a:gd name="T20" fmla="*/ 7 w 14"/>
              <a:gd name="T21" fmla="*/ 0 h 13"/>
              <a:gd name="T22" fmla="*/ 12 w 14"/>
              <a:gd name="T23" fmla="*/ 2 h 13"/>
              <a:gd name="T24" fmla="*/ 14 w 14"/>
              <a:gd name="T25" fmla="*/ 7 h 13"/>
              <a:gd name="T26" fmla="*/ 14 w 14"/>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14" y="7"/>
                </a:moveTo>
                <a:lnTo>
                  <a:pt x="14" y="7"/>
                </a:lnTo>
                <a:lnTo>
                  <a:pt x="12" y="11"/>
                </a:lnTo>
                <a:lnTo>
                  <a:pt x="7" y="13"/>
                </a:lnTo>
                <a:lnTo>
                  <a:pt x="7" y="13"/>
                </a:lnTo>
                <a:lnTo>
                  <a:pt x="0" y="11"/>
                </a:lnTo>
                <a:lnTo>
                  <a:pt x="0" y="7"/>
                </a:lnTo>
                <a:lnTo>
                  <a:pt x="0" y="7"/>
                </a:lnTo>
                <a:lnTo>
                  <a:pt x="0" y="2"/>
                </a:lnTo>
                <a:lnTo>
                  <a:pt x="7" y="0"/>
                </a:lnTo>
                <a:lnTo>
                  <a:pt x="7" y="0"/>
                </a:lnTo>
                <a:lnTo>
                  <a:pt x="12" y="2"/>
                </a:lnTo>
                <a:lnTo>
                  <a:pt x="14" y="7"/>
                </a:lnTo>
                <a:lnTo>
                  <a:pt x="14"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54" name="Freeform 68"/>
          <p:cNvSpPr>
            <a:spLocks/>
          </p:cNvSpPr>
          <p:nvPr/>
        </p:nvSpPr>
        <p:spPr bwMode="auto">
          <a:xfrm>
            <a:off x="4128755" y="3105124"/>
            <a:ext cx="20241" cy="15479"/>
          </a:xfrm>
          <a:custGeom>
            <a:avLst/>
            <a:gdLst>
              <a:gd name="T0" fmla="*/ 17 w 17"/>
              <a:gd name="T1" fmla="*/ 6 h 13"/>
              <a:gd name="T2" fmla="*/ 17 w 17"/>
              <a:gd name="T3" fmla="*/ 6 h 13"/>
              <a:gd name="T4" fmla="*/ 15 w 17"/>
              <a:gd name="T5" fmla="*/ 11 h 13"/>
              <a:gd name="T6" fmla="*/ 10 w 17"/>
              <a:gd name="T7" fmla="*/ 13 h 13"/>
              <a:gd name="T8" fmla="*/ 10 w 17"/>
              <a:gd name="T9" fmla="*/ 13 h 13"/>
              <a:gd name="T10" fmla="*/ 3 w 17"/>
              <a:gd name="T11" fmla="*/ 11 h 13"/>
              <a:gd name="T12" fmla="*/ 0 w 17"/>
              <a:gd name="T13" fmla="*/ 6 h 13"/>
              <a:gd name="T14" fmla="*/ 0 w 17"/>
              <a:gd name="T15" fmla="*/ 6 h 13"/>
              <a:gd name="T16" fmla="*/ 3 w 17"/>
              <a:gd name="T17" fmla="*/ 2 h 13"/>
              <a:gd name="T18" fmla="*/ 10 w 17"/>
              <a:gd name="T19" fmla="*/ 0 h 13"/>
              <a:gd name="T20" fmla="*/ 10 w 17"/>
              <a:gd name="T21" fmla="*/ 0 h 13"/>
              <a:gd name="T22" fmla="*/ 15 w 17"/>
              <a:gd name="T23" fmla="*/ 2 h 13"/>
              <a:gd name="T24" fmla="*/ 17 w 17"/>
              <a:gd name="T25" fmla="*/ 6 h 13"/>
              <a:gd name="T26" fmla="*/ 17 w 17"/>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3">
                <a:moveTo>
                  <a:pt x="17" y="6"/>
                </a:moveTo>
                <a:lnTo>
                  <a:pt x="17" y="6"/>
                </a:lnTo>
                <a:lnTo>
                  <a:pt x="15" y="11"/>
                </a:lnTo>
                <a:lnTo>
                  <a:pt x="10" y="13"/>
                </a:lnTo>
                <a:lnTo>
                  <a:pt x="10" y="13"/>
                </a:lnTo>
                <a:lnTo>
                  <a:pt x="3" y="11"/>
                </a:lnTo>
                <a:lnTo>
                  <a:pt x="0" y="6"/>
                </a:lnTo>
                <a:lnTo>
                  <a:pt x="0" y="6"/>
                </a:lnTo>
                <a:lnTo>
                  <a:pt x="3" y="2"/>
                </a:lnTo>
                <a:lnTo>
                  <a:pt x="10" y="0"/>
                </a:lnTo>
                <a:lnTo>
                  <a:pt x="10" y="0"/>
                </a:lnTo>
                <a:lnTo>
                  <a:pt x="15" y="2"/>
                </a:lnTo>
                <a:lnTo>
                  <a:pt x="17" y="6"/>
                </a:lnTo>
                <a:lnTo>
                  <a:pt x="17"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55" name="Freeform 69"/>
          <p:cNvSpPr>
            <a:spLocks/>
          </p:cNvSpPr>
          <p:nvPr/>
        </p:nvSpPr>
        <p:spPr bwMode="auto">
          <a:xfrm>
            <a:off x="4148997" y="3076549"/>
            <a:ext cx="17860" cy="15479"/>
          </a:xfrm>
          <a:custGeom>
            <a:avLst/>
            <a:gdLst>
              <a:gd name="T0" fmla="*/ 15 w 15"/>
              <a:gd name="T1" fmla="*/ 6 h 13"/>
              <a:gd name="T2" fmla="*/ 15 w 15"/>
              <a:gd name="T3" fmla="*/ 6 h 13"/>
              <a:gd name="T4" fmla="*/ 12 w 15"/>
              <a:gd name="T5" fmla="*/ 11 h 13"/>
              <a:gd name="T6" fmla="*/ 7 w 15"/>
              <a:gd name="T7" fmla="*/ 13 h 13"/>
              <a:gd name="T8" fmla="*/ 7 w 15"/>
              <a:gd name="T9" fmla="*/ 13 h 13"/>
              <a:gd name="T10" fmla="*/ 3 w 15"/>
              <a:gd name="T11" fmla="*/ 11 h 13"/>
              <a:gd name="T12" fmla="*/ 0 w 15"/>
              <a:gd name="T13" fmla="*/ 6 h 13"/>
              <a:gd name="T14" fmla="*/ 0 w 15"/>
              <a:gd name="T15" fmla="*/ 6 h 13"/>
              <a:gd name="T16" fmla="*/ 3 w 15"/>
              <a:gd name="T17" fmla="*/ 2 h 13"/>
              <a:gd name="T18" fmla="*/ 7 w 15"/>
              <a:gd name="T19" fmla="*/ 0 h 13"/>
              <a:gd name="T20" fmla="*/ 7 w 15"/>
              <a:gd name="T21" fmla="*/ 0 h 13"/>
              <a:gd name="T22" fmla="*/ 12 w 15"/>
              <a:gd name="T23" fmla="*/ 2 h 13"/>
              <a:gd name="T24" fmla="*/ 15 w 15"/>
              <a:gd name="T25" fmla="*/ 6 h 13"/>
              <a:gd name="T26" fmla="*/ 15 w 15"/>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3">
                <a:moveTo>
                  <a:pt x="15" y="6"/>
                </a:moveTo>
                <a:lnTo>
                  <a:pt x="15" y="6"/>
                </a:lnTo>
                <a:lnTo>
                  <a:pt x="12" y="11"/>
                </a:lnTo>
                <a:lnTo>
                  <a:pt x="7" y="13"/>
                </a:lnTo>
                <a:lnTo>
                  <a:pt x="7" y="13"/>
                </a:lnTo>
                <a:lnTo>
                  <a:pt x="3" y="11"/>
                </a:lnTo>
                <a:lnTo>
                  <a:pt x="0" y="6"/>
                </a:lnTo>
                <a:lnTo>
                  <a:pt x="0" y="6"/>
                </a:lnTo>
                <a:lnTo>
                  <a:pt x="3" y="2"/>
                </a:lnTo>
                <a:lnTo>
                  <a:pt x="7" y="0"/>
                </a:lnTo>
                <a:lnTo>
                  <a:pt x="7" y="0"/>
                </a:lnTo>
                <a:lnTo>
                  <a:pt x="12" y="2"/>
                </a:lnTo>
                <a:lnTo>
                  <a:pt x="15" y="6"/>
                </a:lnTo>
                <a:lnTo>
                  <a:pt x="15"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56" name="Freeform 70"/>
          <p:cNvSpPr>
            <a:spLocks/>
          </p:cNvSpPr>
          <p:nvPr/>
        </p:nvSpPr>
        <p:spPr bwMode="auto">
          <a:xfrm>
            <a:off x="4177572" y="3076549"/>
            <a:ext cx="17860" cy="15479"/>
          </a:xfrm>
          <a:custGeom>
            <a:avLst/>
            <a:gdLst>
              <a:gd name="T0" fmla="*/ 15 w 15"/>
              <a:gd name="T1" fmla="*/ 6 h 13"/>
              <a:gd name="T2" fmla="*/ 15 w 15"/>
              <a:gd name="T3" fmla="*/ 6 h 13"/>
              <a:gd name="T4" fmla="*/ 12 w 15"/>
              <a:gd name="T5" fmla="*/ 11 h 13"/>
              <a:gd name="T6" fmla="*/ 8 w 15"/>
              <a:gd name="T7" fmla="*/ 13 h 13"/>
              <a:gd name="T8" fmla="*/ 8 w 15"/>
              <a:gd name="T9" fmla="*/ 13 h 13"/>
              <a:gd name="T10" fmla="*/ 0 w 15"/>
              <a:gd name="T11" fmla="*/ 11 h 13"/>
              <a:gd name="T12" fmla="*/ 0 w 15"/>
              <a:gd name="T13" fmla="*/ 6 h 13"/>
              <a:gd name="T14" fmla="*/ 0 w 15"/>
              <a:gd name="T15" fmla="*/ 6 h 13"/>
              <a:gd name="T16" fmla="*/ 0 w 15"/>
              <a:gd name="T17" fmla="*/ 2 h 13"/>
              <a:gd name="T18" fmla="*/ 8 w 15"/>
              <a:gd name="T19" fmla="*/ 0 h 13"/>
              <a:gd name="T20" fmla="*/ 8 w 15"/>
              <a:gd name="T21" fmla="*/ 0 h 13"/>
              <a:gd name="T22" fmla="*/ 12 w 15"/>
              <a:gd name="T23" fmla="*/ 2 h 13"/>
              <a:gd name="T24" fmla="*/ 15 w 15"/>
              <a:gd name="T25" fmla="*/ 6 h 13"/>
              <a:gd name="T26" fmla="*/ 15 w 15"/>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3">
                <a:moveTo>
                  <a:pt x="15" y="6"/>
                </a:moveTo>
                <a:lnTo>
                  <a:pt x="15" y="6"/>
                </a:lnTo>
                <a:lnTo>
                  <a:pt x="12" y="11"/>
                </a:lnTo>
                <a:lnTo>
                  <a:pt x="8" y="13"/>
                </a:lnTo>
                <a:lnTo>
                  <a:pt x="8" y="13"/>
                </a:lnTo>
                <a:lnTo>
                  <a:pt x="0" y="11"/>
                </a:lnTo>
                <a:lnTo>
                  <a:pt x="0" y="6"/>
                </a:lnTo>
                <a:lnTo>
                  <a:pt x="0" y="6"/>
                </a:lnTo>
                <a:lnTo>
                  <a:pt x="0" y="2"/>
                </a:lnTo>
                <a:lnTo>
                  <a:pt x="8" y="0"/>
                </a:lnTo>
                <a:lnTo>
                  <a:pt x="8" y="0"/>
                </a:lnTo>
                <a:lnTo>
                  <a:pt x="12" y="2"/>
                </a:lnTo>
                <a:lnTo>
                  <a:pt x="15" y="6"/>
                </a:lnTo>
                <a:lnTo>
                  <a:pt x="15"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57" name="Freeform 71"/>
          <p:cNvSpPr>
            <a:spLocks/>
          </p:cNvSpPr>
          <p:nvPr/>
        </p:nvSpPr>
        <p:spPr bwMode="auto">
          <a:xfrm>
            <a:off x="4428792" y="3334918"/>
            <a:ext cx="34529" cy="32147"/>
          </a:xfrm>
          <a:custGeom>
            <a:avLst/>
            <a:gdLst>
              <a:gd name="T0" fmla="*/ 29 w 29"/>
              <a:gd name="T1" fmla="*/ 14 h 27"/>
              <a:gd name="T2" fmla="*/ 29 w 29"/>
              <a:gd name="T3" fmla="*/ 14 h 27"/>
              <a:gd name="T4" fmla="*/ 29 w 29"/>
              <a:gd name="T5" fmla="*/ 20 h 27"/>
              <a:gd name="T6" fmla="*/ 24 w 29"/>
              <a:gd name="T7" fmla="*/ 25 h 27"/>
              <a:gd name="T8" fmla="*/ 19 w 29"/>
              <a:gd name="T9" fmla="*/ 27 h 27"/>
              <a:gd name="T10" fmla="*/ 14 w 29"/>
              <a:gd name="T11" fmla="*/ 27 h 27"/>
              <a:gd name="T12" fmla="*/ 14 w 29"/>
              <a:gd name="T13" fmla="*/ 27 h 27"/>
              <a:gd name="T14" fmla="*/ 10 w 29"/>
              <a:gd name="T15" fmla="*/ 27 h 27"/>
              <a:gd name="T16" fmla="*/ 5 w 29"/>
              <a:gd name="T17" fmla="*/ 25 h 27"/>
              <a:gd name="T18" fmla="*/ 0 w 29"/>
              <a:gd name="T19" fmla="*/ 20 h 27"/>
              <a:gd name="T20" fmla="*/ 0 w 29"/>
              <a:gd name="T21" fmla="*/ 14 h 27"/>
              <a:gd name="T22" fmla="*/ 0 w 29"/>
              <a:gd name="T23" fmla="*/ 14 h 27"/>
              <a:gd name="T24" fmla="*/ 0 w 29"/>
              <a:gd name="T25" fmla="*/ 9 h 27"/>
              <a:gd name="T26" fmla="*/ 5 w 29"/>
              <a:gd name="T27" fmla="*/ 5 h 27"/>
              <a:gd name="T28" fmla="*/ 10 w 29"/>
              <a:gd name="T29" fmla="*/ 0 h 27"/>
              <a:gd name="T30" fmla="*/ 14 w 29"/>
              <a:gd name="T31" fmla="*/ 0 h 27"/>
              <a:gd name="T32" fmla="*/ 14 w 29"/>
              <a:gd name="T33" fmla="*/ 0 h 27"/>
              <a:gd name="T34" fmla="*/ 19 w 29"/>
              <a:gd name="T35" fmla="*/ 0 h 27"/>
              <a:gd name="T36" fmla="*/ 24 w 29"/>
              <a:gd name="T37" fmla="*/ 5 h 27"/>
              <a:gd name="T38" fmla="*/ 29 w 29"/>
              <a:gd name="T39" fmla="*/ 9 h 27"/>
              <a:gd name="T40" fmla="*/ 29 w 29"/>
              <a:gd name="T41" fmla="*/ 14 h 27"/>
              <a:gd name="T42" fmla="*/ 29 w 29"/>
              <a:gd name="T43"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27">
                <a:moveTo>
                  <a:pt x="29" y="14"/>
                </a:moveTo>
                <a:lnTo>
                  <a:pt x="29" y="14"/>
                </a:lnTo>
                <a:lnTo>
                  <a:pt x="29" y="20"/>
                </a:lnTo>
                <a:lnTo>
                  <a:pt x="24" y="25"/>
                </a:lnTo>
                <a:lnTo>
                  <a:pt x="19" y="27"/>
                </a:lnTo>
                <a:lnTo>
                  <a:pt x="14" y="27"/>
                </a:lnTo>
                <a:lnTo>
                  <a:pt x="14" y="27"/>
                </a:lnTo>
                <a:lnTo>
                  <a:pt x="10" y="27"/>
                </a:lnTo>
                <a:lnTo>
                  <a:pt x="5" y="25"/>
                </a:lnTo>
                <a:lnTo>
                  <a:pt x="0" y="20"/>
                </a:lnTo>
                <a:lnTo>
                  <a:pt x="0" y="14"/>
                </a:lnTo>
                <a:lnTo>
                  <a:pt x="0" y="14"/>
                </a:lnTo>
                <a:lnTo>
                  <a:pt x="0" y="9"/>
                </a:lnTo>
                <a:lnTo>
                  <a:pt x="5" y="5"/>
                </a:lnTo>
                <a:lnTo>
                  <a:pt x="10" y="0"/>
                </a:lnTo>
                <a:lnTo>
                  <a:pt x="14" y="0"/>
                </a:lnTo>
                <a:lnTo>
                  <a:pt x="14" y="0"/>
                </a:lnTo>
                <a:lnTo>
                  <a:pt x="19" y="0"/>
                </a:lnTo>
                <a:lnTo>
                  <a:pt x="24" y="5"/>
                </a:lnTo>
                <a:lnTo>
                  <a:pt x="29" y="9"/>
                </a:lnTo>
                <a:lnTo>
                  <a:pt x="29" y="14"/>
                </a:lnTo>
                <a:lnTo>
                  <a:pt x="29" y="1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58" name="Freeform 72"/>
          <p:cNvSpPr>
            <a:spLocks/>
          </p:cNvSpPr>
          <p:nvPr/>
        </p:nvSpPr>
        <p:spPr bwMode="auto">
          <a:xfrm>
            <a:off x="4428792" y="3269433"/>
            <a:ext cx="34529" cy="32147"/>
          </a:xfrm>
          <a:custGeom>
            <a:avLst/>
            <a:gdLst>
              <a:gd name="T0" fmla="*/ 29 w 29"/>
              <a:gd name="T1" fmla="*/ 14 h 27"/>
              <a:gd name="T2" fmla="*/ 29 w 29"/>
              <a:gd name="T3" fmla="*/ 14 h 27"/>
              <a:gd name="T4" fmla="*/ 29 w 29"/>
              <a:gd name="T5" fmla="*/ 20 h 27"/>
              <a:gd name="T6" fmla="*/ 24 w 29"/>
              <a:gd name="T7" fmla="*/ 25 h 27"/>
              <a:gd name="T8" fmla="*/ 19 w 29"/>
              <a:gd name="T9" fmla="*/ 27 h 27"/>
              <a:gd name="T10" fmla="*/ 14 w 29"/>
              <a:gd name="T11" fmla="*/ 27 h 27"/>
              <a:gd name="T12" fmla="*/ 14 w 29"/>
              <a:gd name="T13" fmla="*/ 27 h 27"/>
              <a:gd name="T14" fmla="*/ 10 w 29"/>
              <a:gd name="T15" fmla="*/ 27 h 27"/>
              <a:gd name="T16" fmla="*/ 5 w 29"/>
              <a:gd name="T17" fmla="*/ 25 h 27"/>
              <a:gd name="T18" fmla="*/ 0 w 29"/>
              <a:gd name="T19" fmla="*/ 20 h 27"/>
              <a:gd name="T20" fmla="*/ 0 w 29"/>
              <a:gd name="T21" fmla="*/ 14 h 27"/>
              <a:gd name="T22" fmla="*/ 0 w 29"/>
              <a:gd name="T23" fmla="*/ 14 h 27"/>
              <a:gd name="T24" fmla="*/ 0 w 29"/>
              <a:gd name="T25" fmla="*/ 9 h 27"/>
              <a:gd name="T26" fmla="*/ 5 w 29"/>
              <a:gd name="T27" fmla="*/ 5 h 27"/>
              <a:gd name="T28" fmla="*/ 10 w 29"/>
              <a:gd name="T29" fmla="*/ 0 h 27"/>
              <a:gd name="T30" fmla="*/ 14 w 29"/>
              <a:gd name="T31" fmla="*/ 0 h 27"/>
              <a:gd name="T32" fmla="*/ 14 w 29"/>
              <a:gd name="T33" fmla="*/ 0 h 27"/>
              <a:gd name="T34" fmla="*/ 19 w 29"/>
              <a:gd name="T35" fmla="*/ 0 h 27"/>
              <a:gd name="T36" fmla="*/ 24 w 29"/>
              <a:gd name="T37" fmla="*/ 5 h 27"/>
              <a:gd name="T38" fmla="*/ 29 w 29"/>
              <a:gd name="T39" fmla="*/ 9 h 27"/>
              <a:gd name="T40" fmla="*/ 29 w 29"/>
              <a:gd name="T41" fmla="*/ 14 h 27"/>
              <a:gd name="T42" fmla="*/ 29 w 29"/>
              <a:gd name="T43"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27">
                <a:moveTo>
                  <a:pt x="29" y="14"/>
                </a:moveTo>
                <a:lnTo>
                  <a:pt x="29" y="14"/>
                </a:lnTo>
                <a:lnTo>
                  <a:pt x="29" y="20"/>
                </a:lnTo>
                <a:lnTo>
                  <a:pt x="24" y="25"/>
                </a:lnTo>
                <a:lnTo>
                  <a:pt x="19" y="27"/>
                </a:lnTo>
                <a:lnTo>
                  <a:pt x="14" y="27"/>
                </a:lnTo>
                <a:lnTo>
                  <a:pt x="14" y="27"/>
                </a:lnTo>
                <a:lnTo>
                  <a:pt x="10" y="27"/>
                </a:lnTo>
                <a:lnTo>
                  <a:pt x="5" y="25"/>
                </a:lnTo>
                <a:lnTo>
                  <a:pt x="0" y="20"/>
                </a:lnTo>
                <a:lnTo>
                  <a:pt x="0" y="14"/>
                </a:lnTo>
                <a:lnTo>
                  <a:pt x="0" y="14"/>
                </a:lnTo>
                <a:lnTo>
                  <a:pt x="0" y="9"/>
                </a:lnTo>
                <a:lnTo>
                  <a:pt x="5" y="5"/>
                </a:lnTo>
                <a:lnTo>
                  <a:pt x="10" y="0"/>
                </a:lnTo>
                <a:lnTo>
                  <a:pt x="14" y="0"/>
                </a:lnTo>
                <a:lnTo>
                  <a:pt x="14" y="0"/>
                </a:lnTo>
                <a:lnTo>
                  <a:pt x="19" y="0"/>
                </a:lnTo>
                <a:lnTo>
                  <a:pt x="24" y="5"/>
                </a:lnTo>
                <a:lnTo>
                  <a:pt x="29" y="9"/>
                </a:lnTo>
                <a:lnTo>
                  <a:pt x="29" y="14"/>
                </a:lnTo>
                <a:lnTo>
                  <a:pt x="29" y="1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59" name="Freeform 73"/>
          <p:cNvSpPr>
            <a:spLocks/>
          </p:cNvSpPr>
          <p:nvPr/>
        </p:nvSpPr>
        <p:spPr bwMode="auto">
          <a:xfrm>
            <a:off x="4368070" y="3233712"/>
            <a:ext cx="34529" cy="33338"/>
          </a:xfrm>
          <a:custGeom>
            <a:avLst/>
            <a:gdLst>
              <a:gd name="T0" fmla="*/ 29 w 29"/>
              <a:gd name="T1" fmla="*/ 15 h 28"/>
              <a:gd name="T2" fmla="*/ 29 w 29"/>
              <a:gd name="T3" fmla="*/ 15 h 28"/>
              <a:gd name="T4" fmla="*/ 29 w 29"/>
              <a:gd name="T5" fmla="*/ 19 h 28"/>
              <a:gd name="T6" fmla="*/ 24 w 29"/>
              <a:gd name="T7" fmla="*/ 24 h 28"/>
              <a:gd name="T8" fmla="*/ 19 w 29"/>
              <a:gd name="T9" fmla="*/ 28 h 28"/>
              <a:gd name="T10" fmla="*/ 15 w 29"/>
              <a:gd name="T11" fmla="*/ 28 h 28"/>
              <a:gd name="T12" fmla="*/ 15 w 29"/>
              <a:gd name="T13" fmla="*/ 28 h 28"/>
              <a:gd name="T14" fmla="*/ 7 w 29"/>
              <a:gd name="T15" fmla="*/ 28 h 28"/>
              <a:gd name="T16" fmla="*/ 2 w 29"/>
              <a:gd name="T17" fmla="*/ 24 h 28"/>
              <a:gd name="T18" fmla="*/ 0 w 29"/>
              <a:gd name="T19" fmla="*/ 19 h 28"/>
              <a:gd name="T20" fmla="*/ 0 w 29"/>
              <a:gd name="T21" fmla="*/ 15 h 28"/>
              <a:gd name="T22" fmla="*/ 0 w 29"/>
              <a:gd name="T23" fmla="*/ 15 h 28"/>
              <a:gd name="T24" fmla="*/ 0 w 29"/>
              <a:gd name="T25" fmla="*/ 8 h 28"/>
              <a:gd name="T26" fmla="*/ 2 w 29"/>
              <a:gd name="T27" fmla="*/ 4 h 28"/>
              <a:gd name="T28" fmla="*/ 7 w 29"/>
              <a:gd name="T29" fmla="*/ 2 h 28"/>
              <a:gd name="T30" fmla="*/ 15 w 29"/>
              <a:gd name="T31" fmla="*/ 0 h 28"/>
              <a:gd name="T32" fmla="*/ 15 w 29"/>
              <a:gd name="T33" fmla="*/ 0 h 28"/>
              <a:gd name="T34" fmla="*/ 19 w 29"/>
              <a:gd name="T35" fmla="*/ 2 h 28"/>
              <a:gd name="T36" fmla="*/ 24 w 29"/>
              <a:gd name="T37" fmla="*/ 4 h 28"/>
              <a:gd name="T38" fmla="*/ 29 w 29"/>
              <a:gd name="T39" fmla="*/ 8 h 28"/>
              <a:gd name="T40" fmla="*/ 29 w 29"/>
              <a:gd name="T41" fmla="*/ 15 h 28"/>
              <a:gd name="T42" fmla="*/ 29 w 29"/>
              <a:gd name="T43"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28">
                <a:moveTo>
                  <a:pt x="29" y="15"/>
                </a:moveTo>
                <a:lnTo>
                  <a:pt x="29" y="15"/>
                </a:lnTo>
                <a:lnTo>
                  <a:pt x="29" y="19"/>
                </a:lnTo>
                <a:lnTo>
                  <a:pt x="24" y="24"/>
                </a:lnTo>
                <a:lnTo>
                  <a:pt x="19" y="28"/>
                </a:lnTo>
                <a:lnTo>
                  <a:pt x="15" y="28"/>
                </a:lnTo>
                <a:lnTo>
                  <a:pt x="15" y="28"/>
                </a:lnTo>
                <a:lnTo>
                  <a:pt x="7" y="28"/>
                </a:lnTo>
                <a:lnTo>
                  <a:pt x="2" y="24"/>
                </a:lnTo>
                <a:lnTo>
                  <a:pt x="0" y="19"/>
                </a:lnTo>
                <a:lnTo>
                  <a:pt x="0" y="15"/>
                </a:lnTo>
                <a:lnTo>
                  <a:pt x="0" y="15"/>
                </a:lnTo>
                <a:lnTo>
                  <a:pt x="0" y="8"/>
                </a:lnTo>
                <a:lnTo>
                  <a:pt x="2" y="4"/>
                </a:lnTo>
                <a:lnTo>
                  <a:pt x="7" y="2"/>
                </a:lnTo>
                <a:lnTo>
                  <a:pt x="15" y="0"/>
                </a:lnTo>
                <a:lnTo>
                  <a:pt x="15" y="0"/>
                </a:lnTo>
                <a:lnTo>
                  <a:pt x="19" y="2"/>
                </a:lnTo>
                <a:lnTo>
                  <a:pt x="24" y="4"/>
                </a:lnTo>
                <a:lnTo>
                  <a:pt x="29" y="8"/>
                </a:lnTo>
                <a:lnTo>
                  <a:pt x="29" y="15"/>
                </a:lnTo>
                <a:lnTo>
                  <a:pt x="29" y="15"/>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60" name="Freeform 74"/>
          <p:cNvSpPr>
            <a:spLocks/>
          </p:cNvSpPr>
          <p:nvPr/>
        </p:nvSpPr>
        <p:spPr bwMode="auto">
          <a:xfrm>
            <a:off x="4437126" y="3188470"/>
            <a:ext cx="34529" cy="32147"/>
          </a:xfrm>
          <a:custGeom>
            <a:avLst/>
            <a:gdLst>
              <a:gd name="T0" fmla="*/ 29 w 29"/>
              <a:gd name="T1" fmla="*/ 13 h 27"/>
              <a:gd name="T2" fmla="*/ 29 w 29"/>
              <a:gd name="T3" fmla="*/ 13 h 27"/>
              <a:gd name="T4" fmla="*/ 29 w 29"/>
              <a:gd name="T5" fmla="*/ 20 h 27"/>
              <a:gd name="T6" fmla="*/ 27 w 29"/>
              <a:gd name="T7" fmla="*/ 24 h 27"/>
              <a:gd name="T8" fmla="*/ 22 w 29"/>
              <a:gd name="T9" fmla="*/ 27 h 27"/>
              <a:gd name="T10" fmla="*/ 15 w 29"/>
              <a:gd name="T11" fmla="*/ 27 h 27"/>
              <a:gd name="T12" fmla="*/ 15 w 29"/>
              <a:gd name="T13" fmla="*/ 27 h 27"/>
              <a:gd name="T14" fmla="*/ 10 w 29"/>
              <a:gd name="T15" fmla="*/ 27 h 27"/>
              <a:gd name="T16" fmla="*/ 5 w 29"/>
              <a:gd name="T17" fmla="*/ 24 h 27"/>
              <a:gd name="T18" fmla="*/ 0 w 29"/>
              <a:gd name="T19" fmla="*/ 20 h 27"/>
              <a:gd name="T20" fmla="*/ 0 w 29"/>
              <a:gd name="T21" fmla="*/ 13 h 27"/>
              <a:gd name="T22" fmla="*/ 0 w 29"/>
              <a:gd name="T23" fmla="*/ 13 h 27"/>
              <a:gd name="T24" fmla="*/ 0 w 29"/>
              <a:gd name="T25" fmla="*/ 9 h 27"/>
              <a:gd name="T26" fmla="*/ 5 w 29"/>
              <a:gd name="T27" fmla="*/ 5 h 27"/>
              <a:gd name="T28" fmla="*/ 10 w 29"/>
              <a:gd name="T29" fmla="*/ 0 h 27"/>
              <a:gd name="T30" fmla="*/ 15 w 29"/>
              <a:gd name="T31" fmla="*/ 0 h 27"/>
              <a:gd name="T32" fmla="*/ 15 w 29"/>
              <a:gd name="T33" fmla="*/ 0 h 27"/>
              <a:gd name="T34" fmla="*/ 22 w 29"/>
              <a:gd name="T35" fmla="*/ 0 h 27"/>
              <a:gd name="T36" fmla="*/ 27 w 29"/>
              <a:gd name="T37" fmla="*/ 5 h 27"/>
              <a:gd name="T38" fmla="*/ 29 w 29"/>
              <a:gd name="T39" fmla="*/ 9 h 27"/>
              <a:gd name="T40" fmla="*/ 29 w 29"/>
              <a:gd name="T41" fmla="*/ 13 h 27"/>
              <a:gd name="T42" fmla="*/ 29 w 29"/>
              <a:gd name="T43"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27">
                <a:moveTo>
                  <a:pt x="29" y="13"/>
                </a:moveTo>
                <a:lnTo>
                  <a:pt x="29" y="13"/>
                </a:lnTo>
                <a:lnTo>
                  <a:pt x="29" y="20"/>
                </a:lnTo>
                <a:lnTo>
                  <a:pt x="27" y="24"/>
                </a:lnTo>
                <a:lnTo>
                  <a:pt x="22" y="27"/>
                </a:lnTo>
                <a:lnTo>
                  <a:pt x="15" y="27"/>
                </a:lnTo>
                <a:lnTo>
                  <a:pt x="15" y="27"/>
                </a:lnTo>
                <a:lnTo>
                  <a:pt x="10" y="27"/>
                </a:lnTo>
                <a:lnTo>
                  <a:pt x="5" y="24"/>
                </a:lnTo>
                <a:lnTo>
                  <a:pt x="0" y="20"/>
                </a:lnTo>
                <a:lnTo>
                  <a:pt x="0" y="13"/>
                </a:lnTo>
                <a:lnTo>
                  <a:pt x="0" y="13"/>
                </a:lnTo>
                <a:lnTo>
                  <a:pt x="0" y="9"/>
                </a:lnTo>
                <a:lnTo>
                  <a:pt x="5" y="5"/>
                </a:lnTo>
                <a:lnTo>
                  <a:pt x="10" y="0"/>
                </a:lnTo>
                <a:lnTo>
                  <a:pt x="15" y="0"/>
                </a:lnTo>
                <a:lnTo>
                  <a:pt x="15" y="0"/>
                </a:lnTo>
                <a:lnTo>
                  <a:pt x="22" y="0"/>
                </a:lnTo>
                <a:lnTo>
                  <a:pt x="27" y="5"/>
                </a:lnTo>
                <a:lnTo>
                  <a:pt x="29" y="9"/>
                </a:lnTo>
                <a:lnTo>
                  <a:pt x="29" y="13"/>
                </a:lnTo>
                <a:lnTo>
                  <a:pt x="29"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61" name="Freeform 75"/>
          <p:cNvSpPr>
            <a:spLocks/>
          </p:cNvSpPr>
          <p:nvPr/>
        </p:nvSpPr>
        <p:spPr bwMode="auto">
          <a:xfrm>
            <a:off x="4368070" y="3128937"/>
            <a:ext cx="34529" cy="33338"/>
          </a:xfrm>
          <a:custGeom>
            <a:avLst/>
            <a:gdLst>
              <a:gd name="T0" fmla="*/ 29 w 29"/>
              <a:gd name="T1" fmla="*/ 13 h 28"/>
              <a:gd name="T2" fmla="*/ 29 w 29"/>
              <a:gd name="T3" fmla="*/ 13 h 28"/>
              <a:gd name="T4" fmla="*/ 29 w 29"/>
              <a:gd name="T5" fmla="*/ 19 h 28"/>
              <a:gd name="T6" fmla="*/ 24 w 29"/>
              <a:gd name="T7" fmla="*/ 24 h 28"/>
              <a:gd name="T8" fmla="*/ 19 w 29"/>
              <a:gd name="T9" fmla="*/ 26 h 28"/>
              <a:gd name="T10" fmla="*/ 15 w 29"/>
              <a:gd name="T11" fmla="*/ 28 h 28"/>
              <a:gd name="T12" fmla="*/ 15 w 29"/>
              <a:gd name="T13" fmla="*/ 28 h 28"/>
              <a:gd name="T14" fmla="*/ 7 w 29"/>
              <a:gd name="T15" fmla="*/ 26 h 28"/>
              <a:gd name="T16" fmla="*/ 2 w 29"/>
              <a:gd name="T17" fmla="*/ 24 h 28"/>
              <a:gd name="T18" fmla="*/ 0 w 29"/>
              <a:gd name="T19" fmla="*/ 19 h 28"/>
              <a:gd name="T20" fmla="*/ 0 w 29"/>
              <a:gd name="T21" fmla="*/ 13 h 28"/>
              <a:gd name="T22" fmla="*/ 0 w 29"/>
              <a:gd name="T23" fmla="*/ 13 h 28"/>
              <a:gd name="T24" fmla="*/ 0 w 29"/>
              <a:gd name="T25" fmla="*/ 8 h 28"/>
              <a:gd name="T26" fmla="*/ 2 w 29"/>
              <a:gd name="T27" fmla="*/ 4 h 28"/>
              <a:gd name="T28" fmla="*/ 7 w 29"/>
              <a:gd name="T29" fmla="*/ 2 h 28"/>
              <a:gd name="T30" fmla="*/ 15 w 29"/>
              <a:gd name="T31" fmla="*/ 0 h 28"/>
              <a:gd name="T32" fmla="*/ 15 w 29"/>
              <a:gd name="T33" fmla="*/ 0 h 28"/>
              <a:gd name="T34" fmla="*/ 19 w 29"/>
              <a:gd name="T35" fmla="*/ 2 h 28"/>
              <a:gd name="T36" fmla="*/ 24 w 29"/>
              <a:gd name="T37" fmla="*/ 4 h 28"/>
              <a:gd name="T38" fmla="*/ 29 w 29"/>
              <a:gd name="T39" fmla="*/ 8 h 28"/>
              <a:gd name="T40" fmla="*/ 29 w 29"/>
              <a:gd name="T41" fmla="*/ 13 h 28"/>
              <a:gd name="T42" fmla="*/ 29 w 29"/>
              <a:gd name="T43"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28">
                <a:moveTo>
                  <a:pt x="29" y="13"/>
                </a:moveTo>
                <a:lnTo>
                  <a:pt x="29" y="13"/>
                </a:lnTo>
                <a:lnTo>
                  <a:pt x="29" y="19"/>
                </a:lnTo>
                <a:lnTo>
                  <a:pt x="24" y="24"/>
                </a:lnTo>
                <a:lnTo>
                  <a:pt x="19" y="26"/>
                </a:lnTo>
                <a:lnTo>
                  <a:pt x="15" y="28"/>
                </a:lnTo>
                <a:lnTo>
                  <a:pt x="15" y="28"/>
                </a:lnTo>
                <a:lnTo>
                  <a:pt x="7" y="26"/>
                </a:lnTo>
                <a:lnTo>
                  <a:pt x="2" y="24"/>
                </a:lnTo>
                <a:lnTo>
                  <a:pt x="0" y="19"/>
                </a:lnTo>
                <a:lnTo>
                  <a:pt x="0" y="13"/>
                </a:lnTo>
                <a:lnTo>
                  <a:pt x="0" y="13"/>
                </a:lnTo>
                <a:lnTo>
                  <a:pt x="0" y="8"/>
                </a:lnTo>
                <a:lnTo>
                  <a:pt x="2" y="4"/>
                </a:lnTo>
                <a:lnTo>
                  <a:pt x="7" y="2"/>
                </a:lnTo>
                <a:lnTo>
                  <a:pt x="15" y="0"/>
                </a:lnTo>
                <a:lnTo>
                  <a:pt x="15" y="0"/>
                </a:lnTo>
                <a:lnTo>
                  <a:pt x="19" y="2"/>
                </a:lnTo>
                <a:lnTo>
                  <a:pt x="24" y="4"/>
                </a:lnTo>
                <a:lnTo>
                  <a:pt x="29" y="8"/>
                </a:lnTo>
                <a:lnTo>
                  <a:pt x="29" y="13"/>
                </a:lnTo>
                <a:lnTo>
                  <a:pt x="29"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62" name="Freeform 76"/>
          <p:cNvSpPr>
            <a:spLocks/>
          </p:cNvSpPr>
          <p:nvPr/>
        </p:nvSpPr>
        <p:spPr bwMode="auto">
          <a:xfrm>
            <a:off x="4428794" y="3330153"/>
            <a:ext cx="16669" cy="15479"/>
          </a:xfrm>
          <a:custGeom>
            <a:avLst/>
            <a:gdLst>
              <a:gd name="T0" fmla="*/ 14 w 14"/>
              <a:gd name="T1" fmla="*/ 7 h 13"/>
              <a:gd name="T2" fmla="*/ 14 w 14"/>
              <a:gd name="T3" fmla="*/ 7 h 13"/>
              <a:gd name="T4" fmla="*/ 12 w 14"/>
              <a:gd name="T5" fmla="*/ 11 h 13"/>
              <a:gd name="T6" fmla="*/ 7 w 14"/>
              <a:gd name="T7" fmla="*/ 13 h 13"/>
              <a:gd name="T8" fmla="*/ 7 w 14"/>
              <a:gd name="T9" fmla="*/ 13 h 13"/>
              <a:gd name="T10" fmla="*/ 2 w 14"/>
              <a:gd name="T11" fmla="*/ 11 h 13"/>
              <a:gd name="T12" fmla="*/ 0 w 14"/>
              <a:gd name="T13" fmla="*/ 7 h 13"/>
              <a:gd name="T14" fmla="*/ 0 w 14"/>
              <a:gd name="T15" fmla="*/ 7 h 13"/>
              <a:gd name="T16" fmla="*/ 2 w 14"/>
              <a:gd name="T17" fmla="*/ 2 h 13"/>
              <a:gd name="T18" fmla="*/ 7 w 14"/>
              <a:gd name="T19" fmla="*/ 0 h 13"/>
              <a:gd name="T20" fmla="*/ 7 w 14"/>
              <a:gd name="T21" fmla="*/ 0 h 13"/>
              <a:gd name="T22" fmla="*/ 12 w 14"/>
              <a:gd name="T23" fmla="*/ 2 h 13"/>
              <a:gd name="T24" fmla="*/ 14 w 14"/>
              <a:gd name="T25" fmla="*/ 7 h 13"/>
              <a:gd name="T26" fmla="*/ 14 w 14"/>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14" y="7"/>
                </a:moveTo>
                <a:lnTo>
                  <a:pt x="14" y="7"/>
                </a:lnTo>
                <a:lnTo>
                  <a:pt x="12" y="11"/>
                </a:lnTo>
                <a:lnTo>
                  <a:pt x="7" y="13"/>
                </a:lnTo>
                <a:lnTo>
                  <a:pt x="7" y="13"/>
                </a:lnTo>
                <a:lnTo>
                  <a:pt x="2" y="11"/>
                </a:lnTo>
                <a:lnTo>
                  <a:pt x="0" y="7"/>
                </a:lnTo>
                <a:lnTo>
                  <a:pt x="0" y="7"/>
                </a:lnTo>
                <a:lnTo>
                  <a:pt x="2" y="2"/>
                </a:lnTo>
                <a:lnTo>
                  <a:pt x="7" y="0"/>
                </a:lnTo>
                <a:lnTo>
                  <a:pt x="7" y="0"/>
                </a:lnTo>
                <a:lnTo>
                  <a:pt x="12" y="2"/>
                </a:lnTo>
                <a:lnTo>
                  <a:pt x="14" y="7"/>
                </a:lnTo>
                <a:lnTo>
                  <a:pt x="14"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63" name="Freeform 77"/>
          <p:cNvSpPr>
            <a:spLocks/>
          </p:cNvSpPr>
          <p:nvPr/>
        </p:nvSpPr>
        <p:spPr bwMode="auto">
          <a:xfrm>
            <a:off x="4376406" y="3367062"/>
            <a:ext cx="17860" cy="15479"/>
          </a:xfrm>
          <a:custGeom>
            <a:avLst/>
            <a:gdLst>
              <a:gd name="T0" fmla="*/ 15 w 15"/>
              <a:gd name="T1" fmla="*/ 6 h 13"/>
              <a:gd name="T2" fmla="*/ 15 w 15"/>
              <a:gd name="T3" fmla="*/ 6 h 13"/>
              <a:gd name="T4" fmla="*/ 12 w 15"/>
              <a:gd name="T5" fmla="*/ 11 h 13"/>
              <a:gd name="T6" fmla="*/ 8 w 15"/>
              <a:gd name="T7" fmla="*/ 13 h 13"/>
              <a:gd name="T8" fmla="*/ 8 w 15"/>
              <a:gd name="T9" fmla="*/ 13 h 13"/>
              <a:gd name="T10" fmla="*/ 3 w 15"/>
              <a:gd name="T11" fmla="*/ 11 h 13"/>
              <a:gd name="T12" fmla="*/ 0 w 15"/>
              <a:gd name="T13" fmla="*/ 6 h 13"/>
              <a:gd name="T14" fmla="*/ 0 w 15"/>
              <a:gd name="T15" fmla="*/ 6 h 13"/>
              <a:gd name="T16" fmla="*/ 3 w 15"/>
              <a:gd name="T17" fmla="*/ 2 h 13"/>
              <a:gd name="T18" fmla="*/ 8 w 15"/>
              <a:gd name="T19" fmla="*/ 0 h 13"/>
              <a:gd name="T20" fmla="*/ 8 w 15"/>
              <a:gd name="T21" fmla="*/ 0 h 13"/>
              <a:gd name="T22" fmla="*/ 12 w 15"/>
              <a:gd name="T23" fmla="*/ 2 h 13"/>
              <a:gd name="T24" fmla="*/ 15 w 15"/>
              <a:gd name="T25" fmla="*/ 6 h 13"/>
              <a:gd name="T26" fmla="*/ 15 w 15"/>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3">
                <a:moveTo>
                  <a:pt x="15" y="6"/>
                </a:moveTo>
                <a:lnTo>
                  <a:pt x="15" y="6"/>
                </a:lnTo>
                <a:lnTo>
                  <a:pt x="12" y="11"/>
                </a:lnTo>
                <a:lnTo>
                  <a:pt x="8" y="13"/>
                </a:lnTo>
                <a:lnTo>
                  <a:pt x="8" y="13"/>
                </a:lnTo>
                <a:lnTo>
                  <a:pt x="3" y="11"/>
                </a:lnTo>
                <a:lnTo>
                  <a:pt x="0" y="6"/>
                </a:lnTo>
                <a:lnTo>
                  <a:pt x="0" y="6"/>
                </a:lnTo>
                <a:lnTo>
                  <a:pt x="3" y="2"/>
                </a:lnTo>
                <a:lnTo>
                  <a:pt x="8" y="0"/>
                </a:lnTo>
                <a:lnTo>
                  <a:pt x="8" y="0"/>
                </a:lnTo>
                <a:lnTo>
                  <a:pt x="12" y="2"/>
                </a:lnTo>
                <a:lnTo>
                  <a:pt x="15" y="6"/>
                </a:lnTo>
                <a:lnTo>
                  <a:pt x="15"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64" name="Freeform 78"/>
          <p:cNvSpPr>
            <a:spLocks/>
          </p:cNvSpPr>
          <p:nvPr/>
        </p:nvSpPr>
        <p:spPr bwMode="auto">
          <a:xfrm>
            <a:off x="4385931" y="3374208"/>
            <a:ext cx="16669" cy="16669"/>
          </a:xfrm>
          <a:custGeom>
            <a:avLst/>
            <a:gdLst>
              <a:gd name="T0" fmla="*/ 14 w 14"/>
              <a:gd name="T1" fmla="*/ 7 h 14"/>
              <a:gd name="T2" fmla="*/ 14 w 14"/>
              <a:gd name="T3" fmla="*/ 7 h 14"/>
              <a:gd name="T4" fmla="*/ 12 w 14"/>
              <a:gd name="T5" fmla="*/ 11 h 14"/>
              <a:gd name="T6" fmla="*/ 7 w 14"/>
              <a:gd name="T7" fmla="*/ 14 h 14"/>
              <a:gd name="T8" fmla="*/ 7 w 14"/>
              <a:gd name="T9" fmla="*/ 14 h 14"/>
              <a:gd name="T10" fmla="*/ 2 w 14"/>
              <a:gd name="T11" fmla="*/ 11 h 14"/>
              <a:gd name="T12" fmla="*/ 0 w 14"/>
              <a:gd name="T13" fmla="*/ 7 h 14"/>
              <a:gd name="T14" fmla="*/ 0 w 14"/>
              <a:gd name="T15" fmla="*/ 7 h 14"/>
              <a:gd name="T16" fmla="*/ 2 w 14"/>
              <a:gd name="T17" fmla="*/ 3 h 14"/>
              <a:gd name="T18" fmla="*/ 7 w 14"/>
              <a:gd name="T19" fmla="*/ 0 h 14"/>
              <a:gd name="T20" fmla="*/ 7 w 14"/>
              <a:gd name="T21" fmla="*/ 0 h 14"/>
              <a:gd name="T22" fmla="*/ 12 w 14"/>
              <a:gd name="T23" fmla="*/ 3 h 14"/>
              <a:gd name="T24" fmla="*/ 14 w 14"/>
              <a:gd name="T25" fmla="*/ 7 h 14"/>
              <a:gd name="T26" fmla="*/ 14 w 14"/>
              <a:gd name="T2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4">
                <a:moveTo>
                  <a:pt x="14" y="7"/>
                </a:moveTo>
                <a:lnTo>
                  <a:pt x="14" y="7"/>
                </a:lnTo>
                <a:lnTo>
                  <a:pt x="12" y="11"/>
                </a:lnTo>
                <a:lnTo>
                  <a:pt x="7" y="14"/>
                </a:lnTo>
                <a:lnTo>
                  <a:pt x="7" y="14"/>
                </a:lnTo>
                <a:lnTo>
                  <a:pt x="2" y="11"/>
                </a:lnTo>
                <a:lnTo>
                  <a:pt x="0" y="7"/>
                </a:lnTo>
                <a:lnTo>
                  <a:pt x="0" y="7"/>
                </a:lnTo>
                <a:lnTo>
                  <a:pt x="2" y="3"/>
                </a:lnTo>
                <a:lnTo>
                  <a:pt x="7" y="0"/>
                </a:lnTo>
                <a:lnTo>
                  <a:pt x="7" y="0"/>
                </a:lnTo>
                <a:lnTo>
                  <a:pt x="12" y="3"/>
                </a:lnTo>
                <a:lnTo>
                  <a:pt x="14" y="7"/>
                </a:lnTo>
                <a:lnTo>
                  <a:pt x="14"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65" name="Freeform 79"/>
          <p:cNvSpPr>
            <a:spLocks/>
          </p:cNvSpPr>
          <p:nvPr/>
        </p:nvSpPr>
        <p:spPr bwMode="auto">
          <a:xfrm>
            <a:off x="4428794" y="3288483"/>
            <a:ext cx="16669" cy="17860"/>
          </a:xfrm>
          <a:custGeom>
            <a:avLst/>
            <a:gdLst>
              <a:gd name="T0" fmla="*/ 14 w 14"/>
              <a:gd name="T1" fmla="*/ 6 h 15"/>
              <a:gd name="T2" fmla="*/ 14 w 14"/>
              <a:gd name="T3" fmla="*/ 6 h 15"/>
              <a:gd name="T4" fmla="*/ 12 w 14"/>
              <a:gd name="T5" fmla="*/ 13 h 15"/>
              <a:gd name="T6" fmla="*/ 7 w 14"/>
              <a:gd name="T7" fmla="*/ 15 h 15"/>
              <a:gd name="T8" fmla="*/ 7 w 14"/>
              <a:gd name="T9" fmla="*/ 15 h 15"/>
              <a:gd name="T10" fmla="*/ 2 w 14"/>
              <a:gd name="T11" fmla="*/ 13 h 15"/>
              <a:gd name="T12" fmla="*/ 0 w 14"/>
              <a:gd name="T13" fmla="*/ 6 h 15"/>
              <a:gd name="T14" fmla="*/ 0 w 14"/>
              <a:gd name="T15" fmla="*/ 6 h 15"/>
              <a:gd name="T16" fmla="*/ 2 w 14"/>
              <a:gd name="T17" fmla="*/ 2 h 15"/>
              <a:gd name="T18" fmla="*/ 7 w 14"/>
              <a:gd name="T19" fmla="*/ 0 h 15"/>
              <a:gd name="T20" fmla="*/ 7 w 14"/>
              <a:gd name="T21" fmla="*/ 0 h 15"/>
              <a:gd name="T22" fmla="*/ 12 w 14"/>
              <a:gd name="T23" fmla="*/ 2 h 15"/>
              <a:gd name="T24" fmla="*/ 14 w 14"/>
              <a:gd name="T25" fmla="*/ 6 h 15"/>
              <a:gd name="T26" fmla="*/ 14 w 14"/>
              <a:gd name="T2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5">
                <a:moveTo>
                  <a:pt x="14" y="6"/>
                </a:moveTo>
                <a:lnTo>
                  <a:pt x="14" y="6"/>
                </a:lnTo>
                <a:lnTo>
                  <a:pt x="12" y="13"/>
                </a:lnTo>
                <a:lnTo>
                  <a:pt x="7" y="15"/>
                </a:lnTo>
                <a:lnTo>
                  <a:pt x="7" y="15"/>
                </a:lnTo>
                <a:lnTo>
                  <a:pt x="2" y="13"/>
                </a:lnTo>
                <a:lnTo>
                  <a:pt x="0" y="6"/>
                </a:lnTo>
                <a:lnTo>
                  <a:pt x="0" y="6"/>
                </a:lnTo>
                <a:lnTo>
                  <a:pt x="2" y="2"/>
                </a:lnTo>
                <a:lnTo>
                  <a:pt x="7" y="0"/>
                </a:lnTo>
                <a:lnTo>
                  <a:pt x="7" y="0"/>
                </a:lnTo>
                <a:lnTo>
                  <a:pt x="12" y="2"/>
                </a:lnTo>
                <a:lnTo>
                  <a:pt x="14" y="6"/>
                </a:lnTo>
                <a:lnTo>
                  <a:pt x="14"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66" name="Freeform 80"/>
          <p:cNvSpPr>
            <a:spLocks/>
          </p:cNvSpPr>
          <p:nvPr/>
        </p:nvSpPr>
        <p:spPr bwMode="auto">
          <a:xfrm>
            <a:off x="4385931" y="3273003"/>
            <a:ext cx="16669" cy="15479"/>
          </a:xfrm>
          <a:custGeom>
            <a:avLst/>
            <a:gdLst>
              <a:gd name="T0" fmla="*/ 14 w 14"/>
              <a:gd name="T1" fmla="*/ 6 h 13"/>
              <a:gd name="T2" fmla="*/ 14 w 14"/>
              <a:gd name="T3" fmla="*/ 6 h 13"/>
              <a:gd name="T4" fmla="*/ 12 w 14"/>
              <a:gd name="T5" fmla="*/ 11 h 13"/>
              <a:gd name="T6" fmla="*/ 7 w 14"/>
              <a:gd name="T7" fmla="*/ 13 h 13"/>
              <a:gd name="T8" fmla="*/ 7 w 14"/>
              <a:gd name="T9" fmla="*/ 13 h 13"/>
              <a:gd name="T10" fmla="*/ 2 w 14"/>
              <a:gd name="T11" fmla="*/ 11 h 13"/>
              <a:gd name="T12" fmla="*/ 0 w 14"/>
              <a:gd name="T13" fmla="*/ 6 h 13"/>
              <a:gd name="T14" fmla="*/ 0 w 14"/>
              <a:gd name="T15" fmla="*/ 6 h 13"/>
              <a:gd name="T16" fmla="*/ 2 w 14"/>
              <a:gd name="T17" fmla="*/ 2 h 13"/>
              <a:gd name="T18" fmla="*/ 7 w 14"/>
              <a:gd name="T19" fmla="*/ 0 h 13"/>
              <a:gd name="T20" fmla="*/ 7 w 14"/>
              <a:gd name="T21" fmla="*/ 0 h 13"/>
              <a:gd name="T22" fmla="*/ 12 w 14"/>
              <a:gd name="T23" fmla="*/ 2 h 13"/>
              <a:gd name="T24" fmla="*/ 14 w 14"/>
              <a:gd name="T25" fmla="*/ 6 h 13"/>
              <a:gd name="T26" fmla="*/ 14 w 14"/>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14" y="6"/>
                </a:moveTo>
                <a:lnTo>
                  <a:pt x="14" y="6"/>
                </a:lnTo>
                <a:lnTo>
                  <a:pt x="12" y="11"/>
                </a:lnTo>
                <a:lnTo>
                  <a:pt x="7" y="13"/>
                </a:lnTo>
                <a:lnTo>
                  <a:pt x="7" y="13"/>
                </a:lnTo>
                <a:lnTo>
                  <a:pt x="2" y="11"/>
                </a:lnTo>
                <a:lnTo>
                  <a:pt x="0" y="6"/>
                </a:lnTo>
                <a:lnTo>
                  <a:pt x="0" y="6"/>
                </a:lnTo>
                <a:lnTo>
                  <a:pt x="2" y="2"/>
                </a:lnTo>
                <a:lnTo>
                  <a:pt x="7" y="0"/>
                </a:lnTo>
                <a:lnTo>
                  <a:pt x="7" y="0"/>
                </a:lnTo>
                <a:lnTo>
                  <a:pt x="12" y="2"/>
                </a:lnTo>
                <a:lnTo>
                  <a:pt x="14" y="6"/>
                </a:lnTo>
                <a:lnTo>
                  <a:pt x="14"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67" name="Freeform 81"/>
          <p:cNvSpPr>
            <a:spLocks/>
          </p:cNvSpPr>
          <p:nvPr/>
        </p:nvSpPr>
        <p:spPr bwMode="auto">
          <a:xfrm>
            <a:off x="4402600" y="3308724"/>
            <a:ext cx="17860" cy="16669"/>
          </a:xfrm>
          <a:custGeom>
            <a:avLst/>
            <a:gdLst>
              <a:gd name="T0" fmla="*/ 15 w 15"/>
              <a:gd name="T1" fmla="*/ 7 h 14"/>
              <a:gd name="T2" fmla="*/ 15 w 15"/>
              <a:gd name="T3" fmla="*/ 7 h 14"/>
              <a:gd name="T4" fmla="*/ 12 w 15"/>
              <a:gd name="T5" fmla="*/ 11 h 14"/>
              <a:gd name="T6" fmla="*/ 7 w 15"/>
              <a:gd name="T7" fmla="*/ 14 h 14"/>
              <a:gd name="T8" fmla="*/ 7 w 15"/>
              <a:gd name="T9" fmla="*/ 14 h 14"/>
              <a:gd name="T10" fmla="*/ 3 w 15"/>
              <a:gd name="T11" fmla="*/ 11 h 14"/>
              <a:gd name="T12" fmla="*/ 0 w 15"/>
              <a:gd name="T13" fmla="*/ 7 h 14"/>
              <a:gd name="T14" fmla="*/ 0 w 15"/>
              <a:gd name="T15" fmla="*/ 7 h 14"/>
              <a:gd name="T16" fmla="*/ 3 w 15"/>
              <a:gd name="T17" fmla="*/ 3 h 14"/>
              <a:gd name="T18" fmla="*/ 7 w 15"/>
              <a:gd name="T19" fmla="*/ 0 h 14"/>
              <a:gd name="T20" fmla="*/ 7 w 15"/>
              <a:gd name="T21" fmla="*/ 0 h 14"/>
              <a:gd name="T22" fmla="*/ 12 w 15"/>
              <a:gd name="T23" fmla="*/ 3 h 14"/>
              <a:gd name="T24" fmla="*/ 15 w 15"/>
              <a:gd name="T25" fmla="*/ 7 h 14"/>
              <a:gd name="T26" fmla="*/ 15 w 15"/>
              <a:gd name="T2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4">
                <a:moveTo>
                  <a:pt x="15" y="7"/>
                </a:moveTo>
                <a:lnTo>
                  <a:pt x="15" y="7"/>
                </a:lnTo>
                <a:lnTo>
                  <a:pt x="12" y="11"/>
                </a:lnTo>
                <a:lnTo>
                  <a:pt x="7" y="14"/>
                </a:lnTo>
                <a:lnTo>
                  <a:pt x="7" y="14"/>
                </a:lnTo>
                <a:lnTo>
                  <a:pt x="3" y="11"/>
                </a:lnTo>
                <a:lnTo>
                  <a:pt x="0" y="7"/>
                </a:lnTo>
                <a:lnTo>
                  <a:pt x="0" y="7"/>
                </a:lnTo>
                <a:lnTo>
                  <a:pt x="3" y="3"/>
                </a:lnTo>
                <a:lnTo>
                  <a:pt x="7" y="0"/>
                </a:lnTo>
                <a:lnTo>
                  <a:pt x="7" y="0"/>
                </a:lnTo>
                <a:lnTo>
                  <a:pt x="12" y="3"/>
                </a:lnTo>
                <a:lnTo>
                  <a:pt x="15" y="7"/>
                </a:lnTo>
                <a:lnTo>
                  <a:pt x="15"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68" name="Freeform 82"/>
          <p:cNvSpPr>
            <a:spLocks/>
          </p:cNvSpPr>
          <p:nvPr/>
        </p:nvSpPr>
        <p:spPr bwMode="auto">
          <a:xfrm>
            <a:off x="4437128" y="3212283"/>
            <a:ext cx="17860" cy="17860"/>
          </a:xfrm>
          <a:custGeom>
            <a:avLst/>
            <a:gdLst>
              <a:gd name="T0" fmla="*/ 15 w 15"/>
              <a:gd name="T1" fmla="*/ 7 h 15"/>
              <a:gd name="T2" fmla="*/ 15 w 15"/>
              <a:gd name="T3" fmla="*/ 7 h 15"/>
              <a:gd name="T4" fmla="*/ 12 w 15"/>
              <a:gd name="T5" fmla="*/ 13 h 15"/>
              <a:gd name="T6" fmla="*/ 7 w 15"/>
              <a:gd name="T7" fmla="*/ 15 h 15"/>
              <a:gd name="T8" fmla="*/ 7 w 15"/>
              <a:gd name="T9" fmla="*/ 15 h 15"/>
              <a:gd name="T10" fmla="*/ 3 w 15"/>
              <a:gd name="T11" fmla="*/ 13 h 15"/>
              <a:gd name="T12" fmla="*/ 0 w 15"/>
              <a:gd name="T13" fmla="*/ 7 h 15"/>
              <a:gd name="T14" fmla="*/ 0 w 15"/>
              <a:gd name="T15" fmla="*/ 7 h 15"/>
              <a:gd name="T16" fmla="*/ 3 w 15"/>
              <a:gd name="T17" fmla="*/ 2 h 15"/>
              <a:gd name="T18" fmla="*/ 7 w 15"/>
              <a:gd name="T19" fmla="*/ 0 h 15"/>
              <a:gd name="T20" fmla="*/ 7 w 15"/>
              <a:gd name="T21" fmla="*/ 0 h 15"/>
              <a:gd name="T22" fmla="*/ 12 w 15"/>
              <a:gd name="T23" fmla="*/ 2 h 15"/>
              <a:gd name="T24" fmla="*/ 15 w 15"/>
              <a:gd name="T25" fmla="*/ 7 h 15"/>
              <a:gd name="T26" fmla="*/ 15 w 15"/>
              <a:gd name="T2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5">
                <a:moveTo>
                  <a:pt x="15" y="7"/>
                </a:moveTo>
                <a:lnTo>
                  <a:pt x="15" y="7"/>
                </a:lnTo>
                <a:lnTo>
                  <a:pt x="12" y="13"/>
                </a:lnTo>
                <a:lnTo>
                  <a:pt x="7" y="15"/>
                </a:lnTo>
                <a:lnTo>
                  <a:pt x="7" y="15"/>
                </a:lnTo>
                <a:lnTo>
                  <a:pt x="3" y="13"/>
                </a:lnTo>
                <a:lnTo>
                  <a:pt x="0" y="7"/>
                </a:lnTo>
                <a:lnTo>
                  <a:pt x="0" y="7"/>
                </a:lnTo>
                <a:lnTo>
                  <a:pt x="3" y="2"/>
                </a:lnTo>
                <a:lnTo>
                  <a:pt x="7" y="0"/>
                </a:lnTo>
                <a:lnTo>
                  <a:pt x="7" y="0"/>
                </a:lnTo>
                <a:lnTo>
                  <a:pt x="12" y="2"/>
                </a:lnTo>
                <a:lnTo>
                  <a:pt x="15" y="7"/>
                </a:lnTo>
                <a:lnTo>
                  <a:pt x="15"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69" name="Freeform 83"/>
          <p:cNvSpPr>
            <a:spLocks/>
          </p:cNvSpPr>
          <p:nvPr/>
        </p:nvSpPr>
        <p:spPr bwMode="auto">
          <a:xfrm>
            <a:off x="4394265" y="3196802"/>
            <a:ext cx="16669" cy="15479"/>
          </a:xfrm>
          <a:custGeom>
            <a:avLst/>
            <a:gdLst>
              <a:gd name="T0" fmla="*/ 14 w 14"/>
              <a:gd name="T1" fmla="*/ 6 h 13"/>
              <a:gd name="T2" fmla="*/ 14 w 14"/>
              <a:gd name="T3" fmla="*/ 6 h 13"/>
              <a:gd name="T4" fmla="*/ 12 w 14"/>
              <a:gd name="T5" fmla="*/ 11 h 13"/>
              <a:gd name="T6" fmla="*/ 7 w 14"/>
              <a:gd name="T7" fmla="*/ 13 h 13"/>
              <a:gd name="T8" fmla="*/ 7 w 14"/>
              <a:gd name="T9" fmla="*/ 13 h 13"/>
              <a:gd name="T10" fmla="*/ 2 w 14"/>
              <a:gd name="T11" fmla="*/ 11 h 13"/>
              <a:gd name="T12" fmla="*/ 0 w 14"/>
              <a:gd name="T13" fmla="*/ 6 h 13"/>
              <a:gd name="T14" fmla="*/ 0 w 14"/>
              <a:gd name="T15" fmla="*/ 6 h 13"/>
              <a:gd name="T16" fmla="*/ 2 w 14"/>
              <a:gd name="T17" fmla="*/ 2 h 13"/>
              <a:gd name="T18" fmla="*/ 7 w 14"/>
              <a:gd name="T19" fmla="*/ 0 h 13"/>
              <a:gd name="T20" fmla="*/ 7 w 14"/>
              <a:gd name="T21" fmla="*/ 0 h 13"/>
              <a:gd name="T22" fmla="*/ 12 w 14"/>
              <a:gd name="T23" fmla="*/ 2 h 13"/>
              <a:gd name="T24" fmla="*/ 14 w 14"/>
              <a:gd name="T25" fmla="*/ 6 h 13"/>
              <a:gd name="T26" fmla="*/ 14 w 14"/>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14" y="6"/>
                </a:moveTo>
                <a:lnTo>
                  <a:pt x="14" y="6"/>
                </a:lnTo>
                <a:lnTo>
                  <a:pt x="12" y="11"/>
                </a:lnTo>
                <a:lnTo>
                  <a:pt x="7" y="13"/>
                </a:lnTo>
                <a:lnTo>
                  <a:pt x="7" y="13"/>
                </a:lnTo>
                <a:lnTo>
                  <a:pt x="2" y="11"/>
                </a:lnTo>
                <a:lnTo>
                  <a:pt x="0" y="6"/>
                </a:lnTo>
                <a:lnTo>
                  <a:pt x="0" y="6"/>
                </a:lnTo>
                <a:lnTo>
                  <a:pt x="2" y="2"/>
                </a:lnTo>
                <a:lnTo>
                  <a:pt x="7" y="0"/>
                </a:lnTo>
                <a:lnTo>
                  <a:pt x="7" y="0"/>
                </a:lnTo>
                <a:lnTo>
                  <a:pt x="12" y="2"/>
                </a:lnTo>
                <a:lnTo>
                  <a:pt x="14" y="6"/>
                </a:lnTo>
                <a:lnTo>
                  <a:pt x="14"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0" name="Freeform 84"/>
          <p:cNvSpPr>
            <a:spLocks/>
          </p:cNvSpPr>
          <p:nvPr/>
        </p:nvSpPr>
        <p:spPr bwMode="auto">
          <a:xfrm>
            <a:off x="4394265" y="3144417"/>
            <a:ext cx="16669" cy="17860"/>
          </a:xfrm>
          <a:custGeom>
            <a:avLst/>
            <a:gdLst>
              <a:gd name="T0" fmla="*/ 14 w 14"/>
              <a:gd name="T1" fmla="*/ 9 h 15"/>
              <a:gd name="T2" fmla="*/ 14 w 14"/>
              <a:gd name="T3" fmla="*/ 9 h 15"/>
              <a:gd name="T4" fmla="*/ 12 w 14"/>
              <a:gd name="T5" fmla="*/ 13 h 15"/>
              <a:gd name="T6" fmla="*/ 7 w 14"/>
              <a:gd name="T7" fmla="*/ 15 h 15"/>
              <a:gd name="T8" fmla="*/ 7 w 14"/>
              <a:gd name="T9" fmla="*/ 15 h 15"/>
              <a:gd name="T10" fmla="*/ 2 w 14"/>
              <a:gd name="T11" fmla="*/ 13 h 15"/>
              <a:gd name="T12" fmla="*/ 0 w 14"/>
              <a:gd name="T13" fmla="*/ 9 h 15"/>
              <a:gd name="T14" fmla="*/ 0 w 14"/>
              <a:gd name="T15" fmla="*/ 9 h 15"/>
              <a:gd name="T16" fmla="*/ 2 w 14"/>
              <a:gd name="T17" fmla="*/ 2 h 15"/>
              <a:gd name="T18" fmla="*/ 7 w 14"/>
              <a:gd name="T19" fmla="*/ 0 h 15"/>
              <a:gd name="T20" fmla="*/ 7 w 14"/>
              <a:gd name="T21" fmla="*/ 0 h 15"/>
              <a:gd name="T22" fmla="*/ 12 w 14"/>
              <a:gd name="T23" fmla="*/ 2 h 15"/>
              <a:gd name="T24" fmla="*/ 14 w 14"/>
              <a:gd name="T25" fmla="*/ 9 h 15"/>
              <a:gd name="T26" fmla="*/ 14 w 14"/>
              <a:gd name="T2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5">
                <a:moveTo>
                  <a:pt x="14" y="9"/>
                </a:moveTo>
                <a:lnTo>
                  <a:pt x="14" y="9"/>
                </a:lnTo>
                <a:lnTo>
                  <a:pt x="12" y="13"/>
                </a:lnTo>
                <a:lnTo>
                  <a:pt x="7" y="15"/>
                </a:lnTo>
                <a:lnTo>
                  <a:pt x="7" y="15"/>
                </a:lnTo>
                <a:lnTo>
                  <a:pt x="2" y="13"/>
                </a:lnTo>
                <a:lnTo>
                  <a:pt x="0" y="9"/>
                </a:lnTo>
                <a:lnTo>
                  <a:pt x="0" y="9"/>
                </a:lnTo>
                <a:lnTo>
                  <a:pt x="2" y="2"/>
                </a:lnTo>
                <a:lnTo>
                  <a:pt x="7" y="0"/>
                </a:lnTo>
                <a:lnTo>
                  <a:pt x="7" y="0"/>
                </a:lnTo>
                <a:lnTo>
                  <a:pt x="12" y="2"/>
                </a:lnTo>
                <a:lnTo>
                  <a:pt x="14" y="9"/>
                </a:lnTo>
                <a:lnTo>
                  <a:pt x="14" y="9"/>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1" name="Freeform 85"/>
          <p:cNvSpPr>
            <a:spLocks/>
          </p:cNvSpPr>
          <p:nvPr/>
        </p:nvSpPr>
        <p:spPr bwMode="auto">
          <a:xfrm>
            <a:off x="4390694" y="2992015"/>
            <a:ext cx="17860" cy="15479"/>
          </a:xfrm>
          <a:custGeom>
            <a:avLst/>
            <a:gdLst>
              <a:gd name="T0" fmla="*/ 15 w 15"/>
              <a:gd name="T1" fmla="*/ 7 h 13"/>
              <a:gd name="T2" fmla="*/ 15 w 15"/>
              <a:gd name="T3" fmla="*/ 7 h 13"/>
              <a:gd name="T4" fmla="*/ 13 w 15"/>
              <a:gd name="T5" fmla="*/ 11 h 13"/>
              <a:gd name="T6" fmla="*/ 8 w 15"/>
              <a:gd name="T7" fmla="*/ 13 h 13"/>
              <a:gd name="T8" fmla="*/ 8 w 15"/>
              <a:gd name="T9" fmla="*/ 13 h 13"/>
              <a:gd name="T10" fmla="*/ 3 w 15"/>
              <a:gd name="T11" fmla="*/ 11 h 13"/>
              <a:gd name="T12" fmla="*/ 0 w 15"/>
              <a:gd name="T13" fmla="*/ 7 h 13"/>
              <a:gd name="T14" fmla="*/ 0 w 15"/>
              <a:gd name="T15" fmla="*/ 7 h 13"/>
              <a:gd name="T16" fmla="*/ 3 w 15"/>
              <a:gd name="T17" fmla="*/ 0 h 13"/>
              <a:gd name="T18" fmla="*/ 8 w 15"/>
              <a:gd name="T19" fmla="*/ 0 h 13"/>
              <a:gd name="T20" fmla="*/ 8 w 15"/>
              <a:gd name="T21" fmla="*/ 0 h 13"/>
              <a:gd name="T22" fmla="*/ 13 w 15"/>
              <a:gd name="T23" fmla="*/ 0 h 13"/>
              <a:gd name="T24" fmla="*/ 15 w 15"/>
              <a:gd name="T25" fmla="*/ 7 h 13"/>
              <a:gd name="T26" fmla="*/ 15 w 15"/>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3">
                <a:moveTo>
                  <a:pt x="15" y="7"/>
                </a:moveTo>
                <a:lnTo>
                  <a:pt x="15" y="7"/>
                </a:lnTo>
                <a:lnTo>
                  <a:pt x="13" y="11"/>
                </a:lnTo>
                <a:lnTo>
                  <a:pt x="8" y="13"/>
                </a:lnTo>
                <a:lnTo>
                  <a:pt x="8" y="13"/>
                </a:lnTo>
                <a:lnTo>
                  <a:pt x="3" y="11"/>
                </a:lnTo>
                <a:lnTo>
                  <a:pt x="0" y="7"/>
                </a:lnTo>
                <a:lnTo>
                  <a:pt x="0" y="7"/>
                </a:lnTo>
                <a:lnTo>
                  <a:pt x="3" y="0"/>
                </a:lnTo>
                <a:lnTo>
                  <a:pt x="8" y="0"/>
                </a:lnTo>
                <a:lnTo>
                  <a:pt x="8" y="0"/>
                </a:lnTo>
                <a:lnTo>
                  <a:pt x="13" y="0"/>
                </a:lnTo>
                <a:lnTo>
                  <a:pt x="15" y="7"/>
                </a:lnTo>
                <a:lnTo>
                  <a:pt x="15"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2" name="Freeform 86"/>
          <p:cNvSpPr>
            <a:spLocks/>
          </p:cNvSpPr>
          <p:nvPr/>
        </p:nvSpPr>
        <p:spPr bwMode="auto">
          <a:xfrm>
            <a:off x="4376407" y="3155133"/>
            <a:ext cx="32147" cy="26194"/>
          </a:xfrm>
          <a:custGeom>
            <a:avLst/>
            <a:gdLst>
              <a:gd name="T0" fmla="*/ 27 w 27"/>
              <a:gd name="T1" fmla="*/ 11 h 22"/>
              <a:gd name="T2" fmla="*/ 27 w 27"/>
              <a:gd name="T3" fmla="*/ 11 h 22"/>
              <a:gd name="T4" fmla="*/ 27 w 27"/>
              <a:gd name="T5" fmla="*/ 15 h 22"/>
              <a:gd name="T6" fmla="*/ 25 w 27"/>
              <a:gd name="T7" fmla="*/ 19 h 22"/>
              <a:gd name="T8" fmla="*/ 20 w 27"/>
              <a:gd name="T9" fmla="*/ 22 h 22"/>
              <a:gd name="T10" fmla="*/ 15 w 27"/>
              <a:gd name="T11" fmla="*/ 22 h 22"/>
              <a:gd name="T12" fmla="*/ 15 w 27"/>
              <a:gd name="T13" fmla="*/ 22 h 22"/>
              <a:gd name="T14" fmla="*/ 10 w 27"/>
              <a:gd name="T15" fmla="*/ 22 h 22"/>
              <a:gd name="T16" fmla="*/ 5 w 27"/>
              <a:gd name="T17" fmla="*/ 19 h 22"/>
              <a:gd name="T18" fmla="*/ 3 w 27"/>
              <a:gd name="T19" fmla="*/ 15 h 22"/>
              <a:gd name="T20" fmla="*/ 0 w 27"/>
              <a:gd name="T21" fmla="*/ 11 h 22"/>
              <a:gd name="T22" fmla="*/ 0 w 27"/>
              <a:gd name="T23" fmla="*/ 11 h 22"/>
              <a:gd name="T24" fmla="*/ 3 w 27"/>
              <a:gd name="T25" fmla="*/ 6 h 22"/>
              <a:gd name="T26" fmla="*/ 5 w 27"/>
              <a:gd name="T27" fmla="*/ 2 h 22"/>
              <a:gd name="T28" fmla="*/ 10 w 27"/>
              <a:gd name="T29" fmla="*/ 0 h 22"/>
              <a:gd name="T30" fmla="*/ 15 w 27"/>
              <a:gd name="T31" fmla="*/ 0 h 22"/>
              <a:gd name="T32" fmla="*/ 15 w 27"/>
              <a:gd name="T33" fmla="*/ 0 h 22"/>
              <a:gd name="T34" fmla="*/ 20 w 27"/>
              <a:gd name="T35" fmla="*/ 0 h 22"/>
              <a:gd name="T36" fmla="*/ 25 w 27"/>
              <a:gd name="T37" fmla="*/ 2 h 22"/>
              <a:gd name="T38" fmla="*/ 27 w 27"/>
              <a:gd name="T39" fmla="*/ 6 h 22"/>
              <a:gd name="T40" fmla="*/ 27 w 27"/>
              <a:gd name="T41" fmla="*/ 11 h 22"/>
              <a:gd name="T42" fmla="*/ 27 w 27"/>
              <a:gd name="T43"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2">
                <a:moveTo>
                  <a:pt x="27" y="11"/>
                </a:moveTo>
                <a:lnTo>
                  <a:pt x="27" y="11"/>
                </a:lnTo>
                <a:lnTo>
                  <a:pt x="27" y="15"/>
                </a:lnTo>
                <a:lnTo>
                  <a:pt x="25" y="19"/>
                </a:lnTo>
                <a:lnTo>
                  <a:pt x="20" y="22"/>
                </a:lnTo>
                <a:lnTo>
                  <a:pt x="15" y="22"/>
                </a:lnTo>
                <a:lnTo>
                  <a:pt x="15" y="22"/>
                </a:lnTo>
                <a:lnTo>
                  <a:pt x="10" y="22"/>
                </a:lnTo>
                <a:lnTo>
                  <a:pt x="5" y="19"/>
                </a:lnTo>
                <a:lnTo>
                  <a:pt x="3" y="15"/>
                </a:lnTo>
                <a:lnTo>
                  <a:pt x="0" y="11"/>
                </a:lnTo>
                <a:lnTo>
                  <a:pt x="0" y="11"/>
                </a:lnTo>
                <a:lnTo>
                  <a:pt x="3" y="6"/>
                </a:lnTo>
                <a:lnTo>
                  <a:pt x="5" y="2"/>
                </a:lnTo>
                <a:lnTo>
                  <a:pt x="10" y="0"/>
                </a:lnTo>
                <a:lnTo>
                  <a:pt x="15" y="0"/>
                </a:lnTo>
                <a:lnTo>
                  <a:pt x="15" y="0"/>
                </a:lnTo>
                <a:lnTo>
                  <a:pt x="20" y="0"/>
                </a:lnTo>
                <a:lnTo>
                  <a:pt x="25" y="2"/>
                </a:lnTo>
                <a:lnTo>
                  <a:pt x="27" y="6"/>
                </a:lnTo>
                <a:lnTo>
                  <a:pt x="27" y="11"/>
                </a:lnTo>
                <a:lnTo>
                  <a:pt x="27" y="11"/>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3" name="Freeform 87"/>
          <p:cNvSpPr>
            <a:spLocks/>
          </p:cNvSpPr>
          <p:nvPr/>
        </p:nvSpPr>
        <p:spPr bwMode="auto">
          <a:xfrm>
            <a:off x="4406172" y="3181325"/>
            <a:ext cx="30956" cy="28575"/>
          </a:xfrm>
          <a:custGeom>
            <a:avLst/>
            <a:gdLst>
              <a:gd name="T0" fmla="*/ 26 w 26"/>
              <a:gd name="T1" fmla="*/ 13 h 24"/>
              <a:gd name="T2" fmla="*/ 26 w 26"/>
              <a:gd name="T3" fmla="*/ 13 h 24"/>
              <a:gd name="T4" fmla="*/ 24 w 26"/>
              <a:gd name="T5" fmla="*/ 17 h 24"/>
              <a:gd name="T6" fmla="*/ 21 w 26"/>
              <a:gd name="T7" fmla="*/ 22 h 24"/>
              <a:gd name="T8" fmla="*/ 16 w 26"/>
              <a:gd name="T9" fmla="*/ 24 h 24"/>
              <a:gd name="T10" fmla="*/ 12 w 26"/>
              <a:gd name="T11" fmla="*/ 24 h 24"/>
              <a:gd name="T12" fmla="*/ 12 w 26"/>
              <a:gd name="T13" fmla="*/ 24 h 24"/>
              <a:gd name="T14" fmla="*/ 7 w 26"/>
              <a:gd name="T15" fmla="*/ 24 h 24"/>
              <a:gd name="T16" fmla="*/ 2 w 26"/>
              <a:gd name="T17" fmla="*/ 22 h 24"/>
              <a:gd name="T18" fmla="*/ 0 w 26"/>
              <a:gd name="T19" fmla="*/ 17 h 24"/>
              <a:gd name="T20" fmla="*/ 0 w 26"/>
              <a:gd name="T21" fmla="*/ 13 h 24"/>
              <a:gd name="T22" fmla="*/ 0 w 26"/>
              <a:gd name="T23" fmla="*/ 13 h 24"/>
              <a:gd name="T24" fmla="*/ 0 w 26"/>
              <a:gd name="T25" fmla="*/ 8 h 24"/>
              <a:gd name="T26" fmla="*/ 2 w 26"/>
              <a:gd name="T27" fmla="*/ 4 h 24"/>
              <a:gd name="T28" fmla="*/ 7 w 26"/>
              <a:gd name="T29" fmla="*/ 2 h 24"/>
              <a:gd name="T30" fmla="*/ 12 w 26"/>
              <a:gd name="T31" fmla="*/ 0 h 24"/>
              <a:gd name="T32" fmla="*/ 12 w 26"/>
              <a:gd name="T33" fmla="*/ 0 h 24"/>
              <a:gd name="T34" fmla="*/ 16 w 26"/>
              <a:gd name="T35" fmla="*/ 2 h 24"/>
              <a:gd name="T36" fmla="*/ 21 w 26"/>
              <a:gd name="T37" fmla="*/ 4 h 24"/>
              <a:gd name="T38" fmla="*/ 24 w 26"/>
              <a:gd name="T39" fmla="*/ 8 h 24"/>
              <a:gd name="T40" fmla="*/ 26 w 26"/>
              <a:gd name="T41" fmla="*/ 13 h 24"/>
              <a:gd name="T42" fmla="*/ 26 w 26"/>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4">
                <a:moveTo>
                  <a:pt x="26" y="13"/>
                </a:moveTo>
                <a:lnTo>
                  <a:pt x="26" y="13"/>
                </a:lnTo>
                <a:lnTo>
                  <a:pt x="24" y="17"/>
                </a:lnTo>
                <a:lnTo>
                  <a:pt x="21" y="22"/>
                </a:lnTo>
                <a:lnTo>
                  <a:pt x="16" y="24"/>
                </a:lnTo>
                <a:lnTo>
                  <a:pt x="12" y="24"/>
                </a:lnTo>
                <a:lnTo>
                  <a:pt x="12" y="24"/>
                </a:lnTo>
                <a:lnTo>
                  <a:pt x="7" y="24"/>
                </a:lnTo>
                <a:lnTo>
                  <a:pt x="2" y="22"/>
                </a:lnTo>
                <a:lnTo>
                  <a:pt x="0" y="17"/>
                </a:lnTo>
                <a:lnTo>
                  <a:pt x="0" y="13"/>
                </a:lnTo>
                <a:lnTo>
                  <a:pt x="0" y="13"/>
                </a:lnTo>
                <a:lnTo>
                  <a:pt x="0" y="8"/>
                </a:lnTo>
                <a:lnTo>
                  <a:pt x="2" y="4"/>
                </a:lnTo>
                <a:lnTo>
                  <a:pt x="7" y="2"/>
                </a:lnTo>
                <a:lnTo>
                  <a:pt x="12" y="0"/>
                </a:lnTo>
                <a:lnTo>
                  <a:pt x="12" y="0"/>
                </a:lnTo>
                <a:lnTo>
                  <a:pt x="16" y="2"/>
                </a:lnTo>
                <a:lnTo>
                  <a:pt x="21" y="4"/>
                </a:lnTo>
                <a:lnTo>
                  <a:pt x="24" y="8"/>
                </a:lnTo>
                <a:lnTo>
                  <a:pt x="26" y="13"/>
                </a:lnTo>
                <a:lnTo>
                  <a:pt x="26"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4" name="Freeform 88"/>
          <p:cNvSpPr>
            <a:spLocks/>
          </p:cNvSpPr>
          <p:nvPr/>
        </p:nvSpPr>
        <p:spPr bwMode="auto">
          <a:xfrm>
            <a:off x="4388313" y="3209900"/>
            <a:ext cx="32147" cy="28575"/>
          </a:xfrm>
          <a:custGeom>
            <a:avLst/>
            <a:gdLst>
              <a:gd name="T0" fmla="*/ 27 w 27"/>
              <a:gd name="T1" fmla="*/ 13 h 24"/>
              <a:gd name="T2" fmla="*/ 27 w 27"/>
              <a:gd name="T3" fmla="*/ 13 h 24"/>
              <a:gd name="T4" fmla="*/ 27 w 27"/>
              <a:gd name="T5" fmla="*/ 17 h 24"/>
              <a:gd name="T6" fmla="*/ 24 w 27"/>
              <a:gd name="T7" fmla="*/ 22 h 24"/>
              <a:gd name="T8" fmla="*/ 19 w 27"/>
              <a:gd name="T9" fmla="*/ 24 h 24"/>
              <a:gd name="T10" fmla="*/ 15 w 27"/>
              <a:gd name="T11" fmla="*/ 24 h 24"/>
              <a:gd name="T12" fmla="*/ 15 w 27"/>
              <a:gd name="T13" fmla="*/ 24 h 24"/>
              <a:gd name="T14" fmla="*/ 10 w 27"/>
              <a:gd name="T15" fmla="*/ 24 h 24"/>
              <a:gd name="T16" fmla="*/ 5 w 27"/>
              <a:gd name="T17" fmla="*/ 22 h 24"/>
              <a:gd name="T18" fmla="*/ 2 w 27"/>
              <a:gd name="T19" fmla="*/ 17 h 24"/>
              <a:gd name="T20" fmla="*/ 0 w 27"/>
              <a:gd name="T21" fmla="*/ 13 h 24"/>
              <a:gd name="T22" fmla="*/ 0 w 27"/>
              <a:gd name="T23" fmla="*/ 13 h 24"/>
              <a:gd name="T24" fmla="*/ 2 w 27"/>
              <a:gd name="T25" fmla="*/ 9 h 24"/>
              <a:gd name="T26" fmla="*/ 5 w 27"/>
              <a:gd name="T27" fmla="*/ 4 h 24"/>
              <a:gd name="T28" fmla="*/ 10 w 27"/>
              <a:gd name="T29" fmla="*/ 2 h 24"/>
              <a:gd name="T30" fmla="*/ 15 w 27"/>
              <a:gd name="T31" fmla="*/ 0 h 24"/>
              <a:gd name="T32" fmla="*/ 15 w 27"/>
              <a:gd name="T33" fmla="*/ 0 h 24"/>
              <a:gd name="T34" fmla="*/ 19 w 27"/>
              <a:gd name="T35" fmla="*/ 2 h 24"/>
              <a:gd name="T36" fmla="*/ 24 w 27"/>
              <a:gd name="T37" fmla="*/ 4 h 24"/>
              <a:gd name="T38" fmla="*/ 27 w 27"/>
              <a:gd name="T39" fmla="*/ 9 h 24"/>
              <a:gd name="T40" fmla="*/ 27 w 27"/>
              <a:gd name="T41" fmla="*/ 13 h 24"/>
              <a:gd name="T42" fmla="*/ 27 w 27"/>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4">
                <a:moveTo>
                  <a:pt x="27" y="13"/>
                </a:moveTo>
                <a:lnTo>
                  <a:pt x="27" y="13"/>
                </a:lnTo>
                <a:lnTo>
                  <a:pt x="27" y="17"/>
                </a:lnTo>
                <a:lnTo>
                  <a:pt x="24" y="22"/>
                </a:lnTo>
                <a:lnTo>
                  <a:pt x="19" y="24"/>
                </a:lnTo>
                <a:lnTo>
                  <a:pt x="15" y="24"/>
                </a:lnTo>
                <a:lnTo>
                  <a:pt x="15" y="24"/>
                </a:lnTo>
                <a:lnTo>
                  <a:pt x="10" y="24"/>
                </a:lnTo>
                <a:lnTo>
                  <a:pt x="5" y="22"/>
                </a:lnTo>
                <a:lnTo>
                  <a:pt x="2" y="17"/>
                </a:lnTo>
                <a:lnTo>
                  <a:pt x="0" y="13"/>
                </a:lnTo>
                <a:lnTo>
                  <a:pt x="0" y="13"/>
                </a:lnTo>
                <a:lnTo>
                  <a:pt x="2" y="9"/>
                </a:lnTo>
                <a:lnTo>
                  <a:pt x="5" y="4"/>
                </a:lnTo>
                <a:lnTo>
                  <a:pt x="10" y="2"/>
                </a:lnTo>
                <a:lnTo>
                  <a:pt x="15" y="0"/>
                </a:lnTo>
                <a:lnTo>
                  <a:pt x="15" y="0"/>
                </a:lnTo>
                <a:lnTo>
                  <a:pt x="19" y="2"/>
                </a:lnTo>
                <a:lnTo>
                  <a:pt x="24" y="4"/>
                </a:lnTo>
                <a:lnTo>
                  <a:pt x="27" y="9"/>
                </a:lnTo>
                <a:lnTo>
                  <a:pt x="27" y="13"/>
                </a:lnTo>
                <a:lnTo>
                  <a:pt x="27"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5" name="Freeform 89"/>
          <p:cNvSpPr>
            <a:spLocks/>
          </p:cNvSpPr>
          <p:nvPr/>
        </p:nvSpPr>
        <p:spPr bwMode="auto">
          <a:xfrm>
            <a:off x="4394266" y="3236093"/>
            <a:ext cx="30956" cy="28575"/>
          </a:xfrm>
          <a:custGeom>
            <a:avLst/>
            <a:gdLst>
              <a:gd name="T0" fmla="*/ 26 w 26"/>
              <a:gd name="T1" fmla="*/ 13 h 24"/>
              <a:gd name="T2" fmla="*/ 26 w 26"/>
              <a:gd name="T3" fmla="*/ 13 h 24"/>
              <a:gd name="T4" fmla="*/ 24 w 26"/>
              <a:gd name="T5" fmla="*/ 17 h 24"/>
              <a:gd name="T6" fmla="*/ 22 w 26"/>
              <a:gd name="T7" fmla="*/ 22 h 24"/>
              <a:gd name="T8" fmla="*/ 17 w 26"/>
              <a:gd name="T9" fmla="*/ 24 h 24"/>
              <a:gd name="T10" fmla="*/ 12 w 26"/>
              <a:gd name="T11" fmla="*/ 24 h 24"/>
              <a:gd name="T12" fmla="*/ 12 w 26"/>
              <a:gd name="T13" fmla="*/ 24 h 24"/>
              <a:gd name="T14" fmla="*/ 7 w 26"/>
              <a:gd name="T15" fmla="*/ 24 h 24"/>
              <a:gd name="T16" fmla="*/ 2 w 26"/>
              <a:gd name="T17" fmla="*/ 22 h 24"/>
              <a:gd name="T18" fmla="*/ 0 w 26"/>
              <a:gd name="T19" fmla="*/ 17 h 24"/>
              <a:gd name="T20" fmla="*/ 0 w 26"/>
              <a:gd name="T21" fmla="*/ 13 h 24"/>
              <a:gd name="T22" fmla="*/ 0 w 26"/>
              <a:gd name="T23" fmla="*/ 13 h 24"/>
              <a:gd name="T24" fmla="*/ 0 w 26"/>
              <a:gd name="T25" fmla="*/ 9 h 24"/>
              <a:gd name="T26" fmla="*/ 2 w 26"/>
              <a:gd name="T27" fmla="*/ 4 h 24"/>
              <a:gd name="T28" fmla="*/ 7 w 26"/>
              <a:gd name="T29" fmla="*/ 2 h 24"/>
              <a:gd name="T30" fmla="*/ 12 w 26"/>
              <a:gd name="T31" fmla="*/ 0 h 24"/>
              <a:gd name="T32" fmla="*/ 12 w 26"/>
              <a:gd name="T33" fmla="*/ 0 h 24"/>
              <a:gd name="T34" fmla="*/ 17 w 26"/>
              <a:gd name="T35" fmla="*/ 2 h 24"/>
              <a:gd name="T36" fmla="*/ 22 w 26"/>
              <a:gd name="T37" fmla="*/ 4 h 24"/>
              <a:gd name="T38" fmla="*/ 24 w 26"/>
              <a:gd name="T39" fmla="*/ 9 h 24"/>
              <a:gd name="T40" fmla="*/ 26 w 26"/>
              <a:gd name="T41" fmla="*/ 13 h 24"/>
              <a:gd name="T42" fmla="*/ 26 w 26"/>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4">
                <a:moveTo>
                  <a:pt x="26" y="13"/>
                </a:moveTo>
                <a:lnTo>
                  <a:pt x="26" y="13"/>
                </a:lnTo>
                <a:lnTo>
                  <a:pt x="24" y="17"/>
                </a:lnTo>
                <a:lnTo>
                  <a:pt x="22" y="22"/>
                </a:lnTo>
                <a:lnTo>
                  <a:pt x="17" y="24"/>
                </a:lnTo>
                <a:lnTo>
                  <a:pt x="12" y="24"/>
                </a:lnTo>
                <a:lnTo>
                  <a:pt x="12" y="24"/>
                </a:lnTo>
                <a:lnTo>
                  <a:pt x="7" y="24"/>
                </a:lnTo>
                <a:lnTo>
                  <a:pt x="2" y="22"/>
                </a:lnTo>
                <a:lnTo>
                  <a:pt x="0" y="17"/>
                </a:lnTo>
                <a:lnTo>
                  <a:pt x="0" y="13"/>
                </a:lnTo>
                <a:lnTo>
                  <a:pt x="0" y="13"/>
                </a:lnTo>
                <a:lnTo>
                  <a:pt x="0" y="9"/>
                </a:lnTo>
                <a:lnTo>
                  <a:pt x="2" y="4"/>
                </a:lnTo>
                <a:lnTo>
                  <a:pt x="7" y="2"/>
                </a:lnTo>
                <a:lnTo>
                  <a:pt x="12" y="0"/>
                </a:lnTo>
                <a:lnTo>
                  <a:pt x="12" y="0"/>
                </a:lnTo>
                <a:lnTo>
                  <a:pt x="17" y="2"/>
                </a:lnTo>
                <a:lnTo>
                  <a:pt x="22" y="4"/>
                </a:lnTo>
                <a:lnTo>
                  <a:pt x="24" y="9"/>
                </a:lnTo>
                <a:lnTo>
                  <a:pt x="26" y="13"/>
                </a:lnTo>
                <a:lnTo>
                  <a:pt x="26"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6" name="Freeform 90"/>
          <p:cNvSpPr>
            <a:spLocks/>
          </p:cNvSpPr>
          <p:nvPr/>
        </p:nvSpPr>
        <p:spPr bwMode="auto">
          <a:xfrm>
            <a:off x="4376407" y="3295625"/>
            <a:ext cx="32147" cy="29766"/>
          </a:xfrm>
          <a:custGeom>
            <a:avLst/>
            <a:gdLst>
              <a:gd name="T0" fmla="*/ 27 w 27"/>
              <a:gd name="T1" fmla="*/ 14 h 25"/>
              <a:gd name="T2" fmla="*/ 27 w 27"/>
              <a:gd name="T3" fmla="*/ 14 h 25"/>
              <a:gd name="T4" fmla="*/ 27 w 27"/>
              <a:gd name="T5" fmla="*/ 18 h 25"/>
              <a:gd name="T6" fmla="*/ 25 w 27"/>
              <a:gd name="T7" fmla="*/ 22 h 25"/>
              <a:gd name="T8" fmla="*/ 20 w 27"/>
              <a:gd name="T9" fmla="*/ 25 h 25"/>
              <a:gd name="T10" fmla="*/ 15 w 27"/>
              <a:gd name="T11" fmla="*/ 25 h 25"/>
              <a:gd name="T12" fmla="*/ 15 w 27"/>
              <a:gd name="T13" fmla="*/ 25 h 25"/>
              <a:gd name="T14" fmla="*/ 10 w 27"/>
              <a:gd name="T15" fmla="*/ 25 h 25"/>
              <a:gd name="T16" fmla="*/ 5 w 27"/>
              <a:gd name="T17" fmla="*/ 22 h 25"/>
              <a:gd name="T18" fmla="*/ 3 w 27"/>
              <a:gd name="T19" fmla="*/ 18 h 25"/>
              <a:gd name="T20" fmla="*/ 0 w 27"/>
              <a:gd name="T21" fmla="*/ 14 h 25"/>
              <a:gd name="T22" fmla="*/ 0 w 27"/>
              <a:gd name="T23" fmla="*/ 14 h 25"/>
              <a:gd name="T24" fmla="*/ 3 w 27"/>
              <a:gd name="T25" fmla="*/ 9 h 25"/>
              <a:gd name="T26" fmla="*/ 5 w 27"/>
              <a:gd name="T27" fmla="*/ 5 h 25"/>
              <a:gd name="T28" fmla="*/ 10 w 27"/>
              <a:gd name="T29" fmla="*/ 3 h 25"/>
              <a:gd name="T30" fmla="*/ 15 w 27"/>
              <a:gd name="T31" fmla="*/ 0 h 25"/>
              <a:gd name="T32" fmla="*/ 15 w 27"/>
              <a:gd name="T33" fmla="*/ 0 h 25"/>
              <a:gd name="T34" fmla="*/ 20 w 27"/>
              <a:gd name="T35" fmla="*/ 3 h 25"/>
              <a:gd name="T36" fmla="*/ 25 w 27"/>
              <a:gd name="T37" fmla="*/ 5 h 25"/>
              <a:gd name="T38" fmla="*/ 27 w 27"/>
              <a:gd name="T39" fmla="*/ 9 h 25"/>
              <a:gd name="T40" fmla="*/ 27 w 27"/>
              <a:gd name="T41" fmla="*/ 14 h 25"/>
              <a:gd name="T42" fmla="*/ 27 w 27"/>
              <a:gd name="T4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5">
                <a:moveTo>
                  <a:pt x="27" y="14"/>
                </a:moveTo>
                <a:lnTo>
                  <a:pt x="27" y="14"/>
                </a:lnTo>
                <a:lnTo>
                  <a:pt x="27" y="18"/>
                </a:lnTo>
                <a:lnTo>
                  <a:pt x="25" y="22"/>
                </a:lnTo>
                <a:lnTo>
                  <a:pt x="20" y="25"/>
                </a:lnTo>
                <a:lnTo>
                  <a:pt x="15" y="25"/>
                </a:lnTo>
                <a:lnTo>
                  <a:pt x="15" y="25"/>
                </a:lnTo>
                <a:lnTo>
                  <a:pt x="10" y="25"/>
                </a:lnTo>
                <a:lnTo>
                  <a:pt x="5" y="22"/>
                </a:lnTo>
                <a:lnTo>
                  <a:pt x="3" y="18"/>
                </a:lnTo>
                <a:lnTo>
                  <a:pt x="0" y="14"/>
                </a:lnTo>
                <a:lnTo>
                  <a:pt x="0" y="14"/>
                </a:lnTo>
                <a:lnTo>
                  <a:pt x="3" y="9"/>
                </a:lnTo>
                <a:lnTo>
                  <a:pt x="5" y="5"/>
                </a:lnTo>
                <a:lnTo>
                  <a:pt x="10" y="3"/>
                </a:lnTo>
                <a:lnTo>
                  <a:pt x="15" y="0"/>
                </a:lnTo>
                <a:lnTo>
                  <a:pt x="15" y="0"/>
                </a:lnTo>
                <a:lnTo>
                  <a:pt x="20" y="3"/>
                </a:lnTo>
                <a:lnTo>
                  <a:pt x="25" y="5"/>
                </a:lnTo>
                <a:lnTo>
                  <a:pt x="27" y="9"/>
                </a:lnTo>
                <a:lnTo>
                  <a:pt x="27" y="14"/>
                </a:lnTo>
                <a:lnTo>
                  <a:pt x="27" y="1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7" name="Freeform 91"/>
          <p:cNvSpPr>
            <a:spLocks/>
          </p:cNvSpPr>
          <p:nvPr/>
        </p:nvSpPr>
        <p:spPr bwMode="auto">
          <a:xfrm>
            <a:off x="4406172" y="3338487"/>
            <a:ext cx="30956" cy="28575"/>
          </a:xfrm>
          <a:custGeom>
            <a:avLst/>
            <a:gdLst>
              <a:gd name="T0" fmla="*/ 26 w 26"/>
              <a:gd name="T1" fmla="*/ 11 h 24"/>
              <a:gd name="T2" fmla="*/ 26 w 26"/>
              <a:gd name="T3" fmla="*/ 11 h 24"/>
              <a:gd name="T4" fmla="*/ 24 w 26"/>
              <a:gd name="T5" fmla="*/ 15 h 24"/>
              <a:gd name="T6" fmla="*/ 21 w 26"/>
              <a:gd name="T7" fmla="*/ 19 h 24"/>
              <a:gd name="T8" fmla="*/ 16 w 26"/>
              <a:gd name="T9" fmla="*/ 22 h 24"/>
              <a:gd name="T10" fmla="*/ 12 w 26"/>
              <a:gd name="T11" fmla="*/ 24 h 24"/>
              <a:gd name="T12" fmla="*/ 12 w 26"/>
              <a:gd name="T13" fmla="*/ 24 h 24"/>
              <a:gd name="T14" fmla="*/ 7 w 26"/>
              <a:gd name="T15" fmla="*/ 22 h 24"/>
              <a:gd name="T16" fmla="*/ 2 w 26"/>
              <a:gd name="T17" fmla="*/ 19 h 24"/>
              <a:gd name="T18" fmla="*/ 0 w 26"/>
              <a:gd name="T19" fmla="*/ 15 h 24"/>
              <a:gd name="T20" fmla="*/ 0 w 26"/>
              <a:gd name="T21" fmla="*/ 11 h 24"/>
              <a:gd name="T22" fmla="*/ 0 w 26"/>
              <a:gd name="T23" fmla="*/ 11 h 24"/>
              <a:gd name="T24" fmla="*/ 0 w 26"/>
              <a:gd name="T25" fmla="*/ 6 h 24"/>
              <a:gd name="T26" fmla="*/ 2 w 26"/>
              <a:gd name="T27" fmla="*/ 2 h 24"/>
              <a:gd name="T28" fmla="*/ 7 w 26"/>
              <a:gd name="T29" fmla="*/ 0 h 24"/>
              <a:gd name="T30" fmla="*/ 12 w 26"/>
              <a:gd name="T31" fmla="*/ 0 h 24"/>
              <a:gd name="T32" fmla="*/ 12 w 26"/>
              <a:gd name="T33" fmla="*/ 0 h 24"/>
              <a:gd name="T34" fmla="*/ 16 w 26"/>
              <a:gd name="T35" fmla="*/ 0 h 24"/>
              <a:gd name="T36" fmla="*/ 21 w 26"/>
              <a:gd name="T37" fmla="*/ 2 h 24"/>
              <a:gd name="T38" fmla="*/ 24 w 26"/>
              <a:gd name="T39" fmla="*/ 6 h 24"/>
              <a:gd name="T40" fmla="*/ 26 w 26"/>
              <a:gd name="T41" fmla="*/ 11 h 24"/>
              <a:gd name="T42" fmla="*/ 26 w 26"/>
              <a:gd name="T43"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4">
                <a:moveTo>
                  <a:pt x="26" y="11"/>
                </a:moveTo>
                <a:lnTo>
                  <a:pt x="26" y="11"/>
                </a:lnTo>
                <a:lnTo>
                  <a:pt x="24" y="15"/>
                </a:lnTo>
                <a:lnTo>
                  <a:pt x="21" y="19"/>
                </a:lnTo>
                <a:lnTo>
                  <a:pt x="16" y="22"/>
                </a:lnTo>
                <a:lnTo>
                  <a:pt x="12" y="24"/>
                </a:lnTo>
                <a:lnTo>
                  <a:pt x="12" y="24"/>
                </a:lnTo>
                <a:lnTo>
                  <a:pt x="7" y="22"/>
                </a:lnTo>
                <a:lnTo>
                  <a:pt x="2" y="19"/>
                </a:lnTo>
                <a:lnTo>
                  <a:pt x="0" y="15"/>
                </a:lnTo>
                <a:lnTo>
                  <a:pt x="0" y="11"/>
                </a:lnTo>
                <a:lnTo>
                  <a:pt x="0" y="11"/>
                </a:lnTo>
                <a:lnTo>
                  <a:pt x="0" y="6"/>
                </a:lnTo>
                <a:lnTo>
                  <a:pt x="2" y="2"/>
                </a:lnTo>
                <a:lnTo>
                  <a:pt x="7" y="0"/>
                </a:lnTo>
                <a:lnTo>
                  <a:pt x="12" y="0"/>
                </a:lnTo>
                <a:lnTo>
                  <a:pt x="12" y="0"/>
                </a:lnTo>
                <a:lnTo>
                  <a:pt x="16" y="0"/>
                </a:lnTo>
                <a:lnTo>
                  <a:pt x="21" y="2"/>
                </a:lnTo>
                <a:lnTo>
                  <a:pt x="24" y="6"/>
                </a:lnTo>
                <a:lnTo>
                  <a:pt x="26" y="11"/>
                </a:lnTo>
                <a:lnTo>
                  <a:pt x="26" y="11"/>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8" name="Freeform 92"/>
          <p:cNvSpPr>
            <a:spLocks/>
          </p:cNvSpPr>
          <p:nvPr/>
        </p:nvSpPr>
        <p:spPr bwMode="auto">
          <a:xfrm>
            <a:off x="4382357" y="3358730"/>
            <a:ext cx="14288" cy="13097"/>
          </a:xfrm>
          <a:custGeom>
            <a:avLst/>
            <a:gdLst>
              <a:gd name="T0" fmla="*/ 12 w 12"/>
              <a:gd name="T1" fmla="*/ 7 h 11"/>
              <a:gd name="T2" fmla="*/ 12 w 12"/>
              <a:gd name="T3" fmla="*/ 7 h 11"/>
              <a:gd name="T4" fmla="*/ 10 w 12"/>
              <a:gd name="T5" fmla="*/ 9 h 11"/>
              <a:gd name="T6" fmla="*/ 5 w 12"/>
              <a:gd name="T7" fmla="*/ 11 h 11"/>
              <a:gd name="T8" fmla="*/ 5 w 12"/>
              <a:gd name="T9" fmla="*/ 11 h 11"/>
              <a:gd name="T10" fmla="*/ 3 w 12"/>
              <a:gd name="T11" fmla="*/ 9 h 11"/>
              <a:gd name="T12" fmla="*/ 0 w 12"/>
              <a:gd name="T13" fmla="*/ 7 h 11"/>
              <a:gd name="T14" fmla="*/ 0 w 12"/>
              <a:gd name="T15" fmla="*/ 7 h 11"/>
              <a:gd name="T16" fmla="*/ 3 w 12"/>
              <a:gd name="T17" fmla="*/ 2 h 11"/>
              <a:gd name="T18" fmla="*/ 5 w 12"/>
              <a:gd name="T19" fmla="*/ 0 h 11"/>
              <a:gd name="T20" fmla="*/ 5 w 12"/>
              <a:gd name="T21" fmla="*/ 0 h 11"/>
              <a:gd name="T22" fmla="*/ 10 w 12"/>
              <a:gd name="T23" fmla="*/ 2 h 11"/>
              <a:gd name="T24" fmla="*/ 12 w 12"/>
              <a:gd name="T25" fmla="*/ 7 h 11"/>
              <a:gd name="T26" fmla="*/ 12 w 12"/>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1">
                <a:moveTo>
                  <a:pt x="12" y="7"/>
                </a:moveTo>
                <a:lnTo>
                  <a:pt x="12" y="7"/>
                </a:lnTo>
                <a:lnTo>
                  <a:pt x="10" y="9"/>
                </a:lnTo>
                <a:lnTo>
                  <a:pt x="5" y="11"/>
                </a:lnTo>
                <a:lnTo>
                  <a:pt x="5" y="11"/>
                </a:lnTo>
                <a:lnTo>
                  <a:pt x="3" y="9"/>
                </a:lnTo>
                <a:lnTo>
                  <a:pt x="0" y="7"/>
                </a:lnTo>
                <a:lnTo>
                  <a:pt x="0" y="7"/>
                </a:lnTo>
                <a:lnTo>
                  <a:pt x="3" y="2"/>
                </a:lnTo>
                <a:lnTo>
                  <a:pt x="5" y="0"/>
                </a:lnTo>
                <a:lnTo>
                  <a:pt x="5" y="0"/>
                </a:lnTo>
                <a:lnTo>
                  <a:pt x="10" y="2"/>
                </a:lnTo>
                <a:lnTo>
                  <a:pt x="12" y="7"/>
                </a:lnTo>
                <a:lnTo>
                  <a:pt x="12"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9" name="Freeform 93"/>
          <p:cNvSpPr>
            <a:spLocks/>
          </p:cNvSpPr>
          <p:nvPr/>
        </p:nvSpPr>
        <p:spPr bwMode="auto">
          <a:xfrm>
            <a:off x="4382357" y="3330153"/>
            <a:ext cx="14288" cy="10716"/>
          </a:xfrm>
          <a:custGeom>
            <a:avLst/>
            <a:gdLst>
              <a:gd name="T0" fmla="*/ 12 w 12"/>
              <a:gd name="T1" fmla="*/ 4 h 9"/>
              <a:gd name="T2" fmla="*/ 12 w 12"/>
              <a:gd name="T3" fmla="*/ 4 h 9"/>
              <a:gd name="T4" fmla="*/ 10 w 12"/>
              <a:gd name="T5" fmla="*/ 9 h 9"/>
              <a:gd name="T6" fmla="*/ 7 w 12"/>
              <a:gd name="T7" fmla="*/ 9 h 9"/>
              <a:gd name="T8" fmla="*/ 7 w 12"/>
              <a:gd name="T9" fmla="*/ 9 h 9"/>
              <a:gd name="T10" fmla="*/ 3 w 12"/>
              <a:gd name="T11" fmla="*/ 9 h 9"/>
              <a:gd name="T12" fmla="*/ 0 w 12"/>
              <a:gd name="T13" fmla="*/ 4 h 9"/>
              <a:gd name="T14" fmla="*/ 0 w 12"/>
              <a:gd name="T15" fmla="*/ 4 h 9"/>
              <a:gd name="T16" fmla="*/ 3 w 12"/>
              <a:gd name="T17" fmla="*/ 0 h 9"/>
              <a:gd name="T18" fmla="*/ 7 w 12"/>
              <a:gd name="T19" fmla="*/ 0 h 9"/>
              <a:gd name="T20" fmla="*/ 7 w 12"/>
              <a:gd name="T21" fmla="*/ 0 h 9"/>
              <a:gd name="T22" fmla="*/ 10 w 12"/>
              <a:gd name="T23" fmla="*/ 0 h 9"/>
              <a:gd name="T24" fmla="*/ 12 w 12"/>
              <a:gd name="T25" fmla="*/ 4 h 9"/>
              <a:gd name="T26" fmla="*/ 12 w 12"/>
              <a:gd name="T2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9">
                <a:moveTo>
                  <a:pt x="12" y="4"/>
                </a:moveTo>
                <a:lnTo>
                  <a:pt x="12" y="4"/>
                </a:lnTo>
                <a:lnTo>
                  <a:pt x="10" y="9"/>
                </a:lnTo>
                <a:lnTo>
                  <a:pt x="7" y="9"/>
                </a:lnTo>
                <a:lnTo>
                  <a:pt x="7" y="9"/>
                </a:lnTo>
                <a:lnTo>
                  <a:pt x="3" y="9"/>
                </a:lnTo>
                <a:lnTo>
                  <a:pt x="0" y="4"/>
                </a:lnTo>
                <a:lnTo>
                  <a:pt x="0" y="4"/>
                </a:lnTo>
                <a:lnTo>
                  <a:pt x="3" y="0"/>
                </a:lnTo>
                <a:lnTo>
                  <a:pt x="7" y="0"/>
                </a:lnTo>
                <a:lnTo>
                  <a:pt x="7" y="0"/>
                </a:lnTo>
                <a:lnTo>
                  <a:pt x="10" y="0"/>
                </a:lnTo>
                <a:lnTo>
                  <a:pt x="12" y="4"/>
                </a:lnTo>
                <a:lnTo>
                  <a:pt x="12" y="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0" name="Freeform 94"/>
          <p:cNvSpPr>
            <a:spLocks/>
          </p:cNvSpPr>
          <p:nvPr/>
        </p:nvSpPr>
        <p:spPr bwMode="auto">
          <a:xfrm>
            <a:off x="4428792" y="3243239"/>
            <a:ext cx="14288" cy="13097"/>
          </a:xfrm>
          <a:custGeom>
            <a:avLst/>
            <a:gdLst>
              <a:gd name="T0" fmla="*/ 12 w 12"/>
              <a:gd name="T1" fmla="*/ 7 h 11"/>
              <a:gd name="T2" fmla="*/ 12 w 12"/>
              <a:gd name="T3" fmla="*/ 7 h 11"/>
              <a:gd name="T4" fmla="*/ 10 w 12"/>
              <a:gd name="T5" fmla="*/ 9 h 11"/>
              <a:gd name="T6" fmla="*/ 7 w 12"/>
              <a:gd name="T7" fmla="*/ 11 h 11"/>
              <a:gd name="T8" fmla="*/ 7 w 12"/>
              <a:gd name="T9" fmla="*/ 11 h 11"/>
              <a:gd name="T10" fmla="*/ 2 w 12"/>
              <a:gd name="T11" fmla="*/ 9 h 11"/>
              <a:gd name="T12" fmla="*/ 0 w 12"/>
              <a:gd name="T13" fmla="*/ 7 h 11"/>
              <a:gd name="T14" fmla="*/ 0 w 12"/>
              <a:gd name="T15" fmla="*/ 7 h 11"/>
              <a:gd name="T16" fmla="*/ 2 w 12"/>
              <a:gd name="T17" fmla="*/ 3 h 11"/>
              <a:gd name="T18" fmla="*/ 7 w 12"/>
              <a:gd name="T19" fmla="*/ 0 h 11"/>
              <a:gd name="T20" fmla="*/ 7 w 12"/>
              <a:gd name="T21" fmla="*/ 0 h 11"/>
              <a:gd name="T22" fmla="*/ 10 w 12"/>
              <a:gd name="T23" fmla="*/ 3 h 11"/>
              <a:gd name="T24" fmla="*/ 12 w 12"/>
              <a:gd name="T25" fmla="*/ 7 h 11"/>
              <a:gd name="T26" fmla="*/ 12 w 12"/>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1">
                <a:moveTo>
                  <a:pt x="12" y="7"/>
                </a:moveTo>
                <a:lnTo>
                  <a:pt x="12" y="7"/>
                </a:lnTo>
                <a:lnTo>
                  <a:pt x="10" y="9"/>
                </a:lnTo>
                <a:lnTo>
                  <a:pt x="7" y="11"/>
                </a:lnTo>
                <a:lnTo>
                  <a:pt x="7" y="11"/>
                </a:lnTo>
                <a:lnTo>
                  <a:pt x="2" y="9"/>
                </a:lnTo>
                <a:lnTo>
                  <a:pt x="0" y="7"/>
                </a:lnTo>
                <a:lnTo>
                  <a:pt x="0" y="7"/>
                </a:lnTo>
                <a:lnTo>
                  <a:pt x="2" y="3"/>
                </a:lnTo>
                <a:lnTo>
                  <a:pt x="7" y="0"/>
                </a:lnTo>
                <a:lnTo>
                  <a:pt x="7" y="0"/>
                </a:lnTo>
                <a:lnTo>
                  <a:pt x="10" y="3"/>
                </a:lnTo>
                <a:lnTo>
                  <a:pt x="12" y="7"/>
                </a:lnTo>
                <a:lnTo>
                  <a:pt x="12"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1" name="Freeform 95"/>
          <p:cNvSpPr>
            <a:spLocks/>
          </p:cNvSpPr>
          <p:nvPr/>
        </p:nvSpPr>
        <p:spPr bwMode="auto">
          <a:xfrm>
            <a:off x="4406170" y="3162275"/>
            <a:ext cx="14288" cy="10716"/>
          </a:xfrm>
          <a:custGeom>
            <a:avLst/>
            <a:gdLst>
              <a:gd name="T0" fmla="*/ 12 w 12"/>
              <a:gd name="T1" fmla="*/ 5 h 9"/>
              <a:gd name="T2" fmla="*/ 12 w 12"/>
              <a:gd name="T3" fmla="*/ 5 h 9"/>
              <a:gd name="T4" fmla="*/ 9 w 12"/>
              <a:gd name="T5" fmla="*/ 9 h 9"/>
              <a:gd name="T6" fmla="*/ 4 w 12"/>
              <a:gd name="T7" fmla="*/ 9 h 9"/>
              <a:gd name="T8" fmla="*/ 4 w 12"/>
              <a:gd name="T9" fmla="*/ 9 h 9"/>
              <a:gd name="T10" fmla="*/ 2 w 12"/>
              <a:gd name="T11" fmla="*/ 9 h 9"/>
              <a:gd name="T12" fmla="*/ 0 w 12"/>
              <a:gd name="T13" fmla="*/ 5 h 9"/>
              <a:gd name="T14" fmla="*/ 0 w 12"/>
              <a:gd name="T15" fmla="*/ 5 h 9"/>
              <a:gd name="T16" fmla="*/ 2 w 12"/>
              <a:gd name="T17" fmla="*/ 0 h 9"/>
              <a:gd name="T18" fmla="*/ 4 w 12"/>
              <a:gd name="T19" fmla="*/ 0 h 9"/>
              <a:gd name="T20" fmla="*/ 4 w 12"/>
              <a:gd name="T21" fmla="*/ 0 h 9"/>
              <a:gd name="T22" fmla="*/ 9 w 12"/>
              <a:gd name="T23" fmla="*/ 0 h 9"/>
              <a:gd name="T24" fmla="*/ 12 w 12"/>
              <a:gd name="T25" fmla="*/ 5 h 9"/>
              <a:gd name="T26" fmla="*/ 12 w 12"/>
              <a:gd name="T2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9">
                <a:moveTo>
                  <a:pt x="12" y="5"/>
                </a:moveTo>
                <a:lnTo>
                  <a:pt x="12" y="5"/>
                </a:lnTo>
                <a:lnTo>
                  <a:pt x="9" y="9"/>
                </a:lnTo>
                <a:lnTo>
                  <a:pt x="4" y="9"/>
                </a:lnTo>
                <a:lnTo>
                  <a:pt x="4" y="9"/>
                </a:lnTo>
                <a:lnTo>
                  <a:pt x="2" y="9"/>
                </a:lnTo>
                <a:lnTo>
                  <a:pt x="0" y="5"/>
                </a:lnTo>
                <a:lnTo>
                  <a:pt x="0" y="5"/>
                </a:lnTo>
                <a:lnTo>
                  <a:pt x="2" y="0"/>
                </a:lnTo>
                <a:lnTo>
                  <a:pt x="4" y="0"/>
                </a:lnTo>
                <a:lnTo>
                  <a:pt x="4" y="0"/>
                </a:lnTo>
                <a:lnTo>
                  <a:pt x="9" y="0"/>
                </a:lnTo>
                <a:lnTo>
                  <a:pt x="12" y="5"/>
                </a:lnTo>
                <a:lnTo>
                  <a:pt x="12" y="5"/>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2" name="Freeform 96"/>
          <p:cNvSpPr>
            <a:spLocks/>
          </p:cNvSpPr>
          <p:nvPr/>
        </p:nvSpPr>
        <p:spPr bwMode="auto">
          <a:xfrm>
            <a:off x="4402600" y="3072979"/>
            <a:ext cx="11906" cy="13097"/>
          </a:xfrm>
          <a:custGeom>
            <a:avLst/>
            <a:gdLst>
              <a:gd name="T0" fmla="*/ 10 w 10"/>
              <a:gd name="T1" fmla="*/ 5 h 11"/>
              <a:gd name="T2" fmla="*/ 10 w 10"/>
              <a:gd name="T3" fmla="*/ 5 h 11"/>
              <a:gd name="T4" fmla="*/ 10 w 10"/>
              <a:gd name="T5" fmla="*/ 9 h 11"/>
              <a:gd name="T6" fmla="*/ 5 w 10"/>
              <a:gd name="T7" fmla="*/ 11 h 11"/>
              <a:gd name="T8" fmla="*/ 5 w 10"/>
              <a:gd name="T9" fmla="*/ 11 h 11"/>
              <a:gd name="T10" fmla="*/ 0 w 10"/>
              <a:gd name="T11" fmla="*/ 9 h 11"/>
              <a:gd name="T12" fmla="*/ 0 w 10"/>
              <a:gd name="T13" fmla="*/ 5 h 11"/>
              <a:gd name="T14" fmla="*/ 0 w 10"/>
              <a:gd name="T15" fmla="*/ 5 h 11"/>
              <a:gd name="T16" fmla="*/ 0 w 10"/>
              <a:gd name="T17" fmla="*/ 3 h 11"/>
              <a:gd name="T18" fmla="*/ 5 w 10"/>
              <a:gd name="T19" fmla="*/ 0 h 11"/>
              <a:gd name="T20" fmla="*/ 5 w 10"/>
              <a:gd name="T21" fmla="*/ 0 h 11"/>
              <a:gd name="T22" fmla="*/ 10 w 10"/>
              <a:gd name="T23" fmla="*/ 3 h 11"/>
              <a:gd name="T24" fmla="*/ 10 w 10"/>
              <a:gd name="T25" fmla="*/ 5 h 11"/>
              <a:gd name="T26" fmla="*/ 10 w 10"/>
              <a:gd name="T27"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1">
                <a:moveTo>
                  <a:pt x="10" y="5"/>
                </a:moveTo>
                <a:lnTo>
                  <a:pt x="10" y="5"/>
                </a:lnTo>
                <a:lnTo>
                  <a:pt x="10" y="9"/>
                </a:lnTo>
                <a:lnTo>
                  <a:pt x="5" y="11"/>
                </a:lnTo>
                <a:lnTo>
                  <a:pt x="5" y="11"/>
                </a:lnTo>
                <a:lnTo>
                  <a:pt x="0" y="9"/>
                </a:lnTo>
                <a:lnTo>
                  <a:pt x="0" y="5"/>
                </a:lnTo>
                <a:lnTo>
                  <a:pt x="0" y="5"/>
                </a:lnTo>
                <a:lnTo>
                  <a:pt x="0" y="3"/>
                </a:lnTo>
                <a:lnTo>
                  <a:pt x="5" y="0"/>
                </a:lnTo>
                <a:lnTo>
                  <a:pt x="5" y="0"/>
                </a:lnTo>
                <a:lnTo>
                  <a:pt x="10" y="3"/>
                </a:lnTo>
                <a:lnTo>
                  <a:pt x="10" y="5"/>
                </a:lnTo>
                <a:lnTo>
                  <a:pt x="10" y="5"/>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3" name="Freeform 97"/>
          <p:cNvSpPr>
            <a:spLocks/>
          </p:cNvSpPr>
          <p:nvPr/>
        </p:nvSpPr>
        <p:spPr bwMode="auto">
          <a:xfrm>
            <a:off x="4420459" y="3099171"/>
            <a:ext cx="30956" cy="29766"/>
          </a:xfrm>
          <a:custGeom>
            <a:avLst/>
            <a:gdLst>
              <a:gd name="T0" fmla="*/ 26 w 26"/>
              <a:gd name="T1" fmla="*/ 14 h 25"/>
              <a:gd name="T2" fmla="*/ 26 w 26"/>
              <a:gd name="T3" fmla="*/ 14 h 25"/>
              <a:gd name="T4" fmla="*/ 26 w 26"/>
              <a:gd name="T5" fmla="*/ 18 h 25"/>
              <a:gd name="T6" fmla="*/ 24 w 26"/>
              <a:gd name="T7" fmla="*/ 20 h 25"/>
              <a:gd name="T8" fmla="*/ 19 w 26"/>
              <a:gd name="T9" fmla="*/ 25 h 25"/>
              <a:gd name="T10" fmla="*/ 14 w 26"/>
              <a:gd name="T11" fmla="*/ 25 h 25"/>
              <a:gd name="T12" fmla="*/ 14 w 26"/>
              <a:gd name="T13" fmla="*/ 25 h 25"/>
              <a:gd name="T14" fmla="*/ 9 w 26"/>
              <a:gd name="T15" fmla="*/ 25 h 25"/>
              <a:gd name="T16" fmla="*/ 4 w 26"/>
              <a:gd name="T17" fmla="*/ 20 h 25"/>
              <a:gd name="T18" fmla="*/ 2 w 26"/>
              <a:gd name="T19" fmla="*/ 18 h 25"/>
              <a:gd name="T20" fmla="*/ 0 w 26"/>
              <a:gd name="T21" fmla="*/ 14 h 25"/>
              <a:gd name="T22" fmla="*/ 0 w 26"/>
              <a:gd name="T23" fmla="*/ 14 h 25"/>
              <a:gd name="T24" fmla="*/ 2 w 26"/>
              <a:gd name="T25" fmla="*/ 7 h 25"/>
              <a:gd name="T26" fmla="*/ 4 w 26"/>
              <a:gd name="T27" fmla="*/ 5 h 25"/>
              <a:gd name="T28" fmla="*/ 9 w 26"/>
              <a:gd name="T29" fmla="*/ 3 h 25"/>
              <a:gd name="T30" fmla="*/ 14 w 26"/>
              <a:gd name="T31" fmla="*/ 0 h 25"/>
              <a:gd name="T32" fmla="*/ 14 w 26"/>
              <a:gd name="T33" fmla="*/ 0 h 25"/>
              <a:gd name="T34" fmla="*/ 19 w 26"/>
              <a:gd name="T35" fmla="*/ 3 h 25"/>
              <a:gd name="T36" fmla="*/ 24 w 26"/>
              <a:gd name="T37" fmla="*/ 5 h 25"/>
              <a:gd name="T38" fmla="*/ 26 w 26"/>
              <a:gd name="T39" fmla="*/ 7 h 25"/>
              <a:gd name="T40" fmla="*/ 26 w 26"/>
              <a:gd name="T41" fmla="*/ 14 h 25"/>
              <a:gd name="T42" fmla="*/ 26 w 26"/>
              <a:gd name="T4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5">
                <a:moveTo>
                  <a:pt x="26" y="14"/>
                </a:moveTo>
                <a:lnTo>
                  <a:pt x="26" y="14"/>
                </a:lnTo>
                <a:lnTo>
                  <a:pt x="26" y="18"/>
                </a:lnTo>
                <a:lnTo>
                  <a:pt x="24" y="20"/>
                </a:lnTo>
                <a:lnTo>
                  <a:pt x="19" y="25"/>
                </a:lnTo>
                <a:lnTo>
                  <a:pt x="14" y="25"/>
                </a:lnTo>
                <a:lnTo>
                  <a:pt x="14" y="25"/>
                </a:lnTo>
                <a:lnTo>
                  <a:pt x="9" y="25"/>
                </a:lnTo>
                <a:lnTo>
                  <a:pt x="4" y="20"/>
                </a:lnTo>
                <a:lnTo>
                  <a:pt x="2" y="18"/>
                </a:lnTo>
                <a:lnTo>
                  <a:pt x="0" y="14"/>
                </a:lnTo>
                <a:lnTo>
                  <a:pt x="0" y="14"/>
                </a:lnTo>
                <a:lnTo>
                  <a:pt x="2" y="7"/>
                </a:lnTo>
                <a:lnTo>
                  <a:pt x="4" y="5"/>
                </a:lnTo>
                <a:lnTo>
                  <a:pt x="9" y="3"/>
                </a:lnTo>
                <a:lnTo>
                  <a:pt x="14" y="0"/>
                </a:lnTo>
                <a:lnTo>
                  <a:pt x="14" y="0"/>
                </a:lnTo>
                <a:lnTo>
                  <a:pt x="19" y="3"/>
                </a:lnTo>
                <a:lnTo>
                  <a:pt x="24" y="5"/>
                </a:lnTo>
                <a:lnTo>
                  <a:pt x="26" y="7"/>
                </a:lnTo>
                <a:lnTo>
                  <a:pt x="26" y="14"/>
                </a:lnTo>
                <a:lnTo>
                  <a:pt x="26" y="1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4" name="Freeform 98"/>
          <p:cNvSpPr>
            <a:spLocks/>
          </p:cNvSpPr>
          <p:nvPr/>
        </p:nvSpPr>
        <p:spPr bwMode="auto">
          <a:xfrm>
            <a:off x="4368072" y="3044402"/>
            <a:ext cx="32147" cy="28575"/>
          </a:xfrm>
          <a:custGeom>
            <a:avLst/>
            <a:gdLst>
              <a:gd name="T0" fmla="*/ 27 w 27"/>
              <a:gd name="T1" fmla="*/ 13 h 24"/>
              <a:gd name="T2" fmla="*/ 27 w 27"/>
              <a:gd name="T3" fmla="*/ 13 h 24"/>
              <a:gd name="T4" fmla="*/ 24 w 27"/>
              <a:gd name="T5" fmla="*/ 18 h 24"/>
              <a:gd name="T6" fmla="*/ 22 w 27"/>
              <a:gd name="T7" fmla="*/ 22 h 24"/>
              <a:gd name="T8" fmla="*/ 19 w 27"/>
              <a:gd name="T9" fmla="*/ 24 h 24"/>
              <a:gd name="T10" fmla="*/ 12 w 27"/>
              <a:gd name="T11" fmla="*/ 24 h 24"/>
              <a:gd name="T12" fmla="*/ 12 w 27"/>
              <a:gd name="T13" fmla="*/ 24 h 24"/>
              <a:gd name="T14" fmla="*/ 7 w 27"/>
              <a:gd name="T15" fmla="*/ 24 h 24"/>
              <a:gd name="T16" fmla="*/ 5 w 27"/>
              <a:gd name="T17" fmla="*/ 22 h 24"/>
              <a:gd name="T18" fmla="*/ 0 w 27"/>
              <a:gd name="T19" fmla="*/ 18 h 24"/>
              <a:gd name="T20" fmla="*/ 0 w 27"/>
              <a:gd name="T21" fmla="*/ 13 h 24"/>
              <a:gd name="T22" fmla="*/ 0 w 27"/>
              <a:gd name="T23" fmla="*/ 13 h 24"/>
              <a:gd name="T24" fmla="*/ 0 w 27"/>
              <a:gd name="T25" fmla="*/ 9 h 24"/>
              <a:gd name="T26" fmla="*/ 5 w 27"/>
              <a:gd name="T27" fmla="*/ 5 h 24"/>
              <a:gd name="T28" fmla="*/ 7 w 27"/>
              <a:gd name="T29" fmla="*/ 2 h 24"/>
              <a:gd name="T30" fmla="*/ 12 w 27"/>
              <a:gd name="T31" fmla="*/ 0 h 24"/>
              <a:gd name="T32" fmla="*/ 12 w 27"/>
              <a:gd name="T33" fmla="*/ 0 h 24"/>
              <a:gd name="T34" fmla="*/ 19 w 27"/>
              <a:gd name="T35" fmla="*/ 2 h 24"/>
              <a:gd name="T36" fmla="*/ 22 w 27"/>
              <a:gd name="T37" fmla="*/ 5 h 24"/>
              <a:gd name="T38" fmla="*/ 24 w 27"/>
              <a:gd name="T39" fmla="*/ 9 h 24"/>
              <a:gd name="T40" fmla="*/ 27 w 27"/>
              <a:gd name="T41" fmla="*/ 13 h 24"/>
              <a:gd name="T42" fmla="*/ 27 w 27"/>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4">
                <a:moveTo>
                  <a:pt x="27" y="13"/>
                </a:moveTo>
                <a:lnTo>
                  <a:pt x="27" y="13"/>
                </a:lnTo>
                <a:lnTo>
                  <a:pt x="24" y="18"/>
                </a:lnTo>
                <a:lnTo>
                  <a:pt x="22" y="22"/>
                </a:lnTo>
                <a:lnTo>
                  <a:pt x="19" y="24"/>
                </a:lnTo>
                <a:lnTo>
                  <a:pt x="12" y="24"/>
                </a:lnTo>
                <a:lnTo>
                  <a:pt x="12" y="24"/>
                </a:lnTo>
                <a:lnTo>
                  <a:pt x="7" y="24"/>
                </a:lnTo>
                <a:lnTo>
                  <a:pt x="5" y="22"/>
                </a:lnTo>
                <a:lnTo>
                  <a:pt x="0" y="18"/>
                </a:lnTo>
                <a:lnTo>
                  <a:pt x="0" y="13"/>
                </a:lnTo>
                <a:lnTo>
                  <a:pt x="0" y="13"/>
                </a:lnTo>
                <a:lnTo>
                  <a:pt x="0" y="9"/>
                </a:lnTo>
                <a:lnTo>
                  <a:pt x="5" y="5"/>
                </a:lnTo>
                <a:lnTo>
                  <a:pt x="7" y="2"/>
                </a:lnTo>
                <a:lnTo>
                  <a:pt x="12" y="0"/>
                </a:lnTo>
                <a:lnTo>
                  <a:pt x="12" y="0"/>
                </a:lnTo>
                <a:lnTo>
                  <a:pt x="19" y="2"/>
                </a:lnTo>
                <a:lnTo>
                  <a:pt x="22" y="5"/>
                </a:lnTo>
                <a:lnTo>
                  <a:pt x="24" y="9"/>
                </a:lnTo>
                <a:lnTo>
                  <a:pt x="27" y="13"/>
                </a:lnTo>
                <a:lnTo>
                  <a:pt x="27"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5" name="Freeform 99"/>
          <p:cNvSpPr>
            <a:spLocks/>
          </p:cNvSpPr>
          <p:nvPr/>
        </p:nvSpPr>
        <p:spPr bwMode="auto">
          <a:xfrm>
            <a:off x="4410934" y="3033687"/>
            <a:ext cx="32147" cy="29766"/>
          </a:xfrm>
          <a:custGeom>
            <a:avLst/>
            <a:gdLst>
              <a:gd name="T0" fmla="*/ 27 w 27"/>
              <a:gd name="T1" fmla="*/ 14 h 25"/>
              <a:gd name="T2" fmla="*/ 27 w 27"/>
              <a:gd name="T3" fmla="*/ 14 h 25"/>
              <a:gd name="T4" fmla="*/ 27 w 27"/>
              <a:gd name="T5" fmla="*/ 18 h 25"/>
              <a:gd name="T6" fmla="*/ 25 w 27"/>
              <a:gd name="T7" fmla="*/ 22 h 25"/>
              <a:gd name="T8" fmla="*/ 20 w 27"/>
              <a:gd name="T9" fmla="*/ 25 h 25"/>
              <a:gd name="T10" fmla="*/ 15 w 27"/>
              <a:gd name="T11" fmla="*/ 25 h 25"/>
              <a:gd name="T12" fmla="*/ 15 w 27"/>
              <a:gd name="T13" fmla="*/ 25 h 25"/>
              <a:gd name="T14" fmla="*/ 10 w 27"/>
              <a:gd name="T15" fmla="*/ 25 h 25"/>
              <a:gd name="T16" fmla="*/ 5 w 27"/>
              <a:gd name="T17" fmla="*/ 22 h 25"/>
              <a:gd name="T18" fmla="*/ 3 w 27"/>
              <a:gd name="T19" fmla="*/ 18 h 25"/>
              <a:gd name="T20" fmla="*/ 0 w 27"/>
              <a:gd name="T21" fmla="*/ 14 h 25"/>
              <a:gd name="T22" fmla="*/ 0 w 27"/>
              <a:gd name="T23" fmla="*/ 14 h 25"/>
              <a:gd name="T24" fmla="*/ 3 w 27"/>
              <a:gd name="T25" fmla="*/ 9 h 25"/>
              <a:gd name="T26" fmla="*/ 5 w 27"/>
              <a:gd name="T27" fmla="*/ 5 h 25"/>
              <a:gd name="T28" fmla="*/ 10 w 27"/>
              <a:gd name="T29" fmla="*/ 3 h 25"/>
              <a:gd name="T30" fmla="*/ 15 w 27"/>
              <a:gd name="T31" fmla="*/ 0 h 25"/>
              <a:gd name="T32" fmla="*/ 15 w 27"/>
              <a:gd name="T33" fmla="*/ 0 h 25"/>
              <a:gd name="T34" fmla="*/ 20 w 27"/>
              <a:gd name="T35" fmla="*/ 3 h 25"/>
              <a:gd name="T36" fmla="*/ 25 w 27"/>
              <a:gd name="T37" fmla="*/ 5 h 25"/>
              <a:gd name="T38" fmla="*/ 27 w 27"/>
              <a:gd name="T39" fmla="*/ 9 h 25"/>
              <a:gd name="T40" fmla="*/ 27 w 27"/>
              <a:gd name="T41" fmla="*/ 14 h 25"/>
              <a:gd name="T42" fmla="*/ 27 w 27"/>
              <a:gd name="T4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5">
                <a:moveTo>
                  <a:pt x="27" y="14"/>
                </a:moveTo>
                <a:lnTo>
                  <a:pt x="27" y="14"/>
                </a:lnTo>
                <a:lnTo>
                  <a:pt x="27" y="18"/>
                </a:lnTo>
                <a:lnTo>
                  <a:pt x="25" y="22"/>
                </a:lnTo>
                <a:lnTo>
                  <a:pt x="20" y="25"/>
                </a:lnTo>
                <a:lnTo>
                  <a:pt x="15" y="25"/>
                </a:lnTo>
                <a:lnTo>
                  <a:pt x="15" y="25"/>
                </a:lnTo>
                <a:lnTo>
                  <a:pt x="10" y="25"/>
                </a:lnTo>
                <a:lnTo>
                  <a:pt x="5" y="22"/>
                </a:lnTo>
                <a:lnTo>
                  <a:pt x="3" y="18"/>
                </a:lnTo>
                <a:lnTo>
                  <a:pt x="0" y="14"/>
                </a:lnTo>
                <a:lnTo>
                  <a:pt x="0" y="14"/>
                </a:lnTo>
                <a:lnTo>
                  <a:pt x="3" y="9"/>
                </a:lnTo>
                <a:lnTo>
                  <a:pt x="5" y="5"/>
                </a:lnTo>
                <a:lnTo>
                  <a:pt x="10" y="3"/>
                </a:lnTo>
                <a:lnTo>
                  <a:pt x="15" y="0"/>
                </a:lnTo>
                <a:lnTo>
                  <a:pt x="15" y="0"/>
                </a:lnTo>
                <a:lnTo>
                  <a:pt x="20" y="3"/>
                </a:lnTo>
                <a:lnTo>
                  <a:pt x="25" y="5"/>
                </a:lnTo>
                <a:lnTo>
                  <a:pt x="27" y="9"/>
                </a:lnTo>
                <a:lnTo>
                  <a:pt x="27" y="14"/>
                </a:lnTo>
                <a:lnTo>
                  <a:pt x="27" y="1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6" name="Freeform 100"/>
          <p:cNvSpPr>
            <a:spLocks/>
          </p:cNvSpPr>
          <p:nvPr/>
        </p:nvSpPr>
        <p:spPr bwMode="auto">
          <a:xfrm>
            <a:off x="4428794" y="3020590"/>
            <a:ext cx="32147" cy="29766"/>
          </a:xfrm>
          <a:custGeom>
            <a:avLst/>
            <a:gdLst>
              <a:gd name="T0" fmla="*/ 27 w 27"/>
              <a:gd name="T1" fmla="*/ 11 h 25"/>
              <a:gd name="T2" fmla="*/ 27 w 27"/>
              <a:gd name="T3" fmla="*/ 11 h 25"/>
              <a:gd name="T4" fmla="*/ 24 w 27"/>
              <a:gd name="T5" fmla="*/ 16 h 25"/>
              <a:gd name="T6" fmla="*/ 22 w 27"/>
              <a:gd name="T7" fmla="*/ 20 h 25"/>
              <a:gd name="T8" fmla="*/ 17 w 27"/>
              <a:gd name="T9" fmla="*/ 22 h 25"/>
              <a:gd name="T10" fmla="*/ 12 w 27"/>
              <a:gd name="T11" fmla="*/ 25 h 25"/>
              <a:gd name="T12" fmla="*/ 12 w 27"/>
              <a:gd name="T13" fmla="*/ 25 h 25"/>
              <a:gd name="T14" fmla="*/ 7 w 27"/>
              <a:gd name="T15" fmla="*/ 22 h 25"/>
              <a:gd name="T16" fmla="*/ 2 w 27"/>
              <a:gd name="T17" fmla="*/ 20 h 25"/>
              <a:gd name="T18" fmla="*/ 0 w 27"/>
              <a:gd name="T19" fmla="*/ 16 h 25"/>
              <a:gd name="T20" fmla="*/ 0 w 27"/>
              <a:gd name="T21" fmla="*/ 11 h 25"/>
              <a:gd name="T22" fmla="*/ 0 w 27"/>
              <a:gd name="T23" fmla="*/ 11 h 25"/>
              <a:gd name="T24" fmla="*/ 0 w 27"/>
              <a:gd name="T25" fmla="*/ 7 h 25"/>
              <a:gd name="T26" fmla="*/ 2 w 27"/>
              <a:gd name="T27" fmla="*/ 3 h 25"/>
              <a:gd name="T28" fmla="*/ 7 w 27"/>
              <a:gd name="T29" fmla="*/ 0 h 25"/>
              <a:gd name="T30" fmla="*/ 12 w 27"/>
              <a:gd name="T31" fmla="*/ 0 h 25"/>
              <a:gd name="T32" fmla="*/ 12 w 27"/>
              <a:gd name="T33" fmla="*/ 0 h 25"/>
              <a:gd name="T34" fmla="*/ 17 w 27"/>
              <a:gd name="T35" fmla="*/ 0 h 25"/>
              <a:gd name="T36" fmla="*/ 22 w 27"/>
              <a:gd name="T37" fmla="*/ 3 h 25"/>
              <a:gd name="T38" fmla="*/ 24 w 27"/>
              <a:gd name="T39" fmla="*/ 7 h 25"/>
              <a:gd name="T40" fmla="*/ 27 w 27"/>
              <a:gd name="T41" fmla="*/ 11 h 25"/>
              <a:gd name="T42" fmla="*/ 27 w 27"/>
              <a:gd name="T43"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5">
                <a:moveTo>
                  <a:pt x="27" y="11"/>
                </a:moveTo>
                <a:lnTo>
                  <a:pt x="27" y="11"/>
                </a:lnTo>
                <a:lnTo>
                  <a:pt x="24" y="16"/>
                </a:lnTo>
                <a:lnTo>
                  <a:pt x="22" y="20"/>
                </a:lnTo>
                <a:lnTo>
                  <a:pt x="17" y="22"/>
                </a:lnTo>
                <a:lnTo>
                  <a:pt x="12" y="25"/>
                </a:lnTo>
                <a:lnTo>
                  <a:pt x="12" y="25"/>
                </a:lnTo>
                <a:lnTo>
                  <a:pt x="7" y="22"/>
                </a:lnTo>
                <a:lnTo>
                  <a:pt x="2" y="20"/>
                </a:lnTo>
                <a:lnTo>
                  <a:pt x="0" y="16"/>
                </a:lnTo>
                <a:lnTo>
                  <a:pt x="0" y="11"/>
                </a:lnTo>
                <a:lnTo>
                  <a:pt x="0" y="11"/>
                </a:lnTo>
                <a:lnTo>
                  <a:pt x="0" y="7"/>
                </a:lnTo>
                <a:lnTo>
                  <a:pt x="2" y="3"/>
                </a:lnTo>
                <a:lnTo>
                  <a:pt x="7" y="0"/>
                </a:lnTo>
                <a:lnTo>
                  <a:pt x="12" y="0"/>
                </a:lnTo>
                <a:lnTo>
                  <a:pt x="12" y="0"/>
                </a:lnTo>
                <a:lnTo>
                  <a:pt x="17" y="0"/>
                </a:lnTo>
                <a:lnTo>
                  <a:pt x="22" y="3"/>
                </a:lnTo>
                <a:lnTo>
                  <a:pt x="24" y="7"/>
                </a:lnTo>
                <a:lnTo>
                  <a:pt x="27" y="11"/>
                </a:lnTo>
                <a:lnTo>
                  <a:pt x="27" y="11"/>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7" name="Freeform 101"/>
          <p:cNvSpPr>
            <a:spLocks/>
          </p:cNvSpPr>
          <p:nvPr/>
        </p:nvSpPr>
        <p:spPr bwMode="auto">
          <a:xfrm>
            <a:off x="4396647" y="2984871"/>
            <a:ext cx="32147" cy="28575"/>
          </a:xfrm>
          <a:custGeom>
            <a:avLst/>
            <a:gdLst>
              <a:gd name="T0" fmla="*/ 27 w 27"/>
              <a:gd name="T1" fmla="*/ 13 h 24"/>
              <a:gd name="T2" fmla="*/ 27 w 27"/>
              <a:gd name="T3" fmla="*/ 13 h 24"/>
              <a:gd name="T4" fmla="*/ 24 w 27"/>
              <a:gd name="T5" fmla="*/ 17 h 24"/>
              <a:gd name="T6" fmla="*/ 22 w 27"/>
              <a:gd name="T7" fmla="*/ 22 h 24"/>
              <a:gd name="T8" fmla="*/ 17 w 27"/>
              <a:gd name="T9" fmla="*/ 24 h 24"/>
              <a:gd name="T10" fmla="*/ 12 w 27"/>
              <a:gd name="T11" fmla="*/ 24 h 24"/>
              <a:gd name="T12" fmla="*/ 12 w 27"/>
              <a:gd name="T13" fmla="*/ 24 h 24"/>
              <a:gd name="T14" fmla="*/ 8 w 27"/>
              <a:gd name="T15" fmla="*/ 24 h 24"/>
              <a:gd name="T16" fmla="*/ 3 w 27"/>
              <a:gd name="T17" fmla="*/ 22 h 24"/>
              <a:gd name="T18" fmla="*/ 0 w 27"/>
              <a:gd name="T19" fmla="*/ 17 h 24"/>
              <a:gd name="T20" fmla="*/ 0 w 27"/>
              <a:gd name="T21" fmla="*/ 13 h 24"/>
              <a:gd name="T22" fmla="*/ 0 w 27"/>
              <a:gd name="T23" fmla="*/ 13 h 24"/>
              <a:gd name="T24" fmla="*/ 0 w 27"/>
              <a:gd name="T25" fmla="*/ 8 h 24"/>
              <a:gd name="T26" fmla="*/ 3 w 27"/>
              <a:gd name="T27" fmla="*/ 4 h 24"/>
              <a:gd name="T28" fmla="*/ 8 w 27"/>
              <a:gd name="T29" fmla="*/ 2 h 24"/>
              <a:gd name="T30" fmla="*/ 12 w 27"/>
              <a:gd name="T31" fmla="*/ 0 h 24"/>
              <a:gd name="T32" fmla="*/ 12 w 27"/>
              <a:gd name="T33" fmla="*/ 0 h 24"/>
              <a:gd name="T34" fmla="*/ 17 w 27"/>
              <a:gd name="T35" fmla="*/ 2 h 24"/>
              <a:gd name="T36" fmla="*/ 22 w 27"/>
              <a:gd name="T37" fmla="*/ 4 h 24"/>
              <a:gd name="T38" fmla="*/ 24 w 27"/>
              <a:gd name="T39" fmla="*/ 8 h 24"/>
              <a:gd name="T40" fmla="*/ 27 w 27"/>
              <a:gd name="T41" fmla="*/ 13 h 24"/>
              <a:gd name="T42" fmla="*/ 27 w 27"/>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4">
                <a:moveTo>
                  <a:pt x="27" y="13"/>
                </a:moveTo>
                <a:lnTo>
                  <a:pt x="27" y="13"/>
                </a:lnTo>
                <a:lnTo>
                  <a:pt x="24" y="17"/>
                </a:lnTo>
                <a:lnTo>
                  <a:pt x="22" y="22"/>
                </a:lnTo>
                <a:lnTo>
                  <a:pt x="17" y="24"/>
                </a:lnTo>
                <a:lnTo>
                  <a:pt x="12" y="24"/>
                </a:lnTo>
                <a:lnTo>
                  <a:pt x="12" y="24"/>
                </a:lnTo>
                <a:lnTo>
                  <a:pt x="8" y="24"/>
                </a:lnTo>
                <a:lnTo>
                  <a:pt x="3" y="22"/>
                </a:lnTo>
                <a:lnTo>
                  <a:pt x="0" y="17"/>
                </a:lnTo>
                <a:lnTo>
                  <a:pt x="0" y="13"/>
                </a:lnTo>
                <a:lnTo>
                  <a:pt x="0" y="13"/>
                </a:lnTo>
                <a:lnTo>
                  <a:pt x="0" y="8"/>
                </a:lnTo>
                <a:lnTo>
                  <a:pt x="3" y="4"/>
                </a:lnTo>
                <a:lnTo>
                  <a:pt x="8" y="2"/>
                </a:lnTo>
                <a:lnTo>
                  <a:pt x="12" y="0"/>
                </a:lnTo>
                <a:lnTo>
                  <a:pt x="12" y="0"/>
                </a:lnTo>
                <a:lnTo>
                  <a:pt x="17" y="2"/>
                </a:lnTo>
                <a:lnTo>
                  <a:pt x="22" y="4"/>
                </a:lnTo>
                <a:lnTo>
                  <a:pt x="24" y="8"/>
                </a:lnTo>
                <a:lnTo>
                  <a:pt x="27" y="13"/>
                </a:lnTo>
                <a:lnTo>
                  <a:pt x="27"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8" name="Freeform 102"/>
          <p:cNvSpPr>
            <a:spLocks/>
          </p:cNvSpPr>
          <p:nvPr/>
        </p:nvSpPr>
        <p:spPr bwMode="auto">
          <a:xfrm>
            <a:off x="4368072" y="2955106"/>
            <a:ext cx="32147" cy="29766"/>
          </a:xfrm>
          <a:custGeom>
            <a:avLst/>
            <a:gdLst>
              <a:gd name="T0" fmla="*/ 27 w 27"/>
              <a:gd name="T1" fmla="*/ 14 h 25"/>
              <a:gd name="T2" fmla="*/ 27 w 27"/>
              <a:gd name="T3" fmla="*/ 14 h 25"/>
              <a:gd name="T4" fmla="*/ 27 w 27"/>
              <a:gd name="T5" fmla="*/ 18 h 25"/>
              <a:gd name="T6" fmla="*/ 24 w 27"/>
              <a:gd name="T7" fmla="*/ 22 h 25"/>
              <a:gd name="T8" fmla="*/ 19 w 27"/>
              <a:gd name="T9" fmla="*/ 25 h 25"/>
              <a:gd name="T10" fmla="*/ 15 w 27"/>
              <a:gd name="T11" fmla="*/ 25 h 25"/>
              <a:gd name="T12" fmla="*/ 15 w 27"/>
              <a:gd name="T13" fmla="*/ 25 h 25"/>
              <a:gd name="T14" fmla="*/ 10 w 27"/>
              <a:gd name="T15" fmla="*/ 25 h 25"/>
              <a:gd name="T16" fmla="*/ 5 w 27"/>
              <a:gd name="T17" fmla="*/ 22 h 25"/>
              <a:gd name="T18" fmla="*/ 2 w 27"/>
              <a:gd name="T19" fmla="*/ 18 h 25"/>
              <a:gd name="T20" fmla="*/ 0 w 27"/>
              <a:gd name="T21" fmla="*/ 14 h 25"/>
              <a:gd name="T22" fmla="*/ 0 w 27"/>
              <a:gd name="T23" fmla="*/ 14 h 25"/>
              <a:gd name="T24" fmla="*/ 2 w 27"/>
              <a:gd name="T25" fmla="*/ 9 h 25"/>
              <a:gd name="T26" fmla="*/ 5 w 27"/>
              <a:gd name="T27" fmla="*/ 5 h 25"/>
              <a:gd name="T28" fmla="*/ 10 w 27"/>
              <a:gd name="T29" fmla="*/ 3 h 25"/>
              <a:gd name="T30" fmla="*/ 15 w 27"/>
              <a:gd name="T31" fmla="*/ 0 h 25"/>
              <a:gd name="T32" fmla="*/ 15 w 27"/>
              <a:gd name="T33" fmla="*/ 0 h 25"/>
              <a:gd name="T34" fmla="*/ 19 w 27"/>
              <a:gd name="T35" fmla="*/ 3 h 25"/>
              <a:gd name="T36" fmla="*/ 24 w 27"/>
              <a:gd name="T37" fmla="*/ 5 h 25"/>
              <a:gd name="T38" fmla="*/ 27 w 27"/>
              <a:gd name="T39" fmla="*/ 9 h 25"/>
              <a:gd name="T40" fmla="*/ 27 w 27"/>
              <a:gd name="T41" fmla="*/ 14 h 25"/>
              <a:gd name="T42" fmla="*/ 27 w 27"/>
              <a:gd name="T4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5">
                <a:moveTo>
                  <a:pt x="27" y="14"/>
                </a:moveTo>
                <a:lnTo>
                  <a:pt x="27" y="14"/>
                </a:lnTo>
                <a:lnTo>
                  <a:pt x="27" y="18"/>
                </a:lnTo>
                <a:lnTo>
                  <a:pt x="24" y="22"/>
                </a:lnTo>
                <a:lnTo>
                  <a:pt x="19" y="25"/>
                </a:lnTo>
                <a:lnTo>
                  <a:pt x="15" y="25"/>
                </a:lnTo>
                <a:lnTo>
                  <a:pt x="15" y="25"/>
                </a:lnTo>
                <a:lnTo>
                  <a:pt x="10" y="25"/>
                </a:lnTo>
                <a:lnTo>
                  <a:pt x="5" y="22"/>
                </a:lnTo>
                <a:lnTo>
                  <a:pt x="2" y="18"/>
                </a:lnTo>
                <a:lnTo>
                  <a:pt x="0" y="14"/>
                </a:lnTo>
                <a:lnTo>
                  <a:pt x="0" y="14"/>
                </a:lnTo>
                <a:lnTo>
                  <a:pt x="2" y="9"/>
                </a:lnTo>
                <a:lnTo>
                  <a:pt x="5" y="5"/>
                </a:lnTo>
                <a:lnTo>
                  <a:pt x="10" y="3"/>
                </a:lnTo>
                <a:lnTo>
                  <a:pt x="15" y="0"/>
                </a:lnTo>
                <a:lnTo>
                  <a:pt x="15" y="0"/>
                </a:lnTo>
                <a:lnTo>
                  <a:pt x="19" y="3"/>
                </a:lnTo>
                <a:lnTo>
                  <a:pt x="24" y="5"/>
                </a:lnTo>
                <a:lnTo>
                  <a:pt x="27" y="9"/>
                </a:lnTo>
                <a:lnTo>
                  <a:pt x="27" y="14"/>
                </a:lnTo>
                <a:lnTo>
                  <a:pt x="27" y="1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9" name="Freeform 103"/>
          <p:cNvSpPr>
            <a:spLocks/>
          </p:cNvSpPr>
          <p:nvPr/>
        </p:nvSpPr>
        <p:spPr bwMode="auto">
          <a:xfrm>
            <a:off x="4388313" y="2947962"/>
            <a:ext cx="32147" cy="28575"/>
          </a:xfrm>
          <a:custGeom>
            <a:avLst/>
            <a:gdLst>
              <a:gd name="T0" fmla="*/ 27 w 27"/>
              <a:gd name="T1" fmla="*/ 13 h 24"/>
              <a:gd name="T2" fmla="*/ 27 w 27"/>
              <a:gd name="T3" fmla="*/ 13 h 24"/>
              <a:gd name="T4" fmla="*/ 27 w 27"/>
              <a:gd name="T5" fmla="*/ 17 h 24"/>
              <a:gd name="T6" fmla="*/ 24 w 27"/>
              <a:gd name="T7" fmla="*/ 22 h 24"/>
              <a:gd name="T8" fmla="*/ 19 w 27"/>
              <a:gd name="T9" fmla="*/ 24 h 24"/>
              <a:gd name="T10" fmla="*/ 15 w 27"/>
              <a:gd name="T11" fmla="*/ 24 h 24"/>
              <a:gd name="T12" fmla="*/ 15 w 27"/>
              <a:gd name="T13" fmla="*/ 24 h 24"/>
              <a:gd name="T14" fmla="*/ 10 w 27"/>
              <a:gd name="T15" fmla="*/ 24 h 24"/>
              <a:gd name="T16" fmla="*/ 5 w 27"/>
              <a:gd name="T17" fmla="*/ 22 h 24"/>
              <a:gd name="T18" fmla="*/ 2 w 27"/>
              <a:gd name="T19" fmla="*/ 17 h 24"/>
              <a:gd name="T20" fmla="*/ 0 w 27"/>
              <a:gd name="T21" fmla="*/ 13 h 24"/>
              <a:gd name="T22" fmla="*/ 0 w 27"/>
              <a:gd name="T23" fmla="*/ 13 h 24"/>
              <a:gd name="T24" fmla="*/ 2 w 27"/>
              <a:gd name="T25" fmla="*/ 9 h 24"/>
              <a:gd name="T26" fmla="*/ 5 w 27"/>
              <a:gd name="T27" fmla="*/ 4 h 24"/>
              <a:gd name="T28" fmla="*/ 10 w 27"/>
              <a:gd name="T29" fmla="*/ 2 h 24"/>
              <a:gd name="T30" fmla="*/ 15 w 27"/>
              <a:gd name="T31" fmla="*/ 0 h 24"/>
              <a:gd name="T32" fmla="*/ 15 w 27"/>
              <a:gd name="T33" fmla="*/ 0 h 24"/>
              <a:gd name="T34" fmla="*/ 19 w 27"/>
              <a:gd name="T35" fmla="*/ 2 h 24"/>
              <a:gd name="T36" fmla="*/ 24 w 27"/>
              <a:gd name="T37" fmla="*/ 4 h 24"/>
              <a:gd name="T38" fmla="*/ 27 w 27"/>
              <a:gd name="T39" fmla="*/ 9 h 24"/>
              <a:gd name="T40" fmla="*/ 27 w 27"/>
              <a:gd name="T41" fmla="*/ 13 h 24"/>
              <a:gd name="T42" fmla="*/ 27 w 27"/>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4">
                <a:moveTo>
                  <a:pt x="27" y="13"/>
                </a:moveTo>
                <a:lnTo>
                  <a:pt x="27" y="13"/>
                </a:lnTo>
                <a:lnTo>
                  <a:pt x="27" y="17"/>
                </a:lnTo>
                <a:lnTo>
                  <a:pt x="24" y="22"/>
                </a:lnTo>
                <a:lnTo>
                  <a:pt x="19" y="24"/>
                </a:lnTo>
                <a:lnTo>
                  <a:pt x="15" y="24"/>
                </a:lnTo>
                <a:lnTo>
                  <a:pt x="15" y="24"/>
                </a:lnTo>
                <a:lnTo>
                  <a:pt x="10" y="24"/>
                </a:lnTo>
                <a:lnTo>
                  <a:pt x="5" y="22"/>
                </a:lnTo>
                <a:lnTo>
                  <a:pt x="2" y="17"/>
                </a:lnTo>
                <a:lnTo>
                  <a:pt x="0" y="13"/>
                </a:lnTo>
                <a:lnTo>
                  <a:pt x="0" y="13"/>
                </a:lnTo>
                <a:lnTo>
                  <a:pt x="2" y="9"/>
                </a:lnTo>
                <a:lnTo>
                  <a:pt x="5" y="4"/>
                </a:lnTo>
                <a:lnTo>
                  <a:pt x="10" y="2"/>
                </a:lnTo>
                <a:lnTo>
                  <a:pt x="15" y="0"/>
                </a:lnTo>
                <a:lnTo>
                  <a:pt x="15" y="0"/>
                </a:lnTo>
                <a:lnTo>
                  <a:pt x="19" y="2"/>
                </a:lnTo>
                <a:lnTo>
                  <a:pt x="24" y="4"/>
                </a:lnTo>
                <a:lnTo>
                  <a:pt x="27" y="9"/>
                </a:lnTo>
                <a:lnTo>
                  <a:pt x="27" y="13"/>
                </a:lnTo>
                <a:lnTo>
                  <a:pt x="27"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90" name="Freeform 104"/>
          <p:cNvSpPr>
            <a:spLocks/>
          </p:cNvSpPr>
          <p:nvPr/>
        </p:nvSpPr>
        <p:spPr bwMode="auto">
          <a:xfrm>
            <a:off x="4434747" y="3042021"/>
            <a:ext cx="16669" cy="15479"/>
          </a:xfrm>
          <a:custGeom>
            <a:avLst/>
            <a:gdLst>
              <a:gd name="T0" fmla="*/ 14 w 14"/>
              <a:gd name="T1" fmla="*/ 7 h 13"/>
              <a:gd name="T2" fmla="*/ 14 w 14"/>
              <a:gd name="T3" fmla="*/ 7 h 13"/>
              <a:gd name="T4" fmla="*/ 12 w 14"/>
              <a:gd name="T5" fmla="*/ 11 h 13"/>
              <a:gd name="T6" fmla="*/ 7 w 14"/>
              <a:gd name="T7" fmla="*/ 13 h 13"/>
              <a:gd name="T8" fmla="*/ 7 w 14"/>
              <a:gd name="T9" fmla="*/ 13 h 13"/>
              <a:gd name="T10" fmla="*/ 2 w 14"/>
              <a:gd name="T11" fmla="*/ 11 h 13"/>
              <a:gd name="T12" fmla="*/ 0 w 14"/>
              <a:gd name="T13" fmla="*/ 7 h 13"/>
              <a:gd name="T14" fmla="*/ 0 w 14"/>
              <a:gd name="T15" fmla="*/ 7 h 13"/>
              <a:gd name="T16" fmla="*/ 2 w 14"/>
              <a:gd name="T17" fmla="*/ 2 h 13"/>
              <a:gd name="T18" fmla="*/ 7 w 14"/>
              <a:gd name="T19" fmla="*/ 0 h 13"/>
              <a:gd name="T20" fmla="*/ 7 w 14"/>
              <a:gd name="T21" fmla="*/ 0 h 13"/>
              <a:gd name="T22" fmla="*/ 12 w 14"/>
              <a:gd name="T23" fmla="*/ 2 h 13"/>
              <a:gd name="T24" fmla="*/ 14 w 14"/>
              <a:gd name="T25" fmla="*/ 7 h 13"/>
              <a:gd name="T26" fmla="*/ 14 w 14"/>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14" y="7"/>
                </a:moveTo>
                <a:lnTo>
                  <a:pt x="14" y="7"/>
                </a:lnTo>
                <a:lnTo>
                  <a:pt x="12" y="11"/>
                </a:lnTo>
                <a:lnTo>
                  <a:pt x="7" y="13"/>
                </a:lnTo>
                <a:lnTo>
                  <a:pt x="7" y="13"/>
                </a:lnTo>
                <a:lnTo>
                  <a:pt x="2" y="11"/>
                </a:lnTo>
                <a:lnTo>
                  <a:pt x="0" y="7"/>
                </a:lnTo>
                <a:lnTo>
                  <a:pt x="0" y="7"/>
                </a:lnTo>
                <a:lnTo>
                  <a:pt x="2" y="2"/>
                </a:lnTo>
                <a:lnTo>
                  <a:pt x="7" y="0"/>
                </a:lnTo>
                <a:lnTo>
                  <a:pt x="7" y="0"/>
                </a:lnTo>
                <a:lnTo>
                  <a:pt x="12" y="2"/>
                </a:lnTo>
                <a:lnTo>
                  <a:pt x="14" y="7"/>
                </a:lnTo>
                <a:lnTo>
                  <a:pt x="14"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91" name="Freeform 105"/>
          <p:cNvSpPr>
            <a:spLocks/>
          </p:cNvSpPr>
          <p:nvPr/>
        </p:nvSpPr>
        <p:spPr bwMode="auto">
          <a:xfrm>
            <a:off x="4382359" y="3042021"/>
            <a:ext cx="17860" cy="15479"/>
          </a:xfrm>
          <a:custGeom>
            <a:avLst/>
            <a:gdLst>
              <a:gd name="T0" fmla="*/ 15 w 15"/>
              <a:gd name="T1" fmla="*/ 7 h 13"/>
              <a:gd name="T2" fmla="*/ 15 w 15"/>
              <a:gd name="T3" fmla="*/ 7 h 13"/>
              <a:gd name="T4" fmla="*/ 12 w 15"/>
              <a:gd name="T5" fmla="*/ 11 h 13"/>
              <a:gd name="T6" fmla="*/ 7 w 15"/>
              <a:gd name="T7" fmla="*/ 13 h 13"/>
              <a:gd name="T8" fmla="*/ 7 w 15"/>
              <a:gd name="T9" fmla="*/ 13 h 13"/>
              <a:gd name="T10" fmla="*/ 3 w 15"/>
              <a:gd name="T11" fmla="*/ 11 h 13"/>
              <a:gd name="T12" fmla="*/ 0 w 15"/>
              <a:gd name="T13" fmla="*/ 7 h 13"/>
              <a:gd name="T14" fmla="*/ 0 w 15"/>
              <a:gd name="T15" fmla="*/ 7 h 13"/>
              <a:gd name="T16" fmla="*/ 3 w 15"/>
              <a:gd name="T17" fmla="*/ 2 h 13"/>
              <a:gd name="T18" fmla="*/ 7 w 15"/>
              <a:gd name="T19" fmla="*/ 0 h 13"/>
              <a:gd name="T20" fmla="*/ 7 w 15"/>
              <a:gd name="T21" fmla="*/ 0 h 13"/>
              <a:gd name="T22" fmla="*/ 12 w 15"/>
              <a:gd name="T23" fmla="*/ 2 h 13"/>
              <a:gd name="T24" fmla="*/ 15 w 15"/>
              <a:gd name="T25" fmla="*/ 7 h 13"/>
              <a:gd name="T26" fmla="*/ 15 w 15"/>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3">
                <a:moveTo>
                  <a:pt x="15" y="7"/>
                </a:moveTo>
                <a:lnTo>
                  <a:pt x="15" y="7"/>
                </a:lnTo>
                <a:lnTo>
                  <a:pt x="12" y="11"/>
                </a:lnTo>
                <a:lnTo>
                  <a:pt x="7" y="13"/>
                </a:lnTo>
                <a:lnTo>
                  <a:pt x="7" y="13"/>
                </a:lnTo>
                <a:lnTo>
                  <a:pt x="3" y="11"/>
                </a:lnTo>
                <a:lnTo>
                  <a:pt x="0" y="7"/>
                </a:lnTo>
                <a:lnTo>
                  <a:pt x="0" y="7"/>
                </a:lnTo>
                <a:lnTo>
                  <a:pt x="3" y="2"/>
                </a:lnTo>
                <a:lnTo>
                  <a:pt x="7" y="0"/>
                </a:lnTo>
                <a:lnTo>
                  <a:pt x="7" y="0"/>
                </a:lnTo>
                <a:lnTo>
                  <a:pt x="12" y="2"/>
                </a:lnTo>
                <a:lnTo>
                  <a:pt x="15" y="7"/>
                </a:lnTo>
                <a:lnTo>
                  <a:pt x="15"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92" name="Freeform 106"/>
          <p:cNvSpPr>
            <a:spLocks/>
          </p:cNvSpPr>
          <p:nvPr/>
        </p:nvSpPr>
        <p:spPr bwMode="auto">
          <a:xfrm>
            <a:off x="4356165" y="3018208"/>
            <a:ext cx="17860" cy="15479"/>
          </a:xfrm>
          <a:custGeom>
            <a:avLst/>
            <a:gdLst>
              <a:gd name="T0" fmla="*/ 15 w 15"/>
              <a:gd name="T1" fmla="*/ 7 h 13"/>
              <a:gd name="T2" fmla="*/ 15 w 15"/>
              <a:gd name="T3" fmla="*/ 7 h 13"/>
              <a:gd name="T4" fmla="*/ 12 w 15"/>
              <a:gd name="T5" fmla="*/ 11 h 13"/>
              <a:gd name="T6" fmla="*/ 8 w 15"/>
              <a:gd name="T7" fmla="*/ 13 h 13"/>
              <a:gd name="T8" fmla="*/ 8 w 15"/>
              <a:gd name="T9" fmla="*/ 13 h 13"/>
              <a:gd name="T10" fmla="*/ 3 w 15"/>
              <a:gd name="T11" fmla="*/ 11 h 13"/>
              <a:gd name="T12" fmla="*/ 0 w 15"/>
              <a:gd name="T13" fmla="*/ 7 h 13"/>
              <a:gd name="T14" fmla="*/ 0 w 15"/>
              <a:gd name="T15" fmla="*/ 7 h 13"/>
              <a:gd name="T16" fmla="*/ 3 w 15"/>
              <a:gd name="T17" fmla="*/ 2 h 13"/>
              <a:gd name="T18" fmla="*/ 8 w 15"/>
              <a:gd name="T19" fmla="*/ 0 h 13"/>
              <a:gd name="T20" fmla="*/ 8 w 15"/>
              <a:gd name="T21" fmla="*/ 0 h 13"/>
              <a:gd name="T22" fmla="*/ 12 w 15"/>
              <a:gd name="T23" fmla="*/ 2 h 13"/>
              <a:gd name="T24" fmla="*/ 15 w 15"/>
              <a:gd name="T25" fmla="*/ 7 h 13"/>
              <a:gd name="T26" fmla="*/ 15 w 15"/>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3">
                <a:moveTo>
                  <a:pt x="15" y="7"/>
                </a:moveTo>
                <a:lnTo>
                  <a:pt x="15" y="7"/>
                </a:lnTo>
                <a:lnTo>
                  <a:pt x="12" y="11"/>
                </a:lnTo>
                <a:lnTo>
                  <a:pt x="8" y="13"/>
                </a:lnTo>
                <a:lnTo>
                  <a:pt x="8" y="13"/>
                </a:lnTo>
                <a:lnTo>
                  <a:pt x="3" y="11"/>
                </a:lnTo>
                <a:lnTo>
                  <a:pt x="0" y="7"/>
                </a:lnTo>
                <a:lnTo>
                  <a:pt x="0" y="7"/>
                </a:lnTo>
                <a:lnTo>
                  <a:pt x="3" y="2"/>
                </a:lnTo>
                <a:lnTo>
                  <a:pt x="8" y="0"/>
                </a:lnTo>
                <a:lnTo>
                  <a:pt x="8" y="0"/>
                </a:lnTo>
                <a:lnTo>
                  <a:pt x="12" y="2"/>
                </a:lnTo>
                <a:lnTo>
                  <a:pt x="15" y="7"/>
                </a:lnTo>
                <a:lnTo>
                  <a:pt x="15"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93" name="Freeform 107"/>
          <p:cNvSpPr>
            <a:spLocks/>
          </p:cNvSpPr>
          <p:nvPr/>
        </p:nvSpPr>
        <p:spPr bwMode="auto">
          <a:xfrm>
            <a:off x="4390694" y="3018208"/>
            <a:ext cx="17860" cy="15479"/>
          </a:xfrm>
          <a:custGeom>
            <a:avLst/>
            <a:gdLst>
              <a:gd name="T0" fmla="*/ 15 w 15"/>
              <a:gd name="T1" fmla="*/ 7 h 13"/>
              <a:gd name="T2" fmla="*/ 15 w 15"/>
              <a:gd name="T3" fmla="*/ 7 h 13"/>
              <a:gd name="T4" fmla="*/ 13 w 15"/>
              <a:gd name="T5" fmla="*/ 11 h 13"/>
              <a:gd name="T6" fmla="*/ 8 w 15"/>
              <a:gd name="T7" fmla="*/ 13 h 13"/>
              <a:gd name="T8" fmla="*/ 8 w 15"/>
              <a:gd name="T9" fmla="*/ 13 h 13"/>
              <a:gd name="T10" fmla="*/ 3 w 15"/>
              <a:gd name="T11" fmla="*/ 11 h 13"/>
              <a:gd name="T12" fmla="*/ 0 w 15"/>
              <a:gd name="T13" fmla="*/ 7 h 13"/>
              <a:gd name="T14" fmla="*/ 0 w 15"/>
              <a:gd name="T15" fmla="*/ 7 h 13"/>
              <a:gd name="T16" fmla="*/ 3 w 15"/>
              <a:gd name="T17" fmla="*/ 2 h 13"/>
              <a:gd name="T18" fmla="*/ 8 w 15"/>
              <a:gd name="T19" fmla="*/ 0 h 13"/>
              <a:gd name="T20" fmla="*/ 8 w 15"/>
              <a:gd name="T21" fmla="*/ 0 h 13"/>
              <a:gd name="T22" fmla="*/ 13 w 15"/>
              <a:gd name="T23" fmla="*/ 2 h 13"/>
              <a:gd name="T24" fmla="*/ 15 w 15"/>
              <a:gd name="T25" fmla="*/ 7 h 13"/>
              <a:gd name="T26" fmla="*/ 15 w 15"/>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3">
                <a:moveTo>
                  <a:pt x="15" y="7"/>
                </a:moveTo>
                <a:lnTo>
                  <a:pt x="15" y="7"/>
                </a:lnTo>
                <a:lnTo>
                  <a:pt x="13" y="11"/>
                </a:lnTo>
                <a:lnTo>
                  <a:pt x="8" y="13"/>
                </a:lnTo>
                <a:lnTo>
                  <a:pt x="8" y="13"/>
                </a:lnTo>
                <a:lnTo>
                  <a:pt x="3" y="11"/>
                </a:lnTo>
                <a:lnTo>
                  <a:pt x="0" y="7"/>
                </a:lnTo>
                <a:lnTo>
                  <a:pt x="0" y="7"/>
                </a:lnTo>
                <a:lnTo>
                  <a:pt x="3" y="2"/>
                </a:lnTo>
                <a:lnTo>
                  <a:pt x="8" y="0"/>
                </a:lnTo>
                <a:lnTo>
                  <a:pt x="8" y="0"/>
                </a:lnTo>
                <a:lnTo>
                  <a:pt x="13" y="2"/>
                </a:lnTo>
                <a:lnTo>
                  <a:pt x="15" y="7"/>
                </a:lnTo>
                <a:lnTo>
                  <a:pt x="15"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94" name="Freeform 108"/>
          <p:cNvSpPr>
            <a:spLocks/>
          </p:cNvSpPr>
          <p:nvPr/>
        </p:nvSpPr>
        <p:spPr bwMode="auto">
          <a:xfrm>
            <a:off x="4382359" y="3120602"/>
            <a:ext cx="17860" cy="15479"/>
          </a:xfrm>
          <a:custGeom>
            <a:avLst/>
            <a:gdLst>
              <a:gd name="T0" fmla="*/ 15 w 15"/>
              <a:gd name="T1" fmla="*/ 7 h 13"/>
              <a:gd name="T2" fmla="*/ 15 w 15"/>
              <a:gd name="T3" fmla="*/ 7 h 13"/>
              <a:gd name="T4" fmla="*/ 12 w 15"/>
              <a:gd name="T5" fmla="*/ 11 h 13"/>
              <a:gd name="T6" fmla="*/ 7 w 15"/>
              <a:gd name="T7" fmla="*/ 13 h 13"/>
              <a:gd name="T8" fmla="*/ 7 w 15"/>
              <a:gd name="T9" fmla="*/ 13 h 13"/>
              <a:gd name="T10" fmla="*/ 3 w 15"/>
              <a:gd name="T11" fmla="*/ 11 h 13"/>
              <a:gd name="T12" fmla="*/ 0 w 15"/>
              <a:gd name="T13" fmla="*/ 7 h 13"/>
              <a:gd name="T14" fmla="*/ 0 w 15"/>
              <a:gd name="T15" fmla="*/ 7 h 13"/>
              <a:gd name="T16" fmla="*/ 3 w 15"/>
              <a:gd name="T17" fmla="*/ 2 h 13"/>
              <a:gd name="T18" fmla="*/ 7 w 15"/>
              <a:gd name="T19" fmla="*/ 0 h 13"/>
              <a:gd name="T20" fmla="*/ 7 w 15"/>
              <a:gd name="T21" fmla="*/ 0 h 13"/>
              <a:gd name="T22" fmla="*/ 12 w 15"/>
              <a:gd name="T23" fmla="*/ 2 h 13"/>
              <a:gd name="T24" fmla="*/ 15 w 15"/>
              <a:gd name="T25" fmla="*/ 7 h 13"/>
              <a:gd name="T26" fmla="*/ 15 w 15"/>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3">
                <a:moveTo>
                  <a:pt x="15" y="7"/>
                </a:moveTo>
                <a:lnTo>
                  <a:pt x="15" y="7"/>
                </a:lnTo>
                <a:lnTo>
                  <a:pt x="12" y="11"/>
                </a:lnTo>
                <a:lnTo>
                  <a:pt x="7" y="13"/>
                </a:lnTo>
                <a:lnTo>
                  <a:pt x="7" y="13"/>
                </a:lnTo>
                <a:lnTo>
                  <a:pt x="3" y="11"/>
                </a:lnTo>
                <a:lnTo>
                  <a:pt x="0" y="7"/>
                </a:lnTo>
                <a:lnTo>
                  <a:pt x="0" y="7"/>
                </a:lnTo>
                <a:lnTo>
                  <a:pt x="3" y="2"/>
                </a:lnTo>
                <a:lnTo>
                  <a:pt x="7" y="0"/>
                </a:lnTo>
                <a:lnTo>
                  <a:pt x="7" y="0"/>
                </a:lnTo>
                <a:lnTo>
                  <a:pt x="12" y="2"/>
                </a:lnTo>
                <a:lnTo>
                  <a:pt x="15" y="7"/>
                </a:lnTo>
                <a:lnTo>
                  <a:pt x="15"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95" name="Freeform 109"/>
          <p:cNvSpPr>
            <a:spLocks/>
          </p:cNvSpPr>
          <p:nvPr/>
        </p:nvSpPr>
        <p:spPr bwMode="auto">
          <a:xfrm>
            <a:off x="4400219" y="3092027"/>
            <a:ext cx="16669" cy="15479"/>
          </a:xfrm>
          <a:custGeom>
            <a:avLst/>
            <a:gdLst>
              <a:gd name="T0" fmla="*/ 14 w 14"/>
              <a:gd name="T1" fmla="*/ 6 h 13"/>
              <a:gd name="T2" fmla="*/ 14 w 14"/>
              <a:gd name="T3" fmla="*/ 6 h 13"/>
              <a:gd name="T4" fmla="*/ 12 w 14"/>
              <a:gd name="T5" fmla="*/ 11 h 13"/>
              <a:gd name="T6" fmla="*/ 7 w 14"/>
              <a:gd name="T7" fmla="*/ 13 h 13"/>
              <a:gd name="T8" fmla="*/ 7 w 14"/>
              <a:gd name="T9" fmla="*/ 13 h 13"/>
              <a:gd name="T10" fmla="*/ 2 w 14"/>
              <a:gd name="T11" fmla="*/ 11 h 13"/>
              <a:gd name="T12" fmla="*/ 0 w 14"/>
              <a:gd name="T13" fmla="*/ 6 h 13"/>
              <a:gd name="T14" fmla="*/ 0 w 14"/>
              <a:gd name="T15" fmla="*/ 6 h 13"/>
              <a:gd name="T16" fmla="*/ 2 w 14"/>
              <a:gd name="T17" fmla="*/ 2 h 13"/>
              <a:gd name="T18" fmla="*/ 7 w 14"/>
              <a:gd name="T19" fmla="*/ 0 h 13"/>
              <a:gd name="T20" fmla="*/ 7 w 14"/>
              <a:gd name="T21" fmla="*/ 0 h 13"/>
              <a:gd name="T22" fmla="*/ 12 w 14"/>
              <a:gd name="T23" fmla="*/ 2 h 13"/>
              <a:gd name="T24" fmla="*/ 14 w 14"/>
              <a:gd name="T25" fmla="*/ 6 h 13"/>
              <a:gd name="T26" fmla="*/ 14 w 14"/>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14" y="6"/>
                </a:moveTo>
                <a:lnTo>
                  <a:pt x="14" y="6"/>
                </a:lnTo>
                <a:lnTo>
                  <a:pt x="12" y="11"/>
                </a:lnTo>
                <a:lnTo>
                  <a:pt x="7" y="13"/>
                </a:lnTo>
                <a:lnTo>
                  <a:pt x="7" y="13"/>
                </a:lnTo>
                <a:lnTo>
                  <a:pt x="2" y="11"/>
                </a:lnTo>
                <a:lnTo>
                  <a:pt x="0" y="6"/>
                </a:lnTo>
                <a:lnTo>
                  <a:pt x="0" y="6"/>
                </a:lnTo>
                <a:lnTo>
                  <a:pt x="2" y="2"/>
                </a:lnTo>
                <a:lnTo>
                  <a:pt x="7" y="0"/>
                </a:lnTo>
                <a:lnTo>
                  <a:pt x="7" y="0"/>
                </a:lnTo>
                <a:lnTo>
                  <a:pt x="12" y="2"/>
                </a:lnTo>
                <a:lnTo>
                  <a:pt x="14" y="6"/>
                </a:lnTo>
                <a:lnTo>
                  <a:pt x="14"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96" name="Freeform 110"/>
          <p:cNvSpPr>
            <a:spLocks/>
          </p:cNvSpPr>
          <p:nvPr/>
        </p:nvSpPr>
        <p:spPr bwMode="auto">
          <a:xfrm>
            <a:off x="4428794" y="3092027"/>
            <a:ext cx="16669" cy="15479"/>
          </a:xfrm>
          <a:custGeom>
            <a:avLst/>
            <a:gdLst>
              <a:gd name="T0" fmla="*/ 14 w 14"/>
              <a:gd name="T1" fmla="*/ 6 h 13"/>
              <a:gd name="T2" fmla="*/ 14 w 14"/>
              <a:gd name="T3" fmla="*/ 6 h 13"/>
              <a:gd name="T4" fmla="*/ 12 w 14"/>
              <a:gd name="T5" fmla="*/ 11 h 13"/>
              <a:gd name="T6" fmla="*/ 7 w 14"/>
              <a:gd name="T7" fmla="*/ 13 h 13"/>
              <a:gd name="T8" fmla="*/ 7 w 14"/>
              <a:gd name="T9" fmla="*/ 13 h 13"/>
              <a:gd name="T10" fmla="*/ 2 w 14"/>
              <a:gd name="T11" fmla="*/ 11 h 13"/>
              <a:gd name="T12" fmla="*/ 0 w 14"/>
              <a:gd name="T13" fmla="*/ 6 h 13"/>
              <a:gd name="T14" fmla="*/ 0 w 14"/>
              <a:gd name="T15" fmla="*/ 6 h 13"/>
              <a:gd name="T16" fmla="*/ 2 w 14"/>
              <a:gd name="T17" fmla="*/ 2 h 13"/>
              <a:gd name="T18" fmla="*/ 7 w 14"/>
              <a:gd name="T19" fmla="*/ 0 h 13"/>
              <a:gd name="T20" fmla="*/ 7 w 14"/>
              <a:gd name="T21" fmla="*/ 0 h 13"/>
              <a:gd name="T22" fmla="*/ 12 w 14"/>
              <a:gd name="T23" fmla="*/ 2 h 13"/>
              <a:gd name="T24" fmla="*/ 14 w 14"/>
              <a:gd name="T25" fmla="*/ 6 h 13"/>
              <a:gd name="T26" fmla="*/ 14 w 14"/>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14" y="6"/>
                </a:moveTo>
                <a:lnTo>
                  <a:pt x="14" y="6"/>
                </a:lnTo>
                <a:lnTo>
                  <a:pt x="12" y="11"/>
                </a:lnTo>
                <a:lnTo>
                  <a:pt x="7" y="13"/>
                </a:lnTo>
                <a:lnTo>
                  <a:pt x="7" y="13"/>
                </a:lnTo>
                <a:lnTo>
                  <a:pt x="2" y="11"/>
                </a:lnTo>
                <a:lnTo>
                  <a:pt x="0" y="6"/>
                </a:lnTo>
                <a:lnTo>
                  <a:pt x="0" y="6"/>
                </a:lnTo>
                <a:lnTo>
                  <a:pt x="2" y="2"/>
                </a:lnTo>
                <a:lnTo>
                  <a:pt x="7" y="0"/>
                </a:lnTo>
                <a:lnTo>
                  <a:pt x="7" y="0"/>
                </a:lnTo>
                <a:lnTo>
                  <a:pt x="12" y="2"/>
                </a:lnTo>
                <a:lnTo>
                  <a:pt x="14" y="6"/>
                </a:lnTo>
                <a:lnTo>
                  <a:pt x="14"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pic>
        <p:nvPicPr>
          <p:cNvPr id="201" name="Picture 1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17738" y="2974155"/>
            <a:ext cx="582216" cy="489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2" name="Line 119"/>
          <p:cNvSpPr>
            <a:spLocks noChangeShapeType="1"/>
          </p:cNvSpPr>
          <p:nvPr/>
        </p:nvSpPr>
        <p:spPr bwMode="auto">
          <a:xfrm>
            <a:off x="5742768" y="3102740"/>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03" name="Line 120"/>
          <p:cNvSpPr>
            <a:spLocks noChangeShapeType="1"/>
          </p:cNvSpPr>
          <p:nvPr/>
        </p:nvSpPr>
        <p:spPr bwMode="auto">
          <a:xfrm>
            <a:off x="5742768" y="3119409"/>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04" name="Line 121"/>
          <p:cNvSpPr>
            <a:spLocks noChangeShapeType="1"/>
          </p:cNvSpPr>
          <p:nvPr/>
        </p:nvSpPr>
        <p:spPr bwMode="auto">
          <a:xfrm>
            <a:off x="5742768" y="3137269"/>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05" name="Line 122"/>
          <p:cNvSpPr>
            <a:spLocks noChangeShapeType="1"/>
          </p:cNvSpPr>
          <p:nvPr/>
        </p:nvSpPr>
        <p:spPr bwMode="auto">
          <a:xfrm>
            <a:off x="5742768" y="3153938"/>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06" name="Line 123"/>
          <p:cNvSpPr>
            <a:spLocks noChangeShapeType="1"/>
          </p:cNvSpPr>
          <p:nvPr/>
        </p:nvSpPr>
        <p:spPr bwMode="auto">
          <a:xfrm>
            <a:off x="5742768" y="3171797"/>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07" name="Line 124"/>
          <p:cNvSpPr>
            <a:spLocks noChangeShapeType="1"/>
          </p:cNvSpPr>
          <p:nvPr/>
        </p:nvSpPr>
        <p:spPr bwMode="auto">
          <a:xfrm>
            <a:off x="5742768" y="3188465"/>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08" name="Line 125"/>
          <p:cNvSpPr>
            <a:spLocks noChangeShapeType="1"/>
          </p:cNvSpPr>
          <p:nvPr/>
        </p:nvSpPr>
        <p:spPr bwMode="auto">
          <a:xfrm>
            <a:off x="5742768" y="3206325"/>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09" name="Line 126"/>
          <p:cNvSpPr>
            <a:spLocks noChangeShapeType="1"/>
          </p:cNvSpPr>
          <p:nvPr/>
        </p:nvSpPr>
        <p:spPr bwMode="auto">
          <a:xfrm>
            <a:off x="5742768" y="3222994"/>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0" name="Line 127"/>
          <p:cNvSpPr>
            <a:spLocks noChangeShapeType="1"/>
          </p:cNvSpPr>
          <p:nvPr/>
        </p:nvSpPr>
        <p:spPr bwMode="auto">
          <a:xfrm>
            <a:off x="5742768" y="3240853"/>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1" name="Line 128"/>
          <p:cNvSpPr>
            <a:spLocks noChangeShapeType="1"/>
          </p:cNvSpPr>
          <p:nvPr/>
        </p:nvSpPr>
        <p:spPr bwMode="auto">
          <a:xfrm>
            <a:off x="5742768" y="3255140"/>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2" name="Line 129"/>
          <p:cNvSpPr>
            <a:spLocks noChangeShapeType="1"/>
          </p:cNvSpPr>
          <p:nvPr/>
        </p:nvSpPr>
        <p:spPr bwMode="auto">
          <a:xfrm>
            <a:off x="5742768" y="3273000"/>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3" name="Line 130"/>
          <p:cNvSpPr>
            <a:spLocks noChangeShapeType="1"/>
          </p:cNvSpPr>
          <p:nvPr/>
        </p:nvSpPr>
        <p:spPr bwMode="auto">
          <a:xfrm>
            <a:off x="5742768" y="3289669"/>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4" name="Line 131"/>
          <p:cNvSpPr>
            <a:spLocks noChangeShapeType="1"/>
          </p:cNvSpPr>
          <p:nvPr/>
        </p:nvSpPr>
        <p:spPr bwMode="auto">
          <a:xfrm>
            <a:off x="5742768" y="3307528"/>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5" name="Line 132"/>
          <p:cNvSpPr>
            <a:spLocks noChangeShapeType="1"/>
          </p:cNvSpPr>
          <p:nvPr/>
        </p:nvSpPr>
        <p:spPr bwMode="auto">
          <a:xfrm>
            <a:off x="5742768" y="3324197"/>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6" name="Line 133"/>
          <p:cNvSpPr>
            <a:spLocks noChangeShapeType="1"/>
          </p:cNvSpPr>
          <p:nvPr/>
        </p:nvSpPr>
        <p:spPr bwMode="auto">
          <a:xfrm>
            <a:off x="5742768" y="3342056"/>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7" name="Line 134"/>
          <p:cNvSpPr>
            <a:spLocks noChangeShapeType="1"/>
          </p:cNvSpPr>
          <p:nvPr/>
        </p:nvSpPr>
        <p:spPr bwMode="auto">
          <a:xfrm>
            <a:off x="5742768" y="3359915"/>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8" name="Line 135"/>
          <p:cNvSpPr>
            <a:spLocks noChangeShapeType="1"/>
          </p:cNvSpPr>
          <p:nvPr/>
        </p:nvSpPr>
        <p:spPr bwMode="auto">
          <a:xfrm>
            <a:off x="5742768" y="3376584"/>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9" name="Line 136"/>
          <p:cNvSpPr>
            <a:spLocks noChangeShapeType="1"/>
          </p:cNvSpPr>
          <p:nvPr/>
        </p:nvSpPr>
        <p:spPr bwMode="auto">
          <a:xfrm flipV="1">
            <a:off x="5722526" y="3102742"/>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20" name="Line 137"/>
          <p:cNvSpPr>
            <a:spLocks noChangeShapeType="1"/>
          </p:cNvSpPr>
          <p:nvPr/>
        </p:nvSpPr>
        <p:spPr bwMode="auto">
          <a:xfrm flipV="1">
            <a:off x="5745147" y="3102742"/>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21" name="Line 138"/>
          <p:cNvSpPr>
            <a:spLocks noChangeShapeType="1"/>
          </p:cNvSpPr>
          <p:nvPr/>
        </p:nvSpPr>
        <p:spPr bwMode="auto">
          <a:xfrm flipV="1">
            <a:off x="5768960" y="3102742"/>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22" name="Line 139"/>
          <p:cNvSpPr>
            <a:spLocks noChangeShapeType="1"/>
          </p:cNvSpPr>
          <p:nvPr/>
        </p:nvSpPr>
        <p:spPr bwMode="auto">
          <a:xfrm flipV="1">
            <a:off x="5792772" y="3102742"/>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23" name="Line 140"/>
          <p:cNvSpPr>
            <a:spLocks noChangeShapeType="1"/>
          </p:cNvSpPr>
          <p:nvPr/>
        </p:nvSpPr>
        <p:spPr bwMode="auto">
          <a:xfrm flipV="1">
            <a:off x="5815394" y="3102742"/>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24" name="Line 141"/>
          <p:cNvSpPr>
            <a:spLocks noChangeShapeType="1"/>
          </p:cNvSpPr>
          <p:nvPr/>
        </p:nvSpPr>
        <p:spPr bwMode="auto">
          <a:xfrm flipV="1">
            <a:off x="5835635" y="3102742"/>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25" name="Line 142"/>
          <p:cNvSpPr>
            <a:spLocks noChangeShapeType="1"/>
          </p:cNvSpPr>
          <p:nvPr/>
        </p:nvSpPr>
        <p:spPr bwMode="auto">
          <a:xfrm flipV="1">
            <a:off x="5859447" y="3102742"/>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26" name="Line 143"/>
          <p:cNvSpPr>
            <a:spLocks noChangeShapeType="1"/>
          </p:cNvSpPr>
          <p:nvPr/>
        </p:nvSpPr>
        <p:spPr bwMode="auto">
          <a:xfrm flipV="1">
            <a:off x="5883260" y="3102742"/>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27" name="Line 144"/>
          <p:cNvSpPr>
            <a:spLocks noChangeShapeType="1"/>
          </p:cNvSpPr>
          <p:nvPr/>
        </p:nvSpPr>
        <p:spPr bwMode="auto">
          <a:xfrm flipV="1">
            <a:off x="5905882" y="3102742"/>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28" name="Line 145"/>
          <p:cNvSpPr>
            <a:spLocks noChangeShapeType="1"/>
          </p:cNvSpPr>
          <p:nvPr/>
        </p:nvSpPr>
        <p:spPr bwMode="auto">
          <a:xfrm flipV="1">
            <a:off x="5929694" y="3102742"/>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29" name="Line 146"/>
          <p:cNvSpPr>
            <a:spLocks noChangeShapeType="1"/>
          </p:cNvSpPr>
          <p:nvPr/>
        </p:nvSpPr>
        <p:spPr bwMode="auto">
          <a:xfrm flipV="1">
            <a:off x="5953507" y="3102742"/>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30" name="Line 147"/>
          <p:cNvSpPr>
            <a:spLocks noChangeShapeType="1"/>
          </p:cNvSpPr>
          <p:nvPr/>
        </p:nvSpPr>
        <p:spPr bwMode="auto">
          <a:xfrm flipV="1">
            <a:off x="5976128" y="3102742"/>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31" name="Line 148"/>
          <p:cNvSpPr>
            <a:spLocks noChangeShapeType="1"/>
          </p:cNvSpPr>
          <p:nvPr/>
        </p:nvSpPr>
        <p:spPr bwMode="auto">
          <a:xfrm flipV="1">
            <a:off x="5999941" y="3102742"/>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32" name="Line 149"/>
          <p:cNvSpPr>
            <a:spLocks noChangeShapeType="1"/>
          </p:cNvSpPr>
          <p:nvPr/>
        </p:nvSpPr>
        <p:spPr bwMode="auto">
          <a:xfrm flipV="1">
            <a:off x="6023753" y="3102742"/>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33" name="Line 150"/>
          <p:cNvSpPr>
            <a:spLocks noChangeShapeType="1"/>
          </p:cNvSpPr>
          <p:nvPr/>
        </p:nvSpPr>
        <p:spPr bwMode="auto">
          <a:xfrm flipV="1">
            <a:off x="6046376" y="3102742"/>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34" name="Line 151"/>
          <p:cNvSpPr>
            <a:spLocks noChangeShapeType="1"/>
          </p:cNvSpPr>
          <p:nvPr/>
        </p:nvSpPr>
        <p:spPr bwMode="auto">
          <a:xfrm flipV="1">
            <a:off x="6066616" y="3102742"/>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35" name="Line 152"/>
          <p:cNvSpPr>
            <a:spLocks noChangeShapeType="1"/>
          </p:cNvSpPr>
          <p:nvPr/>
        </p:nvSpPr>
        <p:spPr bwMode="auto">
          <a:xfrm flipV="1">
            <a:off x="6090428" y="3102742"/>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36" name="Freeform 153"/>
          <p:cNvSpPr>
            <a:spLocks/>
          </p:cNvSpPr>
          <p:nvPr/>
        </p:nvSpPr>
        <p:spPr bwMode="auto">
          <a:xfrm>
            <a:off x="5517738" y="2921767"/>
            <a:ext cx="585788" cy="536972"/>
          </a:xfrm>
          <a:custGeom>
            <a:avLst/>
            <a:gdLst>
              <a:gd name="T0" fmla="*/ 467 w 492"/>
              <a:gd name="T1" fmla="*/ 0 h 451"/>
              <a:gd name="T2" fmla="*/ 467 w 492"/>
              <a:gd name="T3" fmla="*/ 432 h 451"/>
              <a:gd name="T4" fmla="*/ 189 w 492"/>
              <a:gd name="T5" fmla="*/ 432 h 451"/>
              <a:gd name="T6" fmla="*/ 189 w 492"/>
              <a:gd name="T7" fmla="*/ 152 h 451"/>
              <a:gd name="T8" fmla="*/ 163 w 492"/>
              <a:gd name="T9" fmla="*/ 152 h 451"/>
              <a:gd name="T10" fmla="*/ 163 w 492"/>
              <a:gd name="T11" fmla="*/ 432 h 451"/>
              <a:gd name="T12" fmla="*/ 26 w 492"/>
              <a:gd name="T13" fmla="*/ 432 h 451"/>
              <a:gd name="T14" fmla="*/ 26 w 492"/>
              <a:gd name="T15" fmla="*/ 0 h 451"/>
              <a:gd name="T16" fmla="*/ 0 w 492"/>
              <a:gd name="T17" fmla="*/ 0 h 451"/>
              <a:gd name="T18" fmla="*/ 0 w 492"/>
              <a:gd name="T19" fmla="*/ 451 h 451"/>
              <a:gd name="T20" fmla="*/ 492 w 492"/>
              <a:gd name="T21" fmla="*/ 451 h 451"/>
              <a:gd name="T22" fmla="*/ 492 w 492"/>
              <a:gd name="T23" fmla="*/ 0 h 451"/>
              <a:gd name="T24" fmla="*/ 467 w 492"/>
              <a:gd name="T25"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2" h="451">
                <a:moveTo>
                  <a:pt x="467" y="0"/>
                </a:moveTo>
                <a:lnTo>
                  <a:pt x="467" y="432"/>
                </a:lnTo>
                <a:lnTo>
                  <a:pt x="189" y="432"/>
                </a:lnTo>
                <a:lnTo>
                  <a:pt x="189" y="152"/>
                </a:lnTo>
                <a:lnTo>
                  <a:pt x="163" y="152"/>
                </a:lnTo>
                <a:lnTo>
                  <a:pt x="163" y="432"/>
                </a:lnTo>
                <a:lnTo>
                  <a:pt x="26" y="432"/>
                </a:lnTo>
                <a:lnTo>
                  <a:pt x="26" y="0"/>
                </a:lnTo>
                <a:lnTo>
                  <a:pt x="0" y="0"/>
                </a:lnTo>
                <a:lnTo>
                  <a:pt x="0" y="451"/>
                </a:lnTo>
                <a:lnTo>
                  <a:pt x="492" y="451"/>
                </a:lnTo>
                <a:lnTo>
                  <a:pt x="492" y="0"/>
                </a:lnTo>
                <a:lnTo>
                  <a:pt x="467" y="0"/>
                </a:lnTo>
                <a:close/>
              </a:path>
            </a:pathLst>
          </a:custGeom>
          <a:solidFill>
            <a:srgbClr val="6D6E71"/>
          </a:solidFill>
          <a:ln w="9525">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251" name="Rectangle 168"/>
          <p:cNvSpPr>
            <a:spLocks noChangeArrowheads="1"/>
          </p:cNvSpPr>
          <p:nvPr/>
        </p:nvSpPr>
        <p:spPr bwMode="auto">
          <a:xfrm>
            <a:off x="7927604" y="4063369"/>
            <a:ext cx="179979" cy="115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750" b="1" dirty="0">
                <a:solidFill>
                  <a:srgbClr val="FFFFFF"/>
                </a:solidFill>
                <a:latin typeface="Helvetica" panose="020B0604020202020204" pitchFamily="2" charset="0"/>
              </a:rPr>
              <a:t>UV</a:t>
            </a:r>
            <a:endParaRPr lang="en-US" altLang="en-US" sz="750" dirty="0"/>
          </a:p>
        </p:txBody>
      </p:sp>
      <p:sp>
        <p:nvSpPr>
          <p:cNvPr id="252" name="Right Arrow 251"/>
          <p:cNvSpPr/>
          <p:nvPr/>
        </p:nvSpPr>
        <p:spPr>
          <a:xfrm>
            <a:off x="689854" y="2815804"/>
            <a:ext cx="410528" cy="2309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53" name="TextBox 252"/>
          <p:cNvSpPr txBox="1"/>
          <p:nvPr/>
        </p:nvSpPr>
        <p:spPr>
          <a:xfrm>
            <a:off x="188866" y="2765545"/>
            <a:ext cx="785786" cy="507831"/>
          </a:xfrm>
          <a:prstGeom prst="rect">
            <a:avLst/>
          </a:prstGeom>
          <a:noFill/>
        </p:spPr>
        <p:txBody>
          <a:bodyPr wrap="square" rtlCol="0">
            <a:spAutoFit/>
          </a:bodyPr>
          <a:lstStyle/>
          <a:p>
            <a:r>
              <a:rPr lang="en-US" sz="1350" dirty="0"/>
              <a:t>Raw</a:t>
            </a:r>
          </a:p>
          <a:p>
            <a:r>
              <a:rPr lang="en-US" sz="1350" dirty="0"/>
              <a:t>Water</a:t>
            </a:r>
          </a:p>
        </p:txBody>
      </p:sp>
      <p:cxnSp>
        <p:nvCxnSpPr>
          <p:cNvPr id="255" name="Straight Arrow Connector 254"/>
          <p:cNvCxnSpPr/>
          <p:nvPr/>
        </p:nvCxnSpPr>
        <p:spPr>
          <a:xfrm>
            <a:off x="1186244" y="2538203"/>
            <a:ext cx="69533" cy="231162"/>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256" name="TextBox 255"/>
          <p:cNvSpPr txBox="1"/>
          <p:nvPr/>
        </p:nvSpPr>
        <p:spPr>
          <a:xfrm>
            <a:off x="652921" y="2125603"/>
            <a:ext cx="1353578" cy="461665"/>
          </a:xfrm>
          <a:prstGeom prst="rect">
            <a:avLst/>
          </a:prstGeom>
          <a:noFill/>
        </p:spPr>
        <p:txBody>
          <a:bodyPr wrap="square" rtlCol="0">
            <a:spAutoFit/>
          </a:bodyPr>
          <a:lstStyle/>
          <a:p>
            <a:r>
              <a:rPr lang="en-US" sz="1200" dirty="0"/>
              <a:t>Coagulant, PAC, KMnO</a:t>
            </a:r>
            <a:r>
              <a:rPr lang="en-US" sz="1200" baseline="-25000" dirty="0"/>
              <a:t>4</a:t>
            </a:r>
            <a:r>
              <a:rPr lang="en-US" sz="1200" dirty="0"/>
              <a:t>, Cl</a:t>
            </a:r>
            <a:r>
              <a:rPr lang="en-US" sz="1200" baseline="-25000" dirty="0"/>
              <a:t>2</a:t>
            </a:r>
            <a:r>
              <a:rPr lang="en-US" sz="1200" dirty="0"/>
              <a:t>?</a:t>
            </a:r>
          </a:p>
        </p:txBody>
      </p:sp>
      <p:sp>
        <p:nvSpPr>
          <p:cNvPr id="259" name="Rectangle 14"/>
          <p:cNvSpPr>
            <a:spLocks noChangeArrowheads="1"/>
          </p:cNvSpPr>
          <p:nvPr/>
        </p:nvSpPr>
        <p:spPr bwMode="auto">
          <a:xfrm>
            <a:off x="2132777" y="2323845"/>
            <a:ext cx="1538930"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350" dirty="0">
                <a:latin typeface="+mn-lt"/>
              </a:rPr>
              <a:t>Floc / Sedimentation</a:t>
            </a:r>
          </a:p>
        </p:txBody>
      </p:sp>
      <p:sp>
        <p:nvSpPr>
          <p:cNvPr id="260" name="Right Arrow 259"/>
          <p:cNvSpPr/>
          <p:nvPr/>
        </p:nvSpPr>
        <p:spPr>
          <a:xfrm>
            <a:off x="1688214" y="2947366"/>
            <a:ext cx="213836" cy="2309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61" name="Right Arrow 260"/>
          <p:cNvSpPr/>
          <p:nvPr/>
        </p:nvSpPr>
        <p:spPr>
          <a:xfrm>
            <a:off x="3813521" y="3126918"/>
            <a:ext cx="188749" cy="2309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62" name="Rectangle 14"/>
          <p:cNvSpPr>
            <a:spLocks noChangeArrowheads="1"/>
          </p:cNvSpPr>
          <p:nvPr/>
        </p:nvSpPr>
        <p:spPr bwMode="auto">
          <a:xfrm>
            <a:off x="4472369" y="3553992"/>
            <a:ext cx="521631"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350" dirty="0">
                <a:latin typeface="+mn-lt"/>
              </a:rPr>
              <a:t>Ozone</a:t>
            </a:r>
          </a:p>
        </p:txBody>
      </p:sp>
      <p:sp>
        <p:nvSpPr>
          <p:cNvPr id="263" name="Right Arrow 262"/>
          <p:cNvSpPr/>
          <p:nvPr/>
        </p:nvSpPr>
        <p:spPr>
          <a:xfrm>
            <a:off x="5315596" y="3057501"/>
            <a:ext cx="188749" cy="2309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64" name="Right Arrow 263"/>
          <p:cNvSpPr/>
          <p:nvPr/>
        </p:nvSpPr>
        <p:spPr>
          <a:xfrm>
            <a:off x="6122577" y="3240858"/>
            <a:ext cx="188749" cy="2309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65" name="Right Arrow 264"/>
          <p:cNvSpPr/>
          <p:nvPr/>
        </p:nvSpPr>
        <p:spPr>
          <a:xfrm>
            <a:off x="7387658" y="3371827"/>
            <a:ext cx="188749" cy="2309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66" name="Rectangle 14"/>
          <p:cNvSpPr>
            <a:spLocks noChangeArrowheads="1"/>
          </p:cNvSpPr>
          <p:nvPr/>
        </p:nvSpPr>
        <p:spPr bwMode="auto">
          <a:xfrm>
            <a:off x="5460207" y="2494819"/>
            <a:ext cx="117776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350" dirty="0">
                <a:latin typeface="+mn-lt"/>
              </a:rPr>
              <a:t>Filtration / Biofiltration</a:t>
            </a:r>
          </a:p>
        </p:txBody>
      </p:sp>
      <p:sp>
        <p:nvSpPr>
          <p:cNvPr id="267" name="Rectangle 14"/>
          <p:cNvSpPr>
            <a:spLocks noChangeArrowheads="1"/>
          </p:cNvSpPr>
          <p:nvPr/>
        </p:nvSpPr>
        <p:spPr bwMode="auto">
          <a:xfrm>
            <a:off x="5710935" y="1732287"/>
            <a:ext cx="3890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latin typeface="+mn-lt"/>
              </a:rPr>
              <a:t>Cl</a:t>
            </a:r>
            <a:r>
              <a:rPr lang="en-US" altLang="en-US" baseline="-25000" dirty="0">
                <a:latin typeface="+mn-lt"/>
              </a:rPr>
              <a:t>2</a:t>
            </a:r>
          </a:p>
        </p:txBody>
      </p:sp>
      <p:cxnSp>
        <p:nvCxnSpPr>
          <p:cNvPr id="270" name="Straight Arrow Connector 269"/>
          <p:cNvCxnSpPr/>
          <p:nvPr/>
        </p:nvCxnSpPr>
        <p:spPr>
          <a:xfrm flipH="1">
            <a:off x="5406157" y="2443794"/>
            <a:ext cx="6403" cy="661846"/>
          </a:xfrm>
          <a:prstGeom prst="straightConnector1">
            <a:avLst/>
          </a:prstGeom>
          <a:ln w="254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274" name="Rectangle 14"/>
          <p:cNvSpPr>
            <a:spLocks noChangeArrowheads="1"/>
          </p:cNvSpPr>
          <p:nvPr/>
        </p:nvSpPr>
        <p:spPr bwMode="auto">
          <a:xfrm>
            <a:off x="7735288" y="4087307"/>
            <a:ext cx="991260"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350" dirty="0">
                <a:latin typeface="+mn-lt"/>
              </a:rPr>
              <a:t>Distribution</a:t>
            </a:r>
          </a:p>
        </p:txBody>
      </p:sp>
      <p:sp>
        <p:nvSpPr>
          <p:cNvPr id="275" name="Rectangle 14"/>
          <p:cNvSpPr>
            <a:spLocks noChangeArrowheads="1"/>
          </p:cNvSpPr>
          <p:nvPr/>
        </p:nvSpPr>
        <p:spPr bwMode="auto">
          <a:xfrm>
            <a:off x="6590914" y="3845697"/>
            <a:ext cx="68151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350" dirty="0">
                <a:latin typeface="+mn-lt"/>
              </a:rPr>
              <a:t>Chlorine Contact</a:t>
            </a:r>
          </a:p>
        </p:txBody>
      </p:sp>
      <p:sp>
        <p:nvSpPr>
          <p:cNvPr id="276" name="Rectangle 14"/>
          <p:cNvSpPr>
            <a:spLocks noChangeArrowheads="1"/>
          </p:cNvSpPr>
          <p:nvPr/>
        </p:nvSpPr>
        <p:spPr bwMode="auto">
          <a:xfrm>
            <a:off x="7145911" y="2775338"/>
            <a:ext cx="430494"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350" dirty="0">
                <a:latin typeface="+mn-lt"/>
              </a:rPr>
              <a:t>NH</a:t>
            </a:r>
            <a:r>
              <a:rPr lang="en-US" altLang="en-US" sz="1350" baseline="-25000" dirty="0">
                <a:latin typeface="+mn-lt"/>
              </a:rPr>
              <a:t>3</a:t>
            </a:r>
            <a:r>
              <a:rPr lang="en-US" altLang="en-US" sz="1350" dirty="0">
                <a:latin typeface="+mn-lt"/>
              </a:rPr>
              <a:t>?</a:t>
            </a:r>
          </a:p>
        </p:txBody>
      </p:sp>
      <p:cxnSp>
        <p:nvCxnSpPr>
          <p:cNvPr id="277" name="Straight Arrow Connector 276"/>
          <p:cNvCxnSpPr>
            <a:stCxn id="276" idx="2"/>
          </p:cNvCxnSpPr>
          <p:nvPr/>
        </p:nvCxnSpPr>
        <p:spPr>
          <a:xfrm>
            <a:off x="7361158" y="2983087"/>
            <a:ext cx="73276" cy="38873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84" name="Straight Connector 283"/>
          <p:cNvCxnSpPr/>
          <p:nvPr/>
        </p:nvCxnSpPr>
        <p:spPr>
          <a:xfrm flipH="1">
            <a:off x="7790568" y="3114650"/>
            <a:ext cx="119608" cy="714375"/>
          </a:xfrm>
          <a:prstGeom prst="line">
            <a:avLst/>
          </a:prstGeom>
        </p:spPr>
        <p:style>
          <a:lnRef idx="3">
            <a:schemeClr val="dk1"/>
          </a:lnRef>
          <a:fillRef idx="0">
            <a:schemeClr val="dk1"/>
          </a:fillRef>
          <a:effectRef idx="2">
            <a:schemeClr val="dk1"/>
          </a:effectRef>
          <a:fontRef idx="minor">
            <a:schemeClr val="tx1"/>
          </a:fontRef>
        </p:style>
      </p:cxnSp>
      <p:cxnSp>
        <p:nvCxnSpPr>
          <p:cNvPr id="285" name="Straight Connector 284"/>
          <p:cNvCxnSpPr/>
          <p:nvPr/>
        </p:nvCxnSpPr>
        <p:spPr>
          <a:xfrm>
            <a:off x="7726429" y="3114650"/>
            <a:ext cx="889262" cy="0"/>
          </a:xfrm>
          <a:prstGeom prst="line">
            <a:avLst/>
          </a:prstGeom>
        </p:spPr>
        <p:style>
          <a:lnRef idx="3">
            <a:schemeClr val="dk1"/>
          </a:lnRef>
          <a:fillRef idx="0">
            <a:schemeClr val="dk1"/>
          </a:fillRef>
          <a:effectRef idx="2">
            <a:schemeClr val="dk1"/>
          </a:effectRef>
          <a:fontRef idx="minor">
            <a:schemeClr val="tx1"/>
          </a:fontRef>
        </p:style>
      </p:cxnSp>
      <p:cxnSp>
        <p:nvCxnSpPr>
          <p:cNvPr id="286" name="Straight Connector 285"/>
          <p:cNvCxnSpPr/>
          <p:nvPr/>
        </p:nvCxnSpPr>
        <p:spPr>
          <a:xfrm>
            <a:off x="7650157" y="3829025"/>
            <a:ext cx="889262" cy="0"/>
          </a:xfrm>
          <a:prstGeom prst="line">
            <a:avLst/>
          </a:prstGeom>
        </p:spPr>
        <p:style>
          <a:lnRef idx="3">
            <a:schemeClr val="dk1"/>
          </a:lnRef>
          <a:fillRef idx="0">
            <a:schemeClr val="dk1"/>
          </a:fillRef>
          <a:effectRef idx="2">
            <a:schemeClr val="dk1"/>
          </a:effectRef>
          <a:fontRef idx="minor">
            <a:schemeClr val="tx1"/>
          </a:fontRef>
        </p:style>
      </p:cxnSp>
      <p:cxnSp>
        <p:nvCxnSpPr>
          <p:cNvPr id="287" name="Straight Connector 286"/>
          <p:cNvCxnSpPr/>
          <p:nvPr/>
        </p:nvCxnSpPr>
        <p:spPr>
          <a:xfrm>
            <a:off x="7705626" y="3288416"/>
            <a:ext cx="825992" cy="250997"/>
          </a:xfrm>
          <a:prstGeom prst="line">
            <a:avLst/>
          </a:prstGeom>
        </p:spPr>
        <p:style>
          <a:lnRef idx="3">
            <a:schemeClr val="dk1"/>
          </a:lnRef>
          <a:fillRef idx="0">
            <a:schemeClr val="dk1"/>
          </a:fillRef>
          <a:effectRef idx="2">
            <a:schemeClr val="dk1"/>
          </a:effectRef>
          <a:fontRef idx="minor">
            <a:schemeClr val="tx1"/>
          </a:fontRef>
        </p:style>
      </p:cxnSp>
      <p:cxnSp>
        <p:nvCxnSpPr>
          <p:cNvPr id="288" name="Straight Connector 287"/>
          <p:cNvCxnSpPr/>
          <p:nvPr/>
        </p:nvCxnSpPr>
        <p:spPr>
          <a:xfrm flipV="1">
            <a:off x="7705626" y="3365648"/>
            <a:ext cx="825992" cy="257093"/>
          </a:xfrm>
          <a:prstGeom prst="line">
            <a:avLst/>
          </a:prstGeom>
        </p:spPr>
        <p:style>
          <a:lnRef idx="3">
            <a:schemeClr val="dk1"/>
          </a:lnRef>
          <a:fillRef idx="0">
            <a:schemeClr val="dk1"/>
          </a:fillRef>
          <a:effectRef idx="2">
            <a:schemeClr val="dk1"/>
          </a:effectRef>
          <a:fontRef idx="minor">
            <a:schemeClr val="tx1"/>
          </a:fontRef>
        </p:style>
      </p:cxnSp>
      <p:cxnSp>
        <p:nvCxnSpPr>
          <p:cNvPr id="289" name="Straight Connector 288"/>
          <p:cNvCxnSpPr/>
          <p:nvPr/>
        </p:nvCxnSpPr>
        <p:spPr>
          <a:xfrm flipH="1">
            <a:off x="8018515" y="3114650"/>
            <a:ext cx="100106" cy="714375"/>
          </a:xfrm>
          <a:prstGeom prst="line">
            <a:avLst/>
          </a:prstGeom>
        </p:spPr>
        <p:style>
          <a:lnRef idx="3">
            <a:schemeClr val="dk1"/>
          </a:lnRef>
          <a:fillRef idx="0">
            <a:schemeClr val="dk1"/>
          </a:fillRef>
          <a:effectRef idx="2">
            <a:schemeClr val="dk1"/>
          </a:effectRef>
          <a:fontRef idx="minor">
            <a:schemeClr val="tx1"/>
          </a:fontRef>
        </p:style>
      </p:cxnSp>
      <p:cxnSp>
        <p:nvCxnSpPr>
          <p:cNvPr id="290" name="Straight Connector 289"/>
          <p:cNvCxnSpPr/>
          <p:nvPr/>
        </p:nvCxnSpPr>
        <p:spPr>
          <a:xfrm flipH="1">
            <a:off x="8184060" y="3114650"/>
            <a:ext cx="119608" cy="714375"/>
          </a:xfrm>
          <a:prstGeom prst="line">
            <a:avLst/>
          </a:prstGeom>
        </p:spPr>
        <p:style>
          <a:lnRef idx="3">
            <a:schemeClr val="dk1"/>
          </a:lnRef>
          <a:fillRef idx="0">
            <a:schemeClr val="dk1"/>
          </a:fillRef>
          <a:effectRef idx="2">
            <a:schemeClr val="dk1"/>
          </a:effectRef>
          <a:fontRef idx="minor">
            <a:schemeClr val="tx1"/>
          </a:fontRef>
        </p:style>
      </p:cxnSp>
      <p:sp>
        <p:nvSpPr>
          <p:cNvPr id="291" name="Oval 290"/>
          <p:cNvSpPr/>
          <p:nvPr/>
        </p:nvSpPr>
        <p:spPr>
          <a:xfrm>
            <a:off x="8235087" y="3050999"/>
            <a:ext cx="137160" cy="13716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dirty="0"/>
          </a:p>
        </p:txBody>
      </p:sp>
      <p:sp>
        <p:nvSpPr>
          <p:cNvPr id="292" name="Oval 291"/>
          <p:cNvSpPr/>
          <p:nvPr/>
        </p:nvSpPr>
        <p:spPr>
          <a:xfrm>
            <a:off x="8003284" y="3443916"/>
            <a:ext cx="137160" cy="13716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dirty="0"/>
          </a:p>
        </p:txBody>
      </p:sp>
      <p:sp>
        <p:nvSpPr>
          <p:cNvPr id="293" name="Oval 292"/>
          <p:cNvSpPr/>
          <p:nvPr/>
        </p:nvSpPr>
        <p:spPr>
          <a:xfrm>
            <a:off x="8132217" y="3752438"/>
            <a:ext cx="137160" cy="13716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dirty="0"/>
          </a:p>
        </p:txBody>
      </p:sp>
      <p:graphicFrame>
        <p:nvGraphicFramePr>
          <p:cNvPr id="245" name="Chart 244"/>
          <p:cNvGraphicFramePr>
            <a:graphicFrameLocks/>
          </p:cNvGraphicFramePr>
          <p:nvPr/>
        </p:nvGraphicFramePr>
        <p:xfrm>
          <a:off x="256594" y="3708527"/>
          <a:ext cx="1772146" cy="1552963"/>
        </p:xfrm>
        <a:graphic>
          <a:graphicData uri="http://schemas.openxmlformats.org/drawingml/2006/chart">
            <c:chart xmlns:c="http://schemas.openxmlformats.org/drawingml/2006/chart" xmlns:r="http://schemas.openxmlformats.org/officeDocument/2006/relationships" r:id="rId8"/>
          </a:graphicData>
        </a:graphic>
      </p:graphicFrame>
      <p:sp>
        <p:nvSpPr>
          <p:cNvPr id="237" name="TextBox 236"/>
          <p:cNvSpPr txBox="1"/>
          <p:nvPr/>
        </p:nvSpPr>
        <p:spPr>
          <a:xfrm>
            <a:off x="358626" y="5638800"/>
            <a:ext cx="1622574" cy="646331"/>
          </a:xfrm>
          <a:prstGeom prst="rect">
            <a:avLst/>
          </a:prstGeom>
          <a:noFill/>
        </p:spPr>
        <p:txBody>
          <a:bodyPr wrap="square" rtlCol="0">
            <a:spAutoFit/>
          </a:bodyPr>
          <a:lstStyle/>
          <a:p>
            <a:r>
              <a:rPr lang="en-US" b="1" dirty="0"/>
              <a:t>Raw TOC  </a:t>
            </a:r>
          </a:p>
          <a:p>
            <a:r>
              <a:rPr lang="en-US" b="1" dirty="0"/>
              <a:t>= 6.67 mg/L</a:t>
            </a:r>
          </a:p>
        </p:txBody>
      </p:sp>
      <p:sp>
        <p:nvSpPr>
          <p:cNvPr id="247" name="TextBox 246"/>
          <p:cNvSpPr txBox="1"/>
          <p:nvPr/>
        </p:nvSpPr>
        <p:spPr>
          <a:xfrm>
            <a:off x="585385" y="5105400"/>
            <a:ext cx="1455087" cy="304800"/>
          </a:xfrm>
          <a:prstGeom prst="rect">
            <a:avLst/>
          </a:prstGeom>
          <a:noFill/>
        </p:spPr>
        <p:txBody>
          <a:bodyPr wrap="square" rtlCol="0">
            <a:spAutoFit/>
          </a:bodyPr>
          <a:lstStyle/>
          <a:p>
            <a:r>
              <a:rPr lang="en-US" sz="1400" dirty="0"/>
              <a:t>NBDOC = 90%</a:t>
            </a:r>
          </a:p>
        </p:txBody>
      </p:sp>
      <p:sp>
        <p:nvSpPr>
          <p:cNvPr id="248" name="TextBox 247"/>
          <p:cNvSpPr txBox="1"/>
          <p:nvPr/>
        </p:nvSpPr>
        <p:spPr>
          <a:xfrm>
            <a:off x="69834" y="3562252"/>
            <a:ext cx="1191895" cy="307777"/>
          </a:xfrm>
          <a:prstGeom prst="rect">
            <a:avLst/>
          </a:prstGeom>
          <a:noFill/>
        </p:spPr>
        <p:txBody>
          <a:bodyPr wrap="square" rtlCol="0">
            <a:spAutoFit/>
          </a:bodyPr>
          <a:lstStyle/>
          <a:p>
            <a:r>
              <a:rPr lang="en-US" sz="1400" dirty="0"/>
              <a:t>AOC = 10%</a:t>
            </a:r>
          </a:p>
        </p:txBody>
      </p:sp>
      <p:sp>
        <p:nvSpPr>
          <p:cNvPr id="249" name="TextBox 248"/>
          <p:cNvSpPr txBox="1"/>
          <p:nvPr/>
        </p:nvSpPr>
        <p:spPr>
          <a:xfrm>
            <a:off x="2590800" y="4133627"/>
            <a:ext cx="1160871" cy="307777"/>
          </a:xfrm>
          <a:prstGeom prst="rect">
            <a:avLst/>
          </a:prstGeom>
          <a:noFill/>
        </p:spPr>
        <p:txBody>
          <a:bodyPr wrap="square" rtlCol="0">
            <a:spAutoFit/>
          </a:bodyPr>
          <a:lstStyle/>
          <a:p>
            <a:r>
              <a:rPr lang="en-US" sz="1400" dirty="0"/>
              <a:t>AOC = 10%</a:t>
            </a:r>
          </a:p>
        </p:txBody>
      </p:sp>
      <p:sp>
        <p:nvSpPr>
          <p:cNvPr id="254" name="TextBox 253"/>
          <p:cNvSpPr txBox="1"/>
          <p:nvPr/>
        </p:nvSpPr>
        <p:spPr>
          <a:xfrm>
            <a:off x="2604019" y="4800600"/>
            <a:ext cx="1418772" cy="307777"/>
          </a:xfrm>
          <a:prstGeom prst="rect">
            <a:avLst/>
          </a:prstGeom>
          <a:noFill/>
        </p:spPr>
        <p:txBody>
          <a:bodyPr wrap="square" rtlCol="0">
            <a:spAutoFit/>
          </a:bodyPr>
          <a:lstStyle/>
          <a:p>
            <a:r>
              <a:rPr lang="en-US" sz="1400" dirty="0"/>
              <a:t>NBDOC = 90%</a:t>
            </a:r>
          </a:p>
        </p:txBody>
      </p:sp>
      <p:sp>
        <p:nvSpPr>
          <p:cNvPr id="271" name="TextBox 270"/>
          <p:cNvSpPr txBox="1"/>
          <p:nvPr/>
        </p:nvSpPr>
        <p:spPr>
          <a:xfrm>
            <a:off x="2490050" y="5638800"/>
            <a:ext cx="1608201" cy="646331"/>
          </a:xfrm>
          <a:prstGeom prst="rect">
            <a:avLst/>
          </a:prstGeom>
          <a:noFill/>
        </p:spPr>
        <p:txBody>
          <a:bodyPr wrap="square" rtlCol="0">
            <a:spAutoFit/>
          </a:bodyPr>
          <a:lstStyle/>
          <a:p>
            <a:r>
              <a:rPr lang="en-US" b="1" dirty="0"/>
              <a:t>Settled TOC = 2 mg/L</a:t>
            </a:r>
          </a:p>
        </p:txBody>
      </p:sp>
      <p:graphicFrame>
        <p:nvGraphicFramePr>
          <p:cNvPr id="272" name="Chart 271"/>
          <p:cNvGraphicFramePr>
            <a:graphicFrameLocks/>
          </p:cNvGraphicFramePr>
          <p:nvPr/>
        </p:nvGraphicFramePr>
        <p:xfrm>
          <a:off x="3058390" y="4392084"/>
          <a:ext cx="531644" cy="465889"/>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273" name="Chart 272"/>
          <p:cNvGraphicFramePr>
            <a:graphicFrameLocks/>
          </p:cNvGraphicFramePr>
          <p:nvPr/>
        </p:nvGraphicFramePr>
        <p:xfrm>
          <a:off x="3059682" y="4385637"/>
          <a:ext cx="530352" cy="466344"/>
        </p:xfrm>
        <a:graphic>
          <a:graphicData uri="http://schemas.openxmlformats.org/drawingml/2006/chart">
            <c:chart xmlns:c="http://schemas.openxmlformats.org/drawingml/2006/chart" xmlns:r="http://schemas.openxmlformats.org/officeDocument/2006/relationships" r:id="rId10"/>
          </a:graphicData>
        </a:graphic>
      </p:graphicFrame>
      <p:sp>
        <p:nvSpPr>
          <p:cNvPr id="278" name="TextBox 277"/>
          <p:cNvSpPr txBox="1"/>
          <p:nvPr/>
        </p:nvSpPr>
        <p:spPr>
          <a:xfrm>
            <a:off x="4374025" y="4040828"/>
            <a:ext cx="1190540" cy="307777"/>
          </a:xfrm>
          <a:prstGeom prst="rect">
            <a:avLst/>
          </a:prstGeom>
          <a:noFill/>
        </p:spPr>
        <p:txBody>
          <a:bodyPr wrap="square" rtlCol="0">
            <a:spAutoFit/>
          </a:bodyPr>
          <a:lstStyle/>
          <a:p>
            <a:r>
              <a:rPr lang="en-US" sz="1400" dirty="0"/>
              <a:t>AOC = 20%</a:t>
            </a:r>
          </a:p>
        </p:txBody>
      </p:sp>
      <p:sp>
        <p:nvSpPr>
          <p:cNvPr id="279" name="TextBox 278"/>
          <p:cNvSpPr txBox="1"/>
          <p:nvPr/>
        </p:nvSpPr>
        <p:spPr>
          <a:xfrm>
            <a:off x="4410934" y="4800600"/>
            <a:ext cx="1427119" cy="307777"/>
          </a:xfrm>
          <a:prstGeom prst="rect">
            <a:avLst/>
          </a:prstGeom>
          <a:noFill/>
        </p:spPr>
        <p:txBody>
          <a:bodyPr wrap="square" rtlCol="0">
            <a:spAutoFit/>
          </a:bodyPr>
          <a:lstStyle/>
          <a:p>
            <a:r>
              <a:rPr lang="en-US" sz="1400" dirty="0"/>
              <a:t>NBDOC = 80%</a:t>
            </a:r>
          </a:p>
        </p:txBody>
      </p:sp>
      <p:sp>
        <p:nvSpPr>
          <p:cNvPr id="280" name="TextBox 279"/>
          <p:cNvSpPr txBox="1"/>
          <p:nvPr/>
        </p:nvSpPr>
        <p:spPr>
          <a:xfrm>
            <a:off x="4610099" y="5715000"/>
            <a:ext cx="1738217" cy="646331"/>
          </a:xfrm>
          <a:prstGeom prst="rect">
            <a:avLst/>
          </a:prstGeom>
          <a:noFill/>
        </p:spPr>
        <p:txBody>
          <a:bodyPr wrap="square" rtlCol="0">
            <a:spAutoFit/>
          </a:bodyPr>
          <a:lstStyle/>
          <a:p>
            <a:r>
              <a:rPr lang="en-US" b="1" dirty="0"/>
              <a:t>Post-Ozone TOC = 2 mg/L</a:t>
            </a:r>
          </a:p>
        </p:txBody>
      </p:sp>
      <p:graphicFrame>
        <p:nvGraphicFramePr>
          <p:cNvPr id="281" name="Chart 280"/>
          <p:cNvGraphicFramePr>
            <a:graphicFrameLocks/>
          </p:cNvGraphicFramePr>
          <p:nvPr/>
        </p:nvGraphicFramePr>
        <p:xfrm>
          <a:off x="5031583" y="4406096"/>
          <a:ext cx="530352" cy="466344"/>
        </p:xfrm>
        <a:graphic>
          <a:graphicData uri="http://schemas.openxmlformats.org/drawingml/2006/chart">
            <c:chart xmlns:c="http://schemas.openxmlformats.org/drawingml/2006/chart" xmlns:r="http://schemas.openxmlformats.org/officeDocument/2006/relationships" r:id="rId11"/>
          </a:graphicData>
        </a:graphic>
      </p:graphicFrame>
      <p:cxnSp>
        <p:nvCxnSpPr>
          <p:cNvPr id="283" name="Straight Arrow Connector 282"/>
          <p:cNvCxnSpPr/>
          <p:nvPr/>
        </p:nvCxnSpPr>
        <p:spPr>
          <a:xfrm>
            <a:off x="6324040" y="2494819"/>
            <a:ext cx="1" cy="763912"/>
          </a:xfrm>
          <a:prstGeom prst="straightConnector1">
            <a:avLst/>
          </a:prstGeom>
          <a:ln w="254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a:endCxn id="267" idx="2"/>
          </p:cNvCxnSpPr>
          <p:nvPr/>
        </p:nvCxnSpPr>
        <p:spPr>
          <a:xfrm flipV="1">
            <a:off x="5409939" y="2009286"/>
            <a:ext cx="495506" cy="455482"/>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a:endCxn id="267" idx="2"/>
          </p:cNvCxnSpPr>
          <p:nvPr/>
        </p:nvCxnSpPr>
        <p:spPr>
          <a:xfrm flipH="1" flipV="1">
            <a:off x="5905445" y="2009286"/>
            <a:ext cx="430516" cy="486568"/>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p:nvPr/>
        </p:nvCxnSpPr>
        <p:spPr>
          <a:xfrm>
            <a:off x="5677002" y="4653358"/>
            <a:ext cx="1899403" cy="11584"/>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5940492" y="4345948"/>
            <a:ext cx="1646710" cy="584775"/>
          </a:xfrm>
          <a:prstGeom prst="rect">
            <a:avLst/>
          </a:prstGeom>
          <a:noFill/>
        </p:spPr>
        <p:txBody>
          <a:bodyPr wrap="square" rtlCol="0">
            <a:spAutoFit/>
          </a:bodyPr>
          <a:lstStyle/>
          <a:p>
            <a:pPr algn="ctr"/>
            <a:r>
              <a:rPr lang="en-US" sz="1600" dirty="0"/>
              <a:t>Conventional Filter</a:t>
            </a:r>
          </a:p>
        </p:txBody>
      </p:sp>
      <p:sp>
        <p:nvSpPr>
          <p:cNvPr id="84" name="TextBox 83"/>
          <p:cNvSpPr txBox="1"/>
          <p:nvPr/>
        </p:nvSpPr>
        <p:spPr>
          <a:xfrm>
            <a:off x="7504652" y="4513792"/>
            <a:ext cx="1676898" cy="584775"/>
          </a:xfrm>
          <a:prstGeom prst="rect">
            <a:avLst/>
          </a:prstGeom>
          <a:noFill/>
        </p:spPr>
        <p:txBody>
          <a:bodyPr wrap="square" rtlCol="0">
            <a:spAutoFit/>
          </a:bodyPr>
          <a:lstStyle/>
          <a:p>
            <a:r>
              <a:rPr lang="en-US" sz="1600" dirty="0"/>
              <a:t>TOC = 2 mg/L</a:t>
            </a:r>
          </a:p>
          <a:p>
            <a:r>
              <a:rPr lang="en-US" sz="1600" dirty="0"/>
              <a:t>AOC = 400 ug/L</a:t>
            </a:r>
          </a:p>
        </p:txBody>
      </p:sp>
      <p:cxnSp>
        <p:nvCxnSpPr>
          <p:cNvPr id="87" name="Straight Arrow Connector 86"/>
          <p:cNvCxnSpPr/>
          <p:nvPr/>
        </p:nvCxnSpPr>
        <p:spPr>
          <a:xfrm>
            <a:off x="5677002" y="4653358"/>
            <a:ext cx="1899403" cy="775611"/>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295" name="TextBox 294"/>
          <p:cNvSpPr txBox="1"/>
          <p:nvPr/>
        </p:nvSpPr>
        <p:spPr>
          <a:xfrm rot="1340926">
            <a:off x="6071544" y="5013005"/>
            <a:ext cx="1348269" cy="830997"/>
          </a:xfrm>
          <a:prstGeom prst="rect">
            <a:avLst/>
          </a:prstGeom>
          <a:noFill/>
        </p:spPr>
        <p:txBody>
          <a:bodyPr wrap="square" rtlCol="0">
            <a:spAutoFit/>
          </a:bodyPr>
          <a:lstStyle/>
          <a:p>
            <a:r>
              <a:rPr lang="en-US" sz="1600" dirty="0"/>
              <a:t>Biofiltration</a:t>
            </a:r>
          </a:p>
          <a:p>
            <a:r>
              <a:rPr lang="en-US" sz="1600" dirty="0"/>
              <a:t>(75% AOC Removal)</a:t>
            </a:r>
          </a:p>
        </p:txBody>
      </p:sp>
      <p:sp>
        <p:nvSpPr>
          <p:cNvPr id="296" name="TextBox 295"/>
          <p:cNvSpPr txBox="1"/>
          <p:nvPr/>
        </p:nvSpPr>
        <p:spPr>
          <a:xfrm>
            <a:off x="7356776" y="5421761"/>
            <a:ext cx="1676898" cy="584775"/>
          </a:xfrm>
          <a:prstGeom prst="rect">
            <a:avLst/>
          </a:prstGeom>
          <a:noFill/>
        </p:spPr>
        <p:txBody>
          <a:bodyPr wrap="square" rtlCol="0">
            <a:spAutoFit/>
          </a:bodyPr>
          <a:lstStyle/>
          <a:p>
            <a:r>
              <a:rPr lang="en-US" sz="1600" dirty="0"/>
              <a:t>TOC = 1.7 mg/L</a:t>
            </a:r>
          </a:p>
          <a:p>
            <a:r>
              <a:rPr lang="en-US" sz="1600" dirty="0"/>
              <a:t>AOC = 100 ug/L</a:t>
            </a:r>
          </a:p>
        </p:txBody>
      </p:sp>
    </p:spTree>
    <p:extLst>
      <p:ext uri="{BB962C8B-B14F-4D97-AF65-F5344CB8AC3E}">
        <p14:creationId xmlns:p14="http://schemas.microsoft.com/office/powerpoint/2010/main" val="1376490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1" nodeType="clickEffect">
                                  <p:stCondLst>
                                    <p:cond delay="0"/>
                                  </p:stCondLst>
                                  <p:childTnLst>
                                    <p:animMotion origin="layout" path="M -3.61111E-6 -2.22222E-6 L 0.2823 0.03843 " pathEditMode="relative" rAng="0" ptsTypes="AA">
                                      <p:cBhvr>
                                        <p:cTn id="6" dur="2000" fill="hold"/>
                                        <p:tgtEl>
                                          <p:spTgt spid="245"/>
                                        </p:tgtEl>
                                        <p:attrNameLst>
                                          <p:attrName>ppt_x</p:attrName>
                                          <p:attrName>ppt_y</p:attrName>
                                        </p:attrNameLst>
                                      </p:cBhvr>
                                      <p:rCtr x="14115" y="1921"/>
                                    </p:animMotion>
                                  </p:childTnLst>
                                  <p:subTnLst>
                                    <p:set>
                                      <p:cBhvr override="childStyle">
                                        <p:cTn dur="1" fill="hold" display="0" masterRel="sameClick" afterEffect="1">
                                          <p:stCondLst>
                                            <p:cond evt="end" delay="0">
                                              <p:tn val="5"/>
                                            </p:cond>
                                          </p:stCondLst>
                                        </p:cTn>
                                        <p:tgtEl>
                                          <p:spTgt spid="245"/>
                                        </p:tgtEl>
                                        <p:attrNameLst>
                                          <p:attrName>style.visibility</p:attrName>
                                        </p:attrNameLst>
                                      </p:cBhvr>
                                      <p:to>
                                        <p:strVal val="hidden"/>
                                      </p:to>
                                    </p:set>
                                  </p:subTnLst>
                                </p:cTn>
                              </p:par>
                              <p:par>
                                <p:cTn id="7" presetID="6" presetClass="emph" presetSubtype="0" fill="hold" grpId="0" nodeType="withEffect">
                                  <p:stCondLst>
                                    <p:cond delay="0"/>
                                  </p:stCondLst>
                                  <p:childTnLst>
                                    <p:animScale>
                                      <p:cBhvr>
                                        <p:cTn id="8" dur="2000" fill="hold"/>
                                        <p:tgtEl>
                                          <p:spTgt spid="245"/>
                                        </p:tgtEl>
                                      </p:cBhvr>
                                      <p:by x="30000" y="30000"/>
                                    </p:animScale>
                                  </p:childTnLst>
                                  <p:subTnLst>
                                    <p:set>
                                      <p:cBhvr override="childStyle">
                                        <p:cTn dur="1" fill="hold" display="0" masterRel="sameClick" afterEffect="1">
                                          <p:stCondLst>
                                            <p:cond evt="end" delay="0">
                                              <p:tn val="7"/>
                                            </p:cond>
                                          </p:stCondLst>
                                        </p:cTn>
                                        <p:tgtEl>
                                          <p:spTgt spid="245"/>
                                        </p:tgtEl>
                                        <p:attrNameLst>
                                          <p:attrName>style.visibility</p:attrName>
                                        </p:attrNameLst>
                                      </p:cBhvr>
                                      <p:to>
                                        <p:strVal val="hidden"/>
                                      </p:to>
                                    </p:set>
                                  </p:subTnLst>
                                </p:cTn>
                              </p:par>
                              <p:par>
                                <p:cTn id="9" presetID="10" presetClass="exit" presetSubtype="0" fill="hold" grpId="0" nodeType="withEffect">
                                  <p:stCondLst>
                                    <p:cond delay="0"/>
                                  </p:stCondLst>
                                  <p:childTnLst>
                                    <p:animEffect transition="out" filter="fade">
                                      <p:cBhvr>
                                        <p:cTn id="10" dur="500"/>
                                        <p:tgtEl>
                                          <p:spTgt spid="248"/>
                                        </p:tgtEl>
                                      </p:cBhvr>
                                    </p:animEffect>
                                    <p:set>
                                      <p:cBhvr>
                                        <p:cTn id="11" dur="1" fill="hold">
                                          <p:stCondLst>
                                            <p:cond delay="499"/>
                                          </p:stCondLst>
                                        </p:cTn>
                                        <p:tgtEl>
                                          <p:spTgt spid="248"/>
                                        </p:tgtEl>
                                        <p:attrNameLst>
                                          <p:attrName>style.visibility</p:attrName>
                                        </p:attrNameLst>
                                      </p:cBhvr>
                                      <p:to>
                                        <p:strVal val="hidden"/>
                                      </p:to>
                                    </p:set>
                                  </p:childTnLst>
                                </p:cTn>
                              </p:par>
                              <p:par>
                                <p:cTn id="12" presetID="10" presetClass="exit" presetSubtype="0" fill="hold" grpId="0" nodeType="withEffect">
                                  <p:stCondLst>
                                    <p:cond delay="0"/>
                                  </p:stCondLst>
                                  <p:childTnLst>
                                    <p:animEffect transition="out" filter="fade">
                                      <p:cBhvr>
                                        <p:cTn id="13" dur="500"/>
                                        <p:tgtEl>
                                          <p:spTgt spid="247"/>
                                        </p:tgtEl>
                                      </p:cBhvr>
                                    </p:animEffect>
                                    <p:set>
                                      <p:cBhvr>
                                        <p:cTn id="14" dur="1" fill="hold">
                                          <p:stCondLst>
                                            <p:cond delay="499"/>
                                          </p:stCondLst>
                                        </p:cTn>
                                        <p:tgtEl>
                                          <p:spTgt spid="247"/>
                                        </p:tgtEl>
                                        <p:attrNameLst>
                                          <p:attrName>style.visibility</p:attrName>
                                        </p:attrNameLst>
                                      </p:cBhvr>
                                      <p:to>
                                        <p:strVal val="hidden"/>
                                      </p:to>
                                    </p:set>
                                  </p:childTnLst>
                                </p:cTn>
                              </p:par>
                              <p:par>
                                <p:cTn id="15" presetID="10" presetClass="exit" presetSubtype="0" fill="hold" grpId="0" nodeType="withEffect">
                                  <p:stCondLst>
                                    <p:cond delay="0"/>
                                  </p:stCondLst>
                                  <p:childTnLst>
                                    <p:animEffect transition="out" filter="fade">
                                      <p:cBhvr>
                                        <p:cTn id="16" dur="500"/>
                                        <p:tgtEl>
                                          <p:spTgt spid="237"/>
                                        </p:tgtEl>
                                      </p:cBhvr>
                                    </p:animEffect>
                                    <p:set>
                                      <p:cBhvr>
                                        <p:cTn id="17" dur="1" fill="hold">
                                          <p:stCondLst>
                                            <p:cond delay="499"/>
                                          </p:stCondLst>
                                        </p:cTn>
                                        <p:tgtEl>
                                          <p:spTgt spid="237"/>
                                        </p:tgtEl>
                                        <p:attrNameLst>
                                          <p:attrName>style.visibility</p:attrName>
                                        </p:attrNameLst>
                                      </p:cBhvr>
                                      <p:to>
                                        <p:strVal val="hidden"/>
                                      </p:to>
                                    </p:set>
                                  </p:childTnLst>
                                </p:cTn>
                              </p:par>
                            </p:childTnLst>
                          </p:cTn>
                        </p:par>
                        <p:par>
                          <p:cTn id="18" fill="hold">
                            <p:stCondLst>
                              <p:cond delay="2000"/>
                            </p:stCondLst>
                            <p:childTnLst>
                              <p:par>
                                <p:cTn id="19" presetID="1" presetClass="entr" presetSubtype="0" fill="hold" grpId="1" nodeType="afterEffect">
                                  <p:stCondLst>
                                    <p:cond delay="0"/>
                                  </p:stCondLst>
                                  <p:childTnLst>
                                    <p:set>
                                      <p:cBhvr>
                                        <p:cTn id="20" dur="1" fill="hold">
                                          <p:stCondLst>
                                            <p:cond delay="0"/>
                                          </p:stCondLst>
                                        </p:cTn>
                                        <p:tgtEl>
                                          <p:spTgt spid="272"/>
                                        </p:tgtEl>
                                        <p:attrNameLst>
                                          <p:attrName>style.visibility</p:attrName>
                                        </p:attrNameLst>
                                      </p:cBhvr>
                                      <p:to>
                                        <p:strVal val="visible"/>
                                      </p:to>
                                    </p:se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49"/>
                                        </p:tgtEl>
                                        <p:attrNameLst>
                                          <p:attrName>style.visibility</p:attrName>
                                        </p:attrNameLst>
                                      </p:cBhvr>
                                      <p:to>
                                        <p:strVal val="visible"/>
                                      </p:to>
                                    </p:set>
                                    <p:animEffect transition="in" filter="fade">
                                      <p:cBhvr>
                                        <p:cTn id="24" dur="500"/>
                                        <p:tgtEl>
                                          <p:spTgt spid="24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54"/>
                                        </p:tgtEl>
                                        <p:attrNameLst>
                                          <p:attrName>style.visibility</p:attrName>
                                        </p:attrNameLst>
                                      </p:cBhvr>
                                      <p:to>
                                        <p:strVal val="visible"/>
                                      </p:to>
                                    </p:set>
                                    <p:animEffect transition="in" filter="fade">
                                      <p:cBhvr>
                                        <p:cTn id="27" dur="500"/>
                                        <p:tgtEl>
                                          <p:spTgt spid="25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71"/>
                                        </p:tgtEl>
                                        <p:attrNameLst>
                                          <p:attrName>style.visibility</p:attrName>
                                        </p:attrNameLst>
                                      </p:cBhvr>
                                      <p:to>
                                        <p:strVal val="visible"/>
                                      </p:to>
                                    </p:set>
                                    <p:animEffect transition="in" filter="fade">
                                      <p:cBhvr>
                                        <p:cTn id="30" dur="500"/>
                                        <p:tgtEl>
                                          <p:spTgt spid="271"/>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grpId="0" nodeType="clickEffect">
                                  <p:stCondLst>
                                    <p:cond delay="0"/>
                                  </p:stCondLst>
                                  <p:childTnLst>
                                    <p:animMotion origin="layout" path="M -1.94444E-6 -7.40741E-7 L 0.2158 -0.00162 " pathEditMode="relative" rAng="0" ptsTypes="AA">
                                      <p:cBhvr>
                                        <p:cTn id="34" dur="2000" fill="hold"/>
                                        <p:tgtEl>
                                          <p:spTgt spid="272"/>
                                        </p:tgtEl>
                                        <p:attrNameLst>
                                          <p:attrName>ppt_x</p:attrName>
                                          <p:attrName>ppt_y</p:attrName>
                                        </p:attrNameLst>
                                      </p:cBhvr>
                                      <p:rCtr x="10781" y="-93"/>
                                    </p:animMotion>
                                  </p:childTnLst>
                                </p:cTn>
                              </p:par>
                              <p:par>
                                <p:cTn id="35" presetID="10" presetClass="exit" presetSubtype="0" fill="hold" grpId="2" nodeType="withEffect">
                                  <p:stCondLst>
                                    <p:cond delay="0"/>
                                  </p:stCondLst>
                                  <p:childTnLst>
                                    <p:animEffect transition="out" filter="fade">
                                      <p:cBhvr>
                                        <p:cTn id="36" dur="2000"/>
                                        <p:tgtEl>
                                          <p:spTgt spid="272"/>
                                        </p:tgtEl>
                                      </p:cBhvr>
                                    </p:animEffect>
                                    <p:set>
                                      <p:cBhvr>
                                        <p:cTn id="37" dur="1" fill="hold">
                                          <p:stCondLst>
                                            <p:cond delay="1999"/>
                                          </p:stCondLst>
                                        </p:cTn>
                                        <p:tgtEl>
                                          <p:spTgt spid="272"/>
                                        </p:tgtEl>
                                        <p:attrNameLst>
                                          <p:attrName>style.visibility</p:attrName>
                                        </p:attrNameLst>
                                      </p:cBhvr>
                                      <p:to>
                                        <p:strVal val="hidden"/>
                                      </p:to>
                                    </p:set>
                                  </p:childTnLst>
                                </p:cTn>
                              </p:par>
                              <p:par>
                                <p:cTn id="38" presetID="10" presetClass="entr" presetSubtype="0" fill="hold" grpId="0" nodeType="withEffect">
                                  <p:stCondLst>
                                    <p:cond delay="0"/>
                                  </p:stCondLst>
                                  <p:childTnLst>
                                    <p:set>
                                      <p:cBhvr>
                                        <p:cTn id="39" dur="1" fill="hold">
                                          <p:stCondLst>
                                            <p:cond delay="0"/>
                                          </p:stCondLst>
                                        </p:cTn>
                                        <p:tgtEl>
                                          <p:spTgt spid="273"/>
                                        </p:tgtEl>
                                        <p:attrNameLst>
                                          <p:attrName>style.visibility</p:attrName>
                                        </p:attrNameLst>
                                      </p:cBhvr>
                                      <p:to>
                                        <p:strVal val="visible"/>
                                      </p:to>
                                    </p:set>
                                    <p:animEffect transition="in" filter="fade">
                                      <p:cBhvr>
                                        <p:cTn id="40" dur="2000"/>
                                        <p:tgtEl>
                                          <p:spTgt spid="273"/>
                                        </p:tgtEl>
                                      </p:cBhvr>
                                    </p:animEffect>
                                  </p:childTnLst>
                                  <p:subTnLst>
                                    <p:set>
                                      <p:cBhvr override="childStyle">
                                        <p:cTn dur="1" fill="hold" display="0" masterRel="sameClick" afterEffect="1">
                                          <p:stCondLst>
                                            <p:cond evt="end" delay="0">
                                              <p:tn val="38"/>
                                            </p:cond>
                                          </p:stCondLst>
                                        </p:cTn>
                                        <p:tgtEl>
                                          <p:spTgt spid="273"/>
                                        </p:tgtEl>
                                        <p:attrNameLst>
                                          <p:attrName>style.visibility</p:attrName>
                                        </p:attrNameLst>
                                      </p:cBhvr>
                                      <p:to>
                                        <p:strVal val="hidden"/>
                                      </p:to>
                                    </p:set>
                                  </p:subTnLst>
                                </p:cTn>
                              </p:par>
                              <p:par>
                                <p:cTn id="41" presetID="42" presetClass="path" presetSubtype="0" accel="50000" decel="50000" fill="hold" grpId="1" nodeType="withEffect">
                                  <p:stCondLst>
                                    <p:cond delay="0"/>
                                  </p:stCondLst>
                                  <p:childTnLst>
                                    <p:animMotion origin="layout" path="M -1.94444E-6 -4.81481E-6 L 0.2158 -0.00069 " pathEditMode="relative" rAng="0" ptsTypes="AA">
                                      <p:cBhvr>
                                        <p:cTn id="42" dur="2000" fill="hold"/>
                                        <p:tgtEl>
                                          <p:spTgt spid="273"/>
                                        </p:tgtEl>
                                        <p:attrNameLst>
                                          <p:attrName>ppt_x</p:attrName>
                                          <p:attrName>ppt_y</p:attrName>
                                        </p:attrNameLst>
                                      </p:cBhvr>
                                      <p:rCtr x="10781" y="-46"/>
                                    </p:animMotion>
                                  </p:childTnLst>
                                </p:cTn>
                              </p:par>
                              <p:par>
                                <p:cTn id="43" presetID="10" presetClass="exit" presetSubtype="0" fill="hold" grpId="1" nodeType="withEffect">
                                  <p:stCondLst>
                                    <p:cond delay="0"/>
                                  </p:stCondLst>
                                  <p:childTnLst>
                                    <p:animEffect transition="out" filter="fade">
                                      <p:cBhvr>
                                        <p:cTn id="44" dur="500"/>
                                        <p:tgtEl>
                                          <p:spTgt spid="249"/>
                                        </p:tgtEl>
                                      </p:cBhvr>
                                    </p:animEffect>
                                    <p:set>
                                      <p:cBhvr>
                                        <p:cTn id="45" dur="1" fill="hold">
                                          <p:stCondLst>
                                            <p:cond delay="499"/>
                                          </p:stCondLst>
                                        </p:cTn>
                                        <p:tgtEl>
                                          <p:spTgt spid="249"/>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254"/>
                                        </p:tgtEl>
                                      </p:cBhvr>
                                    </p:animEffect>
                                    <p:set>
                                      <p:cBhvr>
                                        <p:cTn id="48" dur="1" fill="hold">
                                          <p:stCondLst>
                                            <p:cond delay="499"/>
                                          </p:stCondLst>
                                        </p:cTn>
                                        <p:tgtEl>
                                          <p:spTgt spid="254"/>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271"/>
                                        </p:tgtEl>
                                      </p:cBhvr>
                                    </p:animEffect>
                                    <p:set>
                                      <p:cBhvr>
                                        <p:cTn id="51" dur="1" fill="hold">
                                          <p:stCondLst>
                                            <p:cond delay="499"/>
                                          </p:stCondLst>
                                        </p:cTn>
                                        <p:tgtEl>
                                          <p:spTgt spid="271"/>
                                        </p:tgtEl>
                                        <p:attrNameLst>
                                          <p:attrName>style.visibility</p:attrName>
                                        </p:attrNameLst>
                                      </p:cBhvr>
                                      <p:to>
                                        <p:strVal val="hidden"/>
                                      </p:to>
                                    </p:set>
                                  </p:childTnLst>
                                </p:cTn>
                              </p:par>
                            </p:childTnLst>
                          </p:cTn>
                        </p:par>
                        <p:par>
                          <p:cTn id="52" fill="hold">
                            <p:stCondLst>
                              <p:cond delay="2000"/>
                            </p:stCondLst>
                            <p:childTnLst>
                              <p:par>
                                <p:cTn id="53" presetID="1" presetClass="entr" presetSubtype="0" fill="hold" grpId="0" nodeType="afterEffect">
                                  <p:stCondLst>
                                    <p:cond delay="0"/>
                                  </p:stCondLst>
                                  <p:childTnLst>
                                    <p:set>
                                      <p:cBhvr>
                                        <p:cTn id="54" dur="1" fill="hold">
                                          <p:stCondLst>
                                            <p:cond delay="0"/>
                                          </p:stCondLst>
                                        </p:cTn>
                                        <p:tgtEl>
                                          <p:spTgt spid="281"/>
                                        </p:tgtEl>
                                        <p:attrNameLst>
                                          <p:attrName>style.visibility</p:attrName>
                                        </p:attrNameLst>
                                      </p:cBhvr>
                                      <p:to>
                                        <p:strVal val="visible"/>
                                      </p:to>
                                    </p:set>
                                  </p:childTnLst>
                                </p:cTn>
                              </p:par>
                            </p:childTnLst>
                          </p:cTn>
                        </p:par>
                        <p:par>
                          <p:cTn id="55" fill="hold">
                            <p:stCondLst>
                              <p:cond delay="2000"/>
                            </p:stCondLst>
                            <p:childTnLst>
                              <p:par>
                                <p:cTn id="56" presetID="10" presetClass="entr" presetSubtype="0" fill="hold" grpId="0" nodeType="afterEffect">
                                  <p:stCondLst>
                                    <p:cond delay="0"/>
                                  </p:stCondLst>
                                  <p:childTnLst>
                                    <p:set>
                                      <p:cBhvr>
                                        <p:cTn id="57" dur="1" fill="hold">
                                          <p:stCondLst>
                                            <p:cond delay="0"/>
                                          </p:stCondLst>
                                        </p:cTn>
                                        <p:tgtEl>
                                          <p:spTgt spid="278"/>
                                        </p:tgtEl>
                                        <p:attrNameLst>
                                          <p:attrName>style.visibility</p:attrName>
                                        </p:attrNameLst>
                                      </p:cBhvr>
                                      <p:to>
                                        <p:strVal val="visible"/>
                                      </p:to>
                                    </p:set>
                                    <p:animEffect transition="in" filter="fade">
                                      <p:cBhvr>
                                        <p:cTn id="58" dur="500"/>
                                        <p:tgtEl>
                                          <p:spTgt spid="27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79"/>
                                        </p:tgtEl>
                                        <p:attrNameLst>
                                          <p:attrName>style.visibility</p:attrName>
                                        </p:attrNameLst>
                                      </p:cBhvr>
                                      <p:to>
                                        <p:strVal val="visible"/>
                                      </p:to>
                                    </p:set>
                                    <p:animEffect transition="in" filter="fade">
                                      <p:cBhvr>
                                        <p:cTn id="61" dur="500"/>
                                        <p:tgtEl>
                                          <p:spTgt spid="27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80"/>
                                        </p:tgtEl>
                                        <p:attrNameLst>
                                          <p:attrName>style.visibility</p:attrName>
                                        </p:attrNameLst>
                                      </p:cBhvr>
                                      <p:to>
                                        <p:strVal val="visible"/>
                                      </p:to>
                                    </p:set>
                                    <p:animEffect transition="in" filter="fade">
                                      <p:cBhvr>
                                        <p:cTn id="64" dur="500"/>
                                        <p:tgtEl>
                                          <p:spTgt spid="280"/>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82"/>
                                        </p:tgtEl>
                                        <p:attrNameLst>
                                          <p:attrName>style.visibility</p:attrName>
                                        </p:attrNameLst>
                                      </p:cBhvr>
                                      <p:to>
                                        <p:strVal val="visible"/>
                                      </p:to>
                                    </p:set>
                                    <p:animEffect transition="in" filter="wipe(left)">
                                      <p:cBhvr>
                                        <p:cTn id="69" dur="2000"/>
                                        <p:tgtEl>
                                          <p:spTgt spid="82"/>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83"/>
                                        </p:tgtEl>
                                        <p:attrNameLst>
                                          <p:attrName>style.visibility</p:attrName>
                                        </p:attrNameLst>
                                      </p:cBhvr>
                                      <p:to>
                                        <p:strVal val="visible"/>
                                      </p:to>
                                    </p:set>
                                    <p:animEffect transition="in" filter="wipe(left)">
                                      <p:cBhvr>
                                        <p:cTn id="72" dur="2000"/>
                                        <p:tgtEl>
                                          <p:spTgt spid="83"/>
                                        </p:tgtEl>
                                      </p:cBhvr>
                                    </p:animEffect>
                                  </p:childTnLst>
                                </p:cTn>
                              </p:par>
                            </p:childTnLst>
                          </p:cTn>
                        </p:par>
                        <p:par>
                          <p:cTn id="73" fill="hold">
                            <p:stCondLst>
                              <p:cond delay="2000"/>
                            </p:stCondLst>
                            <p:childTnLst>
                              <p:par>
                                <p:cTn id="74" presetID="22" presetClass="entr" presetSubtype="8" fill="hold" grpId="0" nodeType="afterEffect">
                                  <p:stCondLst>
                                    <p:cond delay="0"/>
                                  </p:stCondLst>
                                  <p:childTnLst>
                                    <p:set>
                                      <p:cBhvr>
                                        <p:cTn id="75" dur="1" fill="hold">
                                          <p:stCondLst>
                                            <p:cond delay="0"/>
                                          </p:stCondLst>
                                        </p:cTn>
                                        <p:tgtEl>
                                          <p:spTgt spid="84"/>
                                        </p:tgtEl>
                                        <p:attrNameLst>
                                          <p:attrName>style.visibility</p:attrName>
                                        </p:attrNameLst>
                                      </p:cBhvr>
                                      <p:to>
                                        <p:strVal val="visible"/>
                                      </p:to>
                                    </p:set>
                                    <p:animEffect transition="in" filter="wipe(left)">
                                      <p:cBhvr>
                                        <p:cTn id="76" dur="2000"/>
                                        <p:tgtEl>
                                          <p:spTgt spid="84"/>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87"/>
                                        </p:tgtEl>
                                        <p:attrNameLst>
                                          <p:attrName>style.visibility</p:attrName>
                                        </p:attrNameLst>
                                      </p:cBhvr>
                                      <p:to>
                                        <p:strVal val="visible"/>
                                      </p:to>
                                    </p:set>
                                    <p:animEffect transition="in" filter="wipe(left)">
                                      <p:cBhvr>
                                        <p:cTn id="81" dur="2000"/>
                                        <p:tgtEl>
                                          <p:spTgt spid="87"/>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95"/>
                                        </p:tgtEl>
                                        <p:attrNameLst>
                                          <p:attrName>style.visibility</p:attrName>
                                        </p:attrNameLst>
                                      </p:cBhvr>
                                      <p:to>
                                        <p:strVal val="visible"/>
                                      </p:to>
                                    </p:set>
                                    <p:animEffect transition="in" filter="wipe(left)">
                                      <p:cBhvr>
                                        <p:cTn id="84" dur="2000"/>
                                        <p:tgtEl>
                                          <p:spTgt spid="295"/>
                                        </p:tgtEl>
                                      </p:cBhvr>
                                    </p:animEffect>
                                  </p:childTnLst>
                                </p:cTn>
                              </p:par>
                            </p:childTnLst>
                          </p:cTn>
                        </p:par>
                        <p:par>
                          <p:cTn id="85" fill="hold">
                            <p:stCondLst>
                              <p:cond delay="2000"/>
                            </p:stCondLst>
                            <p:childTnLst>
                              <p:par>
                                <p:cTn id="86" presetID="22" presetClass="entr" presetSubtype="8" fill="hold" grpId="0" nodeType="afterEffect">
                                  <p:stCondLst>
                                    <p:cond delay="0"/>
                                  </p:stCondLst>
                                  <p:childTnLst>
                                    <p:set>
                                      <p:cBhvr>
                                        <p:cTn id="87" dur="1" fill="hold">
                                          <p:stCondLst>
                                            <p:cond delay="0"/>
                                          </p:stCondLst>
                                        </p:cTn>
                                        <p:tgtEl>
                                          <p:spTgt spid="296"/>
                                        </p:tgtEl>
                                        <p:attrNameLst>
                                          <p:attrName>style.visibility</p:attrName>
                                        </p:attrNameLst>
                                      </p:cBhvr>
                                      <p:to>
                                        <p:strVal val="visible"/>
                                      </p:to>
                                    </p:set>
                                    <p:animEffect transition="in" filter="wipe(left)">
                                      <p:cBhvr>
                                        <p:cTn id="88" dur="2000"/>
                                        <p:tgtEl>
                                          <p:spTgt spid="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45" grpId="0">
        <p:bldAsOne/>
      </p:bldGraphic>
      <p:bldGraphic spid="245" grpId="1">
        <p:bldAsOne/>
      </p:bldGraphic>
      <p:bldP spid="237" grpId="0"/>
      <p:bldP spid="247" grpId="0"/>
      <p:bldP spid="248" grpId="0"/>
      <p:bldP spid="249" grpId="0"/>
      <p:bldP spid="249" grpId="1"/>
      <p:bldP spid="254" grpId="0"/>
      <p:bldP spid="254" grpId="1"/>
      <p:bldP spid="271" grpId="0"/>
      <p:bldP spid="271" grpId="1"/>
      <p:bldGraphic spid="272" grpId="0">
        <p:bldAsOne/>
      </p:bldGraphic>
      <p:bldGraphic spid="272" grpId="1">
        <p:bldAsOne/>
      </p:bldGraphic>
      <p:bldGraphic spid="272" grpId="2">
        <p:bldAsOne/>
      </p:bldGraphic>
      <p:bldGraphic spid="273" grpId="0">
        <p:bldAsOne/>
      </p:bldGraphic>
      <p:bldGraphic spid="273" grpId="1">
        <p:bldAsOne/>
      </p:bldGraphic>
      <p:bldP spid="278" grpId="0"/>
      <p:bldP spid="279" grpId="0"/>
      <p:bldP spid="280" grpId="0"/>
      <p:bldGraphic spid="281" grpId="0">
        <p:bldAsOne/>
      </p:bldGraphic>
      <p:bldP spid="83" grpId="0"/>
      <p:bldP spid="84" grpId="0"/>
      <p:bldP spid="295" grpId="0"/>
      <p:bldP spid="29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6074" y="685800"/>
            <a:ext cx="7914526" cy="533400"/>
          </a:xfrm>
        </p:spPr>
        <p:txBody>
          <a:bodyPr/>
          <a:lstStyle/>
          <a:p>
            <a:r>
              <a:rPr lang="en-US" sz="3600" b="1" dirty="0">
                <a:solidFill>
                  <a:srgbClr val="002060"/>
                </a:solidFill>
              </a:rPr>
              <a:t>Holistic Biofiltration Example: T&amp;O</a:t>
            </a:r>
          </a:p>
        </p:txBody>
      </p:sp>
      <p:sp>
        <p:nvSpPr>
          <p:cNvPr id="237" name="Text Placeholder 236"/>
          <p:cNvSpPr>
            <a:spLocks noGrp="1"/>
          </p:cNvSpPr>
          <p:nvPr>
            <p:ph type="body" sz="quarter" idx="11"/>
          </p:nvPr>
        </p:nvSpPr>
        <p:spPr>
          <a:xfrm>
            <a:off x="696074" y="1443577"/>
            <a:ext cx="6161926" cy="320656"/>
          </a:xfrm>
        </p:spPr>
        <p:txBody>
          <a:bodyPr/>
          <a:lstStyle/>
          <a:p>
            <a:r>
              <a:rPr lang="en-US" sz="2000" dirty="0">
                <a:solidFill>
                  <a:schemeClr val="tx1"/>
                </a:solidFill>
              </a:rPr>
              <a:t>Algae Derived Taste and Odor (MIB and geosmin)</a:t>
            </a:r>
          </a:p>
        </p:txBody>
      </p:sp>
      <p:grpSp>
        <p:nvGrpSpPr>
          <p:cNvPr id="4" name="Group 4"/>
          <p:cNvGrpSpPr>
            <a:grpSpLocks noChangeAspect="1"/>
          </p:cNvGrpSpPr>
          <p:nvPr/>
        </p:nvGrpSpPr>
        <p:grpSpPr bwMode="auto">
          <a:xfrm>
            <a:off x="1901152" y="2732222"/>
            <a:ext cx="1878560" cy="1664370"/>
            <a:chOff x="2196" y="1065"/>
            <a:chExt cx="1369" cy="981"/>
          </a:xfrm>
        </p:grpSpPr>
        <p:sp>
          <p:nvSpPr>
            <p:cNvPr id="5" name="AutoShape 3"/>
            <p:cNvSpPr>
              <a:spLocks noChangeAspect="1" noChangeArrowheads="1" noTextEdit="1"/>
            </p:cNvSpPr>
            <p:nvPr/>
          </p:nvSpPr>
          <p:spPr bwMode="auto">
            <a:xfrm>
              <a:off x="2196" y="1065"/>
              <a:ext cx="1369" cy="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8" y="1217"/>
              <a:ext cx="1361" cy="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reeform 6"/>
            <p:cNvSpPr>
              <a:spLocks/>
            </p:cNvSpPr>
            <p:nvPr/>
          </p:nvSpPr>
          <p:spPr bwMode="auto">
            <a:xfrm>
              <a:off x="2703" y="1159"/>
              <a:ext cx="0" cy="287"/>
            </a:xfrm>
            <a:custGeom>
              <a:avLst/>
              <a:gdLst>
                <a:gd name="T0" fmla="*/ 287 h 287"/>
                <a:gd name="T1" fmla="*/ 0 h 287"/>
                <a:gd name="T2" fmla="*/ 287 h 287"/>
              </a:gdLst>
              <a:ahLst/>
              <a:cxnLst>
                <a:cxn ang="0">
                  <a:pos x="0" y="T0"/>
                </a:cxn>
                <a:cxn ang="0">
                  <a:pos x="0" y="T1"/>
                </a:cxn>
                <a:cxn ang="0">
                  <a:pos x="0" y="T2"/>
                </a:cxn>
              </a:cxnLst>
              <a:rect l="0" t="0" r="r" b="b"/>
              <a:pathLst>
                <a:path h="287">
                  <a:moveTo>
                    <a:pt x="0" y="287"/>
                  </a:moveTo>
                  <a:lnTo>
                    <a:pt x="0" y="0"/>
                  </a:lnTo>
                  <a:lnTo>
                    <a:pt x="0" y="287"/>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8" name="Line 7"/>
            <p:cNvSpPr>
              <a:spLocks noChangeShapeType="1"/>
            </p:cNvSpPr>
            <p:nvPr/>
          </p:nvSpPr>
          <p:spPr bwMode="auto">
            <a:xfrm flipV="1">
              <a:off x="2703" y="1159"/>
              <a:ext cx="0" cy="287"/>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9" name="Rectangle 8"/>
            <p:cNvSpPr>
              <a:spLocks noChangeArrowheads="1"/>
            </p:cNvSpPr>
            <p:nvPr/>
          </p:nvSpPr>
          <p:spPr bwMode="auto">
            <a:xfrm>
              <a:off x="2693" y="1159"/>
              <a:ext cx="19" cy="287"/>
            </a:xfrm>
            <a:prstGeom prst="rect">
              <a:avLst/>
            </a:prstGeom>
            <a:solidFill>
              <a:srgbClr val="6D6E71"/>
            </a:solidFill>
            <a:ln w="6350">
              <a:solidFill>
                <a:srgbClr val="00000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0" name="Freeform 9"/>
            <p:cNvSpPr>
              <a:spLocks/>
            </p:cNvSpPr>
            <p:nvPr/>
          </p:nvSpPr>
          <p:spPr bwMode="auto">
            <a:xfrm>
              <a:off x="2291" y="1068"/>
              <a:ext cx="83" cy="414"/>
            </a:xfrm>
            <a:custGeom>
              <a:avLst/>
              <a:gdLst>
                <a:gd name="T0" fmla="*/ 67 w 83"/>
                <a:gd name="T1" fmla="*/ 33 h 414"/>
                <a:gd name="T2" fmla="*/ 67 w 83"/>
                <a:gd name="T3" fmla="*/ 0 h 414"/>
                <a:gd name="T4" fmla="*/ 17 w 83"/>
                <a:gd name="T5" fmla="*/ 0 h 414"/>
                <a:gd name="T6" fmla="*/ 17 w 83"/>
                <a:gd name="T7" fmla="*/ 33 h 414"/>
                <a:gd name="T8" fmla="*/ 0 w 83"/>
                <a:gd name="T9" fmla="*/ 33 h 414"/>
                <a:gd name="T10" fmla="*/ 0 w 83"/>
                <a:gd name="T11" fmla="*/ 55 h 414"/>
                <a:gd name="T12" fmla="*/ 38 w 83"/>
                <a:gd name="T13" fmla="*/ 55 h 414"/>
                <a:gd name="T14" fmla="*/ 38 w 83"/>
                <a:gd name="T15" fmla="*/ 414 h 414"/>
                <a:gd name="T16" fmla="*/ 44 w 83"/>
                <a:gd name="T17" fmla="*/ 414 h 414"/>
                <a:gd name="T18" fmla="*/ 44 w 83"/>
                <a:gd name="T19" fmla="*/ 55 h 414"/>
                <a:gd name="T20" fmla="*/ 83 w 83"/>
                <a:gd name="T21" fmla="*/ 55 h 414"/>
                <a:gd name="T22" fmla="*/ 83 w 83"/>
                <a:gd name="T23" fmla="*/ 33 h 414"/>
                <a:gd name="T24" fmla="*/ 67 w 83"/>
                <a:gd name="T25" fmla="*/ 33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414">
                  <a:moveTo>
                    <a:pt x="67" y="33"/>
                  </a:moveTo>
                  <a:lnTo>
                    <a:pt x="67" y="0"/>
                  </a:lnTo>
                  <a:lnTo>
                    <a:pt x="17" y="0"/>
                  </a:lnTo>
                  <a:lnTo>
                    <a:pt x="17" y="33"/>
                  </a:lnTo>
                  <a:lnTo>
                    <a:pt x="0" y="33"/>
                  </a:lnTo>
                  <a:lnTo>
                    <a:pt x="0" y="55"/>
                  </a:lnTo>
                  <a:lnTo>
                    <a:pt x="38" y="55"/>
                  </a:lnTo>
                  <a:lnTo>
                    <a:pt x="38" y="414"/>
                  </a:lnTo>
                  <a:lnTo>
                    <a:pt x="44" y="414"/>
                  </a:lnTo>
                  <a:lnTo>
                    <a:pt x="44" y="55"/>
                  </a:lnTo>
                  <a:lnTo>
                    <a:pt x="83" y="55"/>
                  </a:lnTo>
                  <a:lnTo>
                    <a:pt x="83" y="33"/>
                  </a:lnTo>
                  <a:lnTo>
                    <a:pt x="67" y="33"/>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1" name="Freeform 10"/>
            <p:cNvSpPr>
              <a:spLocks/>
            </p:cNvSpPr>
            <p:nvPr/>
          </p:nvSpPr>
          <p:spPr bwMode="auto">
            <a:xfrm>
              <a:off x="2260" y="1460"/>
              <a:ext cx="62" cy="44"/>
            </a:xfrm>
            <a:custGeom>
              <a:avLst/>
              <a:gdLst>
                <a:gd name="T0" fmla="*/ 62 w 62"/>
                <a:gd name="T1" fmla="*/ 17 h 44"/>
                <a:gd name="T2" fmla="*/ 62 w 62"/>
                <a:gd name="T3" fmla="*/ 28 h 44"/>
                <a:gd name="T4" fmla="*/ 27 w 62"/>
                <a:gd name="T5" fmla="*/ 44 h 44"/>
                <a:gd name="T6" fmla="*/ 27 w 62"/>
                <a:gd name="T7" fmla="*/ 44 h 44"/>
                <a:gd name="T8" fmla="*/ 23 w 62"/>
                <a:gd name="T9" fmla="*/ 44 h 44"/>
                <a:gd name="T10" fmla="*/ 13 w 62"/>
                <a:gd name="T11" fmla="*/ 44 h 44"/>
                <a:gd name="T12" fmla="*/ 8 w 62"/>
                <a:gd name="T13" fmla="*/ 42 h 44"/>
                <a:gd name="T14" fmla="*/ 4 w 62"/>
                <a:gd name="T15" fmla="*/ 39 h 44"/>
                <a:gd name="T16" fmla="*/ 2 w 62"/>
                <a:gd name="T17" fmla="*/ 31 h 44"/>
                <a:gd name="T18" fmla="*/ 0 w 62"/>
                <a:gd name="T19" fmla="*/ 22 h 44"/>
                <a:gd name="T20" fmla="*/ 0 w 62"/>
                <a:gd name="T21" fmla="*/ 22 h 44"/>
                <a:gd name="T22" fmla="*/ 0 w 62"/>
                <a:gd name="T23" fmla="*/ 11 h 44"/>
                <a:gd name="T24" fmla="*/ 4 w 62"/>
                <a:gd name="T25" fmla="*/ 6 h 44"/>
                <a:gd name="T26" fmla="*/ 6 w 62"/>
                <a:gd name="T27" fmla="*/ 3 h 44"/>
                <a:gd name="T28" fmla="*/ 11 w 62"/>
                <a:gd name="T29" fmla="*/ 0 h 44"/>
                <a:gd name="T30" fmla="*/ 19 w 62"/>
                <a:gd name="T31" fmla="*/ 0 h 44"/>
                <a:gd name="T32" fmla="*/ 25 w 62"/>
                <a:gd name="T33" fmla="*/ 0 h 44"/>
                <a:gd name="T34" fmla="*/ 25 w 62"/>
                <a:gd name="T35" fmla="*/ 0 h 44"/>
                <a:gd name="T36" fmla="*/ 62 w 62"/>
                <a:gd name="T37" fmla="*/ 17 h 44"/>
                <a:gd name="T38" fmla="*/ 62 w 62"/>
                <a:gd name="T39"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44">
                  <a:moveTo>
                    <a:pt x="62" y="17"/>
                  </a:moveTo>
                  <a:lnTo>
                    <a:pt x="62" y="28"/>
                  </a:lnTo>
                  <a:lnTo>
                    <a:pt x="27" y="44"/>
                  </a:lnTo>
                  <a:lnTo>
                    <a:pt x="27" y="44"/>
                  </a:lnTo>
                  <a:lnTo>
                    <a:pt x="23" y="44"/>
                  </a:lnTo>
                  <a:lnTo>
                    <a:pt x="13" y="44"/>
                  </a:lnTo>
                  <a:lnTo>
                    <a:pt x="8" y="42"/>
                  </a:lnTo>
                  <a:lnTo>
                    <a:pt x="4" y="39"/>
                  </a:lnTo>
                  <a:lnTo>
                    <a:pt x="2" y="31"/>
                  </a:lnTo>
                  <a:lnTo>
                    <a:pt x="0" y="22"/>
                  </a:lnTo>
                  <a:lnTo>
                    <a:pt x="0" y="22"/>
                  </a:lnTo>
                  <a:lnTo>
                    <a:pt x="0" y="11"/>
                  </a:lnTo>
                  <a:lnTo>
                    <a:pt x="4" y="6"/>
                  </a:lnTo>
                  <a:lnTo>
                    <a:pt x="6" y="3"/>
                  </a:lnTo>
                  <a:lnTo>
                    <a:pt x="11" y="0"/>
                  </a:lnTo>
                  <a:lnTo>
                    <a:pt x="19" y="0"/>
                  </a:lnTo>
                  <a:lnTo>
                    <a:pt x="25" y="0"/>
                  </a:lnTo>
                  <a:lnTo>
                    <a:pt x="25" y="0"/>
                  </a:lnTo>
                  <a:lnTo>
                    <a:pt x="62" y="17"/>
                  </a:lnTo>
                  <a:lnTo>
                    <a:pt x="62" y="17"/>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 name="Freeform 11"/>
            <p:cNvSpPr>
              <a:spLocks/>
            </p:cNvSpPr>
            <p:nvPr/>
          </p:nvSpPr>
          <p:spPr bwMode="auto">
            <a:xfrm>
              <a:off x="2341" y="1460"/>
              <a:ext cx="62" cy="44"/>
            </a:xfrm>
            <a:custGeom>
              <a:avLst/>
              <a:gdLst>
                <a:gd name="T0" fmla="*/ 0 w 62"/>
                <a:gd name="T1" fmla="*/ 17 h 44"/>
                <a:gd name="T2" fmla="*/ 0 w 62"/>
                <a:gd name="T3" fmla="*/ 28 h 44"/>
                <a:gd name="T4" fmla="*/ 37 w 62"/>
                <a:gd name="T5" fmla="*/ 44 h 44"/>
                <a:gd name="T6" fmla="*/ 37 w 62"/>
                <a:gd name="T7" fmla="*/ 44 h 44"/>
                <a:gd name="T8" fmla="*/ 41 w 62"/>
                <a:gd name="T9" fmla="*/ 44 h 44"/>
                <a:gd name="T10" fmla="*/ 50 w 62"/>
                <a:gd name="T11" fmla="*/ 44 h 44"/>
                <a:gd name="T12" fmla="*/ 54 w 62"/>
                <a:gd name="T13" fmla="*/ 42 h 44"/>
                <a:gd name="T14" fmla="*/ 58 w 62"/>
                <a:gd name="T15" fmla="*/ 39 h 44"/>
                <a:gd name="T16" fmla="*/ 62 w 62"/>
                <a:gd name="T17" fmla="*/ 31 h 44"/>
                <a:gd name="T18" fmla="*/ 62 w 62"/>
                <a:gd name="T19" fmla="*/ 22 h 44"/>
                <a:gd name="T20" fmla="*/ 62 w 62"/>
                <a:gd name="T21" fmla="*/ 22 h 44"/>
                <a:gd name="T22" fmla="*/ 62 w 62"/>
                <a:gd name="T23" fmla="*/ 11 h 44"/>
                <a:gd name="T24" fmla="*/ 60 w 62"/>
                <a:gd name="T25" fmla="*/ 6 h 44"/>
                <a:gd name="T26" fmla="*/ 56 w 62"/>
                <a:gd name="T27" fmla="*/ 3 h 44"/>
                <a:gd name="T28" fmla="*/ 52 w 62"/>
                <a:gd name="T29" fmla="*/ 0 h 44"/>
                <a:gd name="T30" fmla="*/ 43 w 62"/>
                <a:gd name="T31" fmla="*/ 0 h 44"/>
                <a:gd name="T32" fmla="*/ 37 w 62"/>
                <a:gd name="T33" fmla="*/ 0 h 44"/>
                <a:gd name="T34" fmla="*/ 37 w 62"/>
                <a:gd name="T35" fmla="*/ 0 h 44"/>
                <a:gd name="T36" fmla="*/ 0 w 62"/>
                <a:gd name="T37" fmla="*/ 17 h 44"/>
                <a:gd name="T38" fmla="*/ 0 w 62"/>
                <a:gd name="T39"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44">
                  <a:moveTo>
                    <a:pt x="0" y="17"/>
                  </a:moveTo>
                  <a:lnTo>
                    <a:pt x="0" y="28"/>
                  </a:lnTo>
                  <a:lnTo>
                    <a:pt x="37" y="44"/>
                  </a:lnTo>
                  <a:lnTo>
                    <a:pt x="37" y="44"/>
                  </a:lnTo>
                  <a:lnTo>
                    <a:pt x="41" y="44"/>
                  </a:lnTo>
                  <a:lnTo>
                    <a:pt x="50" y="44"/>
                  </a:lnTo>
                  <a:lnTo>
                    <a:pt x="54" y="42"/>
                  </a:lnTo>
                  <a:lnTo>
                    <a:pt x="58" y="39"/>
                  </a:lnTo>
                  <a:lnTo>
                    <a:pt x="62" y="31"/>
                  </a:lnTo>
                  <a:lnTo>
                    <a:pt x="62" y="22"/>
                  </a:lnTo>
                  <a:lnTo>
                    <a:pt x="62" y="22"/>
                  </a:lnTo>
                  <a:lnTo>
                    <a:pt x="62" y="11"/>
                  </a:lnTo>
                  <a:lnTo>
                    <a:pt x="60" y="6"/>
                  </a:lnTo>
                  <a:lnTo>
                    <a:pt x="56" y="3"/>
                  </a:lnTo>
                  <a:lnTo>
                    <a:pt x="52" y="0"/>
                  </a:lnTo>
                  <a:lnTo>
                    <a:pt x="43" y="0"/>
                  </a:lnTo>
                  <a:lnTo>
                    <a:pt x="37" y="0"/>
                  </a:lnTo>
                  <a:lnTo>
                    <a:pt x="37" y="0"/>
                  </a:lnTo>
                  <a:lnTo>
                    <a:pt x="0" y="17"/>
                  </a:lnTo>
                  <a:lnTo>
                    <a:pt x="0" y="17"/>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 name="Freeform 12"/>
            <p:cNvSpPr>
              <a:spLocks/>
            </p:cNvSpPr>
            <p:nvPr/>
          </p:nvSpPr>
          <p:spPr bwMode="auto">
            <a:xfrm>
              <a:off x="2322" y="1471"/>
              <a:ext cx="19" cy="22"/>
            </a:xfrm>
            <a:custGeom>
              <a:avLst/>
              <a:gdLst>
                <a:gd name="T0" fmla="*/ 19 w 19"/>
                <a:gd name="T1" fmla="*/ 11 h 22"/>
                <a:gd name="T2" fmla="*/ 19 w 19"/>
                <a:gd name="T3" fmla="*/ 11 h 22"/>
                <a:gd name="T4" fmla="*/ 19 w 19"/>
                <a:gd name="T5" fmla="*/ 17 h 22"/>
                <a:gd name="T6" fmla="*/ 17 w 19"/>
                <a:gd name="T7" fmla="*/ 20 h 22"/>
                <a:gd name="T8" fmla="*/ 13 w 19"/>
                <a:gd name="T9" fmla="*/ 22 h 22"/>
                <a:gd name="T10" fmla="*/ 11 w 19"/>
                <a:gd name="T11" fmla="*/ 22 h 22"/>
                <a:gd name="T12" fmla="*/ 11 w 19"/>
                <a:gd name="T13" fmla="*/ 22 h 22"/>
                <a:gd name="T14" fmla="*/ 7 w 19"/>
                <a:gd name="T15" fmla="*/ 22 h 22"/>
                <a:gd name="T16" fmla="*/ 4 w 19"/>
                <a:gd name="T17" fmla="*/ 20 h 22"/>
                <a:gd name="T18" fmla="*/ 2 w 19"/>
                <a:gd name="T19" fmla="*/ 17 h 22"/>
                <a:gd name="T20" fmla="*/ 0 w 19"/>
                <a:gd name="T21" fmla="*/ 11 h 22"/>
                <a:gd name="T22" fmla="*/ 0 w 19"/>
                <a:gd name="T23" fmla="*/ 11 h 22"/>
                <a:gd name="T24" fmla="*/ 2 w 19"/>
                <a:gd name="T25" fmla="*/ 6 h 22"/>
                <a:gd name="T26" fmla="*/ 4 w 19"/>
                <a:gd name="T27" fmla="*/ 3 h 22"/>
                <a:gd name="T28" fmla="*/ 7 w 19"/>
                <a:gd name="T29" fmla="*/ 0 h 22"/>
                <a:gd name="T30" fmla="*/ 11 w 19"/>
                <a:gd name="T31" fmla="*/ 0 h 22"/>
                <a:gd name="T32" fmla="*/ 11 w 19"/>
                <a:gd name="T33" fmla="*/ 0 h 22"/>
                <a:gd name="T34" fmla="*/ 13 w 19"/>
                <a:gd name="T35" fmla="*/ 0 h 22"/>
                <a:gd name="T36" fmla="*/ 17 w 19"/>
                <a:gd name="T37" fmla="*/ 3 h 22"/>
                <a:gd name="T38" fmla="*/ 19 w 19"/>
                <a:gd name="T39" fmla="*/ 6 h 22"/>
                <a:gd name="T40" fmla="*/ 19 w 19"/>
                <a:gd name="T41" fmla="*/ 11 h 22"/>
                <a:gd name="T42" fmla="*/ 19 w 19"/>
                <a:gd name="T43"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 h="22">
                  <a:moveTo>
                    <a:pt x="19" y="11"/>
                  </a:moveTo>
                  <a:lnTo>
                    <a:pt x="19" y="11"/>
                  </a:lnTo>
                  <a:lnTo>
                    <a:pt x="19" y="17"/>
                  </a:lnTo>
                  <a:lnTo>
                    <a:pt x="17" y="20"/>
                  </a:lnTo>
                  <a:lnTo>
                    <a:pt x="13" y="22"/>
                  </a:lnTo>
                  <a:lnTo>
                    <a:pt x="11" y="22"/>
                  </a:lnTo>
                  <a:lnTo>
                    <a:pt x="11" y="22"/>
                  </a:lnTo>
                  <a:lnTo>
                    <a:pt x="7" y="22"/>
                  </a:lnTo>
                  <a:lnTo>
                    <a:pt x="4" y="20"/>
                  </a:lnTo>
                  <a:lnTo>
                    <a:pt x="2" y="17"/>
                  </a:lnTo>
                  <a:lnTo>
                    <a:pt x="0" y="11"/>
                  </a:lnTo>
                  <a:lnTo>
                    <a:pt x="0" y="11"/>
                  </a:lnTo>
                  <a:lnTo>
                    <a:pt x="2" y="6"/>
                  </a:lnTo>
                  <a:lnTo>
                    <a:pt x="4" y="3"/>
                  </a:lnTo>
                  <a:lnTo>
                    <a:pt x="7" y="0"/>
                  </a:lnTo>
                  <a:lnTo>
                    <a:pt x="11" y="0"/>
                  </a:lnTo>
                  <a:lnTo>
                    <a:pt x="11" y="0"/>
                  </a:lnTo>
                  <a:lnTo>
                    <a:pt x="13" y="0"/>
                  </a:lnTo>
                  <a:lnTo>
                    <a:pt x="17" y="3"/>
                  </a:lnTo>
                  <a:lnTo>
                    <a:pt x="19" y="6"/>
                  </a:lnTo>
                  <a:lnTo>
                    <a:pt x="19" y="11"/>
                  </a:lnTo>
                  <a:lnTo>
                    <a:pt x="19" y="11"/>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 name="Freeform 13"/>
            <p:cNvSpPr>
              <a:spLocks/>
            </p:cNvSpPr>
            <p:nvPr/>
          </p:nvSpPr>
          <p:spPr bwMode="auto">
            <a:xfrm>
              <a:off x="2287" y="1308"/>
              <a:ext cx="91" cy="20"/>
            </a:xfrm>
            <a:custGeom>
              <a:avLst/>
              <a:gdLst>
                <a:gd name="T0" fmla="*/ 73 w 91"/>
                <a:gd name="T1" fmla="*/ 3 h 20"/>
                <a:gd name="T2" fmla="*/ 73 w 91"/>
                <a:gd name="T3" fmla="*/ 3 h 20"/>
                <a:gd name="T4" fmla="*/ 87 w 91"/>
                <a:gd name="T5" fmla="*/ 6 h 20"/>
                <a:gd name="T6" fmla="*/ 91 w 91"/>
                <a:gd name="T7" fmla="*/ 8 h 20"/>
                <a:gd name="T8" fmla="*/ 91 w 91"/>
                <a:gd name="T9" fmla="*/ 8 h 20"/>
                <a:gd name="T10" fmla="*/ 89 w 91"/>
                <a:gd name="T11" fmla="*/ 14 h 20"/>
                <a:gd name="T12" fmla="*/ 79 w 91"/>
                <a:gd name="T13" fmla="*/ 17 h 20"/>
                <a:gd name="T14" fmla="*/ 64 w 91"/>
                <a:gd name="T15" fmla="*/ 20 h 20"/>
                <a:gd name="T16" fmla="*/ 46 w 91"/>
                <a:gd name="T17" fmla="*/ 20 h 20"/>
                <a:gd name="T18" fmla="*/ 46 w 91"/>
                <a:gd name="T19" fmla="*/ 20 h 20"/>
                <a:gd name="T20" fmla="*/ 27 w 91"/>
                <a:gd name="T21" fmla="*/ 20 h 20"/>
                <a:gd name="T22" fmla="*/ 13 w 91"/>
                <a:gd name="T23" fmla="*/ 17 h 20"/>
                <a:gd name="T24" fmla="*/ 2 w 91"/>
                <a:gd name="T25" fmla="*/ 14 h 20"/>
                <a:gd name="T26" fmla="*/ 0 w 91"/>
                <a:gd name="T27" fmla="*/ 8 h 20"/>
                <a:gd name="T28" fmla="*/ 0 w 91"/>
                <a:gd name="T29" fmla="*/ 8 h 20"/>
                <a:gd name="T30" fmla="*/ 2 w 91"/>
                <a:gd name="T31" fmla="*/ 6 h 20"/>
                <a:gd name="T32" fmla="*/ 6 w 91"/>
                <a:gd name="T33" fmla="*/ 3 h 20"/>
                <a:gd name="T34" fmla="*/ 27 w 91"/>
                <a:gd name="T3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20">
                  <a:moveTo>
                    <a:pt x="73" y="3"/>
                  </a:moveTo>
                  <a:lnTo>
                    <a:pt x="73" y="3"/>
                  </a:lnTo>
                  <a:lnTo>
                    <a:pt x="87" y="6"/>
                  </a:lnTo>
                  <a:lnTo>
                    <a:pt x="91" y="8"/>
                  </a:lnTo>
                  <a:lnTo>
                    <a:pt x="91" y="8"/>
                  </a:lnTo>
                  <a:lnTo>
                    <a:pt x="89" y="14"/>
                  </a:lnTo>
                  <a:lnTo>
                    <a:pt x="79" y="17"/>
                  </a:lnTo>
                  <a:lnTo>
                    <a:pt x="64" y="20"/>
                  </a:lnTo>
                  <a:lnTo>
                    <a:pt x="46" y="20"/>
                  </a:lnTo>
                  <a:lnTo>
                    <a:pt x="46" y="20"/>
                  </a:lnTo>
                  <a:lnTo>
                    <a:pt x="27" y="20"/>
                  </a:lnTo>
                  <a:lnTo>
                    <a:pt x="13" y="17"/>
                  </a:lnTo>
                  <a:lnTo>
                    <a:pt x="2" y="14"/>
                  </a:lnTo>
                  <a:lnTo>
                    <a:pt x="0" y="8"/>
                  </a:lnTo>
                  <a:lnTo>
                    <a:pt x="0" y="8"/>
                  </a:lnTo>
                  <a:lnTo>
                    <a:pt x="2" y="6"/>
                  </a:lnTo>
                  <a:lnTo>
                    <a:pt x="6" y="3"/>
                  </a:lnTo>
                  <a:lnTo>
                    <a:pt x="27" y="0"/>
                  </a:lnTo>
                </a:path>
              </a:pathLst>
            </a:custGeom>
            <a:noFill/>
            <a:ln w="127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15" name="Freeform 14"/>
            <p:cNvSpPr>
              <a:spLocks/>
            </p:cNvSpPr>
            <p:nvPr/>
          </p:nvSpPr>
          <p:spPr bwMode="auto">
            <a:xfrm>
              <a:off x="2343" y="1294"/>
              <a:ext cx="23" cy="34"/>
            </a:xfrm>
            <a:custGeom>
              <a:avLst/>
              <a:gdLst>
                <a:gd name="T0" fmla="*/ 19 w 23"/>
                <a:gd name="T1" fmla="*/ 34 h 34"/>
                <a:gd name="T2" fmla="*/ 0 w 23"/>
                <a:gd name="T3" fmla="*/ 14 h 34"/>
                <a:gd name="T4" fmla="*/ 23 w 23"/>
                <a:gd name="T5" fmla="*/ 0 h 34"/>
                <a:gd name="T6" fmla="*/ 19 w 23"/>
                <a:gd name="T7" fmla="*/ 34 h 34"/>
              </a:gdLst>
              <a:ahLst/>
              <a:cxnLst>
                <a:cxn ang="0">
                  <a:pos x="T0" y="T1"/>
                </a:cxn>
                <a:cxn ang="0">
                  <a:pos x="T2" y="T3"/>
                </a:cxn>
                <a:cxn ang="0">
                  <a:pos x="T4" y="T5"/>
                </a:cxn>
                <a:cxn ang="0">
                  <a:pos x="T6" y="T7"/>
                </a:cxn>
              </a:cxnLst>
              <a:rect l="0" t="0" r="r" b="b"/>
              <a:pathLst>
                <a:path w="23" h="34">
                  <a:moveTo>
                    <a:pt x="19" y="34"/>
                  </a:moveTo>
                  <a:lnTo>
                    <a:pt x="0" y="14"/>
                  </a:lnTo>
                  <a:lnTo>
                    <a:pt x="23" y="0"/>
                  </a:lnTo>
                  <a:lnTo>
                    <a:pt x="19"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16" name="Freeform 15"/>
            <p:cNvSpPr>
              <a:spLocks/>
            </p:cNvSpPr>
            <p:nvPr/>
          </p:nvSpPr>
          <p:spPr bwMode="auto">
            <a:xfrm>
              <a:off x="2536" y="1068"/>
              <a:ext cx="83" cy="414"/>
            </a:xfrm>
            <a:custGeom>
              <a:avLst/>
              <a:gdLst>
                <a:gd name="T0" fmla="*/ 66 w 83"/>
                <a:gd name="T1" fmla="*/ 33 h 414"/>
                <a:gd name="T2" fmla="*/ 66 w 83"/>
                <a:gd name="T3" fmla="*/ 0 h 414"/>
                <a:gd name="T4" fmla="*/ 16 w 83"/>
                <a:gd name="T5" fmla="*/ 0 h 414"/>
                <a:gd name="T6" fmla="*/ 16 w 83"/>
                <a:gd name="T7" fmla="*/ 33 h 414"/>
                <a:gd name="T8" fmla="*/ 0 w 83"/>
                <a:gd name="T9" fmla="*/ 33 h 414"/>
                <a:gd name="T10" fmla="*/ 0 w 83"/>
                <a:gd name="T11" fmla="*/ 55 h 414"/>
                <a:gd name="T12" fmla="*/ 37 w 83"/>
                <a:gd name="T13" fmla="*/ 55 h 414"/>
                <a:gd name="T14" fmla="*/ 37 w 83"/>
                <a:gd name="T15" fmla="*/ 414 h 414"/>
                <a:gd name="T16" fmla="*/ 45 w 83"/>
                <a:gd name="T17" fmla="*/ 414 h 414"/>
                <a:gd name="T18" fmla="*/ 45 w 83"/>
                <a:gd name="T19" fmla="*/ 55 h 414"/>
                <a:gd name="T20" fmla="*/ 83 w 83"/>
                <a:gd name="T21" fmla="*/ 55 h 414"/>
                <a:gd name="T22" fmla="*/ 83 w 83"/>
                <a:gd name="T23" fmla="*/ 33 h 414"/>
                <a:gd name="T24" fmla="*/ 66 w 83"/>
                <a:gd name="T25" fmla="*/ 33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414">
                  <a:moveTo>
                    <a:pt x="66" y="33"/>
                  </a:moveTo>
                  <a:lnTo>
                    <a:pt x="66" y="0"/>
                  </a:lnTo>
                  <a:lnTo>
                    <a:pt x="16" y="0"/>
                  </a:lnTo>
                  <a:lnTo>
                    <a:pt x="16" y="33"/>
                  </a:lnTo>
                  <a:lnTo>
                    <a:pt x="0" y="33"/>
                  </a:lnTo>
                  <a:lnTo>
                    <a:pt x="0" y="55"/>
                  </a:lnTo>
                  <a:lnTo>
                    <a:pt x="37" y="55"/>
                  </a:lnTo>
                  <a:lnTo>
                    <a:pt x="37" y="414"/>
                  </a:lnTo>
                  <a:lnTo>
                    <a:pt x="45" y="414"/>
                  </a:lnTo>
                  <a:lnTo>
                    <a:pt x="45" y="55"/>
                  </a:lnTo>
                  <a:lnTo>
                    <a:pt x="83" y="55"/>
                  </a:lnTo>
                  <a:lnTo>
                    <a:pt x="83" y="33"/>
                  </a:lnTo>
                  <a:lnTo>
                    <a:pt x="66" y="33"/>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 name="Freeform 16"/>
            <p:cNvSpPr>
              <a:spLocks/>
            </p:cNvSpPr>
            <p:nvPr/>
          </p:nvSpPr>
          <p:spPr bwMode="auto">
            <a:xfrm>
              <a:off x="2505" y="1460"/>
              <a:ext cx="64" cy="44"/>
            </a:xfrm>
            <a:custGeom>
              <a:avLst/>
              <a:gdLst>
                <a:gd name="T0" fmla="*/ 64 w 64"/>
                <a:gd name="T1" fmla="*/ 17 h 44"/>
                <a:gd name="T2" fmla="*/ 64 w 64"/>
                <a:gd name="T3" fmla="*/ 28 h 44"/>
                <a:gd name="T4" fmla="*/ 27 w 64"/>
                <a:gd name="T5" fmla="*/ 44 h 44"/>
                <a:gd name="T6" fmla="*/ 27 w 64"/>
                <a:gd name="T7" fmla="*/ 44 h 44"/>
                <a:gd name="T8" fmla="*/ 22 w 64"/>
                <a:gd name="T9" fmla="*/ 44 h 44"/>
                <a:gd name="T10" fmla="*/ 14 w 64"/>
                <a:gd name="T11" fmla="*/ 44 h 44"/>
                <a:gd name="T12" fmla="*/ 8 w 64"/>
                <a:gd name="T13" fmla="*/ 42 h 44"/>
                <a:gd name="T14" fmla="*/ 4 w 64"/>
                <a:gd name="T15" fmla="*/ 39 h 44"/>
                <a:gd name="T16" fmla="*/ 2 w 64"/>
                <a:gd name="T17" fmla="*/ 31 h 44"/>
                <a:gd name="T18" fmla="*/ 0 w 64"/>
                <a:gd name="T19" fmla="*/ 22 h 44"/>
                <a:gd name="T20" fmla="*/ 0 w 64"/>
                <a:gd name="T21" fmla="*/ 22 h 44"/>
                <a:gd name="T22" fmla="*/ 2 w 64"/>
                <a:gd name="T23" fmla="*/ 11 h 44"/>
                <a:gd name="T24" fmla="*/ 4 w 64"/>
                <a:gd name="T25" fmla="*/ 6 h 44"/>
                <a:gd name="T26" fmla="*/ 8 w 64"/>
                <a:gd name="T27" fmla="*/ 3 h 44"/>
                <a:gd name="T28" fmla="*/ 12 w 64"/>
                <a:gd name="T29" fmla="*/ 0 h 44"/>
                <a:gd name="T30" fmla="*/ 20 w 64"/>
                <a:gd name="T31" fmla="*/ 0 h 44"/>
                <a:gd name="T32" fmla="*/ 27 w 64"/>
                <a:gd name="T33" fmla="*/ 0 h 44"/>
                <a:gd name="T34" fmla="*/ 27 w 64"/>
                <a:gd name="T35" fmla="*/ 0 h 44"/>
                <a:gd name="T36" fmla="*/ 64 w 64"/>
                <a:gd name="T37" fmla="*/ 17 h 44"/>
                <a:gd name="T38" fmla="*/ 64 w 64"/>
                <a:gd name="T39"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44">
                  <a:moveTo>
                    <a:pt x="64" y="17"/>
                  </a:moveTo>
                  <a:lnTo>
                    <a:pt x="64" y="28"/>
                  </a:lnTo>
                  <a:lnTo>
                    <a:pt x="27" y="44"/>
                  </a:lnTo>
                  <a:lnTo>
                    <a:pt x="27" y="44"/>
                  </a:lnTo>
                  <a:lnTo>
                    <a:pt x="22" y="44"/>
                  </a:lnTo>
                  <a:lnTo>
                    <a:pt x="14" y="44"/>
                  </a:lnTo>
                  <a:lnTo>
                    <a:pt x="8" y="42"/>
                  </a:lnTo>
                  <a:lnTo>
                    <a:pt x="4" y="39"/>
                  </a:lnTo>
                  <a:lnTo>
                    <a:pt x="2" y="31"/>
                  </a:lnTo>
                  <a:lnTo>
                    <a:pt x="0" y="22"/>
                  </a:lnTo>
                  <a:lnTo>
                    <a:pt x="0" y="22"/>
                  </a:lnTo>
                  <a:lnTo>
                    <a:pt x="2" y="11"/>
                  </a:lnTo>
                  <a:lnTo>
                    <a:pt x="4" y="6"/>
                  </a:lnTo>
                  <a:lnTo>
                    <a:pt x="8" y="3"/>
                  </a:lnTo>
                  <a:lnTo>
                    <a:pt x="12" y="0"/>
                  </a:lnTo>
                  <a:lnTo>
                    <a:pt x="20" y="0"/>
                  </a:lnTo>
                  <a:lnTo>
                    <a:pt x="27" y="0"/>
                  </a:lnTo>
                  <a:lnTo>
                    <a:pt x="27" y="0"/>
                  </a:lnTo>
                  <a:lnTo>
                    <a:pt x="64" y="17"/>
                  </a:lnTo>
                  <a:lnTo>
                    <a:pt x="64" y="17"/>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 name="Freeform 17"/>
            <p:cNvSpPr>
              <a:spLocks/>
            </p:cNvSpPr>
            <p:nvPr/>
          </p:nvSpPr>
          <p:spPr bwMode="auto">
            <a:xfrm>
              <a:off x="2585" y="1460"/>
              <a:ext cx="65" cy="44"/>
            </a:xfrm>
            <a:custGeom>
              <a:avLst/>
              <a:gdLst>
                <a:gd name="T0" fmla="*/ 0 w 65"/>
                <a:gd name="T1" fmla="*/ 17 h 44"/>
                <a:gd name="T2" fmla="*/ 0 w 65"/>
                <a:gd name="T3" fmla="*/ 28 h 44"/>
                <a:gd name="T4" fmla="*/ 38 w 65"/>
                <a:gd name="T5" fmla="*/ 44 h 44"/>
                <a:gd name="T6" fmla="*/ 38 w 65"/>
                <a:gd name="T7" fmla="*/ 44 h 44"/>
                <a:gd name="T8" fmla="*/ 42 w 65"/>
                <a:gd name="T9" fmla="*/ 44 h 44"/>
                <a:gd name="T10" fmla="*/ 50 w 65"/>
                <a:gd name="T11" fmla="*/ 44 h 44"/>
                <a:gd name="T12" fmla="*/ 56 w 65"/>
                <a:gd name="T13" fmla="*/ 42 h 44"/>
                <a:gd name="T14" fmla="*/ 60 w 65"/>
                <a:gd name="T15" fmla="*/ 39 h 44"/>
                <a:gd name="T16" fmla="*/ 63 w 65"/>
                <a:gd name="T17" fmla="*/ 31 h 44"/>
                <a:gd name="T18" fmla="*/ 65 w 65"/>
                <a:gd name="T19" fmla="*/ 22 h 44"/>
                <a:gd name="T20" fmla="*/ 65 w 65"/>
                <a:gd name="T21" fmla="*/ 22 h 44"/>
                <a:gd name="T22" fmla="*/ 63 w 65"/>
                <a:gd name="T23" fmla="*/ 11 h 44"/>
                <a:gd name="T24" fmla="*/ 60 w 65"/>
                <a:gd name="T25" fmla="*/ 6 h 44"/>
                <a:gd name="T26" fmla="*/ 56 w 65"/>
                <a:gd name="T27" fmla="*/ 3 h 44"/>
                <a:gd name="T28" fmla="*/ 52 w 65"/>
                <a:gd name="T29" fmla="*/ 0 h 44"/>
                <a:gd name="T30" fmla="*/ 44 w 65"/>
                <a:gd name="T31" fmla="*/ 0 h 44"/>
                <a:gd name="T32" fmla="*/ 38 w 65"/>
                <a:gd name="T33" fmla="*/ 0 h 44"/>
                <a:gd name="T34" fmla="*/ 38 w 65"/>
                <a:gd name="T35" fmla="*/ 0 h 44"/>
                <a:gd name="T36" fmla="*/ 0 w 65"/>
                <a:gd name="T37" fmla="*/ 17 h 44"/>
                <a:gd name="T38" fmla="*/ 0 w 65"/>
                <a:gd name="T39"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5" h="44">
                  <a:moveTo>
                    <a:pt x="0" y="17"/>
                  </a:moveTo>
                  <a:lnTo>
                    <a:pt x="0" y="28"/>
                  </a:lnTo>
                  <a:lnTo>
                    <a:pt x="38" y="44"/>
                  </a:lnTo>
                  <a:lnTo>
                    <a:pt x="38" y="44"/>
                  </a:lnTo>
                  <a:lnTo>
                    <a:pt x="42" y="44"/>
                  </a:lnTo>
                  <a:lnTo>
                    <a:pt x="50" y="44"/>
                  </a:lnTo>
                  <a:lnTo>
                    <a:pt x="56" y="42"/>
                  </a:lnTo>
                  <a:lnTo>
                    <a:pt x="60" y="39"/>
                  </a:lnTo>
                  <a:lnTo>
                    <a:pt x="63" y="31"/>
                  </a:lnTo>
                  <a:lnTo>
                    <a:pt x="65" y="22"/>
                  </a:lnTo>
                  <a:lnTo>
                    <a:pt x="65" y="22"/>
                  </a:lnTo>
                  <a:lnTo>
                    <a:pt x="63" y="11"/>
                  </a:lnTo>
                  <a:lnTo>
                    <a:pt x="60" y="6"/>
                  </a:lnTo>
                  <a:lnTo>
                    <a:pt x="56" y="3"/>
                  </a:lnTo>
                  <a:lnTo>
                    <a:pt x="52" y="0"/>
                  </a:lnTo>
                  <a:lnTo>
                    <a:pt x="44" y="0"/>
                  </a:lnTo>
                  <a:lnTo>
                    <a:pt x="38" y="0"/>
                  </a:lnTo>
                  <a:lnTo>
                    <a:pt x="38" y="0"/>
                  </a:lnTo>
                  <a:lnTo>
                    <a:pt x="0" y="17"/>
                  </a:lnTo>
                  <a:lnTo>
                    <a:pt x="0" y="17"/>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9" name="Freeform 18"/>
            <p:cNvSpPr>
              <a:spLocks/>
            </p:cNvSpPr>
            <p:nvPr/>
          </p:nvSpPr>
          <p:spPr bwMode="auto">
            <a:xfrm>
              <a:off x="2569" y="1471"/>
              <a:ext cx="16" cy="22"/>
            </a:xfrm>
            <a:custGeom>
              <a:avLst/>
              <a:gdLst>
                <a:gd name="T0" fmla="*/ 16 w 16"/>
                <a:gd name="T1" fmla="*/ 11 h 22"/>
                <a:gd name="T2" fmla="*/ 16 w 16"/>
                <a:gd name="T3" fmla="*/ 11 h 22"/>
                <a:gd name="T4" fmla="*/ 16 w 16"/>
                <a:gd name="T5" fmla="*/ 17 h 22"/>
                <a:gd name="T6" fmla="*/ 14 w 16"/>
                <a:gd name="T7" fmla="*/ 20 h 22"/>
                <a:gd name="T8" fmla="*/ 12 w 16"/>
                <a:gd name="T9" fmla="*/ 22 h 22"/>
                <a:gd name="T10" fmla="*/ 8 w 16"/>
                <a:gd name="T11" fmla="*/ 22 h 22"/>
                <a:gd name="T12" fmla="*/ 8 w 16"/>
                <a:gd name="T13" fmla="*/ 22 h 22"/>
                <a:gd name="T14" fmla="*/ 4 w 16"/>
                <a:gd name="T15" fmla="*/ 22 h 22"/>
                <a:gd name="T16" fmla="*/ 2 w 16"/>
                <a:gd name="T17" fmla="*/ 20 h 22"/>
                <a:gd name="T18" fmla="*/ 0 w 16"/>
                <a:gd name="T19" fmla="*/ 17 h 22"/>
                <a:gd name="T20" fmla="*/ 0 w 16"/>
                <a:gd name="T21" fmla="*/ 11 h 22"/>
                <a:gd name="T22" fmla="*/ 0 w 16"/>
                <a:gd name="T23" fmla="*/ 11 h 22"/>
                <a:gd name="T24" fmla="*/ 0 w 16"/>
                <a:gd name="T25" fmla="*/ 6 h 22"/>
                <a:gd name="T26" fmla="*/ 2 w 16"/>
                <a:gd name="T27" fmla="*/ 3 h 22"/>
                <a:gd name="T28" fmla="*/ 4 w 16"/>
                <a:gd name="T29" fmla="*/ 0 h 22"/>
                <a:gd name="T30" fmla="*/ 8 w 16"/>
                <a:gd name="T31" fmla="*/ 0 h 22"/>
                <a:gd name="T32" fmla="*/ 8 w 16"/>
                <a:gd name="T33" fmla="*/ 0 h 22"/>
                <a:gd name="T34" fmla="*/ 12 w 16"/>
                <a:gd name="T35" fmla="*/ 0 h 22"/>
                <a:gd name="T36" fmla="*/ 14 w 16"/>
                <a:gd name="T37" fmla="*/ 3 h 22"/>
                <a:gd name="T38" fmla="*/ 16 w 16"/>
                <a:gd name="T39" fmla="*/ 6 h 22"/>
                <a:gd name="T40" fmla="*/ 16 w 16"/>
                <a:gd name="T41" fmla="*/ 11 h 22"/>
                <a:gd name="T42" fmla="*/ 16 w 16"/>
                <a:gd name="T43"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22">
                  <a:moveTo>
                    <a:pt x="16" y="11"/>
                  </a:moveTo>
                  <a:lnTo>
                    <a:pt x="16" y="11"/>
                  </a:lnTo>
                  <a:lnTo>
                    <a:pt x="16" y="17"/>
                  </a:lnTo>
                  <a:lnTo>
                    <a:pt x="14" y="20"/>
                  </a:lnTo>
                  <a:lnTo>
                    <a:pt x="12" y="22"/>
                  </a:lnTo>
                  <a:lnTo>
                    <a:pt x="8" y="22"/>
                  </a:lnTo>
                  <a:lnTo>
                    <a:pt x="8" y="22"/>
                  </a:lnTo>
                  <a:lnTo>
                    <a:pt x="4" y="22"/>
                  </a:lnTo>
                  <a:lnTo>
                    <a:pt x="2" y="20"/>
                  </a:lnTo>
                  <a:lnTo>
                    <a:pt x="0" y="17"/>
                  </a:lnTo>
                  <a:lnTo>
                    <a:pt x="0" y="11"/>
                  </a:lnTo>
                  <a:lnTo>
                    <a:pt x="0" y="11"/>
                  </a:lnTo>
                  <a:lnTo>
                    <a:pt x="0" y="6"/>
                  </a:lnTo>
                  <a:lnTo>
                    <a:pt x="2" y="3"/>
                  </a:lnTo>
                  <a:lnTo>
                    <a:pt x="4" y="0"/>
                  </a:lnTo>
                  <a:lnTo>
                    <a:pt x="8" y="0"/>
                  </a:lnTo>
                  <a:lnTo>
                    <a:pt x="8" y="0"/>
                  </a:lnTo>
                  <a:lnTo>
                    <a:pt x="12" y="0"/>
                  </a:lnTo>
                  <a:lnTo>
                    <a:pt x="14" y="3"/>
                  </a:lnTo>
                  <a:lnTo>
                    <a:pt x="16" y="6"/>
                  </a:lnTo>
                  <a:lnTo>
                    <a:pt x="16" y="11"/>
                  </a:lnTo>
                  <a:lnTo>
                    <a:pt x="16" y="11"/>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20" name="Freeform 19"/>
            <p:cNvSpPr>
              <a:spLocks/>
            </p:cNvSpPr>
            <p:nvPr/>
          </p:nvSpPr>
          <p:spPr bwMode="auto">
            <a:xfrm>
              <a:off x="2532" y="1308"/>
              <a:ext cx="93" cy="20"/>
            </a:xfrm>
            <a:custGeom>
              <a:avLst/>
              <a:gdLst>
                <a:gd name="T0" fmla="*/ 72 w 93"/>
                <a:gd name="T1" fmla="*/ 3 h 20"/>
                <a:gd name="T2" fmla="*/ 72 w 93"/>
                <a:gd name="T3" fmla="*/ 3 h 20"/>
                <a:gd name="T4" fmla="*/ 87 w 93"/>
                <a:gd name="T5" fmla="*/ 6 h 20"/>
                <a:gd name="T6" fmla="*/ 93 w 93"/>
                <a:gd name="T7" fmla="*/ 8 h 20"/>
                <a:gd name="T8" fmla="*/ 93 w 93"/>
                <a:gd name="T9" fmla="*/ 8 h 20"/>
                <a:gd name="T10" fmla="*/ 89 w 93"/>
                <a:gd name="T11" fmla="*/ 14 h 20"/>
                <a:gd name="T12" fmla="*/ 78 w 93"/>
                <a:gd name="T13" fmla="*/ 17 h 20"/>
                <a:gd name="T14" fmla="*/ 64 w 93"/>
                <a:gd name="T15" fmla="*/ 20 h 20"/>
                <a:gd name="T16" fmla="*/ 45 w 93"/>
                <a:gd name="T17" fmla="*/ 20 h 20"/>
                <a:gd name="T18" fmla="*/ 45 w 93"/>
                <a:gd name="T19" fmla="*/ 20 h 20"/>
                <a:gd name="T20" fmla="*/ 29 w 93"/>
                <a:gd name="T21" fmla="*/ 20 h 20"/>
                <a:gd name="T22" fmla="*/ 14 w 93"/>
                <a:gd name="T23" fmla="*/ 17 h 20"/>
                <a:gd name="T24" fmla="*/ 4 w 93"/>
                <a:gd name="T25" fmla="*/ 14 h 20"/>
                <a:gd name="T26" fmla="*/ 0 w 93"/>
                <a:gd name="T27" fmla="*/ 8 h 20"/>
                <a:gd name="T28" fmla="*/ 0 w 93"/>
                <a:gd name="T29" fmla="*/ 8 h 20"/>
                <a:gd name="T30" fmla="*/ 2 w 93"/>
                <a:gd name="T31" fmla="*/ 6 h 20"/>
                <a:gd name="T32" fmla="*/ 8 w 93"/>
                <a:gd name="T33" fmla="*/ 3 h 20"/>
                <a:gd name="T34" fmla="*/ 26 w 93"/>
                <a:gd name="T3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20">
                  <a:moveTo>
                    <a:pt x="72" y="3"/>
                  </a:moveTo>
                  <a:lnTo>
                    <a:pt x="72" y="3"/>
                  </a:lnTo>
                  <a:lnTo>
                    <a:pt x="87" y="6"/>
                  </a:lnTo>
                  <a:lnTo>
                    <a:pt x="93" y="8"/>
                  </a:lnTo>
                  <a:lnTo>
                    <a:pt x="93" y="8"/>
                  </a:lnTo>
                  <a:lnTo>
                    <a:pt x="89" y="14"/>
                  </a:lnTo>
                  <a:lnTo>
                    <a:pt x="78" y="17"/>
                  </a:lnTo>
                  <a:lnTo>
                    <a:pt x="64" y="20"/>
                  </a:lnTo>
                  <a:lnTo>
                    <a:pt x="45" y="20"/>
                  </a:lnTo>
                  <a:lnTo>
                    <a:pt x="45" y="20"/>
                  </a:lnTo>
                  <a:lnTo>
                    <a:pt x="29" y="20"/>
                  </a:lnTo>
                  <a:lnTo>
                    <a:pt x="14" y="17"/>
                  </a:lnTo>
                  <a:lnTo>
                    <a:pt x="4" y="14"/>
                  </a:lnTo>
                  <a:lnTo>
                    <a:pt x="0" y="8"/>
                  </a:lnTo>
                  <a:lnTo>
                    <a:pt x="0" y="8"/>
                  </a:lnTo>
                  <a:lnTo>
                    <a:pt x="2" y="6"/>
                  </a:lnTo>
                  <a:lnTo>
                    <a:pt x="8" y="3"/>
                  </a:lnTo>
                  <a:lnTo>
                    <a:pt x="26" y="0"/>
                  </a:lnTo>
                </a:path>
              </a:pathLst>
            </a:custGeom>
            <a:noFill/>
            <a:ln w="127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 name="Freeform 20"/>
            <p:cNvSpPr>
              <a:spLocks/>
            </p:cNvSpPr>
            <p:nvPr/>
          </p:nvSpPr>
          <p:spPr bwMode="auto">
            <a:xfrm>
              <a:off x="2587" y="1294"/>
              <a:ext cx="23" cy="34"/>
            </a:xfrm>
            <a:custGeom>
              <a:avLst/>
              <a:gdLst>
                <a:gd name="T0" fmla="*/ 19 w 23"/>
                <a:gd name="T1" fmla="*/ 34 h 34"/>
                <a:gd name="T2" fmla="*/ 0 w 23"/>
                <a:gd name="T3" fmla="*/ 14 h 34"/>
                <a:gd name="T4" fmla="*/ 23 w 23"/>
                <a:gd name="T5" fmla="*/ 0 h 34"/>
                <a:gd name="T6" fmla="*/ 19 w 23"/>
                <a:gd name="T7" fmla="*/ 34 h 34"/>
              </a:gdLst>
              <a:ahLst/>
              <a:cxnLst>
                <a:cxn ang="0">
                  <a:pos x="T0" y="T1"/>
                </a:cxn>
                <a:cxn ang="0">
                  <a:pos x="T2" y="T3"/>
                </a:cxn>
                <a:cxn ang="0">
                  <a:pos x="T4" y="T5"/>
                </a:cxn>
                <a:cxn ang="0">
                  <a:pos x="T6" y="T7"/>
                </a:cxn>
              </a:cxnLst>
              <a:rect l="0" t="0" r="r" b="b"/>
              <a:pathLst>
                <a:path w="23" h="34">
                  <a:moveTo>
                    <a:pt x="19" y="34"/>
                  </a:moveTo>
                  <a:lnTo>
                    <a:pt x="0" y="14"/>
                  </a:lnTo>
                  <a:lnTo>
                    <a:pt x="23" y="0"/>
                  </a:lnTo>
                  <a:lnTo>
                    <a:pt x="19"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22" name="Freeform 21"/>
            <p:cNvSpPr>
              <a:spLocks/>
            </p:cNvSpPr>
            <p:nvPr/>
          </p:nvSpPr>
          <p:spPr bwMode="auto">
            <a:xfrm>
              <a:off x="2788" y="1068"/>
              <a:ext cx="81" cy="414"/>
            </a:xfrm>
            <a:custGeom>
              <a:avLst/>
              <a:gdLst>
                <a:gd name="T0" fmla="*/ 65 w 81"/>
                <a:gd name="T1" fmla="*/ 33 h 414"/>
                <a:gd name="T2" fmla="*/ 65 w 81"/>
                <a:gd name="T3" fmla="*/ 0 h 414"/>
                <a:gd name="T4" fmla="*/ 17 w 81"/>
                <a:gd name="T5" fmla="*/ 0 h 414"/>
                <a:gd name="T6" fmla="*/ 17 w 81"/>
                <a:gd name="T7" fmla="*/ 33 h 414"/>
                <a:gd name="T8" fmla="*/ 0 w 81"/>
                <a:gd name="T9" fmla="*/ 33 h 414"/>
                <a:gd name="T10" fmla="*/ 0 w 81"/>
                <a:gd name="T11" fmla="*/ 55 h 414"/>
                <a:gd name="T12" fmla="*/ 38 w 81"/>
                <a:gd name="T13" fmla="*/ 55 h 414"/>
                <a:gd name="T14" fmla="*/ 38 w 81"/>
                <a:gd name="T15" fmla="*/ 414 h 414"/>
                <a:gd name="T16" fmla="*/ 44 w 81"/>
                <a:gd name="T17" fmla="*/ 414 h 414"/>
                <a:gd name="T18" fmla="*/ 44 w 81"/>
                <a:gd name="T19" fmla="*/ 55 h 414"/>
                <a:gd name="T20" fmla="*/ 81 w 81"/>
                <a:gd name="T21" fmla="*/ 55 h 414"/>
                <a:gd name="T22" fmla="*/ 81 w 81"/>
                <a:gd name="T23" fmla="*/ 33 h 414"/>
                <a:gd name="T24" fmla="*/ 65 w 81"/>
                <a:gd name="T25" fmla="*/ 33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414">
                  <a:moveTo>
                    <a:pt x="65" y="33"/>
                  </a:moveTo>
                  <a:lnTo>
                    <a:pt x="65" y="0"/>
                  </a:lnTo>
                  <a:lnTo>
                    <a:pt x="17" y="0"/>
                  </a:lnTo>
                  <a:lnTo>
                    <a:pt x="17" y="33"/>
                  </a:lnTo>
                  <a:lnTo>
                    <a:pt x="0" y="33"/>
                  </a:lnTo>
                  <a:lnTo>
                    <a:pt x="0" y="55"/>
                  </a:lnTo>
                  <a:lnTo>
                    <a:pt x="38" y="55"/>
                  </a:lnTo>
                  <a:lnTo>
                    <a:pt x="38" y="414"/>
                  </a:lnTo>
                  <a:lnTo>
                    <a:pt x="44" y="414"/>
                  </a:lnTo>
                  <a:lnTo>
                    <a:pt x="44" y="55"/>
                  </a:lnTo>
                  <a:lnTo>
                    <a:pt x="81" y="55"/>
                  </a:lnTo>
                  <a:lnTo>
                    <a:pt x="81" y="33"/>
                  </a:lnTo>
                  <a:lnTo>
                    <a:pt x="65" y="33"/>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23" name="Freeform 22"/>
            <p:cNvSpPr>
              <a:spLocks/>
            </p:cNvSpPr>
            <p:nvPr/>
          </p:nvSpPr>
          <p:spPr bwMode="auto">
            <a:xfrm>
              <a:off x="2757" y="1460"/>
              <a:ext cx="62" cy="44"/>
            </a:xfrm>
            <a:custGeom>
              <a:avLst/>
              <a:gdLst>
                <a:gd name="T0" fmla="*/ 62 w 62"/>
                <a:gd name="T1" fmla="*/ 17 h 44"/>
                <a:gd name="T2" fmla="*/ 62 w 62"/>
                <a:gd name="T3" fmla="*/ 28 h 44"/>
                <a:gd name="T4" fmla="*/ 25 w 62"/>
                <a:gd name="T5" fmla="*/ 44 h 44"/>
                <a:gd name="T6" fmla="*/ 25 w 62"/>
                <a:gd name="T7" fmla="*/ 44 h 44"/>
                <a:gd name="T8" fmla="*/ 21 w 62"/>
                <a:gd name="T9" fmla="*/ 44 h 44"/>
                <a:gd name="T10" fmla="*/ 13 w 62"/>
                <a:gd name="T11" fmla="*/ 44 h 44"/>
                <a:gd name="T12" fmla="*/ 9 w 62"/>
                <a:gd name="T13" fmla="*/ 42 h 44"/>
                <a:gd name="T14" fmla="*/ 4 w 62"/>
                <a:gd name="T15" fmla="*/ 39 h 44"/>
                <a:gd name="T16" fmla="*/ 0 w 62"/>
                <a:gd name="T17" fmla="*/ 31 h 44"/>
                <a:gd name="T18" fmla="*/ 0 w 62"/>
                <a:gd name="T19" fmla="*/ 22 h 44"/>
                <a:gd name="T20" fmla="*/ 0 w 62"/>
                <a:gd name="T21" fmla="*/ 22 h 44"/>
                <a:gd name="T22" fmla="*/ 0 w 62"/>
                <a:gd name="T23" fmla="*/ 11 h 44"/>
                <a:gd name="T24" fmla="*/ 2 w 62"/>
                <a:gd name="T25" fmla="*/ 6 h 44"/>
                <a:gd name="T26" fmla="*/ 6 w 62"/>
                <a:gd name="T27" fmla="*/ 3 h 44"/>
                <a:gd name="T28" fmla="*/ 11 w 62"/>
                <a:gd name="T29" fmla="*/ 0 h 44"/>
                <a:gd name="T30" fmla="*/ 19 w 62"/>
                <a:gd name="T31" fmla="*/ 0 h 44"/>
                <a:gd name="T32" fmla="*/ 25 w 62"/>
                <a:gd name="T33" fmla="*/ 0 h 44"/>
                <a:gd name="T34" fmla="*/ 25 w 62"/>
                <a:gd name="T35" fmla="*/ 0 h 44"/>
                <a:gd name="T36" fmla="*/ 62 w 62"/>
                <a:gd name="T37" fmla="*/ 17 h 44"/>
                <a:gd name="T38" fmla="*/ 62 w 62"/>
                <a:gd name="T39"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44">
                  <a:moveTo>
                    <a:pt x="62" y="17"/>
                  </a:moveTo>
                  <a:lnTo>
                    <a:pt x="62" y="28"/>
                  </a:lnTo>
                  <a:lnTo>
                    <a:pt x="25" y="44"/>
                  </a:lnTo>
                  <a:lnTo>
                    <a:pt x="25" y="44"/>
                  </a:lnTo>
                  <a:lnTo>
                    <a:pt x="21" y="44"/>
                  </a:lnTo>
                  <a:lnTo>
                    <a:pt x="13" y="44"/>
                  </a:lnTo>
                  <a:lnTo>
                    <a:pt x="9" y="42"/>
                  </a:lnTo>
                  <a:lnTo>
                    <a:pt x="4" y="39"/>
                  </a:lnTo>
                  <a:lnTo>
                    <a:pt x="0" y="31"/>
                  </a:lnTo>
                  <a:lnTo>
                    <a:pt x="0" y="22"/>
                  </a:lnTo>
                  <a:lnTo>
                    <a:pt x="0" y="22"/>
                  </a:lnTo>
                  <a:lnTo>
                    <a:pt x="0" y="11"/>
                  </a:lnTo>
                  <a:lnTo>
                    <a:pt x="2" y="6"/>
                  </a:lnTo>
                  <a:lnTo>
                    <a:pt x="6" y="3"/>
                  </a:lnTo>
                  <a:lnTo>
                    <a:pt x="11" y="0"/>
                  </a:lnTo>
                  <a:lnTo>
                    <a:pt x="19" y="0"/>
                  </a:lnTo>
                  <a:lnTo>
                    <a:pt x="25" y="0"/>
                  </a:lnTo>
                  <a:lnTo>
                    <a:pt x="25" y="0"/>
                  </a:lnTo>
                  <a:lnTo>
                    <a:pt x="62" y="17"/>
                  </a:lnTo>
                  <a:lnTo>
                    <a:pt x="62" y="17"/>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24" name="Freeform 23"/>
            <p:cNvSpPr>
              <a:spLocks/>
            </p:cNvSpPr>
            <p:nvPr/>
          </p:nvSpPr>
          <p:spPr bwMode="auto">
            <a:xfrm>
              <a:off x="2838" y="1460"/>
              <a:ext cx="62" cy="44"/>
            </a:xfrm>
            <a:custGeom>
              <a:avLst/>
              <a:gdLst>
                <a:gd name="T0" fmla="*/ 0 w 62"/>
                <a:gd name="T1" fmla="*/ 17 h 44"/>
                <a:gd name="T2" fmla="*/ 0 w 62"/>
                <a:gd name="T3" fmla="*/ 28 h 44"/>
                <a:gd name="T4" fmla="*/ 37 w 62"/>
                <a:gd name="T5" fmla="*/ 44 h 44"/>
                <a:gd name="T6" fmla="*/ 37 w 62"/>
                <a:gd name="T7" fmla="*/ 44 h 44"/>
                <a:gd name="T8" fmla="*/ 41 w 62"/>
                <a:gd name="T9" fmla="*/ 44 h 44"/>
                <a:gd name="T10" fmla="*/ 50 w 62"/>
                <a:gd name="T11" fmla="*/ 44 h 44"/>
                <a:gd name="T12" fmla="*/ 54 w 62"/>
                <a:gd name="T13" fmla="*/ 42 h 44"/>
                <a:gd name="T14" fmla="*/ 58 w 62"/>
                <a:gd name="T15" fmla="*/ 39 h 44"/>
                <a:gd name="T16" fmla="*/ 62 w 62"/>
                <a:gd name="T17" fmla="*/ 31 h 44"/>
                <a:gd name="T18" fmla="*/ 62 w 62"/>
                <a:gd name="T19" fmla="*/ 22 h 44"/>
                <a:gd name="T20" fmla="*/ 62 w 62"/>
                <a:gd name="T21" fmla="*/ 22 h 44"/>
                <a:gd name="T22" fmla="*/ 62 w 62"/>
                <a:gd name="T23" fmla="*/ 11 h 44"/>
                <a:gd name="T24" fmla="*/ 60 w 62"/>
                <a:gd name="T25" fmla="*/ 6 h 44"/>
                <a:gd name="T26" fmla="*/ 56 w 62"/>
                <a:gd name="T27" fmla="*/ 3 h 44"/>
                <a:gd name="T28" fmla="*/ 52 w 62"/>
                <a:gd name="T29" fmla="*/ 0 h 44"/>
                <a:gd name="T30" fmla="*/ 44 w 62"/>
                <a:gd name="T31" fmla="*/ 0 h 44"/>
                <a:gd name="T32" fmla="*/ 37 w 62"/>
                <a:gd name="T33" fmla="*/ 0 h 44"/>
                <a:gd name="T34" fmla="*/ 37 w 62"/>
                <a:gd name="T35" fmla="*/ 0 h 44"/>
                <a:gd name="T36" fmla="*/ 0 w 62"/>
                <a:gd name="T37" fmla="*/ 17 h 44"/>
                <a:gd name="T38" fmla="*/ 0 w 62"/>
                <a:gd name="T39"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44">
                  <a:moveTo>
                    <a:pt x="0" y="17"/>
                  </a:moveTo>
                  <a:lnTo>
                    <a:pt x="0" y="28"/>
                  </a:lnTo>
                  <a:lnTo>
                    <a:pt x="37" y="44"/>
                  </a:lnTo>
                  <a:lnTo>
                    <a:pt x="37" y="44"/>
                  </a:lnTo>
                  <a:lnTo>
                    <a:pt x="41" y="44"/>
                  </a:lnTo>
                  <a:lnTo>
                    <a:pt x="50" y="44"/>
                  </a:lnTo>
                  <a:lnTo>
                    <a:pt x="54" y="42"/>
                  </a:lnTo>
                  <a:lnTo>
                    <a:pt x="58" y="39"/>
                  </a:lnTo>
                  <a:lnTo>
                    <a:pt x="62" y="31"/>
                  </a:lnTo>
                  <a:lnTo>
                    <a:pt x="62" y="22"/>
                  </a:lnTo>
                  <a:lnTo>
                    <a:pt x="62" y="22"/>
                  </a:lnTo>
                  <a:lnTo>
                    <a:pt x="62" y="11"/>
                  </a:lnTo>
                  <a:lnTo>
                    <a:pt x="60" y="6"/>
                  </a:lnTo>
                  <a:lnTo>
                    <a:pt x="56" y="3"/>
                  </a:lnTo>
                  <a:lnTo>
                    <a:pt x="52" y="0"/>
                  </a:lnTo>
                  <a:lnTo>
                    <a:pt x="44" y="0"/>
                  </a:lnTo>
                  <a:lnTo>
                    <a:pt x="37" y="0"/>
                  </a:lnTo>
                  <a:lnTo>
                    <a:pt x="37" y="0"/>
                  </a:lnTo>
                  <a:lnTo>
                    <a:pt x="0" y="17"/>
                  </a:lnTo>
                  <a:lnTo>
                    <a:pt x="0" y="17"/>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25" name="Freeform 24"/>
            <p:cNvSpPr>
              <a:spLocks/>
            </p:cNvSpPr>
            <p:nvPr/>
          </p:nvSpPr>
          <p:spPr bwMode="auto">
            <a:xfrm>
              <a:off x="2819" y="1471"/>
              <a:ext cx="19" cy="22"/>
            </a:xfrm>
            <a:custGeom>
              <a:avLst/>
              <a:gdLst>
                <a:gd name="T0" fmla="*/ 19 w 19"/>
                <a:gd name="T1" fmla="*/ 11 h 22"/>
                <a:gd name="T2" fmla="*/ 19 w 19"/>
                <a:gd name="T3" fmla="*/ 11 h 22"/>
                <a:gd name="T4" fmla="*/ 17 w 19"/>
                <a:gd name="T5" fmla="*/ 17 h 22"/>
                <a:gd name="T6" fmla="*/ 17 w 19"/>
                <a:gd name="T7" fmla="*/ 20 h 22"/>
                <a:gd name="T8" fmla="*/ 13 w 19"/>
                <a:gd name="T9" fmla="*/ 22 h 22"/>
                <a:gd name="T10" fmla="*/ 9 w 19"/>
                <a:gd name="T11" fmla="*/ 22 h 22"/>
                <a:gd name="T12" fmla="*/ 9 w 19"/>
                <a:gd name="T13" fmla="*/ 22 h 22"/>
                <a:gd name="T14" fmla="*/ 7 w 19"/>
                <a:gd name="T15" fmla="*/ 22 h 22"/>
                <a:gd name="T16" fmla="*/ 2 w 19"/>
                <a:gd name="T17" fmla="*/ 20 h 22"/>
                <a:gd name="T18" fmla="*/ 2 w 19"/>
                <a:gd name="T19" fmla="*/ 17 h 22"/>
                <a:gd name="T20" fmla="*/ 0 w 19"/>
                <a:gd name="T21" fmla="*/ 11 h 22"/>
                <a:gd name="T22" fmla="*/ 0 w 19"/>
                <a:gd name="T23" fmla="*/ 11 h 22"/>
                <a:gd name="T24" fmla="*/ 2 w 19"/>
                <a:gd name="T25" fmla="*/ 6 h 22"/>
                <a:gd name="T26" fmla="*/ 2 w 19"/>
                <a:gd name="T27" fmla="*/ 3 h 22"/>
                <a:gd name="T28" fmla="*/ 7 w 19"/>
                <a:gd name="T29" fmla="*/ 0 h 22"/>
                <a:gd name="T30" fmla="*/ 9 w 19"/>
                <a:gd name="T31" fmla="*/ 0 h 22"/>
                <a:gd name="T32" fmla="*/ 9 w 19"/>
                <a:gd name="T33" fmla="*/ 0 h 22"/>
                <a:gd name="T34" fmla="*/ 13 w 19"/>
                <a:gd name="T35" fmla="*/ 0 h 22"/>
                <a:gd name="T36" fmla="*/ 17 w 19"/>
                <a:gd name="T37" fmla="*/ 3 h 22"/>
                <a:gd name="T38" fmla="*/ 17 w 19"/>
                <a:gd name="T39" fmla="*/ 6 h 22"/>
                <a:gd name="T40" fmla="*/ 19 w 19"/>
                <a:gd name="T41" fmla="*/ 11 h 22"/>
                <a:gd name="T42" fmla="*/ 19 w 19"/>
                <a:gd name="T43"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 h="22">
                  <a:moveTo>
                    <a:pt x="19" y="11"/>
                  </a:moveTo>
                  <a:lnTo>
                    <a:pt x="19" y="11"/>
                  </a:lnTo>
                  <a:lnTo>
                    <a:pt x="17" y="17"/>
                  </a:lnTo>
                  <a:lnTo>
                    <a:pt x="17" y="20"/>
                  </a:lnTo>
                  <a:lnTo>
                    <a:pt x="13" y="22"/>
                  </a:lnTo>
                  <a:lnTo>
                    <a:pt x="9" y="22"/>
                  </a:lnTo>
                  <a:lnTo>
                    <a:pt x="9" y="22"/>
                  </a:lnTo>
                  <a:lnTo>
                    <a:pt x="7" y="22"/>
                  </a:lnTo>
                  <a:lnTo>
                    <a:pt x="2" y="20"/>
                  </a:lnTo>
                  <a:lnTo>
                    <a:pt x="2" y="17"/>
                  </a:lnTo>
                  <a:lnTo>
                    <a:pt x="0" y="11"/>
                  </a:lnTo>
                  <a:lnTo>
                    <a:pt x="0" y="11"/>
                  </a:lnTo>
                  <a:lnTo>
                    <a:pt x="2" y="6"/>
                  </a:lnTo>
                  <a:lnTo>
                    <a:pt x="2" y="3"/>
                  </a:lnTo>
                  <a:lnTo>
                    <a:pt x="7" y="0"/>
                  </a:lnTo>
                  <a:lnTo>
                    <a:pt x="9" y="0"/>
                  </a:lnTo>
                  <a:lnTo>
                    <a:pt x="9" y="0"/>
                  </a:lnTo>
                  <a:lnTo>
                    <a:pt x="13" y="0"/>
                  </a:lnTo>
                  <a:lnTo>
                    <a:pt x="17" y="3"/>
                  </a:lnTo>
                  <a:lnTo>
                    <a:pt x="17" y="6"/>
                  </a:lnTo>
                  <a:lnTo>
                    <a:pt x="19" y="11"/>
                  </a:lnTo>
                  <a:lnTo>
                    <a:pt x="19" y="11"/>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26" name="Freeform 25"/>
            <p:cNvSpPr>
              <a:spLocks/>
            </p:cNvSpPr>
            <p:nvPr/>
          </p:nvSpPr>
          <p:spPr bwMode="auto">
            <a:xfrm>
              <a:off x="2782" y="1308"/>
              <a:ext cx="93" cy="20"/>
            </a:xfrm>
            <a:custGeom>
              <a:avLst/>
              <a:gdLst>
                <a:gd name="T0" fmla="*/ 75 w 93"/>
                <a:gd name="T1" fmla="*/ 3 h 20"/>
                <a:gd name="T2" fmla="*/ 75 w 93"/>
                <a:gd name="T3" fmla="*/ 3 h 20"/>
                <a:gd name="T4" fmla="*/ 87 w 93"/>
                <a:gd name="T5" fmla="*/ 6 h 20"/>
                <a:gd name="T6" fmla="*/ 93 w 93"/>
                <a:gd name="T7" fmla="*/ 8 h 20"/>
                <a:gd name="T8" fmla="*/ 93 w 93"/>
                <a:gd name="T9" fmla="*/ 8 h 20"/>
                <a:gd name="T10" fmla="*/ 89 w 93"/>
                <a:gd name="T11" fmla="*/ 14 h 20"/>
                <a:gd name="T12" fmla="*/ 81 w 93"/>
                <a:gd name="T13" fmla="*/ 17 h 20"/>
                <a:gd name="T14" fmla="*/ 66 w 93"/>
                <a:gd name="T15" fmla="*/ 20 h 20"/>
                <a:gd name="T16" fmla="*/ 48 w 93"/>
                <a:gd name="T17" fmla="*/ 20 h 20"/>
                <a:gd name="T18" fmla="*/ 48 w 93"/>
                <a:gd name="T19" fmla="*/ 20 h 20"/>
                <a:gd name="T20" fmla="*/ 29 w 93"/>
                <a:gd name="T21" fmla="*/ 20 h 20"/>
                <a:gd name="T22" fmla="*/ 15 w 93"/>
                <a:gd name="T23" fmla="*/ 17 h 20"/>
                <a:gd name="T24" fmla="*/ 4 w 93"/>
                <a:gd name="T25" fmla="*/ 14 h 20"/>
                <a:gd name="T26" fmla="*/ 0 w 93"/>
                <a:gd name="T27" fmla="*/ 8 h 20"/>
                <a:gd name="T28" fmla="*/ 0 w 93"/>
                <a:gd name="T29" fmla="*/ 8 h 20"/>
                <a:gd name="T30" fmla="*/ 2 w 93"/>
                <a:gd name="T31" fmla="*/ 6 h 20"/>
                <a:gd name="T32" fmla="*/ 8 w 93"/>
                <a:gd name="T33" fmla="*/ 3 h 20"/>
                <a:gd name="T34" fmla="*/ 29 w 93"/>
                <a:gd name="T3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20">
                  <a:moveTo>
                    <a:pt x="75" y="3"/>
                  </a:moveTo>
                  <a:lnTo>
                    <a:pt x="75" y="3"/>
                  </a:lnTo>
                  <a:lnTo>
                    <a:pt x="87" y="6"/>
                  </a:lnTo>
                  <a:lnTo>
                    <a:pt x="93" y="8"/>
                  </a:lnTo>
                  <a:lnTo>
                    <a:pt x="93" y="8"/>
                  </a:lnTo>
                  <a:lnTo>
                    <a:pt x="89" y="14"/>
                  </a:lnTo>
                  <a:lnTo>
                    <a:pt x="81" y="17"/>
                  </a:lnTo>
                  <a:lnTo>
                    <a:pt x="66" y="20"/>
                  </a:lnTo>
                  <a:lnTo>
                    <a:pt x="48" y="20"/>
                  </a:lnTo>
                  <a:lnTo>
                    <a:pt x="48" y="20"/>
                  </a:lnTo>
                  <a:lnTo>
                    <a:pt x="29" y="20"/>
                  </a:lnTo>
                  <a:lnTo>
                    <a:pt x="15" y="17"/>
                  </a:lnTo>
                  <a:lnTo>
                    <a:pt x="4" y="14"/>
                  </a:lnTo>
                  <a:lnTo>
                    <a:pt x="0" y="8"/>
                  </a:lnTo>
                  <a:lnTo>
                    <a:pt x="0" y="8"/>
                  </a:lnTo>
                  <a:lnTo>
                    <a:pt x="2" y="6"/>
                  </a:lnTo>
                  <a:lnTo>
                    <a:pt x="8" y="3"/>
                  </a:lnTo>
                  <a:lnTo>
                    <a:pt x="29" y="0"/>
                  </a:lnTo>
                </a:path>
              </a:pathLst>
            </a:custGeom>
            <a:noFill/>
            <a:ln w="127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7" name="Freeform 26"/>
            <p:cNvSpPr>
              <a:spLocks/>
            </p:cNvSpPr>
            <p:nvPr/>
          </p:nvSpPr>
          <p:spPr bwMode="auto">
            <a:xfrm>
              <a:off x="2838" y="1294"/>
              <a:ext cx="23" cy="34"/>
            </a:xfrm>
            <a:custGeom>
              <a:avLst/>
              <a:gdLst>
                <a:gd name="T0" fmla="*/ 21 w 23"/>
                <a:gd name="T1" fmla="*/ 34 h 34"/>
                <a:gd name="T2" fmla="*/ 0 w 23"/>
                <a:gd name="T3" fmla="*/ 14 h 34"/>
                <a:gd name="T4" fmla="*/ 23 w 23"/>
                <a:gd name="T5" fmla="*/ 0 h 34"/>
                <a:gd name="T6" fmla="*/ 21 w 23"/>
                <a:gd name="T7" fmla="*/ 34 h 34"/>
              </a:gdLst>
              <a:ahLst/>
              <a:cxnLst>
                <a:cxn ang="0">
                  <a:pos x="T0" y="T1"/>
                </a:cxn>
                <a:cxn ang="0">
                  <a:pos x="T2" y="T3"/>
                </a:cxn>
                <a:cxn ang="0">
                  <a:pos x="T4" y="T5"/>
                </a:cxn>
                <a:cxn ang="0">
                  <a:pos x="T6" y="T7"/>
                </a:cxn>
              </a:cxnLst>
              <a:rect l="0" t="0" r="r" b="b"/>
              <a:pathLst>
                <a:path w="23" h="34">
                  <a:moveTo>
                    <a:pt x="21" y="34"/>
                  </a:moveTo>
                  <a:lnTo>
                    <a:pt x="0" y="14"/>
                  </a:lnTo>
                  <a:lnTo>
                    <a:pt x="23" y="0"/>
                  </a:lnTo>
                  <a:lnTo>
                    <a:pt x="21"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28" name="Freeform 27"/>
            <p:cNvSpPr>
              <a:spLocks/>
            </p:cNvSpPr>
            <p:nvPr/>
          </p:nvSpPr>
          <p:spPr bwMode="auto">
            <a:xfrm>
              <a:off x="2409" y="1239"/>
              <a:ext cx="87" cy="64"/>
            </a:xfrm>
            <a:custGeom>
              <a:avLst/>
              <a:gdLst>
                <a:gd name="T0" fmla="*/ 0 w 87"/>
                <a:gd name="T1" fmla="*/ 64 h 64"/>
                <a:gd name="T2" fmla="*/ 0 w 87"/>
                <a:gd name="T3" fmla="*/ 64 h 64"/>
                <a:gd name="T4" fmla="*/ 0 w 87"/>
                <a:gd name="T5" fmla="*/ 50 h 64"/>
                <a:gd name="T6" fmla="*/ 2 w 87"/>
                <a:gd name="T7" fmla="*/ 39 h 64"/>
                <a:gd name="T8" fmla="*/ 7 w 87"/>
                <a:gd name="T9" fmla="*/ 28 h 64"/>
                <a:gd name="T10" fmla="*/ 13 w 87"/>
                <a:gd name="T11" fmla="*/ 19 h 64"/>
                <a:gd name="T12" fmla="*/ 19 w 87"/>
                <a:gd name="T13" fmla="*/ 11 h 64"/>
                <a:gd name="T14" fmla="*/ 27 w 87"/>
                <a:gd name="T15" fmla="*/ 6 h 64"/>
                <a:gd name="T16" fmla="*/ 36 w 87"/>
                <a:gd name="T17" fmla="*/ 3 h 64"/>
                <a:gd name="T18" fmla="*/ 46 w 87"/>
                <a:gd name="T19" fmla="*/ 0 h 64"/>
                <a:gd name="T20" fmla="*/ 46 w 87"/>
                <a:gd name="T21" fmla="*/ 0 h 64"/>
                <a:gd name="T22" fmla="*/ 58 w 87"/>
                <a:gd name="T23" fmla="*/ 3 h 64"/>
                <a:gd name="T24" fmla="*/ 71 w 87"/>
                <a:gd name="T25" fmla="*/ 11 h 64"/>
                <a:gd name="T26" fmla="*/ 81 w 87"/>
                <a:gd name="T27" fmla="*/ 25 h 64"/>
                <a:gd name="T28" fmla="*/ 87 w 87"/>
                <a:gd name="T29" fmla="*/ 3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64">
                  <a:moveTo>
                    <a:pt x="0" y="64"/>
                  </a:moveTo>
                  <a:lnTo>
                    <a:pt x="0" y="64"/>
                  </a:lnTo>
                  <a:lnTo>
                    <a:pt x="0" y="50"/>
                  </a:lnTo>
                  <a:lnTo>
                    <a:pt x="2" y="39"/>
                  </a:lnTo>
                  <a:lnTo>
                    <a:pt x="7" y="28"/>
                  </a:lnTo>
                  <a:lnTo>
                    <a:pt x="13" y="19"/>
                  </a:lnTo>
                  <a:lnTo>
                    <a:pt x="19" y="11"/>
                  </a:lnTo>
                  <a:lnTo>
                    <a:pt x="27" y="6"/>
                  </a:lnTo>
                  <a:lnTo>
                    <a:pt x="36" y="3"/>
                  </a:lnTo>
                  <a:lnTo>
                    <a:pt x="46" y="0"/>
                  </a:lnTo>
                  <a:lnTo>
                    <a:pt x="46" y="0"/>
                  </a:lnTo>
                  <a:lnTo>
                    <a:pt x="58" y="3"/>
                  </a:lnTo>
                  <a:lnTo>
                    <a:pt x="71" y="11"/>
                  </a:lnTo>
                  <a:lnTo>
                    <a:pt x="81" y="25"/>
                  </a:lnTo>
                  <a:lnTo>
                    <a:pt x="87" y="39"/>
                  </a:lnTo>
                </a:path>
              </a:pathLst>
            </a:custGeom>
            <a:noFill/>
            <a:ln w="127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9" name="Freeform 28"/>
            <p:cNvSpPr>
              <a:spLocks/>
            </p:cNvSpPr>
            <p:nvPr/>
          </p:nvSpPr>
          <p:spPr bwMode="auto">
            <a:xfrm>
              <a:off x="2484" y="1269"/>
              <a:ext cx="23" cy="34"/>
            </a:xfrm>
            <a:custGeom>
              <a:avLst/>
              <a:gdLst>
                <a:gd name="T0" fmla="*/ 0 w 23"/>
                <a:gd name="T1" fmla="*/ 9 h 34"/>
                <a:gd name="T2" fmla="*/ 16 w 23"/>
                <a:gd name="T3" fmla="*/ 34 h 34"/>
                <a:gd name="T4" fmla="*/ 23 w 23"/>
                <a:gd name="T5" fmla="*/ 0 h 34"/>
                <a:gd name="T6" fmla="*/ 0 w 23"/>
                <a:gd name="T7" fmla="*/ 9 h 34"/>
              </a:gdLst>
              <a:ahLst/>
              <a:cxnLst>
                <a:cxn ang="0">
                  <a:pos x="T0" y="T1"/>
                </a:cxn>
                <a:cxn ang="0">
                  <a:pos x="T2" y="T3"/>
                </a:cxn>
                <a:cxn ang="0">
                  <a:pos x="T4" y="T5"/>
                </a:cxn>
                <a:cxn ang="0">
                  <a:pos x="T6" y="T7"/>
                </a:cxn>
              </a:cxnLst>
              <a:rect l="0" t="0" r="r" b="b"/>
              <a:pathLst>
                <a:path w="23" h="34">
                  <a:moveTo>
                    <a:pt x="0" y="9"/>
                  </a:moveTo>
                  <a:lnTo>
                    <a:pt x="16" y="34"/>
                  </a:lnTo>
                  <a:lnTo>
                    <a:pt x="23" y="0"/>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30" name="Freeform 29"/>
            <p:cNvSpPr>
              <a:spLocks/>
            </p:cNvSpPr>
            <p:nvPr/>
          </p:nvSpPr>
          <p:spPr bwMode="auto">
            <a:xfrm>
              <a:off x="2900" y="1239"/>
              <a:ext cx="89" cy="64"/>
            </a:xfrm>
            <a:custGeom>
              <a:avLst/>
              <a:gdLst>
                <a:gd name="T0" fmla="*/ 0 w 89"/>
                <a:gd name="T1" fmla="*/ 64 h 64"/>
                <a:gd name="T2" fmla="*/ 0 w 89"/>
                <a:gd name="T3" fmla="*/ 64 h 64"/>
                <a:gd name="T4" fmla="*/ 2 w 89"/>
                <a:gd name="T5" fmla="*/ 50 h 64"/>
                <a:gd name="T6" fmla="*/ 4 w 89"/>
                <a:gd name="T7" fmla="*/ 39 h 64"/>
                <a:gd name="T8" fmla="*/ 8 w 89"/>
                <a:gd name="T9" fmla="*/ 28 h 64"/>
                <a:gd name="T10" fmla="*/ 15 w 89"/>
                <a:gd name="T11" fmla="*/ 19 h 64"/>
                <a:gd name="T12" fmla="*/ 21 w 89"/>
                <a:gd name="T13" fmla="*/ 11 h 64"/>
                <a:gd name="T14" fmla="*/ 29 w 89"/>
                <a:gd name="T15" fmla="*/ 6 h 64"/>
                <a:gd name="T16" fmla="*/ 37 w 89"/>
                <a:gd name="T17" fmla="*/ 3 h 64"/>
                <a:gd name="T18" fmla="*/ 46 w 89"/>
                <a:gd name="T19" fmla="*/ 0 h 64"/>
                <a:gd name="T20" fmla="*/ 46 w 89"/>
                <a:gd name="T21" fmla="*/ 0 h 64"/>
                <a:gd name="T22" fmla="*/ 60 w 89"/>
                <a:gd name="T23" fmla="*/ 3 h 64"/>
                <a:gd name="T24" fmla="*/ 73 w 89"/>
                <a:gd name="T25" fmla="*/ 11 h 64"/>
                <a:gd name="T26" fmla="*/ 81 w 89"/>
                <a:gd name="T27" fmla="*/ 25 h 64"/>
                <a:gd name="T28" fmla="*/ 89 w 89"/>
                <a:gd name="T29" fmla="*/ 3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64">
                  <a:moveTo>
                    <a:pt x="0" y="64"/>
                  </a:moveTo>
                  <a:lnTo>
                    <a:pt x="0" y="64"/>
                  </a:lnTo>
                  <a:lnTo>
                    <a:pt x="2" y="50"/>
                  </a:lnTo>
                  <a:lnTo>
                    <a:pt x="4" y="39"/>
                  </a:lnTo>
                  <a:lnTo>
                    <a:pt x="8" y="28"/>
                  </a:lnTo>
                  <a:lnTo>
                    <a:pt x="15" y="19"/>
                  </a:lnTo>
                  <a:lnTo>
                    <a:pt x="21" y="11"/>
                  </a:lnTo>
                  <a:lnTo>
                    <a:pt x="29" y="6"/>
                  </a:lnTo>
                  <a:lnTo>
                    <a:pt x="37" y="3"/>
                  </a:lnTo>
                  <a:lnTo>
                    <a:pt x="46" y="0"/>
                  </a:lnTo>
                  <a:lnTo>
                    <a:pt x="46" y="0"/>
                  </a:lnTo>
                  <a:lnTo>
                    <a:pt x="60" y="3"/>
                  </a:lnTo>
                  <a:lnTo>
                    <a:pt x="73" y="11"/>
                  </a:lnTo>
                  <a:lnTo>
                    <a:pt x="81" y="25"/>
                  </a:lnTo>
                  <a:lnTo>
                    <a:pt x="89" y="39"/>
                  </a:lnTo>
                </a:path>
              </a:pathLst>
            </a:custGeom>
            <a:noFill/>
            <a:ln w="127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31" name="Freeform 30"/>
            <p:cNvSpPr>
              <a:spLocks/>
            </p:cNvSpPr>
            <p:nvPr/>
          </p:nvSpPr>
          <p:spPr bwMode="auto">
            <a:xfrm>
              <a:off x="2975" y="1269"/>
              <a:ext cx="25" cy="34"/>
            </a:xfrm>
            <a:custGeom>
              <a:avLst/>
              <a:gdLst>
                <a:gd name="T0" fmla="*/ 0 w 25"/>
                <a:gd name="T1" fmla="*/ 9 h 34"/>
                <a:gd name="T2" fmla="*/ 16 w 25"/>
                <a:gd name="T3" fmla="*/ 34 h 34"/>
                <a:gd name="T4" fmla="*/ 25 w 25"/>
                <a:gd name="T5" fmla="*/ 0 h 34"/>
                <a:gd name="T6" fmla="*/ 0 w 25"/>
                <a:gd name="T7" fmla="*/ 9 h 34"/>
              </a:gdLst>
              <a:ahLst/>
              <a:cxnLst>
                <a:cxn ang="0">
                  <a:pos x="T0" y="T1"/>
                </a:cxn>
                <a:cxn ang="0">
                  <a:pos x="T2" y="T3"/>
                </a:cxn>
                <a:cxn ang="0">
                  <a:pos x="T4" y="T5"/>
                </a:cxn>
                <a:cxn ang="0">
                  <a:pos x="T6" y="T7"/>
                </a:cxn>
              </a:cxnLst>
              <a:rect l="0" t="0" r="r" b="b"/>
              <a:pathLst>
                <a:path w="25" h="34">
                  <a:moveTo>
                    <a:pt x="0" y="9"/>
                  </a:moveTo>
                  <a:lnTo>
                    <a:pt x="16" y="34"/>
                  </a:lnTo>
                  <a:lnTo>
                    <a:pt x="25" y="0"/>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32" name="Freeform 31"/>
            <p:cNvSpPr>
              <a:spLocks/>
            </p:cNvSpPr>
            <p:nvPr/>
          </p:nvSpPr>
          <p:spPr bwMode="auto">
            <a:xfrm>
              <a:off x="2198" y="1192"/>
              <a:ext cx="1365" cy="586"/>
            </a:xfrm>
            <a:custGeom>
              <a:avLst/>
              <a:gdLst>
                <a:gd name="T0" fmla="*/ 1346 w 1365"/>
                <a:gd name="T1" fmla="*/ 0 h 586"/>
                <a:gd name="T2" fmla="*/ 1346 w 1365"/>
                <a:gd name="T3" fmla="*/ 442 h 586"/>
                <a:gd name="T4" fmla="*/ 1052 w 1365"/>
                <a:gd name="T5" fmla="*/ 561 h 586"/>
                <a:gd name="T6" fmla="*/ 758 w 1365"/>
                <a:gd name="T7" fmla="*/ 442 h 586"/>
                <a:gd name="T8" fmla="*/ 758 w 1365"/>
                <a:gd name="T9" fmla="*/ 163 h 586"/>
                <a:gd name="T10" fmla="*/ 758 w 1365"/>
                <a:gd name="T11" fmla="*/ 163 h 586"/>
                <a:gd name="T12" fmla="*/ 758 w 1365"/>
                <a:gd name="T13" fmla="*/ 111 h 586"/>
                <a:gd name="T14" fmla="*/ 739 w 1365"/>
                <a:gd name="T15" fmla="*/ 111 h 586"/>
                <a:gd name="T16" fmla="*/ 739 w 1365"/>
                <a:gd name="T17" fmla="*/ 384 h 586"/>
                <a:gd name="T18" fmla="*/ 267 w 1365"/>
                <a:gd name="T19" fmla="*/ 384 h 586"/>
                <a:gd name="T20" fmla="*/ 267 w 1365"/>
                <a:gd name="T21" fmla="*/ 111 h 586"/>
                <a:gd name="T22" fmla="*/ 249 w 1365"/>
                <a:gd name="T23" fmla="*/ 111 h 586"/>
                <a:gd name="T24" fmla="*/ 249 w 1365"/>
                <a:gd name="T25" fmla="*/ 384 h 586"/>
                <a:gd name="T26" fmla="*/ 19 w 1365"/>
                <a:gd name="T27" fmla="*/ 384 h 586"/>
                <a:gd name="T28" fmla="*/ 19 w 1365"/>
                <a:gd name="T29" fmla="*/ 3 h 586"/>
                <a:gd name="T30" fmla="*/ 0 w 1365"/>
                <a:gd name="T31" fmla="*/ 3 h 586"/>
                <a:gd name="T32" fmla="*/ 0 w 1365"/>
                <a:gd name="T33" fmla="*/ 409 h 586"/>
                <a:gd name="T34" fmla="*/ 739 w 1365"/>
                <a:gd name="T35" fmla="*/ 409 h 586"/>
                <a:gd name="T36" fmla="*/ 739 w 1365"/>
                <a:gd name="T37" fmla="*/ 459 h 586"/>
                <a:gd name="T38" fmla="*/ 1052 w 1365"/>
                <a:gd name="T39" fmla="*/ 586 h 586"/>
                <a:gd name="T40" fmla="*/ 1365 w 1365"/>
                <a:gd name="T41" fmla="*/ 459 h 586"/>
                <a:gd name="T42" fmla="*/ 1365 w 1365"/>
                <a:gd name="T43" fmla="*/ 0 h 586"/>
                <a:gd name="T44" fmla="*/ 1346 w 1365"/>
                <a:gd name="T45" fmla="*/ 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65" h="586">
                  <a:moveTo>
                    <a:pt x="1346" y="0"/>
                  </a:moveTo>
                  <a:lnTo>
                    <a:pt x="1346" y="442"/>
                  </a:lnTo>
                  <a:lnTo>
                    <a:pt x="1052" y="561"/>
                  </a:lnTo>
                  <a:lnTo>
                    <a:pt x="758" y="442"/>
                  </a:lnTo>
                  <a:lnTo>
                    <a:pt x="758" y="163"/>
                  </a:lnTo>
                  <a:lnTo>
                    <a:pt x="758" y="163"/>
                  </a:lnTo>
                  <a:lnTo>
                    <a:pt x="758" y="111"/>
                  </a:lnTo>
                  <a:lnTo>
                    <a:pt x="739" y="111"/>
                  </a:lnTo>
                  <a:lnTo>
                    <a:pt x="739" y="384"/>
                  </a:lnTo>
                  <a:lnTo>
                    <a:pt x="267" y="384"/>
                  </a:lnTo>
                  <a:lnTo>
                    <a:pt x="267" y="111"/>
                  </a:lnTo>
                  <a:lnTo>
                    <a:pt x="249" y="111"/>
                  </a:lnTo>
                  <a:lnTo>
                    <a:pt x="249" y="384"/>
                  </a:lnTo>
                  <a:lnTo>
                    <a:pt x="19" y="384"/>
                  </a:lnTo>
                  <a:lnTo>
                    <a:pt x="19" y="3"/>
                  </a:lnTo>
                  <a:lnTo>
                    <a:pt x="0" y="3"/>
                  </a:lnTo>
                  <a:lnTo>
                    <a:pt x="0" y="409"/>
                  </a:lnTo>
                  <a:lnTo>
                    <a:pt x="739" y="409"/>
                  </a:lnTo>
                  <a:lnTo>
                    <a:pt x="739" y="459"/>
                  </a:lnTo>
                  <a:lnTo>
                    <a:pt x="1052" y="586"/>
                  </a:lnTo>
                  <a:lnTo>
                    <a:pt x="1365" y="459"/>
                  </a:lnTo>
                  <a:lnTo>
                    <a:pt x="1365" y="0"/>
                  </a:lnTo>
                  <a:lnTo>
                    <a:pt x="1346" y="0"/>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33" name="Freeform 32"/>
            <p:cNvSpPr>
              <a:spLocks/>
            </p:cNvSpPr>
            <p:nvPr/>
          </p:nvSpPr>
          <p:spPr bwMode="auto">
            <a:xfrm>
              <a:off x="3020" y="1159"/>
              <a:ext cx="93" cy="268"/>
            </a:xfrm>
            <a:custGeom>
              <a:avLst/>
              <a:gdLst>
                <a:gd name="T0" fmla="*/ 73 w 93"/>
                <a:gd name="T1" fmla="*/ 268 h 268"/>
                <a:gd name="T2" fmla="*/ 0 w 93"/>
                <a:gd name="T3" fmla="*/ 146 h 268"/>
                <a:gd name="T4" fmla="*/ 0 w 93"/>
                <a:gd name="T5" fmla="*/ 0 h 268"/>
                <a:gd name="T6" fmla="*/ 17 w 93"/>
                <a:gd name="T7" fmla="*/ 0 h 268"/>
                <a:gd name="T8" fmla="*/ 17 w 93"/>
                <a:gd name="T9" fmla="*/ 138 h 268"/>
                <a:gd name="T10" fmla="*/ 93 w 93"/>
                <a:gd name="T11" fmla="*/ 268 h 268"/>
                <a:gd name="T12" fmla="*/ 73 w 93"/>
                <a:gd name="T13" fmla="*/ 268 h 268"/>
              </a:gdLst>
              <a:ahLst/>
              <a:cxnLst>
                <a:cxn ang="0">
                  <a:pos x="T0" y="T1"/>
                </a:cxn>
                <a:cxn ang="0">
                  <a:pos x="T2" y="T3"/>
                </a:cxn>
                <a:cxn ang="0">
                  <a:pos x="T4" y="T5"/>
                </a:cxn>
                <a:cxn ang="0">
                  <a:pos x="T6" y="T7"/>
                </a:cxn>
                <a:cxn ang="0">
                  <a:pos x="T8" y="T9"/>
                </a:cxn>
                <a:cxn ang="0">
                  <a:pos x="T10" y="T11"/>
                </a:cxn>
                <a:cxn ang="0">
                  <a:pos x="T12" y="T13"/>
                </a:cxn>
              </a:cxnLst>
              <a:rect l="0" t="0" r="r" b="b"/>
              <a:pathLst>
                <a:path w="93" h="268">
                  <a:moveTo>
                    <a:pt x="73" y="268"/>
                  </a:moveTo>
                  <a:lnTo>
                    <a:pt x="0" y="146"/>
                  </a:lnTo>
                  <a:lnTo>
                    <a:pt x="0" y="0"/>
                  </a:lnTo>
                  <a:lnTo>
                    <a:pt x="17" y="0"/>
                  </a:lnTo>
                  <a:lnTo>
                    <a:pt x="17" y="138"/>
                  </a:lnTo>
                  <a:lnTo>
                    <a:pt x="93" y="268"/>
                  </a:lnTo>
                  <a:lnTo>
                    <a:pt x="73" y="268"/>
                  </a:lnTo>
                  <a:close/>
                </a:path>
              </a:pathLst>
            </a:custGeom>
            <a:solidFill>
              <a:srgbClr val="6D6E71"/>
            </a:solidFill>
            <a:ln w="635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34" name="Freeform 33"/>
            <p:cNvSpPr>
              <a:spLocks/>
            </p:cNvSpPr>
            <p:nvPr/>
          </p:nvSpPr>
          <p:spPr bwMode="auto">
            <a:xfrm>
              <a:off x="3126" y="1433"/>
              <a:ext cx="418" cy="0"/>
            </a:xfrm>
            <a:custGeom>
              <a:avLst/>
              <a:gdLst>
                <a:gd name="T0" fmla="*/ 0 w 418"/>
                <a:gd name="T1" fmla="*/ 418 w 418"/>
                <a:gd name="T2" fmla="*/ 0 w 418"/>
              </a:gdLst>
              <a:ahLst/>
              <a:cxnLst>
                <a:cxn ang="0">
                  <a:pos x="T0" y="0"/>
                </a:cxn>
                <a:cxn ang="0">
                  <a:pos x="T1" y="0"/>
                </a:cxn>
                <a:cxn ang="0">
                  <a:pos x="T2" y="0"/>
                </a:cxn>
              </a:cxnLst>
              <a:rect l="0" t="0" r="r" b="b"/>
              <a:pathLst>
                <a:path w="418">
                  <a:moveTo>
                    <a:pt x="0" y="0"/>
                  </a:moveTo>
                  <a:lnTo>
                    <a:pt x="418"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35" name="Line 34"/>
            <p:cNvSpPr>
              <a:spLocks noChangeShapeType="1"/>
            </p:cNvSpPr>
            <p:nvPr/>
          </p:nvSpPr>
          <p:spPr bwMode="auto">
            <a:xfrm>
              <a:off x="3126" y="1433"/>
              <a:ext cx="418"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36" name="Freeform 35"/>
            <p:cNvSpPr>
              <a:spLocks/>
            </p:cNvSpPr>
            <p:nvPr/>
          </p:nvSpPr>
          <p:spPr bwMode="auto">
            <a:xfrm>
              <a:off x="3043" y="1292"/>
              <a:ext cx="87" cy="143"/>
            </a:xfrm>
            <a:custGeom>
              <a:avLst/>
              <a:gdLst>
                <a:gd name="T0" fmla="*/ 0 w 87"/>
                <a:gd name="T1" fmla="*/ 0 h 143"/>
                <a:gd name="T2" fmla="*/ 87 w 87"/>
                <a:gd name="T3" fmla="*/ 143 h 143"/>
                <a:gd name="T4" fmla="*/ 0 w 87"/>
                <a:gd name="T5" fmla="*/ 0 h 143"/>
              </a:gdLst>
              <a:ahLst/>
              <a:cxnLst>
                <a:cxn ang="0">
                  <a:pos x="T0" y="T1"/>
                </a:cxn>
                <a:cxn ang="0">
                  <a:pos x="T2" y="T3"/>
                </a:cxn>
                <a:cxn ang="0">
                  <a:pos x="T4" y="T5"/>
                </a:cxn>
              </a:cxnLst>
              <a:rect l="0" t="0" r="r" b="b"/>
              <a:pathLst>
                <a:path w="87" h="143">
                  <a:moveTo>
                    <a:pt x="0" y="0"/>
                  </a:moveTo>
                  <a:lnTo>
                    <a:pt x="87"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37" name="Line 36"/>
            <p:cNvSpPr>
              <a:spLocks noChangeShapeType="1"/>
            </p:cNvSpPr>
            <p:nvPr/>
          </p:nvSpPr>
          <p:spPr bwMode="auto">
            <a:xfrm>
              <a:off x="3043" y="1292"/>
              <a:ext cx="87"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38" name="Freeform 37"/>
            <p:cNvSpPr>
              <a:spLocks/>
            </p:cNvSpPr>
            <p:nvPr/>
          </p:nvSpPr>
          <p:spPr bwMode="auto">
            <a:xfrm>
              <a:off x="3070"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39" name="Line 38"/>
            <p:cNvSpPr>
              <a:spLocks noChangeShapeType="1"/>
            </p:cNvSpPr>
            <p:nvPr/>
          </p:nvSpPr>
          <p:spPr bwMode="auto">
            <a:xfrm>
              <a:off x="3070"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40" name="Freeform 39"/>
            <p:cNvSpPr>
              <a:spLocks/>
            </p:cNvSpPr>
            <p:nvPr/>
          </p:nvSpPr>
          <p:spPr bwMode="auto">
            <a:xfrm>
              <a:off x="3095" y="1292"/>
              <a:ext cx="87" cy="143"/>
            </a:xfrm>
            <a:custGeom>
              <a:avLst/>
              <a:gdLst>
                <a:gd name="T0" fmla="*/ 0 w 87"/>
                <a:gd name="T1" fmla="*/ 0 h 143"/>
                <a:gd name="T2" fmla="*/ 87 w 87"/>
                <a:gd name="T3" fmla="*/ 143 h 143"/>
                <a:gd name="T4" fmla="*/ 0 w 87"/>
                <a:gd name="T5" fmla="*/ 0 h 143"/>
              </a:gdLst>
              <a:ahLst/>
              <a:cxnLst>
                <a:cxn ang="0">
                  <a:pos x="T0" y="T1"/>
                </a:cxn>
                <a:cxn ang="0">
                  <a:pos x="T2" y="T3"/>
                </a:cxn>
                <a:cxn ang="0">
                  <a:pos x="T4" y="T5"/>
                </a:cxn>
              </a:cxnLst>
              <a:rect l="0" t="0" r="r" b="b"/>
              <a:pathLst>
                <a:path w="87" h="143">
                  <a:moveTo>
                    <a:pt x="0" y="0"/>
                  </a:moveTo>
                  <a:lnTo>
                    <a:pt x="87"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41" name="Line 40"/>
            <p:cNvSpPr>
              <a:spLocks noChangeShapeType="1"/>
            </p:cNvSpPr>
            <p:nvPr/>
          </p:nvSpPr>
          <p:spPr bwMode="auto">
            <a:xfrm>
              <a:off x="3095" y="1292"/>
              <a:ext cx="87"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42" name="Freeform 41"/>
            <p:cNvSpPr>
              <a:spLocks/>
            </p:cNvSpPr>
            <p:nvPr/>
          </p:nvSpPr>
          <p:spPr bwMode="auto">
            <a:xfrm>
              <a:off x="3122"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43" name="Line 42"/>
            <p:cNvSpPr>
              <a:spLocks noChangeShapeType="1"/>
            </p:cNvSpPr>
            <p:nvPr/>
          </p:nvSpPr>
          <p:spPr bwMode="auto">
            <a:xfrm>
              <a:off x="3122"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44" name="Freeform 43"/>
            <p:cNvSpPr>
              <a:spLocks/>
            </p:cNvSpPr>
            <p:nvPr/>
          </p:nvSpPr>
          <p:spPr bwMode="auto">
            <a:xfrm>
              <a:off x="3147" y="1292"/>
              <a:ext cx="87" cy="143"/>
            </a:xfrm>
            <a:custGeom>
              <a:avLst/>
              <a:gdLst>
                <a:gd name="T0" fmla="*/ 0 w 87"/>
                <a:gd name="T1" fmla="*/ 0 h 143"/>
                <a:gd name="T2" fmla="*/ 87 w 87"/>
                <a:gd name="T3" fmla="*/ 143 h 143"/>
                <a:gd name="T4" fmla="*/ 0 w 87"/>
                <a:gd name="T5" fmla="*/ 0 h 143"/>
              </a:gdLst>
              <a:ahLst/>
              <a:cxnLst>
                <a:cxn ang="0">
                  <a:pos x="T0" y="T1"/>
                </a:cxn>
                <a:cxn ang="0">
                  <a:pos x="T2" y="T3"/>
                </a:cxn>
                <a:cxn ang="0">
                  <a:pos x="T4" y="T5"/>
                </a:cxn>
              </a:cxnLst>
              <a:rect l="0" t="0" r="r" b="b"/>
              <a:pathLst>
                <a:path w="87" h="143">
                  <a:moveTo>
                    <a:pt x="0" y="0"/>
                  </a:moveTo>
                  <a:lnTo>
                    <a:pt x="87"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45" name="Line 44"/>
            <p:cNvSpPr>
              <a:spLocks noChangeShapeType="1"/>
            </p:cNvSpPr>
            <p:nvPr/>
          </p:nvSpPr>
          <p:spPr bwMode="auto">
            <a:xfrm>
              <a:off x="3147" y="1292"/>
              <a:ext cx="87"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46" name="Freeform 45"/>
            <p:cNvSpPr>
              <a:spLocks/>
            </p:cNvSpPr>
            <p:nvPr/>
          </p:nvSpPr>
          <p:spPr bwMode="auto">
            <a:xfrm>
              <a:off x="3174" y="1292"/>
              <a:ext cx="84" cy="143"/>
            </a:xfrm>
            <a:custGeom>
              <a:avLst/>
              <a:gdLst>
                <a:gd name="T0" fmla="*/ 0 w 84"/>
                <a:gd name="T1" fmla="*/ 0 h 143"/>
                <a:gd name="T2" fmla="*/ 84 w 84"/>
                <a:gd name="T3" fmla="*/ 143 h 143"/>
                <a:gd name="T4" fmla="*/ 0 w 84"/>
                <a:gd name="T5" fmla="*/ 0 h 143"/>
              </a:gdLst>
              <a:ahLst/>
              <a:cxnLst>
                <a:cxn ang="0">
                  <a:pos x="T0" y="T1"/>
                </a:cxn>
                <a:cxn ang="0">
                  <a:pos x="T2" y="T3"/>
                </a:cxn>
                <a:cxn ang="0">
                  <a:pos x="T4" y="T5"/>
                </a:cxn>
              </a:cxnLst>
              <a:rect l="0" t="0" r="r" b="b"/>
              <a:pathLst>
                <a:path w="84" h="143">
                  <a:moveTo>
                    <a:pt x="0" y="0"/>
                  </a:moveTo>
                  <a:lnTo>
                    <a:pt x="84"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47" name="Line 46"/>
            <p:cNvSpPr>
              <a:spLocks noChangeShapeType="1"/>
            </p:cNvSpPr>
            <p:nvPr/>
          </p:nvSpPr>
          <p:spPr bwMode="auto">
            <a:xfrm>
              <a:off x="3174" y="1292"/>
              <a:ext cx="84"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48" name="Freeform 47"/>
            <p:cNvSpPr>
              <a:spLocks/>
            </p:cNvSpPr>
            <p:nvPr/>
          </p:nvSpPr>
          <p:spPr bwMode="auto">
            <a:xfrm>
              <a:off x="3198"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49" name="Line 48"/>
            <p:cNvSpPr>
              <a:spLocks noChangeShapeType="1"/>
            </p:cNvSpPr>
            <p:nvPr/>
          </p:nvSpPr>
          <p:spPr bwMode="auto">
            <a:xfrm>
              <a:off x="3198"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50" name="Freeform 49"/>
            <p:cNvSpPr>
              <a:spLocks/>
            </p:cNvSpPr>
            <p:nvPr/>
          </p:nvSpPr>
          <p:spPr bwMode="auto">
            <a:xfrm>
              <a:off x="3225"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51" name="Line 50"/>
            <p:cNvSpPr>
              <a:spLocks noChangeShapeType="1"/>
            </p:cNvSpPr>
            <p:nvPr/>
          </p:nvSpPr>
          <p:spPr bwMode="auto">
            <a:xfrm>
              <a:off x="3225"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52" name="Freeform 51"/>
            <p:cNvSpPr>
              <a:spLocks/>
            </p:cNvSpPr>
            <p:nvPr/>
          </p:nvSpPr>
          <p:spPr bwMode="auto">
            <a:xfrm>
              <a:off x="3250"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53" name="Line 52"/>
            <p:cNvSpPr>
              <a:spLocks noChangeShapeType="1"/>
            </p:cNvSpPr>
            <p:nvPr/>
          </p:nvSpPr>
          <p:spPr bwMode="auto">
            <a:xfrm>
              <a:off x="3250"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54" name="Freeform 53"/>
            <p:cNvSpPr>
              <a:spLocks/>
            </p:cNvSpPr>
            <p:nvPr/>
          </p:nvSpPr>
          <p:spPr bwMode="auto">
            <a:xfrm>
              <a:off x="3277"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55" name="Line 54"/>
            <p:cNvSpPr>
              <a:spLocks noChangeShapeType="1"/>
            </p:cNvSpPr>
            <p:nvPr/>
          </p:nvSpPr>
          <p:spPr bwMode="auto">
            <a:xfrm>
              <a:off x="3277"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56" name="Freeform 55"/>
            <p:cNvSpPr>
              <a:spLocks/>
            </p:cNvSpPr>
            <p:nvPr/>
          </p:nvSpPr>
          <p:spPr bwMode="auto">
            <a:xfrm>
              <a:off x="3302"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57" name="Line 56"/>
            <p:cNvSpPr>
              <a:spLocks noChangeShapeType="1"/>
            </p:cNvSpPr>
            <p:nvPr/>
          </p:nvSpPr>
          <p:spPr bwMode="auto">
            <a:xfrm>
              <a:off x="3302"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58" name="Freeform 57"/>
            <p:cNvSpPr>
              <a:spLocks/>
            </p:cNvSpPr>
            <p:nvPr/>
          </p:nvSpPr>
          <p:spPr bwMode="auto">
            <a:xfrm>
              <a:off x="3329"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59" name="Line 58"/>
            <p:cNvSpPr>
              <a:spLocks noChangeShapeType="1"/>
            </p:cNvSpPr>
            <p:nvPr/>
          </p:nvSpPr>
          <p:spPr bwMode="auto">
            <a:xfrm>
              <a:off x="3329"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60" name="Freeform 59"/>
            <p:cNvSpPr>
              <a:spLocks/>
            </p:cNvSpPr>
            <p:nvPr/>
          </p:nvSpPr>
          <p:spPr bwMode="auto">
            <a:xfrm>
              <a:off x="3354"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61" name="Line 60"/>
            <p:cNvSpPr>
              <a:spLocks noChangeShapeType="1"/>
            </p:cNvSpPr>
            <p:nvPr/>
          </p:nvSpPr>
          <p:spPr bwMode="auto">
            <a:xfrm>
              <a:off x="3354"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62" name="Freeform 61"/>
            <p:cNvSpPr>
              <a:spLocks/>
            </p:cNvSpPr>
            <p:nvPr/>
          </p:nvSpPr>
          <p:spPr bwMode="auto">
            <a:xfrm>
              <a:off x="3381"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63" name="Line 62"/>
            <p:cNvSpPr>
              <a:spLocks noChangeShapeType="1"/>
            </p:cNvSpPr>
            <p:nvPr/>
          </p:nvSpPr>
          <p:spPr bwMode="auto">
            <a:xfrm>
              <a:off x="3381"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64" name="Freeform 63"/>
            <p:cNvSpPr>
              <a:spLocks/>
            </p:cNvSpPr>
            <p:nvPr/>
          </p:nvSpPr>
          <p:spPr bwMode="auto">
            <a:xfrm>
              <a:off x="3406" y="1292"/>
              <a:ext cx="84" cy="143"/>
            </a:xfrm>
            <a:custGeom>
              <a:avLst/>
              <a:gdLst>
                <a:gd name="T0" fmla="*/ 0 w 84"/>
                <a:gd name="T1" fmla="*/ 0 h 143"/>
                <a:gd name="T2" fmla="*/ 84 w 84"/>
                <a:gd name="T3" fmla="*/ 143 h 143"/>
                <a:gd name="T4" fmla="*/ 0 w 84"/>
                <a:gd name="T5" fmla="*/ 0 h 143"/>
              </a:gdLst>
              <a:ahLst/>
              <a:cxnLst>
                <a:cxn ang="0">
                  <a:pos x="T0" y="T1"/>
                </a:cxn>
                <a:cxn ang="0">
                  <a:pos x="T2" y="T3"/>
                </a:cxn>
                <a:cxn ang="0">
                  <a:pos x="T4" y="T5"/>
                </a:cxn>
              </a:cxnLst>
              <a:rect l="0" t="0" r="r" b="b"/>
              <a:pathLst>
                <a:path w="84" h="143">
                  <a:moveTo>
                    <a:pt x="0" y="0"/>
                  </a:moveTo>
                  <a:lnTo>
                    <a:pt x="84"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65" name="Line 64"/>
            <p:cNvSpPr>
              <a:spLocks noChangeShapeType="1"/>
            </p:cNvSpPr>
            <p:nvPr/>
          </p:nvSpPr>
          <p:spPr bwMode="auto">
            <a:xfrm>
              <a:off x="3406" y="1292"/>
              <a:ext cx="84"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66" name="Freeform 65"/>
            <p:cNvSpPr>
              <a:spLocks/>
            </p:cNvSpPr>
            <p:nvPr/>
          </p:nvSpPr>
          <p:spPr bwMode="auto">
            <a:xfrm>
              <a:off x="3432"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67" name="Line 66"/>
            <p:cNvSpPr>
              <a:spLocks noChangeShapeType="1"/>
            </p:cNvSpPr>
            <p:nvPr/>
          </p:nvSpPr>
          <p:spPr bwMode="auto">
            <a:xfrm>
              <a:off x="3432"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68" name="Freeform 67"/>
            <p:cNvSpPr>
              <a:spLocks/>
            </p:cNvSpPr>
            <p:nvPr/>
          </p:nvSpPr>
          <p:spPr bwMode="auto">
            <a:xfrm>
              <a:off x="3457" y="1292"/>
              <a:ext cx="85" cy="143"/>
            </a:xfrm>
            <a:custGeom>
              <a:avLst/>
              <a:gdLst>
                <a:gd name="T0" fmla="*/ 0 w 85"/>
                <a:gd name="T1" fmla="*/ 0 h 143"/>
                <a:gd name="T2" fmla="*/ 85 w 85"/>
                <a:gd name="T3" fmla="*/ 143 h 143"/>
                <a:gd name="T4" fmla="*/ 0 w 85"/>
                <a:gd name="T5" fmla="*/ 0 h 143"/>
              </a:gdLst>
              <a:ahLst/>
              <a:cxnLst>
                <a:cxn ang="0">
                  <a:pos x="T0" y="T1"/>
                </a:cxn>
                <a:cxn ang="0">
                  <a:pos x="T2" y="T3"/>
                </a:cxn>
                <a:cxn ang="0">
                  <a:pos x="T4" y="T5"/>
                </a:cxn>
              </a:cxnLst>
              <a:rect l="0" t="0" r="r" b="b"/>
              <a:pathLst>
                <a:path w="85" h="143">
                  <a:moveTo>
                    <a:pt x="0" y="0"/>
                  </a:moveTo>
                  <a:lnTo>
                    <a:pt x="85" y="14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69" name="Line 68"/>
            <p:cNvSpPr>
              <a:spLocks noChangeShapeType="1"/>
            </p:cNvSpPr>
            <p:nvPr/>
          </p:nvSpPr>
          <p:spPr bwMode="auto">
            <a:xfrm>
              <a:off x="3457" y="1292"/>
              <a:ext cx="85" cy="14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70" name="Line 69"/>
            <p:cNvSpPr>
              <a:spLocks noChangeShapeType="1"/>
            </p:cNvSpPr>
            <p:nvPr/>
          </p:nvSpPr>
          <p:spPr bwMode="auto">
            <a:xfrm>
              <a:off x="2998" y="1427"/>
              <a:ext cx="16" cy="66"/>
            </a:xfrm>
            <a:prstGeom prst="line">
              <a:avLst/>
            </a:prstGeom>
            <a:noFill/>
            <a:ln w="12700">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71" name="Freeform 70"/>
            <p:cNvSpPr>
              <a:spLocks/>
            </p:cNvSpPr>
            <p:nvPr/>
          </p:nvSpPr>
          <p:spPr bwMode="auto">
            <a:xfrm>
              <a:off x="3002" y="1485"/>
              <a:ext cx="22" cy="30"/>
            </a:xfrm>
            <a:custGeom>
              <a:avLst/>
              <a:gdLst>
                <a:gd name="T0" fmla="*/ 0 w 22"/>
                <a:gd name="T1" fmla="*/ 8 h 30"/>
                <a:gd name="T2" fmla="*/ 18 w 22"/>
                <a:gd name="T3" fmla="*/ 30 h 30"/>
                <a:gd name="T4" fmla="*/ 22 w 22"/>
                <a:gd name="T5" fmla="*/ 0 h 30"/>
                <a:gd name="T6" fmla="*/ 0 w 22"/>
                <a:gd name="T7" fmla="*/ 8 h 30"/>
              </a:gdLst>
              <a:ahLst/>
              <a:cxnLst>
                <a:cxn ang="0">
                  <a:pos x="T0" y="T1"/>
                </a:cxn>
                <a:cxn ang="0">
                  <a:pos x="T2" y="T3"/>
                </a:cxn>
                <a:cxn ang="0">
                  <a:pos x="T4" y="T5"/>
                </a:cxn>
                <a:cxn ang="0">
                  <a:pos x="T6" y="T7"/>
                </a:cxn>
              </a:cxnLst>
              <a:rect l="0" t="0" r="r" b="b"/>
              <a:pathLst>
                <a:path w="22" h="30">
                  <a:moveTo>
                    <a:pt x="0" y="8"/>
                  </a:moveTo>
                  <a:lnTo>
                    <a:pt x="18" y="30"/>
                  </a:lnTo>
                  <a:lnTo>
                    <a:pt x="22" y="0"/>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72" name="Freeform 71"/>
            <p:cNvSpPr>
              <a:spLocks/>
            </p:cNvSpPr>
            <p:nvPr/>
          </p:nvSpPr>
          <p:spPr bwMode="auto">
            <a:xfrm>
              <a:off x="3004" y="1452"/>
              <a:ext cx="33" cy="19"/>
            </a:xfrm>
            <a:custGeom>
              <a:avLst/>
              <a:gdLst>
                <a:gd name="T0" fmla="*/ 0 w 33"/>
                <a:gd name="T1" fmla="*/ 0 h 19"/>
                <a:gd name="T2" fmla="*/ 0 w 33"/>
                <a:gd name="T3" fmla="*/ 0 h 19"/>
                <a:gd name="T4" fmla="*/ 2 w 33"/>
                <a:gd name="T5" fmla="*/ 3 h 19"/>
                <a:gd name="T6" fmla="*/ 8 w 33"/>
                <a:gd name="T7" fmla="*/ 11 h 19"/>
                <a:gd name="T8" fmla="*/ 18 w 33"/>
                <a:gd name="T9" fmla="*/ 16 h 19"/>
                <a:gd name="T10" fmla="*/ 25 w 33"/>
                <a:gd name="T11" fmla="*/ 19 h 19"/>
                <a:gd name="T12" fmla="*/ 33 w 33"/>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33" h="19">
                  <a:moveTo>
                    <a:pt x="0" y="0"/>
                  </a:moveTo>
                  <a:lnTo>
                    <a:pt x="0" y="0"/>
                  </a:lnTo>
                  <a:lnTo>
                    <a:pt x="2" y="3"/>
                  </a:lnTo>
                  <a:lnTo>
                    <a:pt x="8" y="11"/>
                  </a:lnTo>
                  <a:lnTo>
                    <a:pt x="18" y="16"/>
                  </a:lnTo>
                  <a:lnTo>
                    <a:pt x="25" y="19"/>
                  </a:lnTo>
                  <a:lnTo>
                    <a:pt x="33" y="19"/>
                  </a:lnTo>
                </a:path>
              </a:pathLst>
            </a:custGeom>
            <a:noFill/>
            <a:ln w="127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73" name="Freeform 72"/>
            <p:cNvSpPr>
              <a:spLocks/>
            </p:cNvSpPr>
            <p:nvPr/>
          </p:nvSpPr>
          <p:spPr bwMode="auto">
            <a:xfrm>
              <a:off x="3029" y="1455"/>
              <a:ext cx="24" cy="33"/>
            </a:xfrm>
            <a:custGeom>
              <a:avLst/>
              <a:gdLst>
                <a:gd name="T0" fmla="*/ 8 w 24"/>
                <a:gd name="T1" fmla="*/ 33 h 33"/>
                <a:gd name="T2" fmla="*/ 24 w 24"/>
                <a:gd name="T3" fmla="*/ 8 h 33"/>
                <a:gd name="T4" fmla="*/ 0 w 24"/>
                <a:gd name="T5" fmla="*/ 0 h 33"/>
                <a:gd name="T6" fmla="*/ 8 w 24"/>
                <a:gd name="T7" fmla="*/ 33 h 33"/>
              </a:gdLst>
              <a:ahLst/>
              <a:cxnLst>
                <a:cxn ang="0">
                  <a:pos x="T0" y="T1"/>
                </a:cxn>
                <a:cxn ang="0">
                  <a:pos x="T2" y="T3"/>
                </a:cxn>
                <a:cxn ang="0">
                  <a:pos x="T4" y="T5"/>
                </a:cxn>
                <a:cxn ang="0">
                  <a:pos x="T6" y="T7"/>
                </a:cxn>
              </a:cxnLst>
              <a:rect l="0" t="0" r="r" b="b"/>
              <a:pathLst>
                <a:path w="24" h="33">
                  <a:moveTo>
                    <a:pt x="8" y="33"/>
                  </a:moveTo>
                  <a:lnTo>
                    <a:pt x="24" y="8"/>
                  </a:lnTo>
                  <a:lnTo>
                    <a:pt x="0" y="0"/>
                  </a:lnTo>
                  <a:lnTo>
                    <a:pt x="8"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74" name="Rectangle 74"/>
            <p:cNvSpPr>
              <a:spLocks noChangeArrowheads="1"/>
            </p:cNvSpPr>
            <p:nvPr/>
          </p:nvSpPr>
          <p:spPr bwMode="auto">
            <a:xfrm>
              <a:off x="2445" y="1899"/>
              <a:ext cx="23"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900" b="1" dirty="0">
                  <a:solidFill>
                    <a:srgbClr val="FFFFFF"/>
                  </a:solidFill>
                  <a:latin typeface="Helvetica" panose="020B0604020202020204" pitchFamily="34" charset="0"/>
                </a:rPr>
                <a:t> </a:t>
              </a:r>
              <a:endParaRPr lang="en-US" sz="1350" dirty="0">
                <a:solidFill>
                  <a:srgbClr val="FF0000"/>
                </a:solidFill>
              </a:endParaRPr>
            </a:p>
          </p:txBody>
        </p:sp>
      </p:grpSp>
      <p:sp>
        <p:nvSpPr>
          <p:cNvPr id="88" name="AutoShape 287"/>
          <p:cNvSpPr>
            <a:spLocks noChangeAspect="1" noChangeArrowheads="1" noTextEdit="1"/>
          </p:cNvSpPr>
          <p:nvPr/>
        </p:nvSpPr>
        <p:spPr bwMode="auto">
          <a:xfrm>
            <a:off x="6275785" y="3322115"/>
            <a:ext cx="1017984" cy="127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pic>
        <p:nvPicPr>
          <p:cNvPr id="89" name="Picture 28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0791" y="3325255"/>
            <a:ext cx="1008459" cy="530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Freeform 290"/>
          <p:cNvSpPr>
            <a:spLocks noEditPoints="1"/>
          </p:cNvSpPr>
          <p:nvPr/>
        </p:nvSpPr>
        <p:spPr bwMode="auto">
          <a:xfrm>
            <a:off x="6330793" y="3325255"/>
            <a:ext cx="1010840" cy="533684"/>
          </a:xfrm>
          <a:custGeom>
            <a:avLst/>
            <a:gdLst>
              <a:gd name="T0" fmla="*/ 0 w 849"/>
              <a:gd name="T1" fmla="*/ 0 h 340"/>
              <a:gd name="T2" fmla="*/ 0 w 849"/>
              <a:gd name="T3" fmla="*/ 340 h 340"/>
              <a:gd name="T4" fmla="*/ 849 w 849"/>
              <a:gd name="T5" fmla="*/ 340 h 340"/>
              <a:gd name="T6" fmla="*/ 849 w 849"/>
              <a:gd name="T7" fmla="*/ 0 h 340"/>
              <a:gd name="T8" fmla="*/ 0 w 849"/>
              <a:gd name="T9" fmla="*/ 0 h 340"/>
              <a:gd name="T10" fmla="*/ 23 w 849"/>
              <a:gd name="T11" fmla="*/ 319 h 340"/>
              <a:gd name="T12" fmla="*/ 23 w 849"/>
              <a:gd name="T13" fmla="*/ 271 h 340"/>
              <a:gd name="T14" fmla="*/ 781 w 849"/>
              <a:gd name="T15" fmla="*/ 271 h 340"/>
              <a:gd name="T16" fmla="*/ 781 w 849"/>
              <a:gd name="T17" fmla="*/ 257 h 340"/>
              <a:gd name="T18" fmla="*/ 23 w 849"/>
              <a:gd name="T19" fmla="*/ 257 h 340"/>
              <a:gd name="T20" fmla="*/ 23 w 849"/>
              <a:gd name="T21" fmla="*/ 144 h 340"/>
              <a:gd name="T22" fmla="*/ 781 w 849"/>
              <a:gd name="T23" fmla="*/ 144 h 340"/>
              <a:gd name="T24" fmla="*/ 781 w 849"/>
              <a:gd name="T25" fmla="*/ 130 h 340"/>
              <a:gd name="T26" fmla="*/ 23 w 849"/>
              <a:gd name="T27" fmla="*/ 130 h 340"/>
              <a:gd name="T28" fmla="*/ 23 w 849"/>
              <a:gd name="T29" fmla="*/ 22 h 340"/>
              <a:gd name="T30" fmla="*/ 826 w 849"/>
              <a:gd name="T31" fmla="*/ 22 h 340"/>
              <a:gd name="T32" fmla="*/ 826 w 849"/>
              <a:gd name="T33" fmla="*/ 67 h 340"/>
              <a:gd name="T34" fmla="*/ 65 w 849"/>
              <a:gd name="T35" fmla="*/ 67 h 340"/>
              <a:gd name="T36" fmla="*/ 65 w 849"/>
              <a:gd name="T37" fmla="*/ 82 h 340"/>
              <a:gd name="T38" fmla="*/ 826 w 849"/>
              <a:gd name="T39" fmla="*/ 82 h 340"/>
              <a:gd name="T40" fmla="*/ 826 w 849"/>
              <a:gd name="T41" fmla="*/ 194 h 340"/>
              <a:gd name="T42" fmla="*/ 65 w 849"/>
              <a:gd name="T43" fmla="*/ 194 h 340"/>
              <a:gd name="T44" fmla="*/ 65 w 849"/>
              <a:gd name="T45" fmla="*/ 209 h 340"/>
              <a:gd name="T46" fmla="*/ 826 w 849"/>
              <a:gd name="T47" fmla="*/ 209 h 340"/>
              <a:gd name="T48" fmla="*/ 826 w 849"/>
              <a:gd name="T49" fmla="*/ 319 h 340"/>
              <a:gd name="T50" fmla="*/ 23 w 849"/>
              <a:gd name="T51" fmla="*/ 319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9" h="340">
                <a:moveTo>
                  <a:pt x="0" y="0"/>
                </a:moveTo>
                <a:lnTo>
                  <a:pt x="0" y="340"/>
                </a:lnTo>
                <a:lnTo>
                  <a:pt x="849" y="340"/>
                </a:lnTo>
                <a:lnTo>
                  <a:pt x="849" y="0"/>
                </a:lnTo>
                <a:lnTo>
                  <a:pt x="0" y="0"/>
                </a:lnTo>
                <a:close/>
                <a:moveTo>
                  <a:pt x="23" y="319"/>
                </a:moveTo>
                <a:lnTo>
                  <a:pt x="23" y="271"/>
                </a:lnTo>
                <a:lnTo>
                  <a:pt x="781" y="271"/>
                </a:lnTo>
                <a:lnTo>
                  <a:pt x="781" y="257"/>
                </a:lnTo>
                <a:lnTo>
                  <a:pt x="23" y="257"/>
                </a:lnTo>
                <a:lnTo>
                  <a:pt x="23" y="144"/>
                </a:lnTo>
                <a:lnTo>
                  <a:pt x="781" y="144"/>
                </a:lnTo>
                <a:lnTo>
                  <a:pt x="781" y="130"/>
                </a:lnTo>
                <a:lnTo>
                  <a:pt x="23" y="130"/>
                </a:lnTo>
                <a:lnTo>
                  <a:pt x="23" y="22"/>
                </a:lnTo>
                <a:lnTo>
                  <a:pt x="826" y="22"/>
                </a:lnTo>
                <a:lnTo>
                  <a:pt x="826" y="67"/>
                </a:lnTo>
                <a:lnTo>
                  <a:pt x="65" y="67"/>
                </a:lnTo>
                <a:lnTo>
                  <a:pt x="65" y="82"/>
                </a:lnTo>
                <a:lnTo>
                  <a:pt x="826" y="82"/>
                </a:lnTo>
                <a:lnTo>
                  <a:pt x="826" y="194"/>
                </a:lnTo>
                <a:lnTo>
                  <a:pt x="65" y="194"/>
                </a:lnTo>
                <a:lnTo>
                  <a:pt x="65" y="209"/>
                </a:lnTo>
                <a:lnTo>
                  <a:pt x="826" y="209"/>
                </a:lnTo>
                <a:lnTo>
                  <a:pt x="826" y="319"/>
                </a:lnTo>
                <a:lnTo>
                  <a:pt x="23" y="319"/>
                </a:lnTo>
                <a:close/>
              </a:path>
            </a:pathLst>
          </a:custGeom>
          <a:solidFill>
            <a:srgbClr val="6D6E71"/>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91" name="Rectangle 293"/>
          <p:cNvSpPr>
            <a:spLocks noChangeArrowheads="1"/>
          </p:cNvSpPr>
          <p:nvPr/>
        </p:nvSpPr>
        <p:spPr bwMode="auto">
          <a:xfrm>
            <a:off x="6586537" y="4400471"/>
            <a:ext cx="41678"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825" b="1" dirty="0">
                <a:solidFill>
                  <a:srgbClr val="FFFFFF"/>
                </a:solidFill>
                <a:latin typeface="Helvetica" panose="020B0604020202020204" pitchFamily="34" charset="0"/>
              </a:rPr>
              <a:t>r</a:t>
            </a:r>
            <a:endParaRPr lang="en-US" sz="1350" dirty="0"/>
          </a:p>
        </p:txBody>
      </p:sp>
      <p:sp>
        <p:nvSpPr>
          <p:cNvPr id="92" name="Rectangle 294"/>
          <p:cNvSpPr>
            <a:spLocks noChangeArrowheads="1"/>
          </p:cNvSpPr>
          <p:nvPr/>
        </p:nvSpPr>
        <p:spPr bwMode="auto">
          <a:xfrm>
            <a:off x="6627021" y="4400472"/>
            <a:ext cx="65"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en-US" sz="1350" dirty="0"/>
          </a:p>
        </p:txBody>
      </p:sp>
      <p:pic>
        <p:nvPicPr>
          <p:cNvPr id="9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5141" y="2849438"/>
            <a:ext cx="510779" cy="353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 name="Freeform 6"/>
          <p:cNvSpPr>
            <a:spLocks/>
          </p:cNvSpPr>
          <p:nvPr/>
        </p:nvSpPr>
        <p:spPr bwMode="auto">
          <a:xfrm>
            <a:off x="1104902" y="2829199"/>
            <a:ext cx="550069" cy="384572"/>
          </a:xfrm>
          <a:custGeom>
            <a:avLst/>
            <a:gdLst>
              <a:gd name="T0" fmla="*/ 462 w 462"/>
              <a:gd name="T1" fmla="*/ 323 h 323"/>
              <a:gd name="T2" fmla="*/ 0 w 462"/>
              <a:gd name="T3" fmla="*/ 323 h 323"/>
              <a:gd name="T4" fmla="*/ 0 w 462"/>
              <a:gd name="T5" fmla="*/ 0 h 323"/>
              <a:gd name="T6" fmla="*/ 30 w 462"/>
              <a:gd name="T7" fmla="*/ 0 h 323"/>
              <a:gd name="T8" fmla="*/ 30 w 462"/>
              <a:gd name="T9" fmla="*/ 303 h 323"/>
              <a:gd name="T10" fmla="*/ 433 w 462"/>
              <a:gd name="T11" fmla="*/ 303 h 323"/>
              <a:gd name="T12" fmla="*/ 433 w 462"/>
              <a:gd name="T13" fmla="*/ 0 h 323"/>
              <a:gd name="T14" fmla="*/ 462 w 462"/>
              <a:gd name="T15" fmla="*/ 0 h 323"/>
              <a:gd name="T16" fmla="*/ 462 w 462"/>
              <a:gd name="T17" fmla="*/ 323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2" h="323">
                <a:moveTo>
                  <a:pt x="462" y="323"/>
                </a:moveTo>
                <a:lnTo>
                  <a:pt x="0" y="323"/>
                </a:lnTo>
                <a:lnTo>
                  <a:pt x="0" y="0"/>
                </a:lnTo>
                <a:lnTo>
                  <a:pt x="30" y="0"/>
                </a:lnTo>
                <a:lnTo>
                  <a:pt x="30" y="303"/>
                </a:lnTo>
                <a:lnTo>
                  <a:pt x="433" y="303"/>
                </a:lnTo>
                <a:lnTo>
                  <a:pt x="433" y="0"/>
                </a:lnTo>
                <a:lnTo>
                  <a:pt x="462" y="0"/>
                </a:lnTo>
                <a:lnTo>
                  <a:pt x="462" y="323"/>
                </a:lnTo>
                <a:close/>
              </a:path>
            </a:pathLst>
          </a:custGeom>
          <a:solidFill>
            <a:srgbClr val="6D6E71"/>
          </a:solidFill>
          <a:ln w="11113">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95" name="Freeform 7"/>
          <p:cNvSpPr>
            <a:spLocks/>
          </p:cNvSpPr>
          <p:nvPr/>
        </p:nvSpPr>
        <p:spPr bwMode="auto">
          <a:xfrm>
            <a:off x="1302547" y="2705371"/>
            <a:ext cx="154781" cy="396479"/>
          </a:xfrm>
          <a:custGeom>
            <a:avLst/>
            <a:gdLst>
              <a:gd name="T0" fmla="*/ 104 w 130"/>
              <a:gd name="T1" fmla="*/ 29 h 333"/>
              <a:gd name="T2" fmla="*/ 104 w 130"/>
              <a:gd name="T3" fmla="*/ 0 h 333"/>
              <a:gd name="T4" fmla="*/ 26 w 130"/>
              <a:gd name="T5" fmla="*/ 0 h 333"/>
              <a:gd name="T6" fmla="*/ 26 w 130"/>
              <a:gd name="T7" fmla="*/ 29 h 333"/>
              <a:gd name="T8" fmla="*/ 0 w 130"/>
              <a:gd name="T9" fmla="*/ 29 h 333"/>
              <a:gd name="T10" fmla="*/ 0 w 130"/>
              <a:gd name="T11" fmla="*/ 44 h 333"/>
              <a:gd name="T12" fmla="*/ 59 w 130"/>
              <a:gd name="T13" fmla="*/ 44 h 333"/>
              <a:gd name="T14" fmla="*/ 59 w 130"/>
              <a:gd name="T15" fmla="*/ 333 h 333"/>
              <a:gd name="T16" fmla="*/ 72 w 130"/>
              <a:gd name="T17" fmla="*/ 333 h 333"/>
              <a:gd name="T18" fmla="*/ 72 w 130"/>
              <a:gd name="T19" fmla="*/ 44 h 333"/>
              <a:gd name="T20" fmla="*/ 130 w 130"/>
              <a:gd name="T21" fmla="*/ 44 h 333"/>
              <a:gd name="T22" fmla="*/ 130 w 130"/>
              <a:gd name="T23" fmla="*/ 29 h 333"/>
              <a:gd name="T24" fmla="*/ 104 w 130"/>
              <a:gd name="T25" fmla="*/ 29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333">
                <a:moveTo>
                  <a:pt x="104" y="29"/>
                </a:moveTo>
                <a:lnTo>
                  <a:pt x="104" y="0"/>
                </a:lnTo>
                <a:lnTo>
                  <a:pt x="26" y="0"/>
                </a:lnTo>
                <a:lnTo>
                  <a:pt x="26" y="29"/>
                </a:lnTo>
                <a:lnTo>
                  <a:pt x="0" y="29"/>
                </a:lnTo>
                <a:lnTo>
                  <a:pt x="0" y="44"/>
                </a:lnTo>
                <a:lnTo>
                  <a:pt x="59" y="44"/>
                </a:lnTo>
                <a:lnTo>
                  <a:pt x="59" y="333"/>
                </a:lnTo>
                <a:lnTo>
                  <a:pt x="72" y="333"/>
                </a:lnTo>
                <a:lnTo>
                  <a:pt x="72" y="44"/>
                </a:lnTo>
                <a:lnTo>
                  <a:pt x="130" y="44"/>
                </a:lnTo>
                <a:lnTo>
                  <a:pt x="130" y="29"/>
                </a:lnTo>
                <a:lnTo>
                  <a:pt x="104" y="29"/>
                </a:lnTo>
                <a:close/>
              </a:path>
            </a:pathLst>
          </a:custGeom>
          <a:solidFill>
            <a:srgbClr val="6D6E71"/>
          </a:solidFill>
          <a:ln w="11113">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96" name="Freeform 8"/>
          <p:cNvSpPr>
            <a:spLocks/>
          </p:cNvSpPr>
          <p:nvPr/>
        </p:nvSpPr>
        <p:spPr bwMode="auto">
          <a:xfrm>
            <a:off x="1244203" y="3080421"/>
            <a:ext cx="120254" cy="41672"/>
          </a:xfrm>
          <a:custGeom>
            <a:avLst/>
            <a:gdLst>
              <a:gd name="T0" fmla="*/ 101 w 101"/>
              <a:gd name="T1" fmla="*/ 13 h 35"/>
              <a:gd name="T2" fmla="*/ 101 w 101"/>
              <a:gd name="T3" fmla="*/ 22 h 35"/>
              <a:gd name="T4" fmla="*/ 43 w 101"/>
              <a:gd name="T5" fmla="*/ 33 h 35"/>
              <a:gd name="T6" fmla="*/ 43 w 101"/>
              <a:gd name="T7" fmla="*/ 33 h 35"/>
              <a:gd name="T8" fmla="*/ 36 w 101"/>
              <a:gd name="T9" fmla="*/ 35 h 35"/>
              <a:gd name="T10" fmla="*/ 23 w 101"/>
              <a:gd name="T11" fmla="*/ 35 h 35"/>
              <a:gd name="T12" fmla="*/ 13 w 101"/>
              <a:gd name="T13" fmla="*/ 33 h 35"/>
              <a:gd name="T14" fmla="*/ 7 w 101"/>
              <a:gd name="T15" fmla="*/ 31 h 35"/>
              <a:gd name="T16" fmla="*/ 4 w 101"/>
              <a:gd name="T17" fmla="*/ 24 h 35"/>
              <a:gd name="T18" fmla="*/ 0 w 101"/>
              <a:gd name="T19" fmla="*/ 18 h 35"/>
              <a:gd name="T20" fmla="*/ 0 w 101"/>
              <a:gd name="T21" fmla="*/ 18 h 35"/>
              <a:gd name="T22" fmla="*/ 4 w 101"/>
              <a:gd name="T23" fmla="*/ 9 h 35"/>
              <a:gd name="T24" fmla="*/ 7 w 101"/>
              <a:gd name="T25" fmla="*/ 4 h 35"/>
              <a:gd name="T26" fmla="*/ 10 w 101"/>
              <a:gd name="T27" fmla="*/ 2 h 35"/>
              <a:gd name="T28" fmla="*/ 20 w 101"/>
              <a:gd name="T29" fmla="*/ 0 h 35"/>
              <a:gd name="T30" fmla="*/ 33 w 101"/>
              <a:gd name="T31" fmla="*/ 0 h 35"/>
              <a:gd name="T32" fmla="*/ 40 w 101"/>
              <a:gd name="T33" fmla="*/ 0 h 35"/>
              <a:gd name="T34" fmla="*/ 40 w 101"/>
              <a:gd name="T35" fmla="*/ 0 h 35"/>
              <a:gd name="T36" fmla="*/ 101 w 101"/>
              <a:gd name="T37" fmla="*/ 13 h 35"/>
              <a:gd name="T38" fmla="*/ 101 w 101"/>
              <a:gd name="T3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1" h="35">
                <a:moveTo>
                  <a:pt x="101" y="13"/>
                </a:moveTo>
                <a:lnTo>
                  <a:pt x="101" y="22"/>
                </a:lnTo>
                <a:lnTo>
                  <a:pt x="43" y="33"/>
                </a:lnTo>
                <a:lnTo>
                  <a:pt x="43" y="33"/>
                </a:lnTo>
                <a:lnTo>
                  <a:pt x="36" y="35"/>
                </a:lnTo>
                <a:lnTo>
                  <a:pt x="23" y="35"/>
                </a:lnTo>
                <a:lnTo>
                  <a:pt x="13" y="33"/>
                </a:lnTo>
                <a:lnTo>
                  <a:pt x="7" y="31"/>
                </a:lnTo>
                <a:lnTo>
                  <a:pt x="4" y="24"/>
                </a:lnTo>
                <a:lnTo>
                  <a:pt x="0" y="18"/>
                </a:lnTo>
                <a:lnTo>
                  <a:pt x="0" y="18"/>
                </a:lnTo>
                <a:lnTo>
                  <a:pt x="4" y="9"/>
                </a:lnTo>
                <a:lnTo>
                  <a:pt x="7" y="4"/>
                </a:lnTo>
                <a:lnTo>
                  <a:pt x="10" y="2"/>
                </a:lnTo>
                <a:lnTo>
                  <a:pt x="20" y="0"/>
                </a:lnTo>
                <a:lnTo>
                  <a:pt x="33" y="0"/>
                </a:lnTo>
                <a:lnTo>
                  <a:pt x="40" y="0"/>
                </a:lnTo>
                <a:lnTo>
                  <a:pt x="40" y="0"/>
                </a:lnTo>
                <a:lnTo>
                  <a:pt x="101" y="13"/>
                </a:lnTo>
                <a:lnTo>
                  <a:pt x="101" y="13"/>
                </a:lnTo>
                <a:close/>
              </a:path>
            </a:pathLst>
          </a:custGeom>
          <a:solidFill>
            <a:srgbClr val="6D6E71"/>
          </a:solidFill>
          <a:ln w="11113">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97" name="Freeform 9"/>
          <p:cNvSpPr>
            <a:spLocks/>
          </p:cNvSpPr>
          <p:nvPr/>
        </p:nvSpPr>
        <p:spPr bwMode="auto">
          <a:xfrm>
            <a:off x="1395413" y="3080421"/>
            <a:ext cx="120254" cy="41672"/>
          </a:xfrm>
          <a:custGeom>
            <a:avLst/>
            <a:gdLst>
              <a:gd name="T0" fmla="*/ 0 w 101"/>
              <a:gd name="T1" fmla="*/ 13 h 35"/>
              <a:gd name="T2" fmla="*/ 0 w 101"/>
              <a:gd name="T3" fmla="*/ 22 h 35"/>
              <a:gd name="T4" fmla="*/ 59 w 101"/>
              <a:gd name="T5" fmla="*/ 33 h 35"/>
              <a:gd name="T6" fmla="*/ 59 w 101"/>
              <a:gd name="T7" fmla="*/ 33 h 35"/>
              <a:gd name="T8" fmla="*/ 65 w 101"/>
              <a:gd name="T9" fmla="*/ 35 h 35"/>
              <a:gd name="T10" fmla="*/ 78 w 101"/>
              <a:gd name="T11" fmla="*/ 35 h 35"/>
              <a:gd name="T12" fmla="*/ 88 w 101"/>
              <a:gd name="T13" fmla="*/ 33 h 35"/>
              <a:gd name="T14" fmla="*/ 95 w 101"/>
              <a:gd name="T15" fmla="*/ 31 h 35"/>
              <a:gd name="T16" fmla="*/ 98 w 101"/>
              <a:gd name="T17" fmla="*/ 24 h 35"/>
              <a:gd name="T18" fmla="*/ 101 w 101"/>
              <a:gd name="T19" fmla="*/ 18 h 35"/>
              <a:gd name="T20" fmla="*/ 101 w 101"/>
              <a:gd name="T21" fmla="*/ 18 h 35"/>
              <a:gd name="T22" fmla="*/ 98 w 101"/>
              <a:gd name="T23" fmla="*/ 9 h 35"/>
              <a:gd name="T24" fmla="*/ 95 w 101"/>
              <a:gd name="T25" fmla="*/ 4 h 35"/>
              <a:gd name="T26" fmla="*/ 88 w 101"/>
              <a:gd name="T27" fmla="*/ 2 h 35"/>
              <a:gd name="T28" fmla="*/ 82 w 101"/>
              <a:gd name="T29" fmla="*/ 0 h 35"/>
              <a:gd name="T30" fmla="*/ 69 w 101"/>
              <a:gd name="T31" fmla="*/ 0 h 35"/>
              <a:gd name="T32" fmla="*/ 59 w 101"/>
              <a:gd name="T33" fmla="*/ 0 h 35"/>
              <a:gd name="T34" fmla="*/ 59 w 101"/>
              <a:gd name="T35" fmla="*/ 0 h 35"/>
              <a:gd name="T36" fmla="*/ 0 w 101"/>
              <a:gd name="T37" fmla="*/ 13 h 35"/>
              <a:gd name="T38" fmla="*/ 0 w 101"/>
              <a:gd name="T3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1" h="35">
                <a:moveTo>
                  <a:pt x="0" y="13"/>
                </a:moveTo>
                <a:lnTo>
                  <a:pt x="0" y="22"/>
                </a:lnTo>
                <a:lnTo>
                  <a:pt x="59" y="33"/>
                </a:lnTo>
                <a:lnTo>
                  <a:pt x="59" y="33"/>
                </a:lnTo>
                <a:lnTo>
                  <a:pt x="65" y="35"/>
                </a:lnTo>
                <a:lnTo>
                  <a:pt x="78" y="35"/>
                </a:lnTo>
                <a:lnTo>
                  <a:pt x="88" y="33"/>
                </a:lnTo>
                <a:lnTo>
                  <a:pt x="95" y="31"/>
                </a:lnTo>
                <a:lnTo>
                  <a:pt x="98" y="24"/>
                </a:lnTo>
                <a:lnTo>
                  <a:pt x="101" y="18"/>
                </a:lnTo>
                <a:lnTo>
                  <a:pt x="101" y="18"/>
                </a:lnTo>
                <a:lnTo>
                  <a:pt x="98" y="9"/>
                </a:lnTo>
                <a:lnTo>
                  <a:pt x="95" y="4"/>
                </a:lnTo>
                <a:lnTo>
                  <a:pt x="88" y="2"/>
                </a:lnTo>
                <a:lnTo>
                  <a:pt x="82" y="0"/>
                </a:lnTo>
                <a:lnTo>
                  <a:pt x="69" y="0"/>
                </a:lnTo>
                <a:lnTo>
                  <a:pt x="59" y="0"/>
                </a:lnTo>
                <a:lnTo>
                  <a:pt x="59" y="0"/>
                </a:lnTo>
                <a:lnTo>
                  <a:pt x="0" y="13"/>
                </a:lnTo>
                <a:lnTo>
                  <a:pt x="0" y="13"/>
                </a:lnTo>
                <a:close/>
              </a:path>
            </a:pathLst>
          </a:custGeom>
          <a:solidFill>
            <a:srgbClr val="6D6E71"/>
          </a:solidFill>
          <a:ln w="11113">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98" name="Freeform 10"/>
          <p:cNvSpPr>
            <a:spLocks/>
          </p:cNvSpPr>
          <p:nvPr/>
        </p:nvSpPr>
        <p:spPr bwMode="auto">
          <a:xfrm>
            <a:off x="1364459" y="3091134"/>
            <a:ext cx="30956" cy="20241"/>
          </a:xfrm>
          <a:custGeom>
            <a:avLst/>
            <a:gdLst>
              <a:gd name="T0" fmla="*/ 26 w 26"/>
              <a:gd name="T1" fmla="*/ 9 h 17"/>
              <a:gd name="T2" fmla="*/ 26 w 26"/>
              <a:gd name="T3" fmla="*/ 9 h 17"/>
              <a:gd name="T4" fmla="*/ 26 w 26"/>
              <a:gd name="T5" fmla="*/ 11 h 17"/>
              <a:gd name="T6" fmla="*/ 23 w 26"/>
              <a:gd name="T7" fmla="*/ 15 h 17"/>
              <a:gd name="T8" fmla="*/ 20 w 26"/>
              <a:gd name="T9" fmla="*/ 17 h 17"/>
              <a:gd name="T10" fmla="*/ 13 w 26"/>
              <a:gd name="T11" fmla="*/ 17 h 17"/>
              <a:gd name="T12" fmla="*/ 13 w 26"/>
              <a:gd name="T13" fmla="*/ 17 h 17"/>
              <a:gd name="T14" fmla="*/ 7 w 26"/>
              <a:gd name="T15" fmla="*/ 17 h 17"/>
              <a:gd name="T16" fmla="*/ 4 w 26"/>
              <a:gd name="T17" fmla="*/ 15 h 17"/>
              <a:gd name="T18" fmla="*/ 0 w 26"/>
              <a:gd name="T19" fmla="*/ 11 h 17"/>
              <a:gd name="T20" fmla="*/ 0 w 26"/>
              <a:gd name="T21" fmla="*/ 9 h 17"/>
              <a:gd name="T22" fmla="*/ 0 w 26"/>
              <a:gd name="T23" fmla="*/ 9 h 17"/>
              <a:gd name="T24" fmla="*/ 0 w 26"/>
              <a:gd name="T25" fmla="*/ 4 h 17"/>
              <a:gd name="T26" fmla="*/ 4 w 26"/>
              <a:gd name="T27" fmla="*/ 2 h 17"/>
              <a:gd name="T28" fmla="*/ 7 w 26"/>
              <a:gd name="T29" fmla="*/ 0 h 17"/>
              <a:gd name="T30" fmla="*/ 13 w 26"/>
              <a:gd name="T31" fmla="*/ 0 h 17"/>
              <a:gd name="T32" fmla="*/ 13 w 26"/>
              <a:gd name="T33" fmla="*/ 0 h 17"/>
              <a:gd name="T34" fmla="*/ 20 w 26"/>
              <a:gd name="T35" fmla="*/ 0 h 17"/>
              <a:gd name="T36" fmla="*/ 23 w 26"/>
              <a:gd name="T37" fmla="*/ 2 h 17"/>
              <a:gd name="T38" fmla="*/ 26 w 26"/>
              <a:gd name="T39" fmla="*/ 4 h 17"/>
              <a:gd name="T40" fmla="*/ 26 w 26"/>
              <a:gd name="T41" fmla="*/ 9 h 17"/>
              <a:gd name="T42" fmla="*/ 26 w 26"/>
              <a:gd name="T43"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17">
                <a:moveTo>
                  <a:pt x="26" y="9"/>
                </a:moveTo>
                <a:lnTo>
                  <a:pt x="26" y="9"/>
                </a:lnTo>
                <a:lnTo>
                  <a:pt x="26" y="11"/>
                </a:lnTo>
                <a:lnTo>
                  <a:pt x="23" y="15"/>
                </a:lnTo>
                <a:lnTo>
                  <a:pt x="20" y="17"/>
                </a:lnTo>
                <a:lnTo>
                  <a:pt x="13" y="17"/>
                </a:lnTo>
                <a:lnTo>
                  <a:pt x="13" y="17"/>
                </a:lnTo>
                <a:lnTo>
                  <a:pt x="7" y="17"/>
                </a:lnTo>
                <a:lnTo>
                  <a:pt x="4" y="15"/>
                </a:lnTo>
                <a:lnTo>
                  <a:pt x="0" y="11"/>
                </a:lnTo>
                <a:lnTo>
                  <a:pt x="0" y="9"/>
                </a:lnTo>
                <a:lnTo>
                  <a:pt x="0" y="9"/>
                </a:lnTo>
                <a:lnTo>
                  <a:pt x="0" y="4"/>
                </a:lnTo>
                <a:lnTo>
                  <a:pt x="4" y="2"/>
                </a:lnTo>
                <a:lnTo>
                  <a:pt x="7" y="0"/>
                </a:lnTo>
                <a:lnTo>
                  <a:pt x="13" y="0"/>
                </a:lnTo>
                <a:lnTo>
                  <a:pt x="13" y="0"/>
                </a:lnTo>
                <a:lnTo>
                  <a:pt x="20" y="0"/>
                </a:lnTo>
                <a:lnTo>
                  <a:pt x="23" y="2"/>
                </a:lnTo>
                <a:lnTo>
                  <a:pt x="26" y="4"/>
                </a:lnTo>
                <a:lnTo>
                  <a:pt x="26" y="9"/>
                </a:lnTo>
                <a:lnTo>
                  <a:pt x="26" y="9"/>
                </a:lnTo>
                <a:close/>
              </a:path>
            </a:pathLst>
          </a:custGeom>
          <a:solidFill>
            <a:srgbClr val="6D6E71"/>
          </a:solidFill>
          <a:ln w="11113">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99" name="Freeform 11"/>
          <p:cNvSpPr>
            <a:spLocks/>
          </p:cNvSpPr>
          <p:nvPr/>
        </p:nvSpPr>
        <p:spPr bwMode="auto">
          <a:xfrm>
            <a:off x="1295403" y="2936355"/>
            <a:ext cx="173831" cy="17860"/>
          </a:xfrm>
          <a:custGeom>
            <a:avLst/>
            <a:gdLst>
              <a:gd name="T0" fmla="*/ 114 w 146"/>
              <a:gd name="T1" fmla="*/ 2 h 15"/>
              <a:gd name="T2" fmla="*/ 114 w 146"/>
              <a:gd name="T3" fmla="*/ 2 h 15"/>
              <a:gd name="T4" fmla="*/ 136 w 146"/>
              <a:gd name="T5" fmla="*/ 4 h 15"/>
              <a:gd name="T6" fmla="*/ 146 w 146"/>
              <a:gd name="T7" fmla="*/ 7 h 15"/>
              <a:gd name="T8" fmla="*/ 146 w 146"/>
              <a:gd name="T9" fmla="*/ 7 h 15"/>
              <a:gd name="T10" fmla="*/ 140 w 146"/>
              <a:gd name="T11" fmla="*/ 11 h 15"/>
              <a:gd name="T12" fmla="*/ 123 w 146"/>
              <a:gd name="T13" fmla="*/ 13 h 15"/>
              <a:gd name="T14" fmla="*/ 101 w 146"/>
              <a:gd name="T15" fmla="*/ 15 h 15"/>
              <a:gd name="T16" fmla="*/ 71 w 146"/>
              <a:gd name="T17" fmla="*/ 15 h 15"/>
              <a:gd name="T18" fmla="*/ 71 w 146"/>
              <a:gd name="T19" fmla="*/ 15 h 15"/>
              <a:gd name="T20" fmla="*/ 42 w 146"/>
              <a:gd name="T21" fmla="*/ 15 h 15"/>
              <a:gd name="T22" fmla="*/ 19 w 146"/>
              <a:gd name="T23" fmla="*/ 13 h 15"/>
              <a:gd name="T24" fmla="*/ 6 w 146"/>
              <a:gd name="T25" fmla="*/ 11 h 15"/>
              <a:gd name="T26" fmla="*/ 0 w 146"/>
              <a:gd name="T27" fmla="*/ 7 h 15"/>
              <a:gd name="T28" fmla="*/ 0 w 146"/>
              <a:gd name="T29" fmla="*/ 7 h 15"/>
              <a:gd name="T30" fmla="*/ 3 w 146"/>
              <a:gd name="T31" fmla="*/ 4 h 15"/>
              <a:gd name="T32" fmla="*/ 10 w 146"/>
              <a:gd name="T33" fmla="*/ 2 h 15"/>
              <a:gd name="T34" fmla="*/ 42 w 146"/>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6" h="15">
                <a:moveTo>
                  <a:pt x="114" y="2"/>
                </a:moveTo>
                <a:lnTo>
                  <a:pt x="114" y="2"/>
                </a:lnTo>
                <a:lnTo>
                  <a:pt x="136" y="4"/>
                </a:lnTo>
                <a:lnTo>
                  <a:pt x="146" y="7"/>
                </a:lnTo>
                <a:lnTo>
                  <a:pt x="146" y="7"/>
                </a:lnTo>
                <a:lnTo>
                  <a:pt x="140" y="11"/>
                </a:lnTo>
                <a:lnTo>
                  <a:pt x="123" y="13"/>
                </a:lnTo>
                <a:lnTo>
                  <a:pt x="101" y="15"/>
                </a:lnTo>
                <a:lnTo>
                  <a:pt x="71" y="15"/>
                </a:lnTo>
                <a:lnTo>
                  <a:pt x="71" y="15"/>
                </a:lnTo>
                <a:lnTo>
                  <a:pt x="42" y="15"/>
                </a:lnTo>
                <a:lnTo>
                  <a:pt x="19" y="13"/>
                </a:lnTo>
                <a:lnTo>
                  <a:pt x="6" y="11"/>
                </a:lnTo>
                <a:lnTo>
                  <a:pt x="0" y="7"/>
                </a:lnTo>
                <a:lnTo>
                  <a:pt x="0" y="7"/>
                </a:lnTo>
                <a:lnTo>
                  <a:pt x="3" y="4"/>
                </a:lnTo>
                <a:lnTo>
                  <a:pt x="10" y="2"/>
                </a:lnTo>
                <a:lnTo>
                  <a:pt x="42" y="0"/>
                </a:lnTo>
              </a:path>
            </a:pathLst>
          </a:custGeom>
          <a:noFill/>
          <a:ln w="206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100" name="Freeform 12"/>
          <p:cNvSpPr>
            <a:spLocks/>
          </p:cNvSpPr>
          <p:nvPr/>
        </p:nvSpPr>
        <p:spPr bwMode="auto">
          <a:xfrm>
            <a:off x="1400178" y="2923258"/>
            <a:ext cx="41672" cy="30956"/>
          </a:xfrm>
          <a:custGeom>
            <a:avLst/>
            <a:gdLst>
              <a:gd name="T0" fmla="*/ 29 w 35"/>
              <a:gd name="T1" fmla="*/ 26 h 26"/>
              <a:gd name="T2" fmla="*/ 0 w 35"/>
              <a:gd name="T3" fmla="*/ 11 h 26"/>
              <a:gd name="T4" fmla="*/ 35 w 35"/>
              <a:gd name="T5" fmla="*/ 0 h 26"/>
              <a:gd name="T6" fmla="*/ 29 w 35"/>
              <a:gd name="T7" fmla="*/ 26 h 26"/>
            </a:gdLst>
            <a:ahLst/>
            <a:cxnLst>
              <a:cxn ang="0">
                <a:pos x="T0" y="T1"/>
              </a:cxn>
              <a:cxn ang="0">
                <a:pos x="T2" y="T3"/>
              </a:cxn>
              <a:cxn ang="0">
                <a:pos x="T4" y="T5"/>
              </a:cxn>
              <a:cxn ang="0">
                <a:pos x="T6" y="T7"/>
              </a:cxn>
            </a:cxnLst>
            <a:rect l="0" t="0" r="r" b="b"/>
            <a:pathLst>
              <a:path w="35" h="26">
                <a:moveTo>
                  <a:pt x="29" y="26"/>
                </a:moveTo>
                <a:lnTo>
                  <a:pt x="0" y="11"/>
                </a:lnTo>
                <a:lnTo>
                  <a:pt x="35" y="0"/>
                </a:lnTo>
                <a:lnTo>
                  <a:pt x="29"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103" name="Rectangle 14"/>
          <p:cNvSpPr>
            <a:spLocks noChangeArrowheads="1"/>
          </p:cNvSpPr>
          <p:nvPr/>
        </p:nvSpPr>
        <p:spPr bwMode="auto">
          <a:xfrm>
            <a:off x="1067715" y="3321287"/>
            <a:ext cx="702115"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350" dirty="0">
                <a:latin typeface="+mn-lt"/>
              </a:rPr>
              <a:t>Rapid Mix</a:t>
            </a:r>
          </a:p>
        </p:txBody>
      </p:sp>
      <p:pic>
        <p:nvPicPr>
          <p:cNvPr id="107" name="Picture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05265" y="2973267"/>
            <a:ext cx="1278731" cy="565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 name="Freeform 22"/>
          <p:cNvSpPr>
            <a:spLocks/>
          </p:cNvSpPr>
          <p:nvPr/>
        </p:nvSpPr>
        <p:spPr bwMode="auto">
          <a:xfrm>
            <a:off x="4204097" y="3132809"/>
            <a:ext cx="123825" cy="58341"/>
          </a:xfrm>
          <a:custGeom>
            <a:avLst/>
            <a:gdLst>
              <a:gd name="T0" fmla="*/ 0 w 104"/>
              <a:gd name="T1" fmla="*/ 49 h 49"/>
              <a:gd name="T2" fmla="*/ 0 w 104"/>
              <a:gd name="T3" fmla="*/ 49 h 49"/>
              <a:gd name="T4" fmla="*/ 2 w 104"/>
              <a:gd name="T5" fmla="*/ 40 h 49"/>
              <a:gd name="T6" fmla="*/ 4 w 104"/>
              <a:gd name="T7" fmla="*/ 31 h 49"/>
              <a:gd name="T8" fmla="*/ 9 w 104"/>
              <a:gd name="T9" fmla="*/ 22 h 49"/>
              <a:gd name="T10" fmla="*/ 17 w 104"/>
              <a:gd name="T11" fmla="*/ 16 h 49"/>
              <a:gd name="T12" fmla="*/ 24 w 104"/>
              <a:gd name="T13" fmla="*/ 9 h 49"/>
              <a:gd name="T14" fmla="*/ 34 w 104"/>
              <a:gd name="T15" fmla="*/ 5 h 49"/>
              <a:gd name="T16" fmla="*/ 43 w 104"/>
              <a:gd name="T17" fmla="*/ 3 h 49"/>
              <a:gd name="T18" fmla="*/ 53 w 104"/>
              <a:gd name="T19" fmla="*/ 0 h 49"/>
              <a:gd name="T20" fmla="*/ 53 w 104"/>
              <a:gd name="T21" fmla="*/ 0 h 49"/>
              <a:gd name="T22" fmla="*/ 70 w 104"/>
              <a:gd name="T23" fmla="*/ 3 h 49"/>
              <a:gd name="T24" fmla="*/ 84 w 104"/>
              <a:gd name="T25" fmla="*/ 9 h 49"/>
              <a:gd name="T26" fmla="*/ 94 w 104"/>
              <a:gd name="T27" fmla="*/ 18 h 49"/>
              <a:gd name="T28" fmla="*/ 104 w 104"/>
              <a:gd name="T29"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49">
                <a:moveTo>
                  <a:pt x="0" y="49"/>
                </a:moveTo>
                <a:lnTo>
                  <a:pt x="0" y="49"/>
                </a:lnTo>
                <a:lnTo>
                  <a:pt x="2" y="40"/>
                </a:lnTo>
                <a:lnTo>
                  <a:pt x="4" y="31"/>
                </a:lnTo>
                <a:lnTo>
                  <a:pt x="9" y="22"/>
                </a:lnTo>
                <a:lnTo>
                  <a:pt x="17" y="16"/>
                </a:lnTo>
                <a:lnTo>
                  <a:pt x="24" y="9"/>
                </a:lnTo>
                <a:lnTo>
                  <a:pt x="34" y="5"/>
                </a:lnTo>
                <a:lnTo>
                  <a:pt x="43" y="3"/>
                </a:lnTo>
                <a:lnTo>
                  <a:pt x="53" y="0"/>
                </a:lnTo>
                <a:lnTo>
                  <a:pt x="53" y="0"/>
                </a:lnTo>
                <a:lnTo>
                  <a:pt x="70" y="3"/>
                </a:lnTo>
                <a:lnTo>
                  <a:pt x="84" y="9"/>
                </a:lnTo>
                <a:lnTo>
                  <a:pt x="94" y="18"/>
                </a:lnTo>
                <a:lnTo>
                  <a:pt x="104" y="31"/>
                </a:lnTo>
              </a:path>
            </a:pathLst>
          </a:custGeom>
          <a:noFill/>
          <a:ln w="15875">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109" name="Freeform 23"/>
          <p:cNvSpPr>
            <a:spLocks/>
          </p:cNvSpPr>
          <p:nvPr/>
        </p:nvSpPr>
        <p:spPr bwMode="auto">
          <a:xfrm>
            <a:off x="4307681" y="3162575"/>
            <a:ext cx="34529" cy="28575"/>
          </a:xfrm>
          <a:custGeom>
            <a:avLst/>
            <a:gdLst>
              <a:gd name="T0" fmla="*/ 0 w 29"/>
              <a:gd name="T1" fmla="*/ 6 h 24"/>
              <a:gd name="T2" fmla="*/ 19 w 29"/>
              <a:gd name="T3" fmla="*/ 24 h 24"/>
              <a:gd name="T4" fmla="*/ 29 w 29"/>
              <a:gd name="T5" fmla="*/ 0 h 24"/>
              <a:gd name="T6" fmla="*/ 0 w 29"/>
              <a:gd name="T7" fmla="*/ 6 h 24"/>
            </a:gdLst>
            <a:ahLst/>
            <a:cxnLst>
              <a:cxn ang="0">
                <a:pos x="T0" y="T1"/>
              </a:cxn>
              <a:cxn ang="0">
                <a:pos x="T2" y="T3"/>
              </a:cxn>
              <a:cxn ang="0">
                <a:pos x="T4" y="T5"/>
              </a:cxn>
              <a:cxn ang="0">
                <a:pos x="T6" y="T7"/>
              </a:cxn>
            </a:cxnLst>
            <a:rect l="0" t="0" r="r" b="b"/>
            <a:pathLst>
              <a:path w="29" h="24">
                <a:moveTo>
                  <a:pt x="0" y="6"/>
                </a:moveTo>
                <a:lnTo>
                  <a:pt x="19" y="24"/>
                </a:lnTo>
                <a:lnTo>
                  <a:pt x="29" y="0"/>
                </a:ln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110" name="Freeform 24"/>
          <p:cNvSpPr>
            <a:spLocks/>
          </p:cNvSpPr>
          <p:nvPr/>
        </p:nvSpPr>
        <p:spPr bwMode="auto">
          <a:xfrm>
            <a:off x="4701779" y="3132809"/>
            <a:ext cx="125016" cy="58341"/>
          </a:xfrm>
          <a:custGeom>
            <a:avLst/>
            <a:gdLst>
              <a:gd name="T0" fmla="*/ 0 w 105"/>
              <a:gd name="T1" fmla="*/ 49 h 49"/>
              <a:gd name="T2" fmla="*/ 0 w 105"/>
              <a:gd name="T3" fmla="*/ 49 h 49"/>
              <a:gd name="T4" fmla="*/ 3 w 105"/>
              <a:gd name="T5" fmla="*/ 40 h 49"/>
              <a:gd name="T6" fmla="*/ 5 w 105"/>
              <a:gd name="T7" fmla="*/ 31 h 49"/>
              <a:gd name="T8" fmla="*/ 10 w 105"/>
              <a:gd name="T9" fmla="*/ 22 h 49"/>
              <a:gd name="T10" fmla="*/ 17 w 105"/>
              <a:gd name="T11" fmla="*/ 16 h 49"/>
              <a:gd name="T12" fmla="*/ 25 w 105"/>
              <a:gd name="T13" fmla="*/ 9 h 49"/>
              <a:gd name="T14" fmla="*/ 34 w 105"/>
              <a:gd name="T15" fmla="*/ 5 h 49"/>
              <a:gd name="T16" fmla="*/ 44 w 105"/>
              <a:gd name="T17" fmla="*/ 3 h 49"/>
              <a:gd name="T18" fmla="*/ 54 w 105"/>
              <a:gd name="T19" fmla="*/ 0 h 49"/>
              <a:gd name="T20" fmla="*/ 54 w 105"/>
              <a:gd name="T21" fmla="*/ 0 h 49"/>
              <a:gd name="T22" fmla="*/ 71 w 105"/>
              <a:gd name="T23" fmla="*/ 3 h 49"/>
              <a:gd name="T24" fmla="*/ 85 w 105"/>
              <a:gd name="T25" fmla="*/ 9 h 49"/>
              <a:gd name="T26" fmla="*/ 95 w 105"/>
              <a:gd name="T27" fmla="*/ 18 h 49"/>
              <a:gd name="T28" fmla="*/ 105 w 105"/>
              <a:gd name="T29"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49">
                <a:moveTo>
                  <a:pt x="0" y="49"/>
                </a:moveTo>
                <a:lnTo>
                  <a:pt x="0" y="49"/>
                </a:lnTo>
                <a:lnTo>
                  <a:pt x="3" y="40"/>
                </a:lnTo>
                <a:lnTo>
                  <a:pt x="5" y="31"/>
                </a:lnTo>
                <a:lnTo>
                  <a:pt x="10" y="22"/>
                </a:lnTo>
                <a:lnTo>
                  <a:pt x="17" y="16"/>
                </a:lnTo>
                <a:lnTo>
                  <a:pt x="25" y="9"/>
                </a:lnTo>
                <a:lnTo>
                  <a:pt x="34" y="5"/>
                </a:lnTo>
                <a:lnTo>
                  <a:pt x="44" y="3"/>
                </a:lnTo>
                <a:lnTo>
                  <a:pt x="54" y="0"/>
                </a:lnTo>
                <a:lnTo>
                  <a:pt x="54" y="0"/>
                </a:lnTo>
                <a:lnTo>
                  <a:pt x="71" y="3"/>
                </a:lnTo>
                <a:lnTo>
                  <a:pt x="85" y="9"/>
                </a:lnTo>
                <a:lnTo>
                  <a:pt x="95" y="18"/>
                </a:lnTo>
                <a:lnTo>
                  <a:pt x="105" y="31"/>
                </a:lnTo>
              </a:path>
            </a:pathLst>
          </a:custGeom>
          <a:noFill/>
          <a:ln w="15875">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111" name="Freeform 25"/>
          <p:cNvSpPr>
            <a:spLocks/>
          </p:cNvSpPr>
          <p:nvPr/>
        </p:nvSpPr>
        <p:spPr bwMode="auto">
          <a:xfrm>
            <a:off x="4806553" y="3162575"/>
            <a:ext cx="34529" cy="28575"/>
          </a:xfrm>
          <a:custGeom>
            <a:avLst/>
            <a:gdLst>
              <a:gd name="T0" fmla="*/ 0 w 29"/>
              <a:gd name="T1" fmla="*/ 6 h 24"/>
              <a:gd name="T2" fmla="*/ 19 w 29"/>
              <a:gd name="T3" fmla="*/ 24 h 24"/>
              <a:gd name="T4" fmla="*/ 29 w 29"/>
              <a:gd name="T5" fmla="*/ 0 h 24"/>
              <a:gd name="T6" fmla="*/ 0 w 29"/>
              <a:gd name="T7" fmla="*/ 6 h 24"/>
            </a:gdLst>
            <a:ahLst/>
            <a:cxnLst>
              <a:cxn ang="0">
                <a:pos x="T0" y="T1"/>
              </a:cxn>
              <a:cxn ang="0">
                <a:pos x="T2" y="T3"/>
              </a:cxn>
              <a:cxn ang="0">
                <a:pos x="T4" y="T5"/>
              </a:cxn>
              <a:cxn ang="0">
                <a:pos x="T6" y="T7"/>
              </a:cxn>
            </a:cxnLst>
            <a:rect l="0" t="0" r="r" b="b"/>
            <a:pathLst>
              <a:path w="29" h="24">
                <a:moveTo>
                  <a:pt x="0" y="6"/>
                </a:moveTo>
                <a:lnTo>
                  <a:pt x="19" y="24"/>
                </a:lnTo>
                <a:lnTo>
                  <a:pt x="29" y="0"/>
                </a:ln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112" name="Freeform 26"/>
          <p:cNvSpPr>
            <a:spLocks/>
          </p:cNvSpPr>
          <p:nvPr/>
        </p:nvSpPr>
        <p:spPr bwMode="auto">
          <a:xfrm>
            <a:off x="4955381" y="3319737"/>
            <a:ext cx="125016" cy="57150"/>
          </a:xfrm>
          <a:custGeom>
            <a:avLst/>
            <a:gdLst>
              <a:gd name="T0" fmla="*/ 105 w 105"/>
              <a:gd name="T1" fmla="*/ 0 h 48"/>
              <a:gd name="T2" fmla="*/ 105 w 105"/>
              <a:gd name="T3" fmla="*/ 0 h 48"/>
              <a:gd name="T4" fmla="*/ 105 w 105"/>
              <a:gd name="T5" fmla="*/ 8 h 48"/>
              <a:gd name="T6" fmla="*/ 100 w 105"/>
              <a:gd name="T7" fmla="*/ 19 h 48"/>
              <a:gd name="T8" fmla="*/ 95 w 105"/>
              <a:gd name="T9" fmla="*/ 26 h 48"/>
              <a:gd name="T10" fmla="*/ 88 w 105"/>
              <a:gd name="T11" fmla="*/ 35 h 48"/>
              <a:gd name="T12" fmla="*/ 80 w 105"/>
              <a:gd name="T13" fmla="*/ 39 h 48"/>
              <a:gd name="T14" fmla="*/ 71 w 105"/>
              <a:gd name="T15" fmla="*/ 44 h 48"/>
              <a:gd name="T16" fmla="*/ 61 w 105"/>
              <a:gd name="T17" fmla="*/ 48 h 48"/>
              <a:gd name="T18" fmla="*/ 51 w 105"/>
              <a:gd name="T19" fmla="*/ 48 h 48"/>
              <a:gd name="T20" fmla="*/ 51 w 105"/>
              <a:gd name="T21" fmla="*/ 48 h 48"/>
              <a:gd name="T22" fmla="*/ 34 w 105"/>
              <a:gd name="T23" fmla="*/ 46 h 48"/>
              <a:gd name="T24" fmla="*/ 20 w 105"/>
              <a:gd name="T25" fmla="*/ 39 h 48"/>
              <a:gd name="T26" fmla="*/ 10 w 105"/>
              <a:gd name="T27" fmla="*/ 30 h 48"/>
              <a:gd name="T28" fmla="*/ 0 w 105"/>
              <a:gd name="T29" fmla="*/ 1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48">
                <a:moveTo>
                  <a:pt x="105" y="0"/>
                </a:moveTo>
                <a:lnTo>
                  <a:pt x="105" y="0"/>
                </a:lnTo>
                <a:lnTo>
                  <a:pt x="105" y="8"/>
                </a:lnTo>
                <a:lnTo>
                  <a:pt x="100" y="19"/>
                </a:lnTo>
                <a:lnTo>
                  <a:pt x="95" y="26"/>
                </a:lnTo>
                <a:lnTo>
                  <a:pt x="88" y="35"/>
                </a:lnTo>
                <a:lnTo>
                  <a:pt x="80" y="39"/>
                </a:lnTo>
                <a:lnTo>
                  <a:pt x="71" y="44"/>
                </a:lnTo>
                <a:lnTo>
                  <a:pt x="61" y="48"/>
                </a:lnTo>
                <a:lnTo>
                  <a:pt x="51" y="48"/>
                </a:lnTo>
                <a:lnTo>
                  <a:pt x="51" y="48"/>
                </a:lnTo>
                <a:lnTo>
                  <a:pt x="34" y="46"/>
                </a:lnTo>
                <a:lnTo>
                  <a:pt x="20" y="39"/>
                </a:lnTo>
                <a:lnTo>
                  <a:pt x="10" y="30"/>
                </a:lnTo>
                <a:lnTo>
                  <a:pt x="0" y="17"/>
                </a:lnTo>
              </a:path>
            </a:pathLst>
          </a:custGeom>
          <a:noFill/>
          <a:ln w="15875">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113" name="Freeform 27"/>
          <p:cNvSpPr>
            <a:spLocks/>
          </p:cNvSpPr>
          <p:nvPr/>
        </p:nvSpPr>
        <p:spPr bwMode="auto">
          <a:xfrm>
            <a:off x="4941094" y="3319737"/>
            <a:ext cx="34529" cy="28575"/>
          </a:xfrm>
          <a:custGeom>
            <a:avLst/>
            <a:gdLst>
              <a:gd name="T0" fmla="*/ 29 w 29"/>
              <a:gd name="T1" fmla="*/ 19 h 24"/>
              <a:gd name="T2" fmla="*/ 10 w 29"/>
              <a:gd name="T3" fmla="*/ 0 h 24"/>
              <a:gd name="T4" fmla="*/ 0 w 29"/>
              <a:gd name="T5" fmla="*/ 24 h 24"/>
              <a:gd name="T6" fmla="*/ 29 w 29"/>
              <a:gd name="T7" fmla="*/ 19 h 24"/>
            </a:gdLst>
            <a:ahLst/>
            <a:cxnLst>
              <a:cxn ang="0">
                <a:pos x="T0" y="T1"/>
              </a:cxn>
              <a:cxn ang="0">
                <a:pos x="T2" y="T3"/>
              </a:cxn>
              <a:cxn ang="0">
                <a:pos x="T4" y="T5"/>
              </a:cxn>
              <a:cxn ang="0">
                <a:pos x="T6" y="T7"/>
              </a:cxn>
            </a:cxnLst>
            <a:rect l="0" t="0" r="r" b="b"/>
            <a:pathLst>
              <a:path w="29" h="24">
                <a:moveTo>
                  <a:pt x="29" y="19"/>
                </a:moveTo>
                <a:lnTo>
                  <a:pt x="10" y="0"/>
                </a:lnTo>
                <a:lnTo>
                  <a:pt x="0" y="24"/>
                </a:lnTo>
                <a:lnTo>
                  <a:pt x="2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114" name="Freeform 28"/>
          <p:cNvSpPr>
            <a:spLocks/>
          </p:cNvSpPr>
          <p:nvPr/>
        </p:nvSpPr>
        <p:spPr bwMode="auto">
          <a:xfrm>
            <a:off x="4448175" y="3322118"/>
            <a:ext cx="123825" cy="57150"/>
          </a:xfrm>
          <a:custGeom>
            <a:avLst/>
            <a:gdLst>
              <a:gd name="T0" fmla="*/ 104 w 104"/>
              <a:gd name="T1" fmla="*/ 0 h 48"/>
              <a:gd name="T2" fmla="*/ 104 w 104"/>
              <a:gd name="T3" fmla="*/ 0 h 48"/>
              <a:gd name="T4" fmla="*/ 104 w 104"/>
              <a:gd name="T5" fmla="*/ 9 h 48"/>
              <a:gd name="T6" fmla="*/ 100 w 104"/>
              <a:gd name="T7" fmla="*/ 17 h 48"/>
              <a:gd name="T8" fmla="*/ 95 w 104"/>
              <a:gd name="T9" fmla="*/ 26 h 48"/>
              <a:gd name="T10" fmla="*/ 88 w 104"/>
              <a:gd name="T11" fmla="*/ 33 h 48"/>
              <a:gd name="T12" fmla="*/ 80 w 104"/>
              <a:gd name="T13" fmla="*/ 39 h 48"/>
              <a:gd name="T14" fmla="*/ 71 w 104"/>
              <a:gd name="T15" fmla="*/ 44 h 48"/>
              <a:gd name="T16" fmla="*/ 61 w 104"/>
              <a:gd name="T17" fmla="*/ 46 h 48"/>
              <a:gd name="T18" fmla="*/ 51 w 104"/>
              <a:gd name="T19" fmla="*/ 48 h 48"/>
              <a:gd name="T20" fmla="*/ 51 w 104"/>
              <a:gd name="T21" fmla="*/ 48 h 48"/>
              <a:gd name="T22" fmla="*/ 34 w 104"/>
              <a:gd name="T23" fmla="*/ 46 h 48"/>
              <a:gd name="T24" fmla="*/ 20 w 104"/>
              <a:gd name="T25" fmla="*/ 39 h 48"/>
              <a:gd name="T26" fmla="*/ 10 w 104"/>
              <a:gd name="T27" fmla="*/ 31 h 48"/>
              <a:gd name="T28" fmla="*/ 0 w 104"/>
              <a:gd name="T29" fmla="*/ 1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48">
                <a:moveTo>
                  <a:pt x="104" y="0"/>
                </a:moveTo>
                <a:lnTo>
                  <a:pt x="104" y="0"/>
                </a:lnTo>
                <a:lnTo>
                  <a:pt x="104" y="9"/>
                </a:lnTo>
                <a:lnTo>
                  <a:pt x="100" y="17"/>
                </a:lnTo>
                <a:lnTo>
                  <a:pt x="95" y="26"/>
                </a:lnTo>
                <a:lnTo>
                  <a:pt x="88" y="33"/>
                </a:lnTo>
                <a:lnTo>
                  <a:pt x="80" y="39"/>
                </a:lnTo>
                <a:lnTo>
                  <a:pt x="71" y="44"/>
                </a:lnTo>
                <a:lnTo>
                  <a:pt x="61" y="46"/>
                </a:lnTo>
                <a:lnTo>
                  <a:pt x="51" y="48"/>
                </a:lnTo>
                <a:lnTo>
                  <a:pt x="51" y="48"/>
                </a:lnTo>
                <a:lnTo>
                  <a:pt x="34" y="46"/>
                </a:lnTo>
                <a:lnTo>
                  <a:pt x="20" y="39"/>
                </a:lnTo>
                <a:lnTo>
                  <a:pt x="10" y="31"/>
                </a:lnTo>
                <a:lnTo>
                  <a:pt x="0" y="17"/>
                </a:lnTo>
              </a:path>
            </a:pathLst>
          </a:custGeom>
          <a:noFill/>
          <a:ln w="15875">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115" name="Freeform 29"/>
          <p:cNvSpPr>
            <a:spLocks/>
          </p:cNvSpPr>
          <p:nvPr/>
        </p:nvSpPr>
        <p:spPr bwMode="auto">
          <a:xfrm>
            <a:off x="4433887" y="3322118"/>
            <a:ext cx="34529" cy="28575"/>
          </a:xfrm>
          <a:custGeom>
            <a:avLst/>
            <a:gdLst>
              <a:gd name="T0" fmla="*/ 29 w 29"/>
              <a:gd name="T1" fmla="*/ 17 h 24"/>
              <a:gd name="T2" fmla="*/ 10 w 29"/>
              <a:gd name="T3" fmla="*/ 0 h 24"/>
              <a:gd name="T4" fmla="*/ 0 w 29"/>
              <a:gd name="T5" fmla="*/ 24 h 24"/>
              <a:gd name="T6" fmla="*/ 29 w 29"/>
              <a:gd name="T7" fmla="*/ 17 h 24"/>
            </a:gdLst>
            <a:ahLst/>
            <a:cxnLst>
              <a:cxn ang="0">
                <a:pos x="T0" y="T1"/>
              </a:cxn>
              <a:cxn ang="0">
                <a:pos x="T2" y="T3"/>
              </a:cxn>
              <a:cxn ang="0">
                <a:pos x="T4" y="T5"/>
              </a:cxn>
              <a:cxn ang="0">
                <a:pos x="T6" y="T7"/>
              </a:cxn>
            </a:cxnLst>
            <a:rect l="0" t="0" r="r" b="b"/>
            <a:pathLst>
              <a:path w="29" h="24">
                <a:moveTo>
                  <a:pt x="29" y="17"/>
                </a:moveTo>
                <a:lnTo>
                  <a:pt x="10" y="0"/>
                </a:lnTo>
                <a:lnTo>
                  <a:pt x="0" y="24"/>
                </a:lnTo>
                <a:lnTo>
                  <a:pt x="29"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116" name="Freeform 30"/>
          <p:cNvSpPr>
            <a:spLocks noEditPoints="1"/>
          </p:cNvSpPr>
          <p:nvPr/>
        </p:nvSpPr>
        <p:spPr bwMode="auto">
          <a:xfrm>
            <a:off x="4010027" y="2973267"/>
            <a:ext cx="1269206" cy="556022"/>
          </a:xfrm>
          <a:custGeom>
            <a:avLst/>
            <a:gdLst>
              <a:gd name="T0" fmla="*/ 0 w 1066"/>
              <a:gd name="T1" fmla="*/ 0 h 467"/>
              <a:gd name="T2" fmla="*/ 0 w 1066"/>
              <a:gd name="T3" fmla="*/ 467 h 467"/>
              <a:gd name="T4" fmla="*/ 1066 w 1066"/>
              <a:gd name="T5" fmla="*/ 467 h 467"/>
              <a:gd name="T6" fmla="*/ 1066 w 1066"/>
              <a:gd name="T7" fmla="*/ 0 h 467"/>
              <a:gd name="T8" fmla="*/ 0 w 1066"/>
              <a:gd name="T9" fmla="*/ 0 h 467"/>
              <a:gd name="T10" fmla="*/ 1044 w 1066"/>
              <a:gd name="T11" fmla="*/ 449 h 467"/>
              <a:gd name="T12" fmla="*/ 647 w 1066"/>
              <a:gd name="T13" fmla="*/ 449 h 467"/>
              <a:gd name="T14" fmla="*/ 647 w 1066"/>
              <a:gd name="T15" fmla="*/ 159 h 467"/>
              <a:gd name="T16" fmla="*/ 625 w 1066"/>
              <a:gd name="T17" fmla="*/ 159 h 467"/>
              <a:gd name="T18" fmla="*/ 625 w 1066"/>
              <a:gd name="T19" fmla="*/ 449 h 467"/>
              <a:gd name="T20" fmla="*/ 230 w 1066"/>
              <a:gd name="T21" fmla="*/ 449 h 467"/>
              <a:gd name="T22" fmla="*/ 230 w 1066"/>
              <a:gd name="T23" fmla="*/ 163 h 467"/>
              <a:gd name="T24" fmla="*/ 209 w 1066"/>
              <a:gd name="T25" fmla="*/ 163 h 467"/>
              <a:gd name="T26" fmla="*/ 209 w 1066"/>
              <a:gd name="T27" fmla="*/ 449 h 467"/>
              <a:gd name="T28" fmla="*/ 20 w 1066"/>
              <a:gd name="T29" fmla="*/ 449 h 467"/>
              <a:gd name="T30" fmla="*/ 20 w 1066"/>
              <a:gd name="T31" fmla="*/ 20 h 467"/>
              <a:gd name="T32" fmla="*/ 407 w 1066"/>
              <a:gd name="T33" fmla="*/ 20 h 467"/>
              <a:gd name="T34" fmla="*/ 407 w 1066"/>
              <a:gd name="T35" fmla="*/ 304 h 467"/>
              <a:gd name="T36" fmla="*/ 429 w 1066"/>
              <a:gd name="T37" fmla="*/ 304 h 467"/>
              <a:gd name="T38" fmla="*/ 429 w 1066"/>
              <a:gd name="T39" fmla="*/ 20 h 467"/>
              <a:gd name="T40" fmla="*/ 831 w 1066"/>
              <a:gd name="T41" fmla="*/ 20 h 467"/>
              <a:gd name="T42" fmla="*/ 831 w 1066"/>
              <a:gd name="T43" fmla="*/ 304 h 467"/>
              <a:gd name="T44" fmla="*/ 853 w 1066"/>
              <a:gd name="T45" fmla="*/ 304 h 467"/>
              <a:gd name="T46" fmla="*/ 853 w 1066"/>
              <a:gd name="T47" fmla="*/ 20 h 467"/>
              <a:gd name="T48" fmla="*/ 1044 w 1066"/>
              <a:gd name="T49" fmla="*/ 20 h 467"/>
              <a:gd name="T50" fmla="*/ 1044 w 1066"/>
              <a:gd name="T51" fmla="*/ 449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6" h="467">
                <a:moveTo>
                  <a:pt x="0" y="0"/>
                </a:moveTo>
                <a:lnTo>
                  <a:pt x="0" y="467"/>
                </a:lnTo>
                <a:lnTo>
                  <a:pt x="1066" y="467"/>
                </a:lnTo>
                <a:lnTo>
                  <a:pt x="1066" y="0"/>
                </a:lnTo>
                <a:lnTo>
                  <a:pt x="0" y="0"/>
                </a:lnTo>
                <a:close/>
                <a:moveTo>
                  <a:pt x="1044" y="449"/>
                </a:moveTo>
                <a:lnTo>
                  <a:pt x="647" y="449"/>
                </a:lnTo>
                <a:lnTo>
                  <a:pt x="647" y="159"/>
                </a:lnTo>
                <a:lnTo>
                  <a:pt x="625" y="159"/>
                </a:lnTo>
                <a:lnTo>
                  <a:pt x="625" y="449"/>
                </a:lnTo>
                <a:lnTo>
                  <a:pt x="230" y="449"/>
                </a:lnTo>
                <a:lnTo>
                  <a:pt x="230" y="163"/>
                </a:lnTo>
                <a:lnTo>
                  <a:pt x="209" y="163"/>
                </a:lnTo>
                <a:lnTo>
                  <a:pt x="209" y="449"/>
                </a:lnTo>
                <a:lnTo>
                  <a:pt x="20" y="449"/>
                </a:lnTo>
                <a:lnTo>
                  <a:pt x="20" y="20"/>
                </a:lnTo>
                <a:lnTo>
                  <a:pt x="407" y="20"/>
                </a:lnTo>
                <a:lnTo>
                  <a:pt x="407" y="304"/>
                </a:lnTo>
                <a:lnTo>
                  <a:pt x="429" y="304"/>
                </a:lnTo>
                <a:lnTo>
                  <a:pt x="429" y="20"/>
                </a:lnTo>
                <a:lnTo>
                  <a:pt x="831" y="20"/>
                </a:lnTo>
                <a:lnTo>
                  <a:pt x="831" y="304"/>
                </a:lnTo>
                <a:lnTo>
                  <a:pt x="853" y="304"/>
                </a:lnTo>
                <a:lnTo>
                  <a:pt x="853" y="20"/>
                </a:lnTo>
                <a:lnTo>
                  <a:pt x="1044" y="20"/>
                </a:lnTo>
                <a:lnTo>
                  <a:pt x="1044" y="449"/>
                </a:lnTo>
                <a:close/>
              </a:path>
            </a:pathLst>
          </a:custGeom>
          <a:solidFill>
            <a:srgbClr val="6D6E71"/>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17" name="Freeform 31"/>
          <p:cNvSpPr>
            <a:spLocks/>
          </p:cNvSpPr>
          <p:nvPr/>
        </p:nvSpPr>
        <p:spPr bwMode="auto">
          <a:xfrm>
            <a:off x="4160044" y="3405464"/>
            <a:ext cx="34529" cy="32147"/>
          </a:xfrm>
          <a:custGeom>
            <a:avLst/>
            <a:gdLst>
              <a:gd name="T0" fmla="*/ 29 w 29"/>
              <a:gd name="T1" fmla="*/ 13 h 27"/>
              <a:gd name="T2" fmla="*/ 29 w 29"/>
              <a:gd name="T3" fmla="*/ 13 h 27"/>
              <a:gd name="T4" fmla="*/ 29 w 29"/>
              <a:gd name="T5" fmla="*/ 20 h 27"/>
              <a:gd name="T6" fmla="*/ 25 w 29"/>
              <a:gd name="T7" fmla="*/ 24 h 27"/>
              <a:gd name="T8" fmla="*/ 20 w 29"/>
              <a:gd name="T9" fmla="*/ 27 h 27"/>
              <a:gd name="T10" fmla="*/ 15 w 29"/>
              <a:gd name="T11" fmla="*/ 27 h 27"/>
              <a:gd name="T12" fmla="*/ 15 w 29"/>
              <a:gd name="T13" fmla="*/ 27 h 27"/>
              <a:gd name="T14" fmla="*/ 8 w 29"/>
              <a:gd name="T15" fmla="*/ 27 h 27"/>
              <a:gd name="T16" fmla="*/ 3 w 29"/>
              <a:gd name="T17" fmla="*/ 24 h 27"/>
              <a:gd name="T18" fmla="*/ 0 w 29"/>
              <a:gd name="T19" fmla="*/ 20 h 27"/>
              <a:gd name="T20" fmla="*/ 0 w 29"/>
              <a:gd name="T21" fmla="*/ 13 h 27"/>
              <a:gd name="T22" fmla="*/ 0 w 29"/>
              <a:gd name="T23" fmla="*/ 13 h 27"/>
              <a:gd name="T24" fmla="*/ 0 w 29"/>
              <a:gd name="T25" fmla="*/ 9 h 27"/>
              <a:gd name="T26" fmla="*/ 3 w 29"/>
              <a:gd name="T27" fmla="*/ 5 h 27"/>
              <a:gd name="T28" fmla="*/ 8 w 29"/>
              <a:gd name="T29" fmla="*/ 0 h 27"/>
              <a:gd name="T30" fmla="*/ 15 w 29"/>
              <a:gd name="T31" fmla="*/ 0 h 27"/>
              <a:gd name="T32" fmla="*/ 15 w 29"/>
              <a:gd name="T33" fmla="*/ 0 h 27"/>
              <a:gd name="T34" fmla="*/ 20 w 29"/>
              <a:gd name="T35" fmla="*/ 0 h 27"/>
              <a:gd name="T36" fmla="*/ 25 w 29"/>
              <a:gd name="T37" fmla="*/ 5 h 27"/>
              <a:gd name="T38" fmla="*/ 29 w 29"/>
              <a:gd name="T39" fmla="*/ 9 h 27"/>
              <a:gd name="T40" fmla="*/ 29 w 29"/>
              <a:gd name="T41" fmla="*/ 13 h 27"/>
              <a:gd name="T42" fmla="*/ 29 w 29"/>
              <a:gd name="T43"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27">
                <a:moveTo>
                  <a:pt x="29" y="13"/>
                </a:moveTo>
                <a:lnTo>
                  <a:pt x="29" y="13"/>
                </a:lnTo>
                <a:lnTo>
                  <a:pt x="29" y="20"/>
                </a:lnTo>
                <a:lnTo>
                  <a:pt x="25" y="24"/>
                </a:lnTo>
                <a:lnTo>
                  <a:pt x="20" y="27"/>
                </a:lnTo>
                <a:lnTo>
                  <a:pt x="15" y="27"/>
                </a:lnTo>
                <a:lnTo>
                  <a:pt x="15" y="27"/>
                </a:lnTo>
                <a:lnTo>
                  <a:pt x="8" y="27"/>
                </a:lnTo>
                <a:lnTo>
                  <a:pt x="3" y="24"/>
                </a:lnTo>
                <a:lnTo>
                  <a:pt x="0" y="20"/>
                </a:lnTo>
                <a:lnTo>
                  <a:pt x="0" y="13"/>
                </a:lnTo>
                <a:lnTo>
                  <a:pt x="0" y="13"/>
                </a:lnTo>
                <a:lnTo>
                  <a:pt x="0" y="9"/>
                </a:lnTo>
                <a:lnTo>
                  <a:pt x="3" y="5"/>
                </a:lnTo>
                <a:lnTo>
                  <a:pt x="8" y="0"/>
                </a:lnTo>
                <a:lnTo>
                  <a:pt x="15" y="0"/>
                </a:lnTo>
                <a:lnTo>
                  <a:pt x="15" y="0"/>
                </a:lnTo>
                <a:lnTo>
                  <a:pt x="20" y="0"/>
                </a:lnTo>
                <a:lnTo>
                  <a:pt x="25" y="5"/>
                </a:lnTo>
                <a:lnTo>
                  <a:pt x="29" y="9"/>
                </a:lnTo>
                <a:lnTo>
                  <a:pt x="29" y="13"/>
                </a:lnTo>
                <a:lnTo>
                  <a:pt x="29"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18" name="Freeform 32"/>
          <p:cNvSpPr>
            <a:spLocks/>
          </p:cNvSpPr>
          <p:nvPr/>
        </p:nvSpPr>
        <p:spPr bwMode="auto">
          <a:xfrm>
            <a:off x="4160044" y="3339980"/>
            <a:ext cx="34529" cy="32147"/>
          </a:xfrm>
          <a:custGeom>
            <a:avLst/>
            <a:gdLst>
              <a:gd name="T0" fmla="*/ 29 w 29"/>
              <a:gd name="T1" fmla="*/ 13 h 27"/>
              <a:gd name="T2" fmla="*/ 29 w 29"/>
              <a:gd name="T3" fmla="*/ 13 h 27"/>
              <a:gd name="T4" fmla="*/ 29 w 29"/>
              <a:gd name="T5" fmla="*/ 20 h 27"/>
              <a:gd name="T6" fmla="*/ 25 w 29"/>
              <a:gd name="T7" fmla="*/ 24 h 27"/>
              <a:gd name="T8" fmla="*/ 20 w 29"/>
              <a:gd name="T9" fmla="*/ 27 h 27"/>
              <a:gd name="T10" fmla="*/ 15 w 29"/>
              <a:gd name="T11" fmla="*/ 27 h 27"/>
              <a:gd name="T12" fmla="*/ 15 w 29"/>
              <a:gd name="T13" fmla="*/ 27 h 27"/>
              <a:gd name="T14" fmla="*/ 8 w 29"/>
              <a:gd name="T15" fmla="*/ 27 h 27"/>
              <a:gd name="T16" fmla="*/ 3 w 29"/>
              <a:gd name="T17" fmla="*/ 24 h 27"/>
              <a:gd name="T18" fmla="*/ 0 w 29"/>
              <a:gd name="T19" fmla="*/ 20 h 27"/>
              <a:gd name="T20" fmla="*/ 0 w 29"/>
              <a:gd name="T21" fmla="*/ 13 h 27"/>
              <a:gd name="T22" fmla="*/ 0 w 29"/>
              <a:gd name="T23" fmla="*/ 13 h 27"/>
              <a:gd name="T24" fmla="*/ 0 w 29"/>
              <a:gd name="T25" fmla="*/ 9 h 27"/>
              <a:gd name="T26" fmla="*/ 3 w 29"/>
              <a:gd name="T27" fmla="*/ 5 h 27"/>
              <a:gd name="T28" fmla="*/ 8 w 29"/>
              <a:gd name="T29" fmla="*/ 0 h 27"/>
              <a:gd name="T30" fmla="*/ 15 w 29"/>
              <a:gd name="T31" fmla="*/ 0 h 27"/>
              <a:gd name="T32" fmla="*/ 15 w 29"/>
              <a:gd name="T33" fmla="*/ 0 h 27"/>
              <a:gd name="T34" fmla="*/ 20 w 29"/>
              <a:gd name="T35" fmla="*/ 0 h 27"/>
              <a:gd name="T36" fmla="*/ 25 w 29"/>
              <a:gd name="T37" fmla="*/ 5 h 27"/>
              <a:gd name="T38" fmla="*/ 29 w 29"/>
              <a:gd name="T39" fmla="*/ 9 h 27"/>
              <a:gd name="T40" fmla="*/ 29 w 29"/>
              <a:gd name="T41" fmla="*/ 13 h 27"/>
              <a:gd name="T42" fmla="*/ 29 w 29"/>
              <a:gd name="T43"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27">
                <a:moveTo>
                  <a:pt x="29" y="13"/>
                </a:moveTo>
                <a:lnTo>
                  <a:pt x="29" y="13"/>
                </a:lnTo>
                <a:lnTo>
                  <a:pt x="29" y="20"/>
                </a:lnTo>
                <a:lnTo>
                  <a:pt x="25" y="24"/>
                </a:lnTo>
                <a:lnTo>
                  <a:pt x="20" y="27"/>
                </a:lnTo>
                <a:lnTo>
                  <a:pt x="15" y="27"/>
                </a:lnTo>
                <a:lnTo>
                  <a:pt x="15" y="27"/>
                </a:lnTo>
                <a:lnTo>
                  <a:pt x="8" y="27"/>
                </a:lnTo>
                <a:lnTo>
                  <a:pt x="3" y="24"/>
                </a:lnTo>
                <a:lnTo>
                  <a:pt x="0" y="20"/>
                </a:lnTo>
                <a:lnTo>
                  <a:pt x="0" y="13"/>
                </a:lnTo>
                <a:lnTo>
                  <a:pt x="0" y="13"/>
                </a:lnTo>
                <a:lnTo>
                  <a:pt x="0" y="9"/>
                </a:lnTo>
                <a:lnTo>
                  <a:pt x="3" y="5"/>
                </a:lnTo>
                <a:lnTo>
                  <a:pt x="8" y="0"/>
                </a:lnTo>
                <a:lnTo>
                  <a:pt x="15" y="0"/>
                </a:lnTo>
                <a:lnTo>
                  <a:pt x="15" y="0"/>
                </a:lnTo>
                <a:lnTo>
                  <a:pt x="20" y="0"/>
                </a:lnTo>
                <a:lnTo>
                  <a:pt x="25" y="5"/>
                </a:lnTo>
                <a:lnTo>
                  <a:pt x="29" y="9"/>
                </a:lnTo>
                <a:lnTo>
                  <a:pt x="29" y="13"/>
                </a:lnTo>
                <a:lnTo>
                  <a:pt x="29"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19" name="Freeform 33"/>
          <p:cNvSpPr>
            <a:spLocks/>
          </p:cNvSpPr>
          <p:nvPr/>
        </p:nvSpPr>
        <p:spPr bwMode="auto">
          <a:xfrm>
            <a:off x="4096941" y="3303068"/>
            <a:ext cx="38100" cy="34529"/>
          </a:xfrm>
          <a:custGeom>
            <a:avLst/>
            <a:gdLst>
              <a:gd name="T0" fmla="*/ 32 w 32"/>
              <a:gd name="T1" fmla="*/ 16 h 29"/>
              <a:gd name="T2" fmla="*/ 32 w 32"/>
              <a:gd name="T3" fmla="*/ 16 h 29"/>
              <a:gd name="T4" fmla="*/ 29 w 32"/>
              <a:gd name="T5" fmla="*/ 20 h 29"/>
              <a:gd name="T6" fmla="*/ 27 w 32"/>
              <a:gd name="T7" fmla="*/ 25 h 29"/>
              <a:gd name="T8" fmla="*/ 22 w 32"/>
              <a:gd name="T9" fmla="*/ 29 h 29"/>
              <a:gd name="T10" fmla="*/ 17 w 32"/>
              <a:gd name="T11" fmla="*/ 29 h 29"/>
              <a:gd name="T12" fmla="*/ 17 w 32"/>
              <a:gd name="T13" fmla="*/ 29 h 29"/>
              <a:gd name="T14" fmla="*/ 10 w 32"/>
              <a:gd name="T15" fmla="*/ 29 h 29"/>
              <a:gd name="T16" fmla="*/ 5 w 32"/>
              <a:gd name="T17" fmla="*/ 25 h 29"/>
              <a:gd name="T18" fmla="*/ 2 w 32"/>
              <a:gd name="T19" fmla="*/ 20 h 29"/>
              <a:gd name="T20" fmla="*/ 0 w 32"/>
              <a:gd name="T21" fmla="*/ 16 h 29"/>
              <a:gd name="T22" fmla="*/ 0 w 32"/>
              <a:gd name="T23" fmla="*/ 16 h 29"/>
              <a:gd name="T24" fmla="*/ 2 w 32"/>
              <a:gd name="T25" fmla="*/ 9 h 29"/>
              <a:gd name="T26" fmla="*/ 5 w 32"/>
              <a:gd name="T27" fmla="*/ 5 h 29"/>
              <a:gd name="T28" fmla="*/ 10 w 32"/>
              <a:gd name="T29" fmla="*/ 3 h 29"/>
              <a:gd name="T30" fmla="*/ 17 w 32"/>
              <a:gd name="T31" fmla="*/ 0 h 29"/>
              <a:gd name="T32" fmla="*/ 17 w 32"/>
              <a:gd name="T33" fmla="*/ 0 h 29"/>
              <a:gd name="T34" fmla="*/ 22 w 32"/>
              <a:gd name="T35" fmla="*/ 3 h 29"/>
              <a:gd name="T36" fmla="*/ 27 w 32"/>
              <a:gd name="T37" fmla="*/ 5 h 29"/>
              <a:gd name="T38" fmla="*/ 29 w 32"/>
              <a:gd name="T39" fmla="*/ 9 h 29"/>
              <a:gd name="T40" fmla="*/ 32 w 32"/>
              <a:gd name="T41" fmla="*/ 16 h 29"/>
              <a:gd name="T42" fmla="*/ 32 w 32"/>
              <a:gd name="T43"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9">
                <a:moveTo>
                  <a:pt x="32" y="16"/>
                </a:moveTo>
                <a:lnTo>
                  <a:pt x="32" y="16"/>
                </a:lnTo>
                <a:lnTo>
                  <a:pt x="29" y="20"/>
                </a:lnTo>
                <a:lnTo>
                  <a:pt x="27" y="25"/>
                </a:lnTo>
                <a:lnTo>
                  <a:pt x="22" y="29"/>
                </a:lnTo>
                <a:lnTo>
                  <a:pt x="17" y="29"/>
                </a:lnTo>
                <a:lnTo>
                  <a:pt x="17" y="29"/>
                </a:lnTo>
                <a:lnTo>
                  <a:pt x="10" y="29"/>
                </a:lnTo>
                <a:lnTo>
                  <a:pt x="5" y="25"/>
                </a:lnTo>
                <a:lnTo>
                  <a:pt x="2" y="20"/>
                </a:lnTo>
                <a:lnTo>
                  <a:pt x="0" y="16"/>
                </a:lnTo>
                <a:lnTo>
                  <a:pt x="0" y="16"/>
                </a:lnTo>
                <a:lnTo>
                  <a:pt x="2" y="9"/>
                </a:lnTo>
                <a:lnTo>
                  <a:pt x="5" y="5"/>
                </a:lnTo>
                <a:lnTo>
                  <a:pt x="10" y="3"/>
                </a:lnTo>
                <a:lnTo>
                  <a:pt x="17" y="0"/>
                </a:lnTo>
                <a:lnTo>
                  <a:pt x="17" y="0"/>
                </a:lnTo>
                <a:lnTo>
                  <a:pt x="22" y="3"/>
                </a:lnTo>
                <a:lnTo>
                  <a:pt x="27" y="5"/>
                </a:lnTo>
                <a:lnTo>
                  <a:pt x="29" y="9"/>
                </a:lnTo>
                <a:lnTo>
                  <a:pt x="32" y="16"/>
                </a:lnTo>
                <a:lnTo>
                  <a:pt x="32" y="1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0" name="Freeform 34"/>
          <p:cNvSpPr>
            <a:spLocks/>
          </p:cNvSpPr>
          <p:nvPr/>
        </p:nvSpPr>
        <p:spPr bwMode="auto">
          <a:xfrm>
            <a:off x="4169569" y="3259017"/>
            <a:ext cx="34529" cy="30956"/>
          </a:xfrm>
          <a:custGeom>
            <a:avLst/>
            <a:gdLst>
              <a:gd name="T0" fmla="*/ 29 w 29"/>
              <a:gd name="T1" fmla="*/ 13 h 26"/>
              <a:gd name="T2" fmla="*/ 29 w 29"/>
              <a:gd name="T3" fmla="*/ 13 h 26"/>
              <a:gd name="T4" fmla="*/ 29 w 29"/>
              <a:gd name="T5" fmla="*/ 20 h 26"/>
              <a:gd name="T6" fmla="*/ 24 w 29"/>
              <a:gd name="T7" fmla="*/ 24 h 26"/>
              <a:gd name="T8" fmla="*/ 19 w 29"/>
              <a:gd name="T9" fmla="*/ 26 h 26"/>
              <a:gd name="T10" fmla="*/ 14 w 29"/>
              <a:gd name="T11" fmla="*/ 26 h 26"/>
              <a:gd name="T12" fmla="*/ 14 w 29"/>
              <a:gd name="T13" fmla="*/ 26 h 26"/>
              <a:gd name="T14" fmla="*/ 7 w 29"/>
              <a:gd name="T15" fmla="*/ 26 h 26"/>
              <a:gd name="T16" fmla="*/ 2 w 29"/>
              <a:gd name="T17" fmla="*/ 24 h 26"/>
              <a:gd name="T18" fmla="*/ 0 w 29"/>
              <a:gd name="T19" fmla="*/ 20 h 26"/>
              <a:gd name="T20" fmla="*/ 0 w 29"/>
              <a:gd name="T21" fmla="*/ 13 h 26"/>
              <a:gd name="T22" fmla="*/ 0 w 29"/>
              <a:gd name="T23" fmla="*/ 13 h 26"/>
              <a:gd name="T24" fmla="*/ 0 w 29"/>
              <a:gd name="T25" fmla="*/ 9 h 26"/>
              <a:gd name="T26" fmla="*/ 2 w 29"/>
              <a:gd name="T27" fmla="*/ 4 h 26"/>
              <a:gd name="T28" fmla="*/ 7 w 29"/>
              <a:gd name="T29" fmla="*/ 0 h 26"/>
              <a:gd name="T30" fmla="*/ 14 w 29"/>
              <a:gd name="T31" fmla="*/ 0 h 26"/>
              <a:gd name="T32" fmla="*/ 14 w 29"/>
              <a:gd name="T33" fmla="*/ 0 h 26"/>
              <a:gd name="T34" fmla="*/ 19 w 29"/>
              <a:gd name="T35" fmla="*/ 0 h 26"/>
              <a:gd name="T36" fmla="*/ 24 w 29"/>
              <a:gd name="T37" fmla="*/ 4 h 26"/>
              <a:gd name="T38" fmla="*/ 29 w 29"/>
              <a:gd name="T39" fmla="*/ 9 h 26"/>
              <a:gd name="T40" fmla="*/ 29 w 29"/>
              <a:gd name="T41" fmla="*/ 13 h 26"/>
              <a:gd name="T42" fmla="*/ 29 w 29"/>
              <a:gd name="T43"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26">
                <a:moveTo>
                  <a:pt x="29" y="13"/>
                </a:moveTo>
                <a:lnTo>
                  <a:pt x="29" y="13"/>
                </a:lnTo>
                <a:lnTo>
                  <a:pt x="29" y="20"/>
                </a:lnTo>
                <a:lnTo>
                  <a:pt x="24" y="24"/>
                </a:lnTo>
                <a:lnTo>
                  <a:pt x="19" y="26"/>
                </a:lnTo>
                <a:lnTo>
                  <a:pt x="14" y="26"/>
                </a:lnTo>
                <a:lnTo>
                  <a:pt x="14" y="26"/>
                </a:lnTo>
                <a:lnTo>
                  <a:pt x="7" y="26"/>
                </a:lnTo>
                <a:lnTo>
                  <a:pt x="2" y="24"/>
                </a:lnTo>
                <a:lnTo>
                  <a:pt x="0" y="20"/>
                </a:lnTo>
                <a:lnTo>
                  <a:pt x="0" y="13"/>
                </a:lnTo>
                <a:lnTo>
                  <a:pt x="0" y="13"/>
                </a:lnTo>
                <a:lnTo>
                  <a:pt x="0" y="9"/>
                </a:lnTo>
                <a:lnTo>
                  <a:pt x="2" y="4"/>
                </a:lnTo>
                <a:lnTo>
                  <a:pt x="7" y="0"/>
                </a:lnTo>
                <a:lnTo>
                  <a:pt x="14" y="0"/>
                </a:lnTo>
                <a:lnTo>
                  <a:pt x="14" y="0"/>
                </a:lnTo>
                <a:lnTo>
                  <a:pt x="19" y="0"/>
                </a:lnTo>
                <a:lnTo>
                  <a:pt x="24" y="4"/>
                </a:lnTo>
                <a:lnTo>
                  <a:pt x="29" y="9"/>
                </a:lnTo>
                <a:lnTo>
                  <a:pt x="29" y="13"/>
                </a:lnTo>
                <a:lnTo>
                  <a:pt x="29"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1" name="Freeform 35"/>
          <p:cNvSpPr>
            <a:spLocks/>
          </p:cNvSpPr>
          <p:nvPr/>
        </p:nvSpPr>
        <p:spPr bwMode="auto">
          <a:xfrm>
            <a:off x="4096941" y="3198293"/>
            <a:ext cx="38100" cy="34529"/>
          </a:xfrm>
          <a:custGeom>
            <a:avLst/>
            <a:gdLst>
              <a:gd name="T0" fmla="*/ 32 w 32"/>
              <a:gd name="T1" fmla="*/ 14 h 29"/>
              <a:gd name="T2" fmla="*/ 32 w 32"/>
              <a:gd name="T3" fmla="*/ 14 h 29"/>
              <a:gd name="T4" fmla="*/ 29 w 32"/>
              <a:gd name="T5" fmla="*/ 20 h 29"/>
              <a:gd name="T6" fmla="*/ 27 w 32"/>
              <a:gd name="T7" fmla="*/ 25 h 29"/>
              <a:gd name="T8" fmla="*/ 22 w 32"/>
              <a:gd name="T9" fmla="*/ 27 h 29"/>
              <a:gd name="T10" fmla="*/ 17 w 32"/>
              <a:gd name="T11" fmla="*/ 29 h 29"/>
              <a:gd name="T12" fmla="*/ 17 w 32"/>
              <a:gd name="T13" fmla="*/ 29 h 29"/>
              <a:gd name="T14" fmla="*/ 10 w 32"/>
              <a:gd name="T15" fmla="*/ 27 h 29"/>
              <a:gd name="T16" fmla="*/ 5 w 32"/>
              <a:gd name="T17" fmla="*/ 25 h 29"/>
              <a:gd name="T18" fmla="*/ 2 w 32"/>
              <a:gd name="T19" fmla="*/ 20 h 29"/>
              <a:gd name="T20" fmla="*/ 0 w 32"/>
              <a:gd name="T21" fmla="*/ 14 h 29"/>
              <a:gd name="T22" fmla="*/ 0 w 32"/>
              <a:gd name="T23" fmla="*/ 14 h 29"/>
              <a:gd name="T24" fmla="*/ 2 w 32"/>
              <a:gd name="T25" fmla="*/ 9 h 29"/>
              <a:gd name="T26" fmla="*/ 5 w 32"/>
              <a:gd name="T27" fmla="*/ 5 h 29"/>
              <a:gd name="T28" fmla="*/ 10 w 32"/>
              <a:gd name="T29" fmla="*/ 3 h 29"/>
              <a:gd name="T30" fmla="*/ 17 w 32"/>
              <a:gd name="T31" fmla="*/ 0 h 29"/>
              <a:gd name="T32" fmla="*/ 17 w 32"/>
              <a:gd name="T33" fmla="*/ 0 h 29"/>
              <a:gd name="T34" fmla="*/ 22 w 32"/>
              <a:gd name="T35" fmla="*/ 3 h 29"/>
              <a:gd name="T36" fmla="*/ 27 w 32"/>
              <a:gd name="T37" fmla="*/ 5 h 29"/>
              <a:gd name="T38" fmla="*/ 29 w 32"/>
              <a:gd name="T39" fmla="*/ 9 h 29"/>
              <a:gd name="T40" fmla="*/ 32 w 32"/>
              <a:gd name="T41" fmla="*/ 14 h 29"/>
              <a:gd name="T42" fmla="*/ 32 w 32"/>
              <a:gd name="T43"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9">
                <a:moveTo>
                  <a:pt x="32" y="14"/>
                </a:moveTo>
                <a:lnTo>
                  <a:pt x="32" y="14"/>
                </a:lnTo>
                <a:lnTo>
                  <a:pt x="29" y="20"/>
                </a:lnTo>
                <a:lnTo>
                  <a:pt x="27" y="25"/>
                </a:lnTo>
                <a:lnTo>
                  <a:pt x="22" y="27"/>
                </a:lnTo>
                <a:lnTo>
                  <a:pt x="17" y="29"/>
                </a:lnTo>
                <a:lnTo>
                  <a:pt x="17" y="29"/>
                </a:lnTo>
                <a:lnTo>
                  <a:pt x="10" y="27"/>
                </a:lnTo>
                <a:lnTo>
                  <a:pt x="5" y="25"/>
                </a:lnTo>
                <a:lnTo>
                  <a:pt x="2" y="20"/>
                </a:lnTo>
                <a:lnTo>
                  <a:pt x="0" y="14"/>
                </a:lnTo>
                <a:lnTo>
                  <a:pt x="0" y="14"/>
                </a:lnTo>
                <a:lnTo>
                  <a:pt x="2" y="9"/>
                </a:lnTo>
                <a:lnTo>
                  <a:pt x="5" y="5"/>
                </a:lnTo>
                <a:lnTo>
                  <a:pt x="10" y="3"/>
                </a:lnTo>
                <a:lnTo>
                  <a:pt x="17" y="0"/>
                </a:lnTo>
                <a:lnTo>
                  <a:pt x="17" y="0"/>
                </a:lnTo>
                <a:lnTo>
                  <a:pt x="22" y="3"/>
                </a:lnTo>
                <a:lnTo>
                  <a:pt x="27" y="5"/>
                </a:lnTo>
                <a:lnTo>
                  <a:pt x="29" y="9"/>
                </a:lnTo>
                <a:lnTo>
                  <a:pt x="32" y="14"/>
                </a:lnTo>
                <a:lnTo>
                  <a:pt x="32" y="1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2" name="Freeform 36"/>
          <p:cNvSpPr>
            <a:spLocks/>
          </p:cNvSpPr>
          <p:nvPr/>
        </p:nvSpPr>
        <p:spPr bwMode="auto">
          <a:xfrm>
            <a:off x="4157663" y="3400699"/>
            <a:ext cx="20241" cy="15479"/>
          </a:xfrm>
          <a:custGeom>
            <a:avLst/>
            <a:gdLst>
              <a:gd name="T0" fmla="*/ 17 w 17"/>
              <a:gd name="T1" fmla="*/ 6 h 13"/>
              <a:gd name="T2" fmla="*/ 17 w 17"/>
              <a:gd name="T3" fmla="*/ 6 h 13"/>
              <a:gd name="T4" fmla="*/ 14 w 17"/>
              <a:gd name="T5" fmla="*/ 11 h 13"/>
              <a:gd name="T6" fmla="*/ 10 w 17"/>
              <a:gd name="T7" fmla="*/ 13 h 13"/>
              <a:gd name="T8" fmla="*/ 10 w 17"/>
              <a:gd name="T9" fmla="*/ 13 h 13"/>
              <a:gd name="T10" fmla="*/ 2 w 17"/>
              <a:gd name="T11" fmla="*/ 11 h 13"/>
              <a:gd name="T12" fmla="*/ 0 w 17"/>
              <a:gd name="T13" fmla="*/ 6 h 13"/>
              <a:gd name="T14" fmla="*/ 0 w 17"/>
              <a:gd name="T15" fmla="*/ 6 h 13"/>
              <a:gd name="T16" fmla="*/ 2 w 17"/>
              <a:gd name="T17" fmla="*/ 2 h 13"/>
              <a:gd name="T18" fmla="*/ 10 w 17"/>
              <a:gd name="T19" fmla="*/ 0 h 13"/>
              <a:gd name="T20" fmla="*/ 10 w 17"/>
              <a:gd name="T21" fmla="*/ 0 h 13"/>
              <a:gd name="T22" fmla="*/ 14 w 17"/>
              <a:gd name="T23" fmla="*/ 2 h 13"/>
              <a:gd name="T24" fmla="*/ 17 w 17"/>
              <a:gd name="T25" fmla="*/ 6 h 13"/>
              <a:gd name="T26" fmla="*/ 17 w 17"/>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3">
                <a:moveTo>
                  <a:pt x="17" y="6"/>
                </a:moveTo>
                <a:lnTo>
                  <a:pt x="17" y="6"/>
                </a:lnTo>
                <a:lnTo>
                  <a:pt x="14" y="11"/>
                </a:lnTo>
                <a:lnTo>
                  <a:pt x="10" y="13"/>
                </a:lnTo>
                <a:lnTo>
                  <a:pt x="10" y="13"/>
                </a:lnTo>
                <a:lnTo>
                  <a:pt x="2" y="11"/>
                </a:lnTo>
                <a:lnTo>
                  <a:pt x="0" y="6"/>
                </a:lnTo>
                <a:lnTo>
                  <a:pt x="0" y="6"/>
                </a:lnTo>
                <a:lnTo>
                  <a:pt x="2" y="2"/>
                </a:lnTo>
                <a:lnTo>
                  <a:pt x="10" y="0"/>
                </a:lnTo>
                <a:lnTo>
                  <a:pt x="10" y="0"/>
                </a:lnTo>
                <a:lnTo>
                  <a:pt x="14" y="2"/>
                </a:lnTo>
                <a:lnTo>
                  <a:pt x="17" y="6"/>
                </a:lnTo>
                <a:lnTo>
                  <a:pt x="17"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3" name="Freeform 37"/>
          <p:cNvSpPr>
            <a:spLocks/>
          </p:cNvSpPr>
          <p:nvPr/>
        </p:nvSpPr>
        <p:spPr bwMode="auto">
          <a:xfrm>
            <a:off x="4105275" y="3437609"/>
            <a:ext cx="20241" cy="15479"/>
          </a:xfrm>
          <a:custGeom>
            <a:avLst/>
            <a:gdLst>
              <a:gd name="T0" fmla="*/ 17 w 17"/>
              <a:gd name="T1" fmla="*/ 6 h 13"/>
              <a:gd name="T2" fmla="*/ 17 w 17"/>
              <a:gd name="T3" fmla="*/ 6 h 13"/>
              <a:gd name="T4" fmla="*/ 15 w 17"/>
              <a:gd name="T5" fmla="*/ 11 h 13"/>
              <a:gd name="T6" fmla="*/ 10 w 17"/>
              <a:gd name="T7" fmla="*/ 13 h 13"/>
              <a:gd name="T8" fmla="*/ 10 w 17"/>
              <a:gd name="T9" fmla="*/ 13 h 13"/>
              <a:gd name="T10" fmla="*/ 3 w 17"/>
              <a:gd name="T11" fmla="*/ 11 h 13"/>
              <a:gd name="T12" fmla="*/ 0 w 17"/>
              <a:gd name="T13" fmla="*/ 6 h 13"/>
              <a:gd name="T14" fmla="*/ 0 w 17"/>
              <a:gd name="T15" fmla="*/ 6 h 13"/>
              <a:gd name="T16" fmla="*/ 3 w 17"/>
              <a:gd name="T17" fmla="*/ 2 h 13"/>
              <a:gd name="T18" fmla="*/ 10 w 17"/>
              <a:gd name="T19" fmla="*/ 0 h 13"/>
              <a:gd name="T20" fmla="*/ 10 w 17"/>
              <a:gd name="T21" fmla="*/ 0 h 13"/>
              <a:gd name="T22" fmla="*/ 15 w 17"/>
              <a:gd name="T23" fmla="*/ 2 h 13"/>
              <a:gd name="T24" fmla="*/ 17 w 17"/>
              <a:gd name="T25" fmla="*/ 6 h 13"/>
              <a:gd name="T26" fmla="*/ 17 w 17"/>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3">
                <a:moveTo>
                  <a:pt x="17" y="6"/>
                </a:moveTo>
                <a:lnTo>
                  <a:pt x="17" y="6"/>
                </a:lnTo>
                <a:lnTo>
                  <a:pt x="15" y="11"/>
                </a:lnTo>
                <a:lnTo>
                  <a:pt x="10" y="13"/>
                </a:lnTo>
                <a:lnTo>
                  <a:pt x="10" y="13"/>
                </a:lnTo>
                <a:lnTo>
                  <a:pt x="3" y="11"/>
                </a:lnTo>
                <a:lnTo>
                  <a:pt x="0" y="6"/>
                </a:lnTo>
                <a:lnTo>
                  <a:pt x="0" y="6"/>
                </a:lnTo>
                <a:lnTo>
                  <a:pt x="3" y="2"/>
                </a:lnTo>
                <a:lnTo>
                  <a:pt x="10" y="0"/>
                </a:lnTo>
                <a:lnTo>
                  <a:pt x="10" y="0"/>
                </a:lnTo>
                <a:lnTo>
                  <a:pt x="15" y="2"/>
                </a:lnTo>
                <a:lnTo>
                  <a:pt x="17" y="6"/>
                </a:lnTo>
                <a:lnTo>
                  <a:pt x="17"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4" name="Freeform 38"/>
          <p:cNvSpPr>
            <a:spLocks/>
          </p:cNvSpPr>
          <p:nvPr/>
        </p:nvSpPr>
        <p:spPr bwMode="auto">
          <a:xfrm>
            <a:off x="4114800" y="3444753"/>
            <a:ext cx="20241" cy="15479"/>
          </a:xfrm>
          <a:custGeom>
            <a:avLst/>
            <a:gdLst>
              <a:gd name="T0" fmla="*/ 17 w 17"/>
              <a:gd name="T1" fmla="*/ 7 h 13"/>
              <a:gd name="T2" fmla="*/ 17 w 17"/>
              <a:gd name="T3" fmla="*/ 7 h 13"/>
              <a:gd name="T4" fmla="*/ 14 w 17"/>
              <a:gd name="T5" fmla="*/ 11 h 13"/>
              <a:gd name="T6" fmla="*/ 9 w 17"/>
              <a:gd name="T7" fmla="*/ 13 h 13"/>
              <a:gd name="T8" fmla="*/ 9 w 17"/>
              <a:gd name="T9" fmla="*/ 13 h 13"/>
              <a:gd name="T10" fmla="*/ 2 w 17"/>
              <a:gd name="T11" fmla="*/ 11 h 13"/>
              <a:gd name="T12" fmla="*/ 0 w 17"/>
              <a:gd name="T13" fmla="*/ 7 h 13"/>
              <a:gd name="T14" fmla="*/ 0 w 17"/>
              <a:gd name="T15" fmla="*/ 7 h 13"/>
              <a:gd name="T16" fmla="*/ 2 w 17"/>
              <a:gd name="T17" fmla="*/ 2 h 13"/>
              <a:gd name="T18" fmla="*/ 9 w 17"/>
              <a:gd name="T19" fmla="*/ 0 h 13"/>
              <a:gd name="T20" fmla="*/ 9 w 17"/>
              <a:gd name="T21" fmla="*/ 0 h 13"/>
              <a:gd name="T22" fmla="*/ 14 w 17"/>
              <a:gd name="T23" fmla="*/ 2 h 13"/>
              <a:gd name="T24" fmla="*/ 17 w 17"/>
              <a:gd name="T25" fmla="*/ 7 h 13"/>
              <a:gd name="T26" fmla="*/ 17 w 17"/>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3">
                <a:moveTo>
                  <a:pt x="17" y="7"/>
                </a:moveTo>
                <a:lnTo>
                  <a:pt x="17" y="7"/>
                </a:lnTo>
                <a:lnTo>
                  <a:pt x="14" y="11"/>
                </a:lnTo>
                <a:lnTo>
                  <a:pt x="9" y="13"/>
                </a:lnTo>
                <a:lnTo>
                  <a:pt x="9" y="13"/>
                </a:lnTo>
                <a:lnTo>
                  <a:pt x="2" y="11"/>
                </a:lnTo>
                <a:lnTo>
                  <a:pt x="0" y="7"/>
                </a:lnTo>
                <a:lnTo>
                  <a:pt x="0" y="7"/>
                </a:lnTo>
                <a:lnTo>
                  <a:pt x="2" y="2"/>
                </a:lnTo>
                <a:lnTo>
                  <a:pt x="9" y="0"/>
                </a:lnTo>
                <a:lnTo>
                  <a:pt x="9" y="0"/>
                </a:lnTo>
                <a:lnTo>
                  <a:pt x="14" y="2"/>
                </a:lnTo>
                <a:lnTo>
                  <a:pt x="17" y="7"/>
                </a:lnTo>
                <a:lnTo>
                  <a:pt x="17"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5" name="Freeform 39"/>
          <p:cNvSpPr>
            <a:spLocks/>
          </p:cNvSpPr>
          <p:nvPr/>
        </p:nvSpPr>
        <p:spPr bwMode="auto">
          <a:xfrm>
            <a:off x="4157663" y="3359030"/>
            <a:ext cx="20241" cy="17860"/>
          </a:xfrm>
          <a:custGeom>
            <a:avLst/>
            <a:gdLst>
              <a:gd name="T0" fmla="*/ 17 w 17"/>
              <a:gd name="T1" fmla="*/ 6 h 15"/>
              <a:gd name="T2" fmla="*/ 17 w 17"/>
              <a:gd name="T3" fmla="*/ 6 h 15"/>
              <a:gd name="T4" fmla="*/ 14 w 17"/>
              <a:gd name="T5" fmla="*/ 13 h 15"/>
              <a:gd name="T6" fmla="*/ 10 w 17"/>
              <a:gd name="T7" fmla="*/ 15 h 15"/>
              <a:gd name="T8" fmla="*/ 10 w 17"/>
              <a:gd name="T9" fmla="*/ 15 h 15"/>
              <a:gd name="T10" fmla="*/ 2 w 17"/>
              <a:gd name="T11" fmla="*/ 13 h 15"/>
              <a:gd name="T12" fmla="*/ 0 w 17"/>
              <a:gd name="T13" fmla="*/ 6 h 15"/>
              <a:gd name="T14" fmla="*/ 0 w 17"/>
              <a:gd name="T15" fmla="*/ 6 h 15"/>
              <a:gd name="T16" fmla="*/ 2 w 17"/>
              <a:gd name="T17" fmla="*/ 2 h 15"/>
              <a:gd name="T18" fmla="*/ 10 w 17"/>
              <a:gd name="T19" fmla="*/ 0 h 15"/>
              <a:gd name="T20" fmla="*/ 10 w 17"/>
              <a:gd name="T21" fmla="*/ 0 h 15"/>
              <a:gd name="T22" fmla="*/ 14 w 17"/>
              <a:gd name="T23" fmla="*/ 2 h 15"/>
              <a:gd name="T24" fmla="*/ 17 w 17"/>
              <a:gd name="T25" fmla="*/ 6 h 15"/>
              <a:gd name="T26" fmla="*/ 17 w 17"/>
              <a:gd name="T2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7" y="6"/>
                </a:moveTo>
                <a:lnTo>
                  <a:pt x="17" y="6"/>
                </a:lnTo>
                <a:lnTo>
                  <a:pt x="14" y="13"/>
                </a:lnTo>
                <a:lnTo>
                  <a:pt x="10" y="15"/>
                </a:lnTo>
                <a:lnTo>
                  <a:pt x="10" y="15"/>
                </a:lnTo>
                <a:lnTo>
                  <a:pt x="2" y="13"/>
                </a:lnTo>
                <a:lnTo>
                  <a:pt x="0" y="6"/>
                </a:lnTo>
                <a:lnTo>
                  <a:pt x="0" y="6"/>
                </a:lnTo>
                <a:lnTo>
                  <a:pt x="2" y="2"/>
                </a:lnTo>
                <a:lnTo>
                  <a:pt x="10" y="0"/>
                </a:lnTo>
                <a:lnTo>
                  <a:pt x="10" y="0"/>
                </a:lnTo>
                <a:lnTo>
                  <a:pt x="14" y="2"/>
                </a:lnTo>
                <a:lnTo>
                  <a:pt x="17" y="6"/>
                </a:lnTo>
                <a:lnTo>
                  <a:pt x="17"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6" name="Freeform 40"/>
          <p:cNvSpPr>
            <a:spLocks/>
          </p:cNvSpPr>
          <p:nvPr/>
        </p:nvSpPr>
        <p:spPr bwMode="auto">
          <a:xfrm>
            <a:off x="4117183" y="3342361"/>
            <a:ext cx="17860" cy="16669"/>
          </a:xfrm>
          <a:custGeom>
            <a:avLst/>
            <a:gdLst>
              <a:gd name="T0" fmla="*/ 15 w 15"/>
              <a:gd name="T1" fmla="*/ 7 h 14"/>
              <a:gd name="T2" fmla="*/ 15 w 15"/>
              <a:gd name="T3" fmla="*/ 7 h 14"/>
              <a:gd name="T4" fmla="*/ 12 w 15"/>
              <a:gd name="T5" fmla="*/ 11 h 14"/>
              <a:gd name="T6" fmla="*/ 7 w 15"/>
              <a:gd name="T7" fmla="*/ 14 h 14"/>
              <a:gd name="T8" fmla="*/ 7 w 15"/>
              <a:gd name="T9" fmla="*/ 14 h 14"/>
              <a:gd name="T10" fmla="*/ 2 w 15"/>
              <a:gd name="T11" fmla="*/ 11 h 14"/>
              <a:gd name="T12" fmla="*/ 0 w 15"/>
              <a:gd name="T13" fmla="*/ 7 h 14"/>
              <a:gd name="T14" fmla="*/ 0 w 15"/>
              <a:gd name="T15" fmla="*/ 7 h 14"/>
              <a:gd name="T16" fmla="*/ 2 w 15"/>
              <a:gd name="T17" fmla="*/ 3 h 14"/>
              <a:gd name="T18" fmla="*/ 7 w 15"/>
              <a:gd name="T19" fmla="*/ 0 h 14"/>
              <a:gd name="T20" fmla="*/ 7 w 15"/>
              <a:gd name="T21" fmla="*/ 0 h 14"/>
              <a:gd name="T22" fmla="*/ 12 w 15"/>
              <a:gd name="T23" fmla="*/ 3 h 14"/>
              <a:gd name="T24" fmla="*/ 15 w 15"/>
              <a:gd name="T25" fmla="*/ 7 h 14"/>
              <a:gd name="T26" fmla="*/ 15 w 15"/>
              <a:gd name="T2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4">
                <a:moveTo>
                  <a:pt x="15" y="7"/>
                </a:moveTo>
                <a:lnTo>
                  <a:pt x="15" y="7"/>
                </a:lnTo>
                <a:lnTo>
                  <a:pt x="12" y="11"/>
                </a:lnTo>
                <a:lnTo>
                  <a:pt x="7" y="14"/>
                </a:lnTo>
                <a:lnTo>
                  <a:pt x="7" y="14"/>
                </a:lnTo>
                <a:lnTo>
                  <a:pt x="2" y="11"/>
                </a:lnTo>
                <a:lnTo>
                  <a:pt x="0" y="7"/>
                </a:lnTo>
                <a:lnTo>
                  <a:pt x="0" y="7"/>
                </a:lnTo>
                <a:lnTo>
                  <a:pt x="2" y="3"/>
                </a:lnTo>
                <a:lnTo>
                  <a:pt x="7" y="0"/>
                </a:lnTo>
                <a:lnTo>
                  <a:pt x="7" y="0"/>
                </a:lnTo>
                <a:lnTo>
                  <a:pt x="12" y="3"/>
                </a:lnTo>
                <a:lnTo>
                  <a:pt x="15" y="7"/>
                </a:lnTo>
                <a:lnTo>
                  <a:pt x="15"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7" name="Freeform 41"/>
          <p:cNvSpPr>
            <a:spLocks/>
          </p:cNvSpPr>
          <p:nvPr/>
        </p:nvSpPr>
        <p:spPr bwMode="auto">
          <a:xfrm>
            <a:off x="4135043" y="3379268"/>
            <a:ext cx="16669" cy="15479"/>
          </a:xfrm>
          <a:custGeom>
            <a:avLst/>
            <a:gdLst>
              <a:gd name="T0" fmla="*/ 14 w 14"/>
              <a:gd name="T1" fmla="*/ 7 h 13"/>
              <a:gd name="T2" fmla="*/ 14 w 14"/>
              <a:gd name="T3" fmla="*/ 7 h 13"/>
              <a:gd name="T4" fmla="*/ 12 w 14"/>
              <a:gd name="T5" fmla="*/ 11 h 13"/>
              <a:gd name="T6" fmla="*/ 7 w 14"/>
              <a:gd name="T7" fmla="*/ 13 h 13"/>
              <a:gd name="T8" fmla="*/ 7 w 14"/>
              <a:gd name="T9" fmla="*/ 13 h 13"/>
              <a:gd name="T10" fmla="*/ 2 w 14"/>
              <a:gd name="T11" fmla="*/ 11 h 13"/>
              <a:gd name="T12" fmla="*/ 0 w 14"/>
              <a:gd name="T13" fmla="*/ 7 h 13"/>
              <a:gd name="T14" fmla="*/ 0 w 14"/>
              <a:gd name="T15" fmla="*/ 7 h 13"/>
              <a:gd name="T16" fmla="*/ 2 w 14"/>
              <a:gd name="T17" fmla="*/ 2 h 13"/>
              <a:gd name="T18" fmla="*/ 7 w 14"/>
              <a:gd name="T19" fmla="*/ 0 h 13"/>
              <a:gd name="T20" fmla="*/ 7 w 14"/>
              <a:gd name="T21" fmla="*/ 0 h 13"/>
              <a:gd name="T22" fmla="*/ 12 w 14"/>
              <a:gd name="T23" fmla="*/ 2 h 13"/>
              <a:gd name="T24" fmla="*/ 14 w 14"/>
              <a:gd name="T25" fmla="*/ 7 h 13"/>
              <a:gd name="T26" fmla="*/ 14 w 14"/>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14" y="7"/>
                </a:moveTo>
                <a:lnTo>
                  <a:pt x="14" y="7"/>
                </a:lnTo>
                <a:lnTo>
                  <a:pt x="12" y="11"/>
                </a:lnTo>
                <a:lnTo>
                  <a:pt x="7" y="13"/>
                </a:lnTo>
                <a:lnTo>
                  <a:pt x="7" y="13"/>
                </a:lnTo>
                <a:lnTo>
                  <a:pt x="2" y="11"/>
                </a:lnTo>
                <a:lnTo>
                  <a:pt x="0" y="7"/>
                </a:lnTo>
                <a:lnTo>
                  <a:pt x="0" y="7"/>
                </a:lnTo>
                <a:lnTo>
                  <a:pt x="2" y="2"/>
                </a:lnTo>
                <a:lnTo>
                  <a:pt x="7" y="0"/>
                </a:lnTo>
                <a:lnTo>
                  <a:pt x="7" y="0"/>
                </a:lnTo>
                <a:lnTo>
                  <a:pt x="12" y="2"/>
                </a:lnTo>
                <a:lnTo>
                  <a:pt x="14" y="7"/>
                </a:lnTo>
                <a:lnTo>
                  <a:pt x="14"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8" name="Freeform 42"/>
          <p:cNvSpPr>
            <a:spLocks/>
          </p:cNvSpPr>
          <p:nvPr/>
        </p:nvSpPr>
        <p:spPr bwMode="auto">
          <a:xfrm>
            <a:off x="4169571" y="3282829"/>
            <a:ext cx="16669" cy="17860"/>
          </a:xfrm>
          <a:custGeom>
            <a:avLst/>
            <a:gdLst>
              <a:gd name="T0" fmla="*/ 14 w 14"/>
              <a:gd name="T1" fmla="*/ 6 h 15"/>
              <a:gd name="T2" fmla="*/ 14 w 14"/>
              <a:gd name="T3" fmla="*/ 6 h 15"/>
              <a:gd name="T4" fmla="*/ 12 w 14"/>
              <a:gd name="T5" fmla="*/ 13 h 15"/>
              <a:gd name="T6" fmla="*/ 7 w 14"/>
              <a:gd name="T7" fmla="*/ 15 h 15"/>
              <a:gd name="T8" fmla="*/ 7 w 14"/>
              <a:gd name="T9" fmla="*/ 15 h 15"/>
              <a:gd name="T10" fmla="*/ 2 w 14"/>
              <a:gd name="T11" fmla="*/ 13 h 15"/>
              <a:gd name="T12" fmla="*/ 0 w 14"/>
              <a:gd name="T13" fmla="*/ 6 h 15"/>
              <a:gd name="T14" fmla="*/ 0 w 14"/>
              <a:gd name="T15" fmla="*/ 6 h 15"/>
              <a:gd name="T16" fmla="*/ 2 w 14"/>
              <a:gd name="T17" fmla="*/ 2 h 15"/>
              <a:gd name="T18" fmla="*/ 7 w 14"/>
              <a:gd name="T19" fmla="*/ 0 h 15"/>
              <a:gd name="T20" fmla="*/ 7 w 14"/>
              <a:gd name="T21" fmla="*/ 0 h 15"/>
              <a:gd name="T22" fmla="*/ 12 w 14"/>
              <a:gd name="T23" fmla="*/ 2 h 15"/>
              <a:gd name="T24" fmla="*/ 14 w 14"/>
              <a:gd name="T25" fmla="*/ 6 h 15"/>
              <a:gd name="T26" fmla="*/ 14 w 14"/>
              <a:gd name="T2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5">
                <a:moveTo>
                  <a:pt x="14" y="6"/>
                </a:moveTo>
                <a:lnTo>
                  <a:pt x="14" y="6"/>
                </a:lnTo>
                <a:lnTo>
                  <a:pt x="12" y="13"/>
                </a:lnTo>
                <a:lnTo>
                  <a:pt x="7" y="15"/>
                </a:lnTo>
                <a:lnTo>
                  <a:pt x="7" y="15"/>
                </a:lnTo>
                <a:lnTo>
                  <a:pt x="2" y="13"/>
                </a:lnTo>
                <a:lnTo>
                  <a:pt x="0" y="6"/>
                </a:lnTo>
                <a:lnTo>
                  <a:pt x="0" y="6"/>
                </a:lnTo>
                <a:lnTo>
                  <a:pt x="2" y="2"/>
                </a:lnTo>
                <a:lnTo>
                  <a:pt x="7" y="0"/>
                </a:lnTo>
                <a:lnTo>
                  <a:pt x="7" y="0"/>
                </a:lnTo>
                <a:lnTo>
                  <a:pt x="12" y="2"/>
                </a:lnTo>
                <a:lnTo>
                  <a:pt x="14" y="6"/>
                </a:lnTo>
                <a:lnTo>
                  <a:pt x="14"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29" name="Freeform 43"/>
          <p:cNvSpPr>
            <a:spLocks/>
          </p:cNvSpPr>
          <p:nvPr/>
        </p:nvSpPr>
        <p:spPr bwMode="auto">
          <a:xfrm>
            <a:off x="4125518" y="3267349"/>
            <a:ext cx="17860" cy="15479"/>
          </a:xfrm>
          <a:custGeom>
            <a:avLst/>
            <a:gdLst>
              <a:gd name="T0" fmla="*/ 15 w 15"/>
              <a:gd name="T1" fmla="*/ 6 h 13"/>
              <a:gd name="T2" fmla="*/ 15 w 15"/>
              <a:gd name="T3" fmla="*/ 6 h 13"/>
              <a:gd name="T4" fmla="*/ 12 w 15"/>
              <a:gd name="T5" fmla="*/ 11 h 13"/>
              <a:gd name="T6" fmla="*/ 8 w 15"/>
              <a:gd name="T7" fmla="*/ 13 h 13"/>
              <a:gd name="T8" fmla="*/ 8 w 15"/>
              <a:gd name="T9" fmla="*/ 13 h 13"/>
              <a:gd name="T10" fmla="*/ 3 w 15"/>
              <a:gd name="T11" fmla="*/ 11 h 13"/>
              <a:gd name="T12" fmla="*/ 0 w 15"/>
              <a:gd name="T13" fmla="*/ 6 h 13"/>
              <a:gd name="T14" fmla="*/ 0 w 15"/>
              <a:gd name="T15" fmla="*/ 6 h 13"/>
              <a:gd name="T16" fmla="*/ 3 w 15"/>
              <a:gd name="T17" fmla="*/ 2 h 13"/>
              <a:gd name="T18" fmla="*/ 8 w 15"/>
              <a:gd name="T19" fmla="*/ 0 h 13"/>
              <a:gd name="T20" fmla="*/ 8 w 15"/>
              <a:gd name="T21" fmla="*/ 0 h 13"/>
              <a:gd name="T22" fmla="*/ 12 w 15"/>
              <a:gd name="T23" fmla="*/ 2 h 13"/>
              <a:gd name="T24" fmla="*/ 15 w 15"/>
              <a:gd name="T25" fmla="*/ 6 h 13"/>
              <a:gd name="T26" fmla="*/ 15 w 15"/>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3">
                <a:moveTo>
                  <a:pt x="15" y="6"/>
                </a:moveTo>
                <a:lnTo>
                  <a:pt x="15" y="6"/>
                </a:lnTo>
                <a:lnTo>
                  <a:pt x="12" y="11"/>
                </a:lnTo>
                <a:lnTo>
                  <a:pt x="8" y="13"/>
                </a:lnTo>
                <a:lnTo>
                  <a:pt x="8" y="13"/>
                </a:lnTo>
                <a:lnTo>
                  <a:pt x="3" y="11"/>
                </a:lnTo>
                <a:lnTo>
                  <a:pt x="0" y="6"/>
                </a:lnTo>
                <a:lnTo>
                  <a:pt x="0" y="6"/>
                </a:lnTo>
                <a:lnTo>
                  <a:pt x="3" y="2"/>
                </a:lnTo>
                <a:lnTo>
                  <a:pt x="8" y="0"/>
                </a:lnTo>
                <a:lnTo>
                  <a:pt x="8" y="0"/>
                </a:lnTo>
                <a:lnTo>
                  <a:pt x="12" y="2"/>
                </a:lnTo>
                <a:lnTo>
                  <a:pt x="15" y="6"/>
                </a:lnTo>
                <a:lnTo>
                  <a:pt x="15"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0" name="Freeform 44"/>
          <p:cNvSpPr>
            <a:spLocks/>
          </p:cNvSpPr>
          <p:nvPr/>
        </p:nvSpPr>
        <p:spPr bwMode="auto">
          <a:xfrm>
            <a:off x="4125518" y="3214964"/>
            <a:ext cx="17860" cy="17860"/>
          </a:xfrm>
          <a:custGeom>
            <a:avLst/>
            <a:gdLst>
              <a:gd name="T0" fmla="*/ 15 w 15"/>
              <a:gd name="T1" fmla="*/ 8 h 15"/>
              <a:gd name="T2" fmla="*/ 15 w 15"/>
              <a:gd name="T3" fmla="*/ 8 h 15"/>
              <a:gd name="T4" fmla="*/ 12 w 15"/>
              <a:gd name="T5" fmla="*/ 13 h 15"/>
              <a:gd name="T6" fmla="*/ 8 w 15"/>
              <a:gd name="T7" fmla="*/ 15 h 15"/>
              <a:gd name="T8" fmla="*/ 8 w 15"/>
              <a:gd name="T9" fmla="*/ 15 h 15"/>
              <a:gd name="T10" fmla="*/ 3 w 15"/>
              <a:gd name="T11" fmla="*/ 13 h 15"/>
              <a:gd name="T12" fmla="*/ 0 w 15"/>
              <a:gd name="T13" fmla="*/ 8 h 15"/>
              <a:gd name="T14" fmla="*/ 0 w 15"/>
              <a:gd name="T15" fmla="*/ 8 h 15"/>
              <a:gd name="T16" fmla="*/ 3 w 15"/>
              <a:gd name="T17" fmla="*/ 2 h 15"/>
              <a:gd name="T18" fmla="*/ 8 w 15"/>
              <a:gd name="T19" fmla="*/ 0 h 15"/>
              <a:gd name="T20" fmla="*/ 8 w 15"/>
              <a:gd name="T21" fmla="*/ 0 h 15"/>
              <a:gd name="T22" fmla="*/ 12 w 15"/>
              <a:gd name="T23" fmla="*/ 2 h 15"/>
              <a:gd name="T24" fmla="*/ 15 w 15"/>
              <a:gd name="T25" fmla="*/ 8 h 15"/>
              <a:gd name="T26" fmla="*/ 15 w 15"/>
              <a:gd name="T2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5">
                <a:moveTo>
                  <a:pt x="15" y="8"/>
                </a:moveTo>
                <a:lnTo>
                  <a:pt x="15" y="8"/>
                </a:lnTo>
                <a:lnTo>
                  <a:pt x="12" y="13"/>
                </a:lnTo>
                <a:lnTo>
                  <a:pt x="8" y="15"/>
                </a:lnTo>
                <a:lnTo>
                  <a:pt x="8" y="15"/>
                </a:lnTo>
                <a:lnTo>
                  <a:pt x="3" y="13"/>
                </a:lnTo>
                <a:lnTo>
                  <a:pt x="0" y="8"/>
                </a:lnTo>
                <a:lnTo>
                  <a:pt x="0" y="8"/>
                </a:lnTo>
                <a:lnTo>
                  <a:pt x="3" y="2"/>
                </a:lnTo>
                <a:lnTo>
                  <a:pt x="8" y="0"/>
                </a:lnTo>
                <a:lnTo>
                  <a:pt x="8" y="0"/>
                </a:lnTo>
                <a:lnTo>
                  <a:pt x="12" y="2"/>
                </a:lnTo>
                <a:lnTo>
                  <a:pt x="15" y="8"/>
                </a:lnTo>
                <a:lnTo>
                  <a:pt x="15" y="8"/>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1" name="Freeform 45"/>
          <p:cNvSpPr>
            <a:spLocks/>
          </p:cNvSpPr>
          <p:nvPr/>
        </p:nvSpPr>
        <p:spPr bwMode="auto">
          <a:xfrm>
            <a:off x="4123137" y="3062562"/>
            <a:ext cx="16669" cy="15479"/>
          </a:xfrm>
          <a:custGeom>
            <a:avLst/>
            <a:gdLst>
              <a:gd name="T0" fmla="*/ 14 w 14"/>
              <a:gd name="T1" fmla="*/ 7 h 13"/>
              <a:gd name="T2" fmla="*/ 14 w 14"/>
              <a:gd name="T3" fmla="*/ 7 h 13"/>
              <a:gd name="T4" fmla="*/ 12 w 14"/>
              <a:gd name="T5" fmla="*/ 11 h 13"/>
              <a:gd name="T6" fmla="*/ 7 w 14"/>
              <a:gd name="T7" fmla="*/ 13 h 13"/>
              <a:gd name="T8" fmla="*/ 7 w 14"/>
              <a:gd name="T9" fmla="*/ 13 h 13"/>
              <a:gd name="T10" fmla="*/ 0 w 14"/>
              <a:gd name="T11" fmla="*/ 11 h 13"/>
              <a:gd name="T12" fmla="*/ 0 w 14"/>
              <a:gd name="T13" fmla="*/ 7 h 13"/>
              <a:gd name="T14" fmla="*/ 0 w 14"/>
              <a:gd name="T15" fmla="*/ 7 h 13"/>
              <a:gd name="T16" fmla="*/ 0 w 14"/>
              <a:gd name="T17" fmla="*/ 2 h 13"/>
              <a:gd name="T18" fmla="*/ 7 w 14"/>
              <a:gd name="T19" fmla="*/ 0 h 13"/>
              <a:gd name="T20" fmla="*/ 7 w 14"/>
              <a:gd name="T21" fmla="*/ 0 h 13"/>
              <a:gd name="T22" fmla="*/ 12 w 14"/>
              <a:gd name="T23" fmla="*/ 2 h 13"/>
              <a:gd name="T24" fmla="*/ 14 w 14"/>
              <a:gd name="T25" fmla="*/ 7 h 13"/>
              <a:gd name="T26" fmla="*/ 14 w 14"/>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14" y="7"/>
                </a:moveTo>
                <a:lnTo>
                  <a:pt x="14" y="7"/>
                </a:lnTo>
                <a:lnTo>
                  <a:pt x="12" y="11"/>
                </a:lnTo>
                <a:lnTo>
                  <a:pt x="7" y="13"/>
                </a:lnTo>
                <a:lnTo>
                  <a:pt x="7" y="13"/>
                </a:lnTo>
                <a:lnTo>
                  <a:pt x="0" y="11"/>
                </a:lnTo>
                <a:lnTo>
                  <a:pt x="0" y="7"/>
                </a:lnTo>
                <a:lnTo>
                  <a:pt x="0" y="7"/>
                </a:lnTo>
                <a:lnTo>
                  <a:pt x="0" y="2"/>
                </a:lnTo>
                <a:lnTo>
                  <a:pt x="7" y="0"/>
                </a:lnTo>
                <a:lnTo>
                  <a:pt x="7" y="0"/>
                </a:lnTo>
                <a:lnTo>
                  <a:pt x="12" y="2"/>
                </a:lnTo>
                <a:lnTo>
                  <a:pt x="14" y="7"/>
                </a:lnTo>
                <a:lnTo>
                  <a:pt x="14"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2" name="Freeform 46"/>
          <p:cNvSpPr>
            <a:spLocks/>
          </p:cNvSpPr>
          <p:nvPr/>
        </p:nvSpPr>
        <p:spPr bwMode="auto">
          <a:xfrm>
            <a:off x="4108849" y="3224487"/>
            <a:ext cx="30956" cy="29766"/>
          </a:xfrm>
          <a:custGeom>
            <a:avLst/>
            <a:gdLst>
              <a:gd name="T0" fmla="*/ 26 w 26"/>
              <a:gd name="T1" fmla="*/ 11 h 25"/>
              <a:gd name="T2" fmla="*/ 26 w 26"/>
              <a:gd name="T3" fmla="*/ 11 h 25"/>
              <a:gd name="T4" fmla="*/ 26 w 26"/>
              <a:gd name="T5" fmla="*/ 16 h 25"/>
              <a:gd name="T6" fmla="*/ 22 w 26"/>
              <a:gd name="T7" fmla="*/ 20 h 25"/>
              <a:gd name="T8" fmla="*/ 19 w 26"/>
              <a:gd name="T9" fmla="*/ 22 h 25"/>
              <a:gd name="T10" fmla="*/ 14 w 26"/>
              <a:gd name="T11" fmla="*/ 25 h 25"/>
              <a:gd name="T12" fmla="*/ 14 w 26"/>
              <a:gd name="T13" fmla="*/ 25 h 25"/>
              <a:gd name="T14" fmla="*/ 7 w 26"/>
              <a:gd name="T15" fmla="*/ 22 h 25"/>
              <a:gd name="T16" fmla="*/ 5 w 26"/>
              <a:gd name="T17" fmla="*/ 20 h 25"/>
              <a:gd name="T18" fmla="*/ 2 w 26"/>
              <a:gd name="T19" fmla="*/ 16 h 25"/>
              <a:gd name="T20" fmla="*/ 0 w 26"/>
              <a:gd name="T21" fmla="*/ 11 h 25"/>
              <a:gd name="T22" fmla="*/ 0 w 26"/>
              <a:gd name="T23" fmla="*/ 11 h 25"/>
              <a:gd name="T24" fmla="*/ 2 w 26"/>
              <a:gd name="T25" fmla="*/ 7 h 25"/>
              <a:gd name="T26" fmla="*/ 5 w 26"/>
              <a:gd name="T27" fmla="*/ 3 h 25"/>
              <a:gd name="T28" fmla="*/ 7 w 26"/>
              <a:gd name="T29" fmla="*/ 0 h 25"/>
              <a:gd name="T30" fmla="*/ 14 w 26"/>
              <a:gd name="T31" fmla="*/ 0 h 25"/>
              <a:gd name="T32" fmla="*/ 14 w 26"/>
              <a:gd name="T33" fmla="*/ 0 h 25"/>
              <a:gd name="T34" fmla="*/ 19 w 26"/>
              <a:gd name="T35" fmla="*/ 0 h 25"/>
              <a:gd name="T36" fmla="*/ 22 w 26"/>
              <a:gd name="T37" fmla="*/ 3 h 25"/>
              <a:gd name="T38" fmla="*/ 26 w 26"/>
              <a:gd name="T39" fmla="*/ 7 h 25"/>
              <a:gd name="T40" fmla="*/ 26 w 26"/>
              <a:gd name="T41" fmla="*/ 11 h 25"/>
              <a:gd name="T42" fmla="*/ 26 w 26"/>
              <a:gd name="T43"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5">
                <a:moveTo>
                  <a:pt x="26" y="11"/>
                </a:moveTo>
                <a:lnTo>
                  <a:pt x="26" y="11"/>
                </a:lnTo>
                <a:lnTo>
                  <a:pt x="26" y="16"/>
                </a:lnTo>
                <a:lnTo>
                  <a:pt x="22" y="20"/>
                </a:lnTo>
                <a:lnTo>
                  <a:pt x="19" y="22"/>
                </a:lnTo>
                <a:lnTo>
                  <a:pt x="14" y="25"/>
                </a:lnTo>
                <a:lnTo>
                  <a:pt x="14" y="25"/>
                </a:lnTo>
                <a:lnTo>
                  <a:pt x="7" y="22"/>
                </a:lnTo>
                <a:lnTo>
                  <a:pt x="5" y="20"/>
                </a:lnTo>
                <a:lnTo>
                  <a:pt x="2" y="16"/>
                </a:lnTo>
                <a:lnTo>
                  <a:pt x="0" y="11"/>
                </a:lnTo>
                <a:lnTo>
                  <a:pt x="0" y="11"/>
                </a:lnTo>
                <a:lnTo>
                  <a:pt x="2" y="7"/>
                </a:lnTo>
                <a:lnTo>
                  <a:pt x="5" y="3"/>
                </a:lnTo>
                <a:lnTo>
                  <a:pt x="7" y="0"/>
                </a:lnTo>
                <a:lnTo>
                  <a:pt x="14" y="0"/>
                </a:lnTo>
                <a:lnTo>
                  <a:pt x="14" y="0"/>
                </a:lnTo>
                <a:lnTo>
                  <a:pt x="19" y="0"/>
                </a:lnTo>
                <a:lnTo>
                  <a:pt x="22" y="3"/>
                </a:lnTo>
                <a:lnTo>
                  <a:pt x="26" y="7"/>
                </a:lnTo>
                <a:lnTo>
                  <a:pt x="26" y="11"/>
                </a:lnTo>
                <a:lnTo>
                  <a:pt x="26" y="11"/>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3" name="Freeform 47"/>
          <p:cNvSpPr>
            <a:spLocks/>
          </p:cNvSpPr>
          <p:nvPr/>
        </p:nvSpPr>
        <p:spPr bwMode="auto">
          <a:xfrm>
            <a:off x="4137424" y="3254254"/>
            <a:ext cx="32147" cy="26194"/>
          </a:xfrm>
          <a:custGeom>
            <a:avLst/>
            <a:gdLst>
              <a:gd name="T0" fmla="*/ 27 w 27"/>
              <a:gd name="T1" fmla="*/ 11 h 22"/>
              <a:gd name="T2" fmla="*/ 27 w 27"/>
              <a:gd name="T3" fmla="*/ 11 h 22"/>
              <a:gd name="T4" fmla="*/ 24 w 27"/>
              <a:gd name="T5" fmla="*/ 15 h 22"/>
              <a:gd name="T6" fmla="*/ 22 w 27"/>
              <a:gd name="T7" fmla="*/ 19 h 22"/>
              <a:gd name="T8" fmla="*/ 17 w 27"/>
              <a:gd name="T9" fmla="*/ 22 h 22"/>
              <a:gd name="T10" fmla="*/ 12 w 27"/>
              <a:gd name="T11" fmla="*/ 22 h 22"/>
              <a:gd name="T12" fmla="*/ 12 w 27"/>
              <a:gd name="T13" fmla="*/ 22 h 22"/>
              <a:gd name="T14" fmla="*/ 7 w 27"/>
              <a:gd name="T15" fmla="*/ 22 h 22"/>
              <a:gd name="T16" fmla="*/ 2 w 27"/>
              <a:gd name="T17" fmla="*/ 19 h 22"/>
              <a:gd name="T18" fmla="*/ 0 w 27"/>
              <a:gd name="T19" fmla="*/ 15 h 22"/>
              <a:gd name="T20" fmla="*/ 0 w 27"/>
              <a:gd name="T21" fmla="*/ 11 h 22"/>
              <a:gd name="T22" fmla="*/ 0 w 27"/>
              <a:gd name="T23" fmla="*/ 11 h 22"/>
              <a:gd name="T24" fmla="*/ 0 w 27"/>
              <a:gd name="T25" fmla="*/ 6 h 22"/>
              <a:gd name="T26" fmla="*/ 2 w 27"/>
              <a:gd name="T27" fmla="*/ 2 h 22"/>
              <a:gd name="T28" fmla="*/ 7 w 27"/>
              <a:gd name="T29" fmla="*/ 0 h 22"/>
              <a:gd name="T30" fmla="*/ 12 w 27"/>
              <a:gd name="T31" fmla="*/ 0 h 22"/>
              <a:gd name="T32" fmla="*/ 12 w 27"/>
              <a:gd name="T33" fmla="*/ 0 h 22"/>
              <a:gd name="T34" fmla="*/ 17 w 27"/>
              <a:gd name="T35" fmla="*/ 0 h 22"/>
              <a:gd name="T36" fmla="*/ 22 w 27"/>
              <a:gd name="T37" fmla="*/ 2 h 22"/>
              <a:gd name="T38" fmla="*/ 24 w 27"/>
              <a:gd name="T39" fmla="*/ 6 h 22"/>
              <a:gd name="T40" fmla="*/ 27 w 27"/>
              <a:gd name="T41" fmla="*/ 11 h 22"/>
              <a:gd name="T42" fmla="*/ 27 w 27"/>
              <a:gd name="T43"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2">
                <a:moveTo>
                  <a:pt x="27" y="11"/>
                </a:moveTo>
                <a:lnTo>
                  <a:pt x="27" y="11"/>
                </a:lnTo>
                <a:lnTo>
                  <a:pt x="24" y="15"/>
                </a:lnTo>
                <a:lnTo>
                  <a:pt x="22" y="19"/>
                </a:lnTo>
                <a:lnTo>
                  <a:pt x="17" y="22"/>
                </a:lnTo>
                <a:lnTo>
                  <a:pt x="12" y="22"/>
                </a:lnTo>
                <a:lnTo>
                  <a:pt x="12" y="22"/>
                </a:lnTo>
                <a:lnTo>
                  <a:pt x="7" y="22"/>
                </a:lnTo>
                <a:lnTo>
                  <a:pt x="2" y="19"/>
                </a:lnTo>
                <a:lnTo>
                  <a:pt x="0" y="15"/>
                </a:lnTo>
                <a:lnTo>
                  <a:pt x="0" y="11"/>
                </a:lnTo>
                <a:lnTo>
                  <a:pt x="0" y="11"/>
                </a:lnTo>
                <a:lnTo>
                  <a:pt x="0" y="6"/>
                </a:lnTo>
                <a:lnTo>
                  <a:pt x="2" y="2"/>
                </a:lnTo>
                <a:lnTo>
                  <a:pt x="7" y="0"/>
                </a:lnTo>
                <a:lnTo>
                  <a:pt x="12" y="0"/>
                </a:lnTo>
                <a:lnTo>
                  <a:pt x="12" y="0"/>
                </a:lnTo>
                <a:lnTo>
                  <a:pt x="17" y="0"/>
                </a:lnTo>
                <a:lnTo>
                  <a:pt x="22" y="2"/>
                </a:lnTo>
                <a:lnTo>
                  <a:pt x="24" y="6"/>
                </a:lnTo>
                <a:lnTo>
                  <a:pt x="27" y="11"/>
                </a:lnTo>
                <a:lnTo>
                  <a:pt x="27" y="11"/>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4" name="Freeform 48"/>
          <p:cNvSpPr>
            <a:spLocks/>
          </p:cNvSpPr>
          <p:nvPr/>
        </p:nvSpPr>
        <p:spPr bwMode="auto">
          <a:xfrm>
            <a:off x="4119565" y="3280446"/>
            <a:ext cx="32147" cy="28575"/>
          </a:xfrm>
          <a:custGeom>
            <a:avLst/>
            <a:gdLst>
              <a:gd name="T0" fmla="*/ 27 w 27"/>
              <a:gd name="T1" fmla="*/ 13 h 24"/>
              <a:gd name="T2" fmla="*/ 27 w 27"/>
              <a:gd name="T3" fmla="*/ 13 h 24"/>
              <a:gd name="T4" fmla="*/ 27 w 27"/>
              <a:gd name="T5" fmla="*/ 17 h 24"/>
              <a:gd name="T6" fmla="*/ 25 w 27"/>
              <a:gd name="T7" fmla="*/ 22 h 24"/>
              <a:gd name="T8" fmla="*/ 20 w 27"/>
              <a:gd name="T9" fmla="*/ 24 h 24"/>
              <a:gd name="T10" fmla="*/ 15 w 27"/>
              <a:gd name="T11" fmla="*/ 24 h 24"/>
              <a:gd name="T12" fmla="*/ 15 w 27"/>
              <a:gd name="T13" fmla="*/ 24 h 24"/>
              <a:gd name="T14" fmla="*/ 10 w 27"/>
              <a:gd name="T15" fmla="*/ 24 h 24"/>
              <a:gd name="T16" fmla="*/ 5 w 27"/>
              <a:gd name="T17" fmla="*/ 22 h 24"/>
              <a:gd name="T18" fmla="*/ 3 w 27"/>
              <a:gd name="T19" fmla="*/ 17 h 24"/>
              <a:gd name="T20" fmla="*/ 0 w 27"/>
              <a:gd name="T21" fmla="*/ 13 h 24"/>
              <a:gd name="T22" fmla="*/ 0 w 27"/>
              <a:gd name="T23" fmla="*/ 13 h 24"/>
              <a:gd name="T24" fmla="*/ 3 w 27"/>
              <a:gd name="T25" fmla="*/ 8 h 24"/>
              <a:gd name="T26" fmla="*/ 5 w 27"/>
              <a:gd name="T27" fmla="*/ 4 h 24"/>
              <a:gd name="T28" fmla="*/ 10 w 27"/>
              <a:gd name="T29" fmla="*/ 2 h 24"/>
              <a:gd name="T30" fmla="*/ 15 w 27"/>
              <a:gd name="T31" fmla="*/ 0 h 24"/>
              <a:gd name="T32" fmla="*/ 15 w 27"/>
              <a:gd name="T33" fmla="*/ 0 h 24"/>
              <a:gd name="T34" fmla="*/ 20 w 27"/>
              <a:gd name="T35" fmla="*/ 2 h 24"/>
              <a:gd name="T36" fmla="*/ 25 w 27"/>
              <a:gd name="T37" fmla="*/ 4 h 24"/>
              <a:gd name="T38" fmla="*/ 27 w 27"/>
              <a:gd name="T39" fmla="*/ 8 h 24"/>
              <a:gd name="T40" fmla="*/ 27 w 27"/>
              <a:gd name="T41" fmla="*/ 13 h 24"/>
              <a:gd name="T42" fmla="*/ 27 w 27"/>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4">
                <a:moveTo>
                  <a:pt x="27" y="13"/>
                </a:moveTo>
                <a:lnTo>
                  <a:pt x="27" y="13"/>
                </a:lnTo>
                <a:lnTo>
                  <a:pt x="27" y="17"/>
                </a:lnTo>
                <a:lnTo>
                  <a:pt x="25" y="22"/>
                </a:lnTo>
                <a:lnTo>
                  <a:pt x="20" y="24"/>
                </a:lnTo>
                <a:lnTo>
                  <a:pt x="15" y="24"/>
                </a:lnTo>
                <a:lnTo>
                  <a:pt x="15" y="24"/>
                </a:lnTo>
                <a:lnTo>
                  <a:pt x="10" y="24"/>
                </a:lnTo>
                <a:lnTo>
                  <a:pt x="5" y="22"/>
                </a:lnTo>
                <a:lnTo>
                  <a:pt x="3" y="17"/>
                </a:lnTo>
                <a:lnTo>
                  <a:pt x="0" y="13"/>
                </a:lnTo>
                <a:lnTo>
                  <a:pt x="0" y="13"/>
                </a:lnTo>
                <a:lnTo>
                  <a:pt x="3" y="8"/>
                </a:lnTo>
                <a:lnTo>
                  <a:pt x="5" y="4"/>
                </a:lnTo>
                <a:lnTo>
                  <a:pt x="10" y="2"/>
                </a:lnTo>
                <a:lnTo>
                  <a:pt x="15" y="0"/>
                </a:lnTo>
                <a:lnTo>
                  <a:pt x="15" y="0"/>
                </a:lnTo>
                <a:lnTo>
                  <a:pt x="20" y="2"/>
                </a:lnTo>
                <a:lnTo>
                  <a:pt x="25" y="4"/>
                </a:lnTo>
                <a:lnTo>
                  <a:pt x="27" y="8"/>
                </a:lnTo>
                <a:lnTo>
                  <a:pt x="27" y="13"/>
                </a:lnTo>
                <a:lnTo>
                  <a:pt x="27"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5" name="Freeform 49"/>
          <p:cNvSpPr>
            <a:spLocks/>
          </p:cNvSpPr>
          <p:nvPr/>
        </p:nvSpPr>
        <p:spPr bwMode="auto">
          <a:xfrm>
            <a:off x="4125518" y="3306640"/>
            <a:ext cx="32147" cy="28575"/>
          </a:xfrm>
          <a:custGeom>
            <a:avLst/>
            <a:gdLst>
              <a:gd name="T0" fmla="*/ 27 w 27"/>
              <a:gd name="T1" fmla="*/ 13 h 24"/>
              <a:gd name="T2" fmla="*/ 27 w 27"/>
              <a:gd name="T3" fmla="*/ 13 h 24"/>
              <a:gd name="T4" fmla="*/ 24 w 27"/>
              <a:gd name="T5" fmla="*/ 17 h 24"/>
              <a:gd name="T6" fmla="*/ 22 w 27"/>
              <a:gd name="T7" fmla="*/ 22 h 24"/>
              <a:gd name="T8" fmla="*/ 17 w 27"/>
              <a:gd name="T9" fmla="*/ 24 h 24"/>
              <a:gd name="T10" fmla="*/ 12 w 27"/>
              <a:gd name="T11" fmla="*/ 24 h 24"/>
              <a:gd name="T12" fmla="*/ 12 w 27"/>
              <a:gd name="T13" fmla="*/ 24 h 24"/>
              <a:gd name="T14" fmla="*/ 8 w 27"/>
              <a:gd name="T15" fmla="*/ 24 h 24"/>
              <a:gd name="T16" fmla="*/ 3 w 27"/>
              <a:gd name="T17" fmla="*/ 22 h 24"/>
              <a:gd name="T18" fmla="*/ 0 w 27"/>
              <a:gd name="T19" fmla="*/ 17 h 24"/>
              <a:gd name="T20" fmla="*/ 0 w 27"/>
              <a:gd name="T21" fmla="*/ 13 h 24"/>
              <a:gd name="T22" fmla="*/ 0 w 27"/>
              <a:gd name="T23" fmla="*/ 13 h 24"/>
              <a:gd name="T24" fmla="*/ 0 w 27"/>
              <a:gd name="T25" fmla="*/ 8 h 24"/>
              <a:gd name="T26" fmla="*/ 3 w 27"/>
              <a:gd name="T27" fmla="*/ 4 h 24"/>
              <a:gd name="T28" fmla="*/ 8 w 27"/>
              <a:gd name="T29" fmla="*/ 2 h 24"/>
              <a:gd name="T30" fmla="*/ 12 w 27"/>
              <a:gd name="T31" fmla="*/ 0 h 24"/>
              <a:gd name="T32" fmla="*/ 12 w 27"/>
              <a:gd name="T33" fmla="*/ 0 h 24"/>
              <a:gd name="T34" fmla="*/ 17 w 27"/>
              <a:gd name="T35" fmla="*/ 2 h 24"/>
              <a:gd name="T36" fmla="*/ 22 w 27"/>
              <a:gd name="T37" fmla="*/ 4 h 24"/>
              <a:gd name="T38" fmla="*/ 24 w 27"/>
              <a:gd name="T39" fmla="*/ 8 h 24"/>
              <a:gd name="T40" fmla="*/ 27 w 27"/>
              <a:gd name="T41" fmla="*/ 13 h 24"/>
              <a:gd name="T42" fmla="*/ 27 w 27"/>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4">
                <a:moveTo>
                  <a:pt x="27" y="13"/>
                </a:moveTo>
                <a:lnTo>
                  <a:pt x="27" y="13"/>
                </a:lnTo>
                <a:lnTo>
                  <a:pt x="24" y="17"/>
                </a:lnTo>
                <a:lnTo>
                  <a:pt x="22" y="22"/>
                </a:lnTo>
                <a:lnTo>
                  <a:pt x="17" y="24"/>
                </a:lnTo>
                <a:lnTo>
                  <a:pt x="12" y="24"/>
                </a:lnTo>
                <a:lnTo>
                  <a:pt x="12" y="24"/>
                </a:lnTo>
                <a:lnTo>
                  <a:pt x="8" y="24"/>
                </a:lnTo>
                <a:lnTo>
                  <a:pt x="3" y="22"/>
                </a:lnTo>
                <a:lnTo>
                  <a:pt x="0" y="17"/>
                </a:lnTo>
                <a:lnTo>
                  <a:pt x="0" y="13"/>
                </a:lnTo>
                <a:lnTo>
                  <a:pt x="0" y="13"/>
                </a:lnTo>
                <a:lnTo>
                  <a:pt x="0" y="8"/>
                </a:lnTo>
                <a:lnTo>
                  <a:pt x="3" y="4"/>
                </a:lnTo>
                <a:lnTo>
                  <a:pt x="8" y="2"/>
                </a:lnTo>
                <a:lnTo>
                  <a:pt x="12" y="0"/>
                </a:lnTo>
                <a:lnTo>
                  <a:pt x="12" y="0"/>
                </a:lnTo>
                <a:lnTo>
                  <a:pt x="17" y="2"/>
                </a:lnTo>
                <a:lnTo>
                  <a:pt x="22" y="4"/>
                </a:lnTo>
                <a:lnTo>
                  <a:pt x="24" y="8"/>
                </a:lnTo>
                <a:lnTo>
                  <a:pt x="27" y="13"/>
                </a:lnTo>
                <a:lnTo>
                  <a:pt x="27"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6" name="Freeform 50"/>
          <p:cNvSpPr>
            <a:spLocks/>
          </p:cNvSpPr>
          <p:nvPr/>
        </p:nvSpPr>
        <p:spPr bwMode="auto">
          <a:xfrm>
            <a:off x="4108849" y="3366172"/>
            <a:ext cx="30956" cy="28575"/>
          </a:xfrm>
          <a:custGeom>
            <a:avLst/>
            <a:gdLst>
              <a:gd name="T0" fmla="*/ 26 w 26"/>
              <a:gd name="T1" fmla="*/ 13 h 24"/>
              <a:gd name="T2" fmla="*/ 26 w 26"/>
              <a:gd name="T3" fmla="*/ 13 h 24"/>
              <a:gd name="T4" fmla="*/ 26 w 26"/>
              <a:gd name="T5" fmla="*/ 18 h 24"/>
              <a:gd name="T6" fmla="*/ 24 w 26"/>
              <a:gd name="T7" fmla="*/ 22 h 24"/>
              <a:gd name="T8" fmla="*/ 19 w 26"/>
              <a:gd name="T9" fmla="*/ 24 h 24"/>
              <a:gd name="T10" fmla="*/ 14 w 26"/>
              <a:gd name="T11" fmla="*/ 24 h 24"/>
              <a:gd name="T12" fmla="*/ 14 w 26"/>
              <a:gd name="T13" fmla="*/ 24 h 24"/>
              <a:gd name="T14" fmla="*/ 9 w 26"/>
              <a:gd name="T15" fmla="*/ 24 h 24"/>
              <a:gd name="T16" fmla="*/ 5 w 26"/>
              <a:gd name="T17" fmla="*/ 22 h 24"/>
              <a:gd name="T18" fmla="*/ 2 w 26"/>
              <a:gd name="T19" fmla="*/ 18 h 24"/>
              <a:gd name="T20" fmla="*/ 0 w 26"/>
              <a:gd name="T21" fmla="*/ 13 h 24"/>
              <a:gd name="T22" fmla="*/ 0 w 26"/>
              <a:gd name="T23" fmla="*/ 13 h 24"/>
              <a:gd name="T24" fmla="*/ 2 w 26"/>
              <a:gd name="T25" fmla="*/ 9 h 24"/>
              <a:gd name="T26" fmla="*/ 5 w 26"/>
              <a:gd name="T27" fmla="*/ 5 h 24"/>
              <a:gd name="T28" fmla="*/ 9 w 26"/>
              <a:gd name="T29" fmla="*/ 2 h 24"/>
              <a:gd name="T30" fmla="*/ 14 w 26"/>
              <a:gd name="T31" fmla="*/ 0 h 24"/>
              <a:gd name="T32" fmla="*/ 14 w 26"/>
              <a:gd name="T33" fmla="*/ 0 h 24"/>
              <a:gd name="T34" fmla="*/ 19 w 26"/>
              <a:gd name="T35" fmla="*/ 2 h 24"/>
              <a:gd name="T36" fmla="*/ 24 w 26"/>
              <a:gd name="T37" fmla="*/ 5 h 24"/>
              <a:gd name="T38" fmla="*/ 26 w 26"/>
              <a:gd name="T39" fmla="*/ 9 h 24"/>
              <a:gd name="T40" fmla="*/ 26 w 26"/>
              <a:gd name="T41" fmla="*/ 13 h 24"/>
              <a:gd name="T42" fmla="*/ 26 w 26"/>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4">
                <a:moveTo>
                  <a:pt x="26" y="13"/>
                </a:moveTo>
                <a:lnTo>
                  <a:pt x="26" y="13"/>
                </a:lnTo>
                <a:lnTo>
                  <a:pt x="26" y="18"/>
                </a:lnTo>
                <a:lnTo>
                  <a:pt x="24" y="22"/>
                </a:lnTo>
                <a:lnTo>
                  <a:pt x="19" y="24"/>
                </a:lnTo>
                <a:lnTo>
                  <a:pt x="14" y="24"/>
                </a:lnTo>
                <a:lnTo>
                  <a:pt x="14" y="24"/>
                </a:lnTo>
                <a:lnTo>
                  <a:pt x="9" y="24"/>
                </a:lnTo>
                <a:lnTo>
                  <a:pt x="5" y="22"/>
                </a:lnTo>
                <a:lnTo>
                  <a:pt x="2" y="18"/>
                </a:lnTo>
                <a:lnTo>
                  <a:pt x="0" y="13"/>
                </a:lnTo>
                <a:lnTo>
                  <a:pt x="0" y="13"/>
                </a:lnTo>
                <a:lnTo>
                  <a:pt x="2" y="9"/>
                </a:lnTo>
                <a:lnTo>
                  <a:pt x="5" y="5"/>
                </a:lnTo>
                <a:lnTo>
                  <a:pt x="9" y="2"/>
                </a:lnTo>
                <a:lnTo>
                  <a:pt x="14" y="0"/>
                </a:lnTo>
                <a:lnTo>
                  <a:pt x="14" y="0"/>
                </a:lnTo>
                <a:lnTo>
                  <a:pt x="19" y="2"/>
                </a:lnTo>
                <a:lnTo>
                  <a:pt x="24" y="5"/>
                </a:lnTo>
                <a:lnTo>
                  <a:pt x="26" y="9"/>
                </a:lnTo>
                <a:lnTo>
                  <a:pt x="26" y="13"/>
                </a:lnTo>
                <a:lnTo>
                  <a:pt x="26"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7" name="Freeform 51"/>
          <p:cNvSpPr>
            <a:spLocks/>
          </p:cNvSpPr>
          <p:nvPr/>
        </p:nvSpPr>
        <p:spPr bwMode="auto">
          <a:xfrm>
            <a:off x="4137424" y="3407843"/>
            <a:ext cx="32147" cy="29766"/>
          </a:xfrm>
          <a:custGeom>
            <a:avLst/>
            <a:gdLst>
              <a:gd name="T0" fmla="*/ 27 w 27"/>
              <a:gd name="T1" fmla="*/ 11 h 25"/>
              <a:gd name="T2" fmla="*/ 27 w 27"/>
              <a:gd name="T3" fmla="*/ 11 h 25"/>
              <a:gd name="T4" fmla="*/ 24 w 27"/>
              <a:gd name="T5" fmla="*/ 16 h 25"/>
              <a:gd name="T6" fmla="*/ 22 w 27"/>
              <a:gd name="T7" fmla="*/ 20 h 25"/>
              <a:gd name="T8" fmla="*/ 17 w 27"/>
              <a:gd name="T9" fmla="*/ 22 h 25"/>
              <a:gd name="T10" fmla="*/ 12 w 27"/>
              <a:gd name="T11" fmla="*/ 25 h 25"/>
              <a:gd name="T12" fmla="*/ 12 w 27"/>
              <a:gd name="T13" fmla="*/ 25 h 25"/>
              <a:gd name="T14" fmla="*/ 7 w 27"/>
              <a:gd name="T15" fmla="*/ 22 h 25"/>
              <a:gd name="T16" fmla="*/ 2 w 27"/>
              <a:gd name="T17" fmla="*/ 20 h 25"/>
              <a:gd name="T18" fmla="*/ 0 w 27"/>
              <a:gd name="T19" fmla="*/ 16 h 25"/>
              <a:gd name="T20" fmla="*/ 0 w 27"/>
              <a:gd name="T21" fmla="*/ 11 h 25"/>
              <a:gd name="T22" fmla="*/ 0 w 27"/>
              <a:gd name="T23" fmla="*/ 11 h 25"/>
              <a:gd name="T24" fmla="*/ 0 w 27"/>
              <a:gd name="T25" fmla="*/ 7 h 25"/>
              <a:gd name="T26" fmla="*/ 2 w 27"/>
              <a:gd name="T27" fmla="*/ 3 h 25"/>
              <a:gd name="T28" fmla="*/ 7 w 27"/>
              <a:gd name="T29" fmla="*/ 0 h 25"/>
              <a:gd name="T30" fmla="*/ 12 w 27"/>
              <a:gd name="T31" fmla="*/ 0 h 25"/>
              <a:gd name="T32" fmla="*/ 12 w 27"/>
              <a:gd name="T33" fmla="*/ 0 h 25"/>
              <a:gd name="T34" fmla="*/ 17 w 27"/>
              <a:gd name="T35" fmla="*/ 0 h 25"/>
              <a:gd name="T36" fmla="*/ 22 w 27"/>
              <a:gd name="T37" fmla="*/ 3 h 25"/>
              <a:gd name="T38" fmla="*/ 24 w 27"/>
              <a:gd name="T39" fmla="*/ 7 h 25"/>
              <a:gd name="T40" fmla="*/ 27 w 27"/>
              <a:gd name="T41" fmla="*/ 11 h 25"/>
              <a:gd name="T42" fmla="*/ 27 w 27"/>
              <a:gd name="T43"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5">
                <a:moveTo>
                  <a:pt x="27" y="11"/>
                </a:moveTo>
                <a:lnTo>
                  <a:pt x="27" y="11"/>
                </a:lnTo>
                <a:lnTo>
                  <a:pt x="24" y="16"/>
                </a:lnTo>
                <a:lnTo>
                  <a:pt x="22" y="20"/>
                </a:lnTo>
                <a:lnTo>
                  <a:pt x="17" y="22"/>
                </a:lnTo>
                <a:lnTo>
                  <a:pt x="12" y="25"/>
                </a:lnTo>
                <a:lnTo>
                  <a:pt x="12" y="25"/>
                </a:lnTo>
                <a:lnTo>
                  <a:pt x="7" y="22"/>
                </a:lnTo>
                <a:lnTo>
                  <a:pt x="2" y="20"/>
                </a:lnTo>
                <a:lnTo>
                  <a:pt x="0" y="16"/>
                </a:lnTo>
                <a:lnTo>
                  <a:pt x="0" y="11"/>
                </a:lnTo>
                <a:lnTo>
                  <a:pt x="0" y="11"/>
                </a:lnTo>
                <a:lnTo>
                  <a:pt x="0" y="7"/>
                </a:lnTo>
                <a:lnTo>
                  <a:pt x="2" y="3"/>
                </a:lnTo>
                <a:lnTo>
                  <a:pt x="7" y="0"/>
                </a:lnTo>
                <a:lnTo>
                  <a:pt x="12" y="0"/>
                </a:lnTo>
                <a:lnTo>
                  <a:pt x="12" y="0"/>
                </a:lnTo>
                <a:lnTo>
                  <a:pt x="17" y="0"/>
                </a:lnTo>
                <a:lnTo>
                  <a:pt x="22" y="3"/>
                </a:lnTo>
                <a:lnTo>
                  <a:pt x="24" y="7"/>
                </a:lnTo>
                <a:lnTo>
                  <a:pt x="27" y="11"/>
                </a:lnTo>
                <a:lnTo>
                  <a:pt x="27" y="11"/>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8" name="Freeform 52"/>
          <p:cNvSpPr>
            <a:spLocks/>
          </p:cNvSpPr>
          <p:nvPr/>
        </p:nvSpPr>
        <p:spPr bwMode="auto">
          <a:xfrm>
            <a:off x="4114800" y="3429277"/>
            <a:ext cx="14288" cy="13097"/>
          </a:xfrm>
          <a:custGeom>
            <a:avLst/>
            <a:gdLst>
              <a:gd name="T0" fmla="*/ 12 w 12"/>
              <a:gd name="T1" fmla="*/ 7 h 11"/>
              <a:gd name="T2" fmla="*/ 12 w 12"/>
              <a:gd name="T3" fmla="*/ 7 h 11"/>
              <a:gd name="T4" fmla="*/ 9 w 12"/>
              <a:gd name="T5" fmla="*/ 9 h 11"/>
              <a:gd name="T6" fmla="*/ 4 w 12"/>
              <a:gd name="T7" fmla="*/ 11 h 11"/>
              <a:gd name="T8" fmla="*/ 4 w 12"/>
              <a:gd name="T9" fmla="*/ 11 h 11"/>
              <a:gd name="T10" fmla="*/ 2 w 12"/>
              <a:gd name="T11" fmla="*/ 9 h 11"/>
              <a:gd name="T12" fmla="*/ 0 w 12"/>
              <a:gd name="T13" fmla="*/ 7 h 11"/>
              <a:gd name="T14" fmla="*/ 0 w 12"/>
              <a:gd name="T15" fmla="*/ 7 h 11"/>
              <a:gd name="T16" fmla="*/ 2 w 12"/>
              <a:gd name="T17" fmla="*/ 2 h 11"/>
              <a:gd name="T18" fmla="*/ 4 w 12"/>
              <a:gd name="T19" fmla="*/ 0 h 11"/>
              <a:gd name="T20" fmla="*/ 4 w 12"/>
              <a:gd name="T21" fmla="*/ 0 h 11"/>
              <a:gd name="T22" fmla="*/ 9 w 12"/>
              <a:gd name="T23" fmla="*/ 2 h 11"/>
              <a:gd name="T24" fmla="*/ 12 w 12"/>
              <a:gd name="T25" fmla="*/ 7 h 11"/>
              <a:gd name="T26" fmla="*/ 12 w 12"/>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1">
                <a:moveTo>
                  <a:pt x="12" y="7"/>
                </a:moveTo>
                <a:lnTo>
                  <a:pt x="12" y="7"/>
                </a:lnTo>
                <a:lnTo>
                  <a:pt x="9" y="9"/>
                </a:lnTo>
                <a:lnTo>
                  <a:pt x="4" y="11"/>
                </a:lnTo>
                <a:lnTo>
                  <a:pt x="4" y="11"/>
                </a:lnTo>
                <a:lnTo>
                  <a:pt x="2" y="9"/>
                </a:lnTo>
                <a:lnTo>
                  <a:pt x="0" y="7"/>
                </a:lnTo>
                <a:lnTo>
                  <a:pt x="0" y="7"/>
                </a:lnTo>
                <a:lnTo>
                  <a:pt x="2" y="2"/>
                </a:lnTo>
                <a:lnTo>
                  <a:pt x="4" y="0"/>
                </a:lnTo>
                <a:lnTo>
                  <a:pt x="4" y="0"/>
                </a:lnTo>
                <a:lnTo>
                  <a:pt x="9" y="2"/>
                </a:lnTo>
                <a:lnTo>
                  <a:pt x="12" y="7"/>
                </a:lnTo>
                <a:lnTo>
                  <a:pt x="12"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9" name="Freeform 53"/>
          <p:cNvSpPr>
            <a:spLocks/>
          </p:cNvSpPr>
          <p:nvPr/>
        </p:nvSpPr>
        <p:spPr bwMode="auto">
          <a:xfrm>
            <a:off x="4114800" y="3400700"/>
            <a:ext cx="14288" cy="10716"/>
          </a:xfrm>
          <a:custGeom>
            <a:avLst/>
            <a:gdLst>
              <a:gd name="T0" fmla="*/ 12 w 12"/>
              <a:gd name="T1" fmla="*/ 4 h 9"/>
              <a:gd name="T2" fmla="*/ 12 w 12"/>
              <a:gd name="T3" fmla="*/ 4 h 9"/>
              <a:gd name="T4" fmla="*/ 9 w 12"/>
              <a:gd name="T5" fmla="*/ 9 h 9"/>
              <a:gd name="T6" fmla="*/ 7 w 12"/>
              <a:gd name="T7" fmla="*/ 9 h 9"/>
              <a:gd name="T8" fmla="*/ 7 w 12"/>
              <a:gd name="T9" fmla="*/ 9 h 9"/>
              <a:gd name="T10" fmla="*/ 2 w 12"/>
              <a:gd name="T11" fmla="*/ 9 h 9"/>
              <a:gd name="T12" fmla="*/ 0 w 12"/>
              <a:gd name="T13" fmla="*/ 4 h 9"/>
              <a:gd name="T14" fmla="*/ 0 w 12"/>
              <a:gd name="T15" fmla="*/ 4 h 9"/>
              <a:gd name="T16" fmla="*/ 2 w 12"/>
              <a:gd name="T17" fmla="*/ 0 h 9"/>
              <a:gd name="T18" fmla="*/ 7 w 12"/>
              <a:gd name="T19" fmla="*/ 0 h 9"/>
              <a:gd name="T20" fmla="*/ 7 w 12"/>
              <a:gd name="T21" fmla="*/ 0 h 9"/>
              <a:gd name="T22" fmla="*/ 9 w 12"/>
              <a:gd name="T23" fmla="*/ 0 h 9"/>
              <a:gd name="T24" fmla="*/ 12 w 12"/>
              <a:gd name="T25" fmla="*/ 4 h 9"/>
              <a:gd name="T26" fmla="*/ 12 w 12"/>
              <a:gd name="T2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9">
                <a:moveTo>
                  <a:pt x="12" y="4"/>
                </a:moveTo>
                <a:lnTo>
                  <a:pt x="12" y="4"/>
                </a:lnTo>
                <a:lnTo>
                  <a:pt x="9" y="9"/>
                </a:lnTo>
                <a:lnTo>
                  <a:pt x="7" y="9"/>
                </a:lnTo>
                <a:lnTo>
                  <a:pt x="7" y="9"/>
                </a:lnTo>
                <a:lnTo>
                  <a:pt x="2" y="9"/>
                </a:lnTo>
                <a:lnTo>
                  <a:pt x="0" y="4"/>
                </a:lnTo>
                <a:lnTo>
                  <a:pt x="0" y="4"/>
                </a:lnTo>
                <a:lnTo>
                  <a:pt x="2" y="0"/>
                </a:lnTo>
                <a:lnTo>
                  <a:pt x="7" y="0"/>
                </a:lnTo>
                <a:lnTo>
                  <a:pt x="7" y="0"/>
                </a:lnTo>
                <a:lnTo>
                  <a:pt x="9" y="0"/>
                </a:lnTo>
                <a:lnTo>
                  <a:pt x="12" y="4"/>
                </a:lnTo>
                <a:lnTo>
                  <a:pt x="12" y="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0" name="Freeform 54"/>
          <p:cNvSpPr>
            <a:spLocks/>
          </p:cNvSpPr>
          <p:nvPr/>
        </p:nvSpPr>
        <p:spPr bwMode="auto">
          <a:xfrm>
            <a:off x="4160044" y="3313786"/>
            <a:ext cx="14288" cy="13097"/>
          </a:xfrm>
          <a:custGeom>
            <a:avLst/>
            <a:gdLst>
              <a:gd name="T0" fmla="*/ 12 w 12"/>
              <a:gd name="T1" fmla="*/ 7 h 11"/>
              <a:gd name="T2" fmla="*/ 12 w 12"/>
              <a:gd name="T3" fmla="*/ 7 h 11"/>
              <a:gd name="T4" fmla="*/ 10 w 12"/>
              <a:gd name="T5" fmla="*/ 9 h 11"/>
              <a:gd name="T6" fmla="*/ 8 w 12"/>
              <a:gd name="T7" fmla="*/ 11 h 11"/>
              <a:gd name="T8" fmla="*/ 8 w 12"/>
              <a:gd name="T9" fmla="*/ 11 h 11"/>
              <a:gd name="T10" fmla="*/ 3 w 12"/>
              <a:gd name="T11" fmla="*/ 9 h 11"/>
              <a:gd name="T12" fmla="*/ 0 w 12"/>
              <a:gd name="T13" fmla="*/ 7 h 11"/>
              <a:gd name="T14" fmla="*/ 0 w 12"/>
              <a:gd name="T15" fmla="*/ 7 h 11"/>
              <a:gd name="T16" fmla="*/ 3 w 12"/>
              <a:gd name="T17" fmla="*/ 2 h 11"/>
              <a:gd name="T18" fmla="*/ 8 w 12"/>
              <a:gd name="T19" fmla="*/ 0 h 11"/>
              <a:gd name="T20" fmla="*/ 8 w 12"/>
              <a:gd name="T21" fmla="*/ 0 h 11"/>
              <a:gd name="T22" fmla="*/ 10 w 12"/>
              <a:gd name="T23" fmla="*/ 2 h 11"/>
              <a:gd name="T24" fmla="*/ 12 w 12"/>
              <a:gd name="T25" fmla="*/ 7 h 11"/>
              <a:gd name="T26" fmla="*/ 12 w 12"/>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1">
                <a:moveTo>
                  <a:pt x="12" y="7"/>
                </a:moveTo>
                <a:lnTo>
                  <a:pt x="12" y="7"/>
                </a:lnTo>
                <a:lnTo>
                  <a:pt x="10" y="9"/>
                </a:lnTo>
                <a:lnTo>
                  <a:pt x="8" y="11"/>
                </a:lnTo>
                <a:lnTo>
                  <a:pt x="8" y="11"/>
                </a:lnTo>
                <a:lnTo>
                  <a:pt x="3" y="9"/>
                </a:lnTo>
                <a:lnTo>
                  <a:pt x="0" y="7"/>
                </a:lnTo>
                <a:lnTo>
                  <a:pt x="0" y="7"/>
                </a:lnTo>
                <a:lnTo>
                  <a:pt x="3" y="2"/>
                </a:lnTo>
                <a:lnTo>
                  <a:pt x="8" y="0"/>
                </a:lnTo>
                <a:lnTo>
                  <a:pt x="8" y="0"/>
                </a:lnTo>
                <a:lnTo>
                  <a:pt x="10" y="2"/>
                </a:lnTo>
                <a:lnTo>
                  <a:pt x="12" y="7"/>
                </a:lnTo>
                <a:lnTo>
                  <a:pt x="12"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1" name="Freeform 55"/>
          <p:cNvSpPr>
            <a:spLocks/>
          </p:cNvSpPr>
          <p:nvPr/>
        </p:nvSpPr>
        <p:spPr bwMode="auto">
          <a:xfrm>
            <a:off x="4137424" y="3232821"/>
            <a:ext cx="11906" cy="10716"/>
          </a:xfrm>
          <a:custGeom>
            <a:avLst/>
            <a:gdLst>
              <a:gd name="T0" fmla="*/ 10 w 10"/>
              <a:gd name="T1" fmla="*/ 4 h 9"/>
              <a:gd name="T2" fmla="*/ 10 w 10"/>
              <a:gd name="T3" fmla="*/ 4 h 9"/>
              <a:gd name="T4" fmla="*/ 10 w 10"/>
              <a:gd name="T5" fmla="*/ 9 h 9"/>
              <a:gd name="T6" fmla="*/ 5 w 10"/>
              <a:gd name="T7" fmla="*/ 9 h 9"/>
              <a:gd name="T8" fmla="*/ 5 w 10"/>
              <a:gd name="T9" fmla="*/ 9 h 9"/>
              <a:gd name="T10" fmla="*/ 0 w 10"/>
              <a:gd name="T11" fmla="*/ 9 h 9"/>
              <a:gd name="T12" fmla="*/ 0 w 10"/>
              <a:gd name="T13" fmla="*/ 4 h 9"/>
              <a:gd name="T14" fmla="*/ 0 w 10"/>
              <a:gd name="T15" fmla="*/ 4 h 9"/>
              <a:gd name="T16" fmla="*/ 0 w 10"/>
              <a:gd name="T17" fmla="*/ 0 h 9"/>
              <a:gd name="T18" fmla="*/ 5 w 10"/>
              <a:gd name="T19" fmla="*/ 0 h 9"/>
              <a:gd name="T20" fmla="*/ 5 w 10"/>
              <a:gd name="T21" fmla="*/ 0 h 9"/>
              <a:gd name="T22" fmla="*/ 10 w 10"/>
              <a:gd name="T23" fmla="*/ 0 h 9"/>
              <a:gd name="T24" fmla="*/ 10 w 10"/>
              <a:gd name="T25" fmla="*/ 4 h 9"/>
              <a:gd name="T26" fmla="*/ 10 w 10"/>
              <a:gd name="T2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9">
                <a:moveTo>
                  <a:pt x="10" y="4"/>
                </a:moveTo>
                <a:lnTo>
                  <a:pt x="10" y="4"/>
                </a:lnTo>
                <a:lnTo>
                  <a:pt x="10" y="9"/>
                </a:lnTo>
                <a:lnTo>
                  <a:pt x="5" y="9"/>
                </a:lnTo>
                <a:lnTo>
                  <a:pt x="5" y="9"/>
                </a:lnTo>
                <a:lnTo>
                  <a:pt x="0" y="9"/>
                </a:lnTo>
                <a:lnTo>
                  <a:pt x="0" y="4"/>
                </a:lnTo>
                <a:lnTo>
                  <a:pt x="0" y="4"/>
                </a:lnTo>
                <a:lnTo>
                  <a:pt x="0" y="0"/>
                </a:lnTo>
                <a:lnTo>
                  <a:pt x="5" y="0"/>
                </a:lnTo>
                <a:lnTo>
                  <a:pt x="5" y="0"/>
                </a:lnTo>
                <a:lnTo>
                  <a:pt x="10" y="0"/>
                </a:lnTo>
                <a:lnTo>
                  <a:pt x="10" y="4"/>
                </a:lnTo>
                <a:lnTo>
                  <a:pt x="10" y="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2" name="Freeform 56"/>
          <p:cNvSpPr>
            <a:spLocks/>
          </p:cNvSpPr>
          <p:nvPr/>
        </p:nvSpPr>
        <p:spPr bwMode="auto">
          <a:xfrm>
            <a:off x="4131469" y="3143527"/>
            <a:ext cx="14288" cy="13097"/>
          </a:xfrm>
          <a:custGeom>
            <a:avLst/>
            <a:gdLst>
              <a:gd name="T0" fmla="*/ 12 w 12"/>
              <a:gd name="T1" fmla="*/ 7 h 11"/>
              <a:gd name="T2" fmla="*/ 12 w 12"/>
              <a:gd name="T3" fmla="*/ 7 h 11"/>
              <a:gd name="T4" fmla="*/ 10 w 12"/>
              <a:gd name="T5" fmla="*/ 9 h 11"/>
              <a:gd name="T6" fmla="*/ 7 w 12"/>
              <a:gd name="T7" fmla="*/ 11 h 11"/>
              <a:gd name="T8" fmla="*/ 7 w 12"/>
              <a:gd name="T9" fmla="*/ 11 h 11"/>
              <a:gd name="T10" fmla="*/ 3 w 12"/>
              <a:gd name="T11" fmla="*/ 9 h 11"/>
              <a:gd name="T12" fmla="*/ 0 w 12"/>
              <a:gd name="T13" fmla="*/ 7 h 11"/>
              <a:gd name="T14" fmla="*/ 0 w 12"/>
              <a:gd name="T15" fmla="*/ 7 h 11"/>
              <a:gd name="T16" fmla="*/ 3 w 12"/>
              <a:gd name="T17" fmla="*/ 2 h 11"/>
              <a:gd name="T18" fmla="*/ 7 w 12"/>
              <a:gd name="T19" fmla="*/ 0 h 11"/>
              <a:gd name="T20" fmla="*/ 7 w 12"/>
              <a:gd name="T21" fmla="*/ 0 h 11"/>
              <a:gd name="T22" fmla="*/ 10 w 12"/>
              <a:gd name="T23" fmla="*/ 2 h 11"/>
              <a:gd name="T24" fmla="*/ 12 w 12"/>
              <a:gd name="T25" fmla="*/ 7 h 11"/>
              <a:gd name="T26" fmla="*/ 12 w 12"/>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1">
                <a:moveTo>
                  <a:pt x="12" y="7"/>
                </a:moveTo>
                <a:lnTo>
                  <a:pt x="12" y="7"/>
                </a:lnTo>
                <a:lnTo>
                  <a:pt x="10" y="9"/>
                </a:lnTo>
                <a:lnTo>
                  <a:pt x="7" y="11"/>
                </a:lnTo>
                <a:lnTo>
                  <a:pt x="7" y="11"/>
                </a:lnTo>
                <a:lnTo>
                  <a:pt x="3" y="9"/>
                </a:lnTo>
                <a:lnTo>
                  <a:pt x="0" y="7"/>
                </a:lnTo>
                <a:lnTo>
                  <a:pt x="0" y="7"/>
                </a:lnTo>
                <a:lnTo>
                  <a:pt x="3" y="2"/>
                </a:lnTo>
                <a:lnTo>
                  <a:pt x="7" y="0"/>
                </a:lnTo>
                <a:lnTo>
                  <a:pt x="7" y="0"/>
                </a:lnTo>
                <a:lnTo>
                  <a:pt x="10" y="2"/>
                </a:lnTo>
                <a:lnTo>
                  <a:pt x="12" y="7"/>
                </a:lnTo>
                <a:lnTo>
                  <a:pt x="12"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3" name="Freeform 57"/>
          <p:cNvSpPr>
            <a:spLocks/>
          </p:cNvSpPr>
          <p:nvPr/>
        </p:nvSpPr>
        <p:spPr bwMode="auto">
          <a:xfrm>
            <a:off x="4151712" y="3169718"/>
            <a:ext cx="32147" cy="28575"/>
          </a:xfrm>
          <a:custGeom>
            <a:avLst/>
            <a:gdLst>
              <a:gd name="T0" fmla="*/ 27 w 27"/>
              <a:gd name="T1" fmla="*/ 13 h 24"/>
              <a:gd name="T2" fmla="*/ 27 w 27"/>
              <a:gd name="T3" fmla="*/ 13 h 24"/>
              <a:gd name="T4" fmla="*/ 27 w 27"/>
              <a:gd name="T5" fmla="*/ 18 h 24"/>
              <a:gd name="T6" fmla="*/ 24 w 27"/>
              <a:gd name="T7" fmla="*/ 22 h 24"/>
              <a:gd name="T8" fmla="*/ 19 w 27"/>
              <a:gd name="T9" fmla="*/ 24 h 24"/>
              <a:gd name="T10" fmla="*/ 15 w 27"/>
              <a:gd name="T11" fmla="*/ 24 h 24"/>
              <a:gd name="T12" fmla="*/ 15 w 27"/>
              <a:gd name="T13" fmla="*/ 24 h 24"/>
              <a:gd name="T14" fmla="*/ 10 w 27"/>
              <a:gd name="T15" fmla="*/ 24 h 24"/>
              <a:gd name="T16" fmla="*/ 5 w 27"/>
              <a:gd name="T17" fmla="*/ 22 h 24"/>
              <a:gd name="T18" fmla="*/ 2 w 27"/>
              <a:gd name="T19" fmla="*/ 18 h 24"/>
              <a:gd name="T20" fmla="*/ 0 w 27"/>
              <a:gd name="T21" fmla="*/ 13 h 24"/>
              <a:gd name="T22" fmla="*/ 0 w 27"/>
              <a:gd name="T23" fmla="*/ 13 h 24"/>
              <a:gd name="T24" fmla="*/ 2 w 27"/>
              <a:gd name="T25" fmla="*/ 9 h 24"/>
              <a:gd name="T26" fmla="*/ 5 w 27"/>
              <a:gd name="T27" fmla="*/ 5 h 24"/>
              <a:gd name="T28" fmla="*/ 10 w 27"/>
              <a:gd name="T29" fmla="*/ 2 h 24"/>
              <a:gd name="T30" fmla="*/ 15 w 27"/>
              <a:gd name="T31" fmla="*/ 0 h 24"/>
              <a:gd name="T32" fmla="*/ 15 w 27"/>
              <a:gd name="T33" fmla="*/ 0 h 24"/>
              <a:gd name="T34" fmla="*/ 19 w 27"/>
              <a:gd name="T35" fmla="*/ 2 h 24"/>
              <a:gd name="T36" fmla="*/ 24 w 27"/>
              <a:gd name="T37" fmla="*/ 5 h 24"/>
              <a:gd name="T38" fmla="*/ 27 w 27"/>
              <a:gd name="T39" fmla="*/ 9 h 24"/>
              <a:gd name="T40" fmla="*/ 27 w 27"/>
              <a:gd name="T41" fmla="*/ 13 h 24"/>
              <a:gd name="T42" fmla="*/ 27 w 27"/>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4">
                <a:moveTo>
                  <a:pt x="27" y="13"/>
                </a:moveTo>
                <a:lnTo>
                  <a:pt x="27" y="13"/>
                </a:lnTo>
                <a:lnTo>
                  <a:pt x="27" y="18"/>
                </a:lnTo>
                <a:lnTo>
                  <a:pt x="24" y="22"/>
                </a:lnTo>
                <a:lnTo>
                  <a:pt x="19" y="24"/>
                </a:lnTo>
                <a:lnTo>
                  <a:pt x="15" y="24"/>
                </a:lnTo>
                <a:lnTo>
                  <a:pt x="15" y="24"/>
                </a:lnTo>
                <a:lnTo>
                  <a:pt x="10" y="24"/>
                </a:lnTo>
                <a:lnTo>
                  <a:pt x="5" y="22"/>
                </a:lnTo>
                <a:lnTo>
                  <a:pt x="2" y="18"/>
                </a:lnTo>
                <a:lnTo>
                  <a:pt x="0" y="13"/>
                </a:lnTo>
                <a:lnTo>
                  <a:pt x="0" y="13"/>
                </a:lnTo>
                <a:lnTo>
                  <a:pt x="2" y="9"/>
                </a:lnTo>
                <a:lnTo>
                  <a:pt x="5" y="5"/>
                </a:lnTo>
                <a:lnTo>
                  <a:pt x="10" y="2"/>
                </a:lnTo>
                <a:lnTo>
                  <a:pt x="15" y="0"/>
                </a:lnTo>
                <a:lnTo>
                  <a:pt x="15" y="0"/>
                </a:lnTo>
                <a:lnTo>
                  <a:pt x="19" y="2"/>
                </a:lnTo>
                <a:lnTo>
                  <a:pt x="24" y="5"/>
                </a:lnTo>
                <a:lnTo>
                  <a:pt x="27" y="9"/>
                </a:lnTo>
                <a:lnTo>
                  <a:pt x="27" y="13"/>
                </a:lnTo>
                <a:lnTo>
                  <a:pt x="27"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4" name="Freeform 58"/>
          <p:cNvSpPr>
            <a:spLocks/>
          </p:cNvSpPr>
          <p:nvPr/>
        </p:nvSpPr>
        <p:spPr bwMode="auto">
          <a:xfrm>
            <a:off x="4099324" y="3114950"/>
            <a:ext cx="32147" cy="28575"/>
          </a:xfrm>
          <a:custGeom>
            <a:avLst/>
            <a:gdLst>
              <a:gd name="T0" fmla="*/ 27 w 27"/>
              <a:gd name="T1" fmla="*/ 13 h 24"/>
              <a:gd name="T2" fmla="*/ 27 w 27"/>
              <a:gd name="T3" fmla="*/ 13 h 24"/>
              <a:gd name="T4" fmla="*/ 25 w 27"/>
              <a:gd name="T5" fmla="*/ 18 h 24"/>
              <a:gd name="T6" fmla="*/ 22 w 27"/>
              <a:gd name="T7" fmla="*/ 22 h 24"/>
              <a:gd name="T8" fmla="*/ 17 w 27"/>
              <a:gd name="T9" fmla="*/ 24 h 24"/>
              <a:gd name="T10" fmla="*/ 13 w 27"/>
              <a:gd name="T11" fmla="*/ 24 h 24"/>
              <a:gd name="T12" fmla="*/ 13 w 27"/>
              <a:gd name="T13" fmla="*/ 24 h 24"/>
              <a:gd name="T14" fmla="*/ 8 w 27"/>
              <a:gd name="T15" fmla="*/ 24 h 24"/>
              <a:gd name="T16" fmla="*/ 3 w 27"/>
              <a:gd name="T17" fmla="*/ 22 h 24"/>
              <a:gd name="T18" fmla="*/ 0 w 27"/>
              <a:gd name="T19" fmla="*/ 18 h 24"/>
              <a:gd name="T20" fmla="*/ 0 w 27"/>
              <a:gd name="T21" fmla="*/ 13 h 24"/>
              <a:gd name="T22" fmla="*/ 0 w 27"/>
              <a:gd name="T23" fmla="*/ 13 h 24"/>
              <a:gd name="T24" fmla="*/ 0 w 27"/>
              <a:gd name="T25" fmla="*/ 9 h 24"/>
              <a:gd name="T26" fmla="*/ 3 w 27"/>
              <a:gd name="T27" fmla="*/ 4 h 24"/>
              <a:gd name="T28" fmla="*/ 8 w 27"/>
              <a:gd name="T29" fmla="*/ 2 h 24"/>
              <a:gd name="T30" fmla="*/ 13 w 27"/>
              <a:gd name="T31" fmla="*/ 0 h 24"/>
              <a:gd name="T32" fmla="*/ 13 w 27"/>
              <a:gd name="T33" fmla="*/ 0 h 24"/>
              <a:gd name="T34" fmla="*/ 17 w 27"/>
              <a:gd name="T35" fmla="*/ 2 h 24"/>
              <a:gd name="T36" fmla="*/ 22 w 27"/>
              <a:gd name="T37" fmla="*/ 4 h 24"/>
              <a:gd name="T38" fmla="*/ 25 w 27"/>
              <a:gd name="T39" fmla="*/ 9 h 24"/>
              <a:gd name="T40" fmla="*/ 27 w 27"/>
              <a:gd name="T41" fmla="*/ 13 h 24"/>
              <a:gd name="T42" fmla="*/ 27 w 27"/>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4">
                <a:moveTo>
                  <a:pt x="27" y="13"/>
                </a:moveTo>
                <a:lnTo>
                  <a:pt x="27" y="13"/>
                </a:lnTo>
                <a:lnTo>
                  <a:pt x="25" y="18"/>
                </a:lnTo>
                <a:lnTo>
                  <a:pt x="22" y="22"/>
                </a:lnTo>
                <a:lnTo>
                  <a:pt x="17" y="24"/>
                </a:lnTo>
                <a:lnTo>
                  <a:pt x="13" y="24"/>
                </a:lnTo>
                <a:lnTo>
                  <a:pt x="13" y="24"/>
                </a:lnTo>
                <a:lnTo>
                  <a:pt x="8" y="24"/>
                </a:lnTo>
                <a:lnTo>
                  <a:pt x="3" y="22"/>
                </a:lnTo>
                <a:lnTo>
                  <a:pt x="0" y="18"/>
                </a:lnTo>
                <a:lnTo>
                  <a:pt x="0" y="13"/>
                </a:lnTo>
                <a:lnTo>
                  <a:pt x="0" y="13"/>
                </a:lnTo>
                <a:lnTo>
                  <a:pt x="0" y="9"/>
                </a:lnTo>
                <a:lnTo>
                  <a:pt x="3" y="4"/>
                </a:lnTo>
                <a:lnTo>
                  <a:pt x="8" y="2"/>
                </a:lnTo>
                <a:lnTo>
                  <a:pt x="13" y="0"/>
                </a:lnTo>
                <a:lnTo>
                  <a:pt x="13" y="0"/>
                </a:lnTo>
                <a:lnTo>
                  <a:pt x="17" y="2"/>
                </a:lnTo>
                <a:lnTo>
                  <a:pt x="22" y="4"/>
                </a:lnTo>
                <a:lnTo>
                  <a:pt x="25" y="9"/>
                </a:lnTo>
                <a:lnTo>
                  <a:pt x="27" y="13"/>
                </a:lnTo>
                <a:lnTo>
                  <a:pt x="27"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5" name="Freeform 59"/>
          <p:cNvSpPr>
            <a:spLocks/>
          </p:cNvSpPr>
          <p:nvPr/>
        </p:nvSpPr>
        <p:spPr bwMode="auto">
          <a:xfrm>
            <a:off x="4143377" y="3104234"/>
            <a:ext cx="30956" cy="28575"/>
          </a:xfrm>
          <a:custGeom>
            <a:avLst/>
            <a:gdLst>
              <a:gd name="T0" fmla="*/ 26 w 26"/>
              <a:gd name="T1" fmla="*/ 13 h 24"/>
              <a:gd name="T2" fmla="*/ 26 w 26"/>
              <a:gd name="T3" fmla="*/ 13 h 24"/>
              <a:gd name="T4" fmla="*/ 26 w 26"/>
              <a:gd name="T5" fmla="*/ 18 h 24"/>
              <a:gd name="T6" fmla="*/ 22 w 26"/>
              <a:gd name="T7" fmla="*/ 22 h 24"/>
              <a:gd name="T8" fmla="*/ 19 w 26"/>
              <a:gd name="T9" fmla="*/ 24 h 24"/>
              <a:gd name="T10" fmla="*/ 14 w 26"/>
              <a:gd name="T11" fmla="*/ 24 h 24"/>
              <a:gd name="T12" fmla="*/ 14 w 26"/>
              <a:gd name="T13" fmla="*/ 24 h 24"/>
              <a:gd name="T14" fmla="*/ 7 w 26"/>
              <a:gd name="T15" fmla="*/ 24 h 24"/>
              <a:gd name="T16" fmla="*/ 5 w 26"/>
              <a:gd name="T17" fmla="*/ 22 h 24"/>
              <a:gd name="T18" fmla="*/ 0 w 26"/>
              <a:gd name="T19" fmla="*/ 18 h 24"/>
              <a:gd name="T20" fmla="*/ 0 w 26"/>
              <a:gd name="T21" fmla="*/ 13 h 24"/>
              <a:gd name="T22" fmla="*/ 0 w 26"/>
              <a:gd name="T23" fmla="*/ 13 h 24"/>
              <a:gd name="T24" fmla="*/ 0 w 26"/>
              <a:gd name="T25" fmla="*/ 9 h 24"/>
              <a:gd name="T26" fmla="*/ 5 w 26"/>
              <a:gd name="T27" fmla="*/ 5 h 24"/>
              <a:gd name="T28" fmla="*/ 7 w 26"/>
              <a:gd name="T29" fmla="*/ 2 h 24"/>
              <a:gd name="T30" fmla="*/ 14 w 26"/>
              <a:gd name="T31" fmla="*/ 0 h 24"/>
              <a:gd name="T32" fmla="*/ 14 w 26"/>
              <a:gd name="T33" fmla="*/ 0 h 24"/>
              <a:gd name="T34" fmla="*/ 19 w 26"/>
              <a:gd name="T35" fmla="*/ 2 h 24"/>
              <a:gd name="T36" fmla="*/ 22 w 26"/>
              <a:gd name="T37" fmla="*/ 5 h 24"/>
              <a:gd name="T38" fmla="*/ 26 w 26"/>
              <a:gd name="T39" fmla="*/ 9 h 24"/>
              <a:gd name="T40" fmla="*/ 26 w 26"/>
              <a:gd name="T41" fmla="*/ 13 h 24"/>
              <a:gd name="T42" fmla="*/ 26 w 26"/>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4">
                <a:moveTo>
                  <a:pt x="26" y="13"/>
                </a:moveTo>
                <a:lnTo>
                  <a:pt x="26" y="13"/>
                </a:lnTo>
                <a:lnTo>
                  <a:pt x="26" y="18"/>
                </a:lnTo>
                <a:lnTo>
                  <a:pt x="22" y="22"/>
                </a:lnTo>
                <a:lnTo>
                  <a:pt x="19" y="24"/>
                </a:lnTo>
                <a:lnTo>
                  <a:pt x="14" y="24"/>
                </a:lnTo>
                <a:lnTo>
                  <a:pt x="14" y="24"/>
                </a:lnTo>
                <a:lnTo>
                  <a:pt x="7" y="24"/>
                </a:lnTo>
                <a:lnTo>
                  <a:pt x="5" y="22"/>
                </a:lnTo>
                <a:lnTo>
                  <a:pt x="0" y="18"/>
                </a:lnTo>
                <a:lnTo>
                  <a:pt x="0" y="13"/>
                </a:lnTo>
                <a:lnTo>
                  <a:pt x="0" y="13"/>
                </a:lnTo>
                <a:lnTo>
                  <a:pt x="0" y="9"/>
                </a:lnTo>
                <a:lnTo>
                  <a:pt x="5" y="5"/>
                </a:lnTo>
                <a:lnTo>
                  <a:pt x="7" y="2"/>
                </a:lnTo>
                <a:lnTo>
                  <a:pt x="14" y="0"/>
                </a:lnTo>
                <a:lnTo>
                  <a:pt x="14" y="0"/>
                </a:lnTo>
                <a:lnTo>
                  <a:pt x="19" y="2"/>
                </a:lnTo>
                <a:lnTo>
                  <a:pt x="22" y="5"/>
                </a:lnTo>
                <a:lnTo>
                  <a:pt x="26" y="9"/>
                </a:lnTo>
                <a:lnTo>
                  <a:pt x="26" y="13"/>
                </a:lnTo>
                <a:lnTo>
                  <a:pt x="26"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6" name="Freeform 60"/>
          <p:cNvSpPr>
            <a:spLocks/>
          </p:cNvSpPr>
          <p:nvPr/>
        </p:nvSpPr>
        <p:spPr bwMode="auto">
          <a:xfrm>
            <a:off x="4160044" y="3091137"/>
            <a:ext cx="29766" cy="28575"/>
          </a:xfrm>
          <a:custGeom>
            <a:avLst/>
            <a:gdLst>
              <a:gd name="T0" fmla="*/ 25 w 25"/>
              <a:gd name="T1" fmla="*/ 11 h 24"/>
              <a:gd name="T2" fmla="*/ 25 w 25"/>
              <a:gd name="T3" fmla="*/ 11 h 24"/>
              <a:gd name="T4" fmla="*/ 25 w 25"/>
              <a:gd name="T5" fmla="*/ 16 h 24"/>
              <a:gd name="T6" fmla="*/ 22 w 25"/>
              <a:gd name="T7" fmla="*/ 20 h 24"/>
              <a:gd name="T8" fmla="*/ 17 w 25"/>
              <a:gd name="T9" fmla="*/ 22 h 24"/>
              <a:gd name="T10" fmla="*/ 12 w 25"/>
              <a:gd name="T11" fmla="*/ 24 h 24"/>
              <a:gd name="T12" fmla="*/ 12 w 25"/>
              <a:gd name="T13" fmla="*/ 24 h 24"/>
              <a:gd name="T14" fmla="*/ 8 w 25"/>
              <a:gd name="T15" fmla="*/ 22 h 24"/>
              <a:gd name="T16" fmla="*/ 3 w 25"/>
              <a:gd name="T17" fmla="*/ 20 h 24"/>
              <a:gd name="T18" fmla="*/ 0 w 25"/>
              <a:gd name="T19" fmla="*/ 16 h 24"/>
              <a:gd name="T20" fmla="*/ 0 w 25"/>
              <a:gd name="T21" fmla="*/ 11 h 24"/>
              <a:gd name="T22" fmla="*/ 0 w 25"/>
              <a:gd name="T23" fmla="*/ 11 h 24"/>
              <a:gd name="T24" fmla="*/ 0 w 25"/>
              <a:gd name="T25" fmla="*/ 7 h 24"/>
              <a:gd name="T26" fmla="*/ 3 w 25"/>
              <a:gd name="T27" fmla="*/ 2 h 24"/>
              <a:gd name="T28" fmla="*/ 8 w 25"/>
              <a:gd name="T29" fmla="*/ 0 h 24"/>
              <a:gd name="T30" fmla="*/ 12 w 25"/>
              <a:gd name="T31" fmla="*/ 0 h 24"/>
              <a:gd name="T32" fmla="*/ 12 w 25"/>
              <a:gd name="T33" fmla="*/ 0 h 24"/>
              <a:gd name="T34" fmla="*/ 17 w 25"/>
              <a:gd name="T35" fmla="*/ 0 h 24"/>
              <a:gd name="T36" fmla="*/ 22 w 25"/>
              <a:gd name="T37" fmla="*/ 2 h 24"/>
              <a:gd name="T38" fmla="*/ 25 w 25"/>
              <a:gd name="T39" fmla="*/ 7 h 24"/>
              <a:gd name="T40" fmla="*/ 25 w 25"/>
              <a:gd name="T41" fmla="*/ 11 h 24"/>
              <a:gd name="T42" fmla="*/ 25 w 25"/>
              <a:gd name="T43"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4">
                <a:moveTo>
                  <a:pt x="25" y="11"/>
                </a:moveTo>
                <a:lnTo>
                  <a:pt x="25" y="11"/>
                </a:lnTo>
                <a:lnTo>
                  <a:pt x="25" y="16"/>
                </a:lnTo>
                <a:lnTo>
                  <a:pt x="22" y="20"/>
                </a:lnTo>
                <a:lnTo>
                  <a:pt x="17" y="22"/>
                </a:lnTo>
                <a:lnTo>
                  <a:pt x="12" y="24"/>
                </a:lnTo>
                <a:lnTo>
                  <a:pt x="12" y="24"/>
                </a:lnTo>
                <a:lnTo>
                  <a:pt x="8" y="22"/>
                </a:lnTo>
                <a:lnTo>
                  <a:pt x="3" y="20"/>
                </a:lnTo>
                <a:lnTo>
                  <a:pt x="0" y="16"/>
                </a:lnTo>
                <a:lnTo>
                  <a:pt x="0" y="11"/>
                </a:lnTo>
                <a:lnTo>
                  <a:pt x="0" y="11"/>
                </a:lnTo>
                <a:lnTo>
                  <a:pt x="0" y="7"/>
                </a:lnTo>
                <a:lnTo>
                  <a:pt x="3" y="2"/>
                </a:lnTo>
                <a:lnTo>
                  <a:pt x="8" y="0"/>
                </a:lnTo>
                <a:lnTo>
                  <a:pt x="12" y="0"/>
                </a:lnTo>
                <a:lnTo>
                  <a:pt x="12" y="0"/>
                </a:lnTo>
                <a:lnTo>
                  <a:pt x="17" y="0"/>
                </a:lnTo>
                <a:lnTo>
                  <a:pt x="22" y="2"/>
                </a:lnTo>
                <a:lnTo>
                  <a:pt x="25" y="7"/>
                </a:lnTo>
                <a:lnTo>
                  <a:pt x="25" y="11"/>
                </a:lnTo>
                <a:lnTo>
                  <a:pt x="25" y="11"/>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7" name="Freeform 61"/>
          <p:cNvSpPr>
            <a:spLocks/>
          </p:cNvSpPr>
          <p:nvPr/>
        </p:nvSpPr>
        <p:spPr bwMode="auto">
          <a:xfrm>
            <a:off x="4129090" y="3054227"/>
            <a:ext cx="30956" cy="29766"/>
          </a:xfrm>
          <a:custGeom>
            <a:avLst/>
            <a:gdLst>
              <a:gd name="T0" fmla="*/ 26 w 26"/>
              <a:gd name="T1" fmla="*/ 14 h 25"/>
              <a:gd name="T2" fmla="*/ 26 w 26"/>
              <a:gd name="T3" fmla="*/ 14 h 25"/>
              <a:gd name="T4" fmla="*/ 24 w 26"/>
              <a:gd name="T5" fmla="*/ 18 h 25"/>
              <a:gd name="T6" fmla="*/ 21 w 26"/>
              <a:gd name="T7" fmla="*/ 22 h 25"/>
              <a:gd name="T8" fmla="*/ 17 w 26"/>
              <a:gd name="T9" fmla="*/ 25 h 25"/>
              <a:gd name="T10" fmla="*/ 12 w 26"/>
              <a:gd name="T11" fmla="*/ 25 h 25"/>
              <a:gd name="T12" fmla="*/ 12 w 26"/>
              <a:gd name="T13" fmla="*/ 25 h 25"/>
              <a:gd name="T14" fmla="*/ 7 w 26"/>
              <a:gd name="T15" fmla="*/ 25 h 25"/>
              <a:gd name="T16" fmla="*/ 2 w 26"/>
              <a:gd name="T17" fmla="*/ 22 h 25"/>
              <a:gd name="T18" fmla="*/ 0 w 26"/>
              <a:gd name="T19" fmla="*/ 18 h 25"/>
              <a:gd name="T20" fmla="*/ 0 w 26"/>
              <a:gd name="T21" fmla="*/ 14 h 25"/>
              <a:gd name="T22" fmla="*/ 0 w 26"/>
              <a:gd name="T23" fmla="*/ 14 h 25"/>
              <a:gd name="T24" fmla="*/ 0 w 26"/>
              <a:gd name="T25" fmla="*/ 9 h 25"/>
              <a:gd name="T26" fmla="*/ 2 w 26"/>
              <a:gd name="T27" fmla="*/ 5 h 25"/>
              <a:gd name="T28" fmla="*/ 7 w 26"/>
              <a:gd name="T29" fmla="*/ 3 h 25"/>
              <a:gd name="T30" fmla="*/ 12 w 26"/>
              <a:gd name="T31" fmla="*/ 0 h 25"/>
              <a:gd name="T32" fmla="*/ 12 w 26"/>
              <a:gd name="T33" fmla="*/ 0 h 25"/>
              <a:gd name="T34" fmla="*/ 17 w 26"/>
              <a:gd name="T35" fmla="*/ 3 h 25"/>
              <a:gd name="T36" fmla="*/ 21 w 26"/>
              <a:gd name="T37" fmla="*/ 5 h 25"/>
              <a:gd name="T38" fmla="*/ 24 w 26"/>
              <a:gd name="T39" fmla="*/ 9 h 25"/>
              <a:gd name="T40" fmla="*/ 26 w 26"/>
              <a:gd name="T41" fmla="*/ 14 h 25"/>
              <a:gd name="T42" fmla="*/ 26 w 26"/>
              <a:gd name="T4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5">
                <a:moveTo>
                  <a:pt x="26" y="14"/>
                </a:moveTo>
                <a:lnTo>
                  <a:pt x="26" y="14"/>
                </a:lnTo>
                <a:lnTo>
                  <a:pt x="24" y="18"/>
                </a:lnTo>
                <a:lnTo>
                  <a:pt x="21" y="22"/>
                </a:lnTo>
                <a:lnTo>
                  <a:pt x="17" y="25"/>
                </a:lnTo>
                <a:lnTo>
                  <a:pt x="12" y="25"/>
                </a:lnTo>
                <a:lnTo>
                  <a:pt x="12" y="25"/>
                </a:lnTo>
                <a:lnTo>
                  <a:pt x="7" y="25"/>
                </a:lnTo>
                <a:lnTo>
                  <a:pt x="2" y="22"/>
                </a:lnTo>
                <a:lnTo>
                  <a:pt x="0" y="18"/>
                </a:lnTo>
                <a:lnTo>
                  <a:pt x="0" y="14"/>
                </a:lnTo>
                <a:lnTo>
                  <a:pt x="0" y="14"/>
                </a:lnTo>
                <a:lnTo>
                  <a:pt x="0" y="9"/>
                </a:lnTo>
                <a:lnTo>
                  <a:pt x="2" y="5"/>
                </a:lnTo>
                <a:lnTo>
                  <a:pt x="7" y="3"/>
                </a:lnTo>
                <a:lnTo>
                  <a:pt x="12" y="0"/>
                </a:lnTo>
                <a:lnTo>
                  <a:pt x="12" y="0"/>
                </a:lnTo>
                <a:lnTo>
                  <a:pt x="17" y="3"/>
                </a:lnTo>
                <a:lnTo>
                  <a:pt x="21" y="5"/>
                </a:lnTo>
                <a:lnTo>
                  <a:pt x="24" y="9"/>
                </a:lnTo>
                <a:lnTo>
                  <a:pt x="26" y="14"/>
                </a:lnTo>
                <a:lnTo>
                  <a:pt x="26" y="1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8" name="Freeform 62"/>
          <p:cNvSpPr>
            <a:spLocks/>
          </p:cNvSpPr>
          <p:nvPr/>
        </p:nvSpPr>
        <p:spPr bwMode="auto">
          <a:xfrm>
            <a:off x="4099324" y="3025652"/>
            <a:ext cx="32147" cy="28575"/>
          </a:xfrm>
          <a:custGeom>
            <a:avLst/>
            <a:gdLst>
              <a:gd name="T0" fmla="*/ 27 w 27"/>
              <a:gd name="T1" fmla="*/ 13 h 24"/>
              <a:gd name="T2" fmla="*/ 27 w 27"/>
              <a:gd name="T3" fmla="*/ 13 h 24"/>
              <a:gd name="T4" fmla="*/ 27 w 27"/>
              <a:gd name="T5" fmla="*/ 18 h 24"/>
              <a:gd name="T6" fmla="*/ 22 w 27"/>
              <a:gd name="T7" fmla="*/ 22 h 24"/>
              <a:gd name="T8" fmla="*/ 20 w 27"/>
              <a:gd name="T9" fmla="*/ 24 h 24"/>
              <a:gd name="T10" fmla="*/ 15 w 27"/>
              <a:gd name="T11" fmla="*/ 24 h 24"/>
              <a:gd name="T12" fmla="*/ 15 w 27"/>
              <a:gd name="T13" fmla="*/ 24 h 24"/>
              <a:gd name="T14" fmla="*/ 8 w 27"/>
              <a:gd name="T15" fmla="*/ 24 h 24"/>
              <a:gd name="T16" fmla="*/ 5 w 27"/>
              <a:gd name="T17" fmla="*/ 22 h 24"/>
              <a:gd name="T18" fmla="*/ 3 w 27"/>
              <a:gd name="T19" fmla="*/ 18 h 24"/>
              <a:gd name="T20" fmla="*/ 0 w 27"/>
              <a:gd name="T21" fmla="*/ 13 h 24"/>
              <a:gd name="T22" fmla="*/ 0 w 27"/>
              <a:gd name="T23" fmla="*/ 13 h 24"/>
              <a:gd name="T24" fmla="*/ 3 w 27"/>
              <a:gd name="T25" fmla="*/ 9 h 24"/>
              <a:gd name="T26" fmla="*/ 5 w 27"/>
              <a:gd name="T27" fmla="*/ 5 h 24"/>
              <a:gd name="T28" fmla="*/ 8 w 27"/>
              <a:gd name="T29" fmla="*/ 2 h 24"/>
              <a:gd name="T30" fmla="*/ 15 w 27"/>
              <a:gd name="T31" fmla="*/ 0 h 24"/>
              <a:gd name="T32" fmla="*/ 15 w 27"/>
              <a:gd name="T33" fmla="*/ 0 h 24"/>
              <a:gd name="T34" fmla="*/ 20 w 27"/>
              <a:gd name="T35" fmla="*/ 2 h 24"/>
              <a:gd name="T36" fmla="*/ 22 w 27"/>
              <a:gd name="T37" fmla="*/ 5 h 24"/>
              <a:gd name="T38" fmla="*/ 27 w 27"/>
              <a:gd name="T39" fmla="*/ 9 h 24"/>
              <a:gd name="T40" fmla="*/ 27 w 27"/>
              <a:gd name="T41" fmla="*/ 13 h 24"/>
              <a:gd name="T42" fmla="*/ 27 w 27"/>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4">
                <a:moveTo>
                  <a:pt x="27" y="13"/>
                </a:moveTo>
                <a:lnTo>
                  <a:pt x="27" y="13"/>
                </a:lnTo>
                <a:lnTo>
                  <a:pt x="27" y="18"/>
                </a:lnTo>
                <a:lnTo>
                  <a:pt x="22" y="22"/>
                </a:lnTo>
                <a:lnTo>
                  <a:pt x="20" y="24"/>
                </a:lnTo>
                <a:lnTo>
                  <a:pt x="15" y="24"/>
                </a:lnTo>
                <a:lnTo>
                  <a:pt x="15" y="24"/>
                </a:lnTo>
                <a:lnTo>
                  <a:pt x="8" y="24"/>
                </a:lnTo>
                <a:lnTo>
                  <a:pt x="5" y="22"/>
                </a:lnTo>
                <a:lnTo>
                  <a:pt x="3" y="18"/>
                </a:lnTo>
                <a:lnTo>
                  <a:pt x="0" y="13"/>
                </a:lnTo>
                <a:lnTo>
                  <a:pt x="0" y="13"/>
                </a:lnTo>
                <a:lnTo>
                  <a:pt x="3" y="9"/>
                </a:lnTo>
                <a:lnTo>
                  <a:pt x="5" y="5"/>
                </a:lnTo>
                <a:lnTo>
                  <a:pt x="8" y="2"/>
                </a:lnTo>
                <a:lnTo>
                  <a:pt x="15" y="0"/>
                </a:lnTo>
                <a:lnTo>
                  <a:pt x="15" y="0"/>
                </a:lnTo>
                <a:lnTo>
                  <a:pt x="20" y="2"/>
                </a:lnTo>
                <a:lnTo>
                  <a:pt x="22" y="5"/>
                </a:lnTo>
                <a:lnTo>
                  <a:pt x="27" y="9"/>
                </a:lnTo>
                <a:lnTo>
                  <a:pt x="27" y="13"/>
                </a:lnTo>
                <a:lnTo>
                  <a:pt x="27"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49" name="Freeform 63"/>
          <p:cNvSpPr>
            <a:spLocks/>
          </p:cNvSpPr>
          <p:nvPr/>
        </p:nvSpPr>
        <p:spPr bwMode="auto">
          <a:xfrm>
            <a:off x="4119565" y="3020890"/>
            <a:ext cx="32147" cy="28575"/>
          </a:xfrm>
          <a:custGeom>
            <a:avLst/>
            <a:gdLst>
              <a:gd name="T0" fmla="*/ 27 w 27"/>
              <a:gd name="T1" fmla="*/ 11 h 24"/>
              <a:gd name="T2" fmla="*/ 27 w 27"/>
              <a:gd name="T3" fmla="*/ 11 h 24"/>
              <a:gd name="T4" fmla="*/ 27 w 27"/>
              <a:gd name="T5" fmla="*/ 15 h 24"/>
              <a:gd name="T6" fmla="*/ 25 w 27"/>
              <a:gd name="T7" fmla="*/ 20 h 24"/>
              <a:gd name="T8" fmla="*/ 20 w 27"/>
              <a:gd name="T9" fmla="*/ 22 h 24"/>
              <a:gd name="T10" fmla="*/ 15 w 27"/>
              <a:gd name="T11" fmla="*/ 24 h 24"/>
              <a:gd name="T12" fmla="*/ 15 w 27"/>
              <a:gd name="T13" fmla="*/ 24 h 24"/>
              <a:gd name="T14" fmla="*/ 10 w 27"/>
              <a:gd name="T15" fmla="*/ 22 h 24"/>
              <a:gd name="T16" fmla="*/ 5 w 27"/>
              <a:gd name="T17" fmla="*/ 20 h 24"/>
              <a:gd name="T18" fmla="*/ 3 w 27"/>
              <a:gd name="T19" fmla="*/ 15 h 24"/>
              <a:gd name="T20" fmla="*/ 0 w 27"/>
              <a:gd name="T21" fmla="*/ 11 h 24"/>
              <a:gd name="T22" fmla="*/ 0 w 27"/>
              <a:gd name="T23" fmla="*/ 11 h 24"/>
              <a:gd name="T24" fmla="*/ 3 w 27"/>
              <a:gd name="T25" fmla="*/ 6 h 24"/>
              <a:gd name="T26" fmla="*/ 5 w 27"/>
              <a:gd name="T27" fmla="*/ 2 h 24"/>
              <a:gd name="T28" fmla="*/ 10 w 27"/>
              <a:gd name="T29" fmla="*/ 0 h 24"/>
              <a:gd name="T30" fmla="*/ 15 w 27"/>
              <a:gd name="T31" fmla="*/ 0 h 24"/>
              <a:gd name="T32" fmla="*/ 15 w 27"/>
              <a:gd name="T33" fmla="*/ 0 h 24"/>
              <a:gd name="T34" fmla="*/ 20 w 27"/>
              <a:gd name="T35" fmla="*/ 0 h 24"/>
              <a:gd name="T36" fmla="*/ 25 w 27"/>
              <a:gd name="T37" fmla="*/ 2 h 24"/>
              <a:gd name="T38" fmla="*/ 27 w 27"/>
              <a:gd name="T39" fmla="*/ 6 h 24"/>
              <a:gd name="T40" fmla="*/ 27 w 27"/>
              <a:gd name="T41" fmla="*/ 11 h 24"/>
              <a:gd name="T42" fmla="*/ 27 w 27"/>
              <a:gd name="T43"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4">
                <a:moveTo>
                  <a:pt x="27" y="11"/>
                </a:moveTo>
                <a:lnTo>
                  <a:pt x="27" y="11"/>
                </a:lnTo>
                <a:lnTo>
                  <a:pt x="27" y="15"/>
                </a:lnTo>
                <a:lnTo>
                  <a:pt x="25" y="20"/>
                </a:lnTo>
                <a:lnTo>
                  <a:pt x="20" y="22"/>
                </a:lnTo>
                <a:lnTo>
                  <a:pt x="15" y="24"/>
                </a:lnTo>
                <a:lnTo>
                  <a:pt x="15" y="24"/>
                </a:lnTo>
                <a:lnTo>
                  <a:pt x="10" y="22"/>
                </a:lnTo>
                <a:lnTo>
                  <a:pt x="5" y="20"/>
                </a:lnTo>
                <a:lnTo>
                  <a:pt x="3" y="15"/>
                </a:lnTo>
                <a:lnTo>
                  <a:pt x="0" y="11"/>
                </a:lnTo>
                <a:lnTo>
                  <a:pt x="0" y="11"/>
                </a:lnTo>
                <a:lnTo>
                  <a:pt x="3" y="6"/>
                </a:lnTo>
                <a:lnTo>
                  <a:pt x="5" y="2"/>
                </a:lnTo>
                <a:lnTo>
                  <a:pt x="10" y="0"/>
                </a:lnTo>
                <a:lnTo>
                  <a:pt x="15" y="0"/>
                </a:lnTo>
                <a:lnTo>
                  <a:pt x="15" y="0"/>
                </a:lnTo>
                <a:lnTo>
                  <a:pt x="20" y="0"/>
                </a:lnTo>
                <a:lnTo>
                  <a:pt x="25" y="2"/>
                </a:lnTo>
                <a:lnTo>
                  <a:pt x="27" y="6"/>
                </a:lnTo>
                <a:lnTo>
                  <a:pt x="27" y="11"/>
                </a:lnTo>
                <a:lnTo>
                  <a:pt x="27" y="11"/>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50" name="Freeform 64"/>
          <p:cNvSpPr>
            <a:spLocks/>
          </p:cNvSpPr>
          <p:nvPr/>
        </p:nvSpPr>
        <p:spPr bwMode="auto">
          <a:xfrm>
            <a:off x="4165999" y="3112568"/>
            <a:ext cx="17860" cy="15479"/>
          </a:xfrm>
          <a:custGeom>
            <a:avLst/>
            <a:gdLst>
              <a:gd name="T0" fmla="*/ 15 w 15"/>
              <a:gd name="T1" fmla="*/ 6 h 13"/>
              <a:gd name="T2" fmla="*/ 15 w 15"/>
              <a:gd name="T3" fmla="*/ 6 h 13"/>
              <a:gd name="T4" fmla="*/ 12 w 15"/>
              <a:gd name="T5" fmla="*/ 11 h 13"/>
              <a:gd name="T6" fmla="*/ 7 w 15"/>
              <a:gd name="T7" fmla="*/ 13 h 13"/>
              <a:gd name="T8" fmla="*/ 7 w 15"/>
              <a:gd name="T9" fmla="*/ 13 h 13"/>
              <a:gd name="T10" fmla="*/ 3 w 15"/>
              <a:gd name="T11" fmla="*/ 11 h 13"/>
              <a:gd name="T12" fmla="*/ 0 w 15"/>
              <a:gd name="T13" fmla="*/ 6 h 13"/>
              <a:gd name="T14" fmla="*/ 0 w 15"/>
              <a:gd name="T15" fmla="*/ 6 h 13"/>
              <a:gd name="T16" fmla="*/ 3 w 15"/>
              <a:gd name="T17" fmla="*/ 2 h 13"/>
              <a:gd name="T18" fmla="*/ 7 w 15"/>
              <a:gd name="T19" fmla="*/ 0 h 13"/>
              <a:gd name="T20" fmla="*/ 7 w 15"/>
              <a:gd name="T21" fmla="*/ 0 h 13"/>
              <a:gd name="T22" fmla="*/ 12 w 15"/>
              <a:gd name="T23" fmla="*/ 2 h 13"/>
              <a:gd name="T24" fmla="*/ 15 w 15"/>
              <a:gd name="T25" fmla="*/ 6 h 13"/>
              <a:gd name="T26" fmla="*/ 15 w 15"/>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3">
                <a:moveTo>
                  <a:pt x="15" y="6"/>
                </a:moveTo>
                <a:lnTo>
                  <a:pt x="15" y="6"/>
                </a:lnTo>
                <a:lnTo>
                  <a:pt x="12" y="11"/>
                </a:lnTo>
                <a:lnTo>
                  <a:pt x="7" y="13"/>
                </a:lnTo>
                <a:lnTo>
                  <a:pt x="7" y="13"/>
                </a:lnTo>
                <a:lnTo>
                  <a:pt x="3" y="11"/>
                </a:lnTo>
                <a:lnTo>
                  <a:pt x="0" y="6"/>
                </a:lnTo>
                <a:lnTo>
                  <a:pt x="0" y="6"/>
                </a:lnTo>
                <a:lnTo>
                  <a:pt x="3" y="2"/>
                </a:lnTo>
                <a:lnTo>
                  <a:pt x="7" y="0"/>
                </a:lnTo>
                <a:lnTo>
                  <a:pt x="7" y="0"/>
                </a:lnTo>
                <a:lnTo>
                  <a:pt x="12" y="2"/>
                </a:lnTo>
                <a:lnTo>
                  <a:pt x="15" y="6"/>
                </a:lnTo>
                <a:lnTo>
                  <a:pt x="15"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51" name="Freeform 65"/>
          <p:cNvSpPr>
            <a:spLocks/>
          </p:cNvSpPr>
          <p:nvPr/>
        </p:nvSpPr>
        <p:spPr bwMode="auto">
          <a:xfrm>
            <a:off x="4111229" y="3112568"/>
            <a:ext cx="20241" cy="15479"/>
          </a:xfrm>
          <a:custGeom>
            <a:avLst/>
            <a:gdLst>
              <a:gd name="T0" fmla="*/ 17 w 17"/>
              <a:gd name="T1" fmla="*/ 6 h 13"/>
              <a:gd name="T2" fmla="*/ 17 w 17"/>
              <a:gd name="T3" fmla="*/ 6 h 13"/>
              <a:gd name="T4" fmla="*/ 15 w 17"/>
              <a:gd name="T5" fmla="*/ 11 h 13"/>
              <a:gd name="T6" fmla="*/ 10 w 17"/>
              <a:gd name="T7" fmla="*/ 13 h 13"/>
              <a:gd name="T8" fmla="*/ 10 w 17"/>
              <a:gd name="T9" fmla="*/ 13 h 13"/>
              <a:gd name="T10" fmla="*/ 3 w 17"/>
              <a:gd name="T11" fmla="*/ 11 h 13"/>
              <a:gd name="T12" fmla="*/ 0 w 17"/>
              <a:gd name="T13" fmla="*/ 6 h 13"/>
              <a:gd name="T14" fmla="*/ 0 w 17"/>
              <a:gd name="T15" fmla="*/ 6 h 13"/>
              <a:gd name="T16" fmla="*/ 3 w 17"/>
              <a:gd name="T17" fmla="*/ 2 h 13"/>
              <a:gd name="T18" fmla="*/ 10 w 17"/>
              <a:gd name="T19" fmla="*/ 0 h 13"/>
              <a:gd name="T20" fmla="*/ 10 w 17"/>
              <a:gd name="T21" fmla="*/ 0 h 13"/>
              <a:gd name="T22" fmla="*/ 15 w 17"/>
              <a:gd name="T23" fmla="*/ 2 h 13"/>
              <a:gd name="T24" fmla="*/ 17 w 17"/>
              <a:gd name="T25" fmla="*/ 6 h 13"/>
              <a:gd name="T26" fmla="*/ 17 w 17"/>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3">
                <a:moveTo>
                  <a:pt x="17" y="6"/>
                </a:moveTo>
                <a:lnTo>
                  <a:pt x="17" y="6"/>
                </a:lnTo>
                <a:lnTo>
                  <a:pt x="15" y="11"/>
                </a:lnTo>
                <a:lnTo>
                  <a:pt x="10" y="13"/>
                </a:lnTo>
                <a:lnTo>
                  <a:pt x="10" y="13"/>
                </a:lnTo>
                <a:lnTo>
                  <a:pt x="3" y="11"/>
                </a:lnTo>
                <a:lnTo>
                  <a:pt x="0" y="6"/>
                </a:lnTo>
                <a:lnTo>
                  <a:pt x="0" y="6"/>
                </a:lnTo>
                <a:lnTo>
                  <a:pt x="3" y="2"/>
                </a:lnTo>
                <a:lnTo>
                  <a:pt x="10" y="0"/>
                </a:lnTo>
                <a:lnTo>
                  <a:pt x="10" y="0"/>
                </a:lnTo>
                <a:lnTo>
                  <a:pt x="15" y="2"/>
                </a:lnTo>
                <a:lnTo>
                  <a:pt x="17" y="6"/>
                </a:lnTo>
                <a:lnTo>
                  <a:pt x="17"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52" name="Freeform 66"/>
          <p:cNvSpPr>
            <a:spLocks/>
          </p:cNvSpPr>
          <p:nvPr/>
        </p:nvSpPr>
        <p:spPr bwMode="auto">
          <a:xfrm>
            <a:off x="4088608" y="3088756"/>
            <a:ext cx="16669" cy="15479"/>
          </a:xfrm>
          <a:custGeom>
            <a:avLst/>
            <a:gdLst>
              <a:gd name="T0" fmla="*/ 14 w 14"/>
              <a:gd name="T1" fmla="*/ 7 h 13"/>
              <a:gd name="T2" fmla="*/ 14 w 14"/>
              <a:gd name="T3" fmla="*/ 7 h 13"/>
              <a:gd name="T4" fmla="*/ 12 w 14"/>
              <a:gd name="T5" fmla="*/ 11 h 13"/>
              <a:gd name="T6" fmla="*/ 7 w 14"/>
              <a:gd name="T7" fmla="*/ 13 h 13"/>
              <a:gd name="T8" fmla="*/ 7 w 14"/>
              <a:gd name="T9" fmla="*/ 13 h 13"/>
              <a:gd name="T10" fmla="*/ 2 w 14"/>
              <a:gd name="T11" fmla="*/ 11 h 13"/>
              <a:gd name="T12" fmla="*/ 0 w 14"/>
              <a:gd name="T13" fmla="*/ 7 h 13"/>
              <a:gd name="T14" fmla="*/ 0 w 14"/>
              <a:gd name="T15" fmla="*/ 7 h 13"/>
              <a:gd name="T16" fmla="*/ 2 w 14"/>
              <a:gd name="T17" fmla="*/ 2 h 13"/>
              <a:gd name="T18" fmla="*/ 7 w 14"/>
              <a:gd name="T19" fmla="*/ 0 h 13"/>
              <a:gd name="T20" fmla="*/ 7 w 14"/>
              <a:gd name="T21" fmla="*/ 0 h 13"/>
              <a:gd name="T22" fmla="*/ 12 w 14"/>
              <a:gd name="T23" fmla="*/ 2 h 13"/>
              <a:gd name="T24" fmla="*/ 14 w 14"/>
              <a:gd name="T25" fmla="*/ 7 h 13"/>
              <a:gd name="T26" fmla="*/ 14 w 14"/>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14" y="7"/>
                </a:moveTo>
                <a:lnTo>
                  <a:pt x="14" y="7"/>
                </a:lnTo>
                <a:lnTo>
                  <a:pt x="12" y="11"/>
                </a:lnTo>
                <a:lnTo>
                  <a:pt x="7" y="13"/>
                </a:lnTo>
                <a:lnTo>
                  <a:pt x="7" y="13"/>
                </a:lnTo>
                <a:lnTo>
                  <a:pt x="2" y="11"/>
                </a:lnTo>
                <a:lnTo>
                  <a:pt x="0" y="7"/>
                </a:lnTo>
                <a:lnTo>
                  <a:pt x="0" y="7"/>
                </a:lnTo>
                <a:lnTo>
                  <a:pt x="2" y="2"/>
                </a:lnTo>
                <a:lnTo>
                  <a:pt x="7" y="0"/>
                </a:lnTo>
                <a:lnTo>
                  <a:pt x="7" y="0"/>
                </a:lnTo>
                <a:lnTo>
                  <a:pt x="12" y="2"/>
                </a:lnTo>
                <a:lnTo>
                  <a:pt x="14" y="7"/>
                </a:lnTo>
                <a:lnTo>
                  <a:pt x="14"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53" name="Freeform 67"/>
          <p:cNvSpPr>
            <a:spLocks/>
          </p:cNvSpPr>
          <p:nvPr/>
        </p:nvSpPr>
        <p:spPr bwMode="auto">
          <a:xfrm>
            <a:off x="4123137" y="3088756"/>
            <a:ext cx="16669" cy="15479"/>
          </a:xfrm>
          <a:custGeom>
            <a:avLst/>
            <a:gdLst>
              <a:gd name="T0" fmla="*/ 14 w 14"/>
              <a:gd name="T1" fmla="*/ 7 h 13"/>
              <a:gd name="T2" fmla="*/ 14 w 14"/>
              <a:gd name="T3" fmla="*/ 7 h 13"/>
              <a:gd name="T4" fmla="*/ 12 w 14"/>
              <a:gd name="T5" fmla="*/ 11 h 13"/>
              <a:gd name="T6" fmla="*/ 7 w 14"/>
              <a:gd name="T7" fmla="*/ 13 h 13"/>
              <a:gd name="T8" fmla="*/ 7 w 14"/>
              <a:gd name="T9" fmla="*/ 13 h 13"/>
              <a:gd name="T10" fmla="*/ 0 w 14"/>
              <a:gd name="T11" fmla="*/ 11 h 13"/>
              <a:gd name="T12" fmla="*/ 0 w 14"/>
              <a:gd name="T13" fmla="*/ 7 h 13"/>
              <a:gd name="T14" fmla="*/ 0 w 14"/>
              <a:gd name="T15" fmla="*/ 7 h 13"/>
              <a:gd name="T16" fmla="*/ 0 w 14"/>
              <a:gd name="T17" fmla="*/ 2 h 13"/>
              <a:gd name="T18" fmla="*/ 7 w 14"/>
              <a:gd name="T19" fmla="*/ 0 h 13"/>
              <a:gd name="T20" fmla="*/ 7 w 14"/>
              <a:gd name="T21" fmla="*/ 0 h 13"/>
              <a:gd name="T22" fmla="*/ 12 w 14"/>
              <a:gd name="T23" fmla="*/ 2 h 13"/>
              <a:gd name="T24" fmla="*/ 14 w 14"/>
              <a:gd name="T25" fmla="*/ 7 h 13"/>
              <a:gd name="T26" fmla="*/ 14 w 14"/>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14" y="7"/>
                </a:moveTo>
                <a:lnTo>
                  <a:pt x="14" y="7"/>
                </a:lnTo>
                <a:lnTo>
                  <a:pt x="12" y="11"/>
                </a:lnTo>
                <a:lnTo>
                  <a:pt x="7" y="13"/>
                </a:lnTo>
                <a:lnTo>
                  <a:pt x="7" y="13"/>
                </a:lnTo>
                <a:lnTo>
                  <a:pt x="0" y="11"/>
                </a:lnTo>
                <a:lnTo>
                  <a:pt x="0" y="7"/>
                </a:lnTo>
                <a:lnTo>
                  <a:pt x="0" y="7"/>
                </a:lnTo>
                <a:lnTo>
                  <a:pt x="0" y="2"/>
                </a:lnTo>
                <a:lnTo>
                  <a:pt x="7" y="0"/>
                </a:lnTo>
                <a:lnTo>
                  <a:pt x="7" y="0"/>
                </a:lnTo>
                <a:lnTo>
                  <a:pt x="12" y="2"/>
                </a:lnTo>
                <a:lnTo>
                  <a:pt x="14" y="7"/>
                </a:lnTo>
                <a:lnTo>
                  <a:pt x="14"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54" name="Freeform 68"/>
          <p:cNvSpPr>
            <a:spLocks/>
          </p:cNvSpPr>
          <p:nvPr/>
        </p:nvSpPr>
        <p:spPr bwMode="auto">
          <a:xfrm>
            <a:off x="4111229" y="3191149"/>
            <a:ext cx="20241" cy="15479"/>
          </a:xfrm>
          <a:custGeom>
            <a:avLst/>
            <a:gdLst>
              <a:gd name="T0" fmla="*/ 17 w 17"/>
              <a:gd name="T1" fmla="*/ 6 h 13"/>
              <a:gd name="T2" fmla="*/ 17 w 17"/>
              <a:gd name="T3" fmla="*/ 6 h 13"/>
              <a:gd name="T4" fmla="*/ 15 w 17"/>
              <a:gd name="T5" fmla="*/ 11 h 13"/>
              <a:gd name="T6" fmla="*/ 10 w 17"/>
              <a:gd name="T7" fmla="*/ 13 h 13"/>
              <a:gd name="T8" fmla="*/ 10 w 17"/>
              <a:gd name="T9" fmla="*/ 13 h 13"/>
              <a:gd name="T10" fmla="*/ 3 w 17"/>
              <a:gd name="T11" fmla="*/ 11 h 13"/>
              <a:gd name="T12" fmla="*/ 0 w 17"/>
              <a:gd name="T13" fmla="*/ 6 h 13"/>
              <a:gd name="T14" fmla="*/ 0 w 17"/>
              <a:gd name="T15" fmla="*/ 6 h 13"/>
              <a:gd name="T16" fmla="*/ 3 w 17"/>
              <a:gd name="T17" fmla="*/ 2 h 13"/>
              <a:gd name="T18" fmla="*/ 10 w 17"/>
              <a:gd name="T19" fmla="*/ 0 h 13"/>
              <a:gd name="T20" fmla="*/ 10 w 17"/>
              <a:gd name="T21" fmla="*/ 0 h 13"/>
              <a:gd name="T22" fmla="*/ 15 w 17"/>
              <a:gd name="T23" fmla="*/ 2 h 13"/>
              <a:gd name="T24" fmla="*/ 17 w 17"/>
              <a:gd name="T25" fmla="*/ 6 h 13"/>
              <a:gd name="T26" fmla="*/ 17 w 17"/>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3">
                <a:moveTo>
                  <a:pt x="17" y="6"/>
                </a:moveTo>
                <a:lnTo>
                  <a:pt x="17" y="6"/>
                </a:lnTo>
                <a:lnTo>
                  <a:pt x="15" y="11"/>
                </a:lnTo>
                <a:lnTo>
                  <a:pt x="10" y="13"/>
                </a:lnTo>
                <a:lnTo>
                  <a:pt x="10" y="13"/>
                </a:lnTo>
                <a:lnTo>
                  <a:pt x="3" y="11"/>
                </a:lnTo>
                <a:lnTo>
                  <a:pt x="0" y="6"/>
                </a:lnTo>
                <a:lnTo>
                  <a:pt x="0" y="6"/>
                </a:lnTo>
                <a:lnTo>
                  <a:pt x="3" y="2"/>
                </a:lnTo>
                <a:lnTo>
                  <a:pt x="10" y="0"/>
                </a:lnTo>
                <a:lnTo>
                  <a:pt x="10" y="0"/>
                </a:lnTo>
                <a:lnTo>
                  <a:pt x="15" y="2"/>
                </a:lnTo>
                <a:lnTo>
                  <a:pt x="17" y="6"/>
                </a:lnTo>
                <a:lnTo>
                  <a:pt x="17"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55" name="Freeform 69"/>
          <p:cNvSpPr>
            <a:spLocks/>
          </p:cNvSpPr>
          <p:nvPr/>
        </p:nvSpPr>
        <p:spPr bwMode="auto">
          <a:xfrm>
            <a:off x="4131471" y="3162574"/>
            <a:ext cx="17860" cy="15479"/>
          </a:xfrm>
          <a:custGeom>
            <a:avLst/>
            <a:gdLst>
              <a:gd name="T0" fmla="*/ 15 w 15"/>
              <a:gd name="T1" fmla="*/ 6 h 13"/>
              <a:gd name="T2" fmla="*/ 15 w 15"/>
              <a:gd name="T3" fmla="*/ 6 h 13"/>
              <a:gd name="T4" fmla="*/ 12 w 15"/>
              <a:gd name="T5" fmla="*/ 11 h 13"/>
              <a:gd name="T6" fmla="*/ 7 w 15"/>
              <a:gd name="T7" fmla="*/ 13 h 13"/>
              <a:gd name="T8" fmla="*/ 7 w 15"/>
              <a:gd name="T9" fmla="*/ 13 h 13"/>
              <a:gd name="T10" fmla="*/ 3 w 15"/>
              <a:gd name="T11" fmla="*/ 11 h 13"/>
              <a:gd name="T12" fmla="*/ 0 w 15"/>
              <a:gd name="T13" fmla="*/ 6 h 13"/>
              <a:gd name="T14" fmla="*/ 0 w 15"/>
              <a:gd name="T15" fmla="*/ 6 h 13"/>
              <a:gd name="T16" fmla="*/ 3 w 15"/>
              <a:gd name="T17" fmla="*/ 2 h 13"/>
              <a:gd name="T18" fmla="*/ 7 w 15"/>
              <a:gd name="T19" fmla="*/ 0 h 13"/>
              <a:gd name="T20" fmla="*/ 7 w 15"/>
              <a:gd name="T21" fmla="*/ 0 h 13"/>
              <a:gd name="T22" fmla="*/ 12 w 15"/>
              <a:gd name="T23" fmla="*/ 2 h 13"/>
              <a:gd name="T24" fmla="*/ 15 w 15"/>
              <a:gd name="T25" fmla="*/ 6 h 13"/>
              <a:gd name="T26" fmla="*/ 15 w 15"/>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3">
                <a:moveTo>
                  <a:pt x="15" y="6"/>
                </a:moveTo>
                <a:lnTo>
                  <a:pt x="15" y="6"/>
                </a:lnTo>
                <a:lnTo>
                  <a:pt x="12" y="11"/>
                </a:lnTo>
                <a:lnTo>
                  <a:pt x="7" y="13"/>
                </a:lnTo>
                <a:lnTo>
                  <a:pt x="7" y="13"/>
                </a:lnTo>
                <a:lnTo>
                  <a:pt x="3" y="11"/>
                </a:lnTo>
                <a:lnTo>
                  <a:pt x="0" y="6"/>
                </a:lnTo>
                <a:lnTo>
                  <a:pt x="0" y="6"/>
                </a:lnTo>
                <a:lnTo>
                  <a:pt x="3" y="2"/>
                </a:lnTo>
                <a:lnTo>
                  <a:pt x="7" y="0"/>
                </a:lnTo>
                <a:lnTo>
                  <a:pt x="7" y="0"/>
                </a:lnTo>
                <a:lnTo>
                  <a:pt x="12" y="2"/>
                </a:lnTo>
                <a:lnTo>
                  <a:pt x="15" y="6"/>
                </a:lnTo>
                <a:lnTo>
                  <a:pt x="15"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56" name="Freeform 70"/>
          <p:cNvSpPr>
            <a:spLocks/>
          </p:cNvSpPr>
          <p:nvPr/>
        </p:nvSpPr>
        <p:spPr bwMode="auto">
          <a:xfrm>
            <a:off x="4160046" y="3162574"/>
            <a:ext cx="17860" cy="15479"/>
          </a:xfrm>
          <a:custGeom>
            <a:avLst/>
            <a:gdLst>
              <a:gd name="T0" fmla="*/ 15 w 15"/>
              <a:gd name="T1" fmla="*/ 6 h 13"/>
              <a:gd name="T2" fmla="*/ 15 w 15"/>
              <a:gd name="T3" fmla="*/ 6 h 13"/>
              <a:gd name="T4" fmla="*/ 12 w 15"/>
              <a:gd name="T5" fmla="*/ 11 h 13"/>
              <a:gd name="T6" fmla="*/ 8 w 15"/>
              <a:gd name="T7" fmla="*/ 13 h 13"/>
              <a:gd name="T8" fmla="*/ 8 w 15"/>
              <a:gd name="T9" fmla="*/ 13 h 13"/>
              <a:gd name="T10" fmla="*/ 0 w 15"/>
              <a:gd name="T11" fmla="*/ 11 h 13"/>
              <a:gd name="T12" fmla="*/ 0 w 15"/>
              <a:gd name="T13" fmla="*/ 6 h 13"/>
              <a:gd name="T14" fmla="*/ 0 w 15"/>
              <a:gd name="T15" fmla="*/ 6 h 13"/>
              <a:gd name="T16" fmla="*/ 0 w 15"/>
              <a:gd name="T17" fmla="*/ 2 h 13"/>
              <a:gd name="T18" fmla="*/ 8 w 15"/>
              <a:gd name="T19" fmla="*/ 0 h 13"/>
              <a:gd name="T20" fmla="*/ 8 w 15"/>
              <a:gd name="T21" fmla="*/ 0 h 13"/>
              <a:gd name="T22" fmla="*/ 12 w 15"/>
              <a:gd name="T23" fmla="*/ 2 h 13"/>
              <a:gd name="T24" fmla="*/ 15 w 15"/>
              <a:gd name="T25" fmla="*/ 6 h 13"/>
              <a:gd name="T26" fmla="*/ 15 w 15"/>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3">
                <a:moveTo>
                  <a:pt x="15" y="6"/>
                </a:moveTo>
                <a:lnTo>
                  <a:pt x="15" y="6"/>
                </a:lnTo>
                <a:lnTo>
                  <a:pt x="12" y="11"/>
                </a:lnTo>
                <a:lnTo>
                  <a:pt x="8" y="13"/>
                </a:lnTo>
                <a:lnTo>
                  <a:pt x="8" y="13"/>
                </a:lnTo>
                <a:lnTo>
                  <a:pt x="0" y="11"/>
                </a:lnTo>
                <a:lnTo>
                  <a:pt x="0" y="6"/>
                </a:lnTo>
                <a:lnTo>
                  <a:pt x="0" y="6"/>
                </a:lnTo>
                <a:lnTo>
                  <a:pt x="0" y="2"/>
                </a:lnTo>
                <a:lnTo>
                  <a:pt x="8" y="0"/>
                </a:lnTo>
                <a:lnTo>
                  <a:pt x="8" y="0"/>
                </a:lnTo>
                <a:lnTo>
                  <a:pt x="12" y="2"/>
                </a:lnTo>
                <a:lnTo>
                  <a:pt x="15" y="6"/>
                </a:lnTo>
                <a:lnTo>
                  <a:pt x="15"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57" name="Freeform 71"/>
          <p:cNvSpPr>
            <a:spLocks/>
          </p:cNvSpPr>
          <p:nvPr/>
        </p:nvSpPr>
        <p:spPr bwMode="auto">
          <a:xfrm>
            <a:off x="4411266" y="3420943"/>
            <a:ext cx="34529" cy="32147"/>
          </a:xfrm>
          <a:custGeom>
            <a:avLst/>
            <a:gdLst>
              <a:gd name="T0" fmla="*/ 29 w 29"/>
              <a:gd name="T1" fmla="*/ 14 h 27"/>
              <a:gd name="T2" fmla="*/ 29 w 29"/>
              <a:gd name="T3" fmla="*/ 14 h 27"/>
              <a:gd name="T4" fmla="*/ 29 w 29"/>
              <a:gd name="T5" fmla="*/ 20 h 27"/>
              <a:gd name="T6" fmla="*/ 24 w 29"/>
              <a:gd name="T7" fmla="*/ 25 h 27"/>
              <a:gd name="T8" fmla="*/ 19 w 29"/>
              <a:gd name="T9" fmla="*/ 27 h 27"/>
              <a:gd name="T10" fmla="*/ 14 w 29"/>
              <a:gd name="T11" fmla="*/ 27 h 27"/>
              <a:gd name="T12" fmla="*/ 14 w 29"/>
              <a:gd name="T13" fmla="*/ 27 h 27"/>
              <a:gd name="T14" fmla="*/ 10 w 29"/>
              <a:gd name="T15" fmla="*/ 27 h 27"/>
              <a:gd name="T16" fmla="*/ 5 w 29"/>
              <a:gd name="T17" fmla="*/ 25 h 27"/>
              <a:gd name="T18" fmla="*/ 0 w 29"/>
              <a:gd name="T19" fmla="*/ 20 h 27"/>
              <a:gd name="T20" fmla="*/ 0 w 29"/>
              <a:gd name="T21" fmla="*/ 14 h 27"/>
              <a:gd name="T22" fmla="*/ 0 w 29"/>
              <a:gd name="T23" fmla="*/ 14 h 27"/>
              <a:gd name="T24" fmla="*/ 0 w 29"/>
              <a:gd name="T25" fmla="*/ 9 h 27"/>
              <a:gd name="T26" fmla="*/ 5 w 29"/>
              <a:gd name="T27" fmla="*/ 5 h 27"/>
              <a:gd name="T28" fmla="*/ 10 w 29"/>
              <a:gd name="T29" fmla="*/ 0 h 27"/>
              <a:gd name="T30" fmla="*/ 14 w 29"/>
              <a:gd name="T31" fmla="*/ 0 h 27"/>
              <a:gd name="T32" fmla="*/ 14 w 29"/>
              <a:gd name="T33" fmla="*/ 0 h 27"/>
              <a:gd name="T34" fmla="*/ 19 w 29"/>
              <a:gd name="T35" fmla="*/ 0 h 27"/>
              <a:gd name="T36" fmla="*/ 24 w 29"/>
              <a:gd name="T37" fmla="*/ 5 h 27"/>
              <a:gd name="T38" fmla="*/ 29 w 29"/>
              <a:gd name="T39" fmla="*/ 9 h 27"/>
              <a:gd name="T40" fmla="*/ 29 w 29"/>
              <a:gd name="T41" fmla="*/ 14 h 27"/>
              <a:gd name="T42" fmla="*/ 29 w 29"/>
              <a:gd name="T43"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27">
                <a:moveTo>
                  <a:pt x="29" y="14"/>
                </a:moveTo>
                <a:lnTo>
                  <a:pt x="29" y="14"/>
                </a:lnTo>
                <a:lnTo>
                  <a:pt x="29" y="20"/>
                </a:lnTo>
                <a:lnTo>
                  <a:pt x="24" y="25"/>
                </a:lnTo>
                <a:lnTo>
                  <a:pt x="19" y="27"/>
                </a:lnTo>
                <a:lnTo>
                  <a:pt x="14" y="27"/>
                </a:lnTo>
                <a:lnTo>
                  <a:pt x="14" y="27"/>
                </a:lnTo>
                <a:lnTo>
                  <a:pt x="10" y="27"/>
                </a:lnTo>
                <a:lnTo>
                  <a:pt x="5" y="25"/>
                </a:lnTo>
                <a:lnTo>
                  <a:pt x="0" y="20"/>
                </a:lnTo>
                <a:lnTo>
                  <a:pt x="0" y="14"/>
                </a:lnTo>
                <a:lnTo>
                  <a:pt x="0" y="14"/>
                </a:lnTo>
                <a:lnTo>
                  <a:pt x="0" y="9"/>
                </a:lnTo>
                <a:lnTo>
                  <a:pt x="5" y="5"/>
                </a:lnTo>
                <a:lnTo>
                  <a:pt x="10" y="0"/>
                </a:lnTo>
                <a:lnTo>
                  <a:pt x="14" y="0"/>
                </a:lnTo>
                <a:lnTo>
                  <a:pt x="14" y="0"/>
                </a:lnTo>
                <a:lnTo>
                  <a:pt x="19" y="0"/>
                </a:lnTo>
                <a:lnTo>
                  <a:pt x="24" y="5"/>
                </a:lnTo>
                <a:lnTo>
                  <a:pt x="29" y="9"/>
                </a:lnTo>
                <a:lnTo>
                  <a:pt x="29" y="14"/>
                </a:lnTo>
                <a:lnTo>
                  <a:pt x="29" y="1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58" name="Freeform 72"/>
          <p:cNvSpPr>
            <a:spLocks/>
          </p:cNvSpPr>
          <p:nvPr/>
        </p:nvSpPr>
        <p:spPr bwMode="auto">
          <a:xfrm>
            <a:off x="4411266" y="3355458"/>
            <a:ext cx="34529" cy="32147"/>
          </a:xfrm>
          <a:custGeom>
            <a:avLst/>
            <a:gdLst>
              <a:gd name="T0" fmla="*/ 29 w 29"/>
              <a:gd name="T1" fmla="*/ 14 h 27"/>
              <a:gd name="T2" fmla="*/ 29 w 29"/>
              <a:gd name="T3" fmla="*/ 14 h 27"/>
              <a:gd name="T4" fmla="*/ 29 w 29"/>
              <a:gd name="T5" fmla="*/ 20 h 27"/>
              <a:gd name="T6" fmla="*/ 24 w 29"/>
              <a:gd name="T7" fmla="*/ 25 h 27"/>
              <a:gd name="T8" fmla="*/ 19 w 29"/>
              <a:gd name="T9" fmla="*/ 27 h 27"/>
              <a:gd name="T10" fmla="*/ 14 w 29"/>
              <a:gd name="T11" fmla="*/ 27 h 27"/>
              <a:gd name="T12" fmla="*/ 14 w 29"/>
              <a:gd name="T13" fmla="*/ 27 h 27"/>
              <a:gd name="T14" fmla="*/ 10 w 29"/>
              <a:gd name="T15" fmla="*/ 27 h 27"/>
              <a:gd name="T16" fmla="*/ 5 w 29"/>
              <a:gd name="T17" fmla="*/ 25 h 27"/>
              <a:gd name="T18" fmla="*/ 0 w 29"/>
              <a:gd name="T19" fmla="*/ 20 h 27"/>
              <a:gd name="T20" fmla="*/ 0 w 29"/>
              <a:gd name="T21" fmla="*/ 14 h 27"/>
              <a:gd name="T22" fmla="*/ 0 w 29"/>
              <a:gd name="T23" fmla="*/ 14 h 27"/>
              <a:gd name="T24" fmla="*/ 0 w 29"/>
              <a:gd name="T25" fmla="*/ 9 h 27"/>
              <a:gd name="T26" fmla="*/ 5 w 29"/>
              <a:gd name="T27" fmla="*/ 5 h 27"/>
              <a:gd name="T28" fmla="*/ 10 w 29"/>
              <a:gd name="T29" fmla="*/ 0 h 27"/>
              <a:gd name="T30" fmla="*/ 14 w 29"/>
              <a:gd name="T31" fmla="*/ 0 h 27"/>
              <a:gd name="T32" fmla="*/ 14 w 29"/>
              <a:gd name="T33" fmla="*/ 0 h 27"/>
              <a:gd name="T34" fmla="*/ 19 w 29"/>
              <a:gd name="T35" fmla="*/ 0 h 27"/>
              <a:gd name="T36" fmla="*/ 24 w 29"/>
              <a:gd name="T37" fmla="*/ 5 h 27"/>
              <a:gd name="T38" fmla="*/ 29 w 29"/>
              <a:gd name="T39" fmla="*/ 9 h 27"/>
              <a:gd name="T40" fmla="*/ 29 w 29"/>
              <a:gd name="T41" fmla="*/ 14 h 27"/>
              <a:gd name="T42" fmla="*/ 29 w 29"/>
              <a:gd name="T43"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27">
                <a:moveTo>
                  <a:pt x="29" y="14"/>
                </a:moveTo>
                <a:lnTo>
                  <a:pt x="29" y="14"/>
                </a:lnTo>
                <a:lnTo>
                  <a:pt x="29" y="20"/>
                </a:lnTo>
                <a:lnTo>
                  <a:pt x="24" y="25"/>
                </a:lnTo>
                <a:lnTo>
                  <a:pt x="19" y="27"/>
                </a:lnTo>
                <a:lnTo>
                  <a:pt x="14" y="27"/>
                </a:lnTo>
                <a:lnTo>
                  <a:pt x="14" y="27"/>
                </a:lnTo>
                <a:lnTo>
                  <a:pt x="10" y="27"/>
                </a:lnTo>
                <a:lnTo>
                  <a:pt x="5" y="25"/>
                </a:lnTo>
                <a:lnTo>
                  <a:pt x="0" y="20"/>
                </a:lnTo>
                <a:lnTo>
                  <a:pt x="0" y="14"/>
                </a:lnTo>
                <a:lnTo>
                  <a:pt x="0" y="14"/>
                </a:lnTo>
                <a:lnTo>
                  <a:pt x="0" y="9"/>
                </a:lnTo>
                <a:lnTo>
                  <a:pt x="5" y="5"/>
                </a:lnTo>
                <a:lnTo>
                  <a:pt x="10" y="0"/>
                </a:lnTo>
                <a:lnTo>
                  <a:pt x="14" y="0"/>
                </a:lnTo>
                <a:lnTo>
                  <a:pt x="14" y="0"/>
                </a:lnTo>
                <a:lnTo>
                  <a:pt x="19" y="0"/>
                </a:lnTo>
                <a:lnTo>
                  <a:pt x="24" y="5"/>
                </a:lnTo>
                <a:lnTo>
                  <a:pt x="29" y="9"/>
                </a:lnTo>
                <a:lnTo>
                  <a:pt x="29" y="14"/>
                </a:lnTo>
                <a:lnTo>
                  <a:pt x="29" y="1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59" name="Freeform 73"/>
          <p:cNvSpPr>
            <a:spLocks/>
          </p:cNvSpPr>
          <p:nvPr/>
        </p:nvSpPr>
        <p:spPr bwMode="auto">
          <a:xfrm>
            <a:off x="4350544" y="3319737"/>
            <a:ext cx="34529" cy="33338"/>
          </a:xfrm>
          <a:custGeom>
            <a:avLst/>
            <a:gdLst>
              <a:gd name="T0" fmla="*/ 29 w 29"/>
              <a:gd name="T1" fmla="*/ 15 h 28"/>
              <a:gd name="T2" fmla="*/ 29 w 29"/>
              <a:gd name="T3" fmla="*/ 15 h 28"/>
              <a:gd name="T4" fmla="*/ 29 w 29"/>
              <a:gd name="T5" fmla="*/ 19 h 28"/>
              <a:gd name="T6" fmla="*/ 24 w 29"/>
              <a:gd name="T7" fmla="*/ 24 h 28"/>
              <a:gd name="T8" fmla="*/ 19 w 29"/>
              <a:gd name="T9" fmla="*/ 28 h 28"/>
              <a:gd name="T10" fmla="*/ 15 w 29"/>
              <a:gd name="T11" fmla="*/ 28 h 28"/>
              <a:gd name="T12" fmla="*/ 15 w 29"/>
              <a:gd name="T13" fmla="*/ 28 h 28"/>
              <a:gd name="T14" fmla="*/ 7 w 29"/>
              <a:gd name="T15" fmla="*/ 28 h 28"/>
              <a:gd name="T16" fmla="*/ 2 w 29"/>
              <a:gd name="T17" fmla="*/ 24 h 28"/>
              <a:gd name="T18" fmla="*/ 0 w 29"/>
              <a:gd name="T19" fmla="*/ 19 h 28"/>
              <a:gd name="T20" fmla="*/ 0 w 29"/>
              <a:gd name="T21" fmla="*/ 15 h 28"/>
              <a:gd name="T22" fmla="*/ 0 w 29"/>
              <a:gd name="T23" fmla="*/ 15 h 28"/>
              <a:gd name="T24" fmla="*/ 0 w 29"/>
              <a:gd name="T25" fmla="*/ 8 h 28"/>
              <a:gd name="T26" fmla="*/ 2 w 29"/>
              <a:gd name="T27" fmla="*/ 4 h 28"/>
              <a:gd name="T28" fmla="*/ 7 w 29"/>
              <a:gd name="T29" fmla="*/ 2 h 28"/>
              <a:gd name="T30" fmla="*/ 15 w 29"/>
              <a:gd name="T31" fmla="*/ 0 h 28"/>
              <a:gd name="T32" fmla="*/ 15 w 29"/>
              <a:gd name="T33" fmla="*/ 0 h 28"/>
              <a:gd name="T34" fmla="*/ 19 w 29"/>
              <a:gd name="T35" fmla="*/ 2 h 28"/>
              <a:gd name="T36" fmla="*/ 24 w 29"/>
              <a:gd name="T37" fmla="*/ 4 h 28"/>
              <a:gd name="T38" fmla="*/ 29 w 29"/>
              <a:gd name="T39" fmla="*/ 8 h 28"/>
              <a:gd name="T40" fmla="*/ 29 w 29"/>
              <a:gd name="T41" fmla="*/ 15 h 28"/>
              <a:gd name="T42" fmla="*/ 29 w 29"/>
              <a:gd name="T43"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28">
                <a:moveTo>
                  <a:pt x="29" y="15"/>
                </a:moveTo>
                <a:lnTo>
                  <a:pt x="29" y="15"/>
                </a:lnTo>
                <a:lnTo>
                  <a:pt x="29" y="19"/>
                </a:lnTo>
                <a:lnTo>
                  <a:pt x="24" y="24"/>
                </a:lnTo>
                <a:lnTo>
                  <a:pt x="19" y="28"/>
                </a:lnTo>
                <a:lnTo>
                  <a:pt x="15" y="28"/>
                </a:lnTo>
                <a:lnTo>
                  <a:pt x="15" y="28"/>
                </a:lnTo>
                <a:lnTo>
                  <a:pt x="7" y="28"/>
                </a:lnTo>
                <a:lnTo>
                  <a:pt x="2" y="24"/>
                </a:lnTo>
                <a:lnTo>
                  <a:pt x="0" y="19"/>
                </a:lnTo>
                <a:lnTo>
                  <a:pt x="0" y="15"/>
                </a:lnTo>
                <a:lnTo>
                  <a:pt x="0" y="15"/>
                </a:lnTo>
                <a:lnTo>
                  <a:pt x="0" y="8"/>
                </a:lnTo>
                <a:lnTo>
                  <a:pt x="2" y="4"/>
                </a:lnTo>
                <a:lnTo>
                  <a:pt x="7" y="2"/>
                </a:lnTo>
                <a:lnTo>
                  <a:pt x="15" y="0"/>
                </a:lnTo>
                <a:lnTo>
                  <a:pt x="15" y="0"/>
                </a:lnTo>
                <a:lnTo>
                  <a:pt x="19" y="2"/>
                </a:lnTo>
                <a:lnTo>
                  <a:pt x="24" y="4"/>
                </a:lnTo>
                <a:lnTo>
                  <a:pt x="29" y="8"/>
                </a:lnTo>
                <a:lnTo>
                  <a:pt x="29" y="15"/>
                </a:lnTo>
                <a:lnTo>
                  <a:pt x="29" y="15"/>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60" name="Freeform 74"/>
          <p:cNvSpPr>
            <a:spLocks/>
          </p:cNvSpPr>
          <p:nvPr/>
        </p:nvSpPr>
        <p:spPr bwMode="auto">
          <a:xfrm>
            <a:off x="4419600" y="3274495"/>
            <a:ext cx="34529" cy="32147"/>
          </a:xfrm>
          <a:custGeom>
            <a:avLst/>
            <a:gdLst>
              <a:gd name="T0" fmla="*/ 29 w 29"/>
              <a:gd name="T1" fmla="*/ 13 h 27"/>
              <a:gd name="T2" fmla="*/ 29 w 29"/>
              <a:gd name="T3" fmla="*/ 13 h 27"/>
              <a:gd name="T4" fmla="*/ 29 w 29"/>
              <a:gd name="T5" fmla="*/ 20 h 27"/>
              <a:gd name="T6" fmla="*/ 27 w 29"/>
              <a:gd name="T7" fmla="*/ 24 h 27"/>
              <a:gd name="T8" fmla="*/ 22 w 29"/>
              <a:gd name="T9" fmla="*/ 27 h 27"/>
              <a:gd name="T10" fmla="*/ 15 w 29"/>
              <a:gd name="T11" fmla="*/ 27 h 27"/>
              <a:gd name="T12" fmla="*/ 15 w 29"/>
              <a:gd name="T13" fmla="*/ 27 h 27"/>
              <a:gd name="T14" fmla="*/ 10 w 29"/>
              <a:gd name="T15" fmla="*/ 27 h 27"/>
              <a:gd name="T16" fmla="*/ 5 w 29"/>
              <a:gd name="T17" fmla="*/ 24 h 27"/>
              <a:gd name="T18" fmla="*/ 0 w 29"/>
              <a:gd name="T19" fmla="*/ 20 h 27"/>
              <a:gd name="T20" fmla="*/ 0 w 29"/>
              <a:gd name="T21" fmla="*/ 13 h 27"/>
              <a:gd name="T22" fmla="*/ 0 w 29"/>
              <a:gd name="T23" fmla="*/ 13 h 27"/>
              <a:gd name="T24" fmla="*/ 0 w 29"/>
              <a:gd name="T25" fmla="*/ 9 h 27"/>
              <a:gd name="T26" fmla="*/ 5 w 29"/>
              <a:gd name="T27" fmla="*/ 5 h 27"/>
              <a:gd name="T28" fmla="*/ 10 w 29"/>
              <a:gd name="T29" fmla="*/ 0 h 27"/>
              <a:gd name="T30" fmla="*/ 15 w 29"/>
              <a:gd name="T31" fmla="*/ 0 h 27"/>
              <a:gd name="T32" fmla="*/ 15 w 29"/>
              <a:gd name="T33" fmla="*/ 0 h 27"/>
              <a:gd name="T34" fmla="*/ 22 w 29"/>
              <a:gd name="T35" fmla="*/ 0 h 27"/>
              <a:gd name="T36" fmla="*/ 27 w 29"/>
              <a:gd name="T37" fmla="*/ 5 h 27"/>
              <a:gd name="T38" fmla="*/ 29 w 29"/>
              <a:gd name="T39" fmla="*/ 9 h 27"/>
              <a:gd name="T40" fmla="*/ 29 w 29"/>
              <a:gd name="T41" fmla="*/ 13 h 27"/>
              <a:gd name="T42" fmla="*/ 29 w 29"/>
              <a:gd name="T43"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27">
                <a:moveTo>
                  <a:pt x="29" y="13"/>
                </a:moveTo>
                <a:lnTo>
                  <a:pt x="29" y="13"/>
                </a:lnTo>
                <a:lnTo>
                  <a:pt x="29" y="20"/>
                </a:lnTo>
                <a:lnTo>
                  <a:pt x="27" y="24"/>
                </a:lnTo>
                <a:lnTo>
                  <a:pt x="22" y="27"/>
                </a:lnTo>
                <a:lnTo>
                  <a:pt x="15" y="27"/>
                </a:lnTo>
                <a:lnTo>
                  <a:pt x="15" y="27"/>
                </a:lnTo>
                <a:lnTo>
                  <a:pt x="10" y="27"/>
                </a:lnTo>
                <a:lnTo>
                  <a:pt x="5" y="24"/>
                </a:lnTo>
                <a:lnTo>
                  <a:pt x="0" y="20"/>
                </a:lnTo>
                <a:lnTo>
                  <a:pt x="0" y="13"/>
                </a:lnTo>
                <a:lnTo>
                  <a:pt x="0" y="13"/>
                </a:lnTo>
                <a:lnTo>
                  <a:pt x="0" y="9"/>
                </a:lnTo>
                <a:lnTo>
                  <a:pt x="5" y="5"/>
                </a:lnTo>
                <a:lnTo>
                  <a:pt x="10" y="0"/>
                </a:lnTo>
                <a:lnTo>
                  <a:pt x="15" y="0"/>
                </a:lnTo>
                <a:lnTo>
                  <a:pt x="15" y="0"/>
                </a:lnTo>
                <a:lnTo>
                  <a:pt x="22" y="0"/>
                </a:lnTo>
                <a:lnTo>
                  <a:pt x="27" y="5"/>
                </a:lnTo>
                <a:lnTo>
                  <a:pt x="29" y="9"/>
                </a:lnTo>
                <a:lnTo>
                  <a:pt x="29" y="13"/>
                </a:lnTo>
                <a:lnTo>
                  <a:pt x="29"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61" name="Freeform 75"/>
          <p:cNvSpPr>
            <a:spLocks/>
          </p:cNvSpPr>
          <p:nvPr/>
        </p:nvSpPr>
        <p:spPr bwMode="auto">
          <a:xfrm>
            <a:off x="4350544" y="3214962"/>
            <a:ext cx="34529" cy="33338"/>
          </a:xfrm>
          <a:custGeom>
            <a:avLst/>
            <a:gdLst>
              <a:gd name="T0" fmla="*/ 29 w 29"/>
              <a:gd name="T1" fmla="*/ 13 h 28"/>
              <a:gd name="T2" fmla="*/ 29 w 29"/>
              <a:gd name="T3" fmla="*/ 13 h 28"/>
              <a:gd name="T4" fmla="*/ 29 w 29"/>
              <a:gd name="T5" fmla="*/ 19 h 28"/>
              <a:gd name="T6" fmla="*/ 24 w 29"/>
              <a:gd name="T7" fmla="*/ 24 h 28"/>
              <a:gd name="T8" fmla="*/ 19 w 29"/>
              <a:gd name="T9" fmla="*/ 26 h 28"/>
              <a:gd name="T10" fmla="*/ 15 w 29"/>
              <a:gd name="T11" fmla="*/ 28 h 28"/>
              <a:gd name="T12" fmla="*/ 15 w 29"/>
              <a:gd name="T13" fmla="*/ 28 h 28"/>
              <a:gd name="T14" fmla="*/ 7 w 29"/>
              <a:gd name="T15" fmla="*/ 26 h 28"/>
              <a:gd name="T16" fmla="*/ 2 w 29"/>
              <a:gd name="T17" fmla="*/ 24 h 28"/>
              <a:gd name="T18" fmla="*/ 0 w 29"/>
              <a:gd name="T19" fmla="*/ 19 h 28"/>
              <a:gd name="T20" fmla="*/ 0 w 29"/>
              <a:gd name="T21" fmla="*/ 13 h 28"/>
              <a:gd name="T22" fmla="*/ 0 w 29"/>
              <a:gd name="T23" fmla="*/ 13 h 28"/>
              <a:gd name="T24" fmla="*/ 0 w 29"/>
              <a:gd name="T25" fmla="*/ 8 h 28"/>
              <a:gd name="T26" fmla="*/ 2 w 29"/>
              <a:gd name="T27" fmla="*/ 4 h 28"/>
              <a:gd name="T28" fmla="*/ 7 w 29"/>
              <a:gd name="T29" fmla="*/ 2 h 28"/>
              <a:gd name="T30" fmla="*/ 15 w 29"/>
              <a:gd name="T31" fmla="*/ 0 h 28"/>
              <a:gd name="T32" fmla="*/ 15 w 29"/>
              <a:gd name="T33" fmla="*/ 0 h 28"/>
              <a:gd name="T34" fmla="*/ 19 w 29"/>
              <a:gd name="T35" fmla="*/ 2 h 28"/>
              <a:gd name="T36" fmla="*/ 24 w 29"/>
              <a:gd name="T37" fmla="*/ 4 h 28"/>
              <a:gd name="T38" fmla="*/ 29 w 29"/>
              <a:gd name="T39" fmla="*/ 8 h 28"/>
              <a:gd name="T40" fmla="*/ 29 w 29"/>
              <a:gd name="T41" fmla="*/ 13 h 28"/>
              <a:gd name="T42" fmla="*/ 29 w 29"/>
              <a:gd name="T43"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28">
                <a:moveTo>
                  <a:pt x="29" y="13"/>
                </a:moveTo>
                <a:lnTo>
                  <a:pt x="29" y="13"/>
                </a:lnTo>
                <a:lnTo>
                  <a:pt x="29" y="19"/>
                </a:lnTo>
                <a:lnTo>
                  <a:pt x="24" y="24"/>
                </a:lnTo>
                <a:lnTo>
                  <a:pt x="19" y="26"/>
                </a:lnTo>
                <a:lnTo>
                  <a:pt x="15" y="28"/>
                </a:lnTo>
                <a:lnTo>
                  <a:pt x="15" y="28"/>
                </a:lnTo>
                <a:lnTo>
                  <a:pt x="7" y="26"/>
                </a:lnTo>
                <a:lnTo>
                  <a:pt x="2" y="24"/>
                </a:lnTo>
                <a:lnTo>
                  <a:pt x="0" y="19"/>
                </a:lnTo>
                <a:lnTo>
                  <a:pt x="0" y="13"/>
                </a:lnTo>
                <a:lnTo>
                  <a:pt x="0" y="13"/>
                </a:lnTo>
                <a:lnTo>
                  <a:pt x="0" y="8"/>
                </a:lnTo>
                <a:lnTo>
                  <a:pt x="2" y="4"/>
                </a:lnTo>
                <a:lnTo>
                  <a:pt x="7" y="2"/>
                </a:lnTo>
                <a:lnTo>
                  <a:pt x="15" y="0"/>
                </a:lnTo>
                <a:lnTo>
                  <a:pt x="15" y="0"/>
                </a:lnTo>
                <a:lnTo>
                  <a:pt x="19" y="2"/>
                </a:lnTo>
                <a:lnTo>
                  <a:pt x="24" y="4"/>
                </a:lnTo>
                <a:lnTo>
                  <a:pt x="29" y="8"/>
                </a:lnTo>
                <a:lnTo>
                  <a:pt x="29" y="13"/>
                </a:lnTo>
                <a:lnTo>
                  <a:pt x="29"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62" name="Freeform 76"/>
          <p:cNvSpPr>
            <a:spLocks/>
          </p:cNvSpPr>
          <p:nvPr/>
        </p:nvSpPr>
        <p:spPr bwMode="auto">
          <a:xfrm>
            <a:off x="4411268" y="3416178"/>
            <a:ext cx="16669" cy="15479"/>
          </a:xfrm>
          <a:custGeom>
            <a:avLst/>
            <a:gdLst>
              <a:gd name="T0" fmla="*/ 14 w 14"/>
              <a:gd name="T1" fmla="*/ 7 h 13"/>
              <a:gd name="T2" fmla="*/ 14 w 14"/>
              <a:gd name="T3" fmla="*/ 7 h 13"/>
              <a:gd name="T4" fmla="*/ 12 w 14"/>
              <a:gd name="T5" fmla="*/ 11 h 13"/>
              <a:gd name="T6" fmla="*/ 7 w 14"/>
              <a:gd name="T7" fmla="*/ 13 h 13"/>
              <a:gd name="T8" fmla="*/ 7 w 14"/>
              <a:gd name="T9" fmla="*/ 13 h 13"/>
              <a:gd name="T10" fmla="*/ 2 w 14"/>
              <a:gd name="T11" fmla="*/ 11 h 13"/>
              <a:gd name="T12" fmla="*/ 0 w 14"/>
              <a:gd name="T13" fmla="*/ 7 h 13"/>
              <a:gd name="T14" fmla="*/ 0 w 14"/>
              <a:gd name="T15" fmla="*/ 7 h 13"/>
              <a:gd name="T16" fmla="*/ 2 w 14"/>
              <a:gd name="T17" fmla="*/ 2 h 13"/>
              <a:gd name="T18" fmla="*/ 7 w 14"/>
              <a:gd name="T19" fmla="*/ 0 h 13"/>
              <a:gd name="T20" fmla="*/ 7 w 14"/>
              <a:gd name="T21" fmla="*/ 0 h 13"/>
              <a:gd name="T22" fmla="*/ 12 w 14"/>
              <a:gd name="T23" fmla="*/ 2 h 13"/>
              <a:gd name="T24" fmla="*/ 14 w 14"/>
              <a:gd name="T25" fmla="*/ 7 h 13"/>
              <a:gd name="T26" fmla="*/ 14 w 14"/>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14" y="7"/>
                </a:moveTo>
                <a:lnTo>
                  <a:pt x="14" y="7"/>
                </a:lnTo>
                <a:lnTo>
                  <a:pt x="12" y="11"/>
                </a:lnTo>
                <a:lnTo>
                  <a:pt x="7" y="13"/>
                </a:lnTo>
                <a:lnTo>
                  <a:pt x="7" y="13"/>
                </a:lnTo>
                <a:lnTo>
                  <a:pt x="2" y="11"/>
                </a:lnTo>
                <a:lnTo>
                  <a:pt x="0" y="7"/>
                </a:lnTo>
                <a:lnTo>
                  <a:pt x="0" y="7"/>
                </a:lnTo>
                <a:lnTo>
                  <a:pt x="2" y="2"/>
                </a:lnTo>
                <a:lnTo>
                  <a:pt x="7" y="0"/>
                </a:lnTo>
                <a:lnTo>
                  <a:pt x="7" y="0"/>
                </a:lnTo>
                <a:lnTo>
                  <a:pt x="12" y="2"/>
                </a:lnTo>
                <a:lnTo>
                  <a:pt x="14" y="7"/>
                </a:lnTo>
                <a:lnTo>
                  <a:pt x="14"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63" name="Freeform 77"/>
          <p:cNvSpPr>
            <a:spLocks/>
          </p:cNvSpPr>
          <p:nvPr/>
        </p:nvSpPr>
        <p:spPr bwMode="auto">
          <a:xfrm>
            <a:off x="4358880" y="3453087"/>
            <a:ext cx="17860" cy="15479"/>
          </a:xfrm>
          <a:custGeom>
            <a:avLst/>
            <a:gdLst>
              <a:gd name="T0" fmla="*/ 15 w 15"/>
              <a:gd name="T1" fmla="*/ 6 h 13"/>
              <a:gd name="T2" fmla="*/ 15 w 15"/>
              <a:gd name="T3" fmla="*/ 6 h 13"/>
              <a:gd name="T4" fmla="*/ 12 w 15"/>
              <a:gd name="T5" fmla="*/ 11 h 13"/>
              <a:gd name="T6" fmla="*/ 8 w 15"/>
              <a:gd name="T7" fmla="*/ 13 h 13"/>
              <a:gd name="T8" fmla="*/ 8 w 15"/>
              <a:gd name="T9" fmla="*/ 13 h 13"/>
              <a:gd name="T10" fmla="*/ 3 w 15"/>
              <a:gd name="T11" fmla="*/ 11 h 13"/>
              <a:gd name="T12" fmla="*/ 0 w 15"/>
              <a:gd name="T13" fmla="*/ 6 h 13"/>
              <a:gd name="T14" fmla="*/ 0 w 15"/>
              <a:gd name="T15" fmla="*/ 6 h 13"/>
              <a:gd name="T16" fmla="*/ 3 w 15"/>
              <a:gd name="T17" fmla="*/ 2 h 13"/>
              <a:gd name="T18" fmla="*/ 8 w 15"/>
              <a:gd name="T19" fmla="*/ 0 h 13"/>
              <a:gd name="T20" fmla="*/ 8 w 15"/>
              <a:gd name="T21" fmla="*/ 0 h 13"/>
              <a:gd name="T22" fmla="*/ 12 w 15"/>
              <a:gd name="T23" fmla="*/ 2 h 13"/>
              <a:gd name="T24" fmla="*/ 15 w 15"/>
              <a:gd name="T25" fmla="*/ 6 h 13"/>
              <a:gd name="T26" fmla="*/ 15 w 15"/>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3">
                <a:moveTo>
                  <a:pt x="15" y="6"/>
                </a:moveTo>
                <a:lnTo>
                  <a:pt x="15" y="6"/>
                </a:lnTo>
                <a:lnTo>
                  <a:pt x="12" y="11"/>
                </a:lnTo>
                <a:lnTo>
                  <a:pt x="8" y="13"/>
                </a:lnTo>
                <a:lnTo>
                  <a:pt x="8" y="13"/>
                </a:lnTo>
                <a:lnTo>
                  <a:pt x="3" y="11"/>
                </a:lnTo>
                <a:lnTo>
                  <a:pt x="0" y="6"/>
                </a:lnTo>
                <a:lnTo>
                  <a:pt x="0" y="6"/>
                </a:lnTo>
                <a:lnTo>
                  <a:pt x="3" y="2"/>
                </a:lnTo>
                <a:lnTo>
                  <a:pt x="8" y="0"/>
                </a:lnTo>
                <a:lnTo>
                  <a:pt x="8" y="0"/>
                </a:lnTo>
                <a:lnTo>
                  <a:pt x="12" y="2"/>
                </a:lnTo>
                <a:lnTo>
                  <a:pt x="15" y="6"/>
                </a:lnTo>
                <a:lnTo>
                  <a:pt x="15"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64" name="Freeform 78"/>
          <p:cNvSpPr>
            <a:spLocks/>
          </p:cNvSpPr>
          <p:nvPr/>
        </p:nvSpPr>
        <p:spPr bwMode="auto">
          <a:xfrm>
            <a:off x="4368405" y="3460233"/>
            <a:ext cx="16669" cy="16669"/>
          </a:xfrm>
          <a:custGeom>
            <a:avLst/>
            <a:gdLst>
              <a:gd name="T0" fmla="*/ 14 w 14"/>
              <a:gd name="T1" fmla="*/ 7 h 14"/>
              <a:gd name="T2" fmla="*/ 14 w 14"/>
              <a:gd name="T3" fmla="*/ 7 h 14"/>
              <a:gd name="T4" fmla="*/ 12 w 14"/>
              <a:gd name="T5" fmla="*/ 11 h 14"/>
              <a:gd name="T6" fmla="*/ 7 w 14"/>
              <a:gd name="T7" fmla="*/ 14 h 14"/>
              <a:gd name="T8" fmla="*/ 7 w 14"/>
              <a:gd name="T9" fmla="*/ 14 h 14"/>
              <a:gd name="T10" fmla="*/ 2 w 14"/>
              <a:gd name="T11" fmla="*/ 11 h 14"/>
              <a:gd name="T12" fmla="*/ 0 w 14"/>
              <a:gd name="T13" fmla="*/ 7 h 14"/>
              <a:gd name="T14" fmla="*/ 0 w 14"/>
              <a:gd name="T15" fmla="*/ 7 h 14"/>
              <a:gd name="T16" fmla="*/ 2 w 14"/>
              <a:gd name="T17" fmla="*/ 3 h 14"/>
              <a:gd name="T18" fmla="*/ 7 w 14"/>
              <a:gd name="T19" fmla="*/ 0 h 14"/>
              <a:gd name="T20" fmla="*/ 7 w 14"/>
              <a:gd name="T21" fmla="*/ 0 h 14"/>
              <a:gd name="T22" fmla="*/ 12 w 14"/>
              <a:gd name="T23" fmla="*/ 3 h 14"/>
              <a:gd name="T24" fmla="*/ 14 w 14"/>
              <a:gd name="T25" fmla="*/ 7 h 14"/>
              <a:gd name="T26" fmla="*/ 14 w 14"/>
              <a:gd name="T2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4">
                <a:moveTo>
                  <a:pt x="14" y="7"/>
                </a:moveTo>
                <a:lnTo>
                  <a:pt x="14" y="7"/>
                </a:lnTo>
                <a:lnTo>
                  <a:pt x="12" y="11"/>
                </a:lnTo>
                <a:lnTo>
                  <a:pt x="7" y="14"/>
                </a:lnTo>
                <a:lnTo>
                  <a:pt x="7" y="14"/>
                </a:lnTo>
                <a:lnTo>
                  <a:pt x="2" y="11"/>
                </a:lnTo>
                <a:lnTo>
                  <a:pt x="0" y="7"/>
                </a:lnTo>
                <a:lnTo>
                  <a:pt x="0" y="7"/>
                </a:lnTo>
                <a:lnTo>
                  <a:pt x="2" y="3"/>
                </a:lnTo>
                <a:lnTo>
                  <a:pt x="7" y="0"/>
                </a:lnTo>
                <a:lnTo>
                  <a:pt x="7" y="0"/>
                </a:lnTo>
                <a:lnTo>
                  <a:pt x="12" y="3"/>
                </a:lnTo>
                <a:lnTo>
                  <a:pt x="14" y="7"/>
                </a:lnTo>
                <a:lnTo>
                  <a:pt x="14"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65" name="Freeform 79"/>
          <p:cNvSpPr>
            <a:spLocks/>
          </p:cNvSpPr>
          <p:nvPr/>
        </p:nvSpPr>
        <p:spPr bwMode="auto">
          <a:xfrm>
            <a:off x="4411268" y="3374508"/>
            <a:ext cx="16669" cy="17860"/>
          </a:xfrm>
          <a:custGeom>
            <a:avLst/>
            <a:gdLst>
              <a:gd name="T0" fmla="*/ 14 w 14"/>
              <a:gd name="T1" fmla="*/ 6 h 15"/>
              <a:gd name="T2" fmla="*/ 14 w 14"/>
              <a:gd name="T3" fmla="*/ 6 h 15"/>
              <a:gd name="T4" fmla="*/ 12 w 14"/>
              <a:gd name="T5" fmla="*/ 13 h 15"/>
              <a:gd name="T6" fmla="*/ 7 w 14"/>
              <a:gd name="T7" fmla="*/ 15 h 15"/>
              <a:gd name="T8" fmla="*/ 7 w 14"/>
              <a:gd name="T9" fmla="*/ 15 h 15"/>
              <a:gd name="T10" fmla="*/ 2 w 14"/>
              <a:gd name="T11" fmla="*/ 13 h 15"/>
              <a:gd name="T12" fmla="*/ 0 w 14"/>
              <a:gd name="T13" fmla="*/ 6 h 15"/>
              <a:gd name="T14" fmla="*/ 0 w 14"/>
              <a:gd name="T15" fmla="*/ 6 h 15"/>
              <a:gd name="T16" fmla="*/ 2 w 14"/>
              <a:gd name="T17" fmla="*/ 2 h 15"/>
              <a:gd name="T18" fmla="*/ 7 w 14"/>
              <a:gd name="T19" fmla="*/ 0 h 15"/>
              <a:gd name="T20" fmla="*/ 7 w 14"/>
              <a:gd name="T21" fmla="*/ 0 h 15"/>
              <a:gd name="T22" fmla="*/ 12 w 14"/>
              <a:gd name="T23" fmla="*/ 2 h 15"/>
              <a:gd name="T24" fmla="*/ 14 w 14"/>
              <a:gd name="T25" fmla="*/ 6 h 15"/>
              <a:gd name="T26" fmla="*/ 14 w 14"/>
              <a:gd name="T2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5">
                <a:moveTo>
                  <a:pt x="14" y="6"/>
                </a:moveTo>
                <a:lnTo>
                  <a:pt x="14" y="6"/>
                </a:lnTo>
                <a:lnTo>
                  <a:pt x="12" y="13"/>
                </a:lnTo>
                <a:lnTo>
                  <a:pt x="7" y="15"/>
                </a:lnTo>
                <a:lnTo>
                  <a:pt x="7" y="15"/>
                </a:lnTo>
                <a:lnTo>
                  <a:pt x="2" y="13"/>
                </a:lnTo>
                <a:lnTo>
                  <a:pt x="0" y="6"/>
                </a:lnTo>
                <a:lnTo>
                  <a:pt x="0" y="6"/>
                </a:lnTo>
                <a:lnTo>
                  <a:pt x="2" y="2"/>
                </a:lnTo>
                <a:lnTo>
                  <a:pt x="7" y="0"/>
                </a:lnTo>
                <a:lnTo>
                  <a:pt x="7" y="0"/>
                </a:lnTo>
                <a:lnTo>
                  <a:pt x="12" y="2"/>
                </a:lnTo>
                <a:lnTo>
                  <a:pt x="14" y="6"/>
                </a:lnTo>
                <a:lnTo>
                  <a:pt x="14"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66" name="Freeform 80"/>
          <p:cNvSpPr>
            <a:spLocks/>
          </p:cNvSpPr>
          <p:nvPr/>
        </p:nvSpPr>
        <p:spPr bwMode="auto">
          <a:xfrm>
            <a:off x="4368405" y="3359028"/>
            <a:ext cx="16669" cy="15479"/>
          </a:xfrm>
          <a:custGeom>
            <a:avLst/>
            <a:gdLst>
              <a:gd name="T0" fmla="*/ 14 w 14"/>
              <a:gd name="T1" fmla="*/ 6 h 13"/>
              <a:gd name="T2" fmla="*/ 14 w 14"/>
              <a:gd name="T3" fmla="*/ 6 h 13"/>
              <a:gd name="T4" fmla="*/ 12 w 14"/>
              <a:gd name="T5" fmla="*/ 11 h 13"/>
              <a:gd name="T6" fmla="*/ 7 w 14"/>
              <a:gd name="T7" fmla="*/ 13 h 13"/>
              <a:gd name="T8" fmla="*/ 7 w 14"/>
              <a:gd name="T9" fmla="*/ 13 h 13"/>
              <a:gd name="T10" fmla="*/ 2 w 14"/>
              <a:gd name="T11" fmla="*/ 11 h 13"/>
              <a:gd name="T12" fmla="*/ 0 w 14"/>
              <a:gd name="T13" fmla="*/ 6 h 13"/>
              <a:gd name="T14" fmla="*/ 0 w 14"/>
              <a:gd name="T15" fmla="*/ 6 h 13"/>
              <a:gd name="T16" fmla="*/ 2 w 14"/>
              <a:gd name="T17" fmla="*/ 2 h 13"/>
              <a:gd name="T18" fmla="*/ 7 w 14"/>
              <a:gd name="T19" fmla="*/ 0 h 13"/>
              <a:gd name="T20" fmla="*/ 7 w 14"/>
              <a:gd name="T21" fmla="*/ 0 h 13"/>
              <a:gd name="T22" fmla="*/ 12 w 14"/>
              <a:gd name="T23" fmla="*/ 2 h 13"/>
              <a:gd name="T24" fmla="*/ 14 w 14"/>
              <a:gd name="T25" fmla="*/ 6 h 13"/>
              <a:gd name="T26" fmla="*/ 14 w 14"/>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14" y="6"/>
                </a:moveTo>
                <a:lnTo>
                  <a:pt x="14" y="6"/>
                </a:lnTo>
                <a:lnTo>
                  <a:pt x="12" y="11"/>
                </a:lnTo>
                <a:lnTo>
                  <a:pt x="7" y="13"/>
                </a:lnTo>
                <a:lnTo>
                  <a:pt x="7" y="13"/>
                </a:lnTo>
                <a:lnTo>
                  <a:pt x="2" y="11"/>
                </a:lnTo>
                <a:lnTo>
                  <a:pt x="0" y="6"/>
                </a:lnTo>
                <a:lnTo>
                  <a:pt x="0" y="6"/>
                </a:lnTo>
                <a:lnTo>
                  <a:pt x="2" y="2"/>
                </a:lnTo>
                <a:lnTo>
                  <a:pt x="7" y="0"/>
                </a:lnTo>
                <a:lnTo>
                  <a:pt x="7" y="0"/>
                </a:lnTo>
                <a:lnTo>
                  <a:pt x="12" y="2"/>
                </a:lnTo>
                <a:lnTo>
                  <a:pt x="14" y="6"/>
                </a:lnTo>
                <a:lnTo>
                  <a:pt x="14"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67" name="Freeform 81"/>
          <p:cNvSpPr>
            <a:spLocks/>
          </p:cNvSpPr>
          <p:nvPr/>
        </p:nvSpPr>
        <p:spPr bwMode="auto">
          <a:xfrm>
            <a:off x="4385074" y="3394749"/>
            <a:ext cx="17860" cy="16669"/>
          </a:xfrm>
          <a:custGeom>
            <a:avLst/>
            <a:gdLst>
              <a:gd name="T0" fmla="*/ 15 w 15"/>
              <a:gd name="T1" fmla="*/ 7 h 14"/>
              <a:gd name="T2" fmla="*/ 15 w 15"/>
              <a:gd name="T3" fmla="*/ 7 h 14"/>
              <a:gd name="T4" fmla="*/ 12 w 15"/>
              <a:gd name="T5" fmla="*/ 11 h 14"/>
              <a:gd name="T6" fmla="*/ 7 w 15"/>
              <a:gd name="T7" fmla="*/ 14 h 14"/>
              <a:gd name="T8" fmla="*/ 7 w 15"/>
              <a:gd name="T9" fmla="*/ 14 h 14"/>
              <a:gd name="T10" fmla="*/ 3 w 15"/>
              <a:gd name="T11" fmla="*/ 11 h 14"/>
              <a:gd name="T12" fmla="*/ 0 w 15"/>
              <a:gd name="T13" fmla="*/ 7 h 14"/>
              <a:gd name="T14" fmla="*/ 0 w 15"/>
              <a:gd name="T15" fmla="*/ 7 h 14"/>
              <a:gd name="T16" fmla="*/ 3 w 15"/>
              <a:gd name="T17" fmla="*/ 3 h 14"/>
              <a:gd name="T18" fmla="*/ 7 w 15"/>
              <a:gd name="T19" fmla="*/ 0 h 14"/>
              <a:gd name="T20" fmla="*/ 7 w 15"/>
              <a:gd name="T21" fmla="*/ 0 h 14"/>
              <a:gd name="T22" fmla="*/ 12 w 15"/>
              <a:gd name="T23" fmla="*/ 3 h 14"/>
              <a:gd name="T24" fmla="*/ 15 w 15"/>
              <a:gd name="T25" fmla="*/ 7 h 14"/>
              <a:gd name="T26" fmla="*/ 15 w 15"/>
              <a:gd name="T2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4">
                <a:moveTo>
                  <a:pt x="15" y="7"/>
                </a:moveTo>
                <a:lnTo>
                  <a:pt x="15" y="7"/>
                </a:lnTo>
                <a:lnTo>
                  <a:pt x="12" y="11"/>
                </a:lnTo>
                <a:lnTo>
                  <a:pt x="7" y="14"/>
                </a:lnTo>
                <a:lnTo>
                  <a:pt x="7" y="14"/>
                </a:lnTo>
                <a:lnTo>
                  <a:pt x="3" y="11"/>
                </a:lnTo>
                <a:lnTo>
                  <a:pt x="0" y="7"/>
                </a:lnTo>
                <a:lnTo>
                  <a:pt x="0" y="7"/>
                </a:lnTo>
                <a:lnTo>
                  <a:pt x="3" y="3"/>
                </a:lnTo>
                <a:lnTo>
                  <a:pt x="7" y="0"/>
                </a:lnTo>
                <a:lnTo>
                  <a:pt x="7" y="0"/>
                </a:lnTo>
                <a:lnTo>
                  <a:pt x="12" y="3"/>
                </a:lnTo>
                <a:lnTo>
                  <a:pt x="15" y="7"/>
                </a:lnTo>
                <a:lnTo>
                  <a:pt x="15"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68" name="Freeform 82"/>
          <p:cNvSpPr>
            <a:spLocks/>
          </p:cNvSpPr>
          <p:nvPr/>
        </p:nvSpPr>
        <p:spPr bwMode="auto">
          <a:xfrm>
            <a:off x="4419602" y="3298308"/>
            <a:ext cx="17860" cy="17860"/>
          </a:xfrm>
          <a:custGeom>
            <a:avLst/>
            <a:gdLst>
              <a:gd name="T0" fmla="*/ 15 w 15"/>
              <a:gd name="T1" fmla="*/ 7 h 15"/>
              <a:gd name="T2" fmla="*/ 15 w 15"/>
              <a:gd name="T3" fmla="*/ 7 h 15"/>
              <a:gd name="T4" fmla="*/ 12 w 15"/>
              <a:gd name="T5" fmla="*/ 13 h 15"/>
              <a:gd name="T6" fmla="*/ 7 w 15"/>
              <a:gd name="T7" fmla="*/ 15 h 15"/>
              <a:gd name="T8" fmla="*/ 7 w 15"/>
              <a:gd name="T9" fmla="*/ 15 h 15"/>
              <a:gd name="T10" fmla="*/ 3 w 15"/>
              <a:gd name="T11" fmla="*/ 13 h 15"/>
              <a:gd name="T12" fmla="*/ 0 w 15"/>
              <a:gd name="T13" fmla="*/ 7 h 15"/>
              <a:gd name="T14" fmla="*/ 0 w 15"/>
              <a:gd name="T15" fmla="*/ 7 h 15"/>
              <a:gd name="T16" fmla="*/ 3 w 15"/>
              <a:gd name="T17" fmla="*/ 2 h 15"/>
              <a:gd name="T18" fmla="*/ 7 w 15"/>
              <a:gd name="T19" fmla="*/ 0 h 15"/>
              <a:gd name="T20" fmla="*/ 7 w 15"/>
              <a:gd name="T21" fmla="*/ 0 h 15"/>
              <a:gd name="T22" fmla="*/ 12 w 15"/>
              <a:gd name="T23" fmla="*/ 2 h 15"/>
              <a:gd name="T24" fmla="*/ 15 w 15"/>
              <a:gd name="T25" fmla="*/ 7 h 15"/>
              <a:gd name="T26" fmla="*/ 15 w 15"/>
              <a:gd name="T2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5">
                <a:moveTo>
                  <a:pt x="15" y="7"/>
                </a:moveTo>
                <a:lnTo>
                  <a:pt x="15" y="7"/>
                </a:lnTo>
                <a:lnTo>
                  <a:pt x="12" y="13"/>
                </a:lnTo>
                <a:lnTo>
                  <a:pt x="7" y="15"/>
                </a:lnTo>
                <a:lnTo>
                  <a:pt x="7" y="15"/>
                </a:lnTo>
                <a:lnTo>
                  <a:pt x="3" y="13"/>
                </a:lnTo>
                <a:lnTo>
                  <a:pt x="0" y="7"/>
                </a:lnTo>
                <a:lnTo>
                  <a:pt x="0" y="7"/>
                </a:lnTo>
                <a:lnTo>
                  <a:pt x="3" y="2"/>
                </a:lnTo>
                <a:lnTo>
                  <a:pt x="7" y="0"/>
                </a:lnTo>
                <a:lnTo>
                  <a:pt x="7" y="0"/>
                </a:lnTo>
                <a:lnTo>
                  <a:pt x="12" y="2"/>
                </a:lnTo>
                <a:lnTo>
                  <a:pt x="15" y="7"/>
                </a:lnTo>
                <a:lnTo>
                  <a:pt x="15"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69" name="Freeform 83"/>
          <p:cNvSpPr>
            <a:spLocks/>
          </p:cNvSpPr>
          <p:nvPr/>
        </p:nvSpPr>
        <p:spPr bwMode="auto">
          <a:xfrm>
            <a:off x="4376739" y="3282827"/>
            <a:ext cx="16669" cy="15479"/>
          </a:xfrm>
          <a:custGeom>
            <a:avLst/>
            <a:gdLst>
              <a:gd name="T0" fmla="*/ 14 w 14"/>
              <a:gd name="T1" fmla="*/ 6 h 13"/>
              <a:gd name="T2" fmla="*/ 14 w 14"/>
              <a:gd name="T3" fmla="*/ 6 h 13"/>
              <a:gd name="T4" fmla="*/ 12 w 14"/>
              <a:gd name="T5" fmla="*/ 11 h 13"/>
              <a:gd name="T6" fmla="*/ 7 w 14"/>
              <a:gd name="T7" fmla="*/ 13 h 13"/>
              <a:gd name="T8" fmla="*/ 7 w 14"/>
              <a:gd name="T9" fmla="*/ 13 h 13"/>
              <a:gd name="T10" fmla="*/ 2 w 14"/>
              <a:gd name="T11" fmla="*/ 11 h 13"/>
              <a:gd name="T12" fmla="*/ 0 w 14"/>
              <a:gd name="T13" fmla="*/ 6 h 13"/>
              <a:gd name="T14" fmla="*/ 0 w 14"/>
              <a:gd name="T15" fmla="*/ 6 h 13"/>
              <a:gd name="T16" fmla="*/ 2 w 14"/>
              <a:gd name="T17" fmla="*/ 2 h 13"/>
              <a:gd name="T18" fmla="*/ 7 w 14"/>
              <a:gd name="T19" fmla="*/ 0 h 13"/>
              <a:gd name="T20" fmla="*/ 7 w 14"/>
              <a:gd name="T21" fmla="*/ 0 h 13"/>
              <a:gd name="T22" fmla="*/ 12 w 14"/>
              <a:gd name="T23" fmla="*/ 2 h 13"/>
              <a:gd name="T24" fmla="*/ 14 w 14"/>
              <a:gd name="T25" fmla="*/ 6 h 13"/>
              <a:gd name="T26" fmla="*/ 14 w 14"/>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14" y="6"/>
                </a:moveTo>
                <a:lnTo>
                  <a:pt x="14" y="6"/>
                </a:lnTo>
                <a:lnTo>
                  <a:pt x="12" y="11"/>
                </a:lnTo>
                <a:lnTo>
                  <a:pt x="7" y="13"/>
                </a:lnTo>
                <a:lnTo>
                  <a:pt x="7" y="13"/>
                </a:lnTo>
                <a:lnTo>
                  <a:pt x="2" y="11"/>
                </a:lnTo>
                <a:lnTo>
                  <a:pt x="0" y="6"/>
                </a:lnTo>
                <a:lnTo>
                  <a:pt x="0" y="6"/>
                </a:lnTo>
                <a:lnTo>
                  <a:pt x="2" y="2"/>
                </a:lnTo>
                <a:lnTo>
                  <a:pt x="7" y="0"/>
                </a:lnTo>
                <a:lnTo>
                  <a:pt x="7" y="0"/>
                </a:lnTo>
                <a:lnTo>
                  <a:pt x="12" y="2"/>
                </a:lnTo>
                <a:lnTo>
                  <a:pt x="14" y="6"/>
                </a:lnTo>
                <a:lnTo>
                  <a:pt x="14"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0" name="Freeform 84"/>
          <p:cNvSpPr>
            <a:spLocks/>
          </p:cNvSpPr>
          <p:nvPr/>
        </p:nvSpPr>
        <p:spPr bwMode="auto">
          <a:xfrm>
            <a:off x="4376739" y="3230442"/>
            <a:ext cx="16669" cy="17860"/>
          </a:xfrm>
          <a:custGeom>
            <a:avLst/>
            <a:gdLst>
              <a:gd name="T0" fmla="*/ 14 w 14"/>
              <a:gd name="T1" fmla="*/ 9 h 15"/>
              <a:gd name="T2" fmla="*/ 14 w 14"/>
              <a:gd name="T3" fmla="*/ 9 h 15"/>
              <a:gd name="T4" fmla="*/ 12 w 14"/>
              <a:gd name="T5" fmla="*/ 13 h 15"/>
              <a:gd name="T6" fmla="*/ 7 w 14"/>
              <a:gd name="T7" fmla="*/ 15 h 15"/>
              <a:gd name="T8" fmla="*/ 7 w 14"/>
              <a:gd name="T9" fmla="*/ 15 h 15"/>
              <a:gd name="T10" fmla="*/ 2 w 14"/>
              <a:gd name="T11" fmla="*/ 13 h 15"/>
              <a:gd name="T12" fmla="*/ 0 w 14"/>
              <a:gd name="T13" fmla="*/ 9 h 15"/>
              <a:gd name="T14" fmla="*/ 0 w 14"/>
              <a:gd name="T15" fmla="*/ 9 h 15"/>
              <a:gd name="T16" fmla="*/ 2 w 14"/>
              <a:gd name="T17" fmla="*/ 2 h 15"/>
              <a:gd name="T18" fmla="*/ 7 w 14"/>
              <a:gd name="T19" fmla="*/ 0 h 15"/>
              <a:gd name="T20" fmla="*/ 7 w 14"/>
              <a:gd name="T21" fmla="*/ 0 h 15"/>
              <a:gd name="T22" fmla="*/ 12 w 14"/>
              <a:gd name="T23" fmla="*/ 2 h 15"/>
              <a:gd name="T24" fmla="*/ 14 w 14"/>
              <a:gd name="T25" fmla="*/ 9 h 15"/>
              <a:gd name="T26" fmla="*/ 14 w 14"/>
              <a:gd name="T2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5">
                <a:moveTo>
                  <a:pt x="14" y="9"/>
                </a:moveTo>
                <a:lnTo>
                  <a:pt x="14" y="9"/>
                </a:lnTo>
                <a:lnTo>
                  <a:pt x="12" y="13"/>
                </a:lnTo>
                <a:lnTo>
                  <a:pt x="7" y="15"/>
                </a:lnTo>
                <a:lnTo>
                  <a:pt x="7" y="15"/>
                </a:lnTo>
                <a:lnTo>
                  <a:pt x="2" y="13"/>
                </a:lnTo>
                <a:lnTo>
                  <a:pt x="0" y="9"/>
                </a:lnTo>
                <a:lnTo>
                  <a:pt x="0" y="9"/>
                </a:lnTo>
                <a:lnTo>
                  <a:pt x="2" y="2"/>
                </a:lnTo>
                <a:lnTo>
                  <a:pt x="7" y="0"/>
                </a:lnTo>
                <a:lnTo>
                  <a:pt x="7" y="0"/>
                </a:lnTo>
                <a:lnTo>
                  <a:pt x="12" y="2"/>
                </a:lnTo>
                <a:lnTo>
                  <a:pt x="14" y="9"/>
                </a:lnTo>
                <a:lnTo>
                  <a:pt x="14" y="9"/>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1" name="Freeform 85"/>
          <p:cNvSpPr>
            <a:spLocks/>
          </p:cNvSpPr>
          <p:nvPr/>
        </p:nvSpPr>
        <p:spPr bwMode="auto">
          <a:xfrm>
            <a:off x="4373168" y="3078040"/>
            <a:ext cx="17860" cy="15479"/>
          </a:xfrm>
          <a:custGeom>
            <a:avLst/>
            <a:gdLst>
              <a:gd name="T0" fmla="*/ 15 w 15"/>
              <a:gd name="T1" fmla="*/ 7 h 13"/>
              <a:gd name="T2" fmla="*/ 15 w 15"/>
              <a:gd name="T3" fmla="*/ 7 h 13"/>
              <a:gd name="T4" fmla="*/ 13 w 15"/>
              <a:gd name="T5" fmla="*/ 11 h 13"/>
              <a:gd name="T6" fmla="*/ 8 w 15"/>
              <a:gd name="T7" fmla="*/ 13 h 13"/>
              <a:gd name="T8" fmla="*/ 8 w 15"/>
              <a:gd name="T9" fmla="*/ 13 h 13"/>
              <a:gd name="T10" fmla="*/ 3 w 15"/>
              <a:gd name="T11" fmla="*/ 11 h 13"/>
              <a:gd name="T12" fmla="*/ 0 w 15"/>
              <a:gd name="T13" fmla="*/ 7 h 13"/>
              <a:gd name="T14" fmla="*/ 0 w 15"/>
              <a:gd name="T15" fmla="*/ 7 h 13"/>
              <a:gd name="T16" fmla="*/ 3 w 15"/>
              <a:gd name="T17" fmla="*/ 0 h 13"/>
              <a:gd name="T18" fmla="*/ 8 w 15"/>
              <a:gd name="T19" fmla="*/ 0 h 13"/>
              <a:gd name="T20" fmla="*/ 8 w 15"/>
              <a:gd name="T21" fmla="*/ 0 h 13"/>
              <a:gd name="T22" fmla="*/ 13 w 15"/>
              <a:gd name="T23" fmla="*/ 0 h 13"/>
              <a:gd name="T24" fmla="*/ 15 w 15"/>
              <a:gd name="T25" fmla="*/ 7 h 13"/>
              <a:gd name="T26" fmla="*/ 15 w 15"/>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3">
                <a:moveTo>
                  <a:pt x="15" y="7"/>
                </a:moveTo>
                <a:lnTo>
                  <a:pt x="15" y="7"/>
                </a:lnTo>
                <a:lnTo>
                  <a:pt x="13" y="11"/>
                </a:lnTo>
                <a:lnTo>
                  <a:pt x="8" y="13"/>
                </a:lnTo>
                <a:lnTo>
                  <a:pt x="8" y="13"/>
                </a:lnTo>
                <a:lnTo>
                  <a:pt x="3" y="11"/>
                </a:lnTo>
                <a:lnTo>
                  <a:pt x="0" y="7"/>
                </a:lnTo>
                <a:lnTo>
                  <a:pt x="0" y="7"/>
                </a:lnTo>
                <a:lnTo>
                  <a:pt x="3" y="0"/>
                </a:lnTo>
                <a:lnTo>
                  <a:pt x="8" y="0"/>
                </a:lnTo>
                <a:lnTo>
                  <a:pt x="8" y="0"/>
                </a:lnTo>
                <a:lnTo>
                  <a:pt x="13" y="0"/>
                </a:lnTo>
                <a:lnTo>
                  <a:pt x="15" y="7"/>
                </a:lnTo>
                <a:lnTo>
                  <a:pt x="15"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2" name="Freeform 86"/>
          <p:cNvSpPr>
            <a:spLocks/>
          </p:cNvSpPr>
          <p:nvPr/>
        </p:nvSpPr>
        <p:spPr bwMode="auto">
          <a:xfrm>
            <a:off x="4358881" y="3241158"/>
            <a:ext cx="32147" cy="26194"/>
          </a:xfrm>
          <a:custGeom>
            <a:avLst/>
            <a:gdLst>
              <a:gd name="T0" fmla="*/ 27 w 27"/>
              <a:gd name="T1" fmla="*/ 11 h 22"/>
              <a:gd name="T2" fmla="*/ 27 w 27"/>
              <a:gd name="T3" fmla="*/ 11 h 22"/>
              <a:gd name="T4" fmla="*/ 27 w 27"/>
              <a:gd name="T5" fmla="*/ 15 h 22"/>
              <a:gd name="T6" fmla="*/ 25 w 27"/>
              <a:gd name="T7" fmla="*/ 19 h 22"/>
              <a:gd name="T8" fmla="*/ 20 w 27"/>
              <a:gd name="T9" fmla="*/ 22 h 22"/>
              <a:gd name="T10" fmla="*/ 15 w 27"/>
              <a:gd name="T11" fmla="*/ 22 h 22"/>
              <a:gd name="T12" fmla="*/ 15 w 27"/>
              <a:gd name="T13" fmla="*/ 22 h 22"/>
              <a:gd name="T14" fmla="*/ 10 w 27"/>
              <a:gd name="T15" fmla="*/ 22 h 22"/>
              <a:gd name="T16" fmla="*/ 5 w 27"/>
              <a:gd name="T17" fmla="*/ 19 h 22"/>
              <a:gd name="T18" fmla="*/ 3 w 27"/>
              <a:gd name="T19" fmla="*/ 15 h 22"/>
              <a:gd name="T20" fmla="*/ 0 w 27"/>
              <a:gd name="T21" fmla="*/ 11 h 22"/>
              <a:gd name="T22" fmla="*/ 0 w 27"/>
              <a:gd name="T23" fmla="*/ 11 h 22"/>
              <a:gd name="T24" fmla="*/ 3 w 27"/>
              <a:gd name="T25" fmla="*/ 6 h 22"/>
              <a:gd name="T26" fmla="*/ 5 w 27"/>
              <a:gd name="T27" fmla="*/ 2 h 22"/>
              <a:gd name="T28" fmla="*/ 10 w 27"/>
              <a:gd name="T29" fmla="*/ 0 h 22"/>
              <a:gd name="T30" fmla="*/ 15 w 27"/>
              <a:gd name="T31" fmla="*/ 0 h 22"/>
              <a:gd name="T32" fmla="*/ 15 w 27"/>
              <a:gd name="T33" fmla="*/ 0 h 22"/>
              <a:gd name="T34" fmla="*/ 20 w 27"/>
              <a:gd name="T35" fmla="*/ 0 h 22"/>
              <a:gd name="T36" fmla="*/ 25 w 27"/>
              <a:gd name="T37" fmla="*/ 2 h 22"/>
              <a:gd name="T38" fmla="*/ 27 w 27"/>
              <a:gd name="T39" fmla="*/ 6 h 22"/>
              <a:gd name="T40" fmla="*/ 27 w 27"/>
              <a:gd name="T41" fmla="*/ 11 h 22"/>
              <a:gd name="T42" fmla="*/ 27 w 27"/>
              <a:gd name="T43"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2">
                <a:moveTo>
                  <a:pt x="27" y="11"/>
                </a:moveTo>
                <a:lnTo>
                  <a:pt x="27" y="11"/>
                </a:lnTo>
                <a:lnTo>
                  <a:pt x="27" y="15"/>
                </a:lnTo>
                <a:lnTo>
                  <a:pt x="25" y="19"/>
                </a:lnTo>
                <a:lnTo>
                  <a:pt x="20" y="22"/>
                </a:lnTo>
                <a:lnTo>
                  <a:pt x="15" y="22"/>
                </a:lnTo>
                <a:lnTo>
                  <a:pt x="15" y="22"/>
                </a:lnTo>
                <a:lnTo>
                  <a:pt x="10" y="22"/>
                </a:lnTo>
                <a:lnTo>
                  <a:pt x="5" y="19"/>
                </a:lnTo>
                <a:lnTo>
                  <a:pt x="3" y="15"/>
                </a:lnTo>
                <a:lnTo>
                  <a:pt x="0" y="11"/>
                </a:lnTo>
                <a:lnTo>
                  <a:pt x="0" y="11"/>
                </a:lnTo>
                <a:lnTo>
                  <a:pt x="3" y="6"/>
                </a:lnTo>
                <a:lnTo>
                  <a:pt x="5" y="2"/>
                </a:lnTo>
                <a:lnTo>
                  <a:pt x="10" y="0"/>
                </a:lnTo>
                <a:lnTo>
                  <a:pt x="15" y="0"/>
                </a:lnTo>
                <a:lnTo>
                  <a:pt x="15" y="0"/>
                </a:lnTo>
                <a:lnTo>
                  <a:pt x="20" y="0"/>
                </a:lnTo>
                <a:lnTo>
                  <a:pt x="25" y="2"/>
                </a:lnTo>
                <a:lnTo>
                  <a:pt x="27" y="6"/>
                </a:lnTo>
                <a:lnTo>
                  <a:pt x="27" y="11"/>
                </a:lnTo>
                <a:lnTo>
                  <a:pt x="27" y="11"/>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3" name="Freeform 87"/>
          <p:cNvSpPr>
            <a:spLocks/>
          </p:cNvSpPr>
          <p:nvPr/>
        </p:nvSpPr>
        <p:spPr bwMode="auto">
          <a:xfrm>
            <a:off x="4388646" y="3267350"/>
            <a:ext cx="30956" cy="28575"/>
          </a:xfrm>
          <a:custGeom>
            <a:avLst/>
            <a:gdLst>
              <a:gd name="T0" fmla="*/ 26 w 26"/>
              <a:gd name="T1" fmla="*/ 13 h 24"/>
              <a:gd name="T2" fmla="*/ 26 w 26"/>
              <a:gd name="T3" fmla="*/ 13 h 24"/>
              <a:gd name="T4" fmla="*/ 24 w 26"/>
              <a:gd name="T5" fmla="*/ 17 h 24"/>
              <a:gd name="T6" fmla="*/ 21 w 26"/>
              <a:gd name="T7" fmla="*/ 22 h 24"/>
              <a:gd name="T8" fmla="*/ 16 w 26"/>
              <a:gd name="T9" fmla="*/ 24 h 24"/>
              <a:gd name="T10" fmla="*/ 12 w 26"/>
              <a:gd name="T11" fmla="*/ 24 h 24"/>
              <a:gd name="T12" fmla="*/ 12 w 26"/>
              <a:gd name="T13" fmla="*/ 24 h 24"/>
              <a:gd name="T14" fmla="*/ 7 w 26"/>
              <a:gd name="T15" fmla="*/ 24 h 24"/>
              <a:gd name="T16" fmla="*/ 2 w 26"/>
              <a:gd name="T17" fmla="*/ 22 h 24"/>
              <a:gd name="T18" fmla="*/ 0 w 26"/>
              <a:gd name="T19" fmla="*/ 17 h 24"/>
              <a:gd name="T20" fmla="*/ 0 w 26"/>
              <a:gd name="T21" fmla="*/ 13 h 24"/>
              <a:gd name="T22" fmla="*/ 0 w 26"/>
              <a:gd name="T23" fmla="*/ 13 h 24"/>
              <a:gd name="T24" fmla="*/ 0 w 26"/>
              <a:gd name="T25" fmla="*/ 8 h 24"/>
              <a:gd name="T26" fmla="*/ 2 w 26"/>
              <a:gd name="T27" fmla="*/ 4 h 24"/>
              <a:gd name="T28" fmla="*/ 7 w 26"/>
              <a:gd name="T29" fmla="*/ 2 h 24"/>
              <a:gd name="T30" fmla="*/ 12 w 26"/>
              <a:gd name="T31" fmla="*/ 0 h 24"/>
              <a:gd name="T32" fmla="*/ 12 w 26"/>
              <a:gd name="T33" fmla="*/ 0 h 24"/>
              <a:gd name="T34" fmla="*/ 16 w 26"/>
              <a:gd name="T35" fmla="*/ 2 h 24"/>
              <a:gd name="T36" fmla="*/ 21 w 26"/>
              <a:gd name="T37" fmla="*/ 4 h 24"/>
              <a:gd name="T38" fmla="*/ 24 w 26"/>
              <a:gd name="T39" fmla="*/ 8 h 24"/>
              <a:gd name="T40" fmla="*/ 26 w 26"/>
              <a:gd name="T41" fmla="*/ 13 h 24"/>
              <a:gd name="T42" fmla="*/ 26 w 26"/>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4">
                <a:moveTo>
                  <a:pt x="26" y="13"/>
                </a:moveTo>
                <a:lnTo>
                  <a:pt x="26" y="13"/>
                </a:lnTo>
                <a:lnTo>
                  <a:pt x="24" y="17"/>
                </a:lnTo>
                <a:lnTo>
                  <a:pt x="21" y="22"/>
                </a:lnTo>
                <a:lnTo>
                  <a:pt x="16" y="24"/>
                </a:lnTo>
                <a:lnTo>
                  <a:pt x="12" y="24"/>
                </a:lnTo>
                <a:lnTo>
                  <a:pt x="12" y="24"/>
                </a:lnTo>
                <a:lnTo>
                  <a:pt x="7" y="24"/>
                </a:lnTo>
                <a:lnTo>
                  <a:pt x="2" y="22"/>
                </a:lnTo>
                <a:lnTo>
                  <a:pt x="0" y="17"/>
                </a:lnTo>
                <a:lnTo>
                  <a:pt x="0" y="13"/>
                </a:lnTo>
                <a:lnTo>
                  <a:pt x="0" y="13"/>
                </a:lnTo>
                <a:lnTo>
                  <a:pt x="0" y="8"/>
                </a:lnTo>
                <a:lnTo>
                  <a:pt x="2" y="4"/>
                </a:lnTo>
                <a:lnTo>
                  <a:pt x="7" y="2"/>
                </a:lnTo>
                <a:lnTo>
                  <a:pt x="12" y="0"/>
                </a:lnTo>
                <a:lnTo>
                  <a:pt x="12" y="0"/>
                </a:lnTo>
                <a:lnTo>
                  <a:pt x="16" y="2"/>
                </a:lnTo>
                <a:lnTo>
                  <a:pt x="21" y="4"/>
                </a:lnTo>
                <a:lnTo>
                  <a:pt x="24" y="8"/>
                </a:lnTo>
                <a:lnTo>
                  <a:pt x="26" y="13"/>
                </a:lnTo>
                <a:lnTo>
                  <a:pt x="26"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4" name="Freeform 88"/>
          <p:cNvSpPr>
            <a:spLocks/>
          </p:cNvSpPr>
          <p:nvPr/>
        </p:nvSpPr>
        <p:spPr bwMode="auto">
          <a:xfrm>
            <a:off x="4370787" y="3295925"/>
            <a:ext cx="32147" cy="28575"/>
          </a:xfrm>
          <a:custGeom>
            <a:avLst/>
            <a:gdLst>
              <a:gd name="T0" fmla="*/ 27 w 27"/>
              <a:gd name="T1" fmla="*/ 13 h 24"/>
              <a:gd name="T2" fmla="*/ 27 w 27"/>
              <a:gd name="T3" fmla="*/ 13 h 24"/>
              <a:gd name="T4" fmla="*/ 27 w 27"/>
              <a:gd name="T5" fmla="*/ 17 h 24"/>
              <a:gd name="T6" fmla="*/ 24 w 27"/>
              <a:gd name="T7" fmla="*/ 22 h 24"/>
              <a:gd name="T8" fmla="*/ 19 w 27"/>
              <a:gd name="T9" fmla="*/ 24 h 24"/>
              <a:gd name="T10" fmla="*/ 15 w 27"/>
              <a:gd name="T11" fmla="*/ 24 h 24"/>
              <a:gd name="T12" fmla="*/ 15 w 27"/>
              <a:gd name="T13" fmla="*/ 24 h 24"/>
              <a:gd name="T14" fmla="*/ 10 w 27"/>
              <a:gd name="T15" fmla="*/ 24 h 24"/>
              <a:gd name="T16" fmla="*/ 5 w 27"/>
              <a:gd name="T17" fmla="*/ 22 h 24"/>
              <a:gd name="T18" fmla="*/ 2 w 27"/>
              <a:gd name="T19" fmla="*/ 17 h 24"/>
              <a:gd name="T20" fmla="*/ 0 w 27"/>
              <a:gd name="T21" fmla="*/ 13 h 24"/>
              <a:gd name="T22" fmla="*/ 0 w 27"/>
              <a:gd name="T23" fmla="*/ 13 h 24"/>
              <a:gd name="T24" fmla="*/ 2 w 27"/>
              <a:gd name="T25" fmla="*/ 9 h 24"/>
              <a:gd name="T26" fmla="*/ 5 w 27"/>
              <a:gd name="T27" fmla="*/ 4 h 24"/>
              <a:gd name="T28" fmla="*/ 10 w 27"/>
              <a:gd name="T29" fmla="*/ 2 h 24"/>
              <a:gd name="T30" fmla="*/ 15 w 27"/>
              <a:gd name="T31" fmla="*/ 0 h 24"/>
              <a:gd name="T32" fmla="*/ 15 w 27"/>
              <a:gd name="T33" fmla="*/ 0 h 24"/>
              <a:gd name="T34" fmla="*/ 19 w 27"/>
              <a:gd name="T35" fmla="*/ 2 h 24"/>
              <a:gd name="T36" fmla="*/ 24 w 27"/>
              <a:gd name="T37" fmla="*/ 4 h 24"/>
              <a:gd name="T38" fmla="*/ 27 w 27"/>
              <a:gd name="T39" fmla="*/ 9 h 24"/>
              <a:gd name="T40" fmla="*/ 27 w 27"/>
              <a:gd name="T41" fmla="*/ 13 h 24"/>
              <a:gd name="T42" fmla="*/ 27 w 27"/>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4">
                <a:moveTo>
                  <a:pt x="27" y="13"/>
                </a:moveTo>
                <a:lnTo>
                  <a:pt x="27" y="13"/>
                </a:lnTo>
                <a:lnTo>
                  <a:pt x="27" y="17"/>
                </a:lnTo>
                <a:lnTo>
                  <a:pt x="24" y="22"/>
                </a:lnTo>
                <a:lnTo>
                  <a:pt x="19" y="24"/>
                </a:lnTo>
                <a:lnTo>
                  <a:pt x="15" y="24"/>
                </a:lnTo>
                <a:lnTo>
                  <a:pt x="15" y="24"/>
                </a:lnTo>
                <a:lnTo>
                  <a:pt x="10" y="24"/>
                </a:lnTo>
                <a:lnTo>
                  <a:pt x="5" y="22"/>
                </a:lnTo>
                <a:lnTo>
                  <a:pt x="2" y="17"/>
                </a:lnTo>
                <a:lnTo>
                  <a:pt x="0" y="13"/>
                </a:lnTo>
                <a:lnTo>
                  <a:pt x="0" y="13"/>
                </a:lnTo>
                <a:lnTo>
                  <a:pt x="2" y="9"/>
                </a:lnTo>
                <a:lnTo>
                  <a:pt x="5" y="4"/>
                </a:lnTo>
                <a:lnTo>
                  <a:pt x="10" y="2"/>
                </a:lnTo>
                <a:lnTo>
                  <a:pt x="15" y="0"/>
                </a:lnTo>
                <a:lnTo>
                  <a:pt x="15" y="0"/>
                </a:lnTo>
                <a:lnTo>
                  <a:pt x="19" y="2"/>
                </a:lnTo>
                <a:lnTo>
                  <a:pt x="24" y="4"/>
                </a:lnTo>
                <a:lnTo>
                  <a:pt x="27" y="9"/>
                </a:lnTo>
                <a:lnTo>
                  <a:pt x="27" y="13"/>
                </a:lnTo>
                <a:lnTo>
                  <a:pt x="27"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5" name="Freeform 89"/>
          <p:cNvSpPr>
            <a:spLocks/>
          </p:cNvSpPr>
          <p:nvPr/>
        </p:nvSpPr>
        <p:spPr bwMode="auto">
          <a:xfrm>
            <a:off x="4376740" y="3322118"/>
            <a:ext cx="30956" cy="28575"/>
          </a:xfrm>
          <a:custGeom>
            <a:avLst/>
            <a:gdLst>
              <a:gd name="T0" fmla="*/ 26 w 26"/>
              <a:gd name="T1" fmla="*/ 13 h 24"/>
              <a:gd name="T2" fmla="*/ 26 w 26"/>
              <a:gd name="T3" fmla="*/ 13 h 24"/>
              <a:gd name="T4" fmla="*/ 24 w 26"/>
              <a:gd name="T5" fmla="*/ 17 h 24"/>
              <a:gd name="T6" fmla="*/ 22 w 26"/>
              <a:gd name="T7" fmla="*/ 22 h 24"/>
              <a:gd name="T8" fmla="*/ 17 w 26"/>
              <a:gd name="T9" fmla="*/ 24 h 24"/>
              <a:gd name="T10" fmla="*/ 12 w 26"/>
              <a:gd name="T11" fmla="*/ 24 h 24"/>
              <a:gd name="T12" fmla="*/ 12 w 26"/>
              <a:gd name="T13" fmla="*/ 24 h 24"/>
              <a:gd name="T14" fmla="*/ 7 w 26"/>
              <a:gd name="T15" fmla="*/ 24 h 24"/>
              <a:gd name="T16" fmla="*/ 2 w 26"/>
              <a:gd name="T17" fmla="*/ 22 h 24"/>
              <a:gd name="T18" fmla="*/ 0 w 26"/>
              <a:gd name="T19" fmla="*/ 17 h 24"/>
              <a:gd name="T20" fmla="*/ 0 w 26"/>
              <a:gd name="T21" fmla="*/ 13 h 24"/>
              <a:gd name="T22" fmla="*/ 0 w 26"/>
              <a:gd name="T23" fmla="*/ 13 h 24"/>
              <a:gd name="T24" fmla="*/ 0 w 26"/>
              <a:gd name="T25" fmla="*/ 9 h 24"/>
              <a:gd name="T26" fmla="*/ 2 w 26"/>
              <a:gd name="T27" fmla="*/ 4 h 24"/>
              <a:gd name="T28" fmla="*/ 7 w 26"/>
              <a:gd name="T29" fmla="*/ 2 h 24"/>
              <a:gd name="T30" fmla="*/ 12 w 26"/>
              <a:gd name="T31" fmla="*/ 0 h 24"/>
              <a:gd name="T32" fmla="*/ 12 w 26"/>
              <a:gd name="T33" fmla="*/ 0 h 24"/>
              <a:gd name="T34" fmla="*/ 17 w 26"/>
              <a:gd name="T35" fmla="*/ 2 h 24"/>
              <a:gd name="T36" fmla="*/ 22 w 26"/>
              <a:gd name="T37" fmla="*/ 4 h 24"/>
              <a:gd name="T38" fmla="*/ 24 w 26"/>
              <a:gd name="T39" fmla="*/ 9 h 24"/>
              <a:gd name="T40" fmla="*/ 26 w 26"/>
              <a:gd name="T41" fmla="*/ 13 h 24"/>
              <a:gd name="T42" fmla="*/ 26 w 26"/>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4">
                <a:moveTo>
                  <a:pt x="26" y="13"/>
                </a:moveTo>
                <a:lnTo>
                  <a:pt x="26" y="13"/>
                </a:lnTo>
                <a:lnTo>
                  <a:pt x="24" y="17"/>
                </a:lnTo>
                <a:lnTo>
                  <a:pt x="22" y="22"/>
                </a:lnTo>
                <a:lnTo>
                  <a:pt x="17" y="24"/>
                </a:lnTo>
                <a:lnTo>
                  <a:pt x="12" y="24"/>
                </a:lnTo>
                <a:lnTo>
                  <a:pt x="12" y="24"/>
                </a:lnTo>
                <a:lnTo>
                  <a:pt x="7" y="24"/>
                </a:lnTo>
                <a:lnTo>
                  <a:pt x="2" y="22"/>
                </a:lnTo>
                <a:lnTo>
                  <a:pt x="0" y="17"/>
                </a:lnTo>
                <a:lnTo>
                  <a:pt x="0" y="13"/>
                </a:lnTo>
                <a:lnTo>
                  <a:pt x="0" y="13"/>
                </a:lnTo>
                <a:lnTo>
                  <a:pt x="0" y="9"/>
                </a:lnTo>
                <a:lnTo>
                  <a:pt x="2" y="4"/>
                </a:lnTo>
                <a:lnTo>
                  <a:pt x="7" y="2"/>
                </a:lnTo>
                <a:lnTo>
                  <a:pt x="12" y="0"/>
                </a:lnTo>
                <a:lnTo>
                  <a:pt x="12" y="0"/>
                </a:lnTo>
                <a:lnTo>
                  <a:pt x="17" y="2"/>
                </a:lnTo>
                <a:lnTo>
                  <a:pt x="22" y="4"/>
                </a:lnTo>
                <a:lnTo>
                  <a:pt x="24" y="9"/>
                </a:lnTo>
                <a:lnTo>
                  <a:pt x="26" y="13"/>
                </a:lnTo>
                <a:lnTo>
                  <a:pt x="26"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6" name="Freeform 90"/>
          <p:cNvSpPr>
            <a:spLocks/>
          </p:cNvSpPr>
          <p:nvPr/>
        </p:nvSpPr>
        <p:spPr bwMode="auto">
          <a:xfrm>
            <a:off x="4358881" y="3381650"/>
            <a:ext cx="32147" cy="29766"/>
          </a:xfrm>
          <a:custGeom>
            <a:avLst/>
            <a:gdLst>
              <a:gd name="T0" fmla="*/ 27 w 27"/>
              <a:gd name="T1" fmla="*/ 14 h 25"/>
              <a:gd name="T2" fmla="*/ 27 w 27"/>
              <a:gd name="T3" fmla="*/ 14 h 25"/>
              <a:gd name="T4" fmla="*/ 27 w 27"/>
              <a:gd name="T5" fmla="*/ 18 h 25"/>
              <a:gd name="T6" fmla="*/ 25 w 27"/>
              <a:gd name="T7" fmla="*/ 22 h 25"/>
              <a:gd name="T8" fmla="*/ 20 w 27"/>
              <a:gd name="T9" fmla="*/ 25 h 25"/>
              <a:gd name="T10" fmla="*/ 15 w 27"/>
              <a:gd name="T11" fmla="*/ 25 h 25"/>
              <a:gd name="T12" fmla="*/ 15 w 27"/>
              <a:gd name="T13" fmla="*/ 25 h 25"/>
              <a:gd name="T14" fmla="*/ 10 w 27"/>
              <a:gd name="T15" fmla="*/ 25 h 25"/>
              <a:gd name="T16" fmla="*/ 5 w 27"/>
              <a:gd name="T17" fmla="*/ 22 h 25"/>
              <a:gd name="T18" fmla="*/ 3 w 27"/>
              <a:gd name="T19" fmla="*/ 18 h 25"/>
              <a:gd name="T20" fmla="*/ 0 w 27"/>
              <a:gd name="T21" fmla="*/ 14 h 25"/>
              <a:gd name="T22" fmla="*/ 0 w 27"/>
              <a:gd name="T23" fmla="*/ 14 h 25"/>
              <a:gd name="T24" fmla="*/ 3 w 27"/>
              <a:gd name="T25" fmla="*/ 9 h 25"/>
              <a:gd name="T26" fmla="*/ 5 w 27"/>
              <a:gd name="T27" fmla="*/ 5 h 25"/>
              <a:gd name="T28" fmla="*/ 10 w 27"/>
              <a:gd name="T29" fmla="*/ 3 h 25"/>
              <a:gd name="T30" fmla="*/ 15 w 27"/>
              <a:gd name="T31" fmla="*/ 0 h 25"/>
              <a:gd name="T32" fmla="*/ 15 w 27"/>
              <a:gd name="T33" fmla="*/ 0 h 25"/>
              <a:gd name="T34" fmla="*/ 20 w 27"/>
              <a:gd name="T35" fmla="*/ 3 h 25"/>
              <a:gd name="T36" fmla="*/ 25 w 27"/>
              <a:gd name="T37" fmla="*/ 5 h 25"/>
              <a:gd name="T38" fmla="*/ 27 w 27"/>
              <a:gd name="T39" fmla="*/ 9 h 25"/>
              <a:gd name="T40" fmla="*/ 27 w 27"/>
              <a:gd name="T41" fmla="*/ 14 h 25"/>
              <a:gd name="T42" fmla="*/ 27 w 27"/>
              <a:gd name="T4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5">
                <a:moveTo>
                  <a:pt x="27" y="14"/>
                </a:moveTo>
                <a:lnTo>
                  <a:pt x="27" y="14"/>
                </a:lnTo>
                <a:lnTo>
                  <a:pt x="27" y="18"/>
                </a:lnTo>
                <a:lnTo>
                  <a:pt x="25" y="22"/>
                </a:lnTo>
                <a:lnTo>
                  <a:pt x="20" y="25"/>
                </a:lnTo>
                <a:lnTo>
                  <a:pt x="15" y="25"/>
                </a:lnTo>
                <a:lnTo>
                  <a:pt x="15" y="25"/>
                </a:lnTo>
                <a:lnTo>
                  <a:pt x="10" y="25"/>
                </a:lnTo>
                <a:lnTo>
                  <a:pt x="5" y="22"/>
                </a:lnTo>
                <a:lnTo>
                  <a:pt x="3" y="18"/>
                </a:lnTo>
                <a:lnTo>
                  <a:pt x="0" y="14"/>
                </a:lnTo>
                <a:lnTo>
                  <a:pt x="0" y="14"/>
                </a:lnTo>
                <a:lnTo>
                  <a:pt x="3" y="9"/>
                </a:lnTo>
                <a:lnTo>
                  <a:pt x="5" y="5"/>
                </a:lnTo>
                <a:lnTo>
                  <a:pt x="10" y="3"/>
                </a:lnTo>
                <a:lnTo>
                  <a:pt x="15" y="0"/>
                </a:lnTo>
                <a:lnTo>
                  <a:pt x="15" y="0"/>
                </a:lnTo>
                <a:lnTo>
                  <a:pt x="20" y="3"/>
                </a:lnTo>
                <a:lnTo>
                  <a:pt x="25" y="5"/>
                </a:lnTo>
                <a:lnTo>
                  <a:pt x="27" y="9"/>
                </a:lnTo>
                <a:lnTo>
                  <a:pt x="27" y="14"/>
                </a:lnTo>
                <a:lnTo>
                  <a:pt x="27" y="1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7" name="Freeform 91"/>
          <p:cNvSpPr>
            <a:spLocks/>
          </p:cNvSpPr>
          <p:nvPr/>
        </p:nvSpPr>
        <p:spPr bwMode="auto">
          <a:xfrm>
            <a:off x="4388646" y="3424512"/>
            <a:ext cx="30956" cy="28575"/>
          </a:xfrm>
          <a:custGeom>
            <a:avLst/>
            <a:gdLst>
              <a:gd name="T0" fmla="*/ 26 w 26"/>
              <a:gd name="T1" fmla="*/ 11 h 24"/>
              <a:gd name="T2" fmla="*/ 26 w 26"/>
              <a:gd name="T3" fmla="*/ 11 h 24"/>
              <a:gd name="T4" fmla="*/ 24 w 26"/>
              <a:gd name="T5" fmla="*/ 15 h 24"/>
              <a:gd name="T6" fmla="*/ 21 w 26"/>
              <a:gd name="T7" fmla="*/ 19 h 24"/>
              <a:gd name="T8" fmla="*/ 16 w 26"/>
              <a:gd name="T9" fmla="*/ 22 h 24"/>
              <a:gd name="T10" fmla="*/ 12 w 26"/>
              <a:gd name="T11" fmla="*/ 24 h 24"/>
              <a:gd name="T12" fmla="*/ 12 w 26"/>
              <a:gd name="T13" fmla="*/ 24 h 24"/>
              <a:gd name="T14" fmla="*/ 7 w 26"/>
              <a:gd name="T15" fmla="*/ 22 h 24"/>
              <a:gd name="T16" fmla="*/ 2 w 26"/>
              <a:gd name="T17" fmla="*/ 19 h 24"/>
              <a:gd name="T18" fmla="*/ 0 w 26"/>
              <a:gd name="T19" fmla="*/ 15 h 24"/>
              <a:gd name="T20" fmla="*/ 0 w 26"/>
              <a:gd name="T21" fmla="*/ 11 h 24"/>
              <a:gd name="T22" fmla="*/ 0 w 26"/>
              <a:gd name="T23" fmla="*/ 11 h 24"/>
              <a:gd name="T24" fmla="*/ 0 w 26"/>
              <a:gd name="T25" fmla="*/ 6 h 24"/>
              <a:gd name="T26" fmla="*/ 2 w 26"/>
              <a:gd name="T27" fmla="*/ 2 h 24"/>
              <a:gd name="T28" fmla="*/ 7 w 26"/>
              <a:gd name="T29" fmla="*/ 0 h 24"/>
              <a:gd name="T30" fmla="*/ 12 w 26"/>
              <a:gd name="T31" fmla="*/ 0 h 24"/>
              <a:gd name="T32" fmla="*/ 12 w 26"/>
              <a:gd name="T33" fmla="*/ 0 h 24"/>
              <a:gd name="T34" fmla="*/ 16 w 26"/>
              <a:gd name="T35" fmla="*/ 0 h 24"/>
              <a:gd name="T36" fmla="*/ 21 w 26"/>
              <a:gd name="T37" fmla="*/ 2 h 24"/>
              <a:gd name="T38" fmla="*/ 24 w 26"/>
              <a:gd name="T39" fmla="*/ 6 h 24"/>
              <a:gd name="T40" fmla="*/ 26 w 26"/>
              <a:gd name="T41" fmla="*/ 11 h 24"/>
              <a:gd name="T42" fmla="*/ 26 w 26"/>
              <a:gd name="T43"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4">
                <a:moveTo>
                  <a:pt x="26" y="11"/>
                </a:moveTo>
                <a:lnTo>
                  <a:pt x="26" y="11"/>
                </a:lnTo>
                <a:lnTo>
                  <a:pt x="24" y="15"/>
                </a:lnTo>
                <a:lnTo>
                  <a:pt x="21" y="19"/>
                </a:lnTo>
                <a:lnTo>
                  <a:pt x="16" y="22"/>
                </a:lnTo>
                <a:lnTo>
                  <a:pt x="12" y="24"/>
                </a:lnTo>
                <a:lnTo>
                  <a:pt x="12" y="24"/>
                </a:lnTo>
                <a:lnTo>
                  <a:pt x="7" y="22"/>
                </a:lnTo>
                <a:lnTo>
                  <a:pt x="2" y="19"/>
                </a:lnTo>
                <a:lnTo>
                  <a:pt x="0" y="15"/>
                </a:lnTo>
                <a:lnTo>
                  <a:pt x="0" y="11"/>
                </a:lnTo>
                <a:lnTo>
                  <a:pt x="0" y="11"/>
                </a:lnTo>
                <a:lnTo>
                  <a:pt x="0" y="6"/>
                </a:lnTo>
                <a:lnTo>
                  <a:pt x="2" y="2"/>
                </a:lnTo>
                <a:lnTo>
                  <a:pt x="7" y="0"/>
                </a:lnTo>
                <a:lnTo>
                  <a:pt x="12" y="0"/>
                </a:lnTo>
                <a:lnTo>
                  <a:pt x="12" y="0"/>
                </a:lnTo>
                <a:lnTo>
                  <a:pt x="16" y="0"/>
                </a:lnTo>
                <a:lnTo>
                  <a:pt x="21" y="2"/>
                </a:lnTo>
                <a:lnTo>
                  <a:pt x="24" y="6"/>
                </a:lnTo>
                <a:lnTo>
                  <a:pt x="26" y="11"/>
                </a:lnTo>
                <a:lnTo>
                  <a:pt x="26" y="11"/>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8" name="Freeform 92"/>
          <p:cNvSpPr>
            <a:spLocks/>
          </p:cNvSpPr>
          <p:nvPr/>
        </p:nvSpPr>
        <p:spPr bwMode="auto">
          <a:xfrm>
            <a:off x="4364831" y="3444755"/>
            <a:ext cx="14288" cy="13097"/>
          </a:xfrm>
          <a:custGeom>
            <a:avLst/>
            <a:gdLst>
              <a:gd name="T0" fmla="*/ 12 w 12"/>
              <a:gd name="T1" fmla="*/ 7 h 11"/>
              <a:gd name="T2" fmla="*/ 12 w 12"/>
              <a:gd name="T3" fmla="*/ 7 h 11"/>
              <a:gd name="T4" fmla="*/ 10 w 12"/>
              <a:gd name="T5" fmla="*/ 9 h 11"/>
              <a:gd name="T6" fmla="*/ 5 w 12"/>
              <a:gd name="T7" fmla="*/ 11 h 11"/>
              <a:gd name="T8" fmla="*/ 5 w 12"/>
              <a:gd name="T9" fmla="*/ 11 h 11"/>
              <a:gd name="T10" fmla="*/ 3 w 12"/>
              <a:gd name="T11" fmla="*/ 9 h 11"/>
              <a:gd name="T12" fmla="*/ 0 w 12"/>
              <a:gd name="T13" fmla="*/ 7 h 11"/>
              <a:gd name="T14" fmla="*/ 0 w 12"/>
              <a:gd name="T15" fmla="*/ 7 h 11"/>
              <a:gd name="T16" fmla="*/ 3 w 12"/>
              <a:gd name="T17" fmla="*/ 2 h 11"/>
              <a:gd name="T18" fmla="*/ 5 w 12"/>
              <a:gd name="T19" fmla="*/ 0 h 11"/>
              <a:gd name="T20" fmla="*/ 5 w 12"/>
              <a:gd name="T21" fmla="*/ 0 h 11"/>
              <a:gd name="T22" fmla="*/ 10 w 12"/>
              <a:gd name="T23" fmla="*/ 2 h 11"/>
              <a:gd name="T24" fmla="*/ 12 w 12"/>
              <a:gd name="T25" fmla="*/ 7 h 11"/>
              <a:gd name="T26" fmla="*/ 12 w 12"/>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1">
                <a:moveTo>
                  <a:pt x="12" y="7"/>
                </a:moveTo>
                <a:lnTo>
                  <a:pt x="12" y="7"/>
                </a:lnTo>
                <a:lnTo>
                  <a:pt x="10" y="9"/>
                </a:lnTo>
                <a:lnTo>
                  <a:pt x="5" y="11"/>
                </a:lnTo>
                <a:lnTo>
                  <a:pt x="5" y="11"/>
                </a:lnTo>
                <a:lnTo>
                  <a:pt x="3" y="9"/>
                </a:lnTo>
                <a:lnTo>
                  <a:pt x="0" y="7"/>
                </a:lnTo>
                <a:lnTo>
                  <a:pt x="0" y="7"/>
                </a:lnTo>
                <a:lnTo>
                  <a:pt x="3" y="2"/>
                </a:lnTo>
                <a:lnTo>
                  <a:pt x="5" y="0"/>
                </a:lnTo>
                <a:lnTo>
                  <a:pt x="5" y="0"/>
                </a:lnTo>
                <a:lnTo>
                  <a:pt x="10" y="2"/>
                </a:lnTo>
                <a:lnTo>
                  <a:pt x="12" y="7"/>
                </a:lnTo>
                <a:lnTo>
                  <a:pt x="12"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9" name="Freeform 93"/>
          <p:cNvSpPr>
            <a:spLocks/>
          </p:cNvSpPr>
          <p:nvPr/>
        </p:nvSpPr>
        <p:spPr bwMode="auto">
          <a:xfrm>
            <a:off x="4364831" y="3416178"/>
            <a:ext cx="14288" cy="10716"/>
          </a:xfrm>
          <a:custGeom>
            <a:avLst/>
            <a:gdLst>
              <a:gd name="T0" fmla="*/ 12 w 12"/>
              <a:gd name="T1" fmla="*/ 4 h 9"/>
              <a:gd name="T2" fmla="*/ 12 w 12"/>
              <a:gd name="T3" fmla="*/ 4 h 9"/>
              <a:gd name="T4" fmla="*/ 10 w 12"/>
              <a:gd name="T5" fmla="*/ 9 h 9"/>
              <a:gd name="T6" fmla="*/ 7 w 12"/>
              <a:gd name="T7" fmla="*/ 9 h 9"/>
              <a:gd name="T8" fmla="*/ 7 w 12"/>
              <a:gd name="T9" fmla="*/ 9 h 9"/>
              <a:gd name="T10" fmla="*/ 3 w 12"/>
              <a:gd name="T11" fmla="*/ 9 h 9"/>
              <a:gd name="T12" fmla="*/ 0 w 12"/>
              <a:gd name="T13" fmla="*/ 4 h 9"/>
              <a:gd name="T14" fmla="*/ 0 w 12"/>
              <a:gd name="T15" fmla="*/ 4 h 9"/>
              <a:gd name="T16" fmla="*/ 3 w 12"/>
              <a:gd name="T17" fmla="*/ 0 h 9"/>
              <a:gd name="T18" fmla="*/ 7 w 12"/>
              <a:gd name="T19" fmla="*/ 0 h 9"/>
              <a:gd name="T20" fmla="*/ 7 w 12"/>
              <a:gd name="T21" fmla="*/ 0 h 9"/>
              <a:gd name="T22" fmla="*/ 10 w 12"/>
              <a:gd name="T23" fmla="*/ 0 h 9"/>
              <a:gd name="T24" fmla="*/ 12 w 12"/>
              <a:gd name="T25" fmla="*/ 4 h 9"/>
              <a:gd name="T26" fmla="*/ 12 w 12"/>
              <a:gd name="T2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9">
                <a:moveTo>
                  <a:pt x="12" y="4"/>
                </a:moveTo>
                <a:lnTo>
                  <a:pt x="12" y="4"/>
                </a:lnTo>
                <a:lnTo>
                  <a:pt x="10" y="9"/>
                </a:lnTo>
                <a:lnTo>
                  <a:pt x="7" y="9"/>
                </a:lnTo>
                <a:lnTo>
                  <a:pt x="7" y="9"/>
                </a:lnTo>
                <a:lnTo>
                  <a:pt x="3" y="9"/>
                </a:lnTo>
                <a:lnTo>
                  <a:pt x="0" y="4"/>
                </a:lnTo>
                <a:lnTo>
                  <a:pt x="0" y="4"/>
                </a:lnTo>
                <a:lnTo>
                  <a:pt x="3" y="0"/>
                </a:lnTo>
                <a:lnTo>
                  <a:pt x="7" y="0"/>
                </a:lnTo>
                <a:lnTo>
                  <a:pt x="7" y="0"/>
                </a:lnTo>
                <a:lnTo>
                  <a:pt x="10" y="0"/>
                </a:lnTo>
                <a:lnTo>
                  <a:pt x="12" y="4"/>
                </a:lnTo>
                <a:lnTo>
                  <a:pt x="12" y="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0" name="Freeform 94"/>
          <p:cNvSpPr>
            <a:spLocks/>
          </p:cNvSpPr>
          <p:nvPr/>
        </p:nvSpPr>
        <p:spPr bwMode="auto">
          <a:xfrm>
            <a:off x="4411266" y="3329264"/>
            <a:ext cx="14288" cy="13097"/>
          </a:xfrm>
          <a:custGeom>
            <a:avLst/>
            <a:gdLst>
              <a:gd name="T0" fmla="*/ 12 w 12"/>
              <a:gd name="T1" fmla="*/ 7 h 11"/>
              <a:gd name="T2" fmla="*/ 12 w 12"/>
              <a:gd name="T3" fmla="*/ 7 h 11"/>
              <a:gd name="T4" fmla="*/ 10 w 12"/>
              <a:gd name="T5" fmla="*/ 9 h 11"/>
              <a:gd name="T6" fmla="*/ 7 w 12"/>
              <a:gd name="T7" fmla="*/ 11 h 11"/>
              <a:gd name="T8" fmla="*/ 7 w 12"/>
              <a:gd name="T9" fmla="*/ 11 h 11"/>
              <a:gd name="T10" fmla="*/ 2 w 12"/>
              <a:gd name="T11" fmla="*/ 9 h 11"/>
              <a:gd name="T12" fmla="*/ 0 w 12"/>
              <a:gd name="T13" fmla="*/ 7 h 11"/>
              <a:gd name="T14" fmla="*/ 0 w 12"/>
              <a:gd name="T15" fmla="*/ 7 h 11"/>
              <a:gd name="T16" fmla="*/ 2 w 12"/>
              <a:gd name="T17" fmla="*/ 3 h 11"/>
              <a:gd name="T18" fmla="*/ 7 w 12"/>
              <a:gd name="T19" fmla="*/ 0 h 11"/>
              <a:gd name="T20" fmla="*/ 7 w 12"/>
              <a:gd name="T21" fmla="*/ 0 h 11"/>
              <a:gd name="T22" fmla="*/ 10 w 12"/>
              <a:gd name="T23" fmla="*/ 3 h 11"/>
              <a:gd name="T24" fmla="*/ 12 w 12"/>
              <a:gd name="T25" fmla="*/ 7 h 11"/>
              <a:gd name="T26" fmla="*/ 12 w 12"/>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1">
                <a:moveTo>
                  <a:pt x="12" y="7"/>
                </a:moveTo>
                <a:lnTo>
                  <a:pt x="12" y="7"/>
                </a:lnTo>
                <a:lnTo>
                  <a:pt x="10" y="9"/>
                </a:lnTo>
                <a:lnTo>
                  <a:pt x="7" y="11"/>
                </a:lnTo>
                <a:lnTo>
                  <a:pt x="7" y="11"/>
                </a:lnTo>
                <a:lnTo>
                  <a:pt x="2" y="9"/>
                </a:lnTo>
                <a:lnTo>
                  <a:pt x="0" y="7"/>
                </a:lnTo>
                <a:lnTo>
                  <a:pt x="0" y="7"/>
                </a:lnTo>
                <a:lnTo>
                  <a:pt x="2" y="3"/>
                </a:lnTo>
                <a:lnTo>
                  <a:pt x="7" y="0"/>
                </a:lnTo>
                <a:lnTo>
                  <a:pt x="7" y="0"/>
                </a:lnTo>
                <a:lnTo>
                  <a:pt x="10" y="3"/>
                </a:lnTo>
                <a:lnTo>
                  <a:pt x="12" y="7"/>
                </a:lnTo>
                <a:lnTo>
                  <a:pt x="12"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1" name="Freeform 95"/>
          <p:cNvSpPr>
            <a:spLocks/>
          </p:cNvSpPr>
          <p:nvPr/>
        </p:nvSpPr>
        <p:spPr bwMode="auto">
          <a:xfrm>
            <a:off x="4388644" y="3248300"/>
            <a:ext cx="14288" cy="10716"/>
          </a:xfrm>
          <a:custGeom>
            <a:avLst/>
            <a:gdLst>
              <a:gd name="T0" fmla="*/ 12 w 12"/>
              <a:gd name="T1" fmla="*/ 5 h 9"/>
              <a:gd name="T2" fmla="*/ 12 w 12"/>
              <a:gd name="T3" fmla="*/ 5 h 9"/>
              <a:gd name="T4" fmla="*/ 9 w 12"/>
              <a:gd name="T5" fmla="*/ 9 h 9"/>
              <a:gd name="T6" fmla="*/ 4 w 12"/>
              <a:gd name="T7" fmla="*/ 9 h 9"/>
              <a:gd name="T8" fmla="*/ 4 w 12"/>
              <a:gd name="T9" fmla="*/ 9 h 9"/>
              <a:gd name="T10" fmla="*/ 2 w 12"/>
              <a:gd name="T11" fmla="*/ 9 h 9"/>
              <a:gd name="T12" fmla="*/ 0 w 12"/>
              <a:gd name="T13" fmla="*/ 5 h 9"/>
              <a:gd name="T14" fmla="*/ 0 w 12"/>
              <a:gd name="T15" fmla="*/ 5 h 9"/>
              <a:gd name="T16" fmla="*/ 2 w 12"/>
              <a:gd name="T17" fmla="*/ 0 h 9"/>
              <a:gd name="T18" fmla="*/ 4 w 12"/>
              <a:gd name="T19" fmla="*/ 0 h 9"/>
              <a:gd name="T20" fmla="*/ 4 w 12"/>
              <a:gd name="T21" fmla="*/ 0 h 9"/>
              <a:gd name="T22" fmla="*/ 9 w 12"/>
              <a:gd name="T23" fmla="*/ 0 h 9"/>
              <a:gd name="T24" fmla="*/ 12 w 12"/>
              <a:gd name="T25" fmla="*/ 5 h 9"/>
              <a:gd name="T26" fmla="*/ 12 w 12"/>
              <a:gd name="T2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9">
                <a:moveTo>
                  <a:pt x="12" y="5"/>
                </a:moveTo>
                <a:lnTo>
                  <a:pt x="12" y="5"/>
                </a:lnTo>
                <a:lnTo>
                  <a:pt x="9" y="9"/>
                </a:lnTo>
                <a:lnTo>
                  <a:pt x="4" y="9"/>
                </a:lnTo>
                <a:lnTo>
                  <a:pt x="4" y="9"/>
                </a:lnTo>
                <a:lnTo>
                  <a:pt x="2" y="9"/>
                </a:lnTo>
                <a:lnTo>
                  <a:pt x="0" y="5"/>
                </a:lnTo>
                <a:lnTo>
                  <a:pt x="0" y="5"/>
                </a:lnTo>
                <a:lnTo>
                  <a:pt x="2" y="0"/>
                </a:lnTo>
                <a:lnTo>
                  <a:pt x="4" y="0"/>
                </a:lnTo>
                <a:lnTo>
                  <a:pt x="4" y="0"/>
                </a:lnTo>
                <a:lnTo>
                  <a:pt x="9" y="0"/>
                </a:lnTo>
                <a:lnTo>
                  <a:pt x="12" y="5"/>
                </a:lnTo>
                <a:lnTo>
                  <a:pt x="12" y="5"/>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2" name="Freeform 96"/>
          <p:cNvSpPr>
            <a:spLocks/>
          </p:cNvSpPr>
          <p:nvPr/>
        </p:nvSpPr>
        <p:spPr bwMode="auto">
          <a:xfrm>
            <a:off x="4385074" y="3159004"/>
            <a:ext cx="11906" cy="13097"/>
          </a:xfrm>
          <a:custGeom>
            <a:avLst/>
            <a:gdLst>
              <a:gd name="T0" fmla="*/ 10 w 10"/>
              <a:gd name="T1" fmla="*/ 5 h 11"/>
              <a:gd name="T2" fmla="*/ 10 w 10"/>
              <a:gd name="T3" fmla="*/ 5 h 11"/>
              <a:gd name="T4" fmla="*/ 10 w 10"/>
              <a:gd name="T5" fmla="*/ 9 h 11"/>
              <a:gd name="T6" fmla="*/ 5 w 10"/>
              <a:gd name="T7" fmla="*/ 11 h 11"/>
              <a:gd name="T8" fmla="*/ 5 w 10"/>
              <a:gd name="T9" fmla="*/ 11 h 11"/>
              <a:gd name="T10" fmla="*/ 0 w 10"/>
              <a:gd name="T11" fmla="*/ 9 h 11"/>
              <a:gd name="T12" fmla="*/ 0 w 10"/>
              <a:gd name="T13" fmla="*/ 5 h 11"/>
              <a:gd name="T14" fmla="*/ 0 w 10"/>
              <a:gd name="T15" fmla="*/ 5 h 11"/>
              <a:gd name="T16" fmla="*/ 0 w 10"/>
              <a:gd name="T17" fmla="*/ 3 h 11"/>
              <a:gd name="T18" fmla="*/ 5 w 10"/>
              <a:gd name="T19" fmla="*/ 0 h 11"/>
              <a:gd name="T20" fmla="*/ 5 w 10"/>
              <a:gd name="T21" fmla="*/ 0 h 11"/>
              <a:gd name="T22" fmla="*/ 10 w 10"/>
              <a:gd name="T23" fmla="*/ 3 h 11"/>
              <a:gd name="T24" fmla="*/ 10 w 10"/>
              <a:gd name="T25" fmla="*/ 5 h 11"/>
              <a:gd name="T26" fmla="*/ 10 w 10"/>
              <a:gd name="T27"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1">
                <a:moveTo>
                  <a:pt x="10" y="5"/>
                </a:moveTo>
                <a:lnTo>
                  <a:pt x="10" y="5"/>
                </a:lnTo>
                <a:lnTo>
                  <a:pt x="10" y="9"/>
                </a:lnTo>
                <a:lnTo>
                  <a:pt x="5" y="11"/>
                </a:lnTo>
                <a:lnTo>
                  <a:pt x="5" y="11"/>
                </a:lnTo>
                <a:lnTo>
                  <a:pt x="0" y="9"/>
                </a:lnTo>
                <a:lnTo>
                  <a:pt x="0" y="5"/>
                </a:lnTo>
                <a:lnTo>
                  <a:pt x="0" y="5"/>
                </a:lnTo>
                <a:lnTo>
                  <a:pt x="0" y="3"/>
                </a:lnTo>
                <a:lnTo>
                  <a:pt x="5" y="0"/>
                </a:lnTo>
                <a:lnTo>
                  <a:pt x="5" y="0"/>
                </a:lnTo>
                <a:lnTo>
                  <a:pt x="10" y="3"/>
                </a:lnTo>
                <a:lnTo>
                  <a:pt x="10" y="5"/>
                </a:lnTo>
                <a:lnTo>
                  <a:pt x="10" y="5"/>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3" name="Freeform 97"/>
          <p:cNvSpPr>
            <a:spLocks/>
          </p:cNvSpPr>
          <p:nvPr/>
        </p:nvSpPr>
        <p:spPr bwMode="auto">
          <a:xfrm>
            <a:off x="4402933" y="3185196"/>
            <a:ext cx="30956" cy="29766"/>
          </a:xfrm>
          <a:custGeom>
            <a:avLst/>
            <a:gdLst>
              <a:gd name="T0" fmla="*/ 26 w 26"/>
              <a:gd name="T1" fmla="*/ 14 h 25"/>
              <a:gd name="T2" fmla="*/ 26 w 26"/>
              <a:gd name="T3" fmla="*/ 14 h 25"/>
              <a:gd name="T4" fmla="*/ 26 w 26"/>
              <a:gd name="T5" fmla="*/ 18 h 25"/>
              <a:gd name="T6" fmla="*/ 24 w 26"/>
              <a:gd name="T7" fmla="*/ 20 h 25"/>
              <a:gd name="T8" fmla="*/ 19 w 26"/>
              <a:gd name="T9" fmla="*/ 25 h 25"/>
              <a:gd name="T10" fmla="*/ 14 w 26"/>
              <a:gd name="T11" fmla="*/ 25 h 25"/>
              <a:gd name="T12" fmla="*/ 14 w 26"/>
              <a:gd name="T13" fmla="*/ 25 h 25"/>
              <a:gd name="T14" fmla="*/ 9 w 26"/>
              <a:gd name="T15" fmla="*/ 25 h 25"/>
              <a:gd name="T16" fmla="*/ 4 w 26"/>
              <a:gd name="T17" fmla="*/ 20 h 25"/>
              <a:gd name="T18" fmla="*/ 2 w 26"/>
              <a:gd name="T19" fmla="*/ 18 h 25"/>
              <a:gd name="T20" fmla="*/ 0 w 26"/>
              <a:gd name="T21" fmla="*/ 14 h 25"/>
              <a:gd name="T22" fmla="*/ 0 w 26"/>
              <a:gd name="T23" fmla="*/ 14 h 25"/>
              <a:gd name="T24" fmla="*/ 2 w 26"/>
              <a:gd name="T25" fmla="*/ 7 h 25"/>
              <a:gd name="T26" fmla="*/ 4 w 26"/>
              <a:gd name="T27" fmla="*/ 5 h 25"/>
              <a:gd name="T28" fmla="*/ 9 w 26"/>
              <a:gd name="T29" fmla="*/ 3 h 25"/>
              <a:gd name="T30" fmla="*/ 14 w 26"/>
              <a:gd name="T31" fmla="*/ 0 h 25"/>
              <a:gd name="T32" fmla="*/ 14 w 26"/>
              <a:gd name="T33" fmla="*/ 0 h 25"/>
              <a:gd name="T34" fmla="*/ 19 w 26"/>
              <a:gd name="T35" fmla="*/ 3 h 25"/>
              <a:gd name="T36" fmla="*/ 24 w 26"/>
              <a:gd name="T37" fmla="*/ 5 h 25"/>
              <a:gd name="T38" fmla="*/ 26 w 26"/>
              <a:gd name="T39" fmla="*/ 7 h 25"/>
              <a:gd name="T40" fmla="*/ 26 w 26"/>
              <a:gd name="T41" fmla="*/ 14 h 25"/>
              <a:gd name="T42" fmla="*/ 26 w 26"/>
              <a:gd name="T4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5">
                <a:moveTo>
                  <a:pt x="26" y="14"/>
                </a:moveTo>
                <a:lnTo>
                  <a:pt x="26" y="14"/>
                </a:lnTo>
                <a:lnTo>
                  <a:pt x="26" y="18"/>
                </a:lnTo>
                <a:lnTo>
                  <a:pt x="24" y="20"/>
                </a:lnTo>
                <a:lnTo>
                  <a:pt x="19" y="25"/>
                </a:lnTo>
                <a:lnTo>
                  <a:pt x="14" y="25"/>
                </a:lnTo>
                <a:lnTo>
                  <a:pt x="14" y="25"/>
                </a:lnTo>
                <a:lnTo>
                  <a:pt x="9" y="25"/>
                </a:lnTo>
                <a:lnTo>
                  <a:pt x="4" y="20"/>
                </a:lnTo>
                <a:lnTo>
                  <a:pt x="2" y="18"/>
                </a:lnTo>
                <a:lnTo>
                  <a:pt x="0" y="14"/>
                </a:lnTo>
                <a:lnTo>
                  <a:pt x="0" y="14"/>
                </a:lnTo>
                <a:lnTo>
                  <a:pt x="2" y="7"/>
                </a:lnTo>
                <a:lnTo>
                  <a:pt x="4" y="5"/>
                </a:lnTo>
                <a:lnTo>
                  <a:pt x="9" y="3"/>
                </a:lnTo>
                <a:lnTo>
                  <a:pt x="14" y="0"/>
                </a:lnTo>
                <a:lnTo>
                  <a:pt x="14" y="0"/>
                </a:lnTo>
                <a:lnTo>
                  <a:pt x="19" y="3"/>
                </a:lnTo>
                <a:lnTo>
                  <a:pt x="24" y="5"/>
                </a:lnTo>
                <a:lnTo>
                  <a:pt x="26" y="7"/>
                </a:lnTo>
                <a:lnTo>
                  <a:pt x="26" y="14"/>
                </a:lnTo>
                <a:lnTo>
                  <a:pt x="26" y="1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4" name="Freeform 98"/>
          <p:cNvSpPr>
            <a:spLocks/>
          </p:cNvSpPr>
          <p:nvPr/>
        </p:nvSpPr>
        <p:spPr bwMode="auto">
          <a:xfrm>
            <a:off x="4350546" y="3130427"/>
            <a:ext cx="32147" cy="28575"/>
          </a:xfrm>
          <a:custGeom>
            <a:avLst/>
            <a:gdLst>
              <a:gd name="T0" fmla="*/ 27 w 27"/>
              <a:gd name="T1" fmla="*/ 13 h 24"/>
              <a:gd name="T2" fmla="*/ 27 w 27"/>
              <a:gd name="T3" fmla="*/ 13 h 24"/>
              <a:gd name="T4" fmla="*/ 24 w 27"/>
              <a:gd name="T5" fmla="*/ 18 h 24"/>
              <a:gd name="T6" fmla="*/ 22 w 27"/>
              <a:gd name="T7" fmla="*/ 22 h 24"/>
              <a:gd name="T8" fmla="*/ 19 w 27"/>
              <a:gd name="T9" fmla="*/ 24 h 24"/>
              <a:gd name="T10" fmla="*/ 12 w 27"/>
              <a:gd name="T11" fmla="*/ 24 h 24"/>
              <a:gd name="T12" fmla="*/ 12 w 27"/>
              <a:gd name="T13" fmla="*/ 24 h 24"/>
              <a:gd name="T14" fmla="*/ 7 w 27"/>
              <a:gd name="T15" fmla="*/ 24 h 24"/>
              <a:gd name="T16" fmla="*/ 5 w 27"/>
              <a:gd name="T17" fmla="*/ 22 h 24"/>
              <a:gd name="T18" fmla="*/ 0 w 27"/>
              <a:gd name="T19" fmla="*/ 18 h 24"/>
              <a:gd name="T20" fmla="*/ 0 w 27"/>
              <a:gd name="T21" fmla="*/ 13 h 24"/>
              <a:gd name="T22" fmla="*/ 0 w 27"/>
              <a:gd name="T23" fmla="*/ 13 h 24"/>
              <a:gd name="T24" fmla="*/ 0 w 27"/>
              <a:gd name="T25" fmla="*/ 9 h 24"/>
              <a:gd name="T26" fmla="*/ 5 w 27"/>
              <a:gd name="T27" fmla="*/ 5 h 24"/>
              <a:gd name="T28" fmla="*/ 7 w 27"/>
              <a:gd name="T29" fmla="*/ 2 h 24"/>
              <a:gd name="T30" fmla="*/ 12 w 27"/>
              <a:gd name="T31" fmla="*/ 0 h 24"/>
              <a:gd name="T32" fmla="*/ 12 w 27"/>
              <a:gd name="T33" fmla="*/ 0 h 24"/>
              <a:gd name="T34" fmla="*/ 19 w 27"/>
              <a:gd name="T35" fmla="*/ 2 h 24"/>
              <a:gd name="T36" fmla="*/ 22 w 27"/>
              <a:gd name="T37" fmla="*/ 5 h 24"/>
              <a:gd name="T38" fmla="*/ 24 w 27"/>
              <a:gd name="T39" fmla="*/ 9 h 24"/>
              <a:gd name="T40" fmla="*/ 27 w 27"/>
              <a:gd name="T41" fmla="*/ 13 h 24"/>
              <a:gd name="T42" fmla="*/ 27 w 27"/>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4">
                <a:moveTo>
                  <a:pt x="27" y="13"/>
                </a:moveTo>
                <a:lnTo>
                  <a:pt x="27" y="13"/>
                </a:lnTo>
                <a:lnTo>
                  <a:pt x="24" y="18"/>
                </a:lnTo>
                <a:lnTo>
                  <a:pt x="22" y="22"/>
                </a:lnTo>
                <a:lnTo>
                  <a:pt x="19" y="24"/>
                </a:lnTo>
                <a:lnTo>
                  <a:pt x="12" y="24"/>
                </a:lnTo>
                <a:lnTo>
                  <a:pt x="12" y="24"/>
                </a:lnTo>
                <a:lnTo>
                  <a:pt x="7" y="24"/>
                </a:lnTo>
                <a:lnTo>
                  <a:pt x="5" y="22"/>
                </a:lnTo>
                <a:lnTo>
                  <a:pt x="0" y="18"/>
                </a:lnTo>
                <a:lnTo>
                  <a:pt x="0" y="13"/>
                </a:lnTo>
                <a:lnTo>
                  <a:pt x="0" y="13"/>
                </a:lnTo>
                <a:lnTo>
                  <a:pt x="0" y="9"/>
                </a:lnTo>
                <a:lnTo>
                  <a:pt x="5" y="5"/>
                </a:lnTo>
                <a:lnTo>
                  <a:pt x="7" y="2"/>
                </a:lnTo>
                <a:lnTo>
                  <a:pt x="12" y="0"/>
                </a:lnTo>
                <a:lnTo>
                  <a:pt x="12" y="0"/>
                </a:lnTo>
                <a:lnTo>
                  <a:pt x="19" y="2"/>
                </a:lnTo>
                <a:lnTo>
                  <a:pt x="22" y="5"/>
                </a:lnTo>
                <a:lnTo>
                  <a:pt x="24" y="9"/>
                </a:lnTo>
                <a:lnTo>
                  <a:pt x="27" y="13"/>
                </a:lnTo>
                <a:lnTo>
                  <a:pt x="27"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5" name="Freeform 99"/>
          <p:cNvSpPr>
            <a:spLocks/>
          </p:cNvSpPr>
          <p:nvPr/>
        </p:nvSpPr>
        <p:spPr bwMode="auto">
          <a:xfrm>
            <a:off x="4393408" y="3119712"/>
            <a:ext cx="32147" cy="29766"/>
          </a:xfrm>
          <a:custGeom>
            <a:avLst/>
            <a:gdLst>
              <a:gd name="T0" fmla="*/ 27 w 27"/>
              <a:gd name="T1" fmla="*/ 14 h 25"/>
              <a:gd name="T2" fmla="*/ 27 w 27"/>
              <a:gd name="T3" fmla="*/ 14 h 25"/>
              <a:gd name="T4" fmla="*/ 27 w 27"/>
              <a:gd name="T5" fmla="*/ 18 h 25"/>
              <a:gd name="T6" fmla="*/ 25 w 27"/>
              <a:gd name="T7" fmla="*/ 22 h 25"/>
              <a:gd name="T8" fmla="*/ 20 w 27"/>
              <a:gd name="T9" fmla="*/ 25 h 25"/>
              <a:gd name="T10" fmla="*/ 15 w 27"/>
              <a:gd name="T11" fmla="*/ 25 h 25"/>
              <a:gd name="T12" fmla="*/ 15 w 27"/>
              <a:gd name="T13" fmla="*/ 25 h 25"/>
              <a:gd name="T14" fmla="*/ 10 w 27"/>
              <a:gd name="T15" fmla="*/ 25 h 25"/>
              <a:gd name="T16" fmla="*/ 5 w 27"/>
              <a:gd name="T17" fmla="*/ 22 h 25"/>
              <a:gd name="T18" fmla="*/ 3 w 27"/>
              <a:gd name="T19" fmla="*/ 18 h 25"/>
              <a:gd name="T20" fmla="*/ 0 w 27"/>
              <a:gd name="T21" fmla="*/ 14 h 25"/>
              <a:gd name="T22" fmla="*/ 0 w 27"/>
              <a:gd name="T23" fmla="*/ 14 h 25"/>
              <a:gd name="T24" fmla="*/ 3 w 27"/>
              <a:gd name="T25" fmla="*/ 9 h 25"/>
              <a:gd name="T26" fmla="*/ 5 w 27"/>
              <a:gd name="T27" fmla="*/ 5 h 25"/>
              <a:gd name="T28" fmla="*/ 10 w 27"/>
              <a:gd name="T29" fmla="*/ 3 h 25"/>
              <a:gd name="T30" fmla="*/ 15 w 27"/>
              <a:gd name="T31" fmla="*/ 0 h 25"/>
              <a:gd name="T32" fmla="*/ 15 w 27"/>
              <a:gd name="T33" fmla="*/ 0 h 25"/>
              <a:gd name="T34" fmla="*/ 20 w 27"/>
              <a:gd name="T35" fmla="*/ 3 h 25"/>
              <a:gd name="T36" fmla="*/ 25 w 27"/>
              <a:gd name="T37" fmla="*/ 5 h 25"/>
              <a:gd name="T38" fmla="*/ 27 w 27"/>
              <a:gd name="T39" fmla="*/ 9 h 25"/>
              <a:gd name="T40" fmla="*/ 27 w 27"/>
              <a:gd name="T41" fmla="*/ 14 h 25"/>
              <a:gd name="T42" fmla="*/ 27 w 27"/>
              <a:gd name="T4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5">
                <a:moveTo>
                  <a:pt x="27" y="14"/>
                </a:moveTo>
                <a:lnTo>
                  <a:pt x="27" y="14"/>
                </a:lnTo>
                <a:lnTo>
                  <a:pt x="27" y="18"/>
                </a:lnTo>
                <a:lnTo>
                  <a:pt x="25" y="22"/>
                </a:lnTo>
                <a:lnTo>
                  <a:pt x="20" y="25"/>
                </a:lnTo>
                <a:lnTo>
                  <a:pt x="15" y="25"/>
                </a:lnTo>
                <a:lnTo>
                  <a:pt x="15" y="25"/>
                </a:lnTo>
                <a:lnTo>
                  <a:pt x="10" y="25"/>
                </a:lnTo>
                <a:lnTo>
                  <a:pt x="5" y="22"/>
                </a:lnTo>
                <a:lnTo>
                  <a:pt x="3" y="18"/>
                </a:lnTo>
                <a:lnTo>
                  <a:pt x="0" y="14"/>
                </a:lnTo>
                <a:lnTo>
                  <a:pt x="0" y="14"/>
                </a:lnTo>
                <a:lnTo>
                  <a:pt x="3" y="9"/>
                </a:lnTo>
                <a:lnTo>
                  <a:pt x="5" y="5"/>
                </a:lnTo>
                <a:lnTo>
                  <a:pt x="10" y="3"/>
                </a:lnTo>
                <a:lnTo>
                  <a:pt x="15" y="0"/>
                </a:lnTo>
                <a:lnTo>
                  <a:pt x="15" y="0"/>
                </a:lnTo>
                <a:lnTo>
                  <a:pt x="20" y="3"/>
                </a:lnTo>
                <a:lnTo>
                  <a:pt x="25" y="5"/>
                </a:lnTo>
                <a:lnTo>
                  <a:pt x="27" y="9"/>
                </a:lnTo>
                <a:lnTo>
                  <a:pt x="27" y="14"/>
                </a:lnTo>
                <a:lnTo>
                  <a:pt x="27" y="1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6" name="Freeform 100"/>
          <p:cNvSpPr>
            <a:spLocks/>
          </p:cNvSpPr>
          <p:nvPr/>
        </p:nvSpPr>
        <p:spPr bwMode="auto">
          <a:xfrm>
            <a:off x="4411268" y="3106615"/>
            <a:ext cx="32147" cy="29766"/>
          </a:xfrm>
          <a:custGeom>
            <a:avLst/>
            <a:gdLst>
              <a:gd name="T0" fmla="*/ 27 w 27"/>
              <a:gd name="T1" fmla="*/ 11 h 25"/>
              <a:gd name="T2" fmla="*/ 27 w 27"/>
              <a:gd name="T3" fmla="*/ 11 h 25"/>
              <a:gd name="T4" fmla="*/ 24 w 27"/>
              <a:gd name="T5" fmla="*/ 16 h 25"/>
              <a:gd name="T6" fmla="*/ 22 w 27"/>
              <a:gd name="T7" fmla="*/ 20 h 25"/>
              <a:gd name="T8" fmla="*/ 17 w 27"/>
              <a:gd name="T9" fmla="*/ 22 h 25"/>
              <a:gd name="T10" fmla="*/ 12 w 27"/>
              <a:gd name="T11" fmla="*/ 25 h 25"/>
              <a:gd name="T12" fmla="*/ 12 w 27"/>
              <a:gd name="T13" fmla="*/ 25 h 25"/>
              <a:gd name="T14" fmla="*/ 7 w 27"/>
              <a:gd name="T15" fmla="*/ 22 h 25"/>
              <a:gd name="T16" fmla="*/ 2 w 27"/>
              <a:gd name="T17" fmla="*/ 20 h 25"/>
              <a:gd name="T18" fmla="*/ 0 w 27"/>
              <a:gd name="T19" fmla="*/ 16 h 25"/>
              <a:gd name="T20" fmla="*/ 0 w 27"/>
              <a:gd name="T21" fmla="*/ 11 h 25"/>
              <a:gd name="T22" fmla="*/ 0 w 27"/>
              <a:gd name="T23" fmla="*/ 11 h 25"/>
              <a:gd name="T24" fmla="*/ 0 w 27"/>
              <a:gd name="T25" fmla="*/ 7 h 25"/>
              <a:gd name="T26" fmla="*/ 2 w 27"/>
              <a:gd name="T27" fmla="*/ 3 h 25"/>
              <a:gd name="T28" fmla="*/ 7 w 27"/>
              <a:gd name="T29" fmla="*/ 0 h 25"/>
              <a:gd name="T30" fmla="*/ 12 w 27"/>
              <a:gd name="T31" fmla="*/ 0 h 25"/>
              <a:gd name="T32" fmla="*/ 12 w 27"/>
              <a:gd name="T33" fmla="*/ 0 h 25"/>
              <a:gd name="T34" fmla="*/ 17 w 27"/>
              <a:gd name="T35" fmla="*/ 0 h 25"/>
              <a:gd name="T36" fmla="*/ 22 w 27"/>
              <a:gd name="T37" fmla="*/ 3 h 25"/>
              <a:gd name="T38" fmla="*/ 24 w 27"/>
              <a:gd name="T39" fmla="*/ 7 h 25"/>
              <a:gd name="T40" fmla="*/ 27 w 27"/>
              <a:gd name="T41" fmla="*/ 11 h 25"/>
              <a:gd name="T42" fmla="*/ 27 w 27"/>
              <a:gd name="T43"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5">
                <a:moveTo>
                  <a:pt x="27" y="11"/>
                </a:moveTo>
                <a:lnTo>
                  <a:pt x="27" y="11"/>
                </a:lnTo>
                <a:lnTo>
                  <a:pt x="24" y="16"/>
                </a:lnTo>
                <a:lnTo>
                  <a:pt x="22" y="20"/>
                </a:lnTo>
                <a:lnTo>
                  <a:pt x="17" y="22"/>
                </a:lnTo>
                <a:lnTo>
                  <a:pt x="12" y="25"/>
                </a:lnTo>
                <a:lnTo>
                  <a:pt x="12" y="25"/>
                </a:lnTo>
                <a:lnTo>
                  <a:pt x="7" y="22"/>
                </a:lnTo>
                <a:lnTo>
                  <a:pt x="2" y="20"/>
                </a:lnTo>
                <a:lnTo>
                  <a:pt x="0" y="16"/>
                </a:lnTo>
                <a:lnTo>
                  <a:pt x="0" y="11"/>
                </a:lnTo>
                <a:lnTo>
                  <a:pt x="0" y="11"/>
                </a:lnTo>
                <a:lnTo>
                  <a:pt x="0" y="7"/>
                </a:lnTo>
                <a:lnTo>
                  <a:pt x="2" y="3"/>
                </a:lnTo>
                <a:lnTo>
                  <a:pt x="7" y="0"/>
                </a:lnTo>
                <a:lnTo>
                  <a:pt x="12" y="0"/>
                </a:lnTo>
                <a:lnTo>
                  <a:pt x="12" y="0"/>
                </a:lnTo>
                <a:lnTo>
                  <a:pt x="17" y="0"/>
                </a:lnTo>
                <a:lnTo>
                  <a:pt x="22" y="3"/>
                </a:lnTo>
                <a:lnTo>
                  <a:pt x="24" y="7"/>
                </a:lnTo>
                <a:lnTo>
                  <a:pt x="27" y="11"/>
                </a:lnTo>
                <a:lnTo>
                  <a:pt x="27" y="11"/>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7" name="Freeform 101"/>
          <p:cNvSpPr>
            <a:spLocks/>
          </p:cNvSpPr>
          <p:nvPr/>
        </p:nvSpPr>
        <p:spPr bwMode="auto">
          <a:xfrm>
            <a:off x="4379121" y="3070896"/>
            <a:ext cx="32147" cy="28575"/>
          </a:xfrm>
          <a:custGeom>
            <a:avLst/>
            <a:gdLst>
              <a:gd name="T0" fmla="*/ 27 w 27"/>
              <a:gd name="T1" fmla="*/ 13 h 24"/>
              <a:gd name="T2" fmla="*/ 27 w 27"/>
              <a:gd name="T3" fmla="*/ 13 h 24"/>
              <a:gd name="T4" fmla="*/ 24 w 27"/>
              <a:gd name="T5" fmla="*/ 17 h 24"/>
              <a:gd name="T6" fmla="*/ 22 w 27"/>
              <a:gd name="T7" fmla="*/ 22 h 24"/>
              <a:gd name="T8" fmla="*/ 17 w 27"/>
              <a:gd name="T9" fmla="*/ 24 h 24"/>
              <a:gd name="T10" fmla="*/ 12 w 27"/>
              <a:gd name="T11" fmla="*/ 24 h 24"/>
              <a:gd name="T12" fmla="*/ 12 w 27"/>
              <a:gd name="T13" fmla="*/ 24 h 24"/>
              <a:gd name="T14" fmla="*/ 8 w 27"/>
              <a:gd name="T15" fmla="*/ 24 h 24"/>
              <a:gd name="T16" fmla="*/ 3 w 27"/>
              <a:gd name="T17" fmla="*/ 22 h 24"/>
              <a:gd name="T18" fmla="*/ 0 w 27"/>
              <a:gd name="T19" fmla="*/ 17 h 24"/>
              <a:gd name="T20" fmla="*/ 0 w 27"/>
              <a:gd name="T21" fmla="*/ 13 h 24"/>
              <a:gd name="T22" fmla="*/ 0 w 27"/>
              <a:gd name="T23" fmla="*/ 13 h 24"/>
              <a:gd name="T24" fmla="*/ 0 w 27"/>
              <a:gd name="T25" fmla="*/ 8 h 24"/>
              <a:gd name="T26" fmla="*/ 3 w 27"/>
              <a:gd name="T27" fmla="*/ 4 h 24"/>
              <a:gd name="T28" fmla="*/ 8 w 27"/>
              <a:gd name="T29" fmla="*/ 2 h 24"/>
              <a:gd name="T30" fmla="*/ 12 w 27"/>
              <a:gd name="T31" fmla="*/ 0 h 24"/>
              <a:gd name="T32" fmla="*/ 12 w 27"/>
              <a:gd name="T33" fmla="*/ 0 h 24"/>
              <a:gd name="T34" fmla="*/ 17 w 27"/>
              <a:gd name="T35" fmla="*/ 2 h 24"/>
              <a:gd name="T36" fmla="*/ 22 w 27"/>
              <a:gd name="T37" fmla="*/ 4 h 24"/>
              <a:gd name="T38" fmla="*/ 24 w 27"/>
              <a:gd name="T39" fmla="*/ 8 h 24"/>
              <a:gd name="T40" fmla="*/ 27 w 27"/>
              <a:gd name="T41" fmla="*/ 13 h 24"/>
              <a:gd name="T42" fmla="*/ 27 w 27"/>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4">
                <a:moveTo>
                  <a:pt x="27" y="13"/>
                </a:moveTo>
                <a:lnTo>
                  <a:pt x="27" y="13"/>
                </a:lnTo>
                <a:lnTo>
                  <a:pt x="24" y="17"/>
                </a:lnTo>
                <a:lnTo>
                  <a:pt x="22" y="22"/>
                </a:lnTo>
                <a:lnTo>
                  <a:pt x="17" y="24"/>
                </a:lnTo>
                <a:lnTo>
                  <a:pt x="12" y="24"/>
                </a:lnTo>
                <a:lnTo>
                  <a:pt x="12" y="24"/>
                </a:lnTo>
                <a:lnTo>
                  <a:pt x="8" y="24"/>
                </a:lnTo>
                <a:lnTo>
                  <a:pt x="3" y="22"/>
                </a:lnTo>
                <a:lnTo>
                  <a:pt x="0" y="17"/>
                </a:lnTo>
                <a:lnTo>
                  <a:pt x="0" y="13"/>
                </a:lnTo>
                <a:lnTo>
                  <a:pt x="0" y="13"/>
                </a:lnTo>
                <a:lnTo>
                  <a:pt x="0" y="8"/>
                </a:lnTo>
                <a:lnTo>
                  <a:pt x="3" y="4"/>
                </a:lnTo>
                <a:lnTo>
                  <a:pt x="8" y="2"/>
                </a:lnTo>
                <a:lnTo>
                  <a:pt x="12" y="0"/>
                </a:lnTo>
                <a:lnTo>
                  <a:pt x="12" y="0"/>
                </a:lnTo>
                <a:lnTo>
                  <a:pt x="17" y="2"/>
                </a:lnTo>
                <a:lnTo>
                  <a:pt x="22" y="4"/>
                </a:lnTo>
                <a:lnTo>
                  <a:pt x="24" y="8"/>
                </a:lnTo>
                <a:lnTo>
                  <a:pt x="27" y="13"/>
                </a:lnTo>
                <a:lnTo>
                  <a:pt x="27"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8" name="Freeform 102"/>
          <p:cNvSpPr>
            <a:spLocks/>
          </p:cNvSpPr>
          <p:nvPr/>
        </p:nvSpPr>
        <p:spPr bwMode="auto">
          <a:xfrm>
            <a:off x="4350546" y="3041131"/>
            <a:ext cx="32147" cy="29766"/>
          </a:xfrm>
          <a:custGeom>
            <a:avLst/>
            <a:gdLst>
              <a:gd name="T0" fmla="*/ 27 w 27"/>
              <a:gd name="T1" fmla="*/ 14 h 25"/>
              <a:gd name="T2" fmla="*/ 27 w 27"/>
              <a:gd name="T3" fmla="*/ 14 h 25"/>
              <a:gd name="T4" fmla="*/ 27 w 27"/>
              <a:gd name="T5" fmla="*/ 18 h 25"/>
              <a:gd name="T6" fmla="*/ 24 w 27"/>
              <a:gd name="T7" fmla="*/ 22 h 25"/>
              <a:gd name="T8" fmla="*/ 19 w 27"/>
              <a:gd name="T9" fmla="*/ 25 h 25"/>
              <a:gd name="T10" fmla="*/ 15 w 27"/>
              <a:gd name="T11" fmla="*/ 25 h 25"/>
              <a:gd name="T12" fmla="*/ 15 w 27"/>
              <a:gd name="T13" fmla="*/ 25 h 25"/>
              <a:gd name="T14" fmla="*/ 10 w 27"/>
              <a:gd name="T15" fmla="*/ 25 h 25"/>
              <a:gd name="T16" fmla="*/ 5 w 27"/>
              <a:gd name="T17" fmla="*/ 22 h 25"/>
              <a:gd name="T18" fmla="*/ 2 w 27"/>
              <a:gd name="T19" fmla="*/ 18 h 25"/>
              <a:gd name="T20" fmla="*/ 0 w 27"/>
              <a:gd name="T21" fmla="*/ 14 h 25"/>
              <a:gd name="T22" fmla="*/ 0 w 27"/>
              <a:gd name="T23" fmla="*/ 14 h 25"/>
              <a:gd name="T24" fmla="*/ 2 w 27"/>
              <a:gd name="T25" fmla="*/ 9 h 25"/>
              <a:gd name="T26" fmla="*/ 5 w 27"/>
              <a:gd name="T27" fmla="*/ 5 h 25"/>
              <a:gd name="T28" fmla="*/ 10 w 27"/>
              <a:gd name="T29" fmla="*/ 3 h 25"/>
              <a:gd name="T30" fmla="*/ 15 w 27"/>
              <a:gd name="T31" fmla="*/ 0 h 25"/>
              <a:gd name="T32" fmla="*/ 15 w 27"/>
              <a:gd name="T33" fmla="*/ 0 h 25"/>
              <a:gd name="T34" fmla="*/ 19 w 27"/>
              <a:gd name="T35" fmla="*/ 3 h 25"/>
              <a:gd name="T36" fmla="*/ 24 w 27"/>
              <a:gd name="T37" fmla="*/ 5 h 25"/>
              <a:gd name="T38" fmla="*/ 27 w 27"/>
              <a:gd name="T39" fmla="*/ 9 h 25"/>
              <a:gd name="T40" fmla="*/ 27 w 27"/>
              <a:gd name="T41" fmla="*/ 14 h 25"/>
              <a:gd name="T42" fmla="*/ 27 w 27"/>
              <a:gd name="T4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5">
                <a:moveTo>
                  <a:pt x="27" y="14"/>
                </a:moveTo>
                <a:lnTo>
                  <a:pt x="27" y="14"/>
                </a:lnTo>
                <a:lnTo>
                  <a:pt x="27" y="18"/>
                </a:lnTo>
                <a:lnTo>
                  <a:pt x="24" y="22"/>
                </a:lnTo>
                <a:lnTo>
                  <a:pt x="19" y="25"/>
                </a:lnTo>
                <a:lnTo>
                  <a:pt x="15" y="25"/>
                </a:lnTo>
                <a:lnTo>
                  <a:pt x="15" y="25"/>
                </a:lnTo>
                <a:lnTo>
                  <a:pt x="10" y="25"/>
                </a:lnTo>
                <a:lnTo>
                  <a:pt x="5" y="22"/>
                </a:lnTo>
                <a:lnTo>
                  <a:pt x="2" y="18"/>
                </a:lnTo>
                <a:lnTo>
                  <a:pt x="0" y="14"/>
                </a:lnTo>
                <a:lnTo>
                  <a:pt x="0" y="14"/>
                </a:lnTo>
                <a:lnTo>
                  <a:pt x="2" y="9"/>
                </a:lnTo>
                <a:lnTo>
                  <a:pt x="5" y="5"/>
                </a:lnTo>
                <a:lnTo>
                  <a:pt x="10" y="3"/>
                </a:lnTo>
                <a:lnTo>
                  <a:pt x="15" y="0"/>
                </a:lnTo>
                <a:lnTo>
                  <a:pt x="15" y="0"/>
                </a:lnTo>
                <a:lnTo>
                  <a:pt x="19" y="3"/>
                </a:lnTo>
                <a:lnTo>
                  <a:pt x="24" y="5"/>
                </a:lnTo>
                <a:lnTo>
                  <a:pt x="27" y="9"/>
                </a:lnTo>
                <a:lnTo>
                  <a:pt x="27" y="14"/>
                </a:lnTo>
                <a:lnTo>
                  <a:pt x="27" y="14"/>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89" name="Freeform 103"/>
          <p:cNvSpPr>
            <a:spLocks/>
          </p:cNvSpPr>
          <p:nvPr/>
        </p:nvSpPr>
        <p:spPr bwMode="auto">
          <a:xfrm>
            <a:off x="4370787" y="3033987"/>
            <a:ext cx="32147" cy="28575"/>
          </a:xfrm>
          <a:custGeom>
            <a:avLst/>
            <a:gdLst>
              <a:gd name="T0" fmla="*/ 27 w 27"/>
              <a:gd name="T1" fmla="*/ 13 h 24"/>
              <a:gd name="T2" fmla="*/ 27 w 27"/>
              <a:gd name="T3" fmla="*/ 13 h 24"/>
              <a:gd name="T4" fmla="*/ 27 w 27"/>
              <a:gd name="T5" fmla="*/ 17 h 24"/>
              <a:gd name="T6" fmla="*/ 24 w 27"/>
              <a:gd name="T7" fmla="*/ 22 h 24"/>
              <a:gd name="T8" fmla="*/ 19 w 27"/>
              <a:gd name="T9" fmla="*/ 24 h 24"/>
              <a:gd name="T10" fmla="*/ 15 w 27"/>
              <a:gd name="T11" fmla="*/ 24 h 24"/>
              <a:gd name="T12" fmla="*/ 15 w 27"/>
              <a:gd name="T13" fmla="*/ 24 h 24"/>
              <a:gd name="T14" fmla="*/ 10 w 27"/>
              <a:gd name="T15" fmla="*/ 24 h 24"/>
              <a:gd name="T16" fmla="*/ 5 w 27"/>
              <a:gd name="T17" fmla="*/ 22 h 24"/>
              <a:gd name="T18" fmla="*/ 2 w 27"/>
              <a:gd name="T19" fmla="*/ 17 h 24"/>
              <a:gd name="T20" fmla="*/ 0 w 27"/>
              <a:gd name="T21" fmla="*/ 13 h 24"/>
              <a:gd name="T22" fmla="*/ 0 w 27"/>
              <a:gd name="T23" fmla="*/ 13 h 24"/>
              <a:gd name="T24" fmla="*/ 2 w 27"/>
              <a:gd name="T25" fmla="*/ 9 h 24"/>
              <a:gd name="T26" fmla="*/ 5 w 27"/>
              <a:gd name="T27" fmla="*/ 4 h 24"/>
              <a:gd name="T28" fmla="*/ 10 w 27"/>
              <a:gd name="T29" fmla="*/ 2 h 24"/>
              <a:gd name="T30" fmla="*/ 15 w 27"/>
              <a:gd name="T31" fmla="*/ 0 h 24"/>
              <a:gd name="T32" fmla="*/ 15 w 27"/>
              <a:gd name="T33" fmla="*/ 0 h 24"/>
              <a:gd name="T34" fmla="*/ 19 w 27"/>
              <a:gd name="T35" fmla="*/ 2 h 24"/>
              <a:gd name="T36" fmla="*/ 24 w 27"/>
              <a:gd name="T37" fmla="*/ 4 h 24"/>
              <a:gd name="T38" fmla="*/ 27 w 27"/>
              <a:gd name="T39" fmla="*/ 9 h 24"/>
              <a:gd name="T40" fmla="*/ 27 w 27"/>
              <a:gd name="T41" fmla="*/ 13 h 24"/>
              <a:gd name="T42" fmla="*/ 27 w 27"/>
              <a:gd name="T4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24">
                <a:moveTo>
                  <a:pt x="27" y="13"/>
                </a:moveTo>
                <a:lnTo>
                  <a:pt x="27" y="13"/>
                </a:lnTo>
                <a:lnTo>
                  <a:pt x="27" y="17"/>
                </a:lnTo>
                <a:lnTo>
                  <a:pt x="24" y="22"/>
                </a:lnTo>
                <a:lnTo>
                  <a:pt x="19" y="24"/>
                </a:lnTo>
                <a:lnTo>
                  <a:pt x="15" y="24"/>
                </a:lnTo>
                <a:lnTo>
                  <a:pt x="15" y="24"/>
                </a:lnTo>
                <a:lnTo>
                  <a:pt x="10" y="24"/>
                </a:lnTo>
                <a:lnTo>
                  <a:pt x="5" y="22"/>
                </a:lnTo>
                <a:lnTo>
                  <a:pt x="2" y="17"/>
                </a:lnTo>
                <a:lnTo>
                  <a:pt x="0" y="13"/>
                </a:lnTo>
                <a:lnTo>
                  <a:pt x="0" y="13"/>
                </a:lnTo>
                <a:lnTo>
                  <a:pt x="2" y="9"/>
                </a:lnTo>
                <a:lnTo>
                  <a:pt x="5" y="4"/>
                </a:lnTo>
                <a:lnTo>
                  <a:pt x="10" y="2"/>
                </a:lnTo>
                <a:lnTo>
                  <a:pt x="15" y="0"/>
                </a:lnTo>
                <a:lnTo>
                  <a:pt x="15" y="0"/>
                </a:lnTo>
                <a:lnTo>
                  <a:pt x="19" y="2"/>
                </a:lnTo>
                <a:lnTo>
                  <a:pt x="24" y="4"/>
                </a:lnTo>
                <a:lnTo>
                  <a:pt x="27" y="9"/>
                </a:lnTo>
                <a:lnTo>
                  <a:pt x="27" y="13"/>
                </a:lnTo>
                <a:lnTo>
                  <a:pt x="27" y="13"/>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90" name="Freeform 104"/>
          <p:cNvSpPr>
            <a:spLocks/>
          </p:cNvSpPr>
          <p:nvPr/>
        </p:nvSpPr>
        <p:spPr bwMode="auto">
          <a:xfrm>
            <a:off x="4417221" y="3128046"/>
            <a:ext cx="16669" cy="15479"/>
          </a:xfrm>
          <a:custGeom>
            <a:avLst/>
            <a:gdLst>
              <a:gd name="T0" fmla="*/ 14 w 14"/>
              <a:gd name="T1" fmla="*/ 7 h 13"/>
              <a:gd name="T2" fmla="*/ 14 w 14"/>
              <a:gd name="T3" fmla="*/ 7 h 13"/>
              <a:gd name="T4" fmla="*/ 12 w 14"/>
              <a:gd name="T5" fmla="*/ 11 h 13"/>
              <a:gd name="T6" fmla="*/ 7 w 14"/>
              <a:gd name="T7" fmla="*/ 13 h 13"/>
              <a:gd name="T8" fmla="*/ 7 w 14"/>
              <a:gd name="T9" fmla="*/ 13 h 13"/>
              <a:gd name="T10" fmla="*/ 2 w 14"/>
              <a:gd name="T11" fmla="*/ 11 h 13"/>
              <a:gd name="T12" fmla="*/ 0 w 14"/>
              <a:gd name="T13" fmla="*/ 7 h 13"/>
              <a:gd name="T14" fmla="*/ 0 w 14"/>
              <a:gd name="T15" fmla="*/ 7 h 13"/>
              <a:gd name="T16" fmla="*/ 2 w 14"/>
              <a:gd name="T17" fmla="*/ 2 h 13"/>
              <a:gd name="T18" fmla="*/ 7 w 14"/>
              <a:gd name="T19" fmla="*/ 0 h 13"/>
              <a:gd name="T20" fmla="*/ 7 w 14"/>
              <a:gd name="T21" fmla="*/ 0 h 13"/>
              <a:gd name="T22" fmla="*/ 12 w 14"/>
              <a:gd name="T23" fmla="*/ 2 h 13"/>
              <a:gd name="T24" fmla="*/ 14 w 14"/>
              <a:gd name="T25" fmla="*/ 7 h 13"/>
              <a:gd name="T26" fmla="*/ 14 w 14"/>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14" y="7"/>
                </a:moveTo>
                <a:lnTo>
                  <a:pt x="14" y="7"/>
                </a:lnTo>
                <a:lnTo>
                  <a:pt x="12" y="11"/>
                </a:lnTo>
                <a:lnTo>
                  <a:pt x="7" y="13"/>
                </a:lnTo>
                <a:lnTo>
                  <a:pt x="7" y="13"/>
                </a:lnTo>
                <a:lnTo>
                  <a:pt x="2" y="11"/>
                </a:lnTo>
                <a:lnTo>
                  <a:pt x="0" y="7"/>
                </a:lnTo>
                <a:lnTo>
                  <a:pt x="0" y="7"/>
                </a:lnTo>
                <a:lnTo>
                  <a:pt x="2" y="2"/>
                </a:lnTo>
                <a:lnTo>
                  <a:pt x="7" y="0"/>
                </a:lnTo>
                <a:lnTo>
                  <a:pt x="7" y="0"/>
                </a:lnTo>
                <a:lnTo>
                  <a:pt x="12" y="2"/>
                </a:lnTo>
                <a:lnTo>
                  <a:pt x="14" y="7"/>
                </a:lnTo>
                <a:lnTo>
                  <a:pt x="14"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91" name="Freeform 105"/>
          <p:cNvSpPr>
            <a:spLocks/>
          </p:cNvSpPr>
          <p:nvPr/>
        </p:nvSpPr>
        <p:spPr bwMode="auto">
          <a:xfrm>
            <a:off x="4364833" y="3128046"/>
            <a:ext cx="17860" cy="15479"/>
          </a:xfrm>
          <a:custGeom>
            <a:avLst/>
            <a:gdLst>
              <a:gd name="T0" fmla="*/ 15 w 15"/>
              <a:gd name="T1" fmla="*/ 7 h 13"/>
              <a:gd name="T2" fmla="*/ 15 w 15"/>
              <a:gd name="T3" fmla="*/ 7 h 13"/>
              <a:gd name="T4" fmla="*/ 12 w 15"/>
              <a:gd name="T5" fmla="*/ 11 h 13"/>
              <a:gd name="T6" fmla="*/ 7 w 15"/>
              <a:gd name="T7" fmla="*/ 13 h 13"/>
              <a:gd name="T8" fmla="*/ 7 w 15"/>
              <a:gd name="T9" fmla="*/ 13 h 13"/>
              <a:gd name="T10" fmla="*/ 3 w 15"/>
              <a:gd name="T11" fmla="*/ 11 h 13"/>
              <a:gd name="T12" fmla="*/ 0 w 15"/>
              <a:gd name="T13" fmla="*/ 7 h 13"/>
              <a:gd name="T14" fmla="*/ 0 w 15"/>
              <a:gd name="T15" fmla="*/ 7 h 13"/>
              <a:gd name="T16" fmla="*/ 3 w 15"/>
              <a:gd name="T17" fmla="*/ 2 h 13"/>
              <a:gd name="T18" fmla="*/ 7 w 15"/>
              <a:gd name="T19" fmla="*/ 0 h 13"/>
              <a:gd name="T20" fmla="*/ 7 w 15"/>
              <a:gd name="T21" fmla="*/ 0 h 13"/>
              <a:gd name="T22" fmla="*/ 12 w 15"/>
              <a:gd name="T23" fmla="*/ 2 h 13"/>
              <a:gd name="T24" fmla="*/ 15 w 15"/>
              <a:gd name="T25" fmla="*/ 7 h 13"/>
              <a:gd name="T26" fmla="*/ 15 w 15"/>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3">
                <a:moveTo>
                  <a:pt x="15" y="7"/>
                </a:moveTo>
                <a:lnTo>
                  <a:pt x="15" y="7"/>
                </a:lnTo>
                <a:lnTo>
                  <a:pt x="12" y="11"/>
                </a:lnTo>
                <a:lnTo>
                  <a:pt x="7" y="13"/>
                </a:lnTo>
                <a:lnTo>
                  <a:pt x="7" y="13"/>
                </a:lnTo>
                <a:lnTo>
                  <a:pt x="3" y="11"/>
                </a:lnTo>
                <a:lnTo>
                  <a:pt x="0" y="7"/>
                </a:lnTo>
                <a:lnTo>
                  <a:pt x="0" y="7"/>
                </a:lnTo>
                <a:lnTo>
                  <a:pt x="3" y="2"/>
                </a:lnTo>
                <a:lnTo>
                  <a:pt x="7" y="0"/>
                </a:lnTo>
                <a:lnTo>
                  <a:pt x="7" y="0"/>
                </a:lnTo>
                <a:lnTo>
                  <a:pt x="12" y="2"/>
                </a:lnTo>
                <a:lnTo>
                  <a:pt x="15" y="7"/>
                </a:lnTo>
                <a:lnTo>
                  <a:pt x="15"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92" name="Freeform 106"/>
          <p:cNvSpPr>
            <a:spLocks/>
          </p:cNvSpPr>
          <p:nvPr/>
        </p:nvSpPr>
        <p:spPr bwMode="auto">
          <a:xfrm>
            <a:off x="4338639" y="3104233"/>
            <a:ext cx="17860" cy="15479"/>
          </a:xfrm>
          <a:custGeom>
            <a:avLst/>
            <a:gdLst>
              <a:gd name="T0" fmla="*/ 15 w 15"/>
              <a:gd name="T1" fmla="*/ 7 h 13"/>
              <a:gd name="T2" fmla="*/ 15 w 15"/>
              <a:gd name="T3" fmla="*/ 7 h 13"/>
              <a:gd name="T4" fmla="*/ 12 w 15"/>
              <a:gd name="T5" fmla="*/ 11 h 13"/>
              <a:gd name="T6" fmla="*/ 8 w 15"/>
              <a:gd name="T7" fmla="*/ 13 h 13"/>
              <a:gd name="T8" fmla="*/ 8 w 15"/>
              <a:gd name="T9" fmla="*/ 13 h 13"/>
              <a:gd name="T10" fmla="*/ 3 w 15"/>
              <a:gd name="T11" fmla="*/ 11 h 13"/>
              <a:gd name="T12" fmla="*/ 0 w 15"/>
              <a:gd name="T13" fmla="*/ 7 h 13"/>
              <a:gd name="T14" fmla="*/ 0 w 15"/>
              <a:gd name="T15" fmla="*/ 7 h 13"/>
              <a:gd name="T16" fmla="*/ 3 w 15"/>
              <a:gd name="T17" fmla="*/ 2 h 13"/>
              <a:gd name="T18" fmla="*/ 8 w 15"/>
              <a:gd name="T19" fmla="*/ 0 h 13"/>
              <a:gd name="T20" fmla="*/ 8 w 15"/>
              <a:gd name="T21" fmla="*/ 0 h 13"/>
              <a:gd name="T22" fmla="*/ 12 w 15"/>
              <a:gd name="T23" fmla="*/ 2 h 13"/>
              <a:gd name="T24" fmla="*/ 15 w 15"/>
              <a:gd name="T25" fmla="*/ 7 h 13"/>
              <a:gd name="T26" fmla="*/ 15 w 15"/>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3">
                <a:moveTo>
                  <a:pt x="15" y="7"/>
                </a:moveTo>
                <a:lnTo>
                  <a:pt x="15" y="7"/>
                </a:lnTo>
                <a:lnTo>
                  <a:pt x="12" y="11"/>
                </a:lnTo>
                <a:lnTo>
                  <a:pt x="8" y="13"/>
                </a:lnTo>
                <a:lnTo>
                  <a:pt x="8" y="13"/>
                </a:lnTo>
                <a:lnTo>
                  <a:pt x="3" y="11"/>
                </a:lnTo>
                <a:lnTo>
                  <a:pt x="0" y="7"/>
                </a:lnTo>
                <a:lnTo>
                  <a:pt x="0" y="7"/>
                </a:lnTo>
                <a:lnTo>
                  <a:pt x="3" y="2"/>
                </a:lnTo>
                <a:lnTo>
                  <a:pt x="8" y="0"/>
                </a:lnTo>
                <a:lnTo>
                  <a:pt x="8" y="0"/>
                </a:lnTo>
                <a:lnTo>
                  <a:pt x="12" y="2"/>
                </a:lnTo>
                <a:lnTo>
                  <a:pt x="15" y="7"/>
                </a:lnTo>
                <a:lnTo>
                  <a:pt x="15"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93" name="Freeform 107"/>
          <p:cNvSpPr>
            <a:spLocks/>
          </p:cNvSpPr>
          <p:nvPr/>
        </p:nvSpPr>
        <p:spPr bwMode="auto">
          <a:xfrm>
            <a:off x="4373168" y="3104233"/>
            <a:ext cx="17860" cy="15479"/>
          </a:xfrm>
          <a:custGeom>
            <a:avLst/>
            <a:gdLst>
              <a:gd name="T0" fmla="*/ 15 w 15"/>
              <a:gd name="T1" fmla="*/ 7 h 13"/>
              <a:gd name="T2" fmla="*/ 15 w 15"/>
              <a:gd name="T3" fmla="*/ 7 h 13"/>
              <a:gd name="T4" fmla="*/ 13 w 15"/>
              <a:gd name="T5" fmla="*/ 11 h 13"/>
              <a:gd name="T6" fmla="*/ 8 w 15"/>
              <a:gd name="T7" fmla="*/ 13 h 13"/>
              <a:gd name="T8" fmla="*/ 8 w 15"/>
              <a:gd name="T9" fmla="*/ 13 h 13"/>
              <a:gd name="T10" fmla="*/ 3 w 15"/>
              <a:gd name="T11" fmla="*/ 11 h 13"/>
              <a:gd name="T12" fmla="*/ 0 w 15"/>
              <a:gd name="T13" fmla="*/ 7 h 13"/>
              <a:gd name="T14" fmla="*/ 0 w 15"/>
              <a:gd name="T15" fmla="*/ 7 h 13"/>
              <a:gd name="T16" fmla="*/ 3 w 15"/>
              <a:gd name="T17" fmla="*/ 2 h 13"/>
              <a:gd name="T18" fmla="*/ 8 w 15"/>
              <a:gd name="T19" fmla="*/ 0 h 13"/>
              <a:gd name="T20" fmla="*/ 8 w 15"/>
              <a:gd name="T21" fmla="*/ 0 h 13"/>
              <a:gd name="T22" fmla="*/ 13 w 15"/>
              <a:gd name="T23" fmla="*/ 2 h 13"/>
              <a:gd name="T24" fmla="*/ 15 w 15"/>
              <a:gd name="T25" fmla="*/ 7 h 13"/>
              <a:gd name="T26" fmla="*/ 15 w 15"/>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3">
                <a:moveTo>
                  <a:pt x="15" y="7"/>
                </a:moveTo>
                <a:lnTo>
                  <a:pt x="15" y="7"/>
                </a:lnTo>
                <a:lnTo>
                  <a:pt x="13" y="11"/>
                </a:lnTo>
                <a:lnTo>
                  <a:pt x="8" y="13"/>
                </a:lnTo>
                <a:lnTo>
                  <a:pt x="8" y="13"/>
                </a:lnTo>
                <a:lnTo>
                  <a:pt x="3" y="11"/>
                </a:lnTo>
                <a:lnTo>
                  <a:pt x="0" y="7"/>
                </a:lnTo>
                <a:lnTo>
                  <a:pt x="0" y="7"/>
                </a:lnTo>
                <a:lnTo>
                  <a:pt x="3" y="2"/>
                </a:lnTo>
                <a:lnTo>
                  <a:pt x="8" y="0"/>
                </a:lnTo>
                <a:lnTo>
                  <a:pt x="8" y="0"/>
                </a:lnTo>
                <a:lnTo>
                  <a:pt x="13" y="2"/>
                </a:lnTo>
                <a:lnTo>
                  <a:pt x="15" y="7"/>
                </a:lnTo>
                <a:lnTo>
                  <a:pt x="15"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94" name="Freeform 108"/>
          <p:cNvSpPr>
            <a:spLocks/>
          </p:cNvSpPr>
          <p:nvPr/>
        </p:nvSpPr>
        <p:spPr bwMode="auto">
          <a:xfrm>
            <a:off x="4364833" y="3206627"/>
            <a:ext cx="17860" cy="15479"/>
          </a:xfrm>
          <a:custGeom>
            <a:avLst/>
            <a:gdLst>
              <a:gd name="T0" fmla="*/ 15 w 15"/>
              <a:gd name="T1" fmla="*/ 7 h 13"/>
              <a:gd name="T2" fmla="*/ 15 w 15"/>
              <a:gd name="T3" fmla="*/ 7 h 13"/>
              <a:gd name="T4" fmla="*/ 12 w 15"/>
              <a:gd name="T5" fmla="*/ 11 h 13"/>
              <a:gd name="T6" fmla="*/ 7 w 15"/>
              <a:gd name="T7" fmla="*/ 13 h 13"/>
              <a:gd name="T8" fmla="*/ 7 w 15"/>
              <a:gd name="T9" fmla="*/ 13 h 13"/>
              <a:gd name="T10" fmla="*/ 3 w 15"/>
              <a:gd name="T11" fmla="*/ 11 h 13"/>
              <a:gd name="T12" fmla="*/ 0 w 15"/>
              <a:gd name="T13" fmla="*/ 7 h 13"/>
              <a:gd name="T14" fmla="*/ 0 w 15"/>
              <a:gd name="T15" fmla="*/ 7 h 13"/>
              <a:gd name="T16" fmla="*/ 3 w 15"/>
              <a:gd name="T17" fmla="*/ 2 h 13"/>
              <a:gd name="T18" fmla="*/ 7 w 15"/>
              <a:gd name="T19" fmla="*/ 0 h 13"/>
              <a:gd name="T20" fmla="*/ 7 w 15"/>
              <a:gd name="T21" fmla="*/ 0 h 13"/>
              <a:gd name="T22" fmla="*/ 12 w 15"/>
              <a:gd name="T23" fmla="*/ 2 h 13"/>
              <a:gd name="T24" fmla="*/ 15 w 15"/>
              <a:gd name="T25" fmla="*/ 7 h 13"/>
              <a:gd name="T26" fmla="*/ 15 w 15"/>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3">
                <a:moveTo>
                  <a:pt x="15" y="7"/>
                </a:moveTo>
                <a:lnTo>
                  <a:pt x="15" y="7"/>
                </a:lnTo>
                <a:lnTo>
                  <a:pt x="12" y="11"/>
                </a:lnTo>
                <a:lnTo>
                  <a:pt x="7" y="13"/>
                </a:lnTo>
                <a:lnTo>
                  <a:pt x="7" y="13"/>
                </a:lnTo>
                <a:lnTo>
                  <a:pt x="3" y="11"/>
                </a:lnTo>
                <a:lnTo>
                  <a:pt x="0" y="7"/>
                </a:lnTo>
                <a:lnTo>
                  <a:pt x="0" y="7"/>
                </a:lnTo>
                <a:lnTo>
                  <a:pt x="3" y="2"/>
                </a:lnTo>
                <a:lnTo>
                  <a:pt x="7" y="0"/>
                </a:lnTo>
                <a:lnTo>
                  <a:pt x="7" y="0"/>
                </a:lnTo>
                <a:lnTo>
                  <a:pt x="12" y="2"/>
                </a:lnTo>
                <a:lnTo>
                  <a:pt x="15" y="7"/>
                </a:lnTo>
                <a:lnTo>
                  <a:pt x="15" y="7"/>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95" name="Freeform 109"/>
          <p:cNvSpPr>
            <a:spLocks/>
          </p:cNvSpPr>
          <p:nvPr/>
        </p:nvSpPr>
        <p:spPr bwMode="auto">
          <a:xfrm>
            <a:off x="4382693" y="3178052"/>
            <a:ext cx="16669" cy="15479"/>
          </a:xfrm>
          <a:custGeom>
            <a:avLst/>
            <a:gdLst>
              <a:gd name="T0" fmla="*/ 14 w 14"/>
              <a:gd name="T1" fmla="*/ 6 h 13"/>
              <a:gd name="T2" fmla="*/ 14 w 14"/>
              <a:gd name="T3" fmla="*/ 6 h 13"/>
              <a:gd name="T4" fmla="*/ 12 w 14"/>
              <a:gd name="T5" fmla="*/ 11 h 13"/>
              <a:gd name="T6" fmla="*/ 7 w 14"/>
              <a:gd name="T7" fmla="*/ 13 h 13"/>
              <a:gd name="T8" fmla="*/ 7 w 14"/>
              <a:gd name="T9" fmla="*/ 13 h 13"/>
              <a:gd name="T10" fmla="*/ 2 w 14"/>
              <a:gd name="T11" fmla="*/ 11 h 13"/>
              <a:gd name="T12" fmla="*/ 0 w 14"/>
              <a:gd name="T13" fmla="*/ 6 h 13"/>
              <a:gd name="T14" fmla="*/ 0 w 14"/>
              <a:gd name="T15" fmla="*/ 6 h 13"/>
              <a:gd name="T16" fmla="*/ 2 w 14"/>
              <a:gd name="T17" fmla="*/ 2 h 13"/>
              <a:gd name="T18" fmla="*/ 7 w 14"/>
              <a:gd name="T19" fmla="*/ 0 h 13"/>
              <a:gd name="T20" fmla="*/ 7 w 14"/>
              <a:gd name="T21" fmla="*/ 0 h 13"/>
              <a:gd name="T22" fmla="*/ 12 w 14"/>
              <a:gd name="T23" fmla="*/ 2 h 13"/>
              <a:gd name="T24" fmla="*/ 14 w 14"/>
              <a:gd name="T25" fmla="*/ 6 h 13"/>
              <a:gd name="T26" fmla="*/ 14 w 14"/>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14" y="6"/>
                </a:moveTo>
                <a:lnTo>
                  <a:pt x="14" y="6"/>
                </a:lnTo>
                <a:lnTo>
                  <a:pt x="12" y="11"/>
                </a:lnTo>
                <a:lnTo>
                  <a:pt x="7" y="13"/>
                </a:lnTo>
                <a:lnTo>
                  <a:pt x="7" y="13"/>
                </a:lnTo>
                <a:lnTo>
                  <a:pt x="2" y="11"/>
                </a:lnTo>
                <a:lnTo>
                  <a:pt x="0" y="6"/>
                </a:lnTo>
                <a:lnTo>
                  <a:pt x="0" y="6"/>
                </a:lnTo>
                <a:lnTo>
                  <a:pt x="2" y="2"/>
                </a:lnTo>
                <a:lnTo>
                  <a:pt x="7" y="0"/>
                </a:lnTo>
                <a:lnTo>
                  <a:pt x="7" y="0"/>
                </a:lnTo>
                <a:lnTo>
                  <a:pt x="12" y="2"/>
                </a:lnTo>
                <a:lnTo>
                  <a:pt x="14" y="6"/>
                </a:lnTo>
                <a:lnTo>
                  <a:pt x="14"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96" name="Freeform 110"/>
          <p:cNvSpPr>
            <a:spLocks/>
          </p:cNvSpPr>
          <p:nvPr/>
        </p:nvSpPr>
        <p:spPr bwMode="auto">
          <a:xfrm>
            <a:off x="4411268" y="3178052"/>
            <a:ext cx="16669" cy="15479"/>
          </a:xfrm>
          <a:custGeom>
            <a:avLst/>
            <a:gdLst>
              <a:gd name="T0" fmla="*/ 14 w 14"/>
              <a:gd name="T1" fmla="*/ 6 h 13"/>
              <a:gd name="T2" fmla="*/ 14 w 14"/>
              <a:gd name="T3" fmla="*/ 6 h 13"/>
              <a:gd name="T4" fmla="*/ 12 w 14"/>
              <a:gd name="T5" fmla="*/ 11 h 13"/>
              <a:gd name="T6" fmla="*/ 7 w 14"/>
              <a:gd name="T7" fmla="*/ 13 h 13"/>
              <a:gd name="T8" fmla="*/ 7 w 14"/>
              <a:gd name="T9" fmla="*/ 13 h 13"/>
              <a:gd name="T10" fmla="*/ 2 w 14"/>
              <a:gd name="T11" fmla="*/ 11 h 13"/>
              <a:gd name="T12" fmla="*/ 0 w 14"/>
              <a:gd name="T13" fmla="*/ 6 h 13"/>
              <a:gd name="T14" fmla="*/ 0 w 14"/>
              <a:gd name="T15" fmla="*/ 6 h 13"/>
              <a:gd name="T16" fmla="*/ 2 w 14"/>
              <a:gd name="T17" fmla="*/ 2 h 13"/>
              <a:gd name="T18" fmla="*/ 7 w 14"/>
              <a:gd name="T19" fmla="*/ 0 h 13"/>
              <a:gd name="T20" fmla="*/ 7 w 14"/>
              <a:gd name="T21" fmla="*/ 0 h 13"/>
              <a:gd name="T22" fmla="*/ 12 w 14"/>
              <a:gd name="T23" fmla="*/ 2 h 13"/>
              <a:gd name="T24" fmla="*/ 14 w 14"/>
              <a:gd name="T25" fmla="*/ 6 h 13"/>
              <a:gd name="T26" fmla="*/ 14 w 14"/>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14" y="6"/>
                </a:moveTo>
                <a:lnTo>
                  <a:pt x="14" y="6"/>
                </a:lnTo>
                <a:lnTo>
                  <a:pt x="12" y="11"/>
                </a:lnTo>
                <a:lnTo>
                  <a:pt x="7" y="13"/>
                </a:lnTo>
                <a:lnTo>
                  <a:pt x="7" y="13"/>
                </a:lnTo>
                <a:lnTo>
                  <a:pt x="2" y="11"/>
                </a:lnTo>
                <a:lnTo>
                  <a:pt x="0" y="6"/>
                </a:lnTo>
                <a:lnTo>
                  <a:pt x="0" y="6"/>
                </a:lnTo>
                <a:lnTo>
                  <a:pt x="2" y="2"/>
                </a:lnTo>
                <a:lnTo>
                  <a:pt x="7" y="0"/>
                </a:lnTo>
                <a:lnTo>
                  <a:pt x="7" y="0"/>
                </a:lnTo>
                <a:lnTo>
                  <a:pt x="12" y="2"/>
                </a:lnTo>
                <a:lnTo>
                  <a:pt x="14" y="6"/>
                </a:lnTo>
                <a:lnTo>
                  <a:pt x="14" y="6"/>
                </a:lnTo>
                <a:close/>
              </a:path>
            </a:pathLst>
          </a:custGeom>
          <a:solidFill>
            <a:srgbClr val="FFFFFF"/>
          </a:solidFill>
          <a:ln w="7938">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pic>
        <p:nvPicPr>
          <p:cNvPr id="201" name="Picture 1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00212" y="3060180"/>
            <a:ext cx="582216" cy="489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2" name="Line 119"/>
          <p:cNvSpPr>
            <a:spLocks noChangeShapeType="1"/>
          </p:cNvSpPr>
          <p:nvPr/>
        </p:nvSpPr>
        <p:spPr bwMode="auto">
          <a:xfrm>
            <a:off x="5725242" y="3188765"/>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03" name="Line 120"/>
          <p:cNvSpPr>
            <a:spLocks noChangeShapeType="1"/>
          </p:cNvSpPr>
          <p:nvPr/>
        </p:nvSpPr>
        <p:spPr bwMode="auto">
          <a:xfrm>
            <a:off x="5725242" y="3205434"/>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04" name="Line 121"/>
          <p:cNvSpPr>
            <a:spLocks noChangeShapeType="1"/>
          </p:cNvSpPr>
          <p:nvPr/>
        </p:nvSpPr>
        <p:spPr bwMode="auto">
          <a:xfrm>
            <a:off x="5725242" y="3223294"/>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05" name="Line 122"/>
          <p:cNvSpPr>
            <a:spLocks noChangeShapeType="1"/>
          </p:cNvSpPr>
          <p:nvPr/>
        </p:nvSpPr>
        <p:spPr bwMode="auto">
          <a:xfrm>
            <a:off x="5725242" y="3239963"/>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06" name="Line 123"/>
          <p:cNvSpPr>
            <a:spLocks noChangeShapeType="1"/>
          </p:cNvSpPr>
          <p:nvPr/>
        </p:nvSpPr>
        <p:spPr bwMode="auto">
          <a:xfrm>
            <a:off x="5725242" y="3257822"/>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07" name="Line 124"/>
          <p:cNvSpPr>
            <a:spLocks noChangeShapeType="1"/>
          </p:cNvSpPr>
          <p:nvPr/>
        </p:nvSpPr>
        <p:spPr bwMode="auto">
          <a:xfrm>
            <a:off x="5725242" y="3274490"/>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08" name="Line 125"/>
          <p:cNvSpPr>
            <a:spLocks noChangeShapeType="1"/>
          </p:cNvSpPr>
          <p:nvPr/>
        </p:nvSpPr>
        <p:spPr bwMode="auto">
          <a:xfrm>
            <a:off x="5725242" y="3292350"/>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09" name="Line 126"/>
          <p:cNvSpPr>
            <a:spLocks noChangeShapeType="1"/>
          </p:cNvSpPr>
          <p:nvPr/>
        </p:nvSpPr>
        <p:spPr bwMode="auto">
          <a:xfrm>
            <a:off x="5725242" y="3309019"/>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0" name="Line 127"/>
          <p:cNvSpPr>
            <a:spLocks noChangeShapeType="1"/>
          </p:cNvSpPr>
          <p:nvPr/>
        </p:nvSpPr>
        <p:spPr bwMode="auto">
          <a:xfrm>
            <a:off x="5725242" y="3326878"/>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1" name="Line 128"/>
          <p:cNvSpPr>
            <a:spLocks noChangeShapeType="1"/>
          </p:cNvSpPr>
          <p:nvPr/>
        </p:nvSpPr>
        <p:spPr bwMode="auto">
          <a:xfrm>
            <a:off x="5725242" y="3341165"/>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2" name="Line 129"/>
          <p:cNvSpPr>
            <a:spLocks noChangeShapeType="1"/>
          </p:cNvSpPr>
          <p:nvPr/>
        </p:nvSpPr>
        <p:spPr bwMode="auto">
          <a:xfrm>
            <a:off x="5725242" y="3359025"/>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3" name="Line 130"/>
          <p:cNvSpPr>
            <a:spLocks noChangeShapeType="1"/>
          </p:cNvSpPr>
          <p:nvPr/>
        </p:nvSpPr>
        <p:spPr bwMode="auto">
          <a:xfrm>
            <a:off x="5725242" y="3375694"/>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4" name="Line 131"/>
          <p:cNvSpPr>
            <a:spLocks noChangeShapeType="1"/>
          </p:cNvSpPr>
          <p:nvPr/>
        </p:nvSpPr>
        <p:spPr bwMode="auto">
          <a:xfrm>
            <a:off x="5725242" y="3393553"/>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5" name="Line 132"/>
          <p:cNvSpPr>
            <a:spLocks noChangeShapeType="1"/>
          </p:cNvSpPr>
          <p:nvPr/>
        </p:nvSpPr>
        <p:spPr bwMode="auto">
          <a:xfrm>
            <a:off x="5725242" y="3410222"/>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6" name="Line 133"/>
          <p:cNvSpPr>
            <a:spLocks noChangeShapeType="1"/>
          </p:cNvSpPr>
          <p:nvPr/>
        </p:nvSpPr>
        <p:spPr bwMode="auto">
          <a:xfrm>
            <a:off x="5725242" y="3428081"/>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7" name="Line 134"/>
          <p:cNvSpPr>
            <a:spLocks noChangeShapeType="1"/>
          </p:cNvSpPr>
          <p:nvPr/>
        </p:nvSpPr>
        <p:spPr bwMode="auto">
          <a:xfrm>
            <a:off x="5725242" y="3445940"/>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8" name="Line 135"/>
          <p:cNvSpPr>
            <a:spLocks noChangeShapeType="1"/>
          </p:cNvSpPr>
          <p:nvPr/>
        </p:nvSpPr>
        <p:spPr bwMode="auto">
          <a:xfrm>
            <a:off x="5725242" y="3462609"/>
            <a:ext cx="330994"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19" name="Line 136"/>
          <p:cNvSpPr>
            <a:spLocks noChangeShapeType="1"/>
          </p:cNvSpPr>
          <p:nvPr/>
        </p:nvSpPr>
        <p:spPr bwMode="auto">
          <a:xfrm flipV="1">
            <a:off x="5705000" y="3188767"/>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20" name="Line 137"/>
          <p:cNvSpPr>
            <a:spLocks noChangeShapeType="1"/>
          </p:cNvSpPr>
          <p:nvPr/>
        </p:nvSpPr>
        <p:spPr bwMode="auto">
          <a:xfrm flipV="1">
            <a:off x="5727621" y="3188767"/>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21" name="Line 138"/>
          <p:cNvSpPr>
            <a:spLocks noChangeShapeType="1"/>
          </p:cNvSpPr>
          <p:nvPr/>
        </p:nvSpPr>
        <p:spPr bwMode="auto">
          <a:xfrm flipV="1">
            <a:off x="5751434" y="3188767"/>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22" name="Line 139"/>
          <p:cNvSpPr>
            <a:spLocks noChangeShapeType="1"/>
          </p:cNvSpPr>
          <p:nvPr/>
        </p:nvSpPr>
        <p:spPr bwMode="auto">
          <a:xfrm flipV="1">
            <a:off x="5775246" y="3188767"/>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23" name="Line 140"/>
          <p:cNvSpPr>
            <a:spLocks noChangeShapeType="1"/>
          </p:cNvSpPr>
          <p:nvPr/>
        </p:nvSpPr>
        <p:spPr bwMode="auto">
          <a:xfrm flipV="1">
            <a:off x="5797868" y="3188767"/>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24" name="Line 141"/>
          <p:cNvSpPr>
            <a:spLocks noChangeShapeType="1"/>
          </p:cNvSpPr>
          <p:nvPr/>
        </p:nvSpPr>
        <p:spPr bwMode="auto">
          <a:xfrm flipV="1">
            <a:off x="5818109" y="3188767"/>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25" name="Line 142"/>
          <p:cNvSpPr>
            <a:spLocks noChangeShapeType="1"/>
          </p:cNvSpPr>
          <p:nvPr/>
        </p:nvSpPr>
        <p:spPr bwMode="auto">
          <a:xfrm flipV="1">
            <a:off x="5841921" y="3188767"/>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26" name="Line 143"/>
          <p:cNvSpPr>
            <a:spLocks noChangeShapeType="1"/>
          </p:cNvSpPr>
          <p:nvPr/>
        </p:nvSpPr>
        <p:spPr bwMode="auto">
          <a:xfrm flipV="1">
            <a:off x="5865734" y="3188767"/>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27" name="Line 144"/>
          <p:cNvSpPr>
            <a:spLocks noChangeShapeType="1"/>
          </p:cNvSpPr>
          <p:nvPr/>
        </p:nvSpPr>
        <p:spPr bwMode="auto">
          <a:xfrm flipV="1">
            <a:off x="5888356" y="3188767"/>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28" name="Line 145"/>
          <p:cNvSpPr>
            <a:spLocks noChangeShapeType="1"/>
          </p:cNvSpPr>
          <p:nvPr/>
        </p:nvSpPr>
        <p:spPr bwMode="auto">
          <a:xfrm flipV="1">
            <a:off x="5912168" y="3188767"/>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29" name="Line 146"/>
          <p:cNvSpPr>
            <a:spLocks noChangeShapeType="1"/>
          </p:cNvSpPr>
          <p:nvPr/>
        </p:nvSpPr>
        <p:spPr bwMode="auto">
          <a:xfrm flipV="1">
            <a:off x="5935981" y="3188767"/>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30" name="Line 147"/>
          <p:cNvSpPr>
            <a:spLocks noChangeShapeType="1"/>
          </p:cNvSpPr>
          <p:nvPr/>
        </p:nvSpPr>
        <p:spPr bwMode="auto">
          <a:xfrm flipV="1">
            <a:off x="5958602" y="3188767"/>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31" name="Line 148"/>
          <p:cNvSpPr>
            <a:spLocks noChangeShapeType="1"/>
          </p:cNvSpPr>
          <p:nvPr/>
        </p:nvSpPr>
        <p:spPr bwMode="auto">
          <a:xfrm flipV="1">
            <a:off x="5982415" y="3188767"/>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32" name="Line 149"/>
          <p:cNvSpPr>
            <a:spLocks noChangeShapeType="1"/>
          </p:cNvSpPr>
          <p:nvPr/>
        </p:nvSpPr>
        <p:spPr bwMode="auto">
          <a:xfrm flipV="1">
            <a:off x="6006227" y="3188767"/>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33" name="Line 150"/>
          <p:cNvSpPr>
            <a:spLocks noChangeShapeType="1"/>
          </p:cNvSpPr>
          <p:nvPr/>
        </p:nvSpPr>
        <p:spPr bwMode="auto">
          <a:xfrm flipV="1">
            <a:off x="6028850" y="3188767"/>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34" name="Line 151"/>
          <p:cNvSpPr>
            <a:spLocks noChangeShapeType="1"/>
          </p:cNvSpPr>
          <p:nvPr/>
        </p:nvSpPr>
        <p:spPr bwMode="auto">
          <a:xfrm flipV="1">
            <a:off x="6049090" y="3188767"/>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35" name="Line 152"/>
          <p:cNvSpPr>
            <a:spLocks noChangeShapeType="1"/>
          </p:cNvSpPr>
          <p:nvPr/>
        </p:nvSpPr>
        <p:spPr bwMode="auto">
          <a:xfrm flipV="1">
            <a:off x="6072902" y="3188767"/>
            <a:ext cx="0" cy="273844"/>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236" name="Freeform 153"/>
          <p:cNvSpPr>
            <a:spLocks/>
          </p:cNvSpPr>
          <p:nvPr/>
        </p:nvSpPr>
        <p:spPr bwMode="auto">
          <a:xfrm>
            <a:off x="5500212" y="3007792"/>
            <a:ext cx="585788" cy="536972"/>
          </a:xfrm>
          <a:custGeom>
            <a:avLst/>
            <a:gdLst>
              <a:gd name="T0" fmla="*/ 467 w 492"/>
              <a:gd name="T1" fmla="*/ 0 h 451"/>
              <a:gd name="T2" fmla="*/ 467 w 492"/>
              <a:gd name="T3" fmla="*/ 432 h 451"/>
              <a:gd name="T4" fmla="*/ 189 w 492"/>
              <a:gd name="T5" fmla="*/ 432 h 451"/>
              <a:gd name="T6" fmla="*/ 189 w 492"/>
              <a:gd name="T7" fmla="*/ 152 h 451"/>
              <a:gd name="T8" fmla="*/ 163 w 492"/>
              <a:gd name="T9" fmla="*/ 152 h 451"/>
              <a:gd name="T10" fmla="*/ 163 w 492"/>
              <a:gd name="T11" fmla="*/ 432 h 451"/>
              <a:gd name="T12" fmla="*/ 26 w 492"/>
              <a:gd name="T13" fmla="*/ 432 h 451"/>
              <a:gd name="T14" fmla="*/ 26 w 492"/>
              <a:gd name="T15" fmla="*/ 0 h 451"/>
              <a:gd name="T16" fmla="*/ 0 w 492"/>
              <a:gd name="T17" fmla="*/ 0 h 451"/>
              <a:gd name="T18" fmla="*/ 0 w 492"/>
              <a:gd name="T19" fmla="*/ 451 h 451"/>
              <a:gd name="T20" fmla="*/ 492 w 492"/>
              <a:gd name="T21" fmla="*/ 451 h 451"/>
              <a:gd name="T22" fmla="*/ 492 w 492"/>
              <a:gd name="T23" fmla="*/ 0 h 451"/>
              <a:gd name="T24" fmla="*/ 467 w 492"/>
              <a:gd name="T25"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2" h="451">
                <a:moveTo>
                  <a:pt x="467" y="0"/>
                </a:moveTo>
                <a:lnTo>
                  <a:pt x="467" y="432"/>
                </a:lnTo>
                <a:lnTo>
                  <a:pt x="189" y="432"/>
                </a:lnTo>
                <a:lnTo>
                  <a:pt x="189" y="152"/>
                </a:lnTo>
                <a:lnTo>
                  <a:pt x="163" y="152"/>
                </a:lnTo>
                <a:lnTo>
                  <a:pt x="163" y="432"/>
                </a:lnTo>
                <a:lnTo>
                  <a:pt x="26" y="432"/>
                </a:lnTo>
                <a:lnTo>
                  <a:pt x="26" y="0"/>
                </a:lnTo>
                <a:lnTo>
                  <a:pt x="0" y="0"/>
                </a:lnTo>
                <a:lnTo>
                  <a:pt x="0" y="451"/>
                </a:lnTo>
                <a:lnTo>
                  <a:pt x="492" y="451"/>
                </a:lnTo>
                <a:lnTo>
                  <a:pt x="492" y="0"/>
                </a:lnTo>
                <a:lnTo>
                  <a:pt x="467" y="0"/>
                </a:lnTo>
                <a:close/>
              </a:path>
            </a:pathLst>
          </a:custGeom>
          <a:solidFill>
            <a:srgbClr val="6D6E71"/>
          </a:solidFill>
          <a:ln w="9525">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251" name="Rectangle 168"/>
          <p:cNvSpPr>
            <a:spLocks noChangeArrowheads="1"/>
          </p:cNvSpPr>
          <p:nvPr/>
        </p:nvSpPr>
        <p:spPr bwMode="auto">
          <a:xfrm>
            <a:off x="7910078" y="4149394"/>
            <a:ext cx="179979" cy="115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750" b="1" dirty="0">
                <a:solidFill>
                  <a:srgbClr val="FFFFFF"/>
                </a:solidFill>
                <a:latin typeface="Helvetica" panose="020B0604020202020204" pitchFamily="2" charset="0"/>
              </a:rPr>
              <a:t>UV</a:t>
            </a:r>
            <a:endParaRPr lang="en-US" altLang="en-US" sz="750" dirty="0"/>
          </a:p>
        </p:txBody>
      </p:sp>
      <p:sp>
        <p:nvSpPr>
          <p:cNvPr id="252" name="Right Arrow 251"/>
          <p:cNvSpPr/>
          <p:nvPr/>
        </p:nvSpPr>
        <p:spPr>
          <a:xfrm>
            <a:off x="672328" y="2901829"/>
            <a:ext cx="410528" cy="2309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53" name="TextBox 252"/>
          <p:cNvSpPr txBox="1"/>
          <p:nvPr/>
        </p:nvSpPr>
        <p:spPr>
          <a:xfrm>
            <a:off x="171340" y="2851570"/>
            <a:ext cx="785786" cy="507831"/>
          </a:xfrm>
          <a:prstGeom prst="rect">
            <a:avLst/>
          </a:prstGeom>
          <a:noFill/>
        </p:spPr>
        <p:txBody>
          <a:bodyPr wrap="square" rtlCol="0">
            <a:spAutoFit/>
          </a:bodyPr>
          <a:lstStyle/>
          <a:p>
            <a:r>
              <a:rPr lang="en-US" sz="1350" dirty="0"/>
              <a:t>Raw</a:t>
            </a:r>
          </a:p>
          <a:p>
            <a:r>
              <a:rPr lang="en-US" sz="1350" dirty="0"/>
              <a:t>Water</a:t>
            </a:r>
          </a:p>
        </p:txBody>
      </p:sp>
      <p:cxnSp>
        <p:nvCxnSpPr>
          <p:cNvPr id="255" name="Straight Arrow Connector 254"/>
          <p:cNvCxnSpPr/>
          <p:nvPr/>
        </p:nvCxnSpPr>
        <p:spPr>
          <a:xfrm>
            <a:off x="1168718" y="2624228"/>
            <a:ext cx="69533" cy="231162"/>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256" name="TextBox 255"/>
          <p:cNvSpPr txBox="1"/>
          <p:nvPr/>
        </p:nvSpPr>
        <p:spPr>
          <a:xfrm>
            <a:off x="635395" y="2211628"/>
            <a:ext cx="1353578" cy="461665"/>
          </a:xfrm>
          <a:prstGeom prst="rect">
            <a:avLst/>
          </a:prstGeom>
          <a:noFill/>
        </p:spPr>
        <p:txBody>
          <a:bodyPr wrap="square" rtlCol="0">
            <a:spAutoFit/>
          </a:bodyPr>
          <a:lstStyle/>
          <a:p>
            <a:r>
              <a:rPr lang="en-US" sz="1200" dirty="0"/>
              <a:t>Coagulant, PAC, KMnO</a:t>
            </a:r>
            <a:r>
              <a:rPr lang="en-US" sz="1200" baseline="-25000" dirty="0"/>
              <a:t>4</a:t>
            </a:r>
            <a:r>
              <a:rPr lang="en-US" sz="1200" dirty="0"/>
              <a:t>, Cl</a:t>
            </a:r>
            <a:r>
              <a:rPr lang="en-US" sz="1200" baseline="-25000" dirty="0"/>
              <a:t>2</a:t>
            </a:r>
            <a:r>
              <a:rPr lang="en-US" sz="1200" dirty="0"/>
              <a:t>?</a:t>
            </a:r>
          </a:p>
        </p:txBody>
      </p:sp>
      <p:sp>
        <p:nvSpPr>
          <p:cNvPr id="259" name="Rectangle 14"/>
          <p:cNvSpPr>
            <a:spLocks noChangeArrowheads="1"/>
          </p:cNvSpPr>
          <p:nvPr/>
        </p:nvSpPr>
        <p:spPr bwMode="auto">
          <a:xfrm>
            <a:off x="2115251" y="2409870"/>
            <a:ext cx="1538930"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350" dirty="0">
                <a:latin typeface="+mn-lt"/>
              </a:rPr>
              <a:t>Floc / Sedimentation</a:t>
            </a:r>
          </a:p>
        </p:txBody>
      </p:sp>
      <p:sp>
        <p:nvSpPr>
          <p:cNvPr id="260" name="Right Arrow 259"/>
          <p:cNvSpPr/>
          <p:nvPr/>
        </p:nvSpPr>
        <p:spPr>
          <a:xfrm>
            <a:off x="1670688" y="3033391"/>
            <a:ext cx="213836" cy="2309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61" name="Right Arrow 260"/>
          <p:cNvSpPr/>
          <p:nvPr/>
        </p:nvSpPr>
        <p:spPr>
          <a:xfrm>
            <a:off x="3795995" y="3212943"/>
            <a:ext cx="188749" cy="2309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62" name="Rectangle 14"/>
          <p:cNvSpPr>
            <a:spLocks noChangeArrowheads="1"/>
          </p:cNvSpPr>
          <p:nvPr/>
        </p:nvSpPr>
        <p:spPr bwMode="auto">
          <a:xfrm>
            <a:off x="4454843" y="3640017"/>
            <a:ext cx="521631"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350" dirty="0">
                <a:latin typeface="+mn-lt"/>
              </a:rPr>
              <a:t>Ozone</a:t>
            </a:r>
          </a:p>
        </p:txBody>
      </p:sp>
      <p:sp>
        <p:nvSpPr>
          <p:cNvPr id="263" name="Right Arrow 262"/>
          <p:cNvSpPr/>
          <p:nvPr/>
        </p:nvSpPr>
        <p:spPr>
          <a:xfrm>
            <a:off x="5298070" y="3143526"/>
            <a:ext cx="188749" cy="2309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64" name="Right Arrow 263"/>
          <p:cNvSpPr/>
          <p:nvPr/>
        </p:nvSpPr>
        <p:spPr>
          <a:xfrm>
            <a:off x="6105051" y="3326883"/>
            <a:ext cx="188749" cy="2309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65" name="Right Arrow 264"/>
          <p:cNvSpPr/>
          <p:nvPr/>
        </p:nvSpPr>
        <p:spPr>
          <a:xfrm>
            <a:off x="7370132" y="3457852"/>
            <a:ext cx="188749" cy="2309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66" name="Rectangle 14"/>
          <p:cNvSpPr>
            <a:spLocks noChangeArrowheads="1"/>
          </p:cNvSpPr>
          <p:nvPr/>
        </p:nvSpPr>
        <p:spPr bwMode="auto">
          <a:xfrm>
            <a:off x="5442681" y="2580844"/>
            <a:ext cx="117776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350" dirty="0">
                <a:latin typeface="+mn-lt"/>
              </a:rPr>
              <a:t>Filtration / Biofiltration</a:t>
            </a:r>
          </a:p>
        </p:txBody>
      </p:sp>
      <p:sp>
        <p:nvSpPr>
          <p:cNvPr id="267" name="Rectangle 14"/>
          <p:cNvSpPr>
            <a:spLocks noChangeArrowheads="1"/>
          </p:cNvSpPr>
          <p:nvPr/>
        </p:nvSpPr>
        <p:spPr bwMode="auto">
          <a:xfrm>
            <a:off x="5693409" y="1818312"/>
            <a:ext cx="2537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latin typeface="+mn-lt"/>
              </a:rPr>
              <a:t>Cl</a:t>
            </a:r>
            <a:r>
              <a:rPr lang="en-US" altLang="en-US" baseline="-25000" dirty="0">
                <a:latin typeface="+mn-lt"/>
              </a:rPr>
              <a:t>2</a:t>
            </a:r>
          </a:p>
        </p:txBody>
      </p:sp>
      <p:cxnSp>
        <p:nvCxnSpPr>
          <p:cNvPr id="270" name="Straight Arrow Connector 269"/>
          <p:cNvCxnSpPr/>
          <p:nvPr/>
        </p:nvCxnSpPr>
        <p:spPr>
          <a:xfrm flipH="1">
            <a:off x="5388631" y="2529819"/>
            <a:ext cx="6403" cy="661846"/>
          </a:xfrm>
          <a:prstGeom prst="straightConnector1">
            <a:avLst/>
          </a:prstGeom>
          <a:ln w="254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274" name="Rectangle 14"/>
          <p:cNvSpPr>
            <a:spLocks noChangeArrowheads="1"/>
          </p:cNvSpPr>
          <p:nvPr/>
        </p:nvSpPr>
        <p:spPr bwMode="auto">
          <a:xfrm>
            <a:off x="7717762" y="4173332"/>
            <a:ext cx="991260"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350" dirty="0">
                <a:latin typeface="+mn-lt"/>
              </a:rPr>
              <a:t>Distribution</a:t>
            </a:r>
          </a:p>
        </p:txBody>
      </p:sp>
      <p:sp>
        <p:nvSpPr>
          <p:cNvPr id="275" name="Rectangle 14"/>
          <p:cNvSpPr>
            <a:spLocks noChangeArrowheads="1"/>
          </p:cNvSpPr>
          <p:nvPr/>
        </p:nvSpPr>
        <p:spPr bwMode="auto">
          <a:xfrm>
            <a:off x="6573388" y="3931722"/>
            <a:ext cx="68151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350" dirty="0">
                <a:latin typeface="+mn-lt"/>
              </a:rPr>
              <a:t>Chlorine Contact</a:t>
            </a:r>
          </a:p>
        </p:txBody>
      </p:sp>
      <p:sp>
        <p:nvSpPr>
          <p:cNvPr id="276" name="Rectangle 14"/>
          <p:cNvSpPr>
            <a:spLocks noChangeArrowheads="1"/>
          </p:cNvSpPr>
          <p:nvPr/>
        </p:nvSpPr>
        <p:spPr bwMode="auto">
          <a:xfrm>
            <a:off x="7128385" y="2861363"/>
            <a:ext cx="430494"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350" dirty="0">
                <a:latin typeface="+mn-lt"/>
              </a:rPr>
              <a:t>NH</a:t>
            </a:r>
            <a:r>
              <a:rPr lang="en-US" altLang="en-US" sz="1350" baseline="-25000" dirty="0">
                <a:latin typeface="+mn-lt"/>
              </a:rPr>
              <a:t>3</a:t>
            </a:r>
            <a:r>
              <a:rPr lang="en-US" altLang="en-US" sz="1350" dirty="0">
                <a:latin typeface="+mn-lt"/>
              </a:rPr>
              <a:t>?</a:t>
            </a:r>
          </a:p>
        </p:txBody>
      </p:sp>
      <p:cxnSp>
        <p:nvCxnSpPr>
          <p:cNvPr id="277" name="Straight Arrow Connector 276"/>
          <p:cNvCxnSpPr>
            <a:stCxn id="276" idx="2"/>
          </p:cNvCxnSpPr>
          <p:nvPr/>
        </p:nvCxnSpPr>
        <p:spPr>
          <a:xfrm>
            <a:off x="7343632" y="3069112"/>
            <a:ext cx="73276" cy="38873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84" name="Straight Connector 283"/>
          <p:cNvCxnSpPr/>
          <p:nvPr/>
        </p:nvCxnSpPr>
        <p:spPr>
          <a:xfrm flipH="1">
            <a:off x="7773042" y="3200675"/>
            <a:ext cx="119608" cy="714375"/>
          </a:xfrm>
          <a:prstGeom prst="line">
            <a:avLst/>
          </a:prstGeom>
        </p:spPr>
        <p:style>
          <a:lnRef idx="3">
            <a:schemeClr val="dk1"/>
          </a:lnRef>
          <a:fillRef idx="0">
            <a:schemeClr val="dk1"/>
          </a:fillRef>
          <a:effectRef idx="2">
            <a:schemeClr val="dk1"/>
          </a:effectRef>
          <a:fontRef idx="minor">
            <a:schemeClr val="tx1"/>
          </a:fontRef>
        </p:style>
      </p:cxnSp>
      <p:cxnSp>
        <p:nvCxnSpPr>
          <p:cNvPr id="285" name="Straight Connector 284"/>
          <p:cNvCxnSpPr/>
          <p:nvPr/>
        </p:nvCxnSpPr>
        <p:spPr>
          <a:xfrm>
            <a:off x="7708903" y="3200675"/>
            <a:ext cx="889262" cy="0"/>
          </a:xfrm>
          <a:prstGeom prst="line">
            <a:avLst/>
          </a:prstGeom>
        </p:spPr>
        <p:style>
          <a:lnRef idx="3">
            <a:schemeClr val="dk1"/>
          </a:lnRef>
          <a:fillRef idx="0">
            <a:schemeClr val="dk1"/>
          </a:fillRef>
          <a:effectRef idx="2">
            <a:schemeClr val="dk1"/>
          </a:effectRef>
          <a:fontRef idx="minor">
            <a:schemeClr val="tx1"/>
          </a:fontRef>
        </p:style>
      </p:cxnSp>
      <p:cxnSp>
        <p:nvCxnSpPr>
          <p:cNvPr id="286" name="Straight Connector 285"/>
          <p:cNvCxnSpPr/>
          <p:nvPr/>
        </p:nvCxnSpPr>
        <p:spPr>
          <a:xfrm>
            <a:off x="7632631" y="3915050"/>
            <a:ext cx="889262" cy="0"/>
          </a:xfrm>
          <a:prstGeom prst="line">
            <a:avLst/>
          </a:prstGeom>
        </p:spPr>
        <p:style>
          <a:lnRef idx="3">
            <a:schemeClr val="dk1"/>
          </a:lnRef>
          <a:fillRef idx="0">
            <a:schemeClr val="dk1"/>
          </a:fillRef>
          <a:effectRef idx="2">
            <a:schemeClr val="dk1"/>
          </a:effectRef>
          <a:fontRef idx="minor">
            <a:schemeClr val="tx1"/>
          </a:fontRef>
        </p:style>
      </p:cxnSp>
      <p:cxnSp>
        <p:nvCxnSpPr>
          <p:cNvPr id="287" name="Straight Connector 286"/>
          <p:cNvCxnSpPr/>
          <p:nvPr/>
        </p:nvCxnSpPr>
        <p:spPr>
          <a:xfrm>
            <a:off x="7688100" y="3374441"/>
            <a:ext cx="825992" cy="250997"/>
          </a:xfrm>
          <a:prstGeom prst="line">
            <a:avLst/>
          </a:prstGeom>
        </p:spPr>
        <p:style>
          <a:lnRef idx="3">
            <a:schemeClr val="dk1"/>
          </a:lnRef>
          <a:fillRef idx="0">
            <a:schemeClr val="dk1"/>
          </a:fillRef>
          <a:effectRef idx="2">
            <a:schemeClr val="dk1"/>
          </a:effectRef>
          <a:fontRef idx="minor">
            <a:schemeClr val="tx1"/>
          </a:fontRef>
        </p:style>
      </p:cxnSp>
      <p:cxnSp>
        <p:nvCxnSpPr>
          <p:cNvPr id="288" name="Straight Connector 287"/>
          <p:cNvCxnSpPr/>
          <p:nvPr/>
        </p:nvCxnSpPr>
        <p:spPr>
          <a:xfrm flipV="1">
            <a:off x="7688100" y="3451673"/>
            <a:ext cx="825992" cy="257093"/>
          </a:xfrm>
          <a:prstGeom prst="line">
            <a:avLst/>
          </a:prstGeom>
        </p:spPr>
        <p:style>
          <a:lnRef idx="3">
            <a:schemeClr val="dk1"/>
          </a:lnRef>
          <a:fillRef idx="0">
            <a:schemeClr val="dk1"/>
          </a:fillRef>
          <a:effectRef idx="2">
            <a:schemeClr val="dk1"/>
          </a:effectRef>
          <a:fontRef idx="minor">
            <a:schemeClr val="tx1"/>
          </a:fontRef>
        </p:style>
      </p:cxnSp>
      <p:cxnSp>
        <p:nvCxnSpPr>
          <p:cNvPr id="289" name="Straight Connector 288"/>
          <p:cNvCxnSpPr/>
          <p:nvPr/>
        </p:nvCxnSpPr>
        <p:spPr>
          <a:xfrm flipH="1">
            <a:off x="8000989" y="3200675"/>
            <a:ext cx="100106" cy="714375"/>
          </a:xfrm>
          <a:prstGeom prst="line">
            <a:avLst/>
          </a:prstGeom>
        </p:spPr>
        <p:style>
          <a:lnRef idx="3">
            <a:schemeClr val="dk1"/>
          </a:lnRef>
          <a:fillRef idx="0">
            <a:schemeClr val="dk1"/>
          </a:fillRef>
          <a:effectRef idx="2">
            <a:schemeClr val="dk1"/>
          </a:effectRef>
          <a:fontRef idx="minor">
            <a:schemeClr val="tx1"/>
          </a:fontRef>
        </p:style>
      </p:cxnSp>
      <p:cxnSp>
        <p:nvCxnSpPr>
          <p:cNvPr id="290" name="Straight Connector 289"/>
          <p:cNvCxnSpPr/>
          <p:nvPr/>
        </p:nvCxnSpPr>
        <p:spPr>
          <a:xfrm flipH="1">
            <a:off x="8166534" y="3200675"/>
            <a:ext cx="119608" cy="714375"/>
          </a:xfrm>
          <a:prstGeom prst="line">
            <a:avLst/>
          </a:prstGeom>
        </p:spPr>
        <p:style>
          <a:lnRef idx="3">
            <a:schemeClr val="dk1"/>
          </a:lnRef>
          <a:fillRef idx="0">
            <a:schemeClr val="dk1"/>
          </a:fillRef>
          <a:effectRef idx="2">
            <a:schemeClr val="dk1"/>
          </a:effectRef>
          <a:fontRef idx="minor">
            <a:schemeClr val="tx1"/>
          </a:fontRef>
        </p:style>
      </p:cxnSp>
      <p:sp>
        <p:nvSpPr>
          <p:cNvPr id="291" name="Oval 290"/>
          <p:cNvSpPr/>
          <p:nvPr/>
        </p:nvSpPr>
        <p:spPr>
          <a:xfrm>
            <a:off x="8217561" y="3137024"/>
            <a:ext cx="137160" cy="13716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dirty="0"/>
          </a:p>
        </p:txBody>
      </p:sp>
      <p:sp>
        <p:nvSpPr>
          <p:cNvPr id="292" name="Oval 291"/>
          <p:cNvSpPr/>
          <p:nvPr/>
        </p:nvSpPr>
        <p:spPr>
          <a:xfrm>
            <a:off x="7985758" y="3529941"/>
            <a:ext cx="137160" cy="13716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dirty="0"/>
          </a:p>
        </p:txBody>
      </p:sp>
      <p:sp>
        <p:nvSpPr>
          <p:cNvPr id="293" name="Oval 292"/>
          <p:cNvSpPr/>
          <p:nvPr/>
        </p:nvSpPr>
        <p:spPr>
          <a:xfrm>
            <a:off x="8114691" y="3838463"/>
            <a:ext cx="137160" cy="13716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dirty="0"/>
          </a:p>
        </p:txBody>
      </p:sp>
      <p:cxnSp>
        <p:nvCxnSpPr>
          <p:cNvPr id="283" name="Straight Arrow Connector 282"/>
          <p:cNvCxnSpPr/>
          <p:nvPr/>
        </p:nvCxnSpPr>
        <p:spPr>
          <a:xfrm>
            <a:off x="6306514" y="2580844"/>
            <a:ext cx="1" cy="763912"/>
          </a:xfrm>
          <a:prstGeom prst="straightConnector1">
            <a:avLst/>
          </a:prstGeom>
          <a:ln w="254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a:endCxn id="267" idx="2"/>
          </p:cNvCxnSpPr>
          <p:nvPr/>
        </p:nvCxnSpPr>
        <p:spPr>
          <a:xfrm flipV="1">
            <a:off x="5392413" y="2095311"/>
            <a:ext cx="427866" cy="455482"/>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a:endCxn id="267" idx="2"/>
          </p:cNvCxnSpPr>
          <p:nvPr/>
        </p:nvCxnSpPr>
        <p:spPr>
          <a:xfrm flipH="1" flipV="1">
            <a:off x="5820279" y="2095311"/>
            <a:ext cx="498155" cy="486568"/>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268" name="Picture 1" descr="E:\Taste and Odor Seminar\whats that smell.jpg"/>
          <p:cNvPicPr>
            <a:picLocks noChangeAspect="1" noChangeArrowheads="1"/>
          </p:cNvPicPr>
          <p:nvPr/>
        </p:nvPicPr>
        <p:blipFill>
          <a:blip r:embed="rId8" cstate="screen">
            <a:extLst>
              <a:ext uri="{BEBA8EAE-BF5A-486C-A8C5-ECC9F3942E4B}">
                <a14:imgProps xmlns:a14="http://schemas.microsoft.com/office/drawing/2010/main">
                  <a14:imgLayer r:embed="rId9">
                    <a14:imgEffect>
                      <a14:brightnessContrast bright="-12000" contrast="26000"/>
                    </a14:imgEffect>
                  </a14:imgLayer>
                </a14:imgProps>
              </a:ext>
            </a:extLst>
          </a:blip>
          <a:srcRect/>
          <a:stretch>
            <a:fillRect/>
          </a:stretch>
        </p:blipFill>
        <p:spPr bwMode="auto">
          <a:xfrm>
            <a:off x="7688100" y="4683663"/>
            <a:ext cx="1235446" cy="1276220"/>
          </a:xfrm>
          <a:prstGeom prst="rect">
            <a:avLst/>
          </a:prstGeom>
          <a:noFill/>
          <a:ln>
            <a:solidFill>
              <a:schemeClr val="tx1"/>
            </a:solidFill>
          </a:ln>
          <a:effectLst>
            <a:outerShdw blurRad="50800" dist="38100" dir="2700000" algn="tl" rotWithShape="0">
              <a:prstClr val="black">
                <a:alpha val="40000"/>
              </a:prstClr>
            </a:outerShdw>
          </a:effectLst>
        </p:spPr>
      </p:pic>
      <p:pic>
        <p:nvPicPr>
          <p:cNvPr id="269" name="Picture 1"/>
          <p:cNvPicPr>
            <a:picLocks noChangeAspect="1" noChangeArrowheads="1"/>
          </p:cNvPicPr>
          <p:nvPr/>
        </p:nvPicPr>
        <p:blipFill>
          <a:blip r:embed="rId10" cstate="print"/>
          <a:srcRect/>
          <a:stretch>
            <a:fillRect/>
          </a:stretch>
        </p:blipFill>
        <p:spPr bwMode="auto">
          <a:xfrm>
            <a:off x="142226" y="4139471"/>
            <a:ext cx="1931365" cy="1448524"/>
          </a:xfrm>
          <a:prstGeom prst="rect">
            <a:avLst/>
          </a:prstGeom>
          <a:noFill/>
          <a:ln w="9525">
            <a:noFill/>
            <a:miter lim="800000"/>
            <a:headEnd/>
            <a:tailEnd/>
          </a:ln>
        </p:spPr>
      </p:pic>
      <p:sp>
        <p:nvSpPr>
          <p:cNvPr id="238" name="TextBox 237"/>
          <p:cNvSpPr txBox="1"/>
          <p:nvPr/>
        </p:nvSpPr>
        <p:spPr>
          <a:xfrm>
            <a:off x="171340" y="5689665"/>
            <a:ext cx="1854683" cy="646331"/>
          </a:xfrm>
          <a:prstGeom prst="rect">
            <a:avLst/>
          </a:prstGeom>
          <a:noFill/>
        </p:spPr>
        <p:txBody>
          <a:bodyPr wrap="square" rtlCol="0">
            <a:spAutoFit/>
          </a:bodyPr>
          <a:lstStyle/>
          <a:p>
            <a:r>
              <a:rPr lang="en-US" dirty="0"/>
              <a:t>Raw Water MIB/geosmin</a:t>
            </a:r>
          </a:p>
        </p:txBody>
      </p:sp>
      <p:sp>
        <p:nvSpPr>
          <p:cNvPr id="239" name="Left Arrow 238"/>
          <p:cNvSpPr/>
          <p:nvPr/>
        </p:nvSpPr>
        <p:spPr>
          <a:xfrm>
            <a:off x="2185200" y="4683663"/>
            <a:ext cx="5447431" cy="63811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7" name="Picture 2"/>
          <p:cNvPicPr>
            <a:picLocks noChangeAspect="1" noChangeArrowheads="1"/>
          </p:cNvPicPr>
          <p:nvPr/>
        </p:nvPicPr>
        <p:blipFill>
          <a:blip r:embed="rId11" cstate="screen">
            <a:extLst>
              <a:ext uri="{28A0092B-C50C-407E-A947-70E740481C1C}">
                <a14:useLocalDpi xmlns:a14="http://schemas.microsoft.com/office/drawing/2010/main"/>
              </a:ext>
            </a:extLst>
          </a:blip>
          <a:srcRect l="-941"/>
          <a:stretch>
            <a:fillRect/>
          </a:stretch>
        </p:blipFill>
        <p:spPr bwMode="auto">
          <a:xfrm>
            <a:off x="905474" y="4616089"/>
            <a:ext cx="979877" cy="937823"/>
          </a:xfrm>
          <a:prstGeom prst="rect">
            <a:avLst/>
          </a:prstGeom>
          <a:solidFill>
            <a:schemeClr val="bg1"/>
          </a:solidFill>
          <a:ln w="9525">
            <a:solidFill>
              <a:schemeClr val="tx1"/>
            </a:solidFill>
            <a:miter lim="800000"/>
            <a:headEnd/>
            <a:tailEnd/>
          </a:ln>
          <a:effectLst>
            <a:outerShdw blurRad="50800" dist="38100" dir="2700000" algn="tl" rotWithShape="0">
              <a:prstClr val="black">
                <a:alpha val="40000"/>
              </a:prstClr>
            </a:outerShdw>
          </a:effectLst>
        </p:spPr>
      </p:pic>
      <p:pic>
        <p:nvPicPr>
          <p:cNvPr id="298" name="Picture 1"/>
          <p:cNvPicPr>
            <a:picLocks noChangeAspect="1" noChangeArrowheads="1"/>
          </p:cNvPicPr>
          <p:nvPr/>
        </p:nvPicPr>
        <p:blipFill>
          <a:blip r:embed="rId12" cstate="screen">
            <a:extLst>
              <a:ext uri="{28A0092B-C50C-407E-A947-70E740481C1C}">
                <a14:useLocalDpi xmlns:a14="http://schemas.microsoft.com/office/drawing/2010/main"/>
              </a:ext>
            </a:extLst>
          </a:blip>
          <a:srcRect t="-2277"/>
          <a:stretch>
            <a:fillRect/>
          </a:stretch>
        </p:blipFill>
        <p:spPr bwMode="auto">
          <a:xfrm>
            <a:off x="55232" y="4621087"/>
            <a:ext cx="822507" cy="927829"/>
          </a:xfrm>
          <a:prstGeom prst="rect">
            <a:avLst/>
          </a:prstGeom>
          <a:solidFill>
            <a:schemeClr val="bg1"/>
          </a:solidFill>
          <a:ln w="9525">
            <a:solidFill>
              <a:schemeClr val="tx1"/>
            </a:solidFill>
            <a:miter lim="800000"/>
            <a:headEnd/>
            <a:tailEnd/>
          </a:ln>
          <a:effectLst>
            <a:outerShdw blurRad="50800" dist="38100" dir="2700000" algn="tl" rotWithShape="0">
              <a:prstClr val="black">
                <a:alpha val="40000"/>
              </a:prstClr>
            </a:outerShdw>
          </a:effectLst>
        </p:spPr>
      </p:pic>
      <p:pic>
        <p:nvPicPr>
          <p:cNvPr id="299" name="Picture 2"/>
          <p:cNvPicPr>
            <a:picLocks noChangeAspect="1" noChangeArrowheads="1"/>
          </p:cNvPicPr>
          <p:nvPr/>
        </p:nvPicPr>
        <p:blipFill>
          <a:blip r:embed="rId11" cstate="screen">
            <a:extLst>
              <a:ext uri="{28A0092B-C50C-407E-A947-70E740481C1C}">
                <a14:useLocalDpi xmlns:a14="http://schemas.microsoft.com/office/drawing/2010/main"/>
              </a:ext>
            </a:extLst>
          </a:blip>
          <a:srcRect l="-941"/>
          <a:stretch>
            <a:fillRect/>
          </a:stretch>
        </p:blipFill>
        <p:spPr bwMode="auto">
          <a:xfrm>
            <a:off x="2782113" y="5018354"/>
            <a:ext cx="979877" cy="937823"/>
          </a:xfrm>
          <a:prstGeom prst="rect">
            <a:avLst/>
          </a:prstGeom>
          <a:solidFill>
            <a:schemeClr val="bg1"/>
          </a:solidFill>
          <a:ln w="9525">
            <a:solidFill>
              <a:schemeClr val="tx1"/>
            </a:solidFill>
            <a:miter lim="800000"/>
            <a:headEnd/>
            <a:tailEnd/>
          </a:ln>
          <a:effectLst>
            <a:outerShdw blurRad="50800" dist="38100" dir="2700000" algn="tl" rotWithShape="0">
              <a:prstClr val="black">
                <a:alpha val="40000"/>
              </a:prstClr>
            </a:outerShdw>
          </a:effectLst>
        </p:spPr>
      </p:pic>
      <p:pic>
        <p:nvPicPr>
          <p:cNvPr id="300" name="Picture 1"/>
          <p:cNvPicPr>
            <a:picLocks noChangeAspect="1" noChangeArrowheads="1"/>
          </p:cNvPicPr>
          <p:nvPr/>
        </p:nvPicPr>
        <p:blipFill>
          <a:blip r:embed="rId12" cstate="screen">
            <a:extLst>
              <a:ext uri="{28A0092B-C50C-407E-A947-70E740481C1C}">
                <a14:useLocalDpi xmlns:a14="http://schemas.microsoft.com/office/drawing/2010/main"/>
              </a:ext>
            </a:extLst>
          </a:blip>
          <a:srcRect t="-2277"/>
          <a:stretch>
            <a:fillRect/>
          </a:stretch>
        </p:blipFill>
        <p:spPr bwMode="auto">
          <a:xfrm>
            <a:off x="2867325" y="4058967"/>
            <a:ext cx="822507" cy="927829"/>
          </a:xfrm>
          <a:prstGeom prst="rect">
            <a:avLst/>
          </a:prstGeom>
          <a:solidFill>
            <a:schemeClr val="bg1"/>
          </a:solidFill>
          <a:ln w="9525">
            <a:solidFill>
              <a:schemeClr val="tx1"/>
            </a:solidFill>
            <a:miter lim="800000"/>
            <a:headEnd/>
            <a:tailEnd/>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1665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2" fill="hold" grpId="0" nodeType="clickEffect">
                                  <p:stCondLst>
                                    <p:cond delay="0"/>
                                  </p:stCondLst>
                                  <p:childTnLst>
                                    <p:set>
                                      <p:cBhvr>
                                        <p:cTn id="10" dur="1" fill="hold">
                                          <p:stCondLst>
                                            <p:cond delay="0"/>
                                          </p:stCondLst>
                                        </p:cTn>
                                        <p:tgtEl>
                                          <p:spTgt spid="239"/>
                                        </p:tgtEl>
                                        <p:attrNameLst>
                                          <p:attrName>style.visibility</p:attrName>
                                        </p:attrNameLst>
                                      </p:cBhvr>
                                      <p:to>
                                        <p:strVal val="visible"/>
                                      </p:to>
                                    </p:set>
                                    <p:animEffect transition="in" filter="wipe(right)">
                                      <p:cBhvr>
                                        <p:cTn id="11" dur="1000"/>
                                        <p:tgtEl>
                                          <p:spTgt spid="23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69"/>
                                        </p:tgtEl>
                                        <p:attrNameLst>
                                          <p:attrName>style.visibility</p:attrName>
                                        </p:attrNameLst>
                                      </p:cBhvr>
                                      <p:to>
                                        <p:strVal val="visible"/>
                                      </p:to>
                                    </p:set>
                                    <p:animEffect transition="in" filter="fade">
                                      <p:cBhvr>
                                        <p:cTn id="15" dur="750"/>
                                        <p:tgtEl>
                                          <p:spTgt spid="26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38"/>
                                        </p:tgtEl>
                                        <p:attrNameLst>
                                          <p:attrName>style.visibility</p:attrName>
                                        </p:attrNameLst>
                                      </p:cBhvr>
                                      <p:to>
                                        <p:strVal val="visible"/>
                                      </p:to>
                                    </p:set>
                                    <p:animEffect transition="in" filter="fade">
                                      <p:cBhvr>
                                        <p:cTn id="18" dur="750"/>
                                        <p:tgtEl>
                                          <p:spTgt spid="23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1000"/>
                                        <p:tgtEl>
                                          <p:spTgt spid="268"/>
                                        </p:tgtEl>
                                      </p:cBhvr>
                                    </p:animEffect>
                                    <p:set>
                                      <p:cBhvr>
                                        <p:cTn id="23" dur="1" fill="hold">
                                          <p:stCondLst>
                                            <p:cond delay="999"/>
                                          </p:stCondLst>
                                        </p:cTn>
                                        <p:tgtEl>
                                          <p:spTgt spid="268"/>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1000"/>
                                        <p:tgtEl>
                                          <p:spTgt spid="239"/>
                                        </p:tgtEl>
                                      </p:cBhvr>
                                    </p:animEffect>
                                    <p:set>
                                      <p:cBhvr>
                                        <p:cTn id="26" dur="1" fill="hold">
                                          <p:stCondLst>
                                            <p:cond delay="999"/>
                                          </p:stCondLst>
                                        </p:cTn>
                                        <p:tgtEl>
                                          <p:spTgt spid="239"/>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1000"/>
                                        <p:tgtEl>
                                          <p:spTgt spid="269"/>
                                        </p:tgtEl>
                                      </p:cBhvr>
                                    </p:animEffect>
                                    <p:set>
                                      <p:cBhvr>
                                        <p:cTn id="29" dur="1" fill="hold">
                                          <p:stCondLst>
                                            <p:cond delay="999"/>
                                          </p:stCondLst>
                                        </p:cTn>
                                        <p:tgtEl>
                                          <p:spTgt spid="269"/>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297"/>
                                        </p:tgtEl>
                                        <p:attrNameLst>
                                          <p:attrName>style.visibility</p:attrName>
                                        </p:attrNameLst>
                                      </p:cBhvr>
                                      <p:to>
                                        <p:strVal val="visible"/>
                                      </p:to>
                                    </p:set>
                                    <p:animEffect transition="in" filter="fade">
                                      <p:cBhvr>
                                        <p:cTn id="32" dur="1000"/>
                                        <p:tgtEl>
                                          <p:spTgt spid="297"/>
                                        </p:tgtEl>
                                      </p:cBhvr>
                                    </p:animEffect>
                                  </p:childTnLst>
                                </p:cTn>
                              </p:par>
                              <p:par>
                                <p:cTn id="33" presetID="10" presetClass="entr" presetSubtype="0" fill="hold" nodeType="withEffect">
                                  <p:stCondLst>
                                    <p:cond delay="0"/>
                                  </p:stCondLst>
                                  <p:childTnLst>
                                    <p:set>
                                      <p:cBhvr>
                                        <p:cTn id="34" dur="1" fill="hold">
                                          <p:stCondLst>
                                            <p:cond delay="0"/>
                                          </p:stCondLst>
                                        </p:cTn>
                                        <p:tgtEl>
                                          <p:spTgt spid="298"/>
                                        </p:tgtEl>
                                        <p:attrNameLst>
                                          <p:attrName>style.visibility</p:attrName>
                                        </p:attrNameLst>
                                      </p:cBhvr>
                                      <p:to>
                                        <p:strVal val="visible"/>
                                      </p:to>
                                    </p:set>
                                    <p:animEffect transition="in" filter="fade">
                                      <p:cBhvr>
                                        <p:cTn id="35" dur="1000"/>
                                        <p:tgtEl>
                                          <p:spTgt spid="298"/>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path" presetSubtype="0" accel="50000" decel="50000" fill="hold" nodeType="clickEffect">
                                  <p:stCondLst>
                                    <p:cond delay="0"/>
                                  </p:stCondLst>
                                  <p:childTnLst>
                                    <p:animMotion origin="layout" path="M -4.16667E-6 1.11111E-6 L 0.20573 0.05532 " pathEditMode="relative" rAng="0" ptsTypes="AA">
                                      <p:cBhvr>
                                        <p:cTn id="39" dur="2000" fill="hold"/>
                                        <p:tgtEl>
                                          <p:spTgt spid="297"/>
                                        </p:tgtEl>
                                        <p:attrNameLst>
                                          <p:attrName>ppt_x</p:attrName>
                                          <p:attrName>ppt_y</p:attrName>
                                        </p:attrNameLst>
                                      </p:cBhvr>
                                      <p:rCtr x="10278" y="2755"/>
                                    </p:animMotion>
                                  </p:childTnLst>
                                  <p:subTnLst>
                                    <p:set>
                                      <p:cBhvr override="childStyle">
                                        <p:cTn dur="1" fill="hold" display="0" masterRel="sameClick" afterEffect="1">
                                          <p:stCondLst>
                                            <p:cond evt="end" delay="0">
                                              <p:tn val="38"/>
                                            </p:cond>
                                          </p:stCondLst>
                                        </p:cTn>
                                        <p:tgtEl>
                                          <p:spTgt spid="297"/>
                                        </p:tgtEl>
                                        <p:attrNameLst>
                                          <p:attrName>style.visibility</p:attrName>
                                        </p:attrNameLst>
                                      </p:cBhvr>
                                      <p:to>
                                        <p:strVal val="hidden"/>
                                      </p:to>
                                    </p:set>
                                  </p:subTnLst>
                                </p:cTn>
                              </p:par>
                              <p:par>
                                <p:cTn id="40" presetID="42" presetClass="path" presetSubtype="0" accel="50000" decel="50000" fill="hold" nodeType="withEffect">
                                  <p:stCondLst>
                                    <p:cond delay="0"/>
                                  </p:stCondLst>
                                  <p:childTnLst>
                                    <p:animMotion origin="layout" path="M -1.66667E-6 1.11111E-6 L 0.30851 -0.08125 " pathEditMode="relative" rAng="0" ptsTypes="AA">
                                      <p:cBhvr>
                                        <p:cTn id="41" dur="2000" fill="hold"/>
                                        <p:tgtEl>
                                          <p:spTgt spid="298"/>
                                        </p:tgtEl>
                                        <p:attrNameLst>
                                          <p:attrName>ppt_x</p:attrName>
                                          <p:attrName>ppt_y</p:attrName>
                                        </p:attrNameLst>
                                      </p:cBhvr>
                                      <p:rCtr x="15417" y="-4074"/>
                                    </p:animMotion>
                                  </p:childTnLst>
                                  <p:subTnLst>
                                    <p:set>
                                      <p:cBhvr override="childStyle">
                                        <p:cTn dur="1" fill="hold" display="0" masterRel="sameClick" afterEffect="1">
                                          <p:stCondLst>
                                            <p:cond evt="end" delay="0">
                                              <p:tn val="40"/>
                                            </p:cond>
                                          </p:stCondLst>
                                        </p:cTn>
                                        <p:tgtEl>
                                          <p:spTgt spid="298"/>
                                        </p:tgtEl>
                                        <p:attrNameLst>
                                          <p:attrName>style.visibility</p:attrName>
                                        </p:attrNameLst>
                                      </p:cBhvr>
                                      <p:to>
                                        <p:strVal val="hidden"/>
                                      </p:to>
                                    </p:set>
                                  </p:subTnLst>
                                </p:cTn>
                              </p:par>
                              <p:par>
                                <p:cTn id="42" presetID="1" presetClass="exit" presetSubtype="0" fill="hold" grpId="1" nodeType="withEffect">
                                  <p:stCondLst>
                                    <p:cond delay="0"/>
                                  </p:stCondLst>
                                  <p:childTnLst>
                                    <p:set>
                                      <p:cBhvr>
                                        <p:cTn id="43" dur="1" fill="hold">
                                          <p:stCondLst>
                                            <p:cond delay="0"/>
                                          </p:stCondLst>
                                        </p:cTn>
                                        <p:tgtEl>
                                          <p:spTgt spid="238"/>
                                        </p:tgtEl>
                                        <p:attrNameLst>
                                          <p:attrName>style.visibility</p:attrName>
                                        </p:attrNameLst>
                                      </p:cBhvr>
                                      <p:to>
                                        <p:strVal val="hidden"/>
                                      </p:to>
                                    </p:set>
                                  </p:childTnLst>
                                </p:cTn>
                              </p:par>
                            </p:childTnLst>
                          </p:cTn>
                        </p:par>
                        <p:par>
                          <p:cTn id="44" fill="hold">
                            <p:stCondLst>
                              <p:cond delay="2000"/>
                            </p:stCondLst>
                            <p:childTnLst>
                              <p:par>
                                <p:cTn id="45" presetID="1" presetClass="entr" presetSubtype="0" fill="hold" nodeType="afterEffect">
                                  <p:stCondLst>
                                    <p:cond delay="0"/>
                                  </p:stCondLst>
                                  <p:childTnLst>
                                    <p:set>
                                      <p:cBhvr>
                                        <p:cTn id="46" dur="1" fill="hold">
                                          <p:stCondLst>
                                            <p:cond delay="0"/>
                                          </p:stCondLst>
                                        </p:cTn>
                                        <p:tgtEl>
                                          <p:spTgt spid="299"/>
                                        </p:tgtEl>
                                        <p:attrNameLst>
                                          <p:attrName>style.visibility</p:attrName>
                                        </p:attrNameLst>
                                      </p:cBhvr>
                                      <p:to>
                                        <p:strVal val="visible"/>
                                      </p:to>
                                    </p:set>
                                  </p:childTnLst>
                                </p:cTn>
                              </p:par>
                            </p:childTnLst>
                          </p:cTn>
                        </p:par>
                        <p:par>
                          <p:cTn id="47" fill="hold">
                            <p:stCondLst>
                              <p:cond delay="2000"/>
                            </p:stCondLst>
                            <p:childTnLst>
                              <p:par>
                                <p:cTn id="48" presetID="1" presetClass="entr" presetSubtype="0" fill="hold" nodeType="afterEffect">
                                  <p:stCondLst>
                                    <p:cond delay="0"/>
                                  </p:stCondLst>
                                  <p:childTnLst>
                                    <p:set>
                                      <p:cBhvr>
                                        <p:cTn id="49" dur="1" fill="hold">
                                          <p:stCondLst>
                                            <p:cond delay="0"/>
                                          </p:stCondLst>
                                        </p:cTn>
                                        <p:tgtEl>
                                          <p:spTgt spid="300"/>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42" presetClass="path" presetSubtype="0" accel="50000" decel="50000" fill="hold" nodeType="clickEffect">
                                  <p:stCondLst>
                                    <p:cond delay="0"/>
                                  </p:stCondLst>
                                  <p:childTnLst>
                                    <p:animMotion origin="layout" path="M 3.05556E-6 -4.44444E-6 L 0.22083 0.00024 " pathEditMode="relative" rAng="0" ptsTypes="AA">
                                      <p:cBhvr>
                                        <p:cTn id="53" dur="2000" fill="hold"/>
                                        <p:tgtEl>
                                          <p:spTgt spid="300"/>
                                        </p:tgtEl>
                                        <p:attrNameLst>
                                          <p:attrName>ppt_x</p:attrName>
                                          <p:attrName>ppt_y</p:attrName>
                                        </p:attrNameLst>
                                      </p:cBhvr>
                                      <p:rCtr x="11042" y="0"/>
                                    </p:animMotion>
                                  </p:childTnLst>
                                </p:cTn>
                              </p:par>
                              <p:par>
                                <p:cTn id="54" presetID="42" presetClass="path" presetSubtype="0" accel="50000" decel="50000" fill="hold" nodeType="withEffect">
                                  <p:stCondLst>
                                    <p:cond delay="0"/>
                                  </p:stCondLst>
                                  <p:childTnLst>
                                    <p:animMotion origin="layout" path="M -2.5E-6 4.81481E-6 L 0.22153 -0.00371 " pathEditMode="relative" rAng="0" ptsTypes="AA">
                                      <p:cBhvr>
                                        <p:cTn id="55" dur="2000" fill="hold"/>
                                        <p:tgtEl>
                                          <p:spTgt spid="299"/>
                                        </p:tgtEl>
                                        <p:attrNameLst>
                                          <p:attrName>ppt_x</p:attrName>
                                          <p:attrName>ppt_y</p:attrName>
                                        </p:attrNameLst>
                                      </p:cBhvr>
                                      <p:rCtr x="11076" y="-185"/>
                                    </p:animMotion>
                                  </p:childTnLst>
                                </p:cTn>
                              </p:par>
                              <p:par>
                                <p:cTn id="56" presetID="10" presetClass="exit" presetSubtype="0" fill="hold" nodeType="withEffect">
                                  <p:stCondLst>
                                    <p:cond delay="0"/>
                                  </p:stCondLst>
                                  <p:childTnLst>
                                    <p:animEffect transition="out" filter="fade">
                                      <p:cBhvr>
                                        <p:cTn id="57" dur="1500"/>
                                        <p:tgtEl>
                                          <p:spTgt spid="299"/>
                                        </p:tgtEl>
                                      </p:cBhvr>
                                    </p:animEffect>
                                    <p:set>
                                      <p:cBhvr>
                                        <p:cTn id="58" dur="1" fill="hold">
                                          <p:stCondLst>
                                            <p:cond delay="1499"/>
                                          </p:stCondLst>
                                        </p:cTn>
                                        <p:tgtEl>
                                          <p:spTgt spid="299"/>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1500"/>
                                        <p:tgtEl>
                                          <p:spTgt spid="300"/>
                                        </p:tgtEl>
                                      </p:cBhvr>
                                    </p:animEffect>
                                    <p:set>
                                      <p:cBhvr>
                                        <p:cTn id="61" dur="1" fill="hold">
                                          <p:stCondLst>
                                            <p:cond delay="1499"/>
                                          </p:stCondLst>
                                        </p:cTn>
                                        <p:tgtEl>
                                          <p:spTgt spid="3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 grpId="0"/>
      <p:bldP spid="238" grpId="1"/>
      <p:bldP spid="239" grpId="0" animBg="1"/>
      <p:bldP spid="239"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E8541-E118-AD65-79A9-60E9FF8648CA}"/>
              </a:ext>
            </a:extLst>
          </p:cNvPr>
          <p:cNvSpPr>
            <a:spLocks noGrp="1"/>
          </p:cNvSpPr>
          <p:nvPr>
            <p:ph type="title"/>
          </p:nvPr>
        </p:nvSpPr>
        <p:spPr/>
        <p:txBody>
          <a:bodyPr/>
          <a:lstStyle/>
          <a:p>
            <a:r>
              <a:rPr lang="en-US" dirty="0"/>
              <a:t>History of water treatment - 1</a:t>
            </a:r>
          </a:p>
        </p:txBody>
      </p:sp>
      <p:sp>
        <p:nvSpPr>
          <p:cNvPr id="3" name="Content Placeholder 2">
            <a:extLst>
              <a:ext uri="{FF2B5EF4-FFF2-40B4-BE49-F238E27FC236}">
                <a16:creationId xmlns:a16="http://schemas.microsoft.com/office/drawing/2014/main" id="{C1C26913-D731-FB26-C24F-5B87A83A9D14}"/>
              </a:ext>
            </a:extLst>
          </p:cNvPr>
          <p:cNvSpPr>
            <a:spLocks noGrp="1"/>
          </p:cNvSpPr>
          <p:nvPr>
            <p:ph idx="1"/>
          </p:nvPr>
        </p:nvSpPr>
        <p:spPr/>
        <p:txBody>
          <a:bodyPr/>
          <a:lstStyle/>
          <a:p>
            <a:pPr marL="342900" indent="-342900">
              <a:buFont typeface="Arial" panose="020B0604020202020204" pitchFamily="34" charset="0"/>
              <a:buChar char="•"/>
            </a:pPr>
            <a:r>
              <a:rPr lang="en-US" sz="2000" b="1" dirty="0"/>
              <a:t>2000 BC </a:t>
            </a:r>
            <a:r>
              <a:rPr lang="en-US" dirty="0"/>
              <a:t>– Greek &amp; Sanskrit: boiling and filtration, taste was major focus</a:t>
            </a:r>
          </a:p>
          <a:p>
            <a:pPr marL="342900" indent="-342900">
              <a:buFont typeface="Arial" panose="020B0604020202020204" pitchFamily="34" charset="0"/>
              <a:buChar char="•"/>
            </a:pPr>
            <a:r>
              <a:rPr lang="en-US" sz="2000" b="1" dirty="0"/>
              <a:t>1500 BC </a:t>
            </a:r>
            <a:r>
              <a:rPr lang="en-US" dirty="0"/>
              <a:t>– Egyptians added alum (coagulation) </a:t>
            </a:r>
          </a:p>
          <a:p>
            <a:pPr marL="342900" indent="-342900">
              <a:buFont typeface="Arial" panose="020B0604020202020204" pitchFamily="34" charset="0"/>
              <a:buChar char="•"/>
            </a:pPr>
            <a:r>
              <a:rPr lang="en-US" sz="2000" b="1" dirty="0"/>
              <a:t>800 BC </a:t>
            </a:r>
            <a:r>
              <a:rPr lang="en-US" dirty="0"/>
              <a:t>– Elisha pours salt into bad water </a:t>
            </a:r>
          </a:p>
          <a:p>
            <a:pPr marL="342900" indent="-342900">
              <a:buFont typeface="Arial" panose="020B0604020202020204" pitchFamily="34" charset="0"/>
              <a:buChar char="•"/>
            </a:pPr>
            <a:r>
              <a:rPr lang="en-US" sz="2000" b="1" dirty="0"/>
              <a:t>500 BC </a:t>
            </a:r>
            <a:r>
              <a:rPr lang="en-US" dirty="0"/>
              <a:t>– Hippocrates sieves water to remove sediment (taste issue)</a:t>
            </a:r>
          </a:p>
          <a:p>
            <a:pPr marL="342900" indent="-342900">
              <a:buFont typeface="Arial" panose="020B0604020202020204" pitchFamily="34" charset="0"/>
              <a:buChar char="•"/>
            </a:pPr>
            <a:r>
              <a:rPr lang="en-US" sz="2000" b="1" dirty="0"/>
              <a:t>300 BC </a:t>
            </a:r>
            <a:r>
              <a:rPr lang="en-US" dirty="0"/>
              <a:t>– Roman aqueducts</a:t>
            </a:r>
          </a:p>
          <a:p>
            <a:endParaRPr lang="en-US" dirty="0"/>
          </a:p>
        </p:txBody>
      </p:sp>
      <p:sp>
        <p:nvSpPr>
          <p:cNvPr id="4" name="Slide Number Placeholder 3">
            <a:extLst>
              <a:ext uri="{FF2B5EF4-FFF2-40B4-BE49-F238E27FC236}">
                <a16:creationId xmlns:a16="http://schemas.microsoft.com/office/drawing/2014/main" id="{0C269E70-5D39-80A5-4C58-282CA79AE3B9}"/>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9323846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6074" y="685800"/>
            <a:ext cx="8066926" cy="533400"/>
          </a:xfrm>
        </p:spPr>
        <p:txBody>
          <a:bodyPr/>
          <a:lstStyle/>
          <a:p>
            <a:r>
              <a:rPr lang="en-US" sz="3600" b="1" dirty="0">
                <a:solidFill>
                  <a:srgbClr val="002060"/>
                </a:solidFill>
              </a:rPr>
              <a:t>Balancing components of biofilters</a:t>
            </a:r>
          </a:p>
        </p:txBody>
      </p:sp>
      <p:grpSp>
        <p:nvGrpSpPr>
          <p:cNvPr id="4" name="Group 3"/>
          <p:cNvGrpSpPr/>
          <p:nvPr/>
        </p:nvGrpSpPr>
        <p:grpSpPr>
          <a:xfrm>
            <a:off x="1220704" y="1221000"/>
            <a:ext cx="6470107" cy="5458994"/>
            <a:chOff x="-388349" y="-193736"/>
            <a:chExt cx="8228156" cy="7022519"/>
          </a:xfrm>
        </p:grpSpPr>
        <p:grpSp>
          <p:nvGrpSpPr>
            <p:cNvPr id="5" name="Group 4"/>
            <p:cNvGrpSpPr/>
            <p:nvPr/>
          </p:nvGrpSpPr>
          <p:grpSpPr>
            <a:xfrm>
              <a:off x="-388349" y="-193736"/>
              <a:ext cx="8228156" cy="7022519"/>
              <a:chOff x="-390857" y="-191305"/>
              <a:chExt cx="8228156" cy="7022519"/>
            </a:xfrm>
          </p:grpSpPr>
          <p:sp>
            <p:nvSpPr>
              <p:cNvPr id="7" name="Oval 6"/>
              <p:cNvSpPr/>
              <p:nvPr/>
            </p:nvSpPr>
            <p:spPr>
              <a:xfrm>
                <a:off x="1877215" y="423407"/>
                <a:ext cx="4046048" cy="3802146"/>
              </a:xfrm>
              <a:prstGeom prst="ellipse">
                <a:avLst/>
              </a:prstGeom>
              <a:solidFill>
                <a:schemeClr val="accent4">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US" sz="1600" dirty="0"/>
              </a:p>
            </p:txBody>
          </p:sp>
          <p:sp>
            <p:nvSpPr>
              <p:cNvPr id="8" name="Oval 7"/>
              <p:cNvSpPr/>
              <p:nvPr/>
            </p:nvSpPr>
            <p:spPr>
              <a:xfrm>
                <a:off x="3026797" y="1991050"/>
                <a:ext cx="3899720" cy="3804457"/>
              </a:xfrm>
              <a:prstGeom prst="ellipse">
                <a:avLst/>
              </a:prstGeom>
              <a:solidFill>
                <a:srgbClr val="C000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US" sz="1600" dirty="0"/>
              </a:p>
            </p:txBody>
          </p:sp>
          <p:sp>
            <p:nvSpPr>
              <p:cNvPr id="9" name="Oval 8"/>
              <p:cNvSpPr/>
              <p:nvPr/>
            </p:nvSpPr>
            <p:spPr>
              <a:xfrm>
                <a:off x="619915" y="2116780"/>
                <a:ext cx="4007081" cy="3678727"/>
              </a:xfrm>
              <a:prstGeom prst="ellipse">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US" sz="1600" dirty="0"/>
              </a:p>
            </p:txBody>
          </p:sp>
          <p:sp>
            <p:nvSpPr>
              <p:cNvPr id="10" name="TextBox 6"/>
              <p:cNvSpPr txBox="1"/>
              <p:nvPr/>
            </p:nvSpPr>
            <p:spPr>
              <a:xfrm>
                <a:off x="3007295" y="1057119"/>
                <a:ext cx="1645919" cy="831448"/>
              </a:xfrm>
              <a:prstGeom prst="rect">
                <a:avLst/>
              </a:prstGeom>
              <a:noFill/>
            </p:spPr>
            <p:txBody>
              <a:bodyPr wrap="square" rtlCol="0">
                <a:spAutoFit/>
              </a:bodyPr>
              <a:lstStyle/>
              <a:p>
                <a:pPr algn="ctr"/>
                <a:r>
                  <a:rPr lang="en-US" b="1"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Turbidity Removal</a:t>
                </a:r>
                <a:endParaRPr lang="en-US" b="1" dirty="0">
                  <a:latin typeface="Times New Roman" panose="02020603050405020304" pitchFamily="18" charset="0"/>
                  <a:ea typeface="Times New Roman" panose="02020603050405020304" pitchFamily="18" charset="0"/>
                </a:endParaRPr>
              </a:p>
            </p:txBody>
          </p:sp>
          <p:sp>
            <p:nvSpPr>
              <p:cNvPr id="11" name="TextBox 7"/>
              <p:cNvSpPr txBox="1"/>
              <p:nvPr/>
            </p:nvSpPr>
            <p:spPr>
              <a:xfrm>
                <a:off x="873961" y="4185698"/>
                <a:ext cx="1972541" cy="831448"/>
              </a:xfrm>
              <a:prstGeom prst="rect">
                <a:avLst/>
              </a:prstGeom>
              <a:noFill/>
            </p:spPr>
            <p:txBody>
              <a:bodyPr wrap="square" rtlCol="0">
                <a:spAutoFit/>
              </a:bodyPr>
              <a:lstStyle/>
              <a:p>
                <a:pPr algn="ctr"/>
                <a:r>
                  <a:rPr lang="en-US" b="1"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Contaminant Removal</a:t>
                </a:r>
                <a:endParaRPr lang="en-US" b="1" dirty="0">
                  <a:latin typeface="Times New Roman" panose="02020603050405020304" pitchFamily="18" charset="0"/>
                  <a:ea typeface="Times New Roman" panose="02020603050405020304" pitchFamily="18" charset="0"/>
                </a:endParaRPr>
              </a:p>
            </p:txBody>
          </p:sp>
          <p:sp>
            <p:nvSpPr>
              <p:cNvPr id="12" name="TextBox 8"/>
              <p:cNvSpPr txBox="1"/>
              <p:nvPr/>
            </p:nvSpPr>
            <p:spPr>
              <a:xfrm>
                <a:off x="4976657" y="4181869"/>
                <a:ext cx="1855289" cy="831448"/>
              </a:xfrm>
              <a:prstGeom prst="rect">
                <a:avLst/>
              </a:prstGeom>
              <a:noFill/>
            </p:spPr>
            <p:txBody>
              <a:bodyPr wrap="square" rtlCol="0">
                <a:spAutoFit/>
              </a:bodyPr>
              <a:lstStyle/>
              <a:p>
                <a:pPr algn="ctr"/>
                <a:r>
                  <a:rPr lang="en-US" b="1"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Hydraulic Performance</a:t>
                </a:r>
                <a:endParaRPr lang="en-US" b="1" dirty="0">
                  <a:latin typeface="Times New Roman" panose="02020603050405020304" pitchFamily="18" charset="0"/>
                  <a:ea typeface="Times New Roman" panose="02020603050405020304" pitchFamily="18" charset="0"/>
                </a:endParaRPr>
              </a:p>
            </p:txBody>
          </p:sp>
          <p:sp>
            <p:nvSpPr>
              <p:cNvPr id="13" name="TextBox 9"/>
              <p:cNvSpPr txBox="1"/>
              <p:nvPr/>
            </p:nvSpPr>
            <p:spPr>
              <a:xfrm>
                <a:off x="3293495" y="4422925"/>
                <a:ext cx="1131570" cy="435520"/>
              </a:xfrm>
              <a:prstGeom prst="rect">
                <a:avLst/>
              </a:prstGeom>
              <a:noFill/>
            </p:spPr>
            <p:txBody>
              <a:bodyPr wrap="square" rtlCol="0">
                <a:spAutoFit/>
              </a:bodyPr>
              <a:lstStyle/>
              <a:p>
                <a:pPr algn="ctr"/>
                <a:r>
                  <a:rPr lang="en-US" sz="1600" b="1"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Biology</a:t>
                </a:r>
                <a:endParaRPr lang="en-US" sz="1600" b="1" dirty="0">
                  <a:latin typeface="Times New Roman" panose="02020603050405020304" pitchFamily="18" charset="0"/>
                  <a:ea typeface="Times New Roman" panose="02020603050405020304" pitchFamily="18" charset="0"/>
                </a:endParaRPr>
              </a:p>
            </p:txBody>
          </p:sp>
          <p:sp>
            <p:nvSpPr>
              <p:cNvPr id="14" name="TextBox 10"/>
              <p:cNvSpPr txBox="1"/>
              <p:nvPr/>
            </p:nvSpPr>
            <p:spPr>
              <a:xfrm>
                <a:off x="4313711" y="2568059"/>
                <a:ext cx="1645919" cy="435520"/>
              </a:xfrm>
              <a:prstGeom prst="rect">
                <a:avLst/>
              </a:prstGeom>
              <a:noFill/>
            </p:spPr>
            <p:txBody>
              <a:bodyPr wrap="square" rtlCol="0">
                <a:spAutoFit/>
              </a:bodyPr>
              <a:lstStyle/>
              <a:p>
                <a:pPr algn="ctr"/>
                <a:r>
                  <a:rPr lang="en-US" sz="1600" b="1"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Physics</a:t>
                </a:r>
                <a:endParaRPr lang="en-US" sz="1600" b="1" dirty="0">
                  <a:latin typeface="Times New Roman" panose="02020603050405020304" pitchFamily="18" charset="0"/>
                  <a:ea typeface="Times New Roman" panose="02020603050405020304" pitchFamily="18" charset="0"/>
                </a:endParaRPr>
              </a:p>
            </p:txBody>
          </p:sp>
          <p:sp>
            <p:nvSpPr>
              <p:cNvPr id="15" name="TextBox 11"/>
              <p:cNvSpPr txBox="1"/>
              <p:nvPr/>
            </p:nvSpPr>
            <p:spPr>
              <a:xfrm>
                <a:off x="1809155" y="2574049"/>
                <a:ext cx="1645919" cy="435520"/>
              </a:xfrm>
              <a:prstGeom prst="rect">
                <a:avLst/>
              </a:prstGeom>
              <a:noFill/>
            </p:spPr>
            <p:txBody>
              <a:bodyPr wrap="square" rtlCol="0">
                <a:spAutoFit/>
              </a:bodyPr>
              <a:lstStyle/>
              <a:p>
                <a:pPr algn="ctr"/>
                <a:r>
                  <a:rPr lang="en-US" sz="1600" b="1"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Chemistry</a:t>
                </a:r>
                <a:endParaRPr lang="en-US" sz="1600" b="1" dirty="0">
                  <a:latin typeface="Times New Roman" panose="02020603050405020304" pitchFamily="18" charset="0"/>
                  <a:ea typeface="Times New Roman" panose="02020603050405020304" pitchFamily="18" charset="0"/>
                </a:endParaRPr>
              </a:p>
            </p:txBody>
          </p:sp>
          <p:sp>
            <p:nvSpPr>
              <p:cNvPr id="16" name="TextBox 12"/>
              <p:cNvSpPr txBox="1"/>
              <p:nvPr/>
            </p:nvSpPr>
            <p:spPr>
              <a:xfrm rot="3016927">
                <a:off x="5443633" y="910723"/>
                <a:ext cx="3495694" cy="1291638"/>
              </a:xfrm>
              <a:prstGeom prst="rect">
                <a:avLst/>
              </a:prstGeom>
              <a:noFill/>
            </p:spPr>
            <p:txBody>
              <a:bodyPr wrap="square" rtlCol="0">
                <a:spAutoFit/>
              </a:bodyPr>
              <a:lstStyle/>
              <a:p>
                <a:pPr algn="ctr"/>
                <a:r>
                  <a:rPr lang="en-US" sz="2000" b="1" dirty="0">
                    <a:solidFill>
                      <a:srgbClr val="000000"/>
                    </a:solidFill>
                    <a:ea typeface="Times New Roman" panose="02020603050405020304" pitchFamily="18" charset="0"/>
                    <a:cs typeface="Times New Roman" panose="02020603050405020304" pitchFamily="18" charset="0"/>
                  </a:rPr>
                  <a:t>Collector Efficiency</a:t>
                </a:r>
                <a:endParaRPr lang="en-US" sz="2000" b="1" dirty="0">
                  <a:ea typeface="Times New Roman" panose="02020603050405020304" pitchFamily="18" charset="0"/>
                </a:endParaRPr>
              </a:p>
              <a:p>
                <a:pPr algn="ctr"/>
                <a:r>
                  <a:rPr lang="en-US" sz="2000" b="1" dirty="0">
                    <a:solidFill>
                      <a:srgbClr val="000000"/>
                    </a:solidFill>
                    <a:ea typeface="Times New Roman" panose="02020603050405020304" pitchFamily="18" charset="0"/>
                    <a:cs typeface="Times New Roman" panose="02020603050405020304" pitchFamily="18" charset="0"/>
                  </a:rPr>
                  <a:t>Backwash, Pretreatment?</a:t>
                </a:r>
                <a:endParaRPr lang="en-US" sz="2000" b="1" dirty="0">
                  <a:ea typeface="Times New Roman" panose="02020603050405020304" pitchFamily="18" charset="0"/>
                </a:endParaRPr>
              </a:p>
            </p:txBody>
          </p:sp>
          <p:sp>
            <p:nvSpPr>
              <p:cNvPr id="17" name="TextBox 13"/>
              <p:cNvSpPr txBox="1"/>
              <p:nvPr/>
            </p:nvSpPr>
            <p:spPr>
              <a:xfrm>
                <a:off x="1089782" y="5920580"/>
                <a:ext cx="5480945" cy="910634"/>
              </a:xfrm>
              <a:prstGeom prst="rect">
                <a:avLst/>
              </a:prstGeom>
              <a:noFill/>
            </p:spPr>
            <p:txBody>
              <a:bodyPr wrap="square" rtlCol="0">
                <a:spAutoFit/>
              </a:bodyPr>
              <a:lstStyle/>
              <a:p>
                <a:pPr algn="ctr"/>
                <a:r>
                  <a:rPr lang="en-US" sz="2000" b="1" dirty="0">
                    <a:solidFill>
                      <a:srgbClr val="000000"/>
                    </a:solidFill>
                    <a:ea typeface="Times New Roman" panose="02020603050405020304" pitchFamily="18" charset="0"/>
                    <a:cs typeface="Times New Roman" panose="02020603050405020304" pitchFamily="18" charset="0"/>
                  </a:rPr>
                  <a:t>Biological Growth</a:t>
                </a:r>
                <a:endParaRPr lang="en-US" sz="2000" b="1" dirty="0">
                  <a:ea typeface="Times New Roman" panose="02020603050405020304" pitchFamily="18" charset="0"/>
                </a:endParaRPr>
              </a:p>
              <a:p>
                <a:pPr algn="ctr"/>
                <a:r>
                  <a:rPr lang="en-US" sz="2000" b="1" dirty="0">
                    <a:solidFill>
                      <a:srgbClr val="000000"/>
                    </a:solidFill>
                    <a:ea typeface="Times New Roman" panose="02020603050405020304" pitchFamily="18" charset="0"/>
                    <a:cs typeface="Times New Roman" panose="02020603050405020304" pitchFamily="18" charset="0"/>
                  </a:rPr>
                  <a:t>Nutrients Ratios, AOC, EPS, ATP</a:t>
                </a:r>
                <a:endParaRPr lang="en-US" sz="2000" b="1" dirty="0">
                  <a:ea typeface="Times New Roman" panose="02020603050405020304" pitchFamily="18" charset="0"/>
                </a:endParaRPr>
              </a:p>
            </p:txBody>
          </p:sp>
          <p:sp>
            <p:nvSpPr>
              <p:cNvPr id="18" name="TextBox 14"/>
              <p:cNvSpPr txBox="1"/>
              <p:nvPr/>
            </p:nvSpPr>
            <p:spPr>
              <a:xfrm rot="18465630">
                <a:off x="-1509544" y="1049605"/>
                <a:ext cx="3529012" cy="1291638"/>
              </a:xfrm>
              <a:prstGeom prst="rect">
                <a:avLst/>
              </a:prstGeom>
              <a:noFill/>
            </p:spPr>
            <p:txBody>
              <a:bodyPr wrap="square" rtlCol="0">
                <a:spAutoFit/>
              </a:bodyPr>
              <a:lstStyle/>
              <a:p>
                <a:pPr algn="ctr"/>
                <a:r>
                  <a:rPr lang="en-US" sz="2000" b="1" dirty="0">
                    <a:solidFill>
                      <a:srgbClr val="000000"/>
                    </a:solidFill>
                    <a:ea typeface="Times New Roman" panose="02020603050405020304" pitchFamily="18" charset="0"/>
                    <a:cs typeface="Times New Roman" panose="02020603050405020304" pitchFamily="18" charset="0"/>
                  </a:rPr>
                  <a:t>Role of Pretreatment</a:t>
                </a:r>
                <a:endParaRPr lang="en-US" sz="2000" b="1" dirty="0">
                  <a:ea typeface="Times New Roman" panose="02020603050405020304" pitchFamily="18" charset="0"/>
                </a:endParaRPr>
              </a:p>
              <a:p>
                <a:pPr algn="ctr"/>
                <a:r>
                  <a:rPr lang="en-US" sz="2000" b="1" dirty="0">
                    <a:solidFill>
                      <a:srgbClr val="000000"/>
                    </a:solidFill>
                    <a:ea typeface="Times New Roman" panose="02020603050405020304" pitchFamily="18" charset="0"/>
                    <a:cs typeface="Times New Roman" panose="02020603050405020304" pitchFamily="18" charset="0"/>
                  </a:rPr>
                  <a:t>Coagulation, Oxidation</a:t>
                </a:r>
                <a:endParaRPr lang="en-US" sz="2000" b="1" dirty="0">
                  <a:ea typeface="Times New Roman" panose="02020603050405020304" pitchFamily="18" charset="0"/>
                </a:endParaRPr>
              </a:p>
            </p:txBody>
          </p:sp>
        </p:grpSp>
        <p:sp>
          <p:nvSpPr>
            <p:cNvPr id="6" name="TextBox 6"/>
            <p:cNvSpPr txBox="1"/>
            <p:nvPr/>
          </p:nvSpPr>
          <p:spPr>
            <a:xfrm>
              <a:off x="3009805" y="2869537"/>
              <a:ext cx="1645919" cy="1187783"/>
            </a:xfrm>
            <a:prstGeom prst="rect">
              <a:avLst/>
            </a:prstGeom>
            <a:noFill/>
          </p:spPr>
          <p:txBody>
            <a:bodyPr wrap="square" rtlCol="0">
              <a:spAutoFit/>
            </a:bodyPr>
            <a:lstStyle/>
            <a:p>
              <a:pPr algn="ctr"/>
              <a:r>
                <a:rPr lang="en-US" b="1"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Design </a:t>
              </a:r>
              <a:endParaRPr lang="en-US" b="1" dirty="0">
                <a:latin typeface="Times New Roman" panose="02020603050405020304" pitchFamily="18" charset="0"/>
                <a:ea typeface="Times New Roman" panose="02020603050405020304" pitchFamily="18" charset="0"/>
              </a:endParaRPr>
            </a:p>
            <a:p>
              <a:pPr algn="ctr"/>
              <a:r>
                <a:rPr lang="en-US" b="1"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and </a:t>
              </a:r>
              <a:endParaRPr lang="en-US" b="1" dirty="0">
                <a:latin typeface="Times New Roman" panose="02020603050405020304" pitchFamily="18" charset="0"/>
                <a:ea typeface="Times New Roman" panose="02020603050405020304" pitchFamily="18" charset="0"/>
              </a:endParaRPr>
            </a:p>
            <a:p>
              <a:pPr algn="ctr"/>
              <a:r>
                <a:rPr lang="en-US" b="1"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Operations </a:t>
              </a:r>
              <a:endParaRPr lang="en-US" b="1" dirty="0">
                <a:latin typeface="Times New Roman" panose="02020603050405020304" pitchFamily="18" charset="0"/>
                <a:ea typeface="Times New Roman" panose="02020603050405020304" pitchFamily="18" charset="0"/>
              </a:endParaRPr>
            </a:p>
          </p:txBody>
        </p:sp>
      </p:grpSp>
    </p:spTree>
    <p:extLst>
      <p:ext uri="{BB962C8B-B14F-4D97-AF65-F5344CB8AC3E}">
        <p14:creationId xmlns:p14="http://schemas.microsoft.com/office/powerpoint/2010/main" val="226010592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B1EF31-43F5-91A6-A70F-43F35D95678A}"/>
              </a:ext>
            </a:extLst>
          </p:cNvPr>
          <p:cNvSpPr>
            <a:spLocks noGrp="1"/>
          </p:cNvSpPr>
          <p:nvPr>
            <p:ph type="title"/>
          </p:nvPr>
        </p:nvSpPr>
        <p:spPr/>
        <p:txBody>
          <a:bodyPr/>
          <a:lstStyle/>
          <a:p>
            <a:r>
              <a:rPr lang="en-US" dirty="0"/>
              <a:t>Time for a short break?</a:t>
            </a:r>
          </a:p>
        </p:txBody>
      </p:sp>
      <p:sp>
        <p:nvSpPr>
          <p:cNvPr id="3" name="Content Placeholder 2">
            <a:extLst>
              <a:ext uri="{FF2B5EF4-FFF2-40B4-BE49-F238E27FC236}">
                <a16:creationId xmlns:a16="http://schemas.microsoft.com/office/drawing/2014/main" id="{D70483F8-D64C-2FEA-8A12-AAB274C458E6}"/>
              </a:ext>
            </a:extLst>
          </p:cNvPr>
          <p:cNvSpPr>
            <a:spLocks noGrp="1"/>
          </p:cNvSpPr>
          <p:nvPr>
            <p:ph idx="1"/>
          </p:nvPr>
        </p:nvSpPr>
        <p:spPr/>
        <p:txBody>
          <a:bodyPr/>
          <a:lstStyle/>
          <a:p>
            <a:r>
              <a:rPr lang="en-US" dirty="0"/>
              <a:t> </a:t>
            </a:r>
          </a:p>
        </p:txBody>
      </p:sp>
      <p:sp>
        <p:nvSpPr>
          <p:cNvPr id="4" name="Slide Number Placeholder 3">
            <a:extLst>
              <a:ext uri="{FF2B5EF4-FFF2-40B4-BE49-F238E27FC236}">
                <a16:creationId xmlns:a16="http://schemas.microsoft.com/office/drawing/2014/main" id="{ADE8E2E4-ABB8-BE9C-5EE9-717D99070418}"/>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5" name="Content Placeholder 6">
            <a:extLst>
              <a:ext uri="{FF2B5EF4-FFF2-40B4-BE49-F238E27FC236}">
                <a16:creationId xmlns:a16="http://schemas.microsoft.com/office/drawing/2014/main" id="{B98C3B1D-4C0D-6D56-63AA-3412E40AEAB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rot="5400000">
            <a:off x="2069437" y="2021317"/>
            <a:ext cx="5005124" cy="3753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819504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FD18D1-899E-C389-9492-8C370A1E81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B9E4FA-3572-99CE-4D5A-4446A102BED1}"/>
              </a:ext>
            </a:extLst>
          </p:cNvPr>
          <p:cNvSpPr>
            <a:spLocks noGrp="1"/>
          </p:cNvSpPr>
          <p:nvPr>
            <p:ph type="title"/>
          </p:nvPr>
        </p:nvSpPr>
        <p:spPr/>
        <p:txBody>
          <a:bodyPr/>
          <a:lstStyle/>
          <a:p>
            <a:r>
              <a:rPr lang="en-US" dirty="0"/>
              <a:t>WTP applications</a:t>
            </a:r>
          </a:p>
        </p:txBody>
      </p:sp>
      <p:sp>
        <p:nvSpPr>
          <p:cNvPr id="3" name="Content Placeholder 2">
            <a:extLst>
              <a:ext uri="{FF2B5EF4-FFF2-40B4-BE49-F238E27FC236}">
                <a16:creationId xmlns:a16="http://schemas.microsoft.com/office/drawing/2014/main" id="{D13CC557-7A2F-9967-2B38-F7F4C31BA83E}"/>
              </a:ext>
            </a:extLst>
          </p:cNvPr>
          <p:cNvSpPr>
            <a:spLocks noGrp="1"/>
          </p:cNvSpPr>
          <p:nvPr>
            <p:ph idx="1"/>
          </p:nvPr>
        </p:nvSpPr>
        <p:spPr/>
        <p:txBody>
          <a:bodyPr/>
          <a:lstStyle/>
          <a:p>
            <a:pPr marL="342900" indent="-342900">
              <a:buFont typeface="Arial" panose="020B0604020202020204" pitchFamily="34" charset="0"/>
              <a:buChar char="•"/>
            </a:pPr>
            <a:r>
              <a:rPr lang="en-US" dirty="0">
                <a:solidFill>
                  <a:schemeClr val="bg2"/>
                </a:solidFill>
              </a:rPr>
              <a:t>Disinfection strategies</a:t>
            </a:r>
          </a:p>
          <a:p>
            <a:pPr marL="342900" indent="-342900">
              <a:buFont typeface="Arial" panose="020B0604020202020204" pitchFamily="34" charset="0"/>
              <a:buChar char="•"/>
            </a:pPr>
            <a:r>
              <a:rPr lang="en-US" sz="2400" dirty="0">
                <a:solidFill>
                  <a:schemeClr val="bg2"/>
                </a:solidFill>
              </a:rPr>
              <a:t>Optimize WTP processes (coagulation)</a:t>
            </a:r>
          </a:p>
          <a:p>
            <a:pPr marL="342900" indent="-342900">
              <a:buFont typeface="Arial" panose="020B0604020202020204" pitchFamily="34" charset="0"/>
              <a:buChar char="•"/>
            </a:pPr>
            <a:r>
              <a:rPr lang="en-US" sz="2400" dirty="0">
                <a:solidFill>
                  <a:schemeClr val="bg2"/>
                </a:solidFill>
              </a:rPr>
              <a:t>Powered Activated Carbon (PAC)</a:t>
            </a:r>
          </a:p>
          <a:p>
            <a:pPr marL="342900" indent="-342900">
              <a:buFont typeface="Arial" panose="020B0604020202020204" pitchFamily="34" charset="0"/>
              <a:buChar char="•"/>
            </a:pPr>
            <a:r>
              <a:rPr lang="en-US" sz="2400" dirty="0">
                <a:solidFill>
                  <a:schemeClr val="bg2"/>
                </a:solidFill>
              </a:rPr>
              <a:t>UV</a:t>
            </a:r>
          </a:p>
          <a:p>
            <a:pPr marL="342900" indent="-342900">
              <a:buFont typeface="Arial" panose="020B0604020202020204" pitchFamily="34" charset="0"/>
              <a:buChar char="•"/>
            </a:pPr>
            <a:r>
              <a:rPr lang="en-US" sz="2400" dirty="0">
                <a:solidFill>
                  <a:schemeClr val="bg2"/>
                </a:solidFill>
              </a:rPr>
              <a:t>Ozone/Biofilters</a:t>
            </a:r>
          </a:p>
          <a:p>
            <a:pPr marL="342900" indent="-342900">
              <a:buFont typeface="Arial" panose="020B0604020202020204" pitchFamily="34" charset="0"/>
              <a:buChar char="•"/>
            </a:pPr>
            <a:r>
              <a:rPr lang="en-US" b="1" u="sng" dirty="0"/>
              <a:t>Chloramines</a:t>
            </a:r>
          </a:p>
          <a:p>
            <a:pPr marL="342900" indent="-342900">
              <a:buFont typeface="Arial" panose="020B0604020202020204" pitchFamily="34" charset="0"/>
              <a:buChar char="•"/>
            </a:pPr>
            <a:r>
              <a:rPr lang="en-US" sz="2400" dirty="0">
                <a:solidFill>
                  <a:schemeClr val="bg2"/>
                </a:solidFill>
              </a:rPr>
              <a:t>Granular Activated Carbon (GAC)</a:t>
            </a:r>
          </a:p>
          <a:p>
            <a:endParaRPr lang="en-US" dirty="0"/>
          </a:p>
        </p:txBody>
      </p:sp>
      <p:sp>
        <p:nvSpPr>
          <p:cNvPr id="4" name="Slide Number Placeholder 3">
            <a:extLst>
              <a:ext uri="{FF2B5EF4-FFF2-40B4-BE49-F238E27FC236}">
                <a16:creationId xmlns:a16="http://schemas.microsoft.com/office/drawing/2014/main" id="{EBDE6841-17F0-CAA3-C6FA-4FC315C6FEAC}"/>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8003127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4062B-E0C1-4609-5938-D450D498D551}"/>
              </a:ext>
            </a:extLst>
          </p:cNvPr>
          <p:cNvSpPr>
            <a:spLocks noGrp="1"/>
          </p:cNvSpPr>
          <p:nvPr>
            <p:ph type="title"/>
          </p:nvPr>
        </p:nvSpPr>
        <p:spPr/>
        <p:txBody>
          <a:bodyPr/>
          <a:lstStyle/>
          <a:p>
            <a:r>
              <a:rPr lang="en-US" dirty="0"/>
              <a:t>History of chloramines</a:t>
            </a:r>
          </a:p>
        </p:txBody>
      </p:sp>
      <p:sp>
        <p:nvSpPr>
          <p:cNvPr id="3" name="Content Placeholder 2">
            <a:extLst>
              <a:ext uri="{FF2B5EF4-FFF2-40B4-BE49-F238E27FC236}">
                <a16:creationId xmlns:a16="http://schemas.microsoft.com/office/drawing/2014/main" id="{2691628A-199C-CE3A-F88C-24A999303B12}"/>
              </a:ext>
            </a:extLst>
          </p:cNvPr>
          <p:cNvSpPr>
            <a:spLocks noGrp="1"/>
          </p:cNvSpPr>
          <p:nvPr>
            <p:ph idx="1"/>
          </p:nvPr>
        </p:nvSpPr>
        <p:spPr/>
        <p:txBody>
          <a:bodyPr/>
          <a:lstStyle/>
          <a:p>
            <a:r>
              <a:rPr lang="en-US" dirty="0"/>
              <a:t> </a:t>
            </a:r>
          </a:p>
        </p:txBody>
      </p:sp>
      <p:sp>
        <p:nvSpPr>
          <p:cNvPr id="4" name="Slide Number Placeholder 3">
            <a:extLst>
              <a:ext uri="{FF2B5EF4-FFF2-40B4-BE49-F238E27FC236}">
                <a16:creationId xmlns:a16="http://schemas.microsoft.com/office/drawing/2014/main" id="{5164B6A2-8F06-3A90-7181-5A9FFF72017B}"/>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5" name="Picture 4">
            <a:extLst>
              <a:ext uri="{FF2B5EF4-FFF2-40B4-BE49-F238E27FC236}">
                <a16:creationId xmlns:a16="http://schemas.microsoft.com/office/drawing/2014/main" id="{958BF3E8-77D1-2F84-B99C-B0A4462D100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043" y="1801911"/>
            <a:ext cx="8893913" cy="4062218"/>
          </a:xfrm>
          <a:prstGeom prst="rect">
            <a:avLst/>
          </a:prstGeom>
        </p:spPr>
      </p:pic>
    </p:spTree>
    <p:extLst>
      <p:ext uri="{BB962C8B-B14F-4D97-AF65-F5344CB8AC3E}">
        <p14:creationId xmlns:p14="http://schemas.microsoft.com/office/powerpoint/2010/main" val="114997919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B78D7-D3B3-55B5-3398-CF59E59875D8}"/>
              </a:ext>
            </a:extLst>
          </p:cNvPr>
          <p:cNvSpPr>
            <a:spLocks noGrp="1"/>
          </p:cNvSpPr>
          <p:nvPr>
            <p:ph type="title"/>
          </p:nvPr>
        </p:nvSpPr>
        <p:spPr/>
        <p:txBody>
          <a:bodyPr/>
          <a:lstStyle/>
          <a:p>
            <a:r>
              <a:rPr lang="en-US" dirty="0"/>
              <a:t>Utilities with long experience</a:t>
            </a:r>
          </a:p>
        </p:txBody>
      </p:sp>
      <p:sp>
        <p:nvSpPr>
          <p:cNvPr id="3" name="Content Placeholder 2">
            <a:extLst>
              <a:ext uri="{FF2B5EF4-FFF2-40B4-BE49-F238E27FC236}">
                <a16:creationId xmlns:a16="http://schemas.microsoft.com/office/drawing/2014/main" id="{8E9AC688-79ED-80C3-ABE3-BCCEF2A60FDD}"/>
              </a:ext>
            </a:extLst>
          </p:cNvPr>
          <p:cNvSpPr>
            <a:spLocks noGrp="1"/>
          </p:cNvSpPr>
          <p:nvPr>
            <p:ph idx="1"/>
          </p:nvPr>
        </p:nvSpPr>
        <p:spPr>
          <a:xfrm>
            <a:off x="857250" y="1638142"/>
            <a:ext cx="3714750" cy="3619658"/>
          </a:xfrm>
        </p:spPr>
        <p:txBody>
          <a:bodyPr/>
          <a:lstStyle/>
          <a:p>
            <a:pPr marL="342900" indent="-342900">
              <a:buFont typeface="Arial" panose="020B0604020202020204" pitchFamily="34" charset="0"/>
              <a:buChar char="•"/>
            </a:pPr>
            <a:r>
              <a:rPr lang="en-US" dirty="0"/>
              <a:t>St. Louis 	   1934</a:t>
            </a:r>
          </a:p>
          <a:p>
            <a:pPr marL="342900" indent="-342900">
              <a:buFont typeface="Arial" panose="020B0604020202020204" pitchFamily="34" charset="0"/>
              <a:buChar char="•"/>
            </a:pPr>
            <a:r>
              <a:rPr lang="en-US" dirty="0"/>
              <a:t>Boston	   1944</a:t>
            </a:r>
          </a:p>
          <a:p>
            <a:pPr marL="342900" indent="-342900">
              <a:buFont typeface="Arial" panose="020B0604020202020204" pitchFamily="34" charset="0"/>
              <a:buChar char="•"/>
            </a:pPr>
            <a:r>
              <a:rPr lang="en-US" dirty="0"/>
              <a:t>Indianapolis 1954</a:t>
            </a:r>
          </a:p>
          <a:p>
            <a:pPr marL="342900" indent="-342900">
              <a:buFont typeface="Arial" panose="020B0604020202020204" pitchFamily="34" charset="0"/>
              <a:buChar char="•"/>
            </a:pPr>
            <a:r>
              <a:rPr lang="en-US" dirty="0"/>
              <a:t>Minneapolis 1959</a:t>
            </a:r>
          </a:p>
          <a:p>
            <a:pPr marL="342900" indent="-342900">
              <a:buFont typeface="Arial" panose="020B0604020202020204" pitchFamily="34" charset="0"/>
              <a:buChar char="•"/>
            </a:pPr>
            <a:r>
              <a:rPr lang="en-US" dirty="0"/>
              <a:t>Dallas	   1969</a:t>
            </a:r>
          </a:p>
          <a:p>
            <a:pPr marL="342900" indent="-342900">
              <a:buFont typeface="Arial" panose="020B0604020202020204" pitchFamily="34" charset="0"/>
              <a:buChar char="•"/>
            </a:pPr>
            <a:r>
              <a:rPr lang="en-US" dirty="0"/>
              <a:t>Philadelphia 1982</a:t>
            </a:r>
          </a:p>
          <a:p>
            <a:pPr marL="342900" indent="-342900">
              <a:buFont typeface="Arial" panose="020B0604020202020204" pitchFamily="34" charset="0"/>
              <a:buChar char="•"/>
            </a:pPr>
            <a:r>
              <a:rPr lang="en-US" dirty="0"/>
              <a:t>Miami	   1982</a:t>
            </a:r>
          </a:p>
          <a:p>
            <a:endParaRPr lang="en-US" dirty="0"/>
          </a:p>
        </p:txBody>
      </p:sp>
      <p:sp>
        <p:nvSpPr>
          <p:cNvPr id="4" name="Slide Number Placeholder 3">
            <a:extLst>
              <a:ext uri="{FF2B5EF4-FFF2-40B4-BE49-F238E27FC236}">
                <a16:creationId xmlns:a16="http://schemas.microsoft.com/office/drawing/2014/main" id="{7E03BD37-0CDC-B510-CCE6-799924BA1A03}"/>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94</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7" name="Picture 2">
            <a:extLst>
              <a:ext uri="{FF2B5EF4-FFF2-40B4-BE49-F238E27FC236}">
                <a16:creationId xmlns:a16="http://schemas.microsoft.com/office/drawing/2014/main" id="{96962689-CC4C-9B09-FAFE-C5BCF3F3D7F6}"/>
              </a:ext>
            </a:extLst>
          </p:cNvPr>
          <p:cNvPicPr>
            <a:picLocks noChangeAspect="1" noChangeArrowheads="1"/>
          </p:cNvPicPr>
          <p:nvPr/>
        </p:nvPicPr>
        <p:blipFill>
          <a:blip r:embed="rId2" cstate="print"/>
          <a:srcRect/>
          <a:stretch>
            <a:fillRect/>
          </a:stretch>
        </p:blipFill>
        <p:spPr bwMode="auto">
          <a:xfrm>
            <a:off x="5423661" y="1219201"/>
            <a:ext cx="2653539" cy="2514600"/>
          </a:xfrm>
          <a:prstGeom prst="rect">
            <a:avLst/>
          </a:prstGeom>
          <a:noFill/>
          <a:ln w="9525">
            <a:noFill/>
            <a:miter lim="800000"/>
            <a:headEnd/>
            <a:tailEnd/>
          </a:ln>
        </p:spPr>
      </p:pic>
      <p:pic>
        <p:nvPicPr>
          <p:cNvPr id="8" name="Picture 3">
            <a:extLst>
              <a:ext uri="{FF2B5EF4-FFF2-40B4-BE49-F238E27FC236}">
                <a16:creationId xmlns:a16="http://schemas.microsoft.com/office/drawing/2014/main" id="{D230A193-7387-38EF-0559-D983373B9319}"/>
              </a:ext>
            </a:extLst>
          </p:cNvPr>
          <p:cNvPicPr>
            <a:picLocks noChangeAspect="1" noChangeArrowheads="1"/>
          </p:cNvPicPr>
          <p:nvPr/>
        </p:nvPicPr>
        <p:blipFill>
          <a:blip r:embed="rId3" cstate="print"/>
          <a:srcRect/>
          <a:stretch>
            <a:fillRect/>
          </a:stretch>
        </p:blipFill>
        <p:spPr bwMode="auto">
          <a:xfrm>
            <a:off x="5298044" y="3867275"/>
            <a:ext cx="2984896" cy="2132068"/>
          </a:xfrm>
          <a:prstGeom prst="rect">
            <a:avLst/>
          </a:prstGeom>
          <a:noFill/>
          <a:ln w="9525">
            <a:noFill/>
            <a:miter lim="800000"/>
            <a:headEnd/>
            <a:tailEnd/>
          </a:ln>
        </p:spPr>
      </p:pic>
    </p:spTree>
    <p:extLst>
      <p:ext uri="{BB962C8B-B14F-4D97-AF65-F5344CB8AC3E}">
        <p14:creationId xmlns:p14="http://schemas.microsoft.com/office/powerpoint/2010/main" val="48724610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B4E7D-30D2-68FD-25AF-C61AB7B9381C}"/>
              </a:ext>
            </a:extLst>
          </p:cNvPr>
          <p:cNvSpPr>
            <a:spLocks noGrp="1"/>
          </p:cNvSpPr>
          <p:nvPr>
            <p:ph type="title"/>
          </p:nvPr>
        </p:nvSpPr>
        <p:spPr/>
        <p:txBody>
          <a:bodyPr/>
          <a:lstStyle/>
          <a:p>
            <a:r>
              <a:rPr lang="en-US" dirty="0"/>
              <a:t>Chloramine benefits</a:t>
            </a:r>
          </a:p>
        </p:txBody>
      </p:sp>
      <p:sp>
        <p:nvSpPr>
          <p:cNvPr id="3" name="Content Placeholder 2">
            <a:extLst>
              <a:ext uri="{FF2B5EF4-FFF2-40B4-BE49-F238E27FC236}">
                <a16:creationId xmlns:a16="http://schemas.microsoft.com/office/drawing/2014/main" id="{0D09CC67-1E7A-5C62-364F-3E073F5F1E9C}"/>
              </a:ext>
            </a:extLst>
          </p:cNvPr>
          <p:cNvSpPr>
            <a:spLocks noGrp="1"/>
          </p:cNvSpPr>
          <p:nvPr>
            <p:ph idx="1"/>
          </p:nvPr>
        </p:nvSpPr>
        <p:spPr>
          <a:xfrm>
            <a:off x="457200" y="1600200"/>
            <a:ext cx="7848600" cy="4800600"/>
          </a:xfrm>
        </p:spPr>
        <p:txBody>
          <a:bodyPr/>
          <a:lstStyle/>
          <a:p>
            <a:pPr marL="342900" indent="-342900">
              <a:buFont typeface="Arial" panose="020B0604020202020204" pitchFamily="34" charset="0"/>
              <a:buChar char="•"/>
            </a:pPr>
            <a:r>
              <a:rPr lang="en-US" altLang="en-US" sz="2400" dirty="0"/>
              <a:t>Good TTHM/HAA5 control</a:t>
            </a:r>
          </a:p>
          <a:p>
            <a:pPr marL="342900" indent="-342900">
              <a:buFont typeface="Arial" panose="020B0604020202020204" pitchFamily="34" charset="0"/>
              <a:buChar char="•"/>
            </a:pPr>
            <a:r>
              <a:rPr lang="en-US" altLang="en-US" sz="2400" dirty="0"/>
              <a:t>Longer lasting secondary disinfectant residual than free chlorine</a:t>
            </a:r>
          </a:p>
          <a:p>
            <a:pPr marL="342900" indent="-342900">
              <a:buFont typeface="Arial" panose="020B0604020202020204" pitchFamily="34" charset="0"/>
              <a:buChar char="•"/>
            </a:pPr>
            <a:r>
              <a:rPr lang="en-US" altLang="en-US" sz="2400" dirty="0"/>
              <a:t>Biofilm control</a:t>
            </a:r>
          </a:p>
          <a:p>
            <a:pPr marL="342900" indent="-342900">
              <a:buFont typeface="Arial" panose="020B0604020202020204" pitchFamily="34" charset="0"/>
              <a:buChar char="•"/>
            </a:pPr>
            <a:r>
              <a:rPr lang="en-US" altLang="en-US" sz="2400" dirty="0"/>
              <a:t>Minimize Cl</a:t>
            </a:r>
            <a:r>
              <a:rPr lang="en-US" altLang="en-US" sz="2400" baseline="-25000" dirty="0"/>
              <a:t>2</a:t>
            </a:r>
            <a:r>
              <a:rPr lang="en-US" altLang="en-US" sz="2400" dirty="0"/>
              <a:t> Taste &amp; Odor</a:t>
            </a:r>
          </a:p>
          <a:p>
            <a:pPr marL="342900" indent="-342900">
              <a:buFont typeface="Arial" panose="020B0604020202020204" pitchFamily="34" charset="0"/>
              <a:buChar char="•"/>
            </a:pPr>
            <a:r>
              <a:rPr lang="en-US" altLang="en-US" sz="2400" dirty="0">
                <a:solidFill>
                  <a:schemeClr val="tx1"/>
                </a:solidFill>
              </a:rPr>
              <a:t>Widely practiced </a:t>
            </a:r>
          </a:p>
          <a:p>
            <a:pPr marL="342900" indent="-342900">
              <a:buFont typeface="Arial" panose="020B0604020202020204" pitchFamily="34" charset="0"/>
              <a:buChar char="•"/>
            </a:pPr>
            <a:r>
              <a:rPr lang="en-US" altLang="en-US" sz="2400" dirty="0">
                <a:solidFill>
                  <a:schemeClr val="tx1"/>
                </a:solidFill>
              </a:rPr>
              <a:t>Relatively inexpensive</a:t>
            </a:r>
          </a:p>
          <a:p>
            <a:pPr marL="342900" indent="-342900">
              <a:buFont typeface="Arial" panose="020B0604020202020204" pitchFamily="34" charset="0"/>
              <a:buChar char="•"/>
            </a:pPr>
            <a:r>
              <a:rPr lang="en-US" altLang="en-US" sz="2400" dirty="0">
                <a:solidFill>
                  <a:schemeClr val="tx1"/>
                </a:solidFill>
              </a:rPr>
              <a:t>Short Implementation time</a:t>
            </a:r>
            <a:endParaRPr lang="en-US" dirty="0"/>
          </a:p>
        </p:txBody>
      </p:sp>
      <p:sp>
        <p:nvSpPr>
          <p:cNvPr id="4" name="Slide Number Placeholder 3">
            <a:extLst>
              <a:ext uri="{FF2B5EF4-FFF2-40B4-BE49-F238E27FC236}">
                <a16:creationId xmlns:a16="http://schemas.microsoft.com/office/drawing/2014/main" id="{DAF97CF0-D001-AAC2-BDF2-1EEDB05C9DD0}"/>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95</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0345519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Line 2"/>
          <p:cNvSpPr>
            <a:spLocks noChangeShapeType="1"/>
          </p:cNvSpPr>
          <p:nvPr/>
        </p:nvSpPr>
        <p:spPr bwMode="auto">
          <a:xfrm>
            <a:off x="1453311" y="1778000"/>
            <a:ext cx="0" cy="3878263"/>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90819" name="Line 3"/>
          <p:cNvSpPr>
            <a:spLocks noChangeShapeType="1"/>
          </p:cNvSpPr>
          <p:nvPr/>
        </p:nvSpPr>
        <p:spPr bwMode="auto">
          <a:xfrm>
            <a:off x="1456486" y="5656263"/>
            <a:ext cx="6778625" cy="0"/>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90820" name="Arc 4"/>
          <p:cNvSpPr>
            <a:spLocks/>
          </p:cNvSpPr>
          <p:nvPr/>
        </p:nvSpPr>
        <p:spPr bwMode="auto">
          <a:xfrm>
            <a:off x="1472361" y="2308225"/>
            <a:ext cx="6232525" cy="4038600"/>
          </a:xfrm>
          <a:custGeom>
            <a:avLst/>
            <a:gdLst>
              <a:gd name="G0" fmla="+- 21283 0 0"/>
              <a:gd name="G1" fmla="+- 21600 0 0"/>
              <a:gd name="G2" fmla="+- 21600 0 0"/>
              <a:gd name="T0" fmla="*/ 0 w 21422"/>
              <a:gd name="T1" fmla="*/ 17916 h 21600"/>
              <a:gd name="T2" fmla="*/ 21422 w 21422"/>
              <a:gd name="T3" fmla="*/ 0 h 21600"/>
              <a:gd name="T4" fmla="*/ 21283 w 21422"/>
              <a:gd name="T5" fmla="*/ 21600 h 21600"/>
            </a:gdLst>
            <a:ahLst/>
            <a:cxnLst>
              <a:cxn ang="0">
                <a:pos x="T0" y="T1"/>
              </a:cxn>
              <a:cxn ang="0">
                <a:pos x="T2" y="T3"/>
              </a:cxn>
              <a:cxn ang="0">
                <a:pos x="T4" y="T5"/>
              </a:cxn>
            </a:cxnLst>
            <a:rect l="0" t="0" r="r" b="b"/>
            <a:pathLst>
              <a:path w="21422" h="21600" fill="none" extrusionOk="0">
                <a:moveTo>
                  <a:pt x="-1" y="17915"/>
                </a:moveTo>
                <a:cubicBezTo>
                  <a:pt x="1791" y="7561"/>
                  <a:pt x="10775" y="-1"/>
                  <a:pt x="21283" y="0"/>
                </a:cubicBezTo>
                <a:cubicBezTo>
                  <a:pt x="21329" y="0"/>
                  <a:pt x="21375" y="0"/>
                  <a:pt x="21421" y="0"/>
                </a:cubicBezTo>
              </a:path>
              <a:path w="21422" h="21600" stroke="0" extrusionOk="0">
                <a:moveTo>
                  <a:pt x="-1" y="17915"/>
                </a:moveTo>
                <a:cubicBezTo>
                  <a:pt x="1791" y="7561"/>
                  <a:pt x="10775" y="-1"/>
                  <a:pt x="21283" y="0"/>
                </a:cubicBezTo>
                <a:cubicBezTo>
                  <a:pt x="21329" y="0"/>
                  <a:pt x="21375" y="0"/>
                  <a:pt x="21421" y="0"/>
                </a:cubicBezTo>
                <a:lnTo>
                  <a:pt x="21283" y="21600"/>
                </a:lnTo>
                <a:close/>
              </a:path>
            </a:pathLst>
          </a:custGeom>
          <a:noFill/>
          <a:ln w="25400" cap="rnd">
            <a:solidFill>
              <a:srgbClr val="FF66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90822" name="Line 6"/>
          <p:cNvSpPr>
            <a:spLocks noChangeShapeType="1"/>
          </p:cNvSpPr>
          <p:nvPr/>
        </p:nvSpPr>
        <p:spPr bwMode="auto">
          <a:xfrm flipV="1">
            <a:off x="1837486" y="1763713"/>
            <a:ext cx="0" cy="3890962"/>
          </a:xfrm>
          <a:prstGeom prst="line">
            <a:avLst/>
          </a:prstGeom>
          <a:noFill/>
          <a:ln w="50800">
            <a:solidFill>
              <a:schemeClr val="tx2"/>
            </a:solidFill>
            <a:prstDash val="dash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90823" name="Rectangle 7"/>
          <p:cNvSpPr>
            <a:spLocks noChangeArrowheads="1"/>
          </p:cNvSpPr>
          <p:nvPr/>
        </p:nvSpPr>
        <p:spPr bwMode="auto">
          <a:xfrm>
            <a:off x="2253411" y="1641533"/>
            <a:ext cx="2623670" cy="698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2628" tIns="41315" rIns="82628" bIns="41315">
            <a:spAutoFit/>
          </a:bodyPr>
          <a:lstStyle>
            <a:lvl1pPr algn="l" defTabSz="820738">
              <a:defRPr sz="2400">
                <a:solidFill>
                  <a:schemeClr val="tx1"/>
                </a:solidFill>
                <a:latin typeface="Times New Roman" panose="02020603050405020304" pitchFamily="18" charset="0"/>
              </a:defRPr>
            </a:lvl1pPr>
            <a:lvl2pPr marL="409575" algn="l" defTabSz="820738">
              <a:defRPr sz="2400">
                <a:solidFill>
                  <a:schemeClr val="tx1"/>
                </a:solidFill>
                <a:latin typeface="Times New Roman" panose="02020603050405020304" pitchFamily="18" charset="0"/>
              </a:defRPr>
            </a:lvl2pPr>
            <a:lvl3pPr marL="820738" algn="l" defTabSz="820738">
              <a:defRPr sz="2400">
                <a:solidFill>
                  <a:schemeClr val="tx1"/>
                </a:solidFill>
                <a:latin typeface="Times New Roman" panose="02020603050405020304" pitchFamily="18" charset="0"/>
              </a:defRPr>
            </a:lvl3pPr>
            <a:lvl4pPr marL="1230313" algn="l" defTabSz="820738">
              <a:defRPr sz="2400">
                <a:solidFill>
                  <a:schemeClr val="tx1"/>
                </a:solidFill>
                <a:latin typeface="Times New Roman" panose="02020603050405020304" pitchFamily="18" charset="0"/>
              </a:defRPr>
            </a:lvl4pPr>
            <a:lvl5pPr marL="1641475" algn="l" defTabSz="820738">
              <a:defRPr sz="2400">
                <a:solidFill>
                  <a:schemeClr val="tx1"/>
                </a:solidFill>
                <a:latin typeface="Times New Roman" panose="02020603050405020304" pitchFamily="18" charset="0"/>
              </a:defRPr>
            </a:lvl5pPr>
            <a:lvl6pPr marL="2098675" defTabSz="820738" fontAlgn="base">
              <a:spcBef>
                <a:spcPct val="0"/>
              </a:spcBef>
              <a:spcAft>
                <a:spcPct val="0"/>
              </a:spcAft>
              <a:defRPr sz="2400">
                <a:solidFill>
                  <a:schemeClr val="tx1"/>
                </a:solidFill>
                <a:latin typeface="Times New Roman" panose="02020603050405020304" pitchFamily="18" charset="0"/>
              </a:defRPr>
            </a:lvl6pPr>
            <a:lvl7pPr marL="2555875" defTabSz="820738" fontAlgn="base">
              <a:spcBef>
                <a:spcPct val="0"/>
              </a:spcBef>
              <a:spcAft>
                <a:spcPct val="0"/>
              </a:spcAft>
              <a:defRPr sz="2400">
                <a:solidFill>
                  <a:schemeClr val="tx1"/>
                </a:solidFill>
                <a:latin typeface="Times New Roman" panose="02020603050405020304" pitchFamily="18" charset="0"/>
              </a:defRPr>
            </a:lvl7pPr>
            <a:lvl8pPr marL="3013075" defTabSz="820738" fontAlgn="base">
              <a:spcBef>
                <a:spcPct val="0"/>
              </a:spcBef>
              <a:spcAft>
                <a:spcPct val="0"/>
              </a:spcAft>
              <a:defRPr sz="2400">
                <a:solidFill>
                  <a:schemeClr val="tx1"/>
                </a:solidFill>
                <a:latin typeface="Times New Roman" panose="02020603050405020304" pitchFamily="18" charset="0"/>
              </a:defRPr>
            </a:lvl8pPr>
            <a:lvl9pPr marL="3470275" defTabSz="820738" fontAlgn="base">
              <a:spcBef>
                <a:spcPct val="0"/>
              </a:spcBef>
              <a:spcAft>
                <a:spcPct val="0"/>
              </a:spcAft>
              <a:defRPr sz="2400">
                <a:solidFill>
                  <a:schemeClr val="tx1"/>
                </a:solidFill>
                <a:latin typeface="Times New Roman" panose="02020603050405020304" pitchFamily="18" charset="0"/>
              </a:defRPr>
            </a:lvl9pPr>
          </a:lstStyle>
          <a:p>
            <a:pPr eaLnBrk="0" hangingPunct="0"/>
            <a:r>
              <a:rPr lang="en-US" altLang="en-US" sz="2000" b="1" dirty="0"/>
              <a:t>primary disinfection</a:t>
            </a:r>
          </a:p>
          <a:p>
            <a:pPr eaLnBrk="0" hangingPunct="0"/>
            <a:r>
              <a:rPr lang="en-US" altLang="en-US" sz="2000" b="1" dirty="0"/>
              <a:t>with free chlorine</a:t>
            </a:r>
          </a:p>
        </p:txBody>
      </p:sp>
      <p:grpSp>
        <p:nvGrpSpPr>
          <p:cNvPr id="2" name="Group 1"/>
          <p:cNvGrpSpPr/>
          <p:nvPr/>
        </p:nvGrpSpPr>
        <p:grpSpPr>
          <a:xfrm>
            <a:off x="1888286" y="3336858"/>
            <a:ext cx="5700713" cy="2123005"/>
            <a:chOff x="1888286" y="3336858"/>
            <a:chExt cx="5700713" cy="2123005"/>
          </a:xfrm>
        </p:grpSpPr>
        <p:sp>
          <p:nvSpPr>
            <p:cNvPr id="290821" name="Arc 5"/>
            <p:cNvSpPr>
              <a:spLocks/>
            </p:cNvSpPr>
            <p:nvPr/>
          </p:nvSpPr>
          <p:spPr bwMode="auto">
            <a:xfrm>
              <a:off x="1888286" y="4203700"/>
              <a:ext cx="5700713" cy="915988"/>
            </a:xfrm>
            <a:custGeom>
              <a:avLst/>
              <a:gdLst>
                <a:gd name="G0" fmla="+- 19773 0 0"/>
                <a:gd name="G1" fmla="+- 21600 0 0"/>
                <a:gd name="G2" fmla="+- 21600 0 0"/>
                <a:gd name="T0" fmla="*/ 0 w 20006"/>
                <a:gd name="T1" fmla="*/ 12905 h 21600"/>
                <a:gd name="T2" fmla="*/ 20006 w 20006"/>
                <a:gd name="T3" fmla="*/ 1 h 21600"/>
                <a:gd name="T4" fmla="*/ 19773 w 20006"/>
                <a:gd name="T5" fmla="*/ 21600 h 21600"/>
              </a:gdLst>
              <a:ahLst/>
              <a:cxnLst>
                <a:cxn ang="0">
                  <a:pos x="T0" y="T1"/>
                </a:cxn>
                <a:cxn ang="0">
                  <a:pos x="T2" y="T3"/>
                </a:cxn>
                <a:cxn ang="0">
                  <a:pos x="T4" y="T5"/>
                </a:cxn>
              </a:cxnLst>
              <a:rect l="0" t="0" r="r" b="b"/>
              <a:pathLst>
                <a:path w="20006" h="21600" fill="none" extrusionOk="0">
                  <a:moveTo>
                    <a:pt x="0" y="12905"/>
                  </a:moveTo>
                  <a:cubicBezTo>
                    <a:pt x="3448" y="5062"/>
                    <a:pt x="11206" y="-1"/>
                    <a:pt x="19773" y="0"/>
                  </a:cubicBezTo>
                  <a:cubicBezTo>
                    <a:pt x="19850" y="0"/>
                    <a:pt x="19928" y="0"/>
                    <a:pt x="20005" y="1"/>
                  </a:cubicBezTo>
                </a:path>
                <a:path w="20006" h="21600" stroke="0" extrusionOk="0">
                  <a:moveTo>
                    <a:pt x="0" y="12905"/>
                  </a:moveTo>
                  <a:cubicBezTo>
                    <a:pt x="3448" y="5062"/>
                    <a:pt x="11206" y="-1"/>
                    <a:pt x="19773" y="0"/>
                  </a:cubicBezTo>
                  <a:cubicBezTo>
                    <a:pt x="19850" y="0"/>
                    <a:pt x="19928" y="0"/>
                    <a:pt x="20005" y="1"/>
                  </a:cubicBezTo>
                  <a:lnTo>
                    <a:pt x="19773" y="21600"/>
                  </a:lnTo>
                  <a:close/>
                </a:path>
              </a:pathLst>
            </a:custGeom>
            <a:noFill/>
            <a:ln w="25400" cap="rnd">
              <a:solidFill>
                <a:srgbClr val="339966"/>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90824" name="Rectangle 8"/>
            <p:cNvSpPr>
              <a:spLocks noChangeArrowheads="1"/>
            </p:cNvSpPr>
            <p:nvPr/>
          </p:nvSpPr>
          <p:spPr bwMode="auto">
            <a:xfrm>
              <a:off x="5287124" y="3336858"/>
              <a:ext cx="2095283" cy="760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628" tIns="41315" rIns="82628" bIns="41315">
              <a:spAutoFit/>
            </a:bodyPr>
            <a:lstStyle>
              <a:lvl1pPr algn="l" defTabSz="820738">
                <a:defRPr sz="2400">
                  <a:solidFill>
                    <a:schemeClr val="tx1"/>
                  </a:solidFill>
                  <a:latin typeface="Times New Roman" panose="02020603050405020304" pitchFamily="18" charset="0"/>
                </a:defRPr>
              </a:lvl1pPr>
              <a:lvl2pPr marL="409575" algn="l" defTabSz="820738">
                <a:defRPr sz="2400">
                  <a:solidFill>
                    <a:schemeClr val="tx1"/>
                  </a:solidFill>
                  <a:latin typeface="Times New Roman" panose="02020603050405020304" pitchFamily="18" charset="0"/>
                </a:defRPr>
              </a:lvl2pPr>
              <a:lvl3pPr marL="820738" algn="l" defTabSz="820738">
                <a:defRPr sz="2400">
                  <a:solidFill>
                    <a:schemeClr val="tx1"/>
                  </a:solidFill>
                  <a:latin typeface="Times New Roman" panose="02020603050405020304" pitchFamily="18" charset="0"/>
                </a:defRPr>
              </a:lvl3pPr>
              <a:lvl4pPr marL="1230313" algn="l" defTabSz="820738">
                <a:defRPr sz="2400">
                  <a:solidFill>
                    <a:schemeClr val="tx1"/>
                  </a:solidFill>
                  <a:latin typeface="Times New Roman" panose="02020603050405020304" pitchFamily="18" charset="0"/>
                </a:defRPr>
              </a:lvl4pPr>
              <a:lvl5pPr marL="1641475" algn="l" defTabSz="820738">
                <a:defRPr sz="2400">
                  <a:solidFill>
                    <a:schemeClr val="tx1"/>
                  </a:solidFill>
                  <a:latin typeface="Times New Roman" panose="02020603050405020304" pitchFamily="18" charset="0"/>
                </a:defRPr>
              </a:lvl5pPr>
              <a:lvl6pPr marL="2098675" defTabSz="820738" fontAlgn="base">
                <a:spcBef>
                  <a:spcPct val="0"/>
                </a:spcBef>
                <a:spcAft>
                  <a:spcPct val="0"/>
                </a:spcAft>
                <a:defRPr sz="2400">
                  <a:solidFill>
                    <a:schemeClr val="tx1"/>
                  </a:solidFill>
                  <a:latin typeface="Times New Roman" panose="02020603050405020304" pitchFamily="18" charset="0"/>
                </a:defRPr>
              </a:lvl6pPr>
              <a:lvl7pPr marL="2555875" defTabSz="820738" fontAlgn="base">
                <a:spcBef>
                  <a:spcPct val="0"/>
                </a:spcBef>
                <a:spcAft>
                  <a:spcPct val="0"/>
                </a:spcAft>
                <a:defRPr sz="2400">
                  <a:solidFill>
                    <a:schemeClr val="tx1"/>
                  </a:solidFill>
                  <a:latin typeface="Times New Roman" panose="02020603050405020304" pitchFamily="18" charset="0"/>
                </a:defRPr>
              </a:lvl7pPr>
              <a:lvl8pPr marL="3013075" defTabSz="820738" fontAlgn="base">
                <a:spcBef>
                  <a:spcPct val="0"/>
                </a:spcBef>
                <a:spcAft>
                  <a:spcPct val="0"/>
                </a:spcAft>
                <a:defRPr sz="2400">
                  <a:solidFill>
                    <a:schemeClr val="tx1"/>
                  </a:solidFill>
                  <a:latin typeface="Times New Roman" panose="02020603050405020304" pitchFamily="18" charset="0"/>
                </a:defRPr>
              </a:lvl8pPr>
              <a:lvl9pPr marL="3470275" defTabSz="820738" fontAlgn="base">
                <a:spcBef>
                  <a:spcPct val="0"/>
                </a:spcBef>
                <a:spcAft>
                  <a:spcPct val="0"/>
                </a:spcAft>
                <a:defRPr sz="2400">
                  <a:solidFill>
                    <a:schemeClr val="tx1"/>
                  </a:solidFill>
                  <a:latin typeface="Times New Roman" panose="02020603050405020304" pitchFamily="18" charset="0"/>
                </a:defRPr>
              </a:lvl9pPr>
            </a:lstStyle>
            <a:p>
              <a:pPr eaLnBrk="0" hangingPunct="0"/>
              <a:r>
                <a:rPr lang="en-US" altLang="en-US" b="1" dirty="0">
                  <a:solidFill>
                    <a:srgbClr val="009900"/>
                  </a:solidFill>
                </a:rPr>
                <a:t>Chloramines</a:t>
              </a:r>
            </a:p>
            <a:p>
              <a:pPr eaLnBrk="0" hangingPunct="0"/>
              <a:r>
                <a:rPr lang="en-US" altLang="en-US" sz="2000" b="1" dirty="0">
                  <a:solidFill>
                    <a:srgbClr val="009900"/>
                  </a:solidFill>
                </a:rPr>
                <a:t>(ammonia added)</a:t>
              </a:r>
            </a:p>
          </p:txBody>
        </p:sp>
        <p:sp>
          <p:nvSpPr>
            <p:cNvPr id="290825" name="Rectangle 9"/>
            <p:cNvSpPr>
              <a:spLocks noChangeArrowheads="1"/>
            </p:cNvSpPr>
            <p:nvPr/>
          </p:nvSpPr>
          <p:spPr bwMode="auto">
            <a:xfrm>
              <a:off x="2439055" y="5068650"/>
              <a:ext cx="4599173" cy="391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628" tIns="41315" rIns="82628" bIns="41315">
              <a:spAutoFit/>
            </a:bodyPr>
            <a:lstStyle>
              <a:lvl1pPr algn="l" defTabSz="820738">
                <a:defRPr sz="2400">
                  <a:solidFill>
                    <a:schemeClr val="tx1"/>
                  </a:solidFill>
                  <a:latin typeface="Times New Roman" panose="02020603050405020304" pitchFamily="18" charset="0"/>
                </a:defRPr>
              </a:lvl1pPr>
              <a:lvl2pPr marL="409575" algn="l" defTabSz="820738">
                <a:defRPr sz="2400">
                  <a:solidFill>
                    <a:schemeClr val="tx1"/>
                  </a:solidFill>
                  <a:latin typeface="Times New Roman" panose="02020603050405020304" pitchFamily="18" charset="0"/>
                </a:defRPr>
              </a:lvl2pPr>
              <a:lvl3pPr marL="820738" algn="l" defTabSz="820738">
                <a:defRPr sz="2400">
                  <a:solidFill>
                    <a:schemeClr val="tx1"/>
                  </a:solidFill>
                  <a:latin typeface="Times New Roman" panose="02020603050405020304" pitchFamily="18" charset="0"/>
                </a:defRPr>
              </a:lvl3pPr>
              <a:lvl4pPr marL="1230313" algn="l" defTabSz="820738">
                <a:defRPr sz="2400">
                  <a:solidFill>
                    <a:schemeClr val="tx1"/>
                  </a:solidFill>
                  <a:latin typeface="Times New Roman" panose="02020603050405020304" pitchFamily="18" charset="0"/>
                </a:defRPr>
              </a:lvl4pPr>
              <a:lvl5pPr marL="1641475" algn="l" defTabSz="820738">
                <a:defRPr sz="2400">
                  <a:solidFill>
                    <a:schemeClr val="tx1"/>
                  </a:solidFill>
                  <a:latin typeface="Times New Roman" panose="02020603050405020304" pitchFamily="18" charset="0"/>
                </a:defRPr>
              </a:lvl5pPr>
              <a:lvl6pPr marL="2098675" defTabSz="820738" fontAlgn="base">
                <a:spcBef>
                  <a:spcPct val="0"/>
                </a:spcBef>
                <a:spcAft>
                  <a:spcPct val="0"/>
                </a:spcAft>
                <a:defRPr sz="2400">
                  <a:solidFill>
                    <a:schemeClr val="tx1"/>
                  </a:solidFill>
                  <a:latin typeface="Times New Roman" panose="02020603050405020304" pitchFamily="18" charset="0"/>
                </a:defRPr>
              </a:lvl6pPr>
              <a:lvl7pPr marL="2555875" defTabSz="820738" fontAlgn="base">
                <a:spcBef>
                  <a:spcPct val="0"/>
                </a:spcBef>
                <a:spcAft>
                  <a:spcPct val="0"/>
                </a:spcAft>
                <a:defRPr sz="2400">
                  <a:solidFill>
                    <a:schemeClr val="tx1"/>
                  </a:solidFill>
                  <a:latin typeface="Times New Roman" panose="02020603050405020304" pitchFamily="18" charset="0"/>
                </a:defRPr>
              </a:lvl7pPr>
              <a:lvl8pPr marL="3013075" defTabSz="820738" fontAlgn="base">
                <a:spcBef>
                  <a:spcPct val="0"/>
                </a:spcBef>
                <a:spcAft>
                  <a:spcPct val="0"/>
                </a:spcAft>
                <a:defRPr sz="2400">
                  <a:solidFill>
                    <a:schemeClr val="tx1"/>
                  </a:solidFill>
                  <a:latin typeface="Times New Roman" panose="02020603050405020304" pitchFamily="18" charset="0"/>
                </a:defRPr>
              </a:lvl8pPr>
              <a:lvl9pPr marL="3470275" defTabSz="820738" fontAlgn="base">
                <a:spcBef>
                  <a:spcPct val="0"/>
                </a:spcBef>
                <a:spcAft>
                  <a:spcPct val="0"/>
                </a:spcAft>
                <a:defRPr sz="2400">
                  <a:solidFill>
                    <a:schemeClr val="tx1"/>
                  </a:solidFill>
                  <a:latin typeface="Times New Roman" panose="02020603050405020304" pitchFamily="18" charset="0"/>
                </a:defRPr>
              </a:lvl9pPr>
            </a:lstStyle>
            <a:p>
              <a:pPr eaLnBrk="0" hangingPunct="0"/>
              <a:r>
                <a:rPr lang="en-US" altLang="en-US" sz="2000" b="1" dirty="0"/>
                <a:t>Secondary disinfection with chloramines</a:t>
              </a:r>
              <a:endParaRPr lang="en-US" altLang="en-US" sz="2000" b="1" dirty="0">
                <a:solidFill>
                  <a:schemeClr val="tx2"/>
                </a:solidFill>
              </a:endParaRPr>
            </a:p>
          </p:txBody>
        </p:sp>
      </p:grpSp>
      <p:sp>
        <p:nvSpPr>
          <p:cNvPr id="290826" name="Rectangle 10"/>
          <p:cNvSpPr>
            <a:spLocks noChangeArrowheads="1"/>
          </p:cNvSpPr>
          <p:nvPr/>
        </p:nvSpPr>
        <p:spPr bwMode="auto">
          <a:xfrm>
            <a:off x="4837915" y="1922769"/>
            <a:ext cx="2096285" cy="452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2628" tIns="41315" rIns="82628" bIns="41315">
            <a:spAutoFit/>
          </a:bodyPr>
          <a:lstStyle>
            <a:lvl1pPr algn="l" defTabSz="820738">
              <a:defRPr sz="2400">
                <a:solidFill>
                  <a:schemeClr val="tx1"/>
                </a:solidFill>
                <a:latin typeface="Times New Roman" panose="02020603050405020304" pitchFamily="18" charset="0"/>
              </a:defRPr>
            </a:lvl1pPr>
            <a:lvl2pPr marL="409575" algn="l" defTabSz="820738">
              <a:defRPr sz="2400">
                <a:solidFill>
                  <a:schemeClr val="tx1"/>
                </a:solidFill>
                <a:latin typeface="Times New Roman" panose="02020603050405020304" pitchFamily="18" charset="0"/>
              </a:defRPr>
            </a:lvl2pPr>
            <a:lvl3pPr marL="820738" algn="l" defTabSz="820738">
              <a:defRPr sz="2400">
                <a:solidFill>
                  <a:schemeClr val="tx1"/>
                </a:solidFill>
                <a:latin typeface="Times New Roman" panose="02020603050405020304" pitchFamily="18" charset="0"/>
              </a:defRPr>
            </a:lvl3pPr>
            <a:lvl4pPr marL="1230313" algn="l" defTabSz="820738">
              <a:defRPr sz="2400">
                <a:solidFill>
                  <a:schemeClr val="tx1"/>
                </a:solidFill>
                <a:latin typeface="Times New Roman" panose="02020603050405020304" pitchFamily="18" charset="0"/>
              </a:defRPr>
            </a:lvl4pPr>
            <a:lvl5pPr marL="1641475" algn="l" defTabSz="820738">
              <a:defRPr sz="2400">
                <a:solidFill>
                  <a:schemeClr val="tx1"/>
                </a:solidFill>
                <a:latin typeface="Times New Roman" panose="02020603050405020304" pitchFamily="18" charset="0"/>
              </a:defRPr>
            </a:lvl5pPr>
            <a:lvl6pPr marL="2098675" defTabSz="820738" fontAlgn="base">
              <a:spcBef>
                <a:spcPct val="0"/>
              </a:spcBef>
              <a:spcAft>
                <a:spcPct val="0"/>
              </a:spcAft>
              <a:defRPr sz="2400">
                <a:solidFill>
                  <a:schemeClr val="tx1"/>
                </a:solidFill>
                <a:latin typeface="Times New Roman" panose="02020603050405020304" pitchFamily="18" charset="0"/>
              </a:defRPr>
            </a:lvl6pPr>
            <a:lvl7pPr marL="2555875" defTabSz="820738" fontAlgn="base">
              <a:spcBef>
                <a:spcPct val="0"/>
              </a:spcBef>
              <a:spcAft>
                <a:spcPct val="0"/>
              </a:spcAft>
              <a:defRPr sz="2400">
                <a:solidFill>
                  <a:schemeClr val="tx1"/>
                </a:solidFill>
                <a:latin typeface="Times New Roman" panose="02020603050405020304" pitchFamily="18" charset="0"/>
              </a:defRPr>
            </a:lvl7pPr>
            <a:lvl8pPr marL="3013075" defTabSz="820738" fontAlgn="base">
              <a:spcBef>
                <a:spcPct val="0"/>
              </a:spcBef>
              <a:spcAft>
                <a:spcPct val="0"/>
              </a:spcAft>
              <a:defRPr sz="2400">
                <a:solidFill>
                  <a:schemeClr val="tx1"/>
                </a:solidFill>
                <a:latin typeface="Times New Roman" panose="02020603050405020304" pitchFamily="18" charset="0"/>
              </a:defRPr>
            </a:lvl8pPr>
            <a:lvl9pPr marL="3470275" defTabSz="820738" fontAlgn="base">
              <a:spcBef>
                <a:spcPct val="0"/>
              </a:spcBef>
              <a:spcAft>
                <a:spcPct val="0"/>
              </a:spcAft>
              <a:defRPr sz="2400">
                <a:solidFill>
                  <a:schemeClr val="tx1"/>
                </a:solidFill>
                <a:latin typeface="Times New Roman" panose="02020603050405020304" pitchFamily="18" charset="0"/>
              </a:defRPr>
            </a:lvl9pPr>
          </a:lstStyle>
          <a:p>
            <a:pPr eaLnBrk="0" hangingPunct="0"/>
            <a:r>
              <a:rPr lang="en-US" altLang="en-US" b="1" dirty="0">
                <a:solidFill>
                  <a:srgbClr val="FF6600"/>
                </a:solidFill>
              </a:rPr>
              <a:t>Free Chlorine</a:t>
            </a:r>
          </a:p>
        </p:txBody>
      </p:sp>
      <p:sp>
        <p:nvSpPr>
          <p:cNvPr id="290827" name="Rectangle 11"/>
          <p:cNvSpPr>
            <a:spLocks noChangeArrowheads="1"/>
          </p:cNvSpPr>
          <p:nvPr/>
        </p:nvSpPr>
        <p:spPr bwMode="auto">
          <a:xfrm>
            <a:off x="4485436" y="5710238"/>
            <a:ext cx="801688"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628" tIns="41315" rIns="82628" bIns="41315">
            <a:spAutoFit/>
          </a:bodyPr>
          <a:lstStyle>
            <a:lvl1pPr algn="l" defTabSz="820738">
              <a:defRPr sz="2400">
                <a:solidFill>
                  <a:schemeClr val="tx1"/>
                </a:solidFill>
                <a:latin typeface="Times New Roman" panose="02020603050405020304" pitchFamily="18" charset="0"/>
              </a:defRPr>
            </a:lvl1pPr>
            <a:lvl2pPr marL="409575" algn="l" defTabSz="820738">
              <a:defRPr sz="2400">
                <a:solidFill>
                  <a:schemeClr val="tx1"/>
                </a:solidFill>
                <a:latin typeface="Times New Roman" panose="02020603050405020304" pitchFamily="18" charset="0"/>
              </a:defRPr>
            </a:lvl2pPr>
            <a:lvl3pPr marL="820738" algn="l" defTabSz="820738">
              <a:defRPr sz="2400">
                <a:solidFill>
                  <a:schemeClr val="tx1"/>
                </a:solidFill>
                <a:latin typeface="Times New Roman" panose="02020603050405020304" pitchFamily="18" charset="0"/>
              </a:defRPr>
            </a:lvl3pPr>
            <a:lvl4pPr marL="1230313" algn="l" defTabSz="820738">
              <a:defRPr sz="2400">
                <a:solidFill>
                  <a:schemeClr val="tx1"/>
                </a:solidFill>
                <a:latin typeface="Times New Roman" panose="02020603050405020304" pitchFamily="18" charset="0"/>
              </a:defRPr>
            </a:lvl4pPr>
            <a:lvl5pPr marL="1641475" algn="l" defTabSz="820738">
              <a:defRPr sz="2400">
                <a:solidFill>
                  <a:schemeClr val="tx1"/>
                </a:solidFill>
                <a:latin typeface="Times New Roman" panose="02020603050405020304" pitchFamily="18" charset="0"/>
              </a:defRPr>
            </a:lvl5pPr>
            <a:lvl6pPr marL="2098675" defTabSz="820738" fontAlgn="base">
              <a:spcBef>
                <a:spcPct val="0"/>
              </a:spcBef>
              <a:spcAft>
                <a:spcPct val="0"/>
              </a:spcAft>
              <a:defRPr sz="2400">
                <a:solidFill>
                  <a:schemeClr val="tx1"/>
                </a:solidFill>
                <a:latin typeface="Times New Roman" panose="02020603050405020304" pitchFamily="18" charset="0"/>
              </a:defRPr>
            </a:lvl6pPr>
            <a:lvl7pPr marL="2555875" defTabSz="820738" fontAlgn="base">
              <a:spcBef>
                <a:spcPct val="0"/>
              </a:spcBef>
              <a:spcAft>
                <a:spcPct val="0"/>
              </a:spcAft>
              <a:defRPr sz="2400">
                <a:solidFill>
                  <a:schemeClr val="tx1"/>
                </a:solidFill>
                <a:latin typeface="Times New Roman" panose="02020603050405020304" pitchFamily="18" charset="0"/>
              </a:defRPr>
            </a:lvl7pPr>
            <a:lvl8pPr marL="3013075" defTabSz="820738" fontAlgn="base">
              <a:spcBef>
                <a:spcPct val="0"/>
              </a:spcBef>
              <a:spcAft>
                <a:spcPct val="0"/>
              </a:spcAft>
              <a:defRPr sz="2400">
                <a:solidFill>
                  <a:schemeClr val="tx1"/>
                </a:solidFill>
                <a:latin typeface="Times New Roman" panose="02020603050405020304" pitchFamily="18" charset="0"/>
              </a:defRPr>
            </a:lvl8pPr>
            <a:lvl9pPr marL="3470275" defTabSz="820738" fontAlgn="base">
              <a:spcBef>
                <a:spcPct val="0"/>
              </a:spcBef>
              <a:spcAft>
                <a:spcPct val="0"/>
              </a:spcAft>
              <a:defRPr sz="2400">
                <a:solidFill>
                  <a:schemeClr val="tx1"/>
                </a:solidFill>
                <a:latin typeface="Times New Roman" panose="02020603050405020304" pitchFamily="18" charset="0"/>
              </a:defRPr>
            </a:lvl9pPr>
          </a:lstStyle>
          <a:p>
            <a:pPr eaLnBrk="0" hangingPunct="0"/>
            <a:r>
              <a:rPr lang="en-US" altLang="en-US" sz="2300" dirty="0"/>
              <a:t>Time</a:t>
            </a:r>
          </a:p>
        </p:txBody>
      </p:sp>
      <p:sp>
        <p:nvSpPr>
          <p:cNvPr id="290828" name="Rectangle 12"/>
          <p:cNvSpPr>
            <a:spLocks noChangeArrowheads="1"/>
          </p:cNvSpPr>
          <p:nvPr/>
        </p:nvSpPr>
        <p:spPr bwMode="auto">
          <a:xfrm rot="16200000">
            <a:off x="-308020" y="3242469"/>
            <a:ext cx="2452688"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628" tIns="41315" rIns="82628" bIns="41315">
            <a:spAutoFit/>
          </a:bodyPr>
          <a:lstStyle>
            <a:lvl1pPr algn="l" defTabSz="820738">
              <a:defRPr sz="2400">
                <a:solidFill>
                  <a:schemeClr val="tx1"/>
                </a:solidFill>
                <a:latin typeface="Times New Roman" panose="02020603050405020304" pitchFamily="18" charset="0"/>
              </a:defRPr>
            </a:lvl1pPr>
            <a:lvl2pPr marL="409575" algn="l" defTabSz="820738">
              <a:defRPr sz="2400">
                <a:solidFill>
                  <a:schemeClr val="tx1"/>
                </a:solidFill>
                <a:latin typeface="Times New Roman" panose="02020603050405020304" pitchFamily="18" charset="0"/>
              </a:defRPr>
            </a:lvl2pPr>
            <a:lvl3pPr marL="820738" algn="l" defTabSz="820738">
              <a:defRPr sz="2400">
                <a:solidFill>
                  <a:schemeClr val="tx1"/>
                </a:solidFill>
                <a:latin typeface="Times New Roman" panose="02020603050405020304" pitchFamily="18" charset="0"/>
              </a:defRPr>
            </a:lvl3pPr>
            <a:lvl4pPr marL="1230313" algn="l" defTabSz="820738">
              <a:defRPr sz="2400">
                <a:solidFill>
                  <a:schemeClr val="tx1"/>
                </a:solidFill>
                <a:latin typeface="Times New Roman" panose="02020603050405020304" pitchFamily="18" charset="0"/>
              </a:defRPr>
            </a:lvl4pPr>
            <a:lvl5pPr marL="1641475" algn="l" defTabSz="820738">
              <a:defRPr sz="2400">
                <a:solidFill>
                  <a:schemeClr val="tx1"/>
                </a:solidFill>
                <a:latin typeface="Times New Roman" panose="02020603050405020304" pitchFamily="18" charset="0"/>
              </a:defRPr>
            </a:lvl5pPr>
            <a:lvl6pPr marL="2098675" defTabSz="820738" fontAlgn="base">
              <a:spcBef>
                <a:spcPct val="0"/>
              </a:spcBef>
              <a:spcAft>
                <a:spcPct val="0"/>
              </a:spcAft>
              <a:defRPr sz="2400">
                <a:solidFill>
                  <a:schemeClr val="tx1"/>
                </a:solidFill>
                <a:latin typeface="Times New Roman" panose="02020603050405020304" pitchFamily="18" charset="0"/>
              </a:defRPr>
            </a:lvl6pPr>
            <a:lvl7pPr marL="2555875" defTabSz="820738" fontAlgn="base">
              <a:spcBef>
                <a:spcPct val="0"/>
              </a:spcBef>
              <a:spcAft>
                <a:spcPct val="0"/>
              </a:spcAft>
              <a:defRPr sz="2400">
                <a:solidFill>
                  <a:schemeClr val="tx1"/>
                </a:solidFill>
                <a:latin typeface="Times New Roman" panose="02020603050405020304" pitchFamily="18" charset="0"/>
              </a:defRPr>
            </a:lvl7pPr>
            <a:lvl8pPr marL="3013075" defTabSz="820738" fontAlgn="base">
              <a:spcBef>
                <a:spcPct val="0"/>
              </a:spcBef>
              <a:spcAft>
                <a:spcPct val="0"/>
              </a:spcAft>
              <a:defRPr sz="2400">
                <a:solidFill>
                  <a:schemeClr val="tx1"/>
                </a:solidFill>
                <a:latin typeface="Times New Roman" panose="02020603050405020304" pitchFamily="18" charset="0"/>
              </a:defRPr>
            </a:lvl8pPr>
            <a:lvl9pPr marL="3470275" defTabSz="820738" fontAlgn="base">
              <a:spcBef>
                <a:spcPct val="0"/>
              </a:spcBef>
              <a:spcAft>
                <a:spcPct val="0"/>
              </a:spcAft>
              <a:defRPr sz="2400">
                <a:solidFill>
                  <a:schemeClr val="tx1"/>
                </a:solidFill>
                <a:latin typeface="Times New Roman" panose="02020603050405020304" pitchFamily="18" charset="0"/>
              </a:defRPr>
            </a:lvl9pPr>
          </a:lstStyle>
          <a:p>
            <a:pPr eaLnBrk="0" hangingPunct="0"/>
            <a:r>
              <a:rPr lang="en-US" altLang="en-US" sz="2300" dirty="0"/>
              <a:t>DBP Concentration</a:t>
            </a:r>
          </a:p>
        </p:txBody>
      </p:sp>
      <p:sp>
        <p:nvSpPr>
          <p:cNvPr id="290829" name="Rectangle 13"/>
          <p:cNvSpPr>
            <a:spLocks noGrp="1" noChangeArrowheads="1"/>
          </p:cNvSpPr>
          <p:nvPr>
            <p:ph type="title"/>
          </p:nvPr>
        </p:nvSpPr>
        <p:spPr>
          <a:xfrm>
            <a:off x="696074" y="374649"/>
            <a:ext cx="7754189" cy="1030289"/>
          </a:xfrm>
          <a:noFill/>
          <a:ln/>
        </p:spPr>
        <p:txBody>
          <a:bodyPr lIns="91176" tIns="45588" rIns="91176" bIns="45588"/>
          <a:lstStyle/>
          <a:p>
            <a:r>
              <a:rPr lang="en-US" altLang="en-US" sz="3600" b="1" dirty="0">
                <a:solidFill>
                  <a:srgbClr val="002060"/>
                </a:solidFill>
              </a:rPr>
              <a:t>DBP Formation with Chlorine and Chloramines</a:t>
            </a:r>
          </a:p>
        </p:txBody>
      </p:sp>
      <p:sp>
        <p:nvSpPr>
          <p:cNvPr id="290830" name="Line 14"/>
          <p:cNvSpPr>
            <a:spLocks noChangeShapeType="1"/>
          </p:cNvSpPr>
          <p:nvPr/>
        </p:nvSpPr>
        <p:spPr bwMode="auto">
          <a:xfrm flipH="1">
            <a:off x="1840661" y="2170113"/>
            <a:ext cx="412750" cy="603250"/>
          </a:xfrm>
          <a:prstGeom prst="line">
            <a:avLst/>
          </a:prstGeom>
          <a:noFill/>
          <a:ln w="254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90831" name="Line 15"/>
          <p:cNvSpPr>
            <a:spLocks noChangeShapeType="1"/>
          </p:cNvSpPr>
          <p:nvPr/>
        </p:nvSpPr>
        <p:spPr bwMode="auto">
          <a:xfrm flipH="1">
            <a:off x="1146924" y="5932488"/>
            <a:ext cx="690562" cy="0"/>
          </a:xfrm>
          <a:prstGeom prst="line">
            <a:avLst/>
          </a:prstGeom>
          <a:noFill/>
          <a:ln w="25400">
            <a:solidFill>
              <a:srgbClr val="FF0000"/>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90832" name="Line 16"/>
          <p:cNvSpPr>
            <a:spLocks noChangeShapeType="1"/>
          </p:cNvSpPr>
          <p:nvPr/>
        </p:nvSpPr>
        <p:spPr bwMode="auto">
          <a:xfrm>
            <a:off x="1840661" y="5932488"/>
            <a:ext cx="1797050" cy="0"/>
          </a:xfrm>
          <a:prstGeom prst="line">
            <a:avLst/>
          </a:prstGeom>
          <a:noFill/>
          <a:ln w="25400">
            <a:solidFill>
              <a:srgbClr val="FF0000"/>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90833" name="Line 17"/>
          <p:cNvSpPr>
            <a:spLocks noChangeShapeType="1"/>
          </p:cNvSpPr>
          <p:nvPr/>
        </p:nvSpPr>
        <p:spPr bwMode="auto">
          <a:xfrm>
            <a:off x="1837486" y="5667375"/>
            <a:ext cx="0" cy="265113"/>
          </a:xfrm>
          <a:prstGeom prst="line">
            <a:avLst/>
          </a:prstGeom>
          <a:noFill/>
          <a:ln w="25400">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90834" name="Rectangle 18"/>
          <p:cNvSpPr>
            <a:spLocks noChangeArrowheads="1"/>
          </p:cNvSpPr>
          <p:nvPr/>
        </p:nvSpPr>
        <p:spPr bwMode="auto">
          <a:xfrm>
            <a:off x="1267574" y="5635625"/>
            <a:ext cx="560387"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628" tIns="41315" rIns="82628" bIns="41315">
            <a:spAutoFit/>
          </a:bodyPr>
          <a:lstStyle>
            <a:lvl1pPr algn="l" defTabSz="820738">
              <a:defRPr sz="2400">
                <a:solidFill>
                  <a:schemeClr val="tx1"/>
                </a:solidFill>
                <a:latin typeface="Times New Roman" panose="02020603050405020304" pitchFamily="18" charset="0"/>
              </a:defRPr>
            </a:lvl1pPr>
            <a:lvl2pPr marL="409575" algn="l" defTabSz="820738">
              <a:defRPr sz="2400">
                <a:solidFill>
                  <a:schemeClr val="tx1"/>
                </a:solidFill>
                <a:latin typeface="Times New Roman" panose="02020603050405020304" pitchFamily="18" charset="0"/>
              </a:defRPr>
            </a:lvl2pPr>
            <a:lvl3pPr marL="820738" algn="l" defTabSz="820738">
              <a:defRPr sz="2400">
                <a:solidFill>
                  <a:schemeClr val="tx1"/>
                </a:solidFill>
                <a:latin typeface="Times New Roman" panose="02020603050405020304" pitchFamily="18" charset="0"/>
              </a:defRPr>
            </a:lvl3pPr>
            <a:lvl4pPr marL="1230313" algn="l" defTabSz="820738">
              <a:defRPr sz="2400">
                <a:solidFill>
                  <a:schemeClr val="tx1"/>
                </a:solidFill>
                <a:latin typeface="Times New Roman" panose="02020603050405020304" pitchFamily="18" charset="0"/>
              </a:defRPr>
            </a:lvl4pPr>
            <a:lvl5pPr marL="1641475" algn="l" defTabSz="820738">
              <a:defRPr sz="2400">
                <a:solidFill>
                  <a:schemeClr val="tx1"/>
                </a:solidFill>
                <a:latin typeface="Times New Roman" panose="02020603050405020304" pitchFamily="18" charset="0"/>
              </a:defRPr>
            </a:lvl5pPr>
            <a:lvl6pPr marL="2098675" defTabSz="820738" fontAlgn="base">
              <a:spcBef>
                <a:spcPct val="0"/>
              </a:spcBef>
              <a:spcAft>
                <a:spcPct val="0"/>
              </a:spcAft>
              <a:defRPr sz="2400">
                <a:solidFill>
                  <a:schemeClr val="tx1"/>
                </a:solidFill>
                <a:latin typeface="Times New Roman" panose="02020603050405020304" pitchFamily="18" charset="0"/>
              </a:defRPr>
            </a:lvl6pPr>
            <a:lvl7pPr marL="2555875" defTabSz="820738" fontAlgn="base">
              <a:spcBef>
                <a:spcPct val="0"/>
              </a:spcBef>
              <a:spcAft>
                <a:spcPct val="0"/>
              </a:spcAft>
              <a:defRPr sz="2400">
                <a:solidFill>
                  <a:schemeClr val="tx1"/>
                </a:solidFill>
                <a:latin typeface="Times New Roman" panose="02020603050405020304" pitchFamily="18" charset="0"/>
              </a:defRPr>
            </a:lvl7pPr>
            <a:lvl8pPr marL="3013075" defTabSz="820738" fontAlgn="base">
              <a:spcBef>
                <a:spcPct val="0"/>
              </a:spcBef>
              <a:spcAft>
                <a:spcPct val="0"/>
              </a:spcAft>
              <a:defRPr sz="2400">
                <a:solidFill>
                  <a:schemeClr val="tx1"/>
                </a:solidFill>
                <a:latin typeface="Times New Roman" panose="02020603050405020304" pitchFamily="18" charset="0"/>
              </a:defRPr>
            </a:lvl8pPr>
            <a:lvl9pPr marL="3470275" defTabSz="820738" fontAlgn="base">
              <a:spcBef>
                <a:spcPct val="0"/>
              </a:spcBef>
              <a:spcAft>
                <a:spcPct val="0"/>
              </a:spcAft>
              <a:defRPr sz="2400">
                <a:solidFill>
                  <a:schemeClr val="tx1"/>
                </a:solidFill>
                <a:latin typeface="Times New Roman" panose="02020603050405020304" pitchFamily="18" charset="0"/>
              </a:defRPr>
            </a:lvl9pPr>
          </a:lstStyle>
          <a:p>
            <a:pPr algn="ctr" eaLnBrk="0" hangingPunct="0"/>
            <a:r>
              <a:rPr lang="en-US" altLang="en-US" sz="1400" b="1" dirty="0">
                <a:solidFill>
                  <a:srgbClr val="FF0000"/>
                </a:solidFill>
                <a:latin typeface="Arial" panose="020B0604020202020204" pitchFamily="34" charset="0"/>
              </a:rPr>
              <a:t>WTP</a:t>
            </a:r>
          </a:p>
        </p:txBody>
      </p:sp>
      <p:sp>
        <p:nvSpPr>
          <p:cNvPr id="290835" name="Rectangle 19"/>
          <p:cNvSpPr>
            <a:spLocks noChangeArrowheads="1"/>
          </p:cNvSpPr>
          <p:nvPr/>
        </p:nvSpPr>
        <p:spPr bwMode="auto">
          <a:xfrm>
            <a:off x="1448549" y="5635625"/>
            <a:ext cx="2674937" cy="296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algn="l" defTabSz="820738">
              <a:defRPr sz="2400">
                <a:solidFill>
                  <a:schemeClr val="tx1"/>
                </a:solidFill>
                <a:latin typeface="Times New Roman" panose="02020603050405020304" pitchFamily="18" charset="0"/>
              </a:defRPr>
            </a:lvl1pPr>
            <a:lvl2pPr marL="409575" algn="l" defTabSz="820738">
              <a:defRPr sz="2400">
                <a:solidFill>
                  <a:schemeClr val="tx1"/>
                </a:solidFill>
                <a:latin typeface="Times New Roman" panose="02020603050405020304" pitchFamily="18" charset="0"/>
              </a:defRPr>
            </a:lvl2pPr>
            <a:lvl3pPr marL="820738" algn="l" defTabSz="820738">
              <a:defRPr sz="2400">
                <a:solidFill>
                  <a:schemeClr val="tx1"/>
                </a:solidFill>
                <a:latin typeface="Times New Roman" panose="02020603050405020304" pitchFamily="18" charset="0"/>
              </a:defRPr>
            </a:lvl3pPr>
            <a:lvl4pPr marL="1230313" algn="l" defTabSz="820738">
              <a:defRPr sz="2400">
                <a:solidFill>
                  <a:schemeClr val="tx1"/>
                </a:solidFill>
                <a:latin typeface="Times New Roman" panose="02020603050405020304" pitchFamily="18" charset="0"/>
              </a:defRPr>
            </a:lvl4pPr>
            <a:lvl5pPr marL="1641475" algn="l" defTabSz="820738">
              <a:defRPr sz="2400">
                <a:solidFill>
                  <a:schemeClr val="tx1"/>
                </a:solidFill>
                <a:latin typeface="Times New Roman" panose="02020603050405020304" pitchFamily="18" charset="0"/>
              </a:defRPr>
            </a:lvl5pPr>
            <a:lvl6pPr marL="2098675" defTabSz="820738" fontAlgn="base">
              <a:spcBef>
                <a:spcPct val="0"/>
              </a:spcBef>
              <a:spcAft>
                <a:spcPct val="0"/>
              </a:spcAft>
              <a:defRPr sz="2400">
                <a:solidFill>
                  <a:schemeClr val="tx1"/>
                </a:solidFill>
                <a:latin typeface="Times New Roman" panose="02020603050405020304" pitchFamily="18" charset="0"/>
              </a:defRPr>
            </a:lvl6pPr>
            <a:lvl7pPr marL="2555875" defTabSz="820738" fontAlgn="base">
              <a:spcBef>
                <a:spcPct val="0"/>
              </a:spcBef>
              <a:spcAft>
                <a:spcPct val="0"/>
              </a:spcAft>
              <a:defRPr sz="2400">
                <a:solidFill>
                  <a:schemeClr val="tx1"/>
                </a:solidFill>
                <a:latin typeface="Times New Roman" panose="02020603050405020304" pitchFamily="18" charset="0"/>
              </a:defRPr>
            </a:lvl7pPr>
            <a:lvl8pPr marL="3013075" defTabSz="820738" fontAlgn="base">
              <a:spcBef>
                <a:spcPct val="0"/>
              </a:spcBef>
              <a:spcAft>
                <a:spcPct val="0"/>
              </a:spcAft>
              <a:defRPr sz="2400">
                <a:solidFill>
                  <a:schemeClr val="tx1"/>
                </a:solidFill>
                <a:latin typeface="Times New Roman" panose="02020603050405020304" pitchFamily="18" charset="0"/>
              </a:defRPr>
            </a:lvl8pPr>
            <a:lvl9pPr marL="3470275" defTabSz="820738" fontAlgn="base">
              <a:spcBef>
                <a:spcPct val="0"/>
              </a:spcBef>
              <a:spcAft>
                <a:spcPct val="0"/>
              </a:spcAft>
              <a:defRPr sz="2400">
                <a:solidFill>
                  <a:schemeClr val="tx1"/>
                </a:solidFill>
                <a:latin typeface="Times New Roman" panose="02020603050405020304" pitchFamily="18" charset="0"/>
              </a:defRPr>
            </a:lvl9pPr>
          </a:lstStyle>
          <a:p>
            <a:pPr algn="ctr" eaLnBrk="0" hangingPunct="0"/>
            <a:r>
              <a:rPr lang="en-US" altLang="en-US" sz="1400" b="1" dirty="0">
                <a:solidFill>
                  <a:srgbClr val="FF0000"/>
                </a:solidFill>
                <a:latin typeface="Arial" panose="020B0604020202020204" pitchFamily="34" charset="0"/>
              </a:rPr>
              <a:t>Distribution System</a:t>
            </a:r>
          </a:p>
        </p:txBody>
      </p:sp>
    </p:spTree>
    <p:extLst>
      <p:ext uri="{BB962C8B-B14F-4D97-AF65-F5344CB8AC3E}">
        <p14:creationId xmlns:p14="http://schemas.microsoft.com/office/powerpoint/2010/main" val="2639992102"/>
      </p:ext>
    </p:extLst>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69C1D-49BE-929A-A53D-55B5D2F5C874}"/>
              </a:ext>
            </a:extLst>
          </p:cNvPr>
          <p:cNvSpPr>
            <a:spLocks noGrp="1"/>
          </p:cNvSpPr>
          <p:nvPr>
            <p:ph type="title"/>
          </p:nvPr>
        </p:nvSpPr>
        <p:spPr/>
        <p:txBody>
          <a:bodyPr/>
          <a:lstStyle/>
          <a:p>
            <a:r>
              <a:rPr lang="en-US" dirty="0"/>
              <a:t>Chloramine drawbacks</a:t>
            </a:r>
          </a:p>
        </p:txBody>
      </p:sp>
      <p:sp>
        <p:nvSpPr>
          <p:cNvPr id="3" name="Content Placeholder 2">
            <a:extLst>
              <a:ext uri="{FF2B5EF4-FFF2-40B4-BE49-F238E27FC236}">
                <a16:creationId xmlns:a16="http://schemas.microsoft.com/office/drawing/2014/main" id="{71546C44-C3B0-57B3-76E6-2CBF5713DFD2}"/>
              </a:ext>
            </a:extLst>
          </p:cNvPr>
          <p:cNvSpPr>
            <a:spLocks noGrp="1"/>
          </p:cNvSpPr>
          <p:nvPr>
            <p:ph idx="1"/>
          </p:nvPr>
        </p:nvSpPr>
        <p:spPr/>
        <p:txBody>
          <a:bodyPr/>
          <a:lstStyle/>
          <a:p>
            <a:pPr marL="342900" indent="-342900">
              <a:spcAft>
                <a:spcPct val="30000"/>
              </a:spcAft>
              <a:buClr>
                <a:schemeClr val="tx1"/>
              </a:buClr>
              <a:buFont typeface="Arial" panose="020B0604020202020204" pitchFamily="34" charset="0"/>
              <a:buChar char="•"/>
            </a:pPr>
            <a:r>
              <a:rPr lang="en-US" altLang="en-US" sz="2400" dirty="0"/>
              <a:t>Less effective than Cl</a:t>
            </a:r>
            <a:r>
              <a:rPr lang="en-US" altLang="en-US" sz="2400" baseline="-25000" dirty="0"/>
              <a:t>2</a:t>
            </a:r>
            <a:r>
              <a:rPr lang="en-US" altLang="en-US" sz="2400" dirty="0"/>
              <a:t> as disinfectant </a:t>
            </a:r>
          </a:p>
          <a:p>
            <a:pPr marL="342900" indent="-342900">
              <a:spcAft>
                <a:spcPct val="30000"/>
              </a:spcAft>
              <a:buClr>
                <a:schemeClr val="tx1"/>
              </a:buClr>
              <a:buFont typeface="Arial" panose="020B0604020202020204" pitchFamily="34" charset="0"/>
              <a:buChar char="•"/>
            </a:pPr>
            <a:r>
              <a:rPr lang="en-US" altLang="en-US" sz="2400" dirty="0"/>
              <a:t>Other potential by-products (e.g., NDMA)</a:t>
            </a:r>
          </a:p>
          <a:p>
            <a:pPr marL="342900" indent="-342900">
              <a:spcAft>
                <a:spcPct val="30000"/>
              </a:spcAft>
              <a:buClr>
                <a:schemeClr val="tx1"/>
              </a:buClr>
              <a:buFont typeface="Arial" panose="020B0604020202020204" pitchFamily="34" charset="0"/>
              <a:buChar char="•"/>
            </a:pPr>
            <a:r>
              <a:rPr lang="en-US" altLang="en-US" sz="2400" dirty="0"/>
              <a:t>Nitrification</a:t>
            </a:r>
          </a:p>
          <a:p>
            <a:pPr marL="342900" indent="-342900">
              <a:spcAft>
                <a:spcPct val="30000"/>
              </a:spcAft>
              <a:buClr>
                <a:schemeClr val="tx1"/>
              </a:buClr>
              <a:buFont typeface="Arial" panose="020B0604020202020204" pitchFamily="34" charset="0"/>
              <a:buChar char="•"/>
            </a:pPr>
            <a:r>
              <a:rPr lang="en-US" altLang="en-US" sz="2400" dirty="0">
                <a:solidFill>
                  <a:schemeClr val="tx1"/>
                </a:solidFill>
              </a:rPr>
              <a:t>Potentially harmful to some plumbing materials</a:t>
            </a:r>
          </a:p>
          <a:p>
            <a:pPr marL="342900" indent="-342900">
              <a:spcAft>
                <a:spcPct val="30000"/>
              </a:spcAft>
              <a:buClr>
                <a:schemeClr val="tx1"/>
              </a:buClr>
              <a:buFont typeface="Arial" panose="020B0604020202020204" pitchFamily="34" charset="0"/>
              <a:buChar char="•"/>
            </a:pPr>
            <a:r>
              <a:rPr lang="en-US" altLang="en-US" sz="2400" dirty="0">
                <a:solidFill>
                  <a:srgbClr val="000000"/>
                </a:solidFill>
              </a:rPr>
              <a:t>3rd party impacts (</a:t>
            </a:r>
            <a:r>
              <a:rPr lang="en-US" altLang="en-US" sz="2000" dirty="0">
                <a:solidFill>
                  <a:srgbClr val="000000"/>
                </a:solidFill>
              </a:rPr>
              <a:t>e.g. kidney dialysis, fish</a:t>
            </a:r>
            <a:r>
              <a:rPr lang="en-US" altLang="en-US" sz="2400" dirty="0">
                <a:solidFill>
                  <a:srgbClr val="000000"/>
                </a:solidFill>
              </a:rPr>
              <a:t>)</a:t>
            </a:r>
            <a:endParaRPr lang="en-US" dirty="0"/>
          </a:p>
        </p:txBody>
      </p:sp>
      <p:sp>
        <p:nvSpPr>
          <p:cNvPr id="4" name="Slide Number Placeholder 3">
            <a:extLst>
              <a:ext uri="{FF2B5EF4-FFF2-40B4-BE49-F238E27FC236}">
                <a16:creationId xmlns:a16="http://schemas.microsoft.com/office/drawing/2014/main" id="{13C7F2D7-F040-CAF7-16BF-6209FE63B8D2}"/>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3947107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892269" y="3474482"/>
            <a:ext cx="6359339" cy="990320"/>
            <a:chOff x="1283073" y="3275886"/>
            <a:chExt cx="6359339" cy="990320"/>
          </a:xfrm>
        </p:grpSpPr>
        <p:sp>
          <p:nvSpPr>
            <p:cNvPr id="5129" name="Rectangle 11"/>
            <p:cNvSpPr>
              <a:spLocks noChangeArrowheads="1"/>
            </p:cNvSpPr>
            <p:nvPr/>
          </p:nvSpPr>
          <p:spPr bwMode="auto">
            <a:xfrm>
              <a:off x="1283073" y="3298297"/>
              <a:ext cx="1009931" cy="431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dirty="0">
                  <a:solidFill>
                    <a:srgbClr val="002060"/>
                  </a:solidFill>
                  <a:latin typeface="TimesNewRomanPS"/>
                </a:rPr>
                <a:t>HOCl</a:t>
              </a:r>
            </a:p>
          </p:txBody>
        </p:sp>
        <p:sp>
          <p:nvSpPr>
            <p:cNvPr id="5130" name="Rectangle 13"/>
            <p:cNvSpPr>
              <a:spLocks noChangeArrowheads="1"/>
            </p:cNvSpPr>
            <p:nvPr/>
          </p:nvSpPr>
          <p:spPr bwMode="auto">
            <a:xfrm>
              <a:off x="2550740" y="3324912"/>
              <a:ext cx="376797" cy="431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dirty="0">
                  <a:latin typeface="TimesNewRomanPS"/>
                </a:rPr>
                <a:t>+</a:t>
              </a:r>
            </a:p>
          </p:txBody>
        </p:sp>
        <p:sp>
          <p:nvSpPr>
            <p:cNvPr id="5131" name="Line 14"/>
            <p:cNvSpPr>
              <a:spLocks noChangeShapeType="1"/>
            </p:cNvSpPr>
            <p:nvPr/>
          </p:nvSpPr>
          <p:spPr bwMode="auto">
            <a:xfrm>
              <a:off x="4406713" y="3485996"/>
              <a:ext cx="617725" cy="0"/>
            </a:xfrm>
            <a:prstGeom prst="line">
              <a:avLst/>
            </a:prstGeom>
            <a:noFill/>
            <a:ln w="381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5132" name="Rectangle 9"/>
            <p:cNvSpPr>
              <a:spLocks noChangeArrowheads="1"/>
            </p:cNvSpPr>
            <p:nvPr/>
          </p:nvSpPr>
          <p:spPr bwMode="auto">
            <a:xfrm>
              <a:off x="5112684" y="3780150"/>
              <a:ext cx="1808350" cy="486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1765" dirty="0">
                  <a:solidFill>
                    <a:schemeClr val="hlink"/>
                  </a:solidFill>
                  <a:latin typeface="TimesNewRomanPS"/>
                </a:rPr>
                <a:t>(Dichloramine)</a:t>
              </a:r>
            </a:p>
          </p:txBody>
        </p:sp>
        <p:sp>
          <p:nvSpPr>
            <p:cNvPr id="5133" name="Rectangle 12"/>
            <p:cNvSpPr>
              <a:spLocks noChangeArrowheads="1"/>
            </p:cNvSpPr>
            <p:nvPr/>
          </p:nvSpPr>
          <p:spPr bwMode="auto">
            <a:xfrm>
              <a:off x="6860802" y="3317908"/>
              <a:ext cx="781610" cy="424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dirty="0">
                  <a:latin typeface="TimesNewRomanPS"/>
                </a:rPr>
                <a:t>H</a:t>
              </a:r>
              <a:r>
                <a:rPr lang="en-US" altLang="en-US" sz="2647" baseline="-25000" dirty="0">
                  <a:latin typeface="TimesNewRomanPS"/>
                </a:rPr>
                <a:t>2</a:t>
              </a:r>
              <a:r>
                <a:rPr lang="en-US" altLang="en-US" sz="2647" dirty="0">
                  <a:latin typeface="TimesNewRomanPS"/>
                </a:rPr>
                <a:t>O</a:t>
              </a:r>
            </a:p>
          </p:txBody>
        </p:sp>
        <p:sp>
          <p:nvSpPr>
            <p:cNvPr id="5134" name="Rectangle 15"/>
            <p:cNvSpPr>
              <a:spLocks noChangeArrowheads="1"/>
            </p:cNvSpPr>
            <p:nvPr/>
          </p:nvSpPr>
          <p:spPr bwMode="auto">
            <a:xfrm>
              <a:off x="6465794" y="3275886"/>
              <a:ext cx="378199" cy="431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dirty="0">
                  <a:latin typeface="TimesNewRomanPS"/>
                </a:rPr>
                <a:t>+</a:t>
              </a:r>
            </a:p>
          </p:txBody>
        </p:sp>
        <p:sp>
          <p:nvSpPr>
            <p:cNvPr id="5135" name="Rectangle 16"/>
            <p:cNvSpPr>
              <a:spLocks noChangeArrowheads="1"/>
            </p:cNvSpPr>
            <p:nvPr/>
          </p:nvSpPr>
          <p:spPr bwMode="auto">
            <a:xfrm>
              <a:off x="5329799" y="3317908"/>
              <a:ext cx="1228444" cy="486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dirty="0">
                  <a:solidFill>
                    <a:schemeClr val="hlink"/>
                  </a:solidFill>
                  <a:latin typeface="TimesNewRomanPS"/>
                </a:rPr>
                <a:t>NHCl</a:t>
              </a:r>
              <a:r>
                <a:rPr lang="en-US" altLang="en-US" sz="2647" baseline="-25000" dirty="0">
                  <a:solidFill>
                    <a:schemeClr val="hlink"/>
                  </a:solidFill>
                  <a:latin typeface="TimesNewRomanPS"/>
                </a:rPr>
                <a:t>2</a:t>
              </a:r>
              <a:endParaRPr lang="en-US" altLang="en-US" sz="2647" dirty="0">
                <a:solidFill>
                  <a:schemeClr val="hlink"/>
                </a:solidFill>
                <a:latin typeface="TimesNewRomanPS"/>
              </a:endParaRPr>
            </a:p>
          </p:txBody>
        </p:sp>
        <p:sp>
          <p:nvSpPr>
            <p:cNvPr id="5136" name="Rectangle 17"/>
            <p:cNvSpPr>
              <a:spLocks noChangeArrowheads="1"/>
            </p:cNvSpPr>
            <p:nvPr/>
          </p:nvSpPr>
          <p:spPr bwMode="auto">
            <a:xfrm>
              <a:off x="3112434" y="3312305"/>
              <a:ext cx="1227044" cy="486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dirty="0">
                  <a:solidFill>
                    <a:srgbClr val="00CC00"/>
                  </a:solidFill>
                  <a:latin typeface="TimesNewRomanPS"/>
                </a:rPr>
                <a:t>NH</a:t>
              </a:r>
              <a:r>
                <a:rPr lang="en-US" altLang="en-US" sz="2647" baseline="-25000" dirty="0">
                  <a:solidFill>
                    <a:srgbClr val="00CC00"/>
                  </a:solidFill>
                  <a:latin typeface="TimesNewRomanPS"/>
                </a:rPr>
                <a:t>2</a:t>
              </a:r>
              <a:r>
                <a:rPr lang="en-US" altLang="en-US" sz="2647" dirty="0">
                  <a:solidFill>
                    <a:srgbClr val="00CC00"/>
                  </a:solidFill>
                  <a:latin typeface="TimesNewRomanPS"/>
                </a:rPr>
                <a:t>Cl</a:t>
              </a:r>
            </a:p>
          </p:txBody>
        </p:sp>
      </p:grpSp>
      <p:grpSp>
        <p:nvGrpSpPr>
          <p:cNvPr id="4" name="Group 3"/>
          <p:cNvGrpSpPr/>
          <p:nvPr/>
        </p:nvGrpSpPr>
        <p:grpSpPr>
          <a:xfrm>
            <a:off x="892269" y="5035210"/>
            <a:ext cx="6359338" cy="1051951"/>
            <a:chOff x="1284475" y="4537949"/>
            <a:chExt cx="6359338" cy="1051951"/>
          </a:xfrm>
        </p:grpSpPr>
        <p:sp>
          <p:nvSpPr>
            <p:cNvPr id="5137" name="Rectangle 19"/>
            <p:cNvSpPr>
              <a:spLocks noChangeArrowheads="1"/>
            </p:cNvSpPr>
            <p:nvPr/>
          </p:nvSpPr>
          <p:spPr bwMode="auto">
            <a:xfrm>
              <a:off x="1284475" y="4537949"/>
              <a:ext cx="1009930" cy="431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dirty="0">
                  <a:solidFill>
                    <a:srgbClr val="002060"/>
                  </a:solidFill>
                  <a:latin typeface="TimesNewRomanPS"/>
                </a:rPr>
                <a:t>HOCl</a:t>
              </a:r>
            </a:p>
          </p:txBody>
        </p:sp>
        <p:sp>
          <p:nvSpPr>
            <p:cNvPr id="5138" name="Rectangle 21"/>
            <p:cNvSpPr>
              <a:spLocks noChangeArrowheads="1"/>
            </p:cNvSpPr>
            <p:nvPr/>
          </p:nvSpPr>
          <p:spPr bwMode="auto">
            <a:xfrm>
              <a:off x="2552140" y="4564562"/>
              <a:ext cx="376798" cy="431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dirty="0">
                  <a:latin typeface="TimesNewRomanPS"/>
                </a:rPr>
                <a:t>+</a:t>
              </a:r>
            </a:p>
          </p:txBody>
        </p:sp>
        <p:sp>
          <p:nvSpPr>
            <p:cNvPr id="5139" name="Line 22"/>
            <p:cNvSpPr>
              <a:spLocks noChangeShapeType="1"/>
            </p:cNvSpPr>
            <p:nvPr/>
          </p:nvSpPr>
          <p:spPr bwMode="auto">
            <a:xfrm>
              <a:off x="4412316" y="4790081"/>
              <a:ext cx="617725" cy="0"/>
            </a:xfrm>
            <a:prstGeom prst="line">
              <a:avLst/>
            </a:prstGeom>
            <a:noFill/>
            <a:ln w="381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5140" name="Rectangle 24"/>
            <p:cNvSpPr>
              <a:spLocks noChangeArrowheads="1"/>
            </p:cNvSpPr>
            <p:nvPr/>
          </p:nvSpPr>
          <p:spPr bwMode="auto">
            <a:xfrm>
              <a:off x="3181070" y="4557559"/>
              <a:ext cx="1227044" cy="484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dirty="0">
                  <a:solidFill>
                    <a:schemeClr val="hlink"/>
                  </a:solidFill>
                  <a:latin typeface="TimesNewRomanPS"/>
                </a:rPr>
                <a:t>NHCl</a:t>
              </a:r>
              <a:r>
                <a:rPr lang="en-US" altLang="en-US" sz="2647" baseline="-25000" dirty="0">
                  <a:solidFill>
                    <a:schemeClr val="hlink"/>
                  </a:solidFill>
                  <a:latin typeface="TimesNewRomanPS"/>
                </a:rPr>
                <a:t>2</a:t>
              </a:r>
              <a:endParaRPr lang="en-US" altLang="en-US" sz="2647" dirty="0">
                <a:solidFill>
                  <a:schemeClr val="hlink"/>
                </a:solidFill>
                <a:latin typeface="TimesNewRomanPS"/>
              </a:endParaRPr>
            </a:p>
          </p:txBody>
        </p:sp>
        <p:sp>
          <p:nvSpPr>
            <p:cNvPr id="5141" name="Rectangle 20"/>
            <p:cNvSpPr>
              <a:spLocks noChangeArrowheads="1"/>
            </p:cNvSpPr>
            <p:nvPr/>
          </p:nvSpPr>
          <p:spPr bwMode="auto">
            <a:xfrm>
              <a:off x="6862203" y="4586974"/>
              <a:ext cx="781610" cy="424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dirty="0">
                  <a:latin typeface="TimesNewRomanPS"/>
                </a:rPr>
                <a:t>H</a:t>
              </a:r>
              <a:r>
                <a:rPr lang="en-US" altLang="en-US" sz="2647" baseline="-25000" dirty="0">
                  <a:latin typeface="TimesNewRomanPS"/>
                </a:rPr>
                <a:t>2</a:t>
              </a:r>
              <a:r>
                <a:rPr lang="en-US" altLang="en-US" sz="2647" dirty="0">
                  <a:latin typeface="TimesNewRomanPS"/>
                </a:rPr>
                <a:t>O</a:t>
              </a:r>
            </a:p>
          </p:txBody>
        </p:sp>
        <p:sp>
          <p:nvSpPr>
            <p:cNvPr id="5142" name="Rectangle 23"/>
            <p:cNvSpPr>
              <a:spLocks noChangeArrowheads="1"/>
            </p:cNvSpPr>
            <p:nvPr/>
          </p:nvSpPr>
          <p:spPr bwMode="auto">
            <a:xfrm>
              <a:off x="6485405" y="4627596"/>
              <a:ext cx="376798" cy="431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dirty="0">
                  <a:latin typeface="TimesNewRomanPS"/>
                </a:rPr>
                <a:t>+</a:t>
              </a:r>
            </a:p>
          </p:txBody>
        </p:sp>
        <p:sp>
          <p:nvSpPr>
            <p:cNvPr id="5143" name="Rectangle 25"/>
            <p:cNvSpPr>
              <a:spLocks noChangeArrowheads="1"/>
            </p:cNvSpPr>
            <p:nvPr/>
          </p:nvSpPr>
          <p:spPr bwMode="auto">
            <a:xfrm>
              <a:off x="5436255" y="4588375"/>
              <a:ext cx="1228444" cy="486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dirty="0">
                  <a:solidFill>
                    <a:srgbClr val="FF3300"/>
                  </a:solidFill>
                  <a:latin typeface="TimesNewRomanPS"/>
                </a:rPr>
                <a:t>NCl</a:t>
              </a:r>
              <a:r>
                <a:rPr lang="en-US" altLang="en-US" sz="2647" baseline="-25000" dirty="0">
                  <a:solidFill>
                    <a:srgbClr val="FF3300"/>
                  </a:solidFill>
                  <a:latin typeface="TimesNewRomanPS"/>
                </a:rPr>
                <a:t>3</a:t>
              </a:r>
              <a:endParaRPr lang="en-US" altLang="en-US" sz="2647" dirty="0">
                <a:solidFill>
                  <a:srgbClr val="FF3300"/>
                </a:solidFill>
                <a:latin typeface="TimesNewRomanPS"/>
              </a:endParaRPr>
            </a:p>
          </p:txBody>
        </p:sp>
        <p:sp>
          <p:nvSpPr>
            <p:cNvPr id="5144" name="Rectangle 26"/>
            <p:cNvSpPr>
              <a:spLocks noChangeArrowheads="1"/>
            </p:cNvSpPr>
            <p:nvPr/>
          </p:nvSpPr>
          <p:spPr bwMode="auto">
            <a:xfrm>
              <a:off x="5080468" y="5103845"/>
              <a:ext cx="2144525" cy="486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1765" dirty="0">
                  <a:solidFill>
                    <a:srgbClr val="FF3300"/>
                  </a:solidFill>
                  <a:latin typeface="TimesNewRomanPS"/>
                </a:rPr>
                <a:t>(Trichloramine)</a:t>
              </a:r>
            </a:p>
          </p:txBody>
        </p:sp>
      </p:grpSp>
      <p:sp>
        <p:nvSpPr>
          <p:cNvPr id="5146" name="Rectangle 28"/>
          <p:cNvSpPr>
            <a:spLocks noGrp="1" noChangeArrowheads="1"/>
          </p:cNvSpPr>
          <p:nvPr>
            <p:ph type="title"/>
          </p:nvPr>
        </p:nvSpPr>
        <p:spPr>
          <a:xfrm>
            <a:off x="329863" y="491153"/>
            <a:ext cx="7772400" cy="533400"/>
          </a:xfrm>
          <a:noFill/>
        </p:spPr>
        <p:txBody>
          <a:bodyPr/>
          <a:lstStyle/>
          <a:p>
            <a:r>
              <a:rPr lang="en-US" altLang="en-US" b="1" dirty="0">
                <a:solidFill>
                  <a:srgbClr val="002060"/>
                </a:solidFill>
              </a:rPr>
              <a:t>Chloramine Chemistry</a:t>
            </a:r>
          </a:p>
        </p:txBody>
      </p:sp>
      <p:grpSp>
        <p:nvGrpSpPr>
          <p:cNvPr id="2" name="Group 1"/>
          <p:cNvGrpSpPr/>
          <p:nvPr/>
        </p:nvGrpSpPr>
        <p:grpSpPr>
          <a:xfrm>
            <a:off x="337578" y="1959287"/>
            <a:ext cx="6914030" cy="1019736"/>
            <a:chOff x="731184" y="1672044"/>
            <a:chExt cx="6914030" cy="1019736"/>
          </a:xfrm>
        </p:grpSpPr>
        <p:sp>
          <p:nvSpPr>
            <p:cNvPr id="5122" name="Rectangle 2"/>
            <p:cNvSpPr>
              <a:spLocks noChangeArrowheads="1"/>
            </p:cNvSpPr>
            <p:nvPr/>
          </p:nvSpPr>
          <p:spPr bwMode="auto">
            <a:xfrm>
              <a:off x="1284475" y="1718268"/>
              <a:ext cx="1009930" cy="431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dirty="0">
                  <a:solidFill>
                    <a:srgbClr val="002060"/>
                  </a:solidFill>
                  <a:latin typeface="TimesNewRomanPS"/>
                </a:rPr>
                <a:t>HOCl</a:t>
              </a:r>
            </a:p>
          </p:txBody>
        </p:sp>
        <p:sp>
          <p:nvSpPr>
            <p:cNvPr id="5123" name="Rectangle 3"/>
            <p:cNvSpPr>
              <a:spLocks noChangeArrowheads="1"/>
            </p:cNvSpPr>
            <p:nvPr/>
          </p:nvSpPr>
          <p:spPr bwMode="auto">
            <a:xfrm>
              <a:off x="6863604" y="1672044"/>
              <a:ext cx="781610" cy="424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dirty="0">
                  <a:latin typeface="TimesNewRomanPS"/>
                </a:rPr>
                <a:t>H</a:t>
              </a:r>
              <a:r>
                <a:rPr lang="en-US" altLang="en-US" sz="2647" baseline="-25000" dirty="0">
                  <a:latin typeface="TimesNewRomanPS"/>
                </a:rPr>
                <a:t>2</a:t>
              </a:r>
              <a:r>
                <a:rPr lang="en-US" altLang="en-US" sz="2647" dirty="0">
                  <a:latin typeface="TimesNewRomanPS"/>
                </a:rPr>
                <a:t>O</a:t>
              </a:r>
            </a:p>
          </p:txBody>
        </p:sp>
        <p:sp>
          <p:nvSpPr>
            <p:cNvPr id="5124" name="Rectangle 4"/>
            <p:cNvSpPr>
              <a:spLocks noChangeArrowheads="1"/>
            </p:cNvSpPr>
            <p:nvPr/>
          </p:nvSpPr>
          <p:spPr bwMode="auto">
            <a:xfrm>
              <a:off x="2539534" y="1744882"/>
              <a:ext cx="376797" cy="431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b="1" dirty="0">
                  <a:latin typeface="TimesNewRomanPS"/>
                </a:rPr>
                <a:t>+</a:t>
              </a:r>
            </a:p>
          </p:txBody>
        </p:sp>
        <p:sp>
          <p:nvSpPr>
            <p:cNvPr id="5125" name="Line 5"/>
            <p:cNvSpPr>
              <a:spLocks noChangeShapeType="1"/>
            </p:cNvSpPr>
            <p:nvPr/>
          </p:nvSpPr>
          <p:spPr bwMode="auto">
            <a:xfrm>
              <a:off x="4356287" y="1936782"/>
              <a:ext cx="619125" cy="0"/>
            </a:xfrm>
            <a:prstGeom prst="line">
              <a:avLst/>
            </a:prstGeom>
            <a:noFill/>
            <a:ln w="381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5126" name="Rectangle 6"/>
            <p:cNvSpPr>
              <a:spLocks noChangeArrowheads="1"/>
            </p:cNvSpPr>
            <p:nvPr/>
          </p:nvSpPr>
          <p:spPr bwMode="auto">
            <a:xfrm>
              <a:off x="6455990" y="1694456"/>
              <a:ext cx="378199" cy="431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b="1" dirty="0">
                  <a:latin typeface="TimesNewRomanPS"/>
                </a:rPr>
                <a:t>+</a:t>
              </a:r>
            </a:p>
          </p:txBody>
        </p:sp>
        <p:sp>
          <p:nvSpPr>
            <p:cNvPr id="5127" name="Rectangle 7"/>
            <p:cNvSpPr>
              <a:spLocks noChangeArrowheads="1"/>
            </p:cNvSpPr>
            <p:nvPr/>
          </p:nvSpPr>
          <p:spPr bwMode="auto">
            <a:xfrm>
              <a:off x="5294779" y="1686051"/>
              <a:ext cx="1227044" cy="486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b="1" dirty="0">
                  <a:solidFill>
                    <a:srgbClr val="00CC00"/>
                  </a:solidFill>
                  <a:latin typeface="TimesNewRomanPS"/>
                </a:rPr>
                <a:t>NH</a:t>
              </a:r>
              <a:r>
                <a:rPr lang="en-US" altLang="en-US" sz="2647" b="1" baseline="-25000" dirty="0">
                  <a:solidFill>
                    <a:srgbClr val="00CC00"/>
                  </a:solidFill>
                  <a:latin typeface="TimesNewRomanPS"/>
                </a:rPr>
                <a:t>2</a:t>
              </a:r>
              <a:r>
                <a:rPr lang="en-US" altLang="en-US" sz="2647" b="1" dirty="0">
                  <a:solidFill>
                    <a:srgbClr val="00CC00"/>
                  </a:solidFill>
                  <a:latin typeface="TimesNewRomanPS"/>
                </a:rPr>
                <a:t>Cl</a:t>
              </a:r>
            </a:p>
          </p:txBody>
        </p:sp>
        <p:sp>
          <p:nvSpPr>
            <p:cNvPr id="5128" name="Rectangle 8"/>
            <p:cNvSpPr>
              <a:spLocks noChangeArrowheads="1"/>
            </p:cNvSpPr>
            <p:nvPr/>
          </p:nvSpPr>
          <p:spPr bwMode="auto">
            <a:xfrm>
              <a:off x="3094225" y="1732275"/>
              <a:ext cx="874059" cy="431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2647" b="1" dirty="0">
                  <a:solidFill>
                    <a:schemeClr val="tx2"/>
                  </a:solidFill>
                  <a:latin typeface="TimesNewRomanPS"/>
                </a:rPr>
                <a:t>NH</a:t>
              </a:r>
              <a:r>
                <a:rPr lang="en-US" altLang="en-US" sz="2647" b="1" baseline="-25000" dirty="0">
                  <a:solidFill>
                    <a:schemeClr val="tx2"/>
                  </a:solidFill>
                  <a:latin typeface="TimesNewRomanPS"/>
                </a:rPr>
                <a:t>3</a:t>
              </a:r>
              <a:endParaRPr lang="en-US" altLang="en-US" sz="2647" b="1" dirty="0">
                <a:solidFill>
                  <a:schemeClr val="tx2"/>
                </a:solidFill>
                <a:latin typeface="TimesNewRomanPS"/>
              </a:endParaRPr>
            </a:p>
          </p:txBody>
        </p:sp>
        <p:sp>
          <p:nvSpPr>
            <p:cNvPr id="5145" name="Rectangle 27"/>
            <p:cNvSpPr>
              <a:spLocks noChangeArrowheads="1"/>
            </p:cNvSpPr>
            <p:nvPr/>
          </p:nvSpPr>
          <p:spPr bwMode="auto">
            <a:xfrm>
              <a:off x="4978213" y="2204323"/>
              <a:ext cx="2041152" cy="43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spcBef>
                  <a:spcPct val="0"/>
                </a:spcBef>
                <a:buClrTx/>
                <a:buSzTx/>
                <a:buFontTx/>
                <a:buNone/>
              </a:pPr>
              <a:r>
                <a:rPr lang="en-US" altLang="en-US" sz="1765" b="1" dirty="0">
                  <a:solidFill>
                    <a:srgbClr val="00CC00"/>
                  </a:solidFill>
                  <a:latin typeface="TimesNewRomanPS"/>
                </a:rPr>
                <a:t>(Monochloramine)</a:t>
              </a:r>
            </a:p>
          </p:txBody>
        </p:sp>
        <p:sp>
          <p:nvSpPr>
            <p:cNvPr id="5147" name="Rectangle 29"/>
            <p:cNvSpPr>
              <a:spLocks noChangeArrowheads="1"/>
            </p:cNvSpPr>
            <p:nvPr/>
          </p:nvSpPr>
          <p:spPr bwMode="auto">
            <a:xfrm>
              <a:off x="731184" y="2261754"/>
              <a:ext cx="1979239" cy="430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lgn="ctr">
                <a:spcBef>
                  <a:spcPct val="0"/>
                </a:spcBef>
                <a:buClrTx/>
                <a:buSzTx/>
                <a:buFontTx/>
                <a:buNone/>
              </a:pPr>
              <a:r>
                <a:rPr lang="en-US" altLang="en-US" sz="1765" b="1" dirty="0">
                  <a:solidFill>
                    <a:srgbClr val="002060"/>
                  </a:solidFill>
                  <a:latin typeface="TimesNewRomanPS"/>
                </a:rPr>
                <a:t>(Hypochlorous acid)</a:t>
              </a:r>
            </a:p>
          </p:txBody>
        </p:sp>
        <p:sp>
          <p:nvSpPr>
            <p:cNvPr id="5148" name="Rectangle 34"/>
            <p:cNvSpPr>
              <a:spLocks noChangeArrowheads="1"/>
            </p:cNvSpPr>
            <p:nvPr/>
          </p:nvSpPr>
          <p:spPr bwMode="auto">
            <a:xfrm>
              <a:off x="2588559" y="2242143"/>
              <a:ext cx="1748118" cy="430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8788">
                <a:spcBef>
                  <a:spcPct val="20000"/>
                </a:spcBef>
                <a:buClr>
                  <a:schemeClr val="tx2"/>
                </a:buClr>
                <a:buSzPct val="75000"/>
                <a:buFont typeface="Wingdings" panose="05000000000000000000" pitchFamily="2" charset="2"/>
                <a:buChar char="S"/>
                <a:defRPr sz="3500">
                  <a:solidFill>
                    <a:schemeClr val="tx1"/>
                  </a:solidFill>
                  <a:latin typeface="Arial" panose="020B0604020202020204" pitchFamily="34" charset="0"/>
                </a:defRPr>
              </a:lvl1pPr>
              <a:lvl2pPr marL="509588" indent="-52388" defTabSz="458788">
                <a:spcBef>
                  <a:spcPct val="20000"/>
                </a:spcBef>
                <a:buClr>
                  <a:schemeClr val="folHlink"/>
                </a:buClr>
                <a:buSzPct val="78000"/>
                <a:buFont typeface="Monotype Sorts" pitchFamily="2" charset="2"/>
                <a:buChar char="3"/>
                <a:defRPr sz="3100">
                  <a:solidFill>
                    <a:schemeClr val="accent2"/>
                  </a:solidFill>
                  <a:latin typeface="Arial" panose="020B0604020202020204" pitchFamily="34" charset="0"/>
                </a:defRPr>
              </a:lvl2pPr>
              <a:lvl3pPr marL="915988" indent="-1588" defTabSz="458788">
                <a:spcBef>
                  <a:spcPct val="20000"/>
                </a:spcBef>
                <a:buClr>
                  <a:schemeClr val="tx1"/>
                </a:buClr>
                <a:buChar char="–"/>
                <a:defRPr sz="2600">
                  <a:solidFill>
                    <a:schemeClr val="tx1"/>
                  </a:solidFill>
                  <a:latin typeface="Arial" panose="020B0604020202020204" pitchFamily="34" charset="0"/>
                </a:defRPr>
              </a:lvl3pPr>
              <a:lvl4pPr marL="1760538" indent="-252413" defTabSz="458788">
                <a:spcBef>
                  <a:spcPct val="20000"/>
                </a:spcBef>
                <a:buClr>
                  <a:schemeClr val="tx2"/>
                </a:buClr>
                <a:buSzPct val="63000"/>
                <a:buFont typeface="Monotype Sorts" pitchFamily="2" charset="2"/>
                <a:buChar char="l"/>
                <a:defRPr sz="2200">
                  <a:solidFill>
                    <a:schemeClr val="tx1"/>
                  </a:solidFill>
                  <a:latin typeface="Arial" panose="020B0604020202020204" pitchFamily="34" charset="0"/>
                </a:defRPr>
              </a:lvl4pPr>
              <a:lvl5pPr marL="2263775" indent="-252413" defTabSz="458788">
                <a:spcBef>
                  <a:spcPct val="20000"/>
                </a:spcBef>
                <a:buClr>
                  <a:schemeClr val="folHlink"/>
                </a:buClr>
                <a:buSzPct val="78000"/>
                <a:buFont typeface="Monotype Sorts" pitchFamily="2" charset="2"/>
                <a:buChar char="n"/>
                <a:defRPr sz="2200">
                  <a:solidFill>
                    <a:schemeClr val="tx1"/>
                  </a:solidFill>
                  <a:latin typeface="Arial" panose="020B0604020202020204" pitchFamily="34" charset="0"/>
                </a:defRPr>
              </a:lvl5pPr>
              <a:lvl6pPr marL="27209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6pPr>
              <a:lvl7pPr marL="31781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7pPr>
              <a:lvl8pPr marL="36353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8pPr>
              <a:lvl9pPr marL="4092575" indent="-252413" defTabSz="458788" eaLnBrk="0" fontAlgn="base" hangingPunct="0">
                <a:spcBef>
                  <a:spcPct val="20000"/>
                </a:spcBef>
                <a:spcAft>
                  <a:spcPct val="0"/>
                </a:spcAft>
                <a:buClr>
                  <a:schemeClr val="folHlink"/>
                </a:buClr>
                <a:buSzPct val="78000"/>
                <a:buFont typeface="Monotype Sorts" pitchFamily="2" charset="2"/>
                <a:buChar char="n"/>
                <a:defRPr sz="2200">
                  <a:solidFill>
                    <a:schemeClr val="tx1"/>
                  </a:solidFill>
                  <a:latin typeface="Arial" panose="020B0604020202020204" pitchFamily="34" charset="0"/>
                </a:defRPr>
              </a:lvl9pPr>
            </a:lstStyle>
            <a:p>
              <a:pPr algn="ctr">
                <a:spcBef>
                  <a:spcPct val="0"/>
                </a:spcBef>
                <a:buClrTx/>
                <a:buSzTx/>
                <a:buFontTx/>
                <a:buNone/>
              </a:pPr>
              <a:r>
                <a:rPr lang="en-US" altLang="en-US" sz="1765" b="1" dirty="0">
                  <a:solidFill>
                    <a:schemeClr val="tx2"/>
                  </a:solidFill>
                  <a:latin typeface="TimesNewRomanPS"/>
                </a:rPr>
                <a:t>(Ammonia)</a:t>
              </a:r>
            </a:p>
          </p:txBody>
        </p:sp>
      </p:grpSp>
      <p:sp>
        <p:nvSpPr>
          <p:cNvPr id="5" name="Rectangle 4"/>
          <p:cNvSpPr/>
          <p:nvPr/>
        </p:nvSpPr>
        <p:spPr>
          <a:xfrm>
            <a:off x="704571" y="1152074"/>
            <a:ext cx="7967382" cy="430887"/>
          </a:xfrm>
          <a:prstGeom prst="rect">
            <a:avLst/>
          </a:prstGeom>
        </p:spPr>
        <p:txBody>
          <a:bodyPr wrap="square">
            <a:spAutoFit/>
          </a:bodyPr>
          <a:lstStyle/>
          <a:p>
            <a:pPr>
              <a:defRPr/>
            </a:pPr>
            <a:r>
              <a:rPr lang="en-US" sz="2200" dirty="0">
                <a:solidFill>
                  <a:schemeClr val="tx1">
                    <a:lumMod val="75000"/>
                    <a:lumOff val="25000"/>
                  </a:schemeClr>
                </a:solidFill>
                <a:latin typeface="+mn-lt"/>
                <a:cs typeface="Times New Roman" pitchFamily="18" charset="0"/>
              </a:rPr>
              <a:t>Chloramines are formed when Cl</a:t>
            </a:r>
            <a:r>
              <a:rPr lang="en-US" sz="2200" baseline="-25000" dirty="0">
                <a:solidFill>
                  <a:schemeClr val="tx1">
                    <a:lumMod val="75000"/>
                    <a:lumOff val="25000"/>
                  </a:schemeClr>
                </a:solidFill>
                <a:latin typeface="+mn-lt"/>
                <a:cs typeface="Times New Roman" pitchFamily="18" charset="0"/>
              </a:rPr>
              <a:t>2 </a:t>
            </a:r>
            <a:r>
              <a:rPr lang="en-US" sz="2200" dirty="0">
                <a:solidFill>
                  <a:schemeClr val="tx1">
                    <a:lumMod val="75000"/>
                    <a:lumOff val="25000"/>
                  </a:schemeClr>
                </a:solidFill>
                <a:latin typeface="+mn-lt"/>
                <a:cs typeface="Times New Roman" pitchFamily="18" charset="0"/>
              </a:rPr>
              <a:t>reacts with ammonia (NH</a:t>
            </a:r>
            <a:r>
              <a:rPr lang="en-US" sz="2200" baseline="-25000" dirty="0">
                <a:solidFill>
                  <a:schemeClr val="tx1">
                    <a:lumMod val="75000"/>
                    <a:lumOff val="25000"/>
                  </a:schemeClr>
                </a:solidFill>
                <a:latin typeface="+mn-lt"/>
                <a:cs typeface="Times New Roman" pitchFamily="18" charset="0"/>
              </a:rPr>
              <a:t>3</a:t>
            </a:r>
            <a:r>
              <a:rPr lang="en-US" sz="2200" dirty="0">
                <a:solidFill>
                  <a:schemeClr val="tx1">
                    <a:lumMod val="75000"/>
                    <a:lumOff val="25000"/>
                  </a:schemeClr>
                </a:solidFill>
                <a:latin typeface="+mn-lt"/>
                <a:cs typeface="Times New Roman" pitchFamily="18" charset="0"/>
              </a:rPr>
              <a:t>)</a:t>
            </a:r>
          </a:p>
        </p:txBody>
      </p:sp>
      <p:sp>
        <p:nvSpPr>
          <p:cNvPr id="6" name="Rectangle 5"/>
          <p:cNvSpPr/>
          <p:nvPr/>
        </p:nvSpPr>
        <p:spPr>
          <a:xfrm>
            <a:off x="7251607" y="2037729"/>
            <a:ext cx="1976216" cy="369332"/>
          </a:xfrm>
          <a:prstGeom prst="rect">
            <a:avLst/>
          </a:prstGeom>
        </p:spPr>
        <p:txBody>
          <a:bodyPr wrap="square">
            <a:spAutoFit/>
          </a:bodyPr>
          <a:lstStyle/>
          <a:p>
            <a:pPr marL="342900" lvl="1" indent="-342900">
              <a:buNone/>
              <a:defRPr/>
            </a:pPr>
            <a:r>
              <a:rPr lang="en-US" dirty="0">
                <a:latin typeface="+mn-lt"/>
              </a:rPr>
              <a:t>Cl</a:t>
            </a:r>
            <a:r>
              <a:rPr lang="en-US" baseline="-25000" dirty="0">
                <a:latin typeface="+mn-lt"/>
              </a:rPr>
              <a:t>2</a:t>
            </a:r>
            <a:r>
              <a:rPr lang="en-US" dirty="0">
                <a:latin typeface="+mn-lt"/>
              </a:rPr>
              <a:t>:NH</a:t>
            </a:r>
            <a:r>
              <a:rPr lang="en-US" baseline="-25000" dirty="0">
                <a:latin typeface="+mn-lt"/>
              </a:rPr>
              <a:t>3</a:t>
            </a:r>
            <a:r>
              <a:rPr lang="en-US" dirty="0">
                <a:latin typeface="+mn-lt"/>
              </a:rPr>
              <a:t>-N &lt; 5:1</a:t>
            </a:r>
          </a:p>
        </p:txBody>
      </p:sp>
      <p:sp>
        <p:nvSpPr>
          <p:cNvPr id="34" name="Rectangle 33"/>
          <p:cNvSpPr/>
          <p:nvPr/>
        </p:nvSpPr>
        <p:spPr>
          <a:xfrm>
            <a:off x="7251607" y="3544049"/>
            <a:ext cx="1976216" cy="369332"/>
          </a:xfrm>
          <a:prstGeom prst="rect">
            <a:avLst/>
          </a:prstGeom>
        </p:spPr>
        <p:txBody>
          <a:bodyPr wrap="square">
            <a:spAutoFit/>
          </a:bodyPr>
          <a:lstStyle/>
          <a:p>
            <a:pPr marL="342900" lvl="1" indent="-342900">
              <a:buNone/>
              <a:defRPr/>
            </a:pPr>
            <a:r>
              <a:rPr lang="en-US" dirty="0">
                <a:latin typeface="+mn-lt"/>
              </a:rPr>
              <a:t>Cl</a:t>
            </a:r>
            <a:r>
              <a:rPr lang="en-US" baseline="-25000" dirty="0">
                <a:latin typeface="+mn-lt"/>
              </a:rPr>
              <a:t>2</a:t>
            </a:r>
            <a:r>
              <a:rPr lang="en-US" dirty="0">
                <a:latin typeface="+mn-lt"/>
              </a:rPr>
              <a:t>:NH</a:t>
            </a:r>
            <a:r>
              <a:rPr lang="en-US" baseline="-25000" dirty="0">
                <a:latin typeface="+mn-lt"/>
              </a:rPr>
              <a:t>3</a:t>
            </a:r>
            <a:r>
              <a:rPr lang="en-US" dirty="0">
                <a:latin typeface="+mn-lt"/>
              </a:rPr>
              <a:t>-N &gt; 5:1</a:t>
            </a:r>
          </a:p>
        </p:txBody>
      </p:sp>
      <p:sp>
        <p:nvSpPr>
          <p:cNvPr id="7" name="Date Placeholder 6">
            <a:extLst>
              <a:ext uri="{FF2B5EF4-FFF2-40B4-BE49-F238E27FC236}">
                <a16:creationId xmlns:a16="http://schemas.microsoft.com/office/drawing/2014/main" id="{CF341781-E50E-0E70-8459-7D76345D2256}"/>
              </a:ext>
            </a:extLst>
          </p:cNvPr>
          <p:cNvSpPr>
            <a:spLocks noGrp="1"/>
          </p:cNvSpPr>
          <p:nvPr>
            <p:ph type="dt" sz="half" idx="10"/>
          </p:nvPr>
        </p:nvSpPr>
        <p:spPr/>
        <p:txBody>
          <a:bodyPr/>
          <a:lstStyle/>
          <a:p>
            <a:pPr>
              <a:defRPr/>
            </a:pPr>
            <a:r>
              <a:rPr lang="en-US" dirty="0">
                <a:solidFill>
                  <a:srgbClr val="000000"/>
                </a:solidFill>
              </a:rPr>
              <a:t> </a:t>
            </a:r>
          </a:p>
        </p:txBody>
      </p:sp>
      <p:sp>
        <p:nvSpPr>
          <p:cNvPr id="8" name="Footer Placeholder 7">
            <a:extLst>
              <a:ext uri="{FF2B5EF4-FFF2-40B4-BE49-F238E27FC236}">
                <a16:creationId xmlns:a16="http://schemas.microsoft.com/office/drawing/2014/main" id="{15746FEA-3E7A-F526-11A8-B84B911FC0D0}"/>
              </a:ext>
            </a:extLst>
          </p:cNvPr>
          <p:cNvSpPr>
            <a:spLocks noGrp="1"/>
          </p:cNvSpPr>
          <p:nvPr>
            <p:ph type="ftr" sz="quarter" idx="11"/>
          </p:nvPr>
        </p:nvSpPr>
        <p:spPr/>
        <p:txBody>
          <a:bodyPr/>
          <a:lstStyle/>
          <a:p>
            <a:pPr>
              <a:defRPr/>
            </a:pPr>
            <a:r>
              <a:rPr lang="en-US" dirty="0">
                <a:solidFill>
                  <a:srgbClr val="000000"/>
                </a:solidFill>
              </a:rPr>
              <a:t> </a:t>
            </a:r>
          </a:p>
        </p:txBody>
      </p:sp>
      <p:sp>
        <p:nvSpPr>
          <p:cNvPr id="9" name="Slide Number Placeholder 8">
            <a:extLst>
              <a:ext uri="{FF2B5EF4-FFF2-40B4-BE49-F238E27FC236}">
                <a16:creationId xmlns:a16="http://schemas.microsoft.com/office/drawing/2014/main" id="{2353B317-0DF1-F87C-BB07-89AC63DFD62C}"/>
              </a:ext>
            </a:extLst>
          </p:cNvPr>
          <p:cNvSpPr>
            <a:spLocks noGrp="1"/>
          </p:cNvSpPr>
          <p:nvPr>
            <p:ph type="sldNum" sz="quarter" idx="12"/>
          </p:nvPr>
        </p:nvSpPr>
        <p:spPr/>
        <p:txBody>
          <a:bodyPr/>
          <a:lstStyle/>
          <a:p>
            <a:pPr>
              <a:defRPr/>
            </a:pPr>
            <a:fld id="{F29C3EAE-7E13-424C-B781-42D8EBAECF33}" type="slidenum">
              <a:rPr lang="en-US" smtClean="0">
                <a:solidFill>
                  <a:srgbClr val="000000"/>
                </a:solidFill>
              </a:rPr>
              <a:pPr>
                <a:defRPr/>
              </a:pPr>
              <a:t>98</a:t>
            </a:fld>
            <a:endParaRPr lang="en-US" dirty="0">
              <a:solidFill>
                <a:srgbClr val="000000"/>
              </a:solidFill>
            </a:endParaRPr>
          </a:p>
        </p:txBody>
      </p:sp>
    </p:spTree>
    <p:extLst>
      <p:ext uri="{BB962C8B-B14F-4D97-AF65-F5344CB8AC3E}">
        <p14:creationId xmlns:p14="http://schemas.microsoft.com/office/powerpoint/2010/main" val="3804862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AEE03-A5AB-05EB-B6D6-FB7197666C0D}"/>
              </a:ext>
            </a:extLst>
          </p:cNvPr>
          <p:cNvSpPr>
            <a:spLocks noGrp="1"/>
          </p:cNvSpPr>
          <p:nvPr>
            <p:ph type="title"/>
          </p:nvPr>
        </p:nvSpPr>
        <p:spPr/>
        <p:txBody>
          <a:bodyPr/>
          <a:lstStyle/>
          <a:p>
            <a:r>
              <a:rPr lang="en-US" dirty="0"/>
              <a:t>Disinfection with Clint Eastwood</a:t>
            </a:r>
          </a:p>
        </p:txBody>
      </p:sp>
      <p:sp>
        <p:nvSpPr>
          <p:cNvPr id="3" name="Content Placeholder 2">
            <a:extLst>
              <a:ext uri="{FF2B5EF4-FFF2-40B4-BE49-F238E27FC236}">
                <a16:creationId xmlns:a16="http://schemas.microsoft.com/office/drawing/2014/main" id="{BED6A9D0-8F6D-CFF6-F4B8-6082D1884C03}"/>
              </a:ext>
            </a:extLst>
          </p:cNvPr>
          <p:cNvSpPr>
            <a:spLocks noGrp="1"/>
          </p:cNvSpPr>
          <p:nvPr>
            <p:ph idx="1"/>
          </p:nvPr>
        </p:nvSpPr>
        <p:spPr/>
        <p:txBody>
          <a:bodyPr/>
          <a:lstStyle/>
          <a:p>
            <a:r>
              <a:rPr lang="en-US" dirty="0"/>
              <a:t> </a:t>
            </a:r>
          </a:p>
        </p:txBody>
      </p:sp>
      <p:sp>
        <p:nvSpPr>
          <p:cNvPr id="4" name="Slide Number Placeholder 3">
            <a:extLst>
              <a:ext uri="{FF2B5EF4-FFF2-40B4-BE49-F238E27FC236}">
                <a16:creationId xmlns:a16="http://schemas.microsoft.com/office/drawing/2014/main" id="{31AECE03-1710-2FF7-D5DB-74E58DAF3715}"/>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E39CE2-A5B6-477C-AA3F-F5FDE4AEF4D4}" type="slidenum">
              <a:rPr kumimoji="0" lang="en-US" altLang="en-US" sz="1050" b="0" i="0" u="none" strike="noStrike" kern="1200" cap="none" spc="0" normalizeH="0" baseline="0" noProof="0" smtClean="0">
                <a:ln>
                  <a:noFill/>
                </a:ln>
                <a:solidFill>
                  <a:srgbClr val="BFBFBF"/>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99</a:t>
            </a:fld>
            <a:endParaRPr kumimoji="0" lang="en-US" altLang="en-US" sz="1050" b="0" i="0" u="none" strike="noStrike" kern="1200" cap="none" spc="0" normalizeH="0" baseline="0" noProof="0" dirty="0">
              <a:ln>
                <a:noFill/>
              </a:ln>
              <a:solidFill>
                <a:srgbClr val="BFBFBF"/>
              </a:solidFill>
              <a:effectLst/>
              <a:uLnTx/>
              <a:uFillTx/>
              <a:latin typeface="Arial" panose="020B0604020202020204"/>
              <a:ea typeface="+mn-ea"/>
              <a:cs typeface="+mn-cs"/>
            </a:endParaRPr>
          </a:p>
        </p:txBody>
      </p:sp>
      <p:pic>
        <p:nvPicPr>
          <p:cNvPr id="6" name="Picture 5">
            <a:extLst>
              <a:ext uri="{FF2B5EF4-FFF2-40B4-BE49-F238E27FC236}">
                <a16:creationId xmlns:a16="http://schemas.microsoft.com/office/drawing/2014/main" id="{2001ADC9-021A-2840-B33B-C2D9B979636D}"/>
              </a:ext>
            </a:extLst>
          </p:cNvPr>
          <p:cNvPicPr>
            <a:picLocks noChangeAspect="1"/>
          </p:cNvPicPr>
          <p:nvPr/>
        </p:nvPicPr>
        <p:blipFill>
          <a:blip r:embed="rId2"/>
          <a:stretch>
            <a:fillRect/>
          </a:stretch>
        </p:blipFill>
        <p:spPr>
          <a:xfrm>
            <a:off x="2022747" y="1401857"/>
            <a:ext cx="5098505" cy="4846544"/>
          </a:xfrm>
          <a:prstGeom prst="rect">
            <a:avLst/>
          </a:prstGeom>
        </p:spPr>
      </p:pic>
    </p:spTree>
    <p:extLst>
      <p:ext uri="{BB962C8B-B14F-4D97-AF65-F5344CB8AC3E}">
        <p14:creationId xmlns:p14="http://schemas.microsoft.com/office/powerpoint/2010/main" val="12686870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VDH_Slide-template_A_2024_black font">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D8BFC71547FCD42BCB99DD1BE11C631" ma:contentTypeVersion="22" ma:contentTypeDescription="Create a new document." ma:contentTypeScope="" ma:versionID="5bae7fe8f818bf56aaab95e10df4135e">
  <xsd:schema xmlns:xsd="http://www.w3.org/2001/XMLSchema" xmlns:xs="http://www.w3.org/2001/XMLSchema" xmlns:p="http://schemas.microsoft.com/office/2006/metadata/properties" xmlns:ns2="ab89038a-5670-4929-91df-b40b9be998e7" xmlns:ns3="0ba472ac-c3b3-4490-b84c-dfb22c11c92a" targetNamespace="http://schemas.microsoft.com/office/2006/metadata/properties" ma:root="true" ma:fieldsID="3e98a410be3ae058b5c7ece45946c1a2" ns2:_="" ns3:_="">
    <xsd:import namespace="ab89038a-5670-4929-91df-b40b9be998e7"/>
    <xsd:import namespace="0ba472ac-c3b3-4490-b84c-dfb22c11c92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Label" minOccurs="0"/>
                <xsd:element ref="ns2:Team"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89038a-5670-4929-91df-b40b9be998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86477d7-ad29-47e7-b319-eaa6f194967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Label" ma:index="26" nillable="true" ma:displayName="Label" ma:format="Dropdown" ma:internalName="Label">
      <xsd:simpleType>
        <xsd:restriction base="dms:Text">
          <xsd:maxLength value="255"/>
        </xsd:restriction>
      </xsd:simpleType>
    </xsd:element>
    <xsd:element name="Team" ma:index="27" nillable="true" ma:displayName="Team" ma:format="Dropdown" ma:internalName="Team">
      <xsd:simpleType>
        <xsd:restriction base="dms:Text">
          <xsd:maxLength value="255"/>
        </xsd:restriction>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ba472ac-c3b3-4490-b84c-dfb22c11c92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31e248f-2e6f-40fd-84fa-95576aedc7c3}" ma:internalName="TaxCatchAll" ma:showField="CatchAllData" ma:web="0ba472ac-c3b3-4490-b84c-dfb22c11c92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eam xmlns="ab89038a-5670-4929-91df-b40b9be998e7" xsi:nil="true"/>
    <TaxCatchAll xmlns="0ba472ac-c3b3-4490-b84c-dfb22c11c92a" xsi:nil="true"/>
    <lcf76f155ced4ddcb4097134ff3c332f xmlns="ab89038a-5670-4929-91df-b40b9be998e7">
      <Terms xmlns="http://schemas.microsoft.com/office/infopath/2007/PartnerControls"/>
    </lcf76f155ced4ddcb4097134ff3c332f>
    <Label xmlns="ab89038a-5670-4929-91df-b40b9be998e7" xsi:nil="true"/>
  </documentManagement>
</p:properties>
</file>

<file path=customXml/itemProps1.xml><?xml version="1.0" encoding="utf-8"?>
<ds:datastoreItem xmlns:ds="http://schemas.openxmlformats.org/officeDocument/2006/customXml" ds:itemID="{38C785F3-D3DE-4CDD-9A98-9A2D69F7057A}"/>
</file>

<file path=customXml/itemProps2.xml><?xml version="1.0" encoding="utf-8"?>
<ds:datastoreItem xmlns:ds="http://schemas.openxmlformats.org/officeDocument/2006/customXml" ds:itemID="{DAC60D57-12E3-4EB4-B91F-DFC4B5D5379A}"/>
</file>

<file path=customXml/itemProps3.xml><?xml version="1.0" encoding="utf-8"?>
<ds:datastoreItem xmlns:ds="http://schemas.openxmlformats.org/officeDocument/2006/customXml" ds:itemID="{1DB0CA74-0496-406B-9A8C-2A6C48F37D8B}"/>
</file>

<file path=docProps/app.xml><?xml version="1.0" encoding="utf-8"?>
<Properties xmlns="http://schemas.openxmlformats.org/officeDocument/2006/extended-properties" xmlns:vt="http://schemas.openxmlformats.org/officeDocument/2006/docPropsVTypes">
  <Template/>
  <TotalTime>3593</TotalTime>
  <Pages>16</Pages>
  <Words>7421</Words>
  <Application>Microsoft Office PowerPoint</Application>
  <PresentationFormat>Letter Paper (8.5x11 in)</PresentationFormat>
  <Paragraphs>1271</Paragraphs>
  <Slides>142</Slides>
  <Notes>45</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2</vt:i4>
      </vt:variant>
      <vt:variant>
        <vt:lpstr>Slide Titles</vt:lpstr>
      </vt:variant>
      <vt:variant>
        <vt:i4>142</vt:i4>
      </vt:variant>
    </vt:vector>
  </HeadingPairs>
  <TitlesOfParts>
    <vt:vector size="156" baseType="lpstr">
      <vt:lpstr>Arial</vt:lpstr>
      <vt:lpstr>Calibri</vt:lpstr>
      <vt:lpstr>Garamond</vt:lpstr>
      <vt:lpstr>Helvetica</vt:lpstr>
      <vt:lpstr>Monotype Sorts</vt:lpstr>
      <vt:lpstr>Tahoma</vt:lpstr>
      <vt:lpstr>Times New Roman</vt:lpstr>
      <vt:lpstr>TimesNewRomanPS</vt:lpstr>
      <vt:lpstr>Trebuchet MS</vt:lpstr>
      <vt:lpstr>Wingdings</vt:lpstr>
      <vt:lpstr>Wingdings-Regular</vt:lpstr>
      <vt:lpstr>VDH_Slide-template_A_2024_black font</vt:lpstr>
      <vt:lpstr>Photo Editor Photo</vt:lpstr>
      <vt:lpstr>Bitmap Image</vt:lpstr>
      <vt:lpstr>DBP Control - II  Theory &amp; Applications</vt:lpstr>
      <vt:lpstr>Our topics</vt:lpstr>
      <vt:lpstr>Our learning objectives</vt:lpstr>
      <vt:lpstr>Thanks for contributions</vt:lpstr>
      <vt:lpstr>DBP control: theory &amp; Applications</vt:lpstr>
      <vt:lpstr>Our ‘road map’ for today</vt:lpstr>
      <vt:lpstr>Water process diagram</vt:lpstr>
      <vt:lpstr>Overview of water treatment</vt:lpstr>
      <vt:lpstr>History of water treatment - 1</vt:lpstr>
      <vt:lpstr>History of water treatment - 2</vt:lpstr>
      <vt:lpstr>1854 London cholera epidemic</vt:lpstr>
      <vt:lpstr>London cholera deaths - 1854</vt:lpstr>
      <vt:lpstr>London water pumps - 1854</vt:lpstr>
      <vt:lpstr>History of water treatment - 3</vt:lpstr>
      <vt:lpstr>Public Water Supply Disinfection Practices:100 Years and Counting</vt:lpstr>
      <vt:lpstr>Death rate for Typhoid Fever  United States, 1900-1960</vt:lpstr>
      <vt:lpstr>US infectious death rate 1900-1996</vt:lpstr>
      <vt:lpstr>Role of disinfection</vt:lpstr>
      <vt:lpstr>Role of Disinfection</vt:lpstr>
      <vt:lpstr>Role of Disinfection</vt:lpstr>
      <vt:lpstr>Role of disinfection</vt:lpstr>
      <vt:lpstr>Disinfection saves lives!</vt:lpstr>
      <vt:lpstr> </vt:lpstr>
      <vt:lpstr>What are disinfection byproducts?</vt:lpstr>
      <vt:lpstr> </vt:lpstr>
      <vt:lpstr>Disinfection byproducts formation</vt:lpstr>
      <vt:lpstr>Our learning objectives</vt:lpstr>
      <vt:lpstr>What are organics?</vt:lpstr>
      <vt:lpstr>Surface water sources of natural organic material (NOM)</vt:lpstr>
      <vt:lpstr>Karst conditions</vt:lpstr>
      <vt:lpstr>Natural organic material sources</vt:lpstr>
      <vt:lpstr>DBP formation</vt:lpstr>
      <vt:lpstr>Disinfection byproducts formation</vt:lpstr>
      <vt:lpstr>Our learning objectives</vt:lpstr>
      <vt:lpstr>What affects DBP concentrations?</vt:lpstr>
      <vt:lpstr>What affects DBP concentrations? (continued)</vt:lpstr>
      <vt:lpstr>Regulated vs emerging DBP </vt:lpstr>
      <vt:lpstr>Chlorine chemistry</vt:lpstr>
      <vt:lpstr>Chemistry footnote</vt:lpstr>
      <vt:lpstr>Production of total trihalomethanes (TTHMs)</vt:lpstr>
      <vt:lpstr>DBP formation</vt:lpstr>
      <vt:lpstr>Where TTHMs are formed</vt:lpstr>
      <vt:lpstr>Production of Haloacetic Acids</vt:lpstr>
      <vt:lpstr>Where HAA5 are found</vt:lpstr>
      <vt:lpstr>Ratio of TTHM to HAA5</vt:lpstr>
      <vt:lpstr>Effect of Chlorine dose on DBP production</vt:lpstr>
      <vt:lpstr>Formation of DBP in a typical water treatment &amp; distribution system</vt:lpstr>
      <vt:lpstr>Identifying the point of DBP production in a water system</vt:lpstr>
      <vt:lpstr>Our topics</vt:lpstr>
      <vt:lpstr>Development of DBP regulations</vt:lpstr>
      <vt:lpstr>Development of DBP regulations</vt:lpstr>
      <vt:lpstr>Who is required to monitor for DBP &amp; what must be monitored?</vt:lpstr>
      <vt:lpstr>Monitoring requirements for DBP</vt:lpstr>
      <vt:lpstr>To determine DBP compliance</vt:lpstr>
      <vt:lpstr>Operational Evaluation Level (OEL)</vt:lpstr>
      <vt:lpstr>TOX and UTOX</vt:lpstr>
      <vt:lpstr> </vt:lpstr>
      <vt:lpstr>My perception of how it’s going!</vt:lpstr>
      <vt:lpstr>The reality of how it’s going …</vt:lpstr>
      <vt:lpstr>DBP control: theory &amp; Applications</vt:lpstr>
      <vt:lpstr>Our topics</vt:lpstr>
      <vt:lpstr>Reducing production of DBP (1 of 2)</vt:lpstr>
      <vt:lpstr>Reducing production of DBP (2 of 2)</vt:lpstr>
      <vt:lpstr>Where address DBP?</vt:lpstr>
      <vt:lpstr>DBP control applications</vt:lpstr>
      <vt:lpstr>WTP applications</vt:lpstr>
      <vt:lpstr>Disinfectant Strategies</vt:lpstr>
      <vt:lpstr>Chlorination Strategies</vt:lpstr>
      <vt:lpstr>Effects of Moving the Point of Disinfection</vt:lpstr>
      <vt:lpstr>Permanganate to Remove TOC</vt:lpstr>
      <vt:lpstr>Effective Chlorination System Modification Strategies</vt:lpstr>
      <vt:lpstr>WTP applications</vt:lpstr>
      <vt:lpstr>Coagulation to Remove TOC</vt:lpstr>
      <vt:lpstr>WTP applications</vt:lpstr>
      <vt:lpstr>PowerPoint Presentation</vt:lpstr>
      <vt:lpstr>WTP applications</vt:lpstr>
      <vt:lpstr>Evolution of UV disinfection for drinking water</vt:lpstr>
      <vt:lpstr>Kristen M. Lentz WTP - 2010</vt:lpstr>
      <vt:lpstr>Kristen M. Lentz WTP - 2010</vt:lpstr>
      <vt:lpstr>Multiple barrier disinfection approach to meet DBP and disinfection goals</vt:lpstr>
      <vt:lpstr>Multiple barrier disinfection approach to meet DBP and disinfection goals</vt:lpstr>
      <vt:lpstr>Multiple barrier disinfection approach meets DBP and disinfection goals</vt:lpstr>
      <vt:lpstr>K.M. Lentz WTP Phase III flow diagram</vt:lpstr>
      <vt:lpstr>Kristen M. Lentz WTP site layout</vt:lpstr>
      <vt:lpstr>WTP applications</vt:lpstr>
      <vt:lpstr>Monitored Parameters</vt:lpstr>
      <vt:lpstr>Biofiltration Basics</vt:lpstr>
      <vt:lpstr>Holistic Biofiltration Example: Stability</vt:lpstr>
      <vt:lpstr>Holistic Biofiltration Example: T&amp;O</vt:lpstr>
      <vt:lpstr>Balancing components of biofilters</vt:lpstr>
      <vt:lpstr>Time for a short break?</vt:lpstr>
      <vt:lpstr>WTP applications</vt:lpstr>
      <vt:lpstr>History of chloramines</vt:lpstr>
      <vt:lpstr>Utilities with long experience</vt:lpstr>
      <vt:lpstr>Chloramine benefits</vt:lpstr>
      <vt:lpstr>DBP Formation with Chlorine and Chloramines</vt:lpstr>
      <vt:lpstr>Chloramine drawbacks</vt:lpstr>
      <vt:lpstr>Chloramine Chemistry</vt:lpstr>
      <vt:lpstr>Disinfection with Clint Eastwood</vt:lpstr>
      <vt:lpstr>The Good, the Bad, and the Ugly</vt:lpstr>
      <vt:lpstr>Chloramine speciation</vt:lpstr>
      <vt:lpstr>pH</vt:lpstr>
      <vt:lpstr>Nitrification in the distribution system</vt:lpstr>
      <vt:lpstr>Future chloramine byproducts regulation?</vt:lpstr>
      <vt:lpstr>Advantages with chloramines</vt:lpstr>
      <vt:lpstr>Chloramine disadvantages</vt:lpstr>
      <vt:lpstr>WTP applications</vt:lpstr>
      <vt:lpstr>Activated carbon filter</vt:lpstr>
      <vt:lpstr>PowerPoint Presentation</vt:lpstr>
      <vt:lpstr>PowerPoint Presentation</vt:lpstr>
      <vt:lpstr>Our learning objectives</vt:lpstr>
      <vt:lpstr>DBP control applications</vt:lpstr>
      <vt:lpstr>Distribution system applications</vt:lpstr>
      <vt:lpstr>Typical distribution system water age (days)</vt:lpstr>
      <vt:lpstr>Water age &amp; DBP production</vt:lpstr>
      <vt:lpstr>Reduce Water Age</vt:lpstr>
      <vt:lpstr>Flushing Objectives Used in Water Distribution Systems</vt:lpstr>
      <vt:lpstr>Effects of pH on the Production of DBPs in Distribution System</vt:lpstr>
      <vt:lpstr>Distribution System applications</vt:lpstr>
      <vt:lpstr>Water Turnover in Tanks</vt:lpstr>
      <vt:lpstr>Problems with Sediments in Tanks</vt:lpstr>
      <vt:lpstr>Wythe County Tank Aeration System</vt:lpstr>
      <vt:lpstr>PowerPoint Presentation</vt:lpstr>
      <vt:lpstr>PowerPoint Presentation</vt:lpstr>
      <vt:lpstr>PowerPoint Presentation</vt:lpstr>
      <vt:lpstr>Full-Scale Installation 7.5-hp aerator installed in 2 MG reservoir</vt:lpstr>
      <vt:lpstr>TideFlex Tank Mixing Assembly</vt:lpstr>
      <vt:lpstr>Distribution System applications</vt:lpstr>
      <vt:lpstr>Introduce chlorine throughout the distribution system</vt:lpstr>
      <vt:lpstr>Distribution System applications</vt:lpstr>
      <vt:lpstr>Our learning objectives</vt:lpstr>
      <vt:lpstr>Our topics</vt:lpstr>
      <vt:lpstr>How are we doing for time?</vt:lpstr>
      <vt:lpstr>A pilot study</vt:lpstr>
      <vt:lpstr>No Silver Bullet: a lesson on synergy of small operational changes in a study of DBP reduction in low TOC source water </vt:lpstr>
      <vt:lpstr>Project Goals</vt:lpstr>
      <vt:lpstr>Full-Scale Pilot Test questions</vt:lpstr>
      <vt:lpstr>Distribution System –water age</vt:lpstr>
      <vt:lpstr>Our learning objectives</vt:lpstr>
      <vt:lpstr>Marion, Virginia water tanks</vt:lpstr>
      <vt:lpstr>The Peachoid</vt:lpstr>
      <vt:lpstr>For follow 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PROCESS DESCRIPTION</dc:title>
  <dc:subject/>
  <dc:creator>Virginia Department of Health</dc:creator>
  <cp:keywords/>
  <dc:description/>
  <cp:lastModifiedBy>Dawson, David (VDH)</cp:lastModifiedBy>
  <cp:revision>193</cp:revision>
  <cp:lastPrinted>2020-07-24T12:39:23Z</cp:lastPrinted>
  <dcterms:created xsi:type="dcterms:W3CDTF">1996-08-13T20:10:58Z</dcterms:created>
  <dcterms:modified xsi:type="dcterms:W3CDTF">2025-05-28T12:31:20Z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0x010100ED8BFC71547FCD42BCB99DD1BE11C631</vt:lpwstr>
  </property>
</Properties>
</file>