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58.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2.xml" ContentType="application/vnd.openxmlformats-officedocument.drawingml.chart+xml"/>
  <Override PartName="/ppt/charts/chart1.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10.xml" ContentType="application/vnd.openxmlformats-officedocument.presentationml.tags+xml"/>
  <Override PartName="/ppt/tags/tag9.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ppt/tags/tag17.xml" ContentType="application/vnd.openxmlformats-officedocument.presentationml.tags+xml"/>
  <Override PartName="/docProps/app.xml" ContentType="application/vnd.openxmlformats-officedocument.extended-properties+xml"/>
  <Override PartName="/ppt/tags/tag14.xml" ContentType="application/vnd.openxmlformats-officedocument.presentationml.tags+xml"/>
  <Override PartName="/ppt/tags/tag1.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15.xml" ContentType="application/vnd.openxmlformats-officedocument.presentationml.tags+xml"/>
  <Override PartName="/ppt/tags/tag5.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1"/>
    <p:sldMasterId id="2147483764" r:id="rId2"/>
  </p:sldMasterIdLst>
  <p:notesMasterIdLst>
    <p:notesMasterId r:id="rId105"/>
  </p:notesMasterIdLst>
  <p:handoutMasterIdLst>
    <p:handoutMasterId r:id="rId106"/>
  </p:handoutMasterIdLst>
  <p:sldIdLst>
    <p:sldId id="256" r:id="rId3"/>
    <p:sldId id="446" r:id="rId4"/>
    <p:sldId id="447" r:id="rId5"/>
    <p:sldId id="593" r:id="rId6"/>
    <p:sldId id="594" r:id="rId7"/>
    <p:sldId id="595" r:id="rId8"/>
    <p:sldId id="596" r:id="rId9"/>
    <p:sldId id="258" r:id="rId10"/>
    <p:sldId id="590" r:id="rId11"/>
    <p:sldId id="451" r:id="rId12"/>
    <p:sldId id="452" r:id="rId13"/>
    <p:sldId id="262" r:id="rId14"/>
    <p:sldId id="455" r:id="rId15"/>
    <p:sldId id="456" r:id="rId16"/>
    <p:sldId id="469" r:id="rId17"/>
    <p:sldId id="458" r:id="rId18"/>
    <p:sldId id="459" r:id="rId19"/>
    <p:sldId id="461" r:id="rId20"/>
    <p:sldId id="539" r:id="rId21"/>
    <p:sldId id="463" r:id="rId22"/>
    <p:sldId id="464" r:id="rId23"/>
    <p:sldId id="465" r:id="rId24"/>
    <p:sldId id="466" r:id="rId25"/>
    <p:sldId id="467" r:id="rId26"/>
    <p:sldId id="468" r:id="rId27"/>
    <p:sldId id="591" r:id="rId28"/>
    <p:sldId id="592" r:id="rId29"/>
    <p:sldId id="475" r:id="rId30"/>
    <p:sldId id="478" r:id="rId31"/>
    <p:sldId id="480" r:id="rId32"/>
    <p:sldId id="481" r:id="rId33"/>
    <p:sldId id="482" r:id="rId34"/>
    <p:sldId id="580" r:id="rId35"/>
    <p:sldId id="581" r:id="rId36"/>
    <p:sldId id="546" r:id="rId37"/>
    <p:sldId id="577" r:id="rId38"/>
    <p:sldId id="492" r:id="rId39"/>
    <p:sldId id="544" r:id="rId40"/>
    <p:sldId id="440" r:id="rId41"/>
    <p:sldId id="438" r:id="rId42"/>
    <p:sldId id="437" r:id="rId43"/>
    <p:sldId id="493" r:id="rId44"/>
    <p:sldId id="439" r:id="rId45"/>
    <p:sldId id="513" r:id="rId46"/>
    <p:sldId id="518" r:id="rId47"/>
    <p:sldId id="494" r:id="rId48"/>
    <p:sldId id="495" r:id="rId49"/>
    <p:sldId id="496" r:id="rId50"/>
    <p:sldId id="497" r:id="rId51"/>
    <p:sldId id="498" r:id="rId52"/>
    <p:sldId id="597" r:id="rId53"/>
    <p:sldId id="525" r:id="rId54"/>
    <p:sldId id="598" r:id="rId55"/>
    <p:sldId id="599" r:id="rId56"/>
    <p:sldId id="584" r:id="rId57"/>
    <p:sldId id="586" r:id="rId58"/>
    <p:sldId id="585" r:id="rId59"/>
    <p:sldId id="502" r:id="rId60"/>
    <p:sldId id="503" r:id="rId61"/>
    <p:sldId id="600" r:id="rId62"/>
    <p:sldId id="504" r:id="rId63"/>
    <p:sldId id="505" r:id="rId64"/>
    <p:sldId id="506" r:id="rId65"/>
    <p:sldId id="508" r:id="rId66"/>
    <p:sldId id="275" r:id="rId67"/>
    <p:sldId id="549" r:id="rId68"/>
    <p:sldId id="519" r:id="rId69"/>
    <p:sldId id="578" r:id="rId70"/>
    <p:sldId id="579" r:id="rId71"/>
    <p:sldId id="550" r:id="rId72"/>
    <p:sldId id="551" r:id="rId73"/>
    <p:sldId id="552" r:id="rId74"/>
    <p:sldId id="553" r:id="rId75"/>
    <p:sldId id="554" r:id="rId76"/>
    <p:sldId id="555" r:id="rId77"/>
    <p:sldId id="556" r:id="rId78"/>
    <p:sldId id="557" r:id="rId79"/>
    <p:sldId id="582" r:id="rId80"/>
    <p:sldId id="558" r:id="rId81"/>
    <p:sldId id="560" r:id="rId82"/>
    <p:sldId id="561" r:id="rId83"/>
    <p:sldId id="562" r:id="rId84"/>
    <p:sldId id="563" r:id="rId85"/>
    <p:sldId id="564" r:id="rId86"/>
    <p:sldId id="565" r:id="rId87"/>
    <p:sldId id="566" r:id="rId88"/>
    <p:sldId id="567" r:id="rId89"/>
    <p:sldId id="568" r:id="rId90"/>
    <p:sldId id="569" r:id="rId91"/>
    <p:sldId id="570" r:id="rId92"/>
    <p:sldId id="571" r:id="rId93"/>
    <p:sldId id="572" r:id="rId94"/>
    <p:sldId id="573" r:id="rId95"/>
    <p:sldId id="574" r:id="rId96"/>
    <p:sldId id="576" r:id="rId97"/>
    <p:sldId id="583" r:id="rId98"/>
    <p:sldId id="601" r:id="rId99"/>
    <p:sldId id="587" r:id="rId100"/>
    <p:sldId id="588" r:id="rId101"/>
    <p:sldId id="589" r:id="rId102"/>
    <p:sldId id="541" r:id="rId103"/>
    <p:sldId id="470" r:id="rId10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00"/>
    <a:srgbClr val="FFFF00"/>
    <a:srgbClr val="000099"/>
    <a:srgbClr val="702500"/>
    <a:srgbClr val="663300"/>
    <a:srgbClr val="993300"/>
    <a:srgbClr val="996600"/>
    <a:srgbClr val="CC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74" autoAdjust="0"/>
    <p:restoredTop sz="77451" autoAdjust="0"/>
  </p:normalViewPr>
  <p:slideViewPr>
    <p:cSldViewPr>
      <p:cViewPr varScale="1">
        <p:scale>
          <a:sx n="104" d="100"/>
          <a:sy n="104" d="100"/>
        </p:scale>
        <p:origin x="139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92" d="100"/>
          <a:sy n="92" d="100"/>
        </p:scale>
        <p:origin x="-3780"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customXml" Target="../customXml/item2.xml"/><Relationship Id="rId16" Type="http://schemas.openxmlformats.org/officeDocument/2006/relationships/slide" Target="slides/slide14.xml"/><Relationship Id="rId107" Type="http://schemas.openxmlformats.org/officeDocument/2006/relationships/presProps" Target="pres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customXml" Target="../customXml/item3.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viewProps" Target="view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heme" Target="theme/theme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customXml" Target="../customXml/item1.xml"/></Relationships>
</file>

<file path=ppt/charts/_rels/chart1.xml.rels><?xml version="1.0" encoding="UTF-8" standalone="yes"?>
<Relationships xmlns="http://schemas.openxmlformats.org/package/2006/relationships"><Relationship Id="rId1" Type="http://schemas.openxmlformats.org/officeDocument/2006/relationships/oleObject" Target="file:///\\amazon\Waterworks\Divisions\Facilities\Shared\WaterQualityLab\wtp\RESERVOIR%20HISTORY\2015%20reservoir.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amazon\Waterworks\Divisions\Facilities\Shared\WaterQualityLab\wtp\2015%20LH.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amazon\Waterworks\Divisions\Facilities\Shared\WaterQualityLab\wtp\2015%20LH.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amazon\Waterworks\Divisions\Facilities\Shared\WaterQualityLab\wtp\2015%20LH.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amazon\Waterworks\Divisions\Facilities\Shared\WaterQualityLab\wtp\2015%20LH.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11239324483107"/>
          <c:y val="0.1306765295909206"/>
          <c:w val="0.63977669829133266"/>
          <c:h val="0.69173997276527011"/>
        </c:manualLayout>
      </c:layout>
      <c:scatterChart>
        <c:scatterStyle val="lineMarker"/>
        <c:varyColors val="0"/>
        <c:ser>
          <c:idx val="0"/>
          <c:order val="0"/>
          <c:tx>
            <c:v>Chickahominy River</c:v>
          </c:tx>
          <c:spPr>
            <a:ln w="22225">
              <a:solidFill>
                <a:srgbClr val="0000FF"/>
              </a:solidFill>
              <a:prstDash val="solid"/>
            </a:ln>
          </c:spPr>
          <c:marker>
            <c:symbol val="diamond"/>
            <c:size val="9"/>
            <c:spPr>
              <a:solidFill>
                <a:srgbClr val="0000FF"/>
              </a:solidFill>
            </c:spPr>
          </c:marker>
          <c:xVal>
            <c:numRef>
              <c:f>'reservoir 2015 (copy)'!$A$5:$A$55</c:f>
              <c:numCache>
                <c:formatCode>m/d/yyyy</c:formatCode>
                <c:ptCount val="51"/>
                <c:pt idx="0">
                  <c:v>42009</c:v>
                </c:pt>
                <c:pt idx="1">
                  <c:v>42016</c:v>
                </c:pt>
                <c:pt idx="2">
                  <c:v>42024</c:v>
                </c:pt>
                <c:pt idx="3">
                  <c:v>42030</c:v>
                </c:pt>
                <c:pt idx="4">
                  <c:v>42037</c:v>
                </c:pt>
                <c:pt idx="5">
                  <c:v>42044</c:v>
                </c:pt>
                <c:pt idx="6">
                  <c:v>42054</c:v>
                </c:pt>
                <c:pt idx="7">
                  <c:v>42058</c:v>
                </c:pt>
                <c:pt idx="8">
                  <c:v>42065</c:v>
                </c:pt>
                <c:pt idx="9">
                  <c:v>42072</c:v>
                </c:pt>
                <c:pt idx="10">
                  <c:v>42079</c:v>
                </c:pt>
                <c:pt idx="11">
                  <c:v>42086</c:v>
                </c:pt>
                <c:pt idx="12">
                  <c:v>42093</c:v>
                </c:pt>
                <c:pt idx="13">
                  <c:v>42100</c:v>
                </c:pt>
                <c:pt idx="14">
                  <c:v>42107</c:v>
                </c:pt>
                <c:pt idx="15">
                  <c:v>42114</c:v>
                </c:pt>
                <c:pt idx="16">
                  <c:v>42121</c:v>
                </c:pt>
                <c:pt idx="17">
                  <c:v>42128</c:v>
                </c:pt>
                <c:pt idx="18">
                  <c:v>42135</c:v>
                </c:pt>
                <c:pt idx="19">
                  <c:v>42142</c:v>
                </c:pt>
                <c:pt idx="20">
                  <c:v>42150</c:v>
                </c:pt>
                <c:pt idx="21">
                  <c:v>42157</c:v>
                </c:pt>
                <c:pt idx="22">
                  <c:v>42164</c:v>
                </c:pt>
                <c:pt idx="23">
                  <c:v>42171</c:v>
                </c:pt>
                <c:pt idx="24">
                  <c:v>42178</c:v>
                </c:pt>
                <c:pt idx="25">
                  <c:v>42185</c:v>
                </c:pt>
                <c:pt idx="26">
                  <c:v>42192</c:v>
                </c:pt>
                <c:pt idx="27">
                  <c:v>42199</c:v>
                </c:pt>
                <c:pt idx="28">
                  <c:v>42206</c:v>
                </c:pt>
                <c:pt idx="29">
                  <c:v>42214</c:v>
                </c:pt>
                <c:pt idx="30">
                  <c:v>42220</c:v>
                </c:pt>
                <c:pt idx="31">
                  <c:v>42227</c:v>
                </c:pt>
                <c:pt idx="32">
                  <c:v>42234</c:v>
                </c:pt>
                <c:pt idx="33">
                  <c:v>42241</c:v>
                </c:pt>
                <c:pt idx="34">
                  <c:v>42248</c:v>
                </c:pt>
                <c:pt idx="35">
                  <c:v>42256</c:v>
                </c:pt>
                <c:pt idx="36">
                  <c:v>42261</c:v>
                </c:pt>
                <c:pt idx="37">
                  <c:v>42269</c:v>
                </c:pt>
                <c:pt idx="38">
                  <c:v>42276</c:v>
                </c:pt>
                <c:pt idx="39">
                  <c:v>42284</c:v>
                </c:pt>
                <c:pt idx="40">
                  <c:v>42290</c:v>
                </c:pt>
                <c:pt idx="41">
                  <c:v>42297</c:v>
                </c:pt>
                <c:pt idx="42">
                  <c:v>42304</c:v>
                </c:pt>
                <c:pt idx="43">
                  <c:v>42311</c:v>
                </c:pt>
                <c:pt idx="44">
                  <c:v>42318</c:v>
                </c:pt>
                <c:pt idx="45">
                  <c:v>42325</c:v>
                </c:pt>
                <c:pt idx="46">
                  <c:v>42332</c:v>
                </c:pt>
                <c:pt idx="47">
                  <c:v>42339</c:v>
                </c:pt>
                <c:pt idx="48">
                  <c:v>42346</c:v>
                </c:pt>
                <c:pt idx="49">
                  <c:v>42353</c:v>
                </c:pt>
                <c:pt idx="50">
                  <c:v>42360</c:v>
                </c:pt>
              </c:numCache>
            </c:numRef>
          </c:xVal>
          <c:yVal>
            <c:numRef>
              <c:f>'reservoir 2015 (copy)'!$B$5:$B$55</c:f>
              <c:numCache>
                <c:formatCode>0.00_)</c:formatCode>
                <c:ptCount val="51"/>
                <c:pt idx="0">
                  <c:v>6.2</c:v>
                </c:pt>
                <c:pt idx="1">
                  <c:v>6.78</c:v>
                </c:pt>
                <c:pt idx="2">
                  <c:v>6.22</c:v>
                </c:pt>
                <c:pt idx="3">
                  <c:v>6.22</c:v>
                </c:pt>
                <c:pt idx="4">
                  <c:v>7.09</c:v>
                </c:pt>
                <c:pt idx="5">
                  <c:v>5.49</c:v>
                </c:pt>
                <c:pt idx="6">
                  <c:v>5.21</c:v>
                </c:pt>
                <c:pt idx="7">
                  <c:v>5.37</c:v>
                </c:pt>
                <c:pt idx="8">
                  <c:v>4.82</c:v>
                </c:pt>
                <c:pt idx="9">
                  <c:v>4.26</c:v>
                </c:pt>
                <c:pt idx="10">
                  <c:v>5.8</c:v>
                </c:pt>
                <c:pt idx="11">
                  <c:v>6.92</c:v>
                </c:pt>
                <c:pt idx="12">
                  <c:v>7.77</c:v>
                </c:pt>
                <c:pt idx="13">
                  <c:v>7.7</c:v>
                </c:pt>
                <c:pt idx="14">
                  <c:v>8.1199999999999992</c:v>
                </c:pt>
                <c:pt idx="15">
                  <c:v>10.06</c:v>
                </c:pt>
                <c:pt idx="16">
                  <c:v>13.2</c:v>
                </c:pt>
                <c:pt idx="17">
                  <c:v>10.5</c:v>
                </c:pt>
                <c:pt idx="18">
                  <c:v>10.26</c:v>
                </c:pt>
                <c:pt idx="19">
                  <c:v>10.75</c:v>
                </c:pt>
                <c:pt idx="20">
                  <c:v>11.63</c:v>
                </c:pt>
                <c:pt idx="21">
                  <c:v>10.9</c:v>
                </c:pt>
                <c:pt idx="22">
                  <c:v>8.48</c:v>
                </c:pt>
                <c:pt idx="23">
                  <c:v>9.7799999999999994</c:v>
                </c:pt>
                <c:pt idx="24">
                  <c:v>11.64</c:v>
                </c:pt>
                <c:pt idx="25">
                  <c:v>10.79</c:v>
                </c:pt>
                <c:pt idx="26">
                  <c:v>10.029999999999999</c:v>
                </c:pt>
                <c:pt idx="27">
                  <c:v>11.9</c:v>
                </c:pt>
                <c:pt idx="28">
                  <c:v>11.7</c:v>
                </c:pt>
                <c:pt idx="29">
                  <c:v>10.64</c:v>
                </c:pt>
                <c:pt idx="30">
                  <c:v>10.65</c:v>
                </c:pt>
                <c:pt idx="31">
                  <c:v>9.34</c:v>
                </c:pt>
                <c:pt idx="32">
                  <c:v>8.36</c:v>
                </c:pt>
                <c:pt idx="33">
                  <c:v>8.0500000000000007</c:v>
                </c:pt>
                <c:pt idx="34">
                  <c:v>8.3699999999999992</c:v>
                </c:pt>
                <c:pt idx="35">
                  <c:v>7.97</c:v>
                </c:pt>
                <c:pt idx="36">
                  <c:v>8.1999999999999993</c:v>
                </c:pt>
                <c:pt idx="37">
                  <c:v>7.56</c:v>
                </c:pt>
                <c:pt idx="38">
                  <c:v>7.8</c:v>
                </c:pt>
                <c:pt idx="39">
                  <c:v>8.61</c:v>
                </c:pt>
                <c:pt idx="40">
                  <c:v>10.88</c:v>
                </c:pt>
                <c:pt idx="41">
                  <c:v>10.7</c:v>
                </c:pt>
                <c:pt idx="42">
                  <c:v>10.01</c:v>
                </c:pt>
                <c:pt idx="43">
                  <c:v>9.66</c:v>
                </c:pt>
                <c:pt idx="44">
                  <c:v>8.56</c:v>
                </c:pt>
                <c:pt idx="45">
                  <c:v>11.45</c:v>
                </c:pt>
                <c:pt idx="46">
                  <c:v>10.24</c:v>
                </c:pt>
                <c:pt idx="47">
                  <c:v>9.11</c:v>
                </c:pt>
                <c:pt idx="48">
                  <c:v>7.76</c:v>
                </c:pt>
                <c:pt idx="49">
                  <c:v>7.34</c:v>
                </c:pt>
                <c:pt idx="50">
                  <c:v>6.76</c:v>
                </c:pt>
              </c:numCache>
            </c:numRef>
          </c:yVal>
          <c:smooth val="0"/>
          <c:extLst>
            <c:ext xmlns:c16="http://schemas.microsoft.com/office/drawing/2014/chart" uri="{C3380CC4-5D6E-409C-BE32-E72D297353CC}">
              <c16:uniqueId val="{00000000-C899-40CC-A528-C756A56B26B2}"/>
            </c:ext>
          </c:extLst>
        </c:ser>
        <c:ser>
          <c:idx val="1"/>
          <c:order val="1"/>
          <c:tx>
            <c:v>Diascund Creek Reservoir</c:v>
          </c:tx>
          <c:spPr>
            <a:ln w="25400">
              <a:solidFill>
                <a:srgbClr val="FF0000"/>
              </a:solidFill>
              <a:prstDash val="sysDash"/>
            </a:ln>
          </c:spPr>
          <c:marker>
            <c:symbol val="square"/>
            <c:size val="8"/>
            <c:spPr>
              <a:solidFill>
                <a:srgbClr val="FF0000"/>
              </a:solidFill>
              <a:ln>
                <a:solidFill>
                  <a:srgbClr val="FF0000"/>
                </a:solidFill>
              </a:ln>
            </c:spPr>
          </c:marker>
          <c:xVal>
            <c:numRef>
              <c:f>'reservoir 2015 (copy)'!$H$5:$H$53</c:f>
              <c:numCache>
                <c:formatCode>m/d/yyyy</c:formatCode>
                <c:ptCount val="49"/>
                <c:pt idx="0">
                  <c:v>42009</c:v>
                </c:pt>
                <c:pt idx="1">
                  <c:v>42016</c:v>
                </c:pt>
                <c:pt idx="2">
                  <c:v>42024</c:v>
                </c:pt>
                <c:pt idx="3">
                  <c:v>42030</c:v>
                </c:pt>
                <c:pt idx="4">
                  <c:v>42037</c:v>
                </c:pt>
                <c:pt idx="5">
                  <c:v>42044</c:v>
                </c:pt>
                <c:pt idx="6">
                  <c:v>42054</c:v>
                </c:pt>
                <c:pt idx="7">
                  <c:v>42058</c:v>
                </c:pt>
                <c:pt idx="8">
                  <c:v>42065</c:v>
                </c:pt>
                <c:pt idx="9">
                  <c:v>42072</c:v>
                </c:pt>
                <c:pt idx="10">
                  <c:v>42079</c:v>
                </c:pt>
                <c:pt idx="11">
                  <c:v>42086</c:v>
                </c:pt>
                <c:pt idx="12">
                  <c:v>42093</c:v>
                </c:pt>
                <c:pt idx="13">
                  <c:v>42100</c:v>
                </c:pt>
                <c:pt idx="14">
                  <c:v>42107</c:v>
                </c:pt>
                <c:pt idx="15">
                  <c:v>42114</c:v>
                </c:pt>
                <c:pt idx="16">
                  <c:v>42121</c:v>
                </c:pt>
                <c:pt idx="17">
                  <c:v>42128</c:v>
                </c:pt>
                <c:pt idx="18">
                  <c:v>42135</c:v>
                </c:pt>
                <c:pt idx="19">
                  <c:v>42142</c:v>
                </c:pt>
                <c:pt idx="20">
                  <c:v>42150</c:v>
                </c:pt>
                <c:pt idx="21">
                  <c:v>42157</c:v>
                </c:pt>
                <c:pt idx="22">
                  <c:v>42164</c:v>
                </c:pt>
                <c:pt idx="23">
                  <c:v>42171</c:v>
                </c:pt>
                <c:pt idx="24">
                  <c:v>42178</c:v>
                </c:pt>
                <c:pt idx="25">
                  <c:v>42185</c:v>
                </c:pt>
                <c:pt idx="26">
                  <c:v>42192</c:v>
                </c:pt>
                <c:pt idx="27">
                  <c:v>42199</c:v>
                </c:pt>
                <c:pt idx="28">
                  <c:v>42206</c:v>
                </c:pt>
                <c:pt idx="29">
                  <c:v>42214</c:v>
                </c:pt>
                <c:pt idx="30">
                  <c:v>42220</c:v>
                </c:pt>
                <c:pt idx="31">
                  <c:v>42227</c:v>
                </c:pt>
                <c:pt idx="32">
                  <c:v>42234</c:v>
                </c:pt>
                <c:pt idx="33">
                  <c:v>42241</c:v>
                </c:pt>
                <c:pt idx="34">
                  <c:v>42248</c:v>
                </c:pt>
                <c:pt idx="35">
                  <c:v>42256</c:v>
                </c:pt>
                <c:pt idx="36">
                  <c:v>42269</c:v>
                </c:pt>
                <c:pt idx="37">
                  <c:v>42276</c:v>
                </c:pt>
                <c:pt idx="38">
                  <c:v>42284</c:v>
                </c:pt>
                <c:pt idx="39">
                  <c:v>42290</c:v>
                </c:pt>
                <c:pt idx="40">
                  <c:v>42297</c:v>
                </c:pt>
                <c:pt idx="41">
                  <c:v>42311</c:v>
                </c:pt>
                <c:pt idx="42">
                  <c:v>42318</c:v>
                </c:pt>
                <c:pt idx="43">
                  <c:v>42325</c:v>
                </c:pt>
                <c:pt idx="44">
                  <c:v>42332</c:v>
                </c:pt>
                <c:pt idx="45">
                  <c:v>42339</c:v>
                </c:pt>
                <c:pt idx="46">
                  <c:v>42346</c:v>
                </c:pt>
                <c:pt idx="47">
                  <c:v>42353</c:v>
                </c:pt>
                <c:pt idx="48">
                  <c:v>42360</c:v>
                </c:pt>
              </c:numCache>
            </c:numRef>
          </c:xVal>
          <c:yVal>
            <c:numRef>
              <c:f>'reservoir 2015 (copy)'!$I$5:$I$53</c:f>
              <c:numCache>
                <c:formatCode>0.00_)</c:formatCode>
                <c:ptCount val="49"/>
                <c:pt idx="0">
                  <c:v>4.6100000000000003</c:v>
                </c:pt>
                <c:pt idx="1">
                  <c:v>4.5199999999999996</c:v>
                </c:pt>
                <c:pt idx="2">
                  <c:v>6.28</c:v>
                </c:pt>
                <c:pt idx="3">
                  <c:v>4.43</c:v>
                </c:pt>
                <c:pt idx="4">
                  <c:v>4.63</c:v>
                </c:pt>
                <c:pt idx="5">
                  <c:v>4.3099999999999996</c:v>
                </c:pt>
                <c:pt idx="6">
                  <c:v>4.42</c:v>
                </c:pt>
                <c:pt idx="7">
                  <c:v>4.54</c:v>
                </c:pt>
                <c:pt idx="8">
                  <c:v>4.68</c:v>
                </c:pt>
                <c:pt idx="9">
                  <c:v>5.17</c:v>
                </c:pt>
                <c:pt idx="10">
                  <c:v>6.78</c:v>
                </c:pt>
                <c:pt idx="11">
                  <c:v>5.22</c:v>
                </c:pt>
                <c:pt idx="12">
                  <c:v>5.34</c:v>
                </c:pt>
                <c:pt idx="13">
                  <c:v>3.59</c:v>
                </c:pt>
                <c:pt idx="14">
                  <c:v>3.47</c:v>
                </c:pt>
                <c:pt idx="15">
                  <c:v>5.66</c:v>
                </c:pt>
                <c:pt idx="16">
                  <c:v>6.01</c:v>
                </c:pt>
                <c:pt idx="17">
                  <c:v>4.41</c:v>
                </c:pt>
                <c:pt idx="18">
                  <c:v>6.47</c:v>
                </c:pt>
                <c:pt idx="19">
                  <c:v>6.99</c:v>
                </c:pt>
                <c:pt idx="20">
                  <c:v>5.01</c:v>
                </c:pt>
                <c:pt idx="21">
                  <c:v>7.09</c:v>
                </c:pt>
                <c:pt idx="22">
                  <c:v>7.07</c:v>
                </c:pt>
                <c:pt idx="23">
                  <c:v>6.1</c:v>
                </c:pt>
                <c:pt idx="24">
                  <c:v>7.19</c:v>
                </c:pt>
                <c:pt idx="25">
                  <c:v>6.91</c:v>
                </c:pt>
                <c:pt idx="26">
                  <c:v>7.3</c:v>
                </c:pt>
                <c:pt idx="27">
                  <c:v>7.58</c:v>
                </c:pt>
                <c:pt idx="28">
                  <c:v>7.38</c:v>
                </c:pt>
                <c:pt idx="29">
                  <c:v>7.25</c:v>
                </c:pt>
                <c:pt idx="30">
                  <c:v>7.51</c:v>
                </c:pt>
                <c:pt idx="31">
                  <c:v>7.44</c:v>
                </c:pt>
                <c:pt idx="32">
                  <c:v>7.91</c:v>
                </c:pt>
                <c:pt idx="33">
                  <c:v>7.85</c:v>
                </c:pt>
                <c:pt idx="34">
                  <c:v>7.62</c:v>
                </c:pt>
                <c:pt idx="35">
                  <c:v>7.75</c:v>
                </c:pt>
                <c:pt idx="36">
                  <c:v>7.55</c:v>
                </c:pt>
                <c:pt idx="37">
                  <c:v>7.72</c:v>
                </c:pt>
                <c:pt idx="38">
                  <c:v>9.15</c:v>
                </c:pt>
                <c:pt idx="39">
                  <c:v>9.14</c:v>
                </c:pt>
                <c:pt idx="40">
                  <c:v>7.42</c:v>
                </c:pt>
                <c:pt idx="41">
                  <c:v>8.2100000000000009</c:v>
                </c:pt>
                <c:pt idx="42">
                  <c:v>6.92</c:v>
                </c:pt>
                <c:pt idx="43">
                  <c:v>7.34</c:v>
                </c:pt>
                <c:pt idx="44">
                  <c:v>7.15</c:v>
                </c:pt>
                <c:pt idx="45">
                  <c:v>7.14</c:v>
                </c:pt>
                <c:pt idx="46">
                  <c:v>5.64</c:v>
                </c:pt>
                <c:pt idx="47">
                  <c:v>5.76</c:v>
                </c:pt>
                <c:pt idx="48">
                  <c:v>5.88</c:v>
                </c:pt>
              </c:numCache>
            </c:numRef>
          </c:yVal>
          <c:smooth val="0"/>
          <c:extLst>
            <c:ext xmlns:c16="http://schemas.microsoft.com/office/drawing/2014/chart" uri="{C3380CC4-5D6E-409C-BE32-E72D297353CC}">
              <c16:uniqueId val="{00000001-C899-40CC-A528-C756A56B26B2}"/>
            </c:ext>
          </c:extLst>
        </c:ser>
        <c:ser>
          <c:idx val="2"/>
          <c:order val="2"/>
          <c:tx>
            <c:v>Little Creek Reservoir</c:v>
          </c:tx>
          <c:spPr>
            <a:ln w="34925">
              <a:solidFill>
                <a:srgbClr val="339933"/>
              </a:solidFill>
              <a:prstDash val="solid"/>
            </a:ln>
          </c:spPr>
          <c:marker>
            <c:symbol val="circle"/>
            <c:size val="7"/>
            <c:spPr>
              <a:solidFill>
                <a:srgbClr val="00B050"/>
              </a:solidFill>
              <a:ln w="12700">
                <a:solidFill>
                  <a:srgbClr val="339933"/>
                </a:solidFill>
              </a:ln>
            </c:spPr>
          </c:marker>
          <c:xVal>
            <c:numRef>
              <c:f>'reservoir 2015 (copy)'!$M$5:$M$56</c:f>
              <c:numCache>
                <c:formatCode>m/d/yyyy</c:formatCode>
                <c:ptCount val="52"/>
                <c:pt idx="0">
                  <c:v>42009</c:v>
                </c:pt>
                <c:pt idx="1">
                  <c:v>42016</c:v>
                </c:pt>
                <c:pt idx="2">
                  <c:v>42024</c:v>
                </c:pt>
                <c:pt idx="3">
                  <c:v>42030</c:v>
                </c:pt>
                <c:pt idx="4">
                  <c:v>42037</c:v>
                </c:pt>
                <c:pt idx="5">
                  <c:v>42044</c:v>
                </c:pt>
                <c:pt idx="6">
                  <c:v>42058</c:v>
                </c:pt>
                <c:pt idx="7">
                  <c:v>42065</c:v>
                </c:pt>
                <c:pt idx="8">
                  <c:v>42072</c:v>
                </c:pt>
                <c:pt idx="9">
                  <c:v>42079</c:v>
                </c:pt>
                <c:pt idx="10">
                  <c:v>42086</c:v>
                </c:pt>
                <c:pt idx="11">
                  <c:v>42093</c:v>
                </c:pt>
                <c:pt idx="12">
                  <c:v>42100</c:v>
                </c:pt>
                <c:pt idx="13">
                  <c:v>42107</c:v>
                </c:pt>
                <c:pt idx="14">
                  <c:v>42114</c:v>
                </c:pt>
                <c:pt idx="15">
                  <c:v>42121</c:v>
                </c:pt>
                <c:pt idx="16">
                  <c:v>42128</c:v>
                </c:pt>
                <c:pt idx="17">
                  <c:v>42135</c:v>
                </c:pt>
                <c:pt idx="18">
                  <c:v>42142</c:v>
                </c:pt>
                <c:pt idx="19">
                  <c:v>42150</c:v>
                </c:pt>
                <c:pt idx="20">
                  <c:v>42156</c:v>
                </c:pt>
                <c:pt idx="21">
                  <c:v>42164</c:v>
                </c:pt>
                <c:pt idx="22">
                  <c:v>42171</c:v>
                </c:pt>
                <c:pt idx="23">
                  <c:v>42178</c:v>
                </c:pt>
                <c:pt idx="24">
                  <c:v>42185</c:v>
                </c:pt>
                <c:pt idx="25">
                  <c:v>42192</c:v>
                </c:pt>
                <c:pt idx="26">
                  <c:v>42199</c:v>
                </c:pt>
                <c:pt idx="27">
                  <c:v>42206</c:v>
                </c:pt>
                <c:pt idx="28">
                  <c:v>42214</c:v>
                </c:pt>
                <c:pt idx="29">
                  <c:v>42220</c:v>
                </c:pt>
                <c:pt idx="30">
                  <c:v>42227</c:v>
                </c:pt>
                <c:pt idx="31">
                  <c:v>42234</c:v>
                </c:pt>
                <c:pt idx="32">
                  <c:v>42241</c:v>
                </c:pt>
                <c:pt idx="33">
                  <c:v>42248</c:v>
                </c:pt>
                <c:pt idx="34">
                  <c:v>42256</c:v>
                </c:pt>
                <c:pt idx="35">
                  <c:v>42261</c:v>
                </c:pt>
                <c:pt idx="36">
                  <c:v>42269</c:v>
                </c:pt>
                <c:pt idx="37">
                  <c:v>42276</c:v>
                </c:pt>
                <c:pt idx="38">
                  <c:v>42284</c:v>
                </c:pt>
                <c:pt idx="39">
                  <c:v>42290</c:v>
                </c:pt>
                <c:pt idx="40">
                  <c:v>42297</c:v>
                </c:pt>
                <c:pt idx="41">
                  <c:v>42304</c:v>
                </c:pt>
                <c:pt idx="42">
                  <c:v>42311</c:v>
                </c:pt>
                <c:pt idx="43">
                  <c:v>42318</c:v>
                </c:pt>
                <c:pt idx="44">
                  <c:v>42325</c:v>
                </c:pt>
                <c:pt idx="45">
                  <c:v>42332</c:v>
                </c:pt>
                <c:pt idx="46">
                  <c:v>42339</c:v>
                </c:pt>
                <c:pt idx="47">
                  <c:v>42346</c:v>
                </c:pt>
                <c:pt idx="48">
                  <c:v>42353</c:v>
                </c:pt>
                <c:pt idx="49">
                  <c:v>42360</c:v>
                </c:pt>
                <c:pt idx="50">
                  <c:v>42054</c:v>
                </c:pt>
                <c:pt idx="51">
                  <c:v>42157</c:v>
                </c:pt>
              </c:numCache>
            </c:numRef>
          </c:xVal>
          <c:yVal>
            <c:numRef>
              <c:f>'reservoir 2015 (copy)'!$N$5:$N$54</c:f>
              <c:numCache>
                <c:formatCode>0.00_)</c:formatCode>
                <c:ptCount val="50"/>
                <c:pt idx="0">
                  <c:v>4.28</c:v>
                </c:pt>
                <c:pt idx="1">
                  <c:v>3.25</c:v>
                </c:pt>
                <c:pt idx="2">
                  <c:v>3.71</c:v>
                </c:pt>
                <c:pt idx="3">
                  <c:v>3.34</c:v>
                </c:pt>
                <c:pt idx="4">
                  <c:v>3.72</c:v>
                </c:pt>
                <c:pt idx="5">
                  <c:v>3.68</c:v>
                </c:pt>
                <c:pt idx="6">
                  <c:v>3.64</c:v>
                </c:pt>
                <c:pt idx="7">
                  <c:v>3.69</c:v>
                </c:pt>
                <c:pt idx="8">
                  <c:v>3.68</c:v>
                </c:pt>
                <c:pt idx="9">
                  <c:v>3.22</c:v>
                </c:pt>
                <c:pt idx="10">
                  <c:v>4.66</c:v>
                </c:pt>
                <c:pt idx="11">
                  <c:v>3.85</c:v>
                </c:pt>
                <c:pt idx="12">
                  <c:v>3.94</c:v>
                </c:pt>
                <c:pt idx="13">
                  <c:v>4.09</c:v>
                </c:pt>
                <c:pt idx="14">
                  <c:v>3.98</c:v>
                </c:pt>
                <c:pt idx="15">
                  <c:v>4.58</c:v>
                </c:pt>
                <c:pt idx="16">
                  <c:v>5.62</c:v>
                </c:pt>
                <c:pt idx="17">
                  <c:v>3.9</c:v>
                </c:pt>
                <c:pt idx="18">
                  <c:v>4.26</c:v>
                </c:pt>
                <c:pt idx="19">
                  <c:v>3.98</c:v>
                </c:pt>
                <c:pt idx="20">
                  <c:v>3.65</c:v>
                </c:pt>
                <c:pt idx="21">
                  <c:v>3.9</c:v>
                </c:pt>
                <c:pt idx="22">
                  <c:v>4.2300000000000004</c:v>
                </c:pt>
                <c:pt idx="23">
                  <c:v>4.28</c:v>
                </c:pt>
                <c:pt idx="24">
                  <c:v>3.88</c:v>
                </c:pt>
                <c:pt idx="25">
                  <c:v>3.58</c:v>
                </c:pt>
                <c:pt idx="26">
                  <c:v>3.64</c:v>
                </c:pt>
                <c:pt idx="27">
                  <c:v>3.51</c:v>
                </c:pt>
                <c:pt idx="28">
                  <c:v>3.82</c:v>
                </c:pt>
                <c:pt idx="29">
                  <c:v>3.54</c:v>
                </c:pt>
                <c:pt idx="30">
                  <c:v>7.35</c:v>
                </c:pt>
                <c:pt idx="31">
                  <c:v>5.04</c:v>
                </c:pt>
                <c:pt idx="32">
                  <c:v>4.26</c:v>
                </c:pt>
                <c:pt idx="33">
                  <c:v>3.36</c:v>
                </c:pt>
                <c:pt idx="34">
                  <c:v>3.95</c:v>
                </c:pt>
                <c:pt idx="35">
                  <c:v>3.56</c:v>
                </c:pt>
                <c:pt idx="36">
                  <c:v>3.54</c:v>
                </c:pt>
                <c:pt idx="37">
                  <c:v>3.52</c:v>
                </c:pt>
                <c:pt idx="38">
                  <c:v>3.66</c:v>
                </c:pt>
                <c:pt idx="39">
                  <c:v>3.66</c:v>
                </c:pt>
                <c:pt idx="40">
                  <c:v>3.73</c:v>
                </c:pt>
                <c:pt idx="41">
                  <c:v>4.18</c:v>
                </c:pt>
                <c:pt idx="42">
                  <c:v>3.87</c:v>
                </c:pt>
                <c:pt idx="43">
                  <c:v>3.02</c:v>
                </c:pt>
                <c:pt idx="44">
                  <c:v>3.39</c:v>
                </c:pt>
                <c:pt idx="45">
                  <c:v>3.75</c:v>
                </c:pt>
                <c:pt idx="46">
                  <c:v>3.4</c:v>
                </c:pt>
                <c:pt idx="47">
                  <c:v>2.75</c:v>
                </c:pt>
                <c:pt idx="48">
                  <c:v>3.21</c:v>
                </c:pt>
                <c:pt idx="49">
                  <c:v>2.71</c:v>
                </c:pt>
              </c:numCache>
            </c:numRef>
          </c:yVal>
          <c:smooth val="0"/>
          <c:extLst>
            <c:ext xmlns:c16="http://schemas.microsoft.com/office/drawing/2014/chart" uri="{C3380CC4-5D6E-409C-BE32-E72D297353CC}">
              <c16:uniqueId val="{00000002-C899-40CC-A528-C756A56B26B2}"/>
            </c:ext>
          </c:extLst>
        </c:ser>
        <c:dLbls>
          <c:showLegendKey val="0"/>
          <c:showVal val="0"/>
          <c:showCatName val="0"/>
          <c:showSerName val="0"/>
          <c:showPercent val="0"/>
          <c:showBubbleSize val="0"/>
        </c:dLbls>
        <c:axId val="472133776"/>
        <c:axId val="472131536"/>
      </c:scatterChart>
      <c:valAx>
        <c:axId val="472133776"/>
        <c:scaling>
          <c:orientation val="minMax"/>
          <c:max val="42370"/>
          <c:min val="42005"/>
        </c:scaling>
        <c:delete val="0"/>
        <c:axPos val="b"/>
        <c:numFmt formatCode="m/d/yy;@" sourceLinked="0"/>
        <c:majorTickMark val="out"/>
        <c:minorTickMark val="none"/>
        <c:tickLblPos val="nextTo"/>
        <c:spPr>
          <a:ln w="3175">
            <a:solidFill>
              <a:srgbClr val="000000"/>
            </a:solidFill>
            <a:prstDash val="solid"/>
          </a:ln>
        </c:spPr>
        <c:txPr>
          <a:bodyPr rot="-2460000" vert="horz"/>
          <a:lstStyle/>
          <a:p>
            <a:pPr>
              <a:defRPr sz="1400" b="0" i="0" u="none" strike="noStrike" baseline="0">
                <a:solidFill>
                  <a:srgbClr val="000000"/>
                </a:solidFill>
                <a:latin typeface="Arial"/>
                <a:ea typeface="Arial"/>
                <a:cs typeface="Arial"/>
              </a:defRPr>
            </a:pPr>
            <a:endParaRPr lang="en-US"/>
          </a:p>
        </c:txPr>
        <c:crossAx val="472131536"/>
        <c:crosses val="autoZero"/>
        <c:crossBetween val="midCat"/>
        <c:majorUnit val="21"/>
        <c:minorUnit val="7"/>
      </c:valAx>
      <c:valAx>
        <c:axId val="472131536"/>
        <c:scaling>
          <c:orientation val="minMax"/>
          <c:max val="16"/>
        </c:scaling>
        <c:delete val="0"/>
        <c:axPos val="l"/>
        <c:majorGridlines/>
        <c:title>
          <c:tx>
            <c:rich>
              <a:bodyPr/>
              <a:lstStyle/>
              <a:p>
                <a:pPr>
                  <a:defRPr sz="1000" b="0" i="0" u="none" strike="noStrike" baseline="0">
                    <a:solidFill>
                      <a:srgbClr val="000000"/>
                    </a:solidFill>
                    <a:latin typeface="Arial"/>
                    <a:ea typeface="Arial"/>
                    <a:cs typeface="Arial"/>
                  </a:defRPr>
                </a:pPr>
                <a:r>
                  <a:rPr lang="en-US" sz="1800"/>
                  <a:t>TOC, mg/L</a:t>
                </a:r>
              </a:p>
            </c:rich>
          </c:tx>
          <c:layout>
            <c:manualLayout>
              <c:xMode val="edge"/>
              <c:yMode val="edge"/>
              <c:x val="2.9605597741262299E-2"/>
              <c:y val="0.38609362045783557"/>
            </c:manualLayout>
          </c:layout>
          <c:overlay val="0"/>
        </c:title>
        <c:numFmt formatCode="#,##0" sourceLinked="0"/>
        <c:majorTickMark val="out"/>
        <c:minorTickMark val="none"/>
        <c:tickLblPos val="nextTo"/>
        <c:spPr>
          <a:ln w="3175">
            <a:solidFill>
              <a:srgbClr val="000000"/>
            </a:solidFill>
            <a:prstDash val="solid"/>
          </a:ln>
        </c:spPr>
        <c:txPr>
          <a:bodyPr rot="0" vert="horz"/>
          <a:lstStyle/>
          <a:p>
            <a:pPr>
              <a:defRPr sz="1600" b="0" i="0" u="none" strike="noStrike" baseline="0">
                <a:solidFill>
                  <a:srgbClr val="000000"/>
                </a:solidFill>
                <a:latin typeface="Arial"/>
                <a:ea typeface="Arial"/>
                <a:cs typeface="Arial"/>
              </a:defRPr>
            </a:pPr>
            <a:endParaRPr lang="en-US"/>
          </a:p>
        </c:txPr>
        <c:crossAx val="472133776"/>
        <c:crosses val="autoZero"/>
        <c:crossBetween val="midCat"/>
      </c:valAx>
      <c:spPr>
        <a:noFill/>
        <a:ln w="25400">
          <a:noFill/>
        </a:ln>
      </c:spPr>
    </c:plotArea>
    <c:legend>
      <c:legendPos val="r"/>
      <c:layout>
        <c:manualLayout>
          <c:xMode val="edge"/>
          <c:yMode val="edge"/>
          <c:x val="0.7972072761738116"/>
          <c:y val="0.18527592912270824"/>
          <c:w val="0.19582063377935216"/>
          <c:h val="0.48875123371534424"/>
        </c:manualLayout>
      </c:layout>
      <c:overlay val="0"/>
      <c:spPr>
        <a:solidFill>
          <a:srgbClr val="FFFFFF"/>
        </a:solidFill>
        <a:ln w="3175">
          <a:solidFill>
            <a:srgbClr val="000000"/>
          </a:solidFill>
          <a:prstDash val="solid"/>
        </a:ln>
      </c:spPr>
      <c:txPr>
        <a:bodyPr/>
        <a:lstStyle/>
        <a:p>
          <a:pPr>
            <a:defRPr sz="1400" b="0" i="0" u="none" strike="noStrike" baseline="0">
              <a:solidFill>
                <a:srgbClr val="000000"/>
              </a:solidFill>
              <a:latin typeface="Arial"/>
              <a:ea typeface="Arial"/>
              <a:cs typeface="Arial"/>
            </a:defRPr>
          </a:pPr>
          <a:endParaRPr lang="en-US"/>
        </a:p>
      </c:txPr>
    </c:legend>
    <c:plotVisOnly val="0"/>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Arial"/>
                <a:ea typeface="Arial"/>
                <a:cs typeface="Arial"/>
              </a:defRPr>
            </a:pPr>
            <a:r>
              <a:rPr lang="en-US" sz="1800" dirty="0"/>
              <a:t>Lee Hall Reservoir</a:t>
            </a:r>
          </a:p>
        </c:rich>
      </c:tx>
      <c:layout>
        <c:manualLayout>
          <c:xMode val="edge"/>
          <c:yMode val="edge"/>
          <c:x val="0.3703444543658847"/>
          <c:y val="2.485823337093046E-2"/>
        </c:manualLayout>
      </c:layout>
      <c:overlay val="0"/>
      <c:spPr>
        <a:noFill/>
        <a:ln w="25400">
          <a:noFill/>
        </a:ln>
      </c:spPr>
    </c:title>
    <c:autoTitleDeleted val="0"/>
    <c:plotArea>
      <c:layout>
        <c:manualLayout>
          <c:layoutTarget val="inner"/>
          <c:xMode val="edge"/>
          <c:yMode val="edge"/>
          <c:x val="0.12097536934520739"/>
          <c:y val="0.1277405483888982"/>
          <c:w val="0.84376465286145297"/>
          <c:h val="0.69898624942009502"/>
        </c:manualLayout>
      </c:layout>
      <c:scatterChart>
        <c:scatterStyle val="smoothMarker"/>
        <c:varyColors val="0"/>
        <c:ser>
          <c:idx val="0"/>
          <c:order val="0"/>
          <c:tx>
            <c:strRef>
              <c:f>'01LH'!$I$1:$I$3</c:f>
              <c:strCache>
                <c:ptCount val="3"/>
                <c:pt idx="0">
                  <c:v>Raw</c:v>
                </c:pt>
                <c:pt idx="1">
                  <c:v>UV254</c:v>
                </c:pt>
                <c:pt idx="2">
                  <c:v>Filt</c:v>
                </c:pt>
              </c:strCache>
            </c:strRef>
          </c:tx>
          <c:spPr>
            <a:ln w="12700">
              <a:noFill/>
              <a:prstDash val="solid"/>
            </a:ln>
          </c:spPr>
          <c:marker>
            <c:symbol val="diamond"/>
            <c:size val="8"/>
            <c:spPr>
              <a:solidFill>
                <a:srgbClr val="000080">
                  <a:alpha val="94000"/>
                </a:srgbClr>
              </a:solidFill>
              <a:ln>
                <a:solidFill>
                  <a:srgbClr val="000080"/>
                </a:solidFill>
                <a:prstDash val="solid"/>
              </a:ln>
            </c:spPr>
          </c:marker>
          <c:trendline>
            <c:spPr>
              <a:ln w="25400">
                <a:solidFill>
                  <a:srgbClr val="FF0000"/>
                </a:solidFill>
              </a:ln>
            </c:spPr>
            <c:trendlineType val="linear"/>
            <c:forward val="1"/>
            <c:backward val="1"/>
            <c:dispRSqr val="0"/>
            <c:dispEq val="1"/>
            <c:trendlineLbl>
              <c:layout>
                <c:manualLayout>
                  <c:x val="-6.3260546039992427E-2"/>
                  <c:y val="-7.544904484011998E-2"/>
                </c:manualLayout>
              </c:layout>
              <c:tx>
                <c:rich>
                  <a:bodyPr/>
                  <a:lstStyle/>
                  <a:p>
                    <a:pPr marL="0" indent="0">
                      <a:defRPr sz="1600"/>
                    </a:pPr>
                    <a:r>
                      <a:rPr lang="en-US" sz="2000" baseline="0" dirty="0">
                        <a:solidFill>
                          <a:srgbClr val="FF0000"/>
                        </a:solidFill>
                      </a:rPr>
                      <a:t>y = 0.0417x - 0.0782</a:t>
                    </a:r>
                    <a:endParaRPr lang="en-US" sz="2000" dirty="0">
                      <a:solidFill>
                        <a:srgbClr val="FF0000"/>
                      </a:solidFill>
                    </a:endParaRPr>
                  </a:p>
                </c:rich>
              </c:tx>
              <c:numFmt formatCode="General" sourceLinked="0"/>
              <c:spPr>
                <a:solidFill>
                  <a:schemeClr val="bg1"/>
                </a:solidFill>
              </c:spPr>
            </c:trendlineLbl>
          </c:trendline>
          <c:xVal>
            <c:numRef>
              <c:f>'01LH'!$G$4:$G$55</c:f>
              <c:numCache>
                <c:formatCode>0.00_)</c:formatCode>
                <c:ptCount val="52"/>
                <c:pt idx="0">
                  <c:v>5.5</c:v>
                </c:pt>
                <c:pt idx="1">
                  <c:v>5.68</c:v>
                </c:pt>
                <c:pt idx="2">
                  <c:v>5.77</c:v>
                </c:pt>
                <c:pt idx="3">
                  <c:v>5.68</c:v>
                </c:pt>
                <c:pt idx="4">
                  <c:v>5.93</c:v>
                </c:pt>
                <c:pt idx="5">
                  <c:v>5.76</c:v>
                </c:pt>
                <c:pt idx="6">
                  <c:v>5.63</c:v>
                </c:pt>
                <c:pt idx="7">
                  <c:v>5.4</c:v>
                </c:pt>
                <c:pt idx="8">
                  <c:v>5.26</c:v>
                </c:pt>
                <c:pt idx="9">
                  <c:v>5.29</c:v>
                </c:pt>
                <c:pt idx="10">
                  <c:v>5.49</c:v>
                </c:pt>
                <c:pt idx="11">
                  <c:v>5.54</c:v>
                </c:pt>
                <c:pt idx="12">
                  <c:v>5.76</c:v>
                </c:pt>
                <c:pt idx="13">
                  <c:v>6.21</c:v>
                </c:pt>
                <c:pt idx="14">
                  <c:v>5.61</c:v>
                </c:pt>
                <c:pt idx="15">
                  <c:v>5.53</c:v>
                </c:pt>
                <c:pt idx="16">
                  <c:v>5.63</c:v>
                </c:pt>
                <c:pt idx="17">
                  <c:v>5.73</c:v>
                </c:pt>
                <c:pt idx="18">
                  <c:v>6.04</c:v>
                </c:pt>
                <c:pt idx="19">
                  <c:v>5.8</c:v>
                </c:pt>
                <c:pt idx="20">
                  <c:v>6.62</c:v>
                </c:pt>
                <c:pt idx="22">
                  <c:v>7.29</c:v>
                </c:pt>
                <c:pt idx="23">
                  <c:v>7.32</c:v>
                </c:pt>
                <c:pt idx="24">
                  <c:v>7.24</c:v>
                </c:pt>
                <c:pt idx="25">
                  <c:v>7.07</c:v>
                </c:pt>
                <c:pt idx="26">
                  <c:v>6.96</c:v>
                </c:pt>
                <c:pt idx="27">
                  <c:v>6.96</c:v>
                </c:pt>
                <c:pt idx="28">
                  <c:v>6.52</c:v>
                </c:pt>
                <c:pt idx="29">
                  <c:v>6.62</c:v>
                </c:pt>
                <c:pt idx="30">
                  <c:v>6.93</c:v>
                </c:pt>
                <c:pt idx="31">
                  <c:v>7.57</c:v>
                </c:pt>
                <c:pt idx="32">
                  <c:v>7.3</c:v>
                </c:pt>
                <c:pt idx="33">
                  <c:v>7.13</c:v>
                </c:pt>
                <c:pt idx="34">
                  <c:v>6.53</c:v>
                </c:pt>
                <c:pt idx="35">
                  <c:v>6.73</c:v>
                </c:pt>
                <c:pt idx="36">
                  <c:v>5.96</c:v>
                </c:pt>
                <c:pt idx="37">
                  <c:v>5.75</c:v>
                </c:pt>
                <c:pt idx="38">
                  <c:v>5.52</c:v>
                </c:pt>
                <c:pt idx="39">
                  <c:v>6.47</c:v>
                </c:pt>
                <c:pt idx="40">
                  <c:v>6.58</c:v>
                </c:pt>
                <c:pt idx="41">
                  <c:v>7.3</c:v>
                </c:pt>
                <c:pt idx="42">
                  <c:v>7.94</c:v>
                </c:pt>
                <c:pt idx="43">
                  <c:v>7.94</c:v>
                </c:pt>
                <c:pt idx="44">
                  <c:v>8.15</c:v>
                </c:pt>
                <c:pt idx="45">
                  <c:v>7.19</c:v>
                </c:pt>
                <c:pt idx="46">
                  <c:v>7.61</c:v>
                </c:pt>
                <c:pt idx="47">
                  <c:v>7.48</c:v>
                </c:pt>
                <c:pt idx="48">
                  <c:v>7.41</c:v>
                </c:pt>
                <c:pt idx="49">
                  <c:v>7.37</c:v>
                </c:pt>
                <c:pt idx="50">
                  <c:v>6.95</c:v>
                </c:pt>
                <c:pt idx="51">
                  <c:v>6.66</c:v>
                </c:pt>
              </c:numCache>
            </c:numRef>
          </c:xVal>
          <c:yVal>
            <c:numRef>
              <c:f>'01LH'!$I$4:$I$55</c:f>
              <c:numCache>
                <c:formatCode>0.000_)</c:formatCode>
                <c:ptCount val="52"/>
                <c:pt idx="0">
                  <c:v>0.14399999999999999</c:v>
                </c:pt>
                <c:pt idx="1">
                  <c:v>0.14699999999999999</c:v>
                </c:pt>
                <c:pt idx="2">
                  <c:v>0.16200000000000001</c:v>
                </c:pt>
                <c:pt idx="3">
                  <c:v>0.14699999999999999</c:v>
                </c:pt>
                <c:pt idx="4">
                  <c:v>0.161</c:v>
                </c:pt>
                <c:pt idx="5">
                  <c:v>0.154</c:v>
                </c:pt>
                <c:pt idx="6">
                  <c:v>0.14099999999999999</c:v>
                </c:pt>
                <c:pt idx="7">
                  <c:v>0.155</c:v>
                </c:pt>
                <c:pt idx="8">
                  <c:v>0.14299999999999999</c:v>
                </c:pt>
                <c:pt idx="9">
                  <c:v>0.152</c:v>
                </c:pt>
                <c:pt idx="10">
                  <c:v>0.153</c:v>
                </c:pt>
                <c:pt idx="11">
                  <c:v>0.17699999999999999</c:v>
                </c:pt>
                <c:pt idx="12">
                  <c:v>0.182</c:v>
                </c:pt>
                <c:pt idx="13">
                  <c:v>0.17799999999999999</c:v>
                </c:pt>
                <c:pt idx="14">
                  <c:v>0.17199999999999999</c:v>
                </c:pt>
                <c:pt idx="15">
                  <c:v>0.16300000000000001</c:v>
                </c:pt>
                <c:pt idx="16">
                  <c:v>0.17399999999999999</c:v>
                </c:pt>
                <c:pt idx="17">
                  <c:v>0.17799999999999999</c:v>
                </c:pt>
                <c:pt idx="18">
                  <c:v>0.16600000000000001</c:v>
                </c:pt>
                <c:pt idx="19">
                  <c:v>0.158</c:v>
                </c:pt>
                <c:pt idx="20">
                  <c:v>0.20899999999999999</c:v>
                </c:pt>
                <c:pt idx="22">
                  <c:v>0.221</c:v>
                </c:pt>
                <c:pt idx="23">
                  <c:v>0.25700000000000001</c:v>
                </c:pt>
                <c:pt idx="24">
                  <c:v>0.22600000000000001</c:v>
                </c:pt>
                <c:pt idx="25">
                  <c:v>0.20799999999999999</c:v>
                </c:pt>
                <c:pt idx="26">
                  <c:v>0.21</c:v>
                </c:pt>
                <c:pt idx="27">
                  <c:v>0.2</c:v>
                </c:pt>
                <c:pt idx="28">
                  <c:v>0.186</c:v>
                </c:pt>
                <c:pt idx="29" formatCode="0.000">
                  <c:v>0.189</c:v>
                </c:pt>
                <c:pt idx="30" formatCode="0.000">
                  <c:v>0.21299999999999999</c:v>
                </c:pt>
                <c:pt idx="31">
                  <c:v>0.23200000000000001</c:v>
                </c:pt>
                <c:pt idx="32">
                  <c:v>0.24299999999999999</c:v>
                </c:pt>
                <c:pt idx="33">
                  <c:v>0.21299999999999999</c:v>
                </c:pt>
                <c:pt idx="34">
                  <c:v>0.188</c:v>
                </c:pt>
                <c:pt idx="35">
                  <c:v>0.19</c:v>
                </c:pt>
                <c:pt idx="36">
                  <c:v>0.129</c:v>
                </c:pt>
                <c:pt idx="37">
                  <c:v>0.152</c:v>
                </c:pt>
                <c:pt idx="38">
                  <c:v>0.14199999999999999</c:v>
                </c:pt>
                <c:pt idx="39">
                  <c:v>0.158</c:v>
                </c:pt>
                <c:pt idx="40">
                  <c:v>0.20100000000000001</c:v>
                </c:pt>
                <c:pt idx="41">
                  <c:v>0.23499999999999999</c:v>
                </c:pt>
                <c:pt idx="42">
                  <c:v>0.247</c:v>
                </c:pt>
                <c:pt idx="43">
                  <c:v>0.246</c:v>
                </c:pt>
                <c:pt idx="44">
                  <c:v>0.24399999999999999</c:v>
                </c:pt>
                <c:pt idx="45">
                  <c:v>0.23400000000000001</c:v>
                </c:pt>
                <c:pt idx="46">
                  <c:v>0.245</c:v>
                </c:pt>
                <c:pt idx="47">
                  <c:v>0.214</c:v>
                </c:pt>
                <c:pt idx="48">
                  <c:v>0.24399999999999999</c:v>
                </c:pt>
                <c:pt idx="49">
                  <c:v>0.25700000000000001</c:v>
                </c:pt>
                <c:pt idx="50">
                  <c:v>0.23200000000000001</c:v>
                </c:pt>
                <c:pt idx="51">
                  <c:v>0.224</c:v>
                </c:pt>
              </c:numCache>
            </c:numRef>
          </c:yVal>
          <c:smooth val="1"/>
          <c:extLst>
            <c:ext xmlns:c16="http://schemas.microsoft.com/office/drawing/2014/chart" uri="{C3380CC4-5D6E-409C-BE32-E72D297353CC}">
              <c16:uniqueId val="{00000000-702A-426E-885F-F6E26F8128F7}"/>
            </c:ext>
          </c:extLst>
        </c:ser>
        <c:dLbls>
          <c:showLegendKey val="0"/>
          <c:showVal val="0"/>
          <c:showCatName val="0"/>
          <c:showSerName val="0"/>
          <c:showPercent val="0"/>
          <c:showBubbleSize val="0"/>
        </c:dLbls>
        <c:axId val="159685152"/>
        <c:axId val="159685712"/>
      </c:scatterChart>
      <c:valAx>
        <c:axId val="159685152"/>
        <c:scaling>
          <c:orientation val="minMax"/>
          <c:max val="10"/>
          <c:min val="0"/>
        </c:scaling>
        <c:delete val="0"/>
        <c:axPos val="b"/>
        <c:majorGridlines>
          <c:spPr>
            <a:ln w="3175">
              <a:solidFill>
                <a:srgbClr val="000000"/>
              </a:solidFill>
              <a:prstDash val="solid"/>
            </a:ln>
          </c:spPr>
        </c:majorGridlines>
        <c:title>
          <c:tx>
            <c:rich>
              <a:bodyPr/>
              <a:lstStyle/>
              <a:p>
                <a:pPr>
                  <a:defRPr sz="1600" b="1"/>
                </a:pPr>
                <a:r>
                  <a:rPr lang="en-US" sz="1600" b="1"/>
                  <a:t>DOC, mg/L</a:t>
                </a:r>
              </a:p>
            </c:rich>
          </c:tx>
          <c:layout>
            <c:manualLayout>
              <c:xMode val="edge"/>
              <c:yMode val="edge"/>
              <c:x val="0.46496671807776607"/>
              <c:y val="0.92845235267096993"/>
            </c:manualLayout>
          </c:layout>
          <c:overlay val="0"/>
        </c:title>
        <c:numFmt formatCode="#,##0" sourceLinked="0"/>
        <c:majorTickMark val="out"/>
        <c:minorTickMark val="none"/>
        <c:tickLblPos val="nextTo"/>
        <c:spPr>
          <a:ln w="3175">
            <a:solidFill>
              <a:srgbClr val="000000"/>
            </a:solidFill>
            <a:prstDash val="solid"/>
          </a:ln>
        </c:spPr>
        <c:txPr>
          <a:bodyPr rot="0" vert="horz"/>
          <a:lstStyle/>
          <a:p>
            <a:pPr>
              <a:defRPr sz="1600" b="0" i="0" u="none" strike="noStrike" baseline="0">
                <a:solidFill>
                  <a:srgbClr val="000000"/>
                </a:solidFill>
                <a:latin typeface="Arial"/>
                <a:ea typeface="Arial"/>
                <a:cs typeface="Arial"/>
              </a:defRPr>
            </a:pPr>
            <a:endParaRPr lang="en-US"/>
          </a:p>
        </c:txPr>
        <c:crossAx val="159685712"/>
        <c:crosses val="autoZero"/>
        <c:crossBetween val="midCat"/>
      </c:valAx>
      <c:valAx>
        <c:axId val="159685712"/>
        <c:scaling>
          <c:orientation val="minMax"/>
          <c:max val="0.4"/>
        </c:scaling>
        <c:delete val="0"/>
        <c:axPos val="l"/>
        <c:majorGridlines>
          <c:spPr>
            <a:ln w="3175">
              <a:solidFill>
                <a:srgbClr val="000000"/>
              </a:solidFill>
              <a:prstDash val="solid"/>
            </a:ln>
          </c:spPr>
        </c:majorGridlines>
        <c:title>
          <c:tx>
            <c:rich>
              <a:bodyPr rot="0" vert="horz"/>
              <a:lstStyle/>
              <a:p>
                <a:pPr>
                  <a:defRPr sz="1600" b="1" i="0" u="none" strike="noStrike" baseline="0">
                    <a:solidFill>
                      <a:srgbClr val="000000"/>
                    </a:solidFill>
                    <a:latin typeface="Arial"/>
                    <a:ea typeface="Arial"/>
                    <a:cs typeface="Arial"/>
                  </a:defRPr>
                </a:pPr>
                <a:r>
                  <a:rPr lang="en-US" sz="1600" dirty="0"/>
                  <a:t>UV254 (cm</a:t>
                </a:r>
                <a:r>
                  <a:rPr lang="en-US" sz="1600" baseline="30000" dirty="0"/>
                  <a:t>-1</a:t>
                </a:r>
                <a:r>
                  <a:rPr lang="en-US" sz="1600" dirty="0"/>
                  <a:t>)</a:t>
                </a:r>
              </a:p>
            </c:rich>
          </c:tx>
          <c:layout>
            <c:manualLayout>
              <c:xMode val="edge"/>
              <c:yMode val="edge"/>
              <c:x val="3.1497145331060419E-2"/>
              <c:y val="2.7169866638891142E-2"/>
            </c:manualLayout>
          </c:layout>
          <c:overlay val="0"/>
          <c:spPr>
            <a:noFill/>
            <a:ln w="25400">
              <a:noFill/>
            </a:ln>
          </c:spPr>
        </c:title>
        <c:numFmt formatCode="0.000_)"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159685152"/>
        <c:crosses val="autoZero"/>
        <c:crossBetween val="midCat"/>
      </c:valAx>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solidFill>
            <a:srgbClr val="808080"/>
          </a:solidFill>
          <a:prstDash val="solid"/>
        </a:ln>
      </c:spPr>
    </c:plotArea>
    <c:plotVisOnly val="1"/>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00" b="0" i="0" u="none" strike="noStrike" baseline="0">
                <a:solidFill>
                  <a:srgbClr val="000000"/>
                </a:solidFill>
                <a:latin typeface="Arial"/>
                <a:ea typeface="Arial"/>
                <a:cs typeface="Arial"/>
              </a:defRPr>
            </a:pPr>
            <a:r>
              <a:rPr lang="en-US" dirty="0"/>
              <a:t>LEE HALL WTP 2015
</a:t>
            </a:r>
          </a:p>
        </c:rich>
      </c:tx>
      <c:layout>
        <c:manualLayout>
          <c:xMode val="edge"/>
          <c:yMode val="edge"/>
          <c:x val="0.34606097314758733"/>
          <c:y val="4.3661226735855459E-3"/>
        </c:manualLayout>
      </c:layout>
      <c:overlay val="0"/>
      <c:spPr>
        <a:noFill/>
        <a:ln w="25400">
          <a:noFill/>
        </a:ln>
      </c:spPr>
    </c:title>
    <c:autoTitleDeleted val="0"/>
    <c:plotArea>
      <c:layout>
        <c:manualLayout>
          <c:layoutTarget val="inner"/>
          <c:xMode val="edge"/>
          <c:yMode val="edge"/>
          <c:x val="8.8790233074361818E-2"/>
          <c:y val="0.18433931484502447"/>
          <c:w val="0.81058083610802811"/>
          <c:h val="0.64545948885263726"/>
        </c:manualLayout>
      </c:layout>
      <c:scatterChart>
        <c:scatterStyle val="smoothMarker"/>
        <c:varyColors val="0"/>
        <c:ser>
          <c:idx val="0"/>
          <c:order val="0"/>
          <c:tx>
            <c:strRef>
              <c:f>'01LH'!$C$1:$C$3</c:f>
              <c:strCache>
                <c:ptCount val="3"/>
                <c:pt idx="0">
                  <c:v>Raw</c:v>
                </c:pt>
                <c:pt idx="1">
                  <c:v>TOC</c:v>
                </c:pt>
                <c:pt idx="2">
                  <c:v>MG/L</c:v>
                </c:pt>
              </c:strCache>
            </c:strRef>
          </c:tx>
          <c:spPr>
            <a:ln w="12700">
              <a:solidFill>
                <a:srgbClr val="000080"/>
              </a:solidFill>
              <a:prstDash val="solid"/>
            </a:ln>
          </c:spPr>
          <c:marker>
            <c:symbol val="diamond"/>
            <c:size val="6"/>
            <c:spPr>
              <a:solidFill>
                <a:srgbClr val="000080"/>
              </a:solidFill>
              <a:ln>
                <a:solidFill>
                  <a:srgbClr val="000080"/>
                </a:solidFill>
                <a:prstDash val="solid"/>
              </a:ln>
            </c:spPr>
          </c:marker>
          <c:xVal>
            <c:numRef>
              <c:f>'01LH'!$A$4:$A$55</c:f>
              <c:numCache>
                <c:formatCode>m/d/yyyy</c:formatCode>
                <c:ptCount val="52"/>
                <c:pt idx="0">
                  <c:v>42009</c:v>
                </c:pt>
                <c:pt idx="1">
                  <c:v>42016</c:v>
                </c:pt>
                <c:pt idx="2">
                  <c:v>42023</c:v>
                </c:pt>
                <c:pt idx="3">
                  <c:v>42030</c:v>
                </c:pt>
                <c:pt idx="4">
                  <c:v>42037</c:v>
                </c:pt>
                <c:pt idx="5">
                  <c:v>42044</c:v>
                </c:pt>
                <c:pt idx="6">
                  <c:v>42051</c:v>
                </c:pt>
                <c:pt idx="7">
                  <c:v>42058</c:v>
                </c:pt>
                <c:pt idx="8">
                  <c:v>42065</c:v>
                </c:pt>
                <c:pt idx="9">
                  <c:v>42072</c:v>
                </c:pt>
                <c:pt idx="10">
                  <c:v>42079</c:v>
                </c:pt>
                <c:pt idx="11">
                  <c:v>42086</c:v>
                </c:pt>
                <c:pt idx="12">
                  <c:v>42093</c:v>
                </c:pt>
                <c:pt idx="13">
                  <c:v>42100</c:v>
                </c:pt>
                <c:pt idx="14">
                  <c:v>42107</c:v>
                </c:pt>
                <c:pt idx="15">
                  <c:v>42114</c:v>
                </c:pt>
                <c:pt idx="16">
                  <c:v>42121</c:v>
                </c:pt>
                <c:pt idx="17">
                  <c:v>42128</c:v>
                </c:pt>
                <c:pt idx="18">
                  <c:v>42135</c:v>
                </c:pt>
                <c:pt idx="19">
                  <c:v>42142</c:v>
                </c:pt>
                <c:pt idx="20">
                  <c:v>42149</c:v>
                </c:pt>
                <c:pt idx="21">
                  <c:v>42152</c:v>
                </c:pt>
                <c:pt idx="22">
                  <c:v>42157</c:v>
                </c:pt>
                <c:pt idx="23">
                  <c:v>42164</c:v>
                </c:pt>
                <c:pt idx="24">
                  <c:v>42171</c:v>
                </c:pt>
                <c:pt idx="25">
                  <c:v>42178</c:v>
                </c:pt>
                <c:pt idx="26">
                  <c:v>42185</c:v>
                </c:pt>
                <c:pt idx="27">
                  <c:v>42192</c:v>
                </c:pt>
                <c:pt idx="28">
                  <c:v>42199</c:v>
                </c:pt>
                <c:pt idx="29">
                  <c:v>42206</c:v>
                </c:pt>
                <c:pt idx="30">
                  <c:v>42213</c:v>
                </c:pt>
                <c:pt idx="31">
                  <c:v>42220</c:v>
                </c:pt>
                <c:pt idx="32">
                  <c:v>42227</c:v>
                </c:pt>
                <c:pt idx="33">
                  <c:v>42234</c:v>
                </c:pt>
                <c:pt idx="34">
                  <c:v>42241</c:v>
                </c:pt>
                <c:pt idx="35">
                  <c:v>42248</c:v>
                </c:pt>
                <c:pt idx="36">
                  <c:v>42256</c:v>
                </c:pt>
                <c:pt idx="37">
                  <c:v>42261</c:v>
                </c:pt>
                <c:pt idx="38">
                  <c:v>42268</c:v>
                </c:pt>
                <c:pt idx="39">
                  <c:v>42275</c:v>
                </c:pt>
                <c:pt idx="40">
                  <c:v>42282</c:v>
                </c:pt>
                <c:pt idx="41">
                  <c:v>42289</c:v>
                </c:pt>
                <c:pt idx="42">
                  <c:v>42296</c:v>
                </c:pt>
                <c:pt idx="43">
                  <c:v>42303</c:v>
                </c:pt>
                <c:pt idx="44">
                  <c:v>42310</c:v>
                </c:pt>
                <c:pt idx="45">
                  <c:v>42317</c:v>
                </c:pt>
                <c:pt idx="46">
                  <c:v>42324</c:v>
                </c:pt>
                <c:pt idx="47">
                  <c:v>42331</c:v>
                </c:pt>
                <c:pt idx="48">
                  <c:v>42338</c:v>
                </c:pt>
                <c:pt idx="49">
                  <c:v>42345</c:v>
                </c:pt>
                <c:pt idx="50">
                  <c:v>42352</c:v>
                </c:pt>
                <c:pt idx="51">
                  <c:v>42359</c:v>
                </c:pt>
              </c:numCache>
            </c:numRef>
          </c:xVal>
          <c:yVal>
            <c:numRef>
              <c:f>'01LH'!$C$4:$C$55</c:f>
              <c:numCache>
                <c:formatCode>0.00_)</c:formatCode>
                <c:ptCount val="52"/>
                <c:pt idx="0">
                  <c:v>5.56</c:v>
                </c:pt>
                <c:pt idx="1">
                  <c:v>5.92</c:v>
                </c:pt>
                <c:pt idx="2">
                  <c:v>5.37</c:v>
                </c:pt>
                <c:pt idx="3">
                  <c:v>5.83</c:v>
                </c:pt>
                <c:pt idx="4">
                  <c:v>5.8</c:v>
                </c:pt>
                <c:pt idx="5">
                  <c:v>5.72</c:v>
                </c:pt>
                <c:pt idx="6">
                  <c:v>5.35</c:v>
                </c:pt>
                <c:pt idx="7">
                  <c:v>5.41</c:v>
                </c:pt>
                <c:pt idx="8">
                  <c:v>5.96</c:v>
                </c:pt>
                <c:pt idx="9">
                  <c:v>5.64</c:v>
                </c:pt>
                <c:pt idx="10">
                  <c:v>5.59</c:v>
                </c:pt>
                <c:pt idx="11">
                  <c:v>5.81</c:v>
                </c:pt>
                <c:pt idx="12">
                  <c:v>5.96</c:v>
                </c:pt>
                <c:pt idx="13">
                  <c:v>5.98</c:v>
                </c:pt>
                <c:pt idx="14">
                  <c:v>5.72</c:v>
                </c:pt>
                <c:pt idx="15">
                  <c:v>5.67</c:v>
                </c:pt>
                <c:pt idx="16">
                  <c:v>5.67</c:v>
                </c:pt>
                <c:pt idx="17">
                  <c:v>6.07</c:v>
                </c:pt>
                <c:pt idx="18">
                  <c:v>6.16</c:v>
                </c:pt>
                <c:pt idx="19">
                  <c:v>5.77</c:v>
                </c:pt>
                <c:pt idx="20">
                  <c:v>6.66</c:v>
                </c:pt>
                <c:pt idx="21">
                  <c:v>7.49</c:v>
                </c:pt>
                <c:pt idx="22">
                  <c:v>7.74</c:v>
                </c:pt>
                <c:pt idx="23">
                  <c:v>7.61</c:v>
                </c:pt>
                <c:pt idx="24">
                  <c:v>7.2</c:v>
                </c:pt>
                <c:pt idx="25">
                  <c:v>7.46</c:v>
                </c:pt>
                <c:pt idx="26">
                  <c:v>7.17</c:v>
                </c:pt>
                <c:pt idx="27" formatCode="0.00">
                  <c:v>7.28</c:v>
                </c:pt>
                <c:pt idx="28">
                  <c:v>6.64</c:v>
                </c:pt>
                <c:pt idx="29">
                  <c:v>6.76</c:v>
                </c:pt>
                <c:pt idx="30">
                  <c:v>7.03</c:v>
                </c:pt>
                <c:pt idx="31">
                  <c:v>7.69</c:v>
                </c:pt>
                <c:pt idx="32">
                  <c:v>7.5</c:v>
                </c:pt>
                <c:pt idx="33">
                  <c:v>7.41</c:v>
                </c:pt>
                <c:pt idx="34">
                  <c:v>6.67</c:v>
                </c:pt>
                <c:pt idx="35">
                  <c:v>6.84</c:v>
                </c:pt>
                <c:pt idx="36">
                  <c:v>6.23</c:v>
                </c:pt>
                <c:pt idx="37">
                  <c:v>6.55</c:v>
                </c:pt>
                <c:pt idx="38">
                  <c:v>5.5</c:v>
                </c:pt>
                <c:pt idx="39">
                  <c:v>6.78</c:v>
                </c:pt>
                <c:pt idx="40">
                  <c:v>6.34</c:v>
                </c:pt>
                <c:pt idx="41">
                  <c:v>9.0399999999999991</c:v>
                </c:pt>
                <c:pt idx="42">
                  <c:v>8.2100000000000009</c:v>
                </c:pt>
                <c:pt idx="43">
                  <c:v>9.01</c:v>
                </c:pt>
                <c:pt idx="44">
                  <c:v>8.7799999999999994</c:v>
                </c:pt>
                <c:pt idx="45">
                  <c:v>7.31</c:v>
                </c:pt>
                <c:pt idx="46">
                  <c:v>8.39</c:v>
                </c:pt>
                <c:pt idx="47">
                  <c:v>7.56</c:v>
                </c:pt>
                <c:pt idx="49">
                  <c:v>7.38</c:v>
                </c:pt>
                <c:pt idx="50">
                  <c:v>7.18</c:v>
                </c:pt>
                <c:pt idx="51">
                  <c:v>6.8</c:v>
                </c:pt>
              </c:numCache>
            </c:numRef>
          </c:yVal>
          <c:smooth val="1"/>
          <c:extLst>
            <c:ext xmlns:c16="http://schemas.microsoft.com/office/drawing/2014/chart" uri="{C3380CC4-5D6E-409C-BE32-E72D297353CC}">
              <c16:uniqueId val="{00000000-DF50-480A-80CE-42C9B3D8798F}"/>
            </c:ext>
          </c:extLst>
        </c:ser>
        <c:ser>
          <c:idx val="1"/>
          <c:order val="1"/>
          <c:tx>
            <c:strRef>
              <c:f>'01LH'!$D$1:$D$2</c:f>
              <c:strCache>
                <c:ptCount val="2"/>
                <c:pt idx="0">
                  <c:v>CLW</c:v>
                </c:pt>
                <c:pt idx="1">
                  <c:v>TOC</c:v>
                </c:pt>
              </c:strCache>
            </c:strRef>
          </c:tx>
          <c:spPr>
            <a:ln w="12700">
              <a:solidFill>
                <a:srgbClr val="FF00FF"/>
              </a:solidFill>
              <a:prstDash val="solid"/>
            </a:ln>
          </c:spPr>
          <c:marker>
            <c:symbol val="diamond"/>
            <c:size val="5"/>
            <c:spPr>
              <a:solidFill>
                <a:srgbClr val="FF00FF"/>
              </a:solidFill>
              <a:ln>
                <a:solidFill>
                  <a:srgbClr val="FF00FF"/>
                </a:solidFill>
                <a:prstDash val="solid"/>
              </a:ln>
            </c:spPr>
          </c:marker>
          <c:xVal>
            <c:numRef>
              <c:f>'01LH'!$A$4:$A$55</c:f>
              <c:numCache>
                <c:formatCode>m/d/yyyy</c:formatCode>
                <c:ptCount val="52"/>
                <c:pt idx="0">
                  <c:v>42009</c:v>
                </c:pt>
                <c:pt idx="1">
                  <c:v>42016</c:v>
                </c:pt>
                <c:pt idx="2">
                  <c:v>42023</c:v>
                </c:pt>
                <c:pt idx="3">
                  <c:v>42030</c:v>
                </c:pt>
                <c:pt idx="4">
                  <c:v>42037</c:v>
                </c:pt>
                <c:pt idx="5">
                  <c:v>42044</c:v>
                </c:pt>
                <c:pt idx="6">
                  <c:v>42051</c:v>
                </c:pt>
                <c:pt idx="7">
                  <c:v>42058</c:v>
                </c:pt>
                <c:pt idx="8">
                  <c:v>42065</c:v>
                </c:pt>
                <c:pt idx="9">
                  <c:v>42072</c:v>
                </c:pt>
                <c:pt idx="10">
                  <c:v>42079</c:v>
                </c:pt>
                <c:pt idx="11">
                  <c:v>42086</c:v>
                </c:pt>
                <c:pt idx="12">
                  <c:v>42093</c:v>
                </c:pt>
                <c:pt idx="13">
                  <c:v>42100</c:v>
                </c:pt>
                <c:pt idx="14">
                  <c:v>42107</c:v>
                </c:pt>
                <c:pt idx="15">
                  <c:v>42114</c:v>
                </c:pt>
                <c:pt idx="16">
                  <c:v>42121</c:v>
                </c:pt>
                <c:pt idx="17">
                  <c:v>42128</c:v>
                </c:pt>
                <c:pt idx="18">
                  <c:v>42135</c:v>
                </c:pt>
                <c:pt idx="19">
                  <c:v>42142</c:v>
                </c:pt>
                <c:pt idx="20">
                  <c:v>42149</c:v>
                </c:pt>
                <c:pt idx="21">
                  <c:v>42152</c:v>
                </c:pt>
                <c:pt idx="22">
                  <c:v>42157</c:v>
                </c:pt>
                <c:pt idx="23">
                  <c:v>42164</c:v>
                </c:pt>
                <c:pt idx="24">
                  <c:v>42171</c:v>
                </c:pt>
                <c:pt idx="25">
                  <c:v>42178</c:v>
                </c:pt>
                <c:pt idx="26">
                  <c:v>42185</c:v>
                </c:pt>
                <c:pt idx="27">
                  <c:v>42192</c:v>
                </c:pt>
                <c:pt idx="28">
                  <c:v>42199</c:v>
                </c:pt>
                <c:pt idx="29">
                  <c:v>42206</c:v>
                </c:pt>
                <c:pt idx="30">
                  <c:v>42213</c:v>
                </c:pt>
                <c:pt idx="31">
                  <c:v>42220</c:v>
                </c:pt>
                <c:pt idx="32">
                  <c:v>42227</c:v>
                </c:pt>
                <c:pt idx="33">
                  <c:v>42234</c:v>
                </c:pt>
                <c:pt idx="34">
                  <c:v>42241</c:v>
                </c:pt>
                <c:pt idx="35">
                  <c:v>42248</c:v>
                </c:pt>
                <c:pt idx="36">
                  <c:v>42256</c:v>
                </c:pt>
                <c:pt idx="37">
                  <c:v>42261</c:v>
                </c:pt>
                <c:pt idx="38">
                  <c:v>42268</c:v>
                </c:pt>
                <c:pt idx="39">
                  <c:v>42275</c:v>
                </c:pt>
                <c:pt idx="40">
                  <c:v>42282</c:v>
                </c:pt>
                <c:pt idx="41">
                  <c:v>42289</c:v>
                </c:pt>
                <c:pt idx="42">
                  <c:v>42296</c:v>
                </c:pt>
                <c:pt idx="43">
                  <c:v>42303</c:v>
                </c:pt>
                <c:pt idx="44">
                  <c:v>42310</c:v>
                </c:pt>
                <c:pt idx="45">
                  <c:v>42317</c:v>
                </c:pt>
                <c:pt idx="46">
                  <c:v>42324</c:v>
                </c:pt>
                <c:pt idx="47">
                  <c:v>42331</c:v>
                </c:pt>
                <c:pt idx="48">
                  <c:v>42338</c:v>
                </c:pt>
                <c:pt idx="49">
                  <c:v>42345</c:v>
                </c:pt>
                <c:pt idx="50">
                  <c:v>42352</c:v>
                </c:pt>
                <c:pt idx="51">
                  <c:v>42359</c:v>
                </c:pt>
              </c:numCache>
            </c:numRef>
          </c:xVal>
          <c:yVal>
            <c:numRef>
              <c:f>'01LH'!$D$4:$D$55</c:f>
              <c:numCache>
                <c:formatCode>0.00_)</c:formatCode>
                <c:ptCount val="52"/>
                <c:pt idx="0">
                  <c:v>3.29</c:v>
                </c:pt>
                <c:pt idx="1">
                  <c:v>3.36</c:v>
                </c:pt>
                <c:pt idx="2">
                  <c:v>3.11</c:v>
                </c:pt>
                <c:pt idx="3">
                  <c:v>3.18</c:v>
                </c:pt>
                <c:pt idx="4">
                  <c:v>3.37</c:v>
                </c:pt>
                <c:pt idx="5">
                  <c:v>3.22</c:v>
                </c:pt>
                <c:pt idx="6">
                  <c:v>3</c:v>
                </c:pt>
                <c:pt idx="7">
                  <c:v>2.97</c:v>
                </c:pt>
                <c:pt idx="8">
                  <c:v>2.86</c:v>
                </c:pt>
                <c:pt idx="9">
                  <c:v>2.84</c:v>
                </c:pt>
                <c:pt idx="10">
                  <c:v>2.85</c:v>
                </c:pt>
                <c:pt idx="11">
                  <c:v>2.99</c:v>
                </c:pt>
                <c:pt idx="12">
                  <c:v>3.25</c:v>
                </c:pt>
                <c:pt idx="13">
                  <c:v>3.47</c:v>
                </c:pt>
                <c:pt idx="14">
                  <c:v>2.91</c:v>
                </c:pt>
                <c:pt idx="15">
                  <c:v>2.8</c:v>
                </c:pt>
                <c:pt idx="16">
                  <c:v>2.62</c:v>
                </c:pt>
                <c:pt idx="17">
                  <c:v>2.72</c:v>
                </c:pt>
                <c:pt idx="18">
                  <c:v>2.85</c:v>
                </c:pt>
                <c:pt idx="19">
                  <c:v>2.81</c:v>
                </c:pt>
                <c:pt idx="20">
                  <c:v>2.94</c:v>
                </c:pt>
                <c:pt idx="22">
                  <c:v>3.1</c:v>
                </c:pt>
                <c:pt idx="23">
                  <c:v>3.06</c:v>
                </c:pt>
                <c:pt idx="24">
                  <c:v>3.48</c:v>
                </c:pt>
                <c:pt idx="25">
                  <c:v>3.4</c:v>
                </c:pt>
                <c:pt idx="26">
                  <c:v>3.19</c:v>
                </c:pt>
                <c:pt idx="27">
                  <c:v>3.18</c:v>
                </c:pt>
                <c:pt idx="28">
                  <c:v>2.96</c:v>
                </c:pt>
                <c:pt idx="29">
                  <c:v>3.29</c:v>
                </c:pt>
                <c:pt idx="30">
                  <c:v>3.39</c:v>
                </c:pt>
                <c:pt idx="31">
                  <c:v>3.4</c:v>
                </c:pt>
                <c:pt idx="32">
                  <c:v>3.5</c:v>
                </c:pt>
                <c:pt idx="33">
                  <c:v>3.31</c:v>
                </c:pt>
                <c:pt idx="34">
                  <c:v>3.09</c:v>
                </c:pt>
                <c:pt idx="35">
                  <c:v>3.23</c:v>
                </c:pt>
                <c:pt idx="36">
                  <c:v>2.92</c:v>
                </c:pt>
                <c:pt idx="37">
                  <c:v>2.98</c:v>
                </c:pt>
                <c:pt idx="38">
                  <c:v>3.23</c:v>
                </c:pt>
                <c:pt idx="39">
                  <c:v>3.04</c:v>
                </c:pt>
                <c:pt idx="40">
                  <c:v>3.44</c:v>
                </c:pt>
                <c:pt idx="41">
                  <c:v>4.2699999999999996</c:v>
                </c:pt>
                <c:pt idx="42">
                  <c:v>3.74</c:v>
                </c:pt>
                <c:pt idx="43">
                  <c:v>3.6</c:v>
                </c:pt>
                <c:pt idx="44">
                  <c:v>3.91</c:v>
                </c:pt>
                <c:pt idx="45">
                  <c:v>3.65</c:v>
                </c:pt>
                <c:pt idx="46">
                  <c:v>3.88</c:v>
                </c:pt>
                <c:pt idx="47">
                  <c:v>3.54</c:v>
                </c:pt>
                <c:pt idx="49">
                  <c:v>3.35</c:v>
                </c:pt>
                <c:pt idx="50">
                  <c:v>3.4</c:v>
                </c:pt>
                <c:pt idx="51">
                  <c:v>3.48</c:v>
                </c:pt>
              </c:numCache>
            </c:numRef>
          </c:yVal>
          <c:smooth val="1"/>
          <c:extLst>
            <c:ext xmlns:c16="http://schemas.microsoft.com/office/drawing/2014/chart" uri="{C3380CC4-5D6E-409C-BE32-E72D297353CC}">
              <c16:uniqueId val="{00000001-DF50-480A-80CE-42C9B3D8798F}"/>
            </c:ext>
          </c:extLst>
        </c:ser>
        <c:ser>
          <c:idx val="2"/>
          <c:order val="2"/>
          <c:tx>
            <c:strRef>
              <c:f>'01LH'!$E$1:$E$2</c:f>
              <c:strCache>
                <c:ptCount val="2"/>
                <c:pt idx="0">
                  <c:v>FE</c:v>
                </c:pt>
                <c:pt idx="1">
                  <c:v>TOC</c:v>
                </c:pt>
              </c:strCache>
            </c:strRef>
          </c:tx>
          <c:spPr>
            <a:ln w="19050">
              <a:solidFill>
                <a:srgbClr val="FF3300"/>
              </a:solidFill>
              <a:prstDash val="solid"/>
            </a:ln>
          </c:spPr>
          <c:marker>
            <c:symbol val="triangle"/>
            <c:size val="5"/>
            <c:spPr>
              <a:solidFill>
                <a:srgbClr val="FF0000"/>
              </a:solidFill>
            </c:spPr>
          </c:marker>
          <c:xVal>
            <c:numRef>
              <c:f>'01LH'!$A$4:$A$55</c:f>
              <c:numCache>
                <c:formatCode>m/d/yyyy</c:formatCode>
                <c:ptCount val="52"/>
                <c:pt idx="0">
                  <c:v>42009</c:v>
                </c:pt>
                <c:pt idx="1">
                  <c:v>42016</c:v>
                </c:pt>
                <c:pt idx="2">
                  <c:v>42023</c:v>
                </c:pt>
                <c:pt idx="3">
                  <c:v>42030</c:v>
                </c:pt>
                <c:pt idx="4">
                  <c:v>42037</c:v>
                </c:pt>
                <c:pt idx="5">
                  <c:v>42044</c:v>
                </c:pt>
                <c:pt idx="6">
                  <c:v>42051</c:v>
                </c:pt>
                <c:pt idx="7">
                  <c:v>42058</c:v>
                </c:pt>
                <c:pt idx="8">
                  <c:v>42065</c:v>
                </c:pt>
                <c:pt idx="9">
                  <c:v>42072</c:v>
                </c:pt>
                <c:pt idx="10">
                  <c:v>42079</c:v>
                </c:pt>
                <c:pt idx="11">
                  <c:v>42086</c:v>
                </c:pt>
                <c:pt idx="12">
                  <c:v>42093</c:v>
                </c:pt>
                <c:pt idx="13">
                  <c:v>42100</c:v>
                </c:pt>
                <c:pt idx="14">
                  <c:v>42107</c:v>
                </c:pt>
                <c:pt idx="15">
                  <c:v>42114</c:v>
                </c:pt>
                <c:pt idx="16">
                  <c:v>42121</c:v>
                </c:pt>
                <c:pt idx="17">
                  <c:v>42128</c:v>
                </c:pt>
                <c:pt idx="18">
                  <c:v>42135</c:v>
                </c:pt>
                <c:pt idx="19">
                  <c:v>42142</c:v>
                </c:pt>
                <c:pt idx="20">
                  <c:v>42149</c:v>
                </c:pt>
                <c:pt idx="21">
                  <c:v>42152</c:v>
                </c:pt>
                <c:pt idx="22">
                  <c:v>42157</c:v>
                </c:pt>
                <c:pt idx="23">
                  <c:v>42164</c:v>
                </c:pt>
                <c:pt idx="24">
                  <c:v>42171</c:v>
                </c:pt>
                <c:pt idx="25">
                  <c:v>42178</c:v>
                </c:pt>
                <c:pt idx="26">
                  <c:v>42185</c:v>
                </c:pt>
                <c:pt idx="27">
                  <c:v>42192</c:v>
                </c:pt>
                <c:pt idx="28">
                  <c:v>42199</c:v>
                </c:pt>
                <c:pt idx="29">
                  <c:v>42206</c:v>
                </c:pt>
                <c:pt idx="30">
                  <c:v>42213</c:v>
                </c:pt>
                <c:pt idx="31">
                  <c:v>42220</c:v>
                </c:pt>
                <c:pt idx="32">
                  <c:v>42227</c:v>
                </c:pt>
                <c:pt idx="33">
                  <c:v>42234</c:v>
                </c:pt>
                <c:pt idx="34">
                  <c:v>42241</c:v>
                </c:pt>
                <c:pt idx="35">
                  <c:v>42248</c:v>
                </c:pt>
                <c:pt idx="36">
                  <c:v>42256</c:v>
                </c:pt>
                <c:pt idx="37">
                  <c:v>42261</c:v>
                </c:pt>
                <c:pt idx="38">
                  <c:v>42268</c:v>
                </c:pt>
                <c:pt idx="39">
                  <c:v>42275</c:v>
                </c:pt>
                <c:pt idx="40">
                  <c:v>42282</c:v>
                </c:pt>
                <c:pt idx="41">
                  <c:v>42289</c:v>
                </c:pt>
                <c:pt idx="42">
                  <c:v>42296</c:v>
                </c:pt>
                <c:pt idx="43">
                  <c:v>42303</c:v>
                </c:pt>
                <c:pt idx="44">
                  <c:v>42310</c:v>
                </c:pt>
                <c:pt idx="45">
                  <c:v>42317</c:v>
                </c:pt>
                <c:pt idx="46">
                  <c:v>42324</c:v>
                </c:pt>
                <c:pt idx="47">
                  <c:v>42331</c:v>
                </c:pt>
                <c:pt idx="48">
                  <c:v>42338</c:v>
                </c:pt>
                <c:pt idx="49">
                  <c:v>42345</c:v>
                </c:pt>
                <c:pt idx="50">
                  <c:v>42352</c:v>
                </c:pt>
                <c:pt idx="51">
                  <c:v>42359</c:v>
                </c:pt>
              </c:numCache>
            </c:numRef>
          </c:xVal>
          <c:yVal>
            <c:numRef>
              <c:f>'01LH'!$E$4:$E$55</c:f>
              <c:numCache>
                <c:formatCode>0.00_)</c:formatCode>
                <c:ptCount val="52"/>
                <c:pt idx="0">
                  <c:v>2.8</c:v>
                </c:pt>
                <c:pt idx="1">
                  <c:v>2.84</c:v>
                </c:pt>
                <c:pt idx="2">
                  <c:v>2.69</c:v>
                </c:pt>
                <c:pt idx="3">
                  <c:v>2.7</c:v>
                </c:pt>
                <c:pt idx="4">
                  <c:v>2.74</c:v>
                </c:pt>
                <c:pt idx="5">
                  <c:v>2.77</c:v>
                </c:pt>
                <c:pt idx="6">
                  <c:v>2.59</c:v>
                </c:pt>
                <c:pt idx="7">
                  <c:v>2.63</c:v>
                </c:pt>
                <c:pt idx="8">
                  <c:v>2.68</c:v>
                </c:pt>
                <c:pt idx="9">
                  <c:v>2.46</c:v>
                </c:pt>
                <c:pt idx="10">
                  <c:v>2.52</c:v>
                </c:pt>
                <c:pt idx="11">
                  <c:v>2.59</c:v>
                </c:pt>
                <c:pt idx="12">
                  <c:v>2.67</c:v>
                </c:pt>
                <c:pt idx="13">
                  <c:v>2.73</c:v>
                </c:pt>
                <c:pt idx="14">
                  <c:v>2.56</c:v>
                </c:pt>
                <c:pt idx="15">
                  <c:v>2.29</c:v>
                </c:pt>
                <c:pt idx="16">
                  <c:v>2.11</c:v>
                </c:pt>
                <c:pt idx="17">
                  <c:v>2.14</c:v>
                </c:pt>
                <c:pt idx="18">
                  <c:v>2.27</c:v>
                </c:pt>
                <c:pt idx="19">
                  <c:v>2.09</c:v>
                </c:pt>
                <c:pt idx="21">
                  <c:v>2.41</c:v>
                </c:pt>
                <c:pt idx="22">
                  <c:v>2.2000000000000002</c:v>
                </c:pt>
                <c:pt idx="23">
                  <c:v>2.3199999999999998</c:v>
                </c:pt>
                <c:pt idx="24">
                  <c:v>2.25</c:v>
                </c:pt>
                <c:pt idx="25">
                  <c:v>2.4300000000000002</c:v>
                </c:pt>
                <c:pt idx="26">
                  <c:v>2.2999999999999998</c:v>
                </c:pt>
                <c:pt idx="27">
                  <c:v>1.9</c:v>
                </c:pt>
                <c:pt idx="28">
                  <c:v>2.36</c:v>
                </c:pt>
                <c:pt idx="29">
                  <c:v>2.63</c:v>
                </c:pt>
                <c:pt idx="30">
                  <c:v>2.42</c:v>
                </c:pt>
                <c:pt idx="31">
                  <c:v>2.48</c:v>
                </c:pt>
                <c:pt idx="32">
                  <c:v>2.4900000000000002</c:v>
                </c:pt>
                <c:pt idx="33">
                  <c:v>2.37</c:v>
                </c:pt>
                <c:pt idx="34">
                  <c:v>2.2799999999999998</c:v>
                </c:pt>
                <c:pt idx="35">
                  <c:v>2.35</c:v>
                </c:pt>
                <c:pt idx="36">
                  <c:v>2.19</c:v>
                </c:pt>
                <c:pt idx="37">
                  <c:v>2.27</c:v>
                </c:pt>
                <c:pt idx="38">
                  <c:v>2.15</c:v>
                </c:pt>
                <c:pt idx="39">
                  <c:v>2.2799999999999998</c:v>
                </c:pt>
                <c:pt idx="40">
                  <c:v>2.42</c:v>
                </c:pt>
                <c:pt idx="41">
                  <c:v>2.74</c:v>
                </c:pt>
                <c:pt idx="42">
                  <c:v>2.84</c:v>
                </c:pt>
                <c:pt idx="43">
                  <c:v>3.01</c:v>
                </c:pt>
                <c:pt idx="44">
                  <c:v>3.24</c:v>
                </c:pt>
                <c:pt idx="45">
                  <c:v>3.11</c:v>
                </c:pt>
                <c:pt idx="46">
                  <c:v>3.53</c:v>
                </c:pt>
                <c:pt idx="47">
                  <c:v>3.02</c:v>
                </c:pt>
                <c:pt idx="49">
                  <c:v>2.91</c:v>
                </c:pt>
                <c:pt idx="50">
                  <c:v>2.9</c:v>
                </c:pt>
                <c:pt idx="51">
                  <c:v>2.86</c:v>
                </c:pt>
              </c:numCache>
            </c:numRef>
          </c:yVal>
          <c:smooth val="1"/>
          <c:extLst>
            <c:ext xmlns:c16="http://schemas.microsoft.com/office/drawing/2014/chart" uri="{C3380CC4-5D6E-409C-BE32-E72D297353CC}">
              <c16:uniqueId val="{00000002-DF50-480A-80CE-42C9B3D8798F}"/>
            </c:ext>
          </c:extLst>
        </c:ser>
        <c:ser>
          <c:idx val="3"/>
          <c:order val="3"/>
          <c:tx>
            <c:strRef>
              <c:f>'01LH'!$F$1:$F$2</c:f>
              <c:strCache>
                <c:ptCount val="2"/>
                <c:pt idx="0">
                  <c:v>FW</c:v>
                </c:pt>
                <c:pt idx="1">
                  <c:v>TOC</c:v>
                </c:pt>
              </c:strCache>
            </c:strRef>
          </c:tx>
          <c:spPr>
            <a:ln w="19050">
              <a:solidFill>
                <a:srgbClr val="0099CC"/>
              </a:solidFill>
              <a:prstDash val="solid"/>
            </a:ln>
          </c:spPr>
          <c:marker>
            <c:symbol val="diamond"/>
            <c:size val="5"/>
            <c:spPr>
              <a:solidFill>
                <a:srgbClr val="0099CC"/>
              </a:solidFill>
              <a:ln>
                <a:solidFill>
                  <a:srgbClr val="00FFFF"/>
                </a:solidFill>
                <a:prstDash val="solid"/>
              </a:ln>
            </c:spPr>
          </c:marker>
          <c:xVal>
            <c:numRef>
              <c:f>'01LH'!$A$4:$A$55</c:f>
              <c:numCache>
                <c:formatCode>m/d/yyyy</c:formatCode>
                <c:ptCount val="52"/>
                <c:pt idx="0">
                  <c:v>42009</c:v>
                </c:pt>
                <c:pt idx="1">
                  <c:v>42016</c:v>
                </c:pt>
                <c:pt idx="2">
                  <c:v>42023</c:v>
                </c:pt>
                <c:pt idx="3">
                  <c:v>42030</c:v>
                </c:pt>
                <c:pt idx="4">
                  <c:v>42037</c:v>
                </c:pt>
                <c:pt idx="5">
                  <c:v>42044</c:v>
                </c:pt>
                <c:pt idx="6">
                  <c:v>42051</c:v>
                </c:pt>
                <c:pt idx="7">
                  <c:v>42058</c:v>
                </c:pt>
                <c:pt idx="8">
                  <c:v>42065</c:v>
                </c:pt>
                <c:pt idx="9">
                  <c:v>42072</c:v>
                </c:pt>
                <c:pt idx="10">
                  <c:v>42079</c:v>
                </c:pt>
                <c:pt idx="11">
                  <c:v>42086</c:v>
                </c:pt>
                <c:pt idx="12">
                  <c:v>42093</c:v>
                </c:pt>
                <c:pt idx="13">
                  <c:v>42100</c:v>
                </c:pt>
                <c:pt idx="14">
                  <c:v>42107</c:v>
                </c:pt>
                <c:pt idx="15">
                  <c:v>42114</c:v>
                </c:pt>
                <c:pt idx="16">
                  <c:v>42121</c:v>
                </c:pt>
                <c:pt idx="17">
                  <c:v>42128</c:v>
                </c:pt>
                <c:pt idx="18">
                  <c:v>42135</c:v>
                </c:pt>
                <c:pt idx="19">
                  <c:v>42142</c:v>
                </c:pt>
                <c:pt idx="20">
                  <c:v>42149</c:v>
                </c:pt>
                <c:pt idx="21">
                  <c:v>42152</c:v>
                </c:pt>
                <c:pt idx="22">
                  <c:v>42157</c:v>
                </c:pt>
                <c:pt idx="23">
                  <c:v>42164</c:v>
                </c:pt>
                <c:pt idx="24">
                  <c:v>42171</c:v>
                </c:pt>
                <c:pt idx="25">
                  <c:v>42178</c:v>
                </c:pt>
                <c:pt idx="26">
                  <c:v>42185</c:v>
                </c:pt>
                <c:pt idx="27">
                  <c:v>42192</c:v>
                </c:pt>
                <c:pt idx="28">
                  <c:v>42199</c:v>
                </c:pt>
                <c:pt idx="29">
                  <c:v>42206</c:v>
                </c:pt>
                <c:pt idx="30">
                  <c:v>42213</c:v>
                </c:pt>
                <c:pt idx="31">
                  <c:v>42220</c:v>
                </c:pt>
                <c:pt idx="32">
                  <c:v>42227</c:v>
                </c:pt>
                <c:pt idx="33">
                  <c:v>42234</c:v>
                </c:pt>
                <c:pt idx="34">
                  <c:v>42241</c:v>
                </c:pt>
                <c:pt idx="35">
                  <c:v>42248</c:v>
                </c:pt>
                <c:pt idx="36">
                  <c:v>42256</c:v>
                </c:pt>
                <c:pt idx="37">
                  <c:v>42261</c:v>
                </c:pt>
                <c:pt idx="38">
                  <c:v>42268</c:v>
                </c:pt>
                <c:pt idx="39">
                  <c:v>42275</c:v>
                </c:pt>
                <c:pt idx="40">
                  <c:v>42282</c:v>
                </c:pt>
                <c:pt idx="41">
                  <c:v>42289</c:v>
                </c:pt>
                <c:pt idx="42">
                  <c:v>42296</c:v>
                </c:pt>
                <c:pt idx="43">
                  <c:v>42303</c:v>
                </c:pt>
                <c:pt idx="44">
                  <c:v>42310</c:v>
                </c:pt>
                <c:pt idx="45">
                  <c:v>42317</c:v>
                </c:pt>
                <c:pt idx="46">
                  <c:v>42324</c:v>
                </c:pt>
                <c:pt idx="47">
                  <c:v>42331</c:v>
                </c:pt>
                <c:pt idx="48">
                  <c:v>42338</c:v>
                </c:pt>
                <c:pt idx="49">
                  <c:v>42345</c:v>
                </c:pt>
                <c:pt idx="50">
                  <c:v>42352</c:v>
                </c:pt>
                <c:pt idx="51">
                  <c:v>42359</c:v>
                </c:pt>
              </c:numCache>
            </c:numRef>
          </c:xVal>
          <c:yVal>
            <c:numRef>
              <c:f>'01LH'!$F$4:$F$55</c:f>
              <c:numCache>
                <c:formatCode>0.00_)</c:formatCode>
                <c:ptCount val="52"/>
                <c:pt idx="0">
                  <c:v>2.87</c:v>
                </c:pt>
                <c:pt idx="1">
                  <c:v>3.01</c:v>
                </c:pt>
                <c:pt idx="2">
                  <c:v>2.76</c:v>
                </c:pt>
                <c:pt idx="3">
                  <c:v>3.82</c:v>
                </c:pt>
                <c:pt idx="4">
                  <c:v>2.87</c:v>
                </c:pt>
                <c:pt idx="5">
                  <c:v>2.84</c:v>
                </c:pt>
                <c:pt idx="6">
                  <c:v>2.76</c:v>
                </c:pt>
                <c:pt idx="7">
                  <c:v>2.9</c:v>
                </c:pt>
                <c:pt idx="8">
                  <c:v>2.54</c:v>
                </c:pt>
                <c:pt idx="9">
                  <c:v>2.5</c:v>
                </c:pt>
                <c:pt idx="10">
                  <c:v>2.31</c:v>
                </c:pt>
                <c:pt idx="11">
                  <c:v>2.54</c:v>
                </c:pt>
                <c:pt idx="12">
                  <c:v>2.4300000000000002</c:v>
                </c:pt>
                <c:pt idx="13">
                  <c:v>2.5499999999999998</c:v>
                </c:pt>
                <c:pt idx="14">
                  <c:v>2.38</c:v>
                </c:pt>
                <c:pt idx="15">
                  <c:v>2.62</c:v>
                </c:pt>
                <c:pt idx="16">
                  <c:v>2.0299999999999998</c:v>
                </c:pt>
                <c:pt idx="17">
                  <c:v>2.1</c:v>
                </c:pt>
                <c:pt idx="18">
                  <c:v>2.04</c:v>
                </c:pt>
                <c:pt idx="19">
                  <c:v>2.41</c:v>
                </c:pt>
                <c:pt idx="20" formatCode="0.00">
                  <c:v>2.06</c:v>
                </c:pt>
                <c:pt idx="22">
                  <c:v>2.14</c:v>
                </c:pt>
                <c:pt idx="23">
                  <c:v>2.2200000000000002</c:v>
                </c:pt>
                <c:pt idx="24">
                  <c:v>2.17</c:v>
                </c:pt>
                <c:pt idx="25">
                  <c:v>2.66</c:v>
                </c:pt>
                <c:pt idx="26">
                  <c:v>2.42</c:v>
                </c:pt>
                <c:pt idx="27">
                  <c:v>2.46</c:v>
                </c:pt>
                <c:pt idx="28">
                  <c:v>2.2799999999999998</c:v>
                </c:pt>
                <c:pt idx="29">
                  <c:v>2.27</c:v>
                </c:pt>
                <c:pt idx="30">
                  <c:v>2.16</c:v>
                </c:pt>
                <c:pt idx="31">
                  <c:v>2.44</c:v>
                </c:pt>
                <c:pt idx="32">
                  <c:v>2.48</c:v>
                </c:pt>
                <c:pt idx="33">
                  <c:v>2.4</c:v>
                </c:pt>
                <c:pt idx="34">
                  <c:v>2.2799999999999998</c:v>
                </c:pt>
                <c:pt idx="35">
                  <c:v>2.37</c:v>
                </c:pt>
                <c:pt idx="36">
                  <c:v>2.23</c:v>
                </c:pt>
                <c:pt idx="37">
                  <c:v>2.16</c:v>
                </c:pt>
                <c:pt idx="38">
                  <c:v>2.2000000000000002</c:v>
                </c:pt>
                <c:pt idx="39">
                  <c:v>2.6</c:v>
                </c:pt>
                <c:pt idx="40">
                  <c:v>2.65</c:v>
                </c:pt>
                <c:pt idx="41">
                  <c:v>2.63</c:v>
                </c:pt>
                <c:pt idx="42">
                  <c:v>2.96</c:v>
                </c:pt>
                <c:pt idx="43">
                  <c:v>3.24</c:v>
                </c:pt>
                <c:pt idx="44">
                  <c:v>3.31</c:v>
                </c:pt>
                <c:pt idx="45">
                  <c:v>3.23</c:v>
                </c:pt>
                <c:pt idx="46">
                  <c:v>3.38</c:v>
                </c:pt>
                <c:pt idx="47">
                  <c:v>3.21</c:v>
                </c:pt>
                <c:pt idx="49">
                  <c:v>2.78</c:v>
                </c:pt>
                <c:pt idx="50">
                  <c:v>2.69</c:v>
                </c:pt>
                <c:pt idx="51">
                  <c:v>2.62</c:v>
                </c:pt>
              </c:numCache>
            </c:numRef>
          </c:yVal>
          <c:smooth val="1"/>
          <c:extLst>
            <c:ext xmlns:c16="http://schemas.microsoft.com/office/drawing/2014/chart" uri="{C3380CC4-5D6E-409C-BE32-E72D297353CC}">
              <c16:uniqueId val="{00000003-DF50-480A-80CE-42C9B3D8798F}"/>
            </c:ext>
          </c:extLst>
        </c:ser>
        <c:dLbls>
          <c:showLegendKey val="0"/>
          <c:showVal val="0"/>
          <c:showCatName val="0"/>
          <c:showSerName val="0"/>
          <c:showPercent val="0"/>
          <c:showBubbleSize val="0"/>
        </c:dLbls>
        <c:axId val="466422800"/>
        <c:axId val="466443456"/>
      </c:scatterChart>
      <c:valAx>
        <c:axId val="466422800"/>
        <c:scaling>
          <c:orientation val="minMax"/>
          <c:max val="42370"/>
          <c:min val="41990"/>
        </c:scaling>
        <c:delete val="0"/>
        <c:axPos val="b"/>
        <c:majorGridlines>
          <c:spPr>
            <a:ln w="3175">
              <a:solidFill>
                <a:srgbClr val="000000"/>
              </a:solidFill>
              <a:prstDash val="solid"/>
            </a:ln>
          </c:spPr>
        </c:majorGridlines>
        <c:numFmt formatCode="m/d/yyyy" sourceLinked="0"/>
        <c:majorTickMark val="out"/>
        <c:minorTickMark val="none"/>
        <c:tickLblPos val="nextTo"/>
        <c:spPr>
          <a:ln w="3175">
            <a:solidFill>
              <a:srgbClr val="000000"/>
            </a:solidFill>
            <a:prstDash val="solid"/>
          </a:ln>
        </c:spPr>
        <c:txPr>
          <a:bodyPr rot="-1680000" vert="horz"/>
          <a:lstStyle/>
          <a:p>
            <a:pPr>
              <a:defRPr sz="1050" b="0" i="0" u="none" strike="noStrike" baseline="0">
                <a:solidFill>
                  <a:srgbClr val="000000"/>
                </a:solidFill>
                <a:latin typeface="Arial"/>
                <a:ea typeface="Arial"/>
                <a:cs typeface="Arial"/>
              </a:defRPr>
            </a:pPr>
            <a:endParaRPr lang="en-US"/>
          </a:p>
        </c:txPr>
        <c:crossAx val="466443456"/>
        <c:crosses val="autoZero"/>
        <c:crossBetween val="midCat"/>
      </c:valAx>
      <c:valAx>
        <c:axId val="466443456"/>
        <c:scaling>
          <c:orientation val="minMax"/>
          <c:max val="15"/>
          <c:min val="0"/>
        </c:scaling>
        <c:delete val="0"/>
        <c:axPos val="l"/>
        <c:majorGridlines>
          <c:spPr>
            <a:ln w="3175">
              <a:solidFill>
                <a:srgbClr val="000000"/>
              </a:solidFill>
              <a:prstDash val="solid"/>
            </a:ln>
          </c:spPr>
        </c:majorGridlines>
        <c:numFmt formatCode="#,##0.0" sourceLinked="0"/>
        <c:majorTickMark val="out"/>
        <c:minorTickMark val="none"/>
        <c:tickLblPos val="nextTo"/>
        <c:spPr>
          <a:ln w="3175">
            <a:solidFill>
              <a:srgbClr val="000000"/>
            </a:solidFill>
            <a:prstDash val="solid"/>
          </a:ln>
        </c:spPr>
        <c:txPr>
          <a:bodyPr rot="0" vert="horz"/>
          <a:lstStyle/>
          <a:p>
            <a:pPr>
              <a:defRPr sz="1200" b="0" i="0" u="none" strike="noStrike" baseline="0">
                <a:solidFill>
                  <a:srgbClr val="000000"/>
                </a:solidFill>
                <a:latin typeface="Calibri"/>
                <a:ea typeface="Calibri"/>
                <a:cs typeface="Calibri"/>
              </a:defRPr>
            </a:pPr>
            <a:endParaRPr lang="en-US"/>
          </a:p>
        </c:txPr>
        <c:crossAx val="466422800"/>
        <c:crosses val="autoZero"/>
        <c:crossBetween val="midCat"/>
      </c:valAx>
      <c:spPr>
        <a:noFill/>
        <a:ln w="12700">
          <a:solidFill>
            <a:srgbClr val="808080"/>
          </a:solidFill>
          <a:prstDash val="solid"/>
        </a:ln>
      </c:spPr>
    </c:plotArea>
    <c:legend>
      <c:legendPos val="r"/>
      <c:layout>
        <c:manualLayout>
          <c:xMode val="edge"/>
          <c:yMode val="edge"/>
          <c:x val="0.1582705668578758"/>
          <c:y val="8.1591252867727004E-2"/>
          <c:w val="0.80555555555555558"/>
          <c:h val="8.1699346405228759E-2"/>
        </c:manualLayout>
      </c:layout>
      <c:overlay val="0"/>
      <c:spPr>
        <a:solidFill>
          <a:srgbClr val="FFFFFF"/>
        </a:solidFill>
        <a:ln w="3175">
          <a:solidFill>
            <a:srgbClr val="000000"/>
          </a:solidFill>
          <a:prstDash val="solid"/>
        </a:ln>
      </c:spPr>
      <c:txPr>
        <a:bodyPr/>
        <a:lstStyle/>
        <a:p>
          <a:pPr>
            <a:defRPr sz="1050" b="0" i="0" u="none" strike="noStrike" baseline="0">
              <a:solidFill>
                <a:srgbClr val="000000"/>
              </a:solidFill>
              <a:latin typeface="Arial"/>
              <a:ea typeface="Arial"/>
              <a:cs typeface="Arial"/>
            </a:defRPr>
          </a:pPr>
          <a:endParaRPr lang="en-US"/>
        </a:p>
      </c:txPr>
    </c:legend>
    <c:plotVisOnly val="1"/>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1" i="0" u="none" strike="noStrike" baseline="0">
                <a:solidFill>
                  <a:srgbClr val="000000"/>
                </a:solidFill>
                <a:latin typeface="Arial"/>
                <a:ea typeface="Arial"/>
                <a:cs typeface="Arial"/>
              </a:defRPr>
            </a:pPr>
            <a:r>
              <a:rPr lang="en-US"/>
              <a:t>LEE HALL Reservoir</a:t>
            </a:r>
          </a:p>
        </c:rich>
      </c:tx>
      <c:layout>
        <c:manualLayout>
          <c:xMode val="edge"/>
          <c:yMode val="edge"/>
          <c:x val="0.42360908734272984"/>
          <c:y val="6.7568811751934146E-2"/>
        </c:manualLayout>
      </c:layout>
      <c:overlay val="0"/>
      <c:spPr>
        <a:noFill/>
        <a:ln w="25400">
          <a:noFill/>
        </a:ln>
      </c:spPr>
    </c:title>
    <c:autoTitleDeleted val="0"/>
    <c:plotArea>
      <c:layout>
        <c:manualLayout>
          <c:layoutTarget val="inner"/>
          <c:xMode val="edge"/>
          <c:yMode val="edge"/>
          <c:x val="0.11960938156751759"/>
          <c:y val="0.14192495921696574"/>
          <c:w val="0.84376465286145297"/>
          <c:h val="0.73092812866476797"/>
        </c:manualLayout>
      </c:layout>
      <c:scatterChart>
        <c:scatterStyle val="smoothMarker"/>
        <c:varyColors val="0"/>
        <c:ser>
          <c:idx val="0"/>
          <c:order val="0"/>
          <c:tx>
            <c:strRef>
              <c:f>'01LH'!$I$1:$I$3</c:f>
              <c:strCache>
                <c:ptCount val="3"/>
                <c:pt idx="0">
                  <c:v>Raw</c:v>
                </c:pt>
                <c:pt idx="1">
                  <c:v>UV254</c:v>
                </c:pt>
                <c:pt idx="2">
                  <c:v>Filt</c:v>
                </c:pt>
              </c:strCache>
            </c:strRef>
          </c:tx>
          <c:spPr>
            <a:ln w="12700">
              <a:noFill/>
              <a:prstDash val="solid"/>
            </a:ln>
          </c:spPr>
          <c:marker>
            <c:symbol val="diamond"/>
            <c:size val="5"/>
            <c:spPr>
              <a:solidFill>
                <a:srgbClr val="000080"/>
              </a:solidFill>
              <a:ln>
                <a:solidFill>
                  <a:srgbClr val="000080"/>
                </a:solidFill>
                <a:prstDash val="solid"/>
              </a:ln>
            </c:spPr>
          </c:marker>
          <c:trendline>
            <c:spPr>
              <a:ln w="28575">
                <a:solidFill>
                  <a:schemeClr val="accent2">
                    <a:lumMod val="75000"/>
                  </a:schemeClr>
                </a:solidFill>
                <a:prstDash val="lgDash"/>
              </a:ln>
            </c:spPr>
            <c:trendlineType val="linear"/>
            <c:forward val="0.5"/>
            <c:backward val="0.5"/>
            <c:dispRSqr val="0"/>
            <c:dispEq val="0"/>
          </c:trendline>
          <c:xVal>
            <c:numRef>
              <c:f>'01LH'!$G$4:$G$55</c:f>
              <c:numCache>
                <c:formatCode>0.00_)</c:formatCode>
                <c:ptCount val="52"/>
                <c:pt idx="0">
                  <c:v>5.5</c:v>
                </c:pt>
                <c:pt idx="1">
                  <c:v>5.68</c:v>
                </c:pt>
                <c:pt idx="2">
                  <c:v>5.77</c:v>
                </c:pt>
                <c:pt idx="3">
                  <c:v>5.68</c:v>
                </c:pt>
                <c:pt idx="4">
                  <c:v>5.93</c:v>
                </c:pt>
                <c:pt idx="5">
                  <c:v>5.76</c:v>
                </c:pt>
                <c:pt idx="6">
                  <c:v>5.63</c:v>
                </c:pt>
                <c:pt idx="7">
                  <c:v>5.4</c:v>
                </c:pt>
                <c:pt idx="8">
                  <c:v>5.26</c:v>
                </c:pt>
                <c:pt idx="9">
                  <c:v>5.29</c:v>
                </c:pt>
                <c:pt idx="10">
                  <c:v>5.49</c:v>
                </c:pt>
                <c:pt idx="11">
                  <c:v>5.54</c:v>
                </c:pt>
                <c:pt idx="12">
                  <c:v>5.76</c:v>
                </c:pt>
                <c:pt idx="13">
                  <c:v>6.21</c:v>
                </c:pt>
                <c:pt idx="14">
                  <c:v>5.61</c:v>
                </c:pt>
                <c:pt idx="15">
                  <c:v>5.53</c:v>
                </c:pt>
                <c:pt idx="16">
                  <c:v>5.63</c:v>
                </c:pt>
                <c:pt idx="17">
                  <c:v>5.73</c:v>
                </c:pt>
                <c:pt idx="18">
                  <c:v>6.04</c:v>
                </c:pt>
                <c:pt idx="19">
                  <c:v>5.8</c:v>
                </c:pt>
                <c:pt idx="20">
                  <c:v>6.62</c:v>
                </c:pt>
                <c:pt idx="22">
                  <c:v>7.29</c:v>
                </c:pt>
                <c:pt idx="23">
                  <c:v>7.32</c:v>
                </c:pt>
                <c:pt idx="24">
                  <c:v>7.24</c:v>
                </c:pt>
                <c:pt idx="25">
                  <c:v>7.07</c:v>
                </c:pt>
                <c:pt idx="26">
                  <c:v>6.96</c:v>
                </c:pt>
                <c:pt idx="27">
                  <c:v>6.96</c:v>
                </c:pt>
                <c:pt idx="28">
                  <c:v>6.52</c:v>
                </c:pt>
                <c:pt idx="29">
                  <c:v>6.62</c:v>
                </c:pt>
                <c:pt idx="30">
                  <c:v>6.93</c:v>
                </c:pt>
                <c:pt idx="31">
                  <c:v>7.57</c:v>
                </c:pt>
                <c:pt idx="32">
                  <c:v>7.3</c:v>
                </c:pt>
                <c:pt idx="33">
                  <c:v>7.13</c:v>
                </c:pt>
                <c:pt idx="34">
                  <c:v>6.53</c:v>
                </c:pt>
                <c:pt idx="35">
                  <c:v>6.73</c:v>
                </c:pt>
                <c:pt idx="36">
                  <c:v>5.96</c:v>
                </c:pt>
                <c:pt idx="37">
                  <c:v>5.75</c:v>
                </c:pt>
                <c:pt idx="38">
                  <c:v>5.52</c:v>
                </c:pt>
                <c:pt idx="39">
                  <c:v>6.47</c:v>
                </c:pt>
                <c:pt idx="40">
                  <c:v>6.58</c:v>
                </c:pt>
                <c:pt idx="41">
                  <c:v>7.3</c:v>
                </c:pt>
                <c:pt idx="42">
                  <c:v>7.94</c:v>
                </c:pt>
                <c:pt idx="43">
                  <c:v>7.94</c:v>
                </c:pt>
                <c:pt idx="44">
                  <c:v>8.15</c:v>
                </c:pt>
                <c:pt idx="45">
                  <c:v>7.19</c:v>
                </c:pt>
                <c:pt idx="46">
                  <c:v>7.61</c:v>
                </c:pt>
                <c:pt idx="47">
                  <c:v>7.48</c:v>
                </c:pt>
                <c:pt idx="48">
                  <c:v>7.41</c:v>
                </c:pt>
                <c:pt idx="49">
                  <c:v>7.37</c:v>
                </c:pt>
                <c:pt idx="50">
                  <c:v>6.95</c:v>
                </c:pt>
                <c:pt idx="51">
                  <c:v>6.66</c:v>
                </c:pt>
              </c:numCache>
            </c:numRef>
          </c:xVal>
          <c:yVal>
            <c:numRef>
              <c:f>'01LH'!$I$4:$I$55</c:f>
              <c:numCache>
                <c:formatCode>0.000_)</c:formatCode>
                <c:ptCount val="52"/>
                <c:pt idx="0">
                  <c:v>0.14399999999999999</c:v>
                </c:pt>
                <c:pt idx="1">
                  <c:v>0.14699999999999999</c:v>
                </c:pt>
                <c:pt idx="2">
                  <c:v>0.16200000000000001</c:v>
                </c:pt>
                <c:pt idx="3">
                  <c:v>0.14699999999999999</c:v>
                </c:pt>
                <c:pt idx="4">
                  <c:v>0.161</c:v>
                </c:pt>
                <c:pt idx="5">
                  <c:v>0.154</c:v>
                </c:pt>
                <c:pt idx="6">
                  <c:v>0.14099999999999999</c:v>
                </c:pt>
                <c:pt idx="7">
                  <c:v>0.155</c:v>
                </c:pt>
                <c:pt idx="8">
                  <c:v>0.14299999999999999</c:v>
                </c:pt>
                <c:pt idx="9">
                  <c:v>0.152</c:v>
                </c:pt>
                <c:pt idx="10">
                  <c:v>0.153</c:v>
                </c:pt>
                <c:pt idx="11">
                  <c:v>0.17699999999999999</c:v>
                </c:pt>
                <c:pt idx="12">
                  <c:v>0.182</c:v>
                </c:pt>
                <c:pt idx="13">
                  <c:v>0.17799999999999999</c:v>
                </c:pt>
                <c:pt idx="14">
                  <c:v>0.17199999999999999</c:v>
                </c:pt>
                <c:pt idx="15">
                  <c:v>0.16300000000000001</c:v>
                </c:pt>
                <c:pt idx="16">
                  <c:v>0.17399999999999999</c:v>
                </c:pt>
                <c:pt idx="17">
                  <c:v>0.17799999999999999</c:v>
                </c:pt>
                <c:pt idx="18">
                  <c:v>0.16600000000000001</c:v>
                </c:pt>
                <c:pt idx="19">
                  <c:v>0.158</c:v>
                </c:pt>
                <c:pt idx="20">
                  <c:v>0.20899999999999999</c:v>
                </c:pt>
                <c:pt idx="22">
                  <c:v>0.221</c:v>
                </c:pt>
                <c:pt idx="23">
                  <c:v>0.25700000000000001</c:v>
                </c:pt>
                <c:pt idx="24">
                  <c:v>0.22600000000000001</c:v>
                </c:pt>
                <c:pt idx="25">
                  <c:v>0.20799999999999999</c:v>
                </c:pt>
                <c:pt idx="26">
                  <c:v>0.21</c:v>
                </c:pt>
                <c:pt idx="27">
                  <c:v>0.2</c:v>
                </c:pt>
                <c:pt idx="28">
                  <c:v>0.186</c:v>
                </c:pt>
                <c:pt idx="29" formatCode="0.000">
                  <c:v>0.189</c:v>
                </c:pt>
                <c:pt idx="30" formatCode="0.000">
                  <c:v>0.21299999999999999</c:v>
                </c:pt>
                <c:pt idx="31">
                  <c:v>0.23200000000000001</c:v>
                </c:pt>
                <c:pt idx="32">
                  <c:v>0.24299999999999999</c:v>
                </c:pt>
                <c:pt idx="33">
                  <c:v>0.21299999999999999</c:v>
                </c:pt>
                <c:pt idx="34">
                  <c:v>0.188</c:v>
                </c:pt>
                <c:pt idx="35">
                  <c:v>0.19</c:v>
                </c:pt>
                <c:pt idx="36">
                  <c:v>0.129</c:v>
                </c:pt>
                <c:pt idx="37">
                  <c:v>0.152</c:v>
                </c:pt>
                <c:pt idx="38">
                  <c:v>0.14199999999999999</c:v>
                </c:pt>
                <c:pt idx="39">
                  <c:v>0.158</c:v>
                </c:pt>
                <c:pt idx="40">
                  <c:v>0.20100000000000001</c:v>
                </c:pt>
                <c:pt idx="41">
                  <c:v>0.23499999999999999</c:v>
                </c:pt>
                <c:pt idx="42">
                  <c:v>0.247</c:v>
                </c:pt>
                <c:pt idx="43">
                  <c:v>0.246</c:v>
                </c:pt>
                <c:pt idx="44">
                  <c:v>0.24399999999999999</c:v>
                </c:pt>
                <c:pt idx="45">
                  <c:v>0.23400000000000001</c:v>
                </c:pt>
                <c:pt idx="46">
                  <c:v>0.245</c:v>
                </c:pt>
                <c:pt idx="47">
                  <c:v>0.214</c:v>
                </c:pt>
                <c:pt idx="48">
                  <c:v>0.24399999999999999</c:v>
                </c:pt>
                <c:pt idx="49">
                  <c:v>0.25700000000000001</c:v>
                </c:pt>
                <c:pt idx="50">
                  <c:v>0.23200000000000001</c:v>
                </c:pt>
                <c:pt idx="51">
                  <c:v>0.224</c:v>
                </c:pt>
              </c:numCache>
            </c:numRef>
          </c:yVal>
          <c:smooth val="1"/>
          <c:extLst>
            <c:ext xmlns:c16="http://schemas.microsoft.com/office/drawing/2014/chart" uri="{C3380CC4-5D6E-409C-BE32-E72D297353CC}">
              <c16:uniqueId val="{00000000-702A-426E-885F-F6E26F8128F7}"/>
            </c:ext>
          </c:extLst>
        </c:ser>
        <c:dLbls>
          <c:showLegendKey val="0"/>
          <c:showVal val="0"/>
          <c:showCatName val="0"/>
          <c:showSerName val="0"/>
          <c:showPercent val="0"/>
          <c:showBubbleSize val="0"/>
        </c:dLbls>
        <c:axId val="478876544"/>
        <c:axId val="478877104"/>
      </c:scatterChart>
      <c:valAx>
        <c:axId val="478876544"/>
        <c:scaling>
          <c:orientation val="minMax"/>
          <c:max val="10"/>
          <c:min val="0"/>
        </c:scaling>
        <c:delete val="0"/>
        <c:axPos val="b"/>
        <c:majorGridlines>
          <c:spPr>
            <a:ln w="3175">
              <a:solidFill>
                <a:srgbClr val="000000"/>
              </a:solidFill>
              <a:prstDash val="solid"/>
            </a:ln>
          </c:spPr>
        </c:majorGridlines>
        <c:title>
          <c:tx>
            <c:rich>
              <a:bodyPr/>
              <a:lstStyle/>
              <a:p>
                <a:pPr>
                  <a:defRPr sz="1200" b="1"/>
                </a:pPr>
                <a:r>
                  <a:rPr lang="en-US" sz="1200" b="1"/>
                  <a:t>DOC, mg/L</a:t>
                </a:r>
              </a:p>
            </c:rich>
          </c:tx>
          <c:overlay val="0"/>
        </c:title>
        <c:numFmt formatCode="#,##0" sourceLinked="0"/>
        <c:majorTickMark val="out"/>
        <c:minorTickMark val="none"/>
        <c:tickLblPos val="nextTo"/>
        <c:spPr>
          <a:ln w="3175">
            <a:solidFill>
              <a:srgbClr val="000000"/>
            </a:solidFill>
            <a:prstDash val="solid"/>
          </a:ln>
        </c:spPr>
        <c:txPr>
          <a:bodyPr rot="0" vert="horz"/>
          <a:lstStyle/>
          <a:p>
            <a:pPr>
              <a:defRPr sz="1200" b="0" i="0" u="none" strike="noStrike" baseline="0">
                <a:solidFill>
                  <a:srgbClr val="000000"/>
                </a:solidFill>
                <a:latin typeface="Arial"/>
                <a:ea typeface="Arial"/>
                <a:cs typeface="Arial"/>
              </a:defRPr>
            </a:pPr>
            <a:endParaRPr lang="en-US"/>
          </a:p>
        </c:txPr>
        <c:crossAx val="478877104"/>
        <c:crosses val="autoZero"/>
        <c:crossBetween val="midCat"/>
      </c:valAx>
      <c:valAx>
        <c:axId val="478877104"/>
        <c:scaling>
          <c:orientation val="minMax"/>
          <c:max val="0.4"/>
        </c:scaling>
        <c:delete val="0"/>
        <c:axPos val="l"/>
        <c:majorGridlines>
          <c:spPr>
            <a:ln w="3175">
              <a:solidFill>
                <a:srgbClr val="000000"/>
              </a:solidFill>
              <a:prstDash val="solid"/>
            </a:ln>
          </c:spPr>
        </c:majorGridlines>
        <c:title>
          <c:tx>
            <c:rich>
              <a:bodyPr rot="0" vert="horz"/>
              <a:lstStyle/>
              <a:p>
                <a:pPr>
                  <a:defRPr sz="900" b="1" i="0" u="none" strike="noStrike" baseline="0">
                    <a:solidFill>
                      <a:srgbClr val="000000"/>
                    </a:solidFill>
                    <a:latin typeface="Arial"/>
                    <a:ea typeface="Arial"/>
                    <a:cs typeface="Arial"/>
                  </a:defRPr>
                </a:pPr>
                <a:r>
                  <a:rPr lang="en-US" sz="900"/>
                  <a:t>UV254 (CM-1)</a:t>
                </a:r>
              </a:p>
            </c:rich>
          </c:tx>
          <c:layout>
            <c:manualLayout>
              <c:xMode val="edge"/>
              <c:yMode val="edge"/>
              <c:x val="4.0088253160494677E-2"/>
              <c:y val="4.2480087095015898E-2"/>
            </c:manualLayout>
          </c:layout>
          <c:overlay val="0"/>
          <c:spPr>
            <a:noFill/>
            <a:ln w="25400">
              <a:noFill/>
            </a:ln>
          </c:spPr>
        </c:title>
        <c:numFmt formatCode="0.000_)" sourceLinked="1"/>
        <c:majorTickMark val="out"/>
        <c:minorTickMark val="none"/>
        <c:tickLblPos val="nextTo"/>
        <c:spPr>
          <a:ln w="3175">
            <a:solidFill>
              <a:srgbClr val="000000"/>
            </a:solidFill>
            <a:prstDash val="solid"/>
          </a:ln>
        </c:spPr>
        <c:txPr>
          <a:bodyPr rot="0" vert="horz"/>
          <a:lstStyle/>
          <a:p>
            <a:pPr>
              <a:defRPr sz="1100" b="0" i="0" u="none" strike="noStrike" baseline="0">
                <a:solidFill>
                  <a:srgbClr val="000000"/>
                </a:solidFill>
                <a:latin typeface="Arial"/>
                <a:ea typeface="Arial"/>
                <a:cs typeface="Arial"/>
              </a:defRPr>
            </a:pPr>
            <a:endParaRPr lang="en-US"/>
          </a:p>
        </c:txPr>
        <c:crossAx val="478876544"/>
        <c:crosses val="autoZero"/>
        <c:crossBetween val="midCat"/>
      </c:valAx>
      <c:spPr>
        <a:solidFill>
          <a:srgbClr val="C0C0C0">
            <a:alpha val="33000"/>
          </a:srgbClr>
        </a:solidFill>
        <a:ln w="12700">
          <a:solidFill>
            <a:srgbClr val="808080"/>
          </a:solidFill>
          <a:prstDash val="solid"/>
        </a:ln>
      </c:spPr>
    </c:plotArea>
    <c:plotVisOnly val="1"/>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00" b="0" i="0" u="none" strike="noStrike" baseline="0">
                <a:solidFill>
                  <a:srgbClr val="000000"/>
                </a:solidFill>
                <a:latin typeface="Arial"/>
                <a:ea typeface="Arial"/>
                <a:cs typeface="Arial"/>
              </a:defRPr>
            </a:pPr>
            <a:r>
              <a:rPr lang="en-US" dirty="0"/>
              <a:t>LEE HALL WTP 2015
</a:t>
            </a:r>
          </a:p>
        </c:rich>
      </c:tx>
      <c:layout>
        <c:manualLayout>
          <c:xMode val="edge"/>
          <c:yMode val="edge"/>
          <c:x val="0.36114385517986725"/>
          <c:y val="3.8127582826247924E-2"/>
        </c:manualLayout>
      </c:layout>
      <c:overlay val="0"/>
      <c:spPr>
        <a:noFill/>
        <a:ln w="25400">
          <a:noFill/>
        </a:ln>
      </c:spPr>
    </c:title>
    <c:autoTitleDeleted val="0"/>
    <c:plotArea>
      <c:layout>
        <c:manualLayout>
          <c:layoutTarget val="inner"/>
          <c:xMode val="edge"/>
          <c:yMode val="edge"/>
          <c:x val="8.8790233074361818E-2"/>
          <c:y val="0.18433931484502447"/>
          <c:w val="0.81058083610802811"/>
          <c:h val="0.64545948885263726"/>
        </c:manualLayout>
      </c:layout>
      <c:scatterChart>
        <c:scatterStyle val="smoothMarker"/>
        <c:varyColors val="0"/>
        <c:ser>
          <c:idx val="0"/>
          <c:order val="0"/>
          <c:tx>
            <c:strRef>
              <c:f>'01LH'!$C$1:$C$3</c:f>
              <c:strCache>
                <c:ptCount val="3"/>
                <c:pt idx="0">
                  <c:v>Raw</c:v>
                </c:pt>
                <c:pt idx="1">
                  <c:v>TOC</c:v>
                </c:pt>
                <c:pt idx="2">
                  <c:v>MG/L</c:v>
                </c:pt>
              </c:strCache>
            </c:strRef>
          </c:tx>
          <c:spPr>
            <a:ln w="12700">
              <a:solidFill>
                <a:srgbClr val="000080"/>
              </a:solidFill>
              <a:prstDash val="solid"/>
            </a:ln>
          </c:spPr>
          <c:marker>
            <c:symbol val="diamond"/>
            <c:size val="6"/>
            <c:spPr>
              <a:solidFill>
                <a:srgbClr val="000080"/>
              </a:solidFill>
              <a:ln>
                <a:solidFill>
                  <a:srgbClr val="000080"/>
                </a:solidFill>
                <a:prstDash val="solid"/>
              </a:ln>
            </c:spPr>
          </c:marker>
          <c:xVal>
            <c:numRef>
              <c:f>'01LH'!$A$4:$A$55</c:f>
              <c:numCache>
                <c:formatCode>m/d/yyyy</c:formatCode>
                <c:ptCount val="52"/>
                <c:pt idx="0">
                  <c:v>42009</c:v>
                </c:pt>
                <c:pt idx="1">
                  <c:v>42016</c:v>
                </c:pt>
                <c:pt idx="2">
                  <c:v>42023</c:v>
                </c:pt>
                <c:pt idx="3">
                  <c:v>42030</c:v>
                </c:pt>
                <c:pt idx="4">
                  <c:v>42037</c:v>
                </c:pt>
                <c:pt idx="5">
                  <c:v>42044</c:v>
                </c:pt>
                <c:pt idx="6">
                  <c:v>42051</c:v>
                </c:pt>
                <c:pt idx="7">
                  <c:v>42058</c:v>
                </c:pt>
                <c:pt idx="8">
                  <c:v>42065</c:v>
                </c:pt>
                <c:pt idx="9">
                  <c:v>42072</c:v>
                </c:pt>
                <c:pt idx="10">
                  <c:v>42079</c:v>
                </c:pt>
                <c:pt idx="11">
                  <c:v>42086</c:v>
                </c:pt>
                <c:pt idx="12">
                  <c:v>42093</c:v>
                </c:pt>
                <c:pt idx="13">
                  <c:v>42100</c:v>
                </c:pt>
                <c:pt idx="14">
                  <c:v>42107</c:v>
                </c:pt>
                <c:pt idx="15">
                  <c:v>42114</c:v>
                </c:pt>
                <c:pt idx="16">
                  <c:v>42121</c:v>
                </c:pt>
                <c:pt idx="17">
                  <c:v>42128</c:v>
                </c:pt>
                <c:pt idx="18">
                  <c:v>42135</c:v>
                </c:pt>
                <c:pt idx="19">
                  <c:v>42142</c:v>
                </c:pt>
                <c:pt idx="20">
                  <c:v>42149</c:v>
                </c:pt>
                <c:pt idx="21">
                  <c:v>42152</c:v>
                </c:pt>
                <c:pt idx="22">
                  <c:v>42157</c:v>
                </c:pt>
                <c:pt idx="23">
                  <c:v>42164</c:v>
                </c:pt>
                <c:pt idx="24">
                  <c:v>42171</c:v>
                </c:pt>
                <c:pt idx="25">
                  <c:v>42178</c:v>
                </c:pt>
                <c:pt idx="26">
                  <c:v>42185</c:v>
                </c:pt>
                <c:pt idx="27">
                  <c:v>42192</c:v>
                </c:pt>
                <c:pt idx="28">
                  <c:v>42199</c:v>
                </c:pt>
                <c:pt idx="29">
                  <c:v>42206</c:v>
                </c:pt>
                <c:pt idx="30">
                  <c:v>42213</c:v>
                </c:pt>
                <c:pt idx="31">
                  <c:v>42220</c:v>
                </c:pt>
                <c:pt idx="32">
                  <c:v>42227</c:v>
                </c:pt>
                <c:pt idx="33">
                  <c:v>42234</c:v>
                </c:pt>
                <c:pt idx="34">
                  <c:v>42241</c:v>
                </c:pt>
                <c:pt idx="35">
                  <c:v>42248</c:v>
                </c:pt>
                <c:pt idx="36">
                  <c:v>42256</c:v>
                </c:pt>
                <c:pt idx="37">
                  <c:v>42261</c:v>
                </c:pt>
                <c:pt idx="38">
                  <c:v>42268</c:v>
                </c:pt>
                <c:pt idx="39">
                  <c:v>42275</c:v>
                </c:pt>
                <c:pt idx="40">
                  <c:v>42282</c:v>
                </c:pt>
                <c:pt idx="41">
                  <c:v>42289</c:v>
                </c:pt>
                <c:pt idx="42">
                  <c:v>42296</c:v>
                </c:pt>
                <c:pt idx="43">
                  <c:v>42303</c:v>
                </c:pt>
                <c:pt idx="44">
                  <c:v>42310</c:v>
                </c:pt>
                <c:pt idx="45">
                  <c:v>42317</c:v>
                </c:pt>
                <c:pt idx="46">
                  <c:v>42324</c:v>
                </c:pt>
                <c:pt idx="47">
                  <c:v>42331</c:v>
                </c:pt>
                <c:pt idx="48">
                  <c:v>42338</c:v>
                </c:pt>
                <c:pt idx="49">
                  <c:v>42345</c:v>
                </c:pt>
                <c:pt idx="50">
                  <c:v>42352</c:v>
                </c:pt>
                <c:pt idx="51">
                  <c:v>42359</c:v>
                </c:pt>
              </c:numCache>
            </c:numRef>
          </c:xVal>
          <c:yVal>
            <c:numRef>
              <c:f>'01LH'!$C$4:$C$55</c:f>
              <c:numCache>
                <c:formatCode>0.00_)</c:formatCode>
                <c:ptCount val="52"/>
                <c:pt idx="0">
                  <c:v>5.56</c:v>
                </c:pt>
                <c:pt idx="1">
                  <c:v>5.92</c:v>
                </c:pt>
                <c:pt idx="2">
                  <c:v>5.37</c:v>
                </c:pt>
                <c:pt idx="3">
                  <c:v>5.83</c:v>
                </c:pt>
                <c:pt idx="4">
                  <c:v>5.8</c:v>
                </c:pt>
                <c:pt idx="5">
                  <c:v>5.72</c:v>
                </c:pt>
                <c:pt idx="6">
                  <c:v>5.35</c:v>
                </c:pt>
                <c:pt idx="7">
                  <c:v>5.41</c:v>
                </c:pt>
                <c:pt idx="8">
                  <c:v>5.96</c:v>
                </c:pt>
                <c:pt idx="9">
                  <c:v>5.64</c:v>
                </c:pt>
                <c:pt idx="10">
                  <c:v>5.59</c:v>
                </c:pt>
                <c:pt idx="11">
                  <c:v>5.81</c:v>
                </c:pt>
                <c:pt idx="12">
                  <c:v>5.96</c:v>
                </c:pt>
                <c:pt idx="13">
                  <c:v>5.98</c:v>
                </c:pt>
                <c:pt idx="14">
                  <c:v>5.72</c:v>
                </c:pt>
                <c:pt idx="15">
                  <c:v>5.67</c:v>
                </c:pt>
                <c:pt idx="16">
                  <c:v>5.67</c:v>
                </c:pt>
                <c:pt idx="17">
                  <c:v>6.07</c:v>
                </c:pt>
                <c:pt idx="18">
                  <c:v>6.16</c:v>
                </c:pt>
                <c:pt idx="19">
                  <c:v>5.77</c:v>
                </c:pt>
                <c:pt idx="20">
                  <c:v>6.66</c:v>
                </c:pt>
                <c:pt idx="21">
                  <c:v>7.49</c:v>
                </c:pt>
                <c:pt idx="22">
                  <c:v>7.74</c:v>
                </c:pt>
                <c:pt idx="23">
                  <c:v>7.61</c:v>
                </c:pt>
                <c:pt idx="24">
                  <c:v>7.2</c:v>
                </c:pt>
                <c:pt idx="25">
                  <c:v>7.46</c:v>
                </c:pt>
                <c:pt idx="26">
                  <c:v>7.17</c:v>
                </c:pt>
                <c:pt idx="27" formatCode="0.00">
                  <c:v>7.28</c:v>
                </c:pt>
                <c:pt idx="28">
                  <c:v>6.64</c:v>
                </c:pt>
                <c:pt idx="29">
                  <c:v>6.76</c:v>
                </c:pt>
                <c:pt idx="30">
                  <c:v>7.03</c:v>
                </c:pt>
                <c:pt idx="31">
                  <c:v>7.69</c:v>
                </c:pt>
                <c:pt idx="32">
                  <c:v>7.5</c:v>
                </c:pt>
                <c:pt idx="33">
                  <c:v>7.41</c:v>
                </c:pt>
                <c:pt idx="34">
                  <c:v>6.67</c:v>
                </c:pt>
                <c:pt idx="35">
                  <c:v>6.84</c:v>
                </c:pt>
                <c:pt idx="36">
                  <c:v>6.23</c:v>
                </c:pt>
                <c:pt idx="37">
                  <c:v>6.55</c:v>
                </c:pt>
                <c:pt idx="38">
                  <c:v>5.5</c:v>
                </c:pt>
                <c:pt idx="39">
                  <c:v>6.78</c:v>
                </c:pt>
                <c:pt idx="40">
                  <c:v>6.34</c:v>
                </c:pt>
                <c:pt idx="41">
                  <c:v>9.0399999999999991</c:v>
                </c:pt>
                <c:pt idx="42">
                  <c:v>8.2100000000000009</c:v>
                </c:pt>
                <c:pt idx="43">
                  <c:v>9.01</c:v>
                </c:pt>
                <c:pt idx="44">
                  <c:v>8.7799999999999994</c:v>
                </c:pt>
                <c:pt idx="45">
                  <c:v>7.31</c:v>
                </c:pt>
                <c:pt idx="46">
                  <c:v>8.39</c:v>
                </c:pt>
                <c:pt idx="47">
                  <c:v>7.56</c:v>
                </c:pt>
                <c:pt idx="49">
                  <c:v>7.38</c:v>
                </c:pt>
                <c:pt idx="50">
                  <c:v>7.18</c:v>
                </c:pt>
                <c:pt idx="51">
                  <c:v>6.8</c:v>
                </c:pt>
              </c:numCache>
            </c:numRef>
          </c:yVal>
          <c:smooth val="1"/>
          <c:extLst>
            <c:ext xmlns:c16="http://schemas.microsoft.com/office/drawing/2014/chart" uri="{C3380CC4-5D6E-409C-BE32-E72D297353CC}">
              <c16:uniqueId val="{00000000-A7D2-4F95-BE1F-D103E276BD9B}"/>
            </c:ext>
          </c:extLst>
        </c:ser>
        <c:ser>
          <c:idx val="1"/>
          <c:order val="1"/>
          <c:tx>
            <c:strRef>
              <c:f>'01LH'!$D$1:$D$2</c:f>
              <c:strCache>
                <c:ptCount val="2"/>
                <c:pt idx="0">
                  <c:v>CLW</c:v>
                </c:pt>
                <c:pt idx="1">
                  <c:v>TOC</c:v>
                </c:pt>
              </c:strCache>
            </c:strRef>
          </c:tx>
          <c:spPr>
            <a:ln w="12700">
              <a:solidFill>
                <a:srgbClr val="FF00FF"/>
              </a:solidFill>
              <a:prstDash val="solid"/>
            </a:ln>
          </c:spPr>
          <c:marker>
            <c:symbol val="diamond"/>
            <c:size val="5"/>
            <c:spPr>
              <a:solidFill>
                <a:srgbClr val="FF00FF"/>
              </a:solidFill>
              <a:ln>
                <a:solidFill>
                  <a:srgbClr val="FF00FF"/>
                </a:solidFill>
                <a:prstDash val="solid"/>
              </a:ln>
            </c:spPr>
          </c:marker>
          <c:xVal>
            <c:numRef>
              <c:f>'01LH'!$A$4:$A$55</c:f>
              <c:numCache>
                <c:formatCode>m/d/yyyy</c:formatCode>
                <c:ptCount val="52"/>
                <c:pt idx="0">
                  <c:v>42009</c:v>
                </c:pt>
                <c:pt idx="1">
                  <c:v>42016</c:v>
                </c:pt>
                <c:pt idx="2">
                  <c:v>42023</c:v>
                </c:pt>
                <c:pt idx="3">
                  <c:v>42030</c:v>
                </c:pt>
                <c:pt idx="4">
                  <c:v>42037</c:v>
                </c:pt>
                <c:pt idx="5">
                  <c:v>42044</c:v>
                </c:pt>
                <c:pt idx="6">
                  <c:v>42051</c:v>
                </c:pt>
                <c:pt idx="7">
                  <c:v>42058</c:v>
                </c:pt>
                <c:pt idx="8">
                  <c:v>42065</c:v>
                </c:pt>
                <c:pt idx="9">
                  <c:v>42072</c:v>
                </c:pt>
                <c:pt idx="10">
                  <c:v>42079</c:v>
                </c:pt>
                <c:pt idx="11">
                  <c:v>42086</c:v>
                </c:pt>
                <c:pt idx="12">
                  <c:v>42093</c:v>
                </c:pt>
                <c:pt idx="13">
                  <c:v>42100</c:v>
                </c:pt>
                <c:pt idx="14">
                  <c:v>42107</c:v>
                </c:pt>
                <c:pt idx="15">
                  <c:v>42114</c:v>
                </c:pt>
                <c:pt idx="16">
                  <c:v>42121</c:v>
                </c:pt>
                <c:pt idx="17">
                  <c:v>42128</c:v>
                </c:pt>
                <c:pt idx="18">
                  <c:v>42135</c:v>
                </c:pt>
                <c:pt idx="19">
                  <c:v>42142</c:v>
                </c:pt>
                <c:pt idx="20">
                  <c:v>42149</c:v>
                </c:pt>
                <c:pt idx="21">
                  <c:v>42152</c:v>
                </c:pt>
                <c:pt idx="22">
                  <c:v>42157</c:v>
                </c:pt>
                <c:pt idx="23">
                  <c:v>42164</c:v>
                </c:pt>
                <c:pt idx="24">
                  <c:v>42171</c:v>
                </c:pt>
                <c:pt idx="25">
                  <c:v>42178</c:v>
                </c:pt>
                <c:pt idx="26">
                  <c:v>42185</c:v>
                </c:pt>
                <c:pt idx="27">
                  <c:v>42192</c:v>
                </c:pt>
                <c:pt idx="28">
                  <c:v>42199</c:v>
                </c:pt>
                <c:pt idx="29">
                  <c:v>42206</c:v>
                </c:pt>
                <c:pt idx="30">
                  <c:v>42213</c:v>
                </c:pt>
                <c:pt idx="31">
                  <c:v>42220</c:v>
                </c:pt>
                <c:pt idx="32">
                  <c:v>42227</c:v>
                </c:pt>
                <c:pt idx="33">
                  <c:v>42234</c:v>
                </c:pt>
                <c:pt idx="34">
                  <c:v>42241</c:v>
                </c:pt>
                <c:pt idx="35">
                  <c:v>42248</c:v>
                </c:pt>
                <c:pt idx="36">
                  <c:v>42256</c:v>
                </c:pt>
                <c:pt idx="37">
                  <c:v>42261</c:v>
                </c:pt>
                <c:pt idx="38">
                  <c:v>42268</c:v>
                </c:pt>
                <c:pt idx="39">
                  <c:v>42275</c:v>
                </c:pt>
                <c:pt idx="40">
                  <c:v>42282</c:v>
                </c:pt>
                <c:pt idx="41">
                  <c:v>42289</c:v>
                </c:pt>
                <c:pt idx="42">
                  <c:v>42296</c:v>
                </c:pt>
                <c:pt idx="43">
                  <c:v>42303</c:v>
                </c:pt>
                <c:pt idx="44">
                  <c:v>42310</c:v>
                </c:pt>
                <c:pt idx="45">
                  <c:v>42317</c:v>
                </c:pt>
                <c:pt idx="46">
                  <c:v>42324</c:v>
                </c:pt>
                <c:pt idx="47">
                  <c:v>42331</c:v>
                </c:pt>
                <c:pt idx="48">
                  <c:v>42338</c:v>
                </c:pt>
                <c:pt idx="49">
                  <c:v>42345</c:v>
                </c:pt>
                <c:pt idx="50">
                  <c:v>42352</c:v>
                </c:pt>
                <c:pt idx="51">
                  <c:v>42359</c:v>
                </c:pt>
              </c:numCache>
            </c:numRef>
          </c:xVal>
          <c:yVal>
            <c:numRef>
              <c:f>'01LH'!$D$4:$D$55</c:f>
              <c:numCache>
                <c:formatCode>0.00_)</c:formatCode>
                <c:ptCount val="52"/>
                <c:pt idx="0">
                  <c:v>3.29</c:v>
                </c:pt>
                <c:pt idx="1">
                  <c:v>3.36</c:v>
                </c:pt>
                <c:pt idx="2">
                  <c:v>3.11</c:v>
                </c:pt>
                <c:pt idx="3">
                  <c:v>3.18</c:v>
                </c:pt>
                <c:pt idx="4">
                  <c:v>3.37</c:v>
                </c:pt>
                <c:pt idx="5">
                  <c:v>3.22</c:v>
                </c:pt>
                <c:pt idx="6">
                  <c:v>3</c:v>
                </c:pt>
                <c:pt idx="7">
                  <c:v>2.97</c:v>
                </c:pt>
                <c:pt idx="8">
                  <c:v>2.86</c:v>
                </c:pt>
                <c:pt idx="9">
                  <c:v>2.84</c:v>
                </c:pt>
                <c:pt idx="10">
                  <c:v>2.85</c:v>
                </c:pt>
                <c:pt idx="11">
                  <c:v>2.99</c:v>
                </c:pt>
                <c:pt idx="12">
                  <c:v>3.25</c:v>
                </c:pt>
                <c:pt idx="13">
                  <c:v>3.47</c:v>
                </c:pt>
                <c:pt idx="14">
                  <c:v>2.91</c:v>
                </c:pt>
                <c:pt idx="15">
                  <c:v>2.8</c:v>
                </c:pt>
                <c:pt idx="16">
                  <c:v>2.62</c:v>
                </c:pt>
                <c:pt idx="17">
                  <c:v>2.72</c:v>
                </c:pt>
                <c:pt idx="18">
                  <c:v>2.85</c:v>
                </c:pt>
                <c:pt idx="19">
                  <c:v>2.81</c:v>
                </c:pt>
                <c:pt idx="20">
                  <c:v>2.94</c:v>
                </c:pt>
                <c:pt idx="22">
                  <c:v>3.1</c:v>
                </c:pt>
                <c:pt idx="23">
                  <c:v>3.06</c:v>
                </c:pt>
                <c:pt idx="24">
                  <c:v>3.48</c:v>
                </c:pt>
                <c:pt idx="25">
                  <c:v>3.4</c:v>
                </c:pt>
                <c:pt idx="26">
                  <c:v>3.19</c:v>
                </c:pt>
                <c:pt idx="27">
                  <c:v>3.18</c:v>
                </c:pt>
                <c:pt idx="28">
                  <c:v>2.96</c:v>
                </c:pt>
                <c:pt idx="29">
                  <c:v>3.29</c:v>
                </c:pt>
                <c:pt idx="30">
                  <c:v>3.39</c:v>
                </c:pt>
                <c:pt idx="31">
                  <c:v>3.4</c:v>
                </c:pt>
                <c:pt idx="32">
                  <c:v>3.5</c:v>
                </c:pt>
                <c:pt idx="33">
                  <c:v>3.31</c:v>
                </c:pt>
                <c:pt idx="34">
                  <c:v>3.09</c:v>
                </c:pt>
                <c:pt idx="35">
                  <c:v>3.23</c:v>
                </c:pt>
                <c:pt idx="36">
                  <c:v>2.92</c:v>
                </c:pt>
                <c:pt idx="37">
                  <c:v>2.98</c:v>
                </c:pt>
                <c:pt idx="38">
                  <c:v>3.23</c:v>
                </c:pt>
                <c:pt idx="39">
                  <c:v>3.04</c:v>
                </c:pt>
                <c:pt idx="40">
                  <c:v>3.44</c:v>
                </c:pt>
                <c:pt idx="41">
                  <c:v>4.2699999999999996</c:v>
                </c:pt>
                <c:pt idx="42">
                  <c:v>3.74</c:v>
                </c:pt>
                <c:pt idx="43">
                  <c:v>3.6</c:v>
                </c:pt>
                <c:pt idx="44">
                  <c:v>3.91</c:v>
                </c:pt>
                <c:pt idx="45">
                  <c:v>3.65</c:v>
                </c:pt>
                <c:pt idx="46">
                  <c:v>3.88</c:v>
                </c:pt>
                <c:pt idx="47">
                  <c:v>3.54</c:v>
                </c:pt>
                <c:pt idx="49">
                  <c:v>3.35</c:v>
                </c:pt>
                <c:pt idx="50">
                  <c:v>3.4</c:v>
                </c:pt>
                <c:pt idx="51">
                  <c:v>3.48</c:v>
                </c:pt>
              </c:numCache>
            </c:numRef>
          </c:yVal>
          <c:smooth val="1"/>
          <c:extLst>
            <c:ext xmlns:c16="http://schemas.microsoft.com/office/drawing/2014/chart" uri="{C3380CC4-5D6E-409C-BE32-E72D297353CC}">
              <c16:uniqueId val="{00000001-A7D2-4F95-BE1F-D103E276BD9B}"/>
            </c:ext>
          </c:extLst>
        </c:ser>
        <c:ser>
          <c:idx val="2"/>
          <c:order val="2"/>
          <c:tx>
            <c:strRef>
              <c:f>'01LH'!$E$1:$E$2</c:f>
              <c:strCache>
                <c:ptCount val="2"/>
                <c:pt idx="0">
                  <c:v>FE</c:v>
                </c:pt>
                <c:pt idx="1">
                  <c:v>TOC</c:v>
                </c:pt>
              </c:strCache>
            </c:strRef>
          </c:tx>
          <c:spPr>
            <a:ln w="19050">
              <a:solidFill>
                <a:srgbClr val="FF3300"/>
              </a:solidFill>
              <a:prstDash val="solid"/>
            </a:ln>
          </c:spPr>
          <c:marker>
            <c:symbol val="triangle"/>
            <c:size val="5"/>
            <c:spPr>
              <a:solidFill>
                <a:srgbClr val="FF0000"/>
              </a:solidFill>
            </c:spPr>
          </c:marker>
          <c:xVal>
            <c:numRef>
              <c:f>'01LH'!$A$4:$A$55</c:f>
              <c:numCache>
                <c:formatCode>m/d/yyyy</c:formatCode>
                <c:ptCount val="52"/>
                <c:pt idx="0">
                  <c:v>42009</c:v>
                </c:pt>
                <c:pt idx="1">
                  <c:v>42016</c:v>
                </c:pt>
                <c:pt idx="2">
                  <c:v>42023</c:v>
                </c:pt>
                <c:pt idx="3">
                  <c:v>42030</c:v>
                </c:pt>
                <c:pt idx="4">
                  <c:v>42037</c:v>
                </c:pt>
                <c:pt idx="5">
                  <c:v>42044</c:v>
                </c:pt>
                <c:pt idx="6">
                  <c:v>42051</c:v>
                </c:pt>
                <c:pt idx="7">
                  <c:v>42058</c:v>
                </c:pt>
                <c:pt idx="8">
                  <c:v>42065</c:v>
                </c:pt>
                <c:pt idx="9">
                  <c:v>42072</c:v>
                </c:pt>
                <c:pt idx="10">
                  <c:v>42079</c:v>
                </c:pt>
                <c:pt idx="11">
                  <c:v>42086</c:v>
                </c:pt>
                <c:pt idx="12">
                  <c:v>42093</c:v>
                </c:pt>
                <c:pt idx="13">
                  <c:v>42100</c:v>
                </c:pt>
                <c:pt idx="14">
                  <c:v>42107</c:v>
                </c:pt>
                <c:pt idx="15">
                  <c:v>42114</c:v>
                </c:pt>
                <c:pt idx="16">
                  <c:v>42121</c:v>
                </c:pt>
                <c:pt idx="17">
                  <c:v>42128</c:v>
                </c:pt>
                <c:pt idx="18">
                  <c:v>42135</c:v>
                </c:pt>
                <c:pt idx="19">
                  <c:v>42142</c:v>
                </c:pt>
                <c:pt idx="20">
                  <c:v>42149</c:v>
                </c:pt>
                <c:pt idx="21">
                  <c:v>42152</c:v>
                </c:pt>
                <c:pt idx="22">
                  <c:v>42157</c:v>
                </c:pt>
                <c:pt idx="23">
                  <c:v>42164</c:v>
                </c:pt>
                <c:pt idx="24">
                  <c:v>42171</c:v>
                </c:pt>
                <c:pt idx="25">
                  <c:v>42178</c:v>
                </c:pt>
                <c:pt idx="26">
                  <c:v>42185</c:v>
                </c:pt>
                <c:pt idx="27">
                  <c:v>42192</c:v>
                </c:pt>
                <c:pt idx="28">
                  <c:v>42199</c:v>
                </c:pt>
                <c:pt idx="29">
                  <c:v>42206</c:v>
                </c:pt>
                <c:pt idx="30">
                  <c:v>42213</c:v>
                </c:pt>
                <c:pt idx="31">
                  <c:v>42220</c:v>
                </c:pt>
                <c:pt idx="32">
                  <c:v>42227</c:v>
                </c:pt>
                <c:pt idx="33">
                  <c:v>42234</c:v>
                </c:pt>
                <c:pt idx="34">
                  <c:v>42241</c:v>
                </c:pt>
                <c:pt idx="35">
                  <c:v>42248</c:v>
                </c:pt>
                <c:pt idx="36">
                  <c:v>42256</c:v>
                </c:pt>
                <c:pt idx="37">
                  <c:v>42261</c:v>
                </c:pt>
                <c:pt idx="38">
                  <c:v>42268</c:v>
                </c:pt>
                <c:pt idx="39">
                  <c:v>42275</c:v>
                </c:pt>
                <c:pt idx="40">
                  <c:v>42282</c:v>
                </c:pt>
                <c:pt idx="41">
                  <c:v>42289</c:v>
                </c:pt>
                <c:pt idx="42">
                  <c:v>42296</c:v>
                </c:pt>
                <c:pt idx="43">
                  <c:v>42303</c:v>
                </c:pt>
                <c:pt idx="44">
                  <c:v>42310</c:v>
                </c:pt>
                <c:pt idx="45">
                  <c:v>42317</c:v>
                </c:pt>
                <c:pt idx="46">
                  <c:v>42324</c:v>
                </c:pt>
                <c:pt idx="47">
                  <c:v>42331</c:v>
                </c:pt>
                <c:pt idx="48">
                  <c:v>42338</c:v>
                </c:pt>
                <c:pt idx="49">
                  <c:v>42345</c:v>
                </c:pt>
                <c:pt idx="50">
                  <c:v>42352</c:v>
                </c:pt>
                <c:pt idx="51">
                  <c:v>42359</c:v>
                </c:pt>
              </c:numCache>
            </c:numRef>
          </c:xVal>
          <c:yVal>
            <c:numRef>
              <c:f>'01LH'!$E$4:$E$55</c:f>
              <c:numCache>
                <c:formatCode>0.00_)</c:formatCode>
                <c:ptCount val="52"/>
                <c:pt idx="0">
                  <c:v>2.8</c:v>
                </c:pt>
                <c:pt idx="1">
                  <c:v>2.84</c:v>
                </c:pt>
                <c:pt idx="2">
                  <c:v>2.69</c:v>
                </c:pt>
                <c:pt idx="3">
                  <c:v>2.7</c:v>
                </c:pt>
                <c:pt idx="4">
                  <c:v>2.74</c:v>
                </c:pt>
                <c:pt idx="5">
                  <c:v>2.77</c:v>
                </c:pt>
                <c:pt idx="6">
                  <c:v>2.59</c:v>
                </c:pt>
                <c:pt idx="7">
                  <c:v>2.63</c:v>
                </c:pt>
                <c:pt idx="8">
                  <c:v>2.68</c:v>
                </c:pt>
                <c:pt idx="9">
                  <c:v>2.46</c:v>
                </c:pt>
                <c:pt idx="10">
                  <c:v>2.52</c:v>
                </c:pt>
                <c:pt idx="11">
                  <c:v>2.59</c:v>
                </c:pt>
                <c:pt idx="12">
                  <c:v>2.67</c:v>
                </c:pt>
                <c:pt idx="13">
                  <c:v>2.73</c:v>
                </c:pt>
                <c:pt idx="14">
                  <c:v>2.56</c:v>
                </c:pt>
                <c:pt idx="15">
                  <c:v>2.29</c:v>
                </c:pt>
                <c:pt idx="16">
                  <c:v>2.11</c:v>
                </c:pt>
                <c:pt idx="17">
                  <c:v>2.14</c:v>
                </c:pt>
                <c:pt idx="18">
                  <c:v>2.27</c:v>
                </c:pt>
                <c:pt idx="19">
                  <c:v>2.09</c:v>
                </c:pt>
                <c:pt idx="21">
                  <c:v>2.41</c:v>
                </c:pt>
                <c:pt idx="22">
                  <c:v>2.2000000000000002</c:v>
                </c:pt>
                <c:pt idx="23">
                  <c:v>2.3199999999999998</c:v>
                </c:pt>
                <c:pt idx="24">
                  <c:v>2.25</c:v>
                </c:pt>
                <c:pt idx="25">
                  <c:v>2.4300000000000002</c:v>
                </c:pt>
                <c:pt idx="26">
                  <c:v>2.2999999999999998</c:v>
                </c:pt>
                <c:pt idx="27">
                  <c:v>1.9</c:v>
                </c:pt>
                <c:pt idx="28">
                  <c:v>2.36</c:v>
                </c:pt>
                <c:pt idx="29">
                  <c:v>2.63</c:v>
                </c:pt>
                <c:pt idx="30">
                  <c:v>2.42</c:v>
                </c:pt>
                <c:pt idx="31">
                  <c:v>2.48</c:v>
                </c:pt>
                <c:pt idx="32">
                  <c:v>2.4900000000000002</c:v>
                </c:pt>
                <c:pt idx="33">
                  <c:v>2.37</c:v>
                </c:pt>
                <c:pt idx="34">
                  <c:v>2.2799999999999998</c:v>
                </c:pt>
                <c:pt idx="35">
                  <c:v>2.35</c:v>
                </c:pt>
                <c:pt idx="36">
                  <c:v>2.19</c:v>
                </c:pt>
                <c:pt idx="37">
                  <c:v>2.27</c:v>
                </c:pt>
                <c:pt idx="38">
                  <c:v>2.15</c:v>
                </c:pt>
                <c:pt idx="39">
                  <c:v>2.2799999999999998</c:v>
                </c:pt>
                <c:pt idx="40">
                  <c:v>2.42</c:v>
                </c:pt>
                <c:pt idx="41">
                  <c:v>2.74</c:v>
                </c:pt>
                <c:pt idx="42">
                  <c:v>2.84</c:v>
                </c:pt>
                <c:pt idx="43">
                  <c:v>3.01</c:v>
                </c:pt>
                <c:pt idx="44">
                  <c:v>3.24</c:v>
                </c:pt>
                <c:pt idx="45">
                  <c:v>3.11</c:v>
                </c:pt>
                <c:pt idx="46">
                  <c:v>3.53</c:v>
                </c:pt>
                <c:pt idx="47">
                  <c:v>3.02</c:v>
                </c:pt>
                <c:pt idx="49">
                  <c:v>2.91</c:v>
                </c:pt>
                <c:pt idx="50">
                  <c:v>2.9</c:v>
                </c:pt>
                <c:pt idx="51">
                  <c:v>2.86</c:v>
                </c:pt>
              </c:numCache>
            </c:numRef>
          </c:yVal>
          <c:smooth val="1"/>
          <c:extLst>
            <c:ext xmlns:c16="http://schemas.microsoft.com/office/drawing/2014/chart" uri="{C3380CC4-5D6E-409C-BE32-E72D297353CC}">
              <c16:uniqueId val="{00000002-A7D2-4F95-BE1F-D103E276BD9B}"/>
            </c:ext>
          </c:extLst>
        </c:ser>
        <c:ser>
          <c:idx val="3"/>
          <c:order val="3"/>
          <c:tx>
            <c:strRef>
              <c:f>'01LH'!$F$1:$F$2</c:f>
              <c:strCache>
                <c:ptCount val="2"/>
                <c:pt idx="0">
                  <c:v>FW</c:v>
                </c:pt>
                <c:pt idx="1">
                  <c:v>TOC</c:v>
                </c:pt>
              </c:strCache>
            </c:strRef>
          </c:tx>
          <c:spPr>
            <a:ln w="19050">
              <a:solidFill>
                <a:srgbClr val="0099CC"/>
              </a:solidFill>
              <a:prstDash val="solid"/>
            </a:ln>
          </c:spPr>
          <c:marker>
            <c:symbol val="diamond"/>
            <c:size val="5"/>
            <c:spPr>
              <a:solidFill>
                <a:srgbClr val="0099CC"/>
              </a:solidFill>
              <a:ln>
                <a:solidFill>
                  <a:srgbClr val="00FFFF"/>
                </a:solidFill>
                <a:prstDash val="solid"/>
              </a:ln>
            </c:spPr>
          </c:marker>
          <c:xVal>
            <c:numRef>
              <c:f>'01LH'!$A$4:$A$55</c:f>
              <c:numCache>
                <c:formatCode>m/d/yyyy</c:formatCode>
                <c:ptCount val="52"/>
                <c:pt idx="0">
                  <c:v>42009</c:v>
                </c:pt>
                <c:pt idx="1">
                  <c:v>42016</c:v>
                </c:pt>
                <c:pt idx="2">
                  <c:v>42023</c:v>
                </c:pt>
                <c:pt idx="3">
                  <c:v>42030</c:v>
                </c:pt>
                <c:pt idx="4">
                  <c:v>42037</c:v>
                </c:pt>
                <c:pt idx="5">
                  <c:v>42044</c:v>
                </c:pt>
                <c:pt idx="6">
                  <c:v>42051</c:v>
                </c:pt>
                <c:pt idx="7">
                  <c:v>42058</c:v>
                </c:pt>
                <c:pt idx="8">
                  <c:v>42065</c:v>
                </c:pt>
                <c:pt idx="9">
                  <c:v>42072</c:v>
                </c:pt>
                <c:pt idx="10">
                  <c:v>42079</c:v>
                </c:pt>
                <c:pt idx="11">
                  <c:v>42086</c:v>
                </c:pt>
                <c:pt idx="12">
                  <c:v>42093</c:v>
                </c:pt>
                <c:pt idx="13">
                  <c:v>42100</c:v>
                </c:pt>
                <c:pt idx="14">
                  <c:v>42107</c:v>
                </c:pt>
                <c:pt idx="15">
                  <c:v>42114</c:v>
                </c:pt>
                <c:pt idx="16">
                  <c:v>42121</c:v>
                </c:pt>
                <c:pt idx="17">
                  <c:v>42128</c:v>
                </c:pt>
                <c:pt idx="18">
                  <c:v>42135</c:v>
                </c:pt>
                <c:pt idx="19">
                  <c:v>42142</c:v>
                </c:pt>
                <c:pt idx="20">
                  <c:v>42149</c:v>
                </c:pt>
                <c:pt idx="21">
                  <c:v>42152</c:v>
                </c:pt>
                <c:pt idx="22">
                  <c:v>42157</c:v>
                </c:pt>
                <c:pt idx="23">
                  <c:v>42164</c:v>
                </c:pt>
                <c:pt idx="24">
                  <c:v>42171</c:v>
                </c:pt>
                <c:pt idx="25">
                  <c:v>42178</c:v>
                </c:pt>
                <c:pt idx="26">
                  <c:v>42185</c:v>
                </c:pt>
                <c:pt idx="27">
                  <c:v>42192</c:v>
                </c:pt>
                <c:pt idx="28">
                  <c:v>42199</c:v>
                </c:pt>
                <c:pt idx="29">
                  <c:v>42206</c:v>
                </c:pt>
                <c:pt idx="30">
                  <c:v>42213</c:v>
                </c:pt>
                <c:pt idx="31">
                  <c:v>42220</c:v>
                </c:pt>
                <c:pt idx="32">
                  <c:v>42227</c:v>
                </c:pt>
                <c:pt idx="33">
                  <c:v>42234</c:v>
                </c:pt>
                <c:pt idx="34">
                  <c:v>42241</c:v>
                </c:pt>
                <c:pt idx="35">
                  <c:v>42248</c:v>
                </c:pt>
                <c:pt idx="36">
                  <c:v>42256</c:v>
                </c:pt>
                <c:pt idx="37">
                  <c:v>42261</c:v>
                </c:pt>
                <c:pt idx="38">
                  <c:v>42268</c:v>
                </c:pt>
                <c:pt idx="39">
                  <c:v>42275</c:v>
                </c:pt>
                <c:pt idx="40">
                  <c:v>42282</c:v>
                </c:pt>
                <c:pt idx="41">
                  <c:v>42289</c:v>
                </c:pt>
                <c:pt idx="42">
                  <c:v>42296</c:v>
                </c:pt>
                <c:pt idx="43">
                  <c:v>42303</c:v>
                </c:pt>
                <c:pt idx="44">
                  <c:v>42310</c:v>
                </c:pt>
                <c:pt idx="45">
                  <c:v>42317</c:v>
                </c:pt>
                <c:pt idx="46">
                  <c:v>42324</c:v>
                </c:pt>
                <c:pt idx="47">
                  <c:v>42331</c:v>
                </c:pt>
                <c:pt idx="48">
                  <c:v>42338</c:v>
                </c:pt>
                <c:pt idx="49">
                  <c:v>42345</c:v>
                </c:pt>
                <c:pt idx="50">
                  <c:v>42352</c:v>
                </c:pt>
                <c:pt idx="51">
                  <c:v>42359</c:v>
                </c:pt>
              </c:numCache>
            </c:numRef>
          </c:xVal>
          <c:yVal>
            <c:numRef>
              <c:f>'01LH'!$F$4:$F$55</c:f>
              <c:numCache>
                <c:formatCode>0.00_)</c:formatCode>
                <c:ptCount val="52"/>
                <c:pt idx="0">
                  <c:v>2.87</c:v>
                </c:pt>
                <c:pt idx="1">
                  <c:v>3.01</c:v>
                </c:pt>
                <c:pt idx="2">
                  <c:v>2.76</c:v>
                </c:pt>
                <c:pt idx="3">
                  <c:v>3.82</c:v>
                </c:pt>
                <c:pt idx="4">
                  <c:v>2.87</c:v>
                </c:pt>
                <c:pt idx="5">
                  <c:v>2.84</c:v>
                </c:pt>
                <c:pt idx="6">
                  <c:v>2.76</c:v>
                </c:pt>
                <c:pt idx="7">
                  <c:v>2.9</c:v>
                </c:pt>
                <c:pt idx="8">
                  <c:v>2.54</c:v>
                </c:pt>
                <c:pt idx="9">
                  <c:v>2.5</c:v>
                </c:pt>
                <c:pt idx="10">
                  <c:v>2.31</c:v>
                </c:pt>
                <c:pt idx="11">
                  <c:v>2.54</c:v>
                </c:pt>
                <c:pt idx="12">
                  <c:v>2.4300000000000002</c:v>
                </c:pt>
                <c:pt idx="13">
                  <c:v>2.5499999999999998</c:v>
                </c:pt>
                <c:pt idx="14">
                  <c:v>2.38</c:v>
                </c:pt>
                <c:pt idx="15">
                  <c:v>2.62</c:v>
                </c:pt>
                <c:pt idx="16">
                  <c:v>2.0299999999999998</c:v>
                </c:pt>
                <c:pt idx="17">
                  <c:v>2.1</c:v>
                </c:pt>
                <c:pt idx="18">
                  <c:v>2.04</c:v>
                </c:pt>
                <c:pt idx="19">
                  <c:v>2.41</c:v>
                </c:pt>
                <c:pt idx="20" formatCode="0.00">
                  <c:v>2.06</c:v>
                </c:pt>
                <c:pt idx="22">
                  <c:v>2.14</c:v>
                </c:pt>
                <c:pt idx="23">
                  <c:v>2.2200000000000002</c:v>
                </c:pt>
                <c:pt idx="24">
                  <c:v>2.17</c:v>
                </c:pt>
                <c:pt idx="25">
                  <c:v>2.66</c:v>
                </c:pt>
                <c:pt idx="26">
                  <c:v>2.42</c:v>
                </c:pt>
                <c:pt idx="27">
                  <c:v>2.46</c:v>
                </c:pt>
                <c:pt idx="28">
                  <c:v>2.2799999999999998</c:v>
                </c:pt>
                <c:pt idx="29">
                  <c:v>2.27</c:v>
                </c:pt>
                <c:pt idx="30">
                  <c:v>2.16</c:v>
                </c:pt>
                <c:pt idx="31">
                  <c:v>2.44</c:v>
                </c:pt>
                <c:pt idx="32">
                  <c:v>2.48</c:v>
                </c:pt>
                <c:pt idx="33">
                  <c:v>2.4</c:v>
                </c:pt>
                <c:pt idx="34">
                  <c:v>2.2799999999999998</c:v>
                </c:pt>
                <c:pt idx="35">
                  <c:v>2.37</c:v>
                </c:pt>
                <c:pt idx="36">
                  <c:v>2.23</c:v>
                </c:pt>
                <c:pt idx="37">
                  <c:v>2.16</c:v>
                </c:pt>
                <c:pt idx="38">
                  <c:v>2.2000000000000002</c:v>
                </c:pt>
                <c:pt idx="39">
                  <c:v>2.6</c:v>
                </c:pt>
                <c:pt idx="40">
                  <c:v>2.65</c:v>
                </c:pt>
                <c:pt idx="41">
                  <c:v>2.63</c:v>
                </c:pt>
                <c:pt idx="42">
                  <c:v>2.96</c:v>
                </c:pt>
                <c:pt idx="43">
                  <c:v>3.24</c:v>
                </c:pt>
                <c:pt idx="44">
                  <c:v>3.31</c:v>
                </c:pt>
                <c:pt idx="45">
                  <c:v>3.23</c:v>
                </c:pt>
                <c:pt idx="46">
                  <c:v>3.38</c:v>
                </c:pt>
                <c:pt idx="47">
                  <c:v>3.21</c:v>
                </c:pt>
                <c:pt idx="49">
                  <c:v>2.78</c:v>
                </c:pt>
                <c:pt idx="50">
                  <c:v>2.69</c:v>
                </c:pt>
                <c:pt idx="51">
                  <c:v>2.62</c:v>
                </c:pt>
              </c:numCache>
            </c:numRef>
          </c:yVal>
          <c:smooth val="1"/>
          <c:extLst>
            <c:ext xmlns:c16="http://schemas.microsoft.com/office/drawing/2014/chart" uri="{C3380CC4-5D6E-409C-BE32-E72D297353CC}">
              <c16:uniqueId val="{00000003-A7D2-4F95-BE1F-D103E276BD9B}"/>
            </c:ext>
          </c:extLst>
        </c:ser>
        <c:dLbls>
          <c:showLegendKey val="0"/>
          <c:showVal val="0"/>
          <c:showCatName val="0"/>
          <c:showSerName val="0"/>
          <c:showPercent val="0"/>
          <c:showBubbleSize val="0"/>
        </c:dLbls>
        <c:axId val="470013024"/>
        <c:axId val="470013584"/>
      </c:scatterChart>
      <c:valAx>
        <c:axId val="470013024"/>
        <c:scaling>
          <c:orientation val="minMax"/>
          <c:max val="42370"/>
          <c:min val="41990"/>
        </c:scaling>
        <c:delete val="0"/>
        <c:axPos val="b"/>
        <c:majorGridlines>
          <c:spPr>
            <a:ln w="3175">
              <a:solidFill>
                <a:srgbClr val="000000"/>
              </a:solidFill>
              <a:prstDash val="solid"/>
            </a:ln>
          </c:spPr>
        </c:majorGridlines>
        <c:numFmt formatCode="m/d/yyyy" sourceLinked="0"/>
        <c:majorTickMark val="out"/>
        <c:minorTickMark val="none"/>
        <c:tickLblPos val="nextTo"/>
        <c:spPr>
          <a:ln w="3175">
            <a:solidFill>
              <a:srgbClr val="000000"/>
            </a:solidFill>
            <a:prstDash val="solid"/>
          </a:ln>
        </c:spPr>
        <c:txPr>
          <a:bodyPr rot="-1680000" vert="horz"/>
          <a:lstStyle/>
          <a:p>
            <a:pPr>
              <a:defRPr sz="1050" b="0" i="0" u="none" strike="noStrike" baseline="0">
                <a:solidFill>
                  <a:srgbClr val="000000"/>
                </a:solidFill>
                <a:latin typeface="Arial"/>
                <a:ea typeface="Arial"/>
                <a:cs typeface="Arial"/>
              </a:defRPr>
            </a:pPr>
            <a:endParaRPr lang="en-US"/>
          </a:p>
        </c:txPr>
        <c:crossAx val="470013584"/>
        <c:crosses val="autoZero"/>
        <c:crossBetween val="midCat"/>
      </c:valAx>
      <c:valAx>
        <c:axId val="470013584"/>
        <c:scaling>
          <c:orientation val="minMax"/>
          <c:max val="15"/>
          <c:min val="0"/>
        </c:scaling>
        <c:delete val="0"/>
        <c:axPos val="l"/>
        <c:majorGridlines>
          <c:spPr>
            <a:ln w="3175">
              <a:solidFill>
                <a:srgbClr val="000000"/>
              </a:solidFill>
              <a:prstDash val="solid"/>
            </a:ln>
          </c:spPr>
        </c:majorGridlines>
        <c:numFmt formatCode="#,##0.0" sourceLinked="0"/>
        <c:majorTickMark val="out"/>
        <c:minorTickMark val="none"/>
        <c:tickLblPos val="nextTo"/>
        <c:spPr>
          <a:ln w="3175">
            <a:solidFill>
              <a:srgbClr val="000000"/>
            </a:solidFill>
            <a:prstDash val="solid"/>
          </a:ln>
        </c:spPr>
        <c:txPr>
          <a:bodyPr rot="0" vert="horz"/>
          <a:lstStyle/>
          <a:p>
            <a:pPr>
              <a:defRPr sz="1200" b="0" i="0" u="none" strike="noStrike" baseline="0">
                <a:solidFill>
                  <a:srgbClr val="000000"/>
                </a:solidFill>
                <a:latin typeface="Calibri"/>
                <a:ea typeface="Calibri"/>
                <a:cs typeface="Calibri"/>
              </a:defRPr>
            </a:pPr>
            <a:endParaRPr lang="en-US"/>
          </a:p>
        </c:txPr>
        <c:crossAx val="470013024"/>
        <c:crosses val="autoZero"/>
        <c:crossBetween val="midCat"/>
      </c:valAx>
      <c:spPr>
        <a:noFill/>
        <a:ln w="12700">
          <a:solidFill>
            <a:srgbClr val="808080"/>
          </a:solidFill>
          <a:prstDash val="solid"/>
        </a:ln>
      </c:spPr>
    </c:plotArea>
    <c:legend>
      <c:legendPos val="r"/>
      <c:layout>
        <c:manualLayout>
          <c:xMode val="edge"/>
          <c:yMode val="edge"/>
          <c:x val="8.8888888888888892E-2"/>
          <c:y val="8.4967320261437912E-2"/>
          <c:w val="0.80555555555555558"/>
          <c:h val="8.1699346405228759E-2"/>
        </c:manualLayout>
      </c:layout>
      <c:overlay val="0"/>
      <c:spPr>
        <a:solidFill>
          <a:srgbClr val="FFFFFF"/>
        </a:solidFill>
        <a:ln w="3175">
          <a:solidFill>
            <a:srgbClr val="000000"/>
          </a:solidFill>
          <a:prstDash val="solid"/>
        </a:ln>
      </c:spPr>
      <c:txPr>
        <a:bodyPr/>
        <a:lstStyle/>
        <a:p>
          <a:pPr>
            <a:defRPr sz="1050" b="0" i="0" u="none" strike="noStrike" baseline="0">
              <a:solidFill>
                <a:srgbClr val="000000"/>
              </a:solidFill>
              <a:latin typeface="Arial"/>
              <a:ea typeface="Arial"/>
              <a:cs typeface="Arial"/>
            </a:defRPr>
          </a:pPr>
          <a:endParaRPr lang="en-US"/>
        </a:p>
      </c:txPr>
    </c:legend>
    <c:plotVisOnly val="1"/>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205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205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205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BAC1E1C-0878-4A35-8309-833175564A16}" type="slidenum">
              <a:rPr lang="en-US"/>
              <a:pPr>
                <a:defRPr/>
              </a:pPr>
              <a:t>‹#›</a:t>
            </a:fld>
            <a:endParaRPr lang="en-US"/>
          </a:p>
        </p:txBody>
      </p:sp>
    </p:spTree>
    <p:extLst>
      <p:ext uri="{BB962C8B-B14F-4D97-AF65-F5344CB8AC3E}">
        <p14:creationId xmlns:p14="http://schemas.microsoft.com/office/powerpoint/2010/main" val="2009514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FAB779E-85BB-453E-9703-795EFF204C67}" type="slidenum">
              <a:rPr lang="en-US"/>
              <a:pPr>
                <a:defRPr/>
              </a:pPr>
              <a:t>‹#›</a:t>
            </a:fld>
            <a:endParaRPr lang="en-US"/>
          </a:p>
        </p:txBody>
      </p:sp>
    </p:spTree>
    <p:extLst>
      <p:ext uri="{BB962C8B-B14F-4D97-AF65-F5344CB8AC3E}">
        <p14:creationId xmlns:p14="http://schemas.microsoft.com/office/powerpoint/2010/main" val="11249606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p:spPr>
        <p:txBody>
          <a:bodyPr/>
          <a:lstStyle/>
          <a:p>
            <a:fld id="{83C20EE1-516D-4A27-8F26-9D71D15BA3F2}" type="slidenum">
              <a:rPr lang="en-US" smtClean="0"/>
              <a:pPr/>
              <a:t>1</a:t>
            </a:fld>
            <a:endParaRPr lang="en-US" dirty="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81355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WSO definition</a:t>
            </a:r>
            <a:r>
              <a:rPr lang="en-US" baseline="0" dirty="0"/>
              <a:t> of Flocculation: the water treatment process, following coagulation, that uses gentle stirring to bring suspended particles together so that they will form larger, more </a:t>
            </a:r>
            <a:r>
              <a:rPr lang="en-US" baseline="0" dirty="0" err="1"/>
              <a:t>settleable</a:t>
            </a:r>
            <a:r>
              <a:rPr lang="en-US" baseline="0" dirty="0"/>
              <a:t> clumps called floc.</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942402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b="1" i="1" baseline="0" dirty="0">
                <a:solidFill>
                  <a:srgbClr val="FF0000"/>
                </a:solidFill>
              </a:rPr>
              <a:t>Have students write the following in the margins of their notebooks!</a:t>
            </a:r>
          </a:p>
          <a:p>
            <a:r>
              <a:rPr lang="en-US" u="none" baseline="0" dirty="0"/>
              <a:t>Purpose of Coagulation is to </a:t>
            </a:r>
            <a:r>
              <a:rPr lang="en-US" b="1" u="none" baseline="0" dirty="0"/>
              <a:t>destabilize</a:t>
            </a:r>
            <a:r>
              <a:rPr lang="en-US" u="none" baseline="0" dirty="0"/>
              <a:t> particles (so they will come together, form larger floc particles and be removed by clarification and/or filtration.)</a:t>
            </a:r>
          </a:p>
          <a:p>
            <a:pPr defTabSz="966612">
              <a:defRPr/>
            </a:pPr>
            <a:r>
              <a:rPr lang="en-US" u="none" baseline="0" dirty="0"/>
              <a:t>Purpose of Flocculation is to </a:t>
            </a:r>
            <a:r>
              <a:rPr lang="en-US" b="1" u="none" dirty="0"/>
              <a:t>build floc particles of optimum size, density, and strength</a:t>
            </a:r>
            <a:endParaRPr lang="en-US" b="1" u="none" dirty="0">
              <a:solidFill>
                <a:srgbClr val="FF0000"/>
              </a:solidFill>
            </a:endParaRPr>
          </a:p>
          <a:p>
            <a:endParaRPr lang="en-US" dirty="0"/>
          </a:p>
          <a:p>
            <a:r>
              <a:rPr lang="en-US" dirty="0"/>
              <a:t>Next few slides focus on particles and NOM.</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12</a:t>
            </a:fld>
            <a:endParaRPr lang="en-US"/>
          </a:p>
        </p:txBody>
      </p:sp>
    </p:spTree>
    <p:extLst>
      <p:ext uri="{BB962C8B-B14F-4D97-AF65-F5344CB8AC3E}">
        <p14:creationId xmlns:p14="http://schemas.microsoft.com/office/powerpoint/2010/main" val="2346548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(I like) Colloid: an extremely small particle suspended in water which cannot be removed by plain sedimentation or filtration without coagulation.</a:t>
            </a:r>
            <a:endParaRPr lang="en-US" dirty="0"/>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t>Colloids are generally not filtered out in the suspended solids test, but are not dissolved.</a:t>
            </a:r>
          </a:p>
          <a:p>
            <a:endParaRPr lang="en-US" dirty="0"/>
          </a:p>
          <a:p>
            <a:r>
              <a:rPr lang="en-US" dirty="0"/>
              <a:t>See WSO</a:t>
            </a:r>
            <a:r>
              <a:rPr lang="en-US" baseline="0" dirty="0"/>
              <a:t> 4</a:t>
            </a:r>
            <a:r>
              <a:rPr lang="en-US" baseline="30000" dirty="0"/>
              <a:t>th</a:t>
            </a:r>
            <a:r>
              <a:rPr lang="en-US" baseline="0" dirty="0"/>
              <a:t> ed. P. 47 for Suspended, colloidal, dissolved solids</a:t>
            </a:r>
          </a:p>
          <a:p>
            <a:endParaRPr lang="en-US" dirty="0"/>
          </a:p>
          <a:p>
            <a:r>
              <a:rPr lang="en-US" dirty="0" err="1"/>
              <a:t>Settleable</a:t>
            </a:r>
            <a:r>
              <a:rPr lang="en-US" dirty="0"/>
              <a:t> vs. non-</a:t>
            </a:r>
            <a:r>
              <a:rPr lang="en-US" dirty="0" err="1"/>
              <a:t>settleable</a:t>
            </a:r>
            <a:r>
              <a:rPr lang="en-US" dirty="0"/>
              <a:t> solids</a:t>
            </a:r>
          </a:p>
          <a:p>
            <a:r>
              <a:rPr lang="en-US" dirty="0"/>
              <a:t>Suspended, colloidal, dissolved solids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683523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NOM: vegetative decay, run-off from organic soils, and biological activity</a:t>
            </a:r>
          </a:p>
          <a:p>
            <a:endParaRPr lang="en-US" dirty="0"/>
          </a:p>
          <a:p>
            <a:r>
              <a:rPr lang="en-US" dirty="0"/>
              <a:t>THM = </a:t>
            </a:r>
            <a:r>
              <a:rPr lang="en-US" dirty="0" err="1"/>
              <a:t>trihalomethanes</a:t>
            </a:r>
            <a:endParaRPr lang="en-US" dirty="0"/>
          </a:p>
          <a:p>
            <a:r>
              <a:rPr lang="en-US" dirty="0"/>
              <a:t>HAA = halo</a:t>
            </a:r>
            <a:r>
              <a:rPr lang="en-US" baseline="0" dirty="0"/>
              <a:t> acetic acids</a:t>
            </a:r>
          </a:p>
          <a:p>
            <a:endParaRPr lang="en-US" baseline="0" dirty="0"/>
          </a:p>
          <a:p>
            <a:r>
              <a:rPr lang="en-US" sz="1200" b="0" i="0" kern="1200" dirty="0" err="1">
                <a:solidFill>
                  <a:schemeClr val="tx1"/>
                </a:solidFill>
                <a:effectLst/>
                <a:latin typeface="Arial" charset="0"/>
                <a:ea typeface="+mn-ea"/>
                <a:cs typeface="Arial" charset="0"/>
              </a:rPr>
              <a:t>Humic</a:t>
            </a:r>
            <a:r>
              <a:rPr lang="en-US" sz="1200" b="0" i="0" kern="1200" dirty="0">
                <a:solidFill>
                  <a:schemeClr val="tx1"/>
                </a:solidFill>
                <a:effectLst/>
                <a:latin typeface="Arial" charset="0"/>
                <a:ea typeface="+mn-ea"/>
                <a:cs typeface="Arial" charset="0"/>
              </a:rPr>
              <a:t> substances (HS) are a category of naturally occurring organic compounds that arise from the decomposition and transformation of plant, animal, and microbial residues (</a:t>
            </a:r>
            <a:r>
              <a:rPr lang="en-US" sz="1200" b="0" i="0" kern="1200" dirty="0" err="1">
                <a:solidFill>
                  <a:schemeClr val="tx1"/>
                </a:solidFill>
                <a:effectLst/>
                <a:latin typeface="Arial" charset="0"/>
                <a:ea typeface="+mn-ea"/>
                <a:cs typeface="Arial" charset="0"/>
              </a:rPr>
              <a:t>MacCarthy</a:t>
            </a:r>
            <a:r>
              <a:rPr lang="en-US" sz="1200" b="0" i="0" kern="1200" dirty="0">
                <a:solidFill>
                  <a:schemeClr val="tx1"/>
                </a:solidFill>
                <a:effectLst/>
                <a:latin typeface="Arial" charset="0"/>
                <a:ea typeface="+mn-ea"/>
                <a:cs typeface="Arial" charset="0"/>
              </a:rPr>
              <a:t>, 2001)</a:t>
            </a:r>
            <a:endParaRPr lang="en-US" dirty="0"/>
          </a:p>
          <a:p>
            <a:r>
              <a:rPr lang="en-US" dirty="0"/>
              <a:t>Test</a:t>
            </a:r>
            <a:r>
              <a:rPr lang="en-US" baseline="0" dirty="0"/>
              <a:t> prep #29, 44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113294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DBP = disinfection by-products</a:t>
            </a:r>
          </a:p>
          <a:p>
            <a:r>
              <a:rPr lang="en-US" dirty="0"/>
              <a:t>Need to explain </a:t>
            </a:r>
            <a:r>
              <a:rPr lang="en-US" dirty="0" err="1"/>
              <a:t>Humic</a:t>
            </a:r>
            <a:r>
              <a:rPr lang="en-US" dirty="0"/>
              <a:t> and </a:t>
            </a:r>
            <a:r>
              <a:rPr lang="en-US" dirty="0" err="1"/>
              <a:t>Fulvic</a:t>
            </a:r>
            <a:r>
              <a:rPr lang="en-US" dirty="0"/>
              <a:t> substances?</a:t>
            </a:r>
          </a:p>
          <a:p>
            <a:r>
              <a:rPr lang="en-US" dirty="0"/>
              <a:t>Hydrophobic</a:t>
            </a:r>
            <a:r>
              <a:rPr lang="en-US" baseline="0" dirty="0"/>
              <a:t> and </a:t>
            </a:r>
            <a:r>
              <a:rPr lang="en-US" baseline="0" dirty="0" err="1"/>
              <a:t>hydrophyllic</a:t>
            </a:r>
            <a:r>
              <a:rPr lang="en-US" baseline="0" dirty="0"/>
              <a:t> (</a:t>
            </a:r>
            <a:r>
              <a:rPr lang="en-US" baseline="0" dirty="0" err="1"/>
              <a:t>sp</a:t>
            </a:r>
            <a:r>
              <a:rPr lang="en-US" baseline="0" dirty="0"/>
              <a:t>?)</a:t>
            </a:r>
            <a:endParaRPr lang="en-US" dirty="0"/>
          </a:p>
          <a:p>
            <a:endParaRPr lang="en-US" baseline="0" dirty="0"/>
          </a:p>
          <a:p>
            <a:r>
              <a:rPr lang="en-US" baseline="0" dirty="0"/>
              <a:t>Also consider showing relationship between TOC and DOC </a:t>
            </a:r>
            <a:r>
              <a:rPr lang="en-US" baseline="0" dirty="0">
                <a:sym typeface="Wingdings" panose="05000000000000000000" pitchFamily="2" charset="2"/>
              </a:rPr>
              <a:t> most NOM is dissolved.  Coagulation converts dissolved NOM to a solid form that can be removed by clarifiers and filters.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922522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Water treatment plants need good coagulation!</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213433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Q: Ask students about their</a:t>
            </a:r>
            <a:r>
              <a:rPr lang="en-US" baseline="0" dirty="0"/>
              <a:t> source water and what are typical ranges of raw water turbidity and TOC?  </a:t>
            </a:r>
          </a:p>
          <a:p>
            <a:endParaRPr lang="en-US" baseline="0" dirty="0"/>
          </a:p>
          <a:p>
            <a:r>
              <a:rPr lang="en-US" baseline="0" dirty="0"/>
              <a:t>Write some of the numbers on white board or easel. (Refer back to TOC for Enhance Coagulation requirements)</a:t>
            </a:r>
          </a:p>
          <a:p>
            <a:endParaRPr lang="en-US" baseline="0" dirty="0"/>
          </a:p>
          <a:p>
            <a:r>
              <a:rPr lang="en-US" baseline="0" dirty="0"/>
              <a:t>Will also be asking students later what controls their coagulant dose, turbidity or TOC/NOM</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093361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Add in information regarding SUVA</a:t>
            </a:r>
          </a:p>
          <a:p>
            <a:endParaRPr lang="en-US" dirty="0"/>
          </a:p>
          <a:p>
            <a:r>
              <a:rPr lang="en-US" dirty="0"/>
              <a:t>Test prep: enhanced coagulation requirements</a:t>
            </a:r>
            <a:r>
              <a:rPr lang="en-US" baseline="0" dirty="0"/>
              <a:t> of the D/DBP rule #47, p. 120</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4621464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Q: Where is your utility?  Is your utility always in the same</a:t>
            </a:r>
            <a:r>
              <a:rPr lang="en-US" sz="1200" kern="1200" baseline="0" dirty="0">
                <a:solidFill>
                  <a:schemeClr val="tx1"/>
                </a:solidFill>
                <a:effectLst/>
                <a:latin typeface="Arial" charset="0"/>
                <a:ea typeface="+mn-ea"/>
                <a:cs typeface="Arial" charset="0"/>
              </a:rPr>
              <a:t> box, or does your TOC removal requirement change occasionally?</a:t>
            </a:r>
            <a:endParaRPr lang="en-US" dirty="0"/>
          </a:p>
          <a:p>
            <a:endParaRPr lang="en-US" sz="1200" kern="1200" dirty="0">
              <a:solidFill>
                <a:schemeClr val="tx1"/>
              </a:solidFill>
              <a:effectLst/>
              <a:latin typeface="Arial" charset="0"/>
              <a:ea typeface="+mn-ea"/>
              <a:cs typeface="Arial" charset="0"/>
            </a:endParaRPr>
          </a:p>
          <a:p>
            <a:r>
              <a:rPr lang="en-US" sz="1200" kern="1200" dirty="0">
                <a:solidFill>
                  <a:schemeClr val="tx1"/>
                </a:solidFill>
                <a:effectLst/>
                <a:latin typeface="Arial" charset="0"/>
                <a:ea typeface="+mn-ea"/>
                <a:cs typeface="Arial" charset="0"/>
              </a:rPr>
              <a:t>TOC removal is used to determine compliance with the {enhanced coagulation} requirements of the D/DBP rule #47, p. 120</a:t>
            </a:r>
          </a:p>
          <a:p>
            <a:endParaRPr lang="en-US" sz="1200" kern="1200" dirty="0">
              <a:solidFill>
                <a:schemeClr val="tx1"/>
              </a:solidFill>
              <a:effectLst/>
              <a:latin typeface="Arial" charset="0"/>
              <a:ea typeface="+mn-ea"/>
              <a:cs typeface="Arial"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683532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Reference Test</a:t>
            </a:r>
            <a:r>
              <a:rPr lang="en-US" baseline="0" dirty="0"/>
              <a:t> prep #189, p. 86 re: TOC removal requirements</a:t>
            </a:r>
          </a:p>
          <a:p>
            <a:pPr lvl="0"/>
            <a:endParaRPr lang="en-US" sz="1200" kern="1200" baseline="0" dirty="0">
              <a:solidFill>
                <a:schemeClr val="tx1"/>
              </a:solidFill>
              <a:effectLst/>
              <a:latin typeface="Arial" charset="0"/>
              <a:ea typeface="+mn-ea"/>
              <a:cs typeface="Arial" charset="0"/>
            </a:endParaRPr>
          </a:p>
          <a:p>
            <a:pPr lvl="0"/>
            <a:r>
              <a:rPr lang="en-US" sz="1200" kern="1200" dirty="0">
                <a:solidFill>
                  <a:schemeClr val="tx1"/>
                </a:solidFill>
                <a:effectLst/>
                <a:latin typeface="Arial" charset="0"/>
                <a:ea typeface="+mn-ea"/>
                <a:cs typeface="Arial" charset="0"/>
              </a:rPr>
              <a:t>See WSO 4</a:t>
            </a:r>
            <a:r>
              <a:rPr lang="en-US" sz="1200" kern="1200" baseline="30000" dirty="0">
                <a:solidFill>
                  <a:schemeClr val="tx1"/>
                </a:solidFill>
                <a:effectLst/>
                <a:latin typeface="Arial" charset="0"/>
                <a:ea typeface="+mn-ea"/>
                <a:cs typeface="Arial" charset="0"/>
              </a:rPr>
              <a:t>th</a:t>
            </a:r>
            <a:r>
              <a:rPr lang="en-US" sz="1200" kern="1200" dirty="0">
                <a:solidFill>
                  <a:schemeClr val="tx1"/>
                </a:solidFill>
                <a:effectLst/>
                <a:latin typeface="Arial" charset="0"/>
                <a:ea typeface="+mn-ea"/>
                <a:cs typeface="Arial" charset="0"/>
              </a:rPr>
              <a:t> edition, Table 4-4, p. 54 and new WSO Grade 2, p. 77-78 including target pH values, Table 3-3.</a:t>
            </a:r>
          </a:p>
          <a:p>
            <a:pPr lvl="0"/>
            <a:endParaRPr lang="en-US" sz="1200" kern="1200" dirty="0">
              <a:solidFill>
                <a:schemeClr val="tx1"/>
              </a:solidFill>
              <a:effectLst/>
              <a:latin typeface="Arial" charset="0"/>
              <a:ea typeface="+mn-ea"/>
              <a:cs typeface="Arial" charset="0"/>
            </a:endParaRPr>
          </a:p>
          <a:p>
            <a:pPr lvl="0"/>
            <a:r>
              <a:rPr lang="en-US" sz="1200" kern="1200" dirty="0">
                <a:solidFill>
                  <a:schemeClr val="tx1"/>
                </a:solidFill>
                <a:effectLst/>
                <a:latin typeface="Arial" charset="0"/>
                <a:ea typeface="+mn-ea"/>
                <a:cs typeface="Arial" charset="0"/>
              </a:rPr>
              <a:t>See Test prep #23, p. 117 regarding exemption requirements.</a:t>
            </a:r>
          </a:p>
          <a:p>
            <a:pPr lvl="0"/>
            <a:endParaRPr lang="en-US" sz="1200" kern="1200" dirty="0">
              <a:solidFill>
                <a:schemeClr val="tx1"/>
              </a:solidFill>
              <a:effectLst/>
              <a:latin typeface="Arial" charset="0"/>
              <a:ea typeface="+mn-ea"/>
              <a:cs typeface="Arial" charset="0"/>
            </a:endParaRPr>
          </a:p>
          <a:p>
            <a:pPr lvl="0"/>
            <a:r>
              <a:rPr lang="en-US" sz="1200" kern="1200" dirty="0">
                <a:solidFill>
                  <a:schemeClr val="tx1"/>
                </a:solidFill>
                <a:effectLst/>
                <a:latin typeface="Arial" charset="0"/>
                <a:ea typeface="+mn-ea"/>
                <a:cs typeface="Arial" charset="0"/>
              </a:rPr>
              <a:t>Test prep: Water that is highly colored with organic</a:t>
            </a:r>
            <a:r>
              <a:rPr lang="en-US" sz="1200" kern="1200" baseline="0" dirty="0">
                <a:solidFill>
                  <a:schemeClr val="tx1"/>
                </a:solidFill>
                <a:effectLst/>
                <a:latin typeface="Arial" charset="0"/>
                <a:ea typeface="+mn-ea"/>
                <a:cs typeface="Arial" charset="0"/>
              </a:rPr>
              <a:t> material requires a lower pH for coagulation; therefore, acid addition before coagulation may be necessary. #53, p. 66</a:t>
            </a:r>
            <a:endParaRPr lang="en-US" sz="1200" kern="1200" dirty="0">
              <a:solidFill>
                <a:schemeClr val="tx1"/>
              </a:solidFill>
              <a:effectLst/>
              <a:latin typeface="Arial" charset="0"/>
              <a:ea typeface="+mn-ea"/>
              <a:cs typeface="Arial"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568493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Edited-6/24/19</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4025266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Mention concept of diminishing</a:t>
            </a:r>
            <a:r>
              <a:rPr lang="en-US" baseline="0" dirty="0"/>
              <a:t> returns in regards to NOM removal.  (Show some data; perhaps do set of jars and measure DOC/UV254)</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746843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Before the D/DBP</a:t>
            </a:r>
            <a:r>
              <a:rPr lang="en-US" baseline="0" dirty="0"/>
              <a:t> rule, focus was mainly on particle removal.  D/DBP Rule brought more focus on removal of DBP precursors, hence it is referred to as the enhanced coagulation rule.</a:t>
            </a:r>
          </a:p>
          <a:p>
            <a:endParaRPr lang="en-US" baseline="0" dirty="0"/>
          </a:p>
          <a:p>
            <a:r>
              <a:rPr lang="en-US" dirty="0"/>
              <a:t>Which one drives the coagulant</a:t>
            </a:r>
            <a:r>
              <a:rPr lang="en-US" baseline="0" dirty="0"/>
              <a:t> dose: turbidity or organic material? </a:t>
            </a:r>
            <a:r>
              <a:rPr lang="en-US" dirty="0"/>
              <a:t>Test prep:</a:t>
            </a:r>
            <a:r>
              <a:rPr lang="en-US" baseline="0" dirty="0"/>
              <a:t> (#88, p. 71)  Turbidity and organic determine the amount of coagulant needed.</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819207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provide</a:t>
            </a:r>
            <a:r>
              <a:rPr lang="en-US" baseline="0" dirty="0"/>
              <a:t> a good answer to this question, we need ……</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26</a:t>
            </a:fld>
            <a:endParaRPr lang="en-US"/>
          </a:p>
        </p:txBody>
      </p:sp>
    </p:spTree>
    <p:extLst>
      <p:ext uri="{BB962C8B-B14F-4D97-AF65-F5344CB8AC3E}">
        <p14:creationId xmlns:p14="http://schemas.microsoft.com/office/powerpoint/2010/main" val="288781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simplified.</a:t>
            </a:r>
          </a:p>
          <a:p>
            <a:r>
              <a:rPr lang="en-US" dirty="0"/>
              <a:t>Perhaps better to say, “reacts with alkalinity”</a:t>
            </a:r>
          </a:p>
          <a:p>
            <a:r>
              <a:rPr lang="en-US" dirty="0"/>
              <a:t>Either HCO3 or OH depending on relative concentration of each</a:t>
            </a:r>
          </a:p>
          <a:p>
            <a:endParaRPr lang="en-US" dirty="0"/>
          </a:p>
          <a:p>
            <a:pPr algn="l"/>
            <a:r>
              <a:rPr lang="en-US" b="1" i="0" dirty="0">
                <a:solidFill>
                  <a:srgbClr val="4D5156"/>
                </a:solidFill>
                <a:effectLst/>
                <a:latin typeface="Roboto" panose="02000000000000000000" pitchFamily="2" charset="0"/>
              </a:rPr>
              <a:t>Hydrolysis: </a:t>
            </a:r>
            <a:r>
              <a:rPr lang="en-US" b="0" i="0" dirty="0">
                <a:solidFill>
                  <a:srgbClr val="202124"/>
                </a:solidFill>
                <a:effectLst/>
                <a:latin typeface="Roboto" panose="02000000000000000000" pitchFamily="2" charset="0"/>
              </a:rPr>
              <a:t>the chemical breakdown of a compound due to reaction with water. (Google)</a:t>
            </a:r>
          </a:p>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27</a:t>
            </a:fld>
            <a:endParaRPr lang="en-US"/>
          </a:p>
        </p:txBody>
      </p:sp>
    </p:spTree>
    <p:extLst>
      <p:ext uri="{BB962C8B-B14F-4D97-AF65-F5344CB8AC3E}">
        <p14:creationId xmlns:p14="http://schemas.microsoft.com/office/powerpoint/2010/main" val="5011376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For</a:t>
            </a:r>
            <a:r>
              <a:rPr lang="en-US" baseline="0" dirty="0"/>
              <a:t> bottom graph, consider Aluminum as mg/L Alum vs. mg/L Aluminum vs. moles/liter Aluminum.</a:t>
            </a:r>
          </a:p>
          <a:p>
            <a:r>
              <a:rPr lang="en-US" baseline="0" dirty="0"/>
              <a:t>As alum  naturally lowers the pH of the water, required dose may  result in favorable pH conditions for forming Aluminum Hydroxide floc.  If alkalinity too high or low, may need to adjust </a:t>
            </a:r>
            <a:r>
              <a:rPr lang="en-US" baseline="0" dirty="0" err="1"/>
              <a:t>pH.</a:t>
            </a:r>
            <a:endParaRPr lang="en-US" baseline="0" dirty="0"/>
          </a:p>
          <a:p>
            <a:r>
              <a:rPr lang="en-US" baseline="0" dirty="0"/>
              <a:t>pH of minimum solubility increases as water temperatures drop.</a:t>
            </a:r>
          </a:p>
          <a:p>
            <a:r>
              <a:rPr lang="en-US" dirty="0"/>
              <a:t>For maximum floc formation, want pH at</a:t>
            </a:r>
            <a:r>
              <a:rPr lang="en-US" baseline="0" dirty="0"/>
              <a:t> or near point of minimum solubility.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998729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Do not confuse adsorption with absorption</a:t>
            </a:r>
            <a:r>
              <a:rPr lang="en-US" baseline="0" dirty="0"/>
              <a:t> (like a sponge/paper towel)</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771428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a:t>All four mechanisms</a:t>
            </a:r>
            <a:r>
              <a:rPr lang="en-US" b="1" baseline="0" dirty="0"/>
              <a:t> in play, however, at higher alum doses, sweep floc (enmeshment and adsorption) will be major players.</a:t>
            </a:r>
          </a:p>
          <a:p>
            <a:endParaRPr lang="en-US" baseline="0" dirty="0"/>
          </a:p>
          <a:p>
            <a:r>
              <a:rPr lang="en-US" dirty="0"/>
              <a:t>Al(OH)3</a:t>
            </a:r>
            <a:r>
              <a:rPr lang="en-US" baseline="0" dirty="0"/>
              <a:t> in equilibrium with other coagulant species.  </a:t>
            </a:r>
            <a:r>
              <a:rPr lang="en-US" b="0" baseline="0" dirty="0"/>
              <a:t>Magnitude of positive surface charge on Al(OH)3 solids is dependent on </a:t>
            </a:r>
            <a:r>
              <a:rPr lang="en-US" b="0" baseline="0" dirty="0" err="1"/>
              <a:t>pH.</a:t>
            </a:r>
            <a:r>
              <a:rPr lang="en-US" b="0" baseline="0" dirty="0"/>
              <a:t>  More positive with decreasing </a:t>
            </a:r>
            <a:r>
              <a:rPr lang="en-US" b="0" baseline="0" dirty="0" err="1"/>
              <a:t>pH.</a:t>
            </a:r>
            <a:r>
              <a:rPr lang="en-US" b="0" baseline="0" dirty="0"/>
              <a:t>  Therefore adsorption of NOM increases with decreasing </a:t>
            </a:r>
            <a:r>
              <a:rPr lang="en-US" b="0" baseline="0" dirty="0" err="1"/>
              <a:t>pH.</a:t>
            </a:r>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1678644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Test prep!</a:t>
            </a:r>
          </a:p>
          <a:p>
            <a:pPr marL="228600" indent="-228600">
              <a:buAutoNum type="arabicPeriod"/>
            </a:pPr>
            <a:r>
              <a:rPr lang="en-US" dirty="0"/>
              <a:t>One</a:t>
            </a:r>
            <a:r>
              <a:rPr lang="en-US" baseline="0" dirty="0"/>
              <a:t> advantage of ferric sulfate over alum is that it is effective over a wider pH range (#51, p. 66)</a:t>
            </a:r>
          </a:p>
          <a:p>
            <a:pPr marL="228600" indent="-228600">
              <a:buAutoNum type="arabicPeriod"/>
            </a:pPr>
            <a:r>
              <a:rPr lang="en-US" baseline="0" dirty="0"/>
              <a:t>The correct chemical formula for hydrated ferric sulfate is Fe2(SO4)3 – 3H2O (question reference?)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0596344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See also</a:t>
            </a:r>
            <a:r>
              <a:rPr lang="en-US" baseline="0" dirty="0"/>
              <a:t> </a:t>
            </a:r>
            <a:r>
              <a:rPr lang="en-US" baseline="0" dirty="0" err="1"/>
              <a:t>Knocke</a:t>
            </a:r>
            <a:r>
              <a:rPr lang="en-US" baseline="0" dirty="0"/>
              <a:t> presentation for additional information on </a:t>
            </a:r>
            <a:r>
              <a:rPr lang="en-US" baseline="0" dirty="0" err="1"/>
              <a:t>PACl</a:t>
            </a:r>
            <a:r>
              <a:rPr lang="en-US" baseline="0" dirty="0"/>
              <a: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9477204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 we need to solve this problem?</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34</a:t>
            </a:fld>
            <a:endParaRPr lang="en-US"/>
          </a:p>
        </p:txBody>
      </p:sp>
    </p:spTree>
    <p:extLst>
      <p:ext uri="{BB962C8B-B14F-4D97-AF65-F5344CB8AC3E}">
        <p14:creationId xmlns:p14="http://schemas.microsoft.com/office/powerpoint/2010/main" val="3556435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a:t>6.0 – 6.5 range</a:t>
            </a:r>
          </a:p>
          <a:p>
            <a:r>
              <a:rPr lang="en-US" dirty="0"/>
              <a:t>Lower pH</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a:t>
            </a:fld>
            <a:endParaRPr lang="en-US"/>
          </a:p>
        </p:txBody>
      </p:sp>
    </p:spTree>
    <p:extLst>
      <p:ext uri="{BB962C8B-B14F-4D97-AF65-F5344CB8AC3E}">
        <p14:creationId xmlns:p14="http://schemas.microsoft.com/office/powerpoint/2010/main" val="22075771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Test prep:</a:t>
            </a:r>
            <a:r>
              <a:rPr lang="en-US" baseline="0" dirty="0"/>
              <a:t> #88, p. 7 Both turbidity and organic material determine the amount of coagulant needed.</a:t>
            </a:r>
          </a:p>
          <a:p>
            <a:endParaRPr lang="en-US"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Perhaps show how nature of TOC changes TOC vs. UV chart; Introduce SUVA? Show also how SUVA varies with TOC.</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3473038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DBP = disinfection by-products</a:t>
            </a:r>
          </a:p>
          <a:p>
            <a:r>
              <a:rPr lang="en-US" dirty="0"/>
              <a:t>Need to explain </a:t>
            </a:r>
            <a:r>
              <a:rPr lang="en-US" dirty="0" err="1"/>
              <a:t>Humic</a:t>
            </a:r>
            <a:r>
              <a:rPr lang="en-US" dirty="0"/>
              <a:t> and </a:t>
            </a:r>
            <a:r>
              <a:rPr lang="en-US" dirty="0" err="1"/>
              <a:t>Fulvic</a:t>
            </a:r>
            <a:r>
              <a:rPr lang="en-US" dirty="0"/>
              <a:t> substances?</a:t>
            </a:r>
          </a:p>
          <a:p>
            <a:r>
              <a:rPr lang="en-US" dirty="0"/>
              <a:t>Hydrophobic</a:t>
            </a:r>
            <a:r>
              <a:rPr lang="en-US" baseline="0" dirty="0"/>
              <a:t> and </a:t>
            </a:r>
            <a:r>
              <a:rPr lang="en-US" baseline="0" dirty="0" err="1"/>
              <a:t>hydrophyllic</a:t>
            </a:r>
            <a:r>
              <a:rPr lang="en-US" baseline="0" dirty="0"/>
              <a:t> (</a:t>
            </a:r>
            <a:r>
              <a:rPr lang="en-US" baseline="0" dirty="0" err="1"/>
              <a:t>sp</a:t>
            </a:r>
            <a:r>
              <a:rPr lang="en-US" baseline="0" dirty="0"/>
              <a:t>?)</a:t>
            </a:r>
            <a:endParaRPr lang="en-US" dirty="0"/>
          </a:p>
          <a:p>
            <a:endParaRPr lang="en-US" baseline="0" dirty="0"/>
          </a:p>
          <a:p>
            <a:r>
              <a:rPr lang="en-US" baseline="0" dirty="0"/>
              <a:t>Also consider showing relationship between TOC and DOC </a:t>
            </a:r>
            <a:r>
              <a:rPr lang="en-US" baseline="0" dirty="0">
                <a:sym typeface="Wingdings" panose="05000000000000000000" pitchFamily="2" charset="2"/>
              </a:rPr>
              <a:t> most NOM is dissolved.  Coagulation converts dissolved NOM to a solid form that can be removed by clarifiers and filters.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0906674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Humic</a:t>
            </a:r>
            <a:r>
              <a:rPr lang="en-US" dirty="0"/>
              <a:t> typically larger molecular</a:t>
            </a:r>
            <a:r>
              <a:rPr lang="en-US" baseline="0" dirty="0"/>
              <a:t> weight fraction; </a:t>
            </a:r>
            <a:r>
              <a:rPr lang="en-US" baseline="0" dirty="0" err="1"/>
              <a:t>Fulvic</a:t>
            </a:r>
            <a:r>
              <a:rPr lang="en-US" baseline="0" dirty="0"/>
              <a:t> typically lower molecular weight.</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39</a:t>
            </a:fld>
            <a:endParaRPr lang="en-US"/>
          </a:p>
        </p:txBody>
      </p:sp>
    </p:spTree>
    <p:extLst>
      <p:ext uri="{BB962C8B-B14F-4D97-AF65-F5344CB8AC3E}">
        <p14:creationId xmlns:p14="http://schemas.microsoft.com/office/powerpoint/2010/main" val="13570505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Define “Fractionating”</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40</a:t>
            </a:fld>
            <a:endParaRPr lang="en-US"/>
          </a:p>
        </p:txBody>
      </p:sp>
    </p:spTree>
    <p:extLst>
      <p:ext uri="{BB962C8B-B14F-4D97-AF65-F5344CB8AC3E}">
        <p14:creationId xmlns:p14="http://schemas.microsoft.com/office/powerpoint/2010/main" val="28455031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Shows correlation between raw water DOC and UV254.  (</a:t>
            </a:r>
            <a:r>
              <a:rPr lang="en-US" sz="1200" b="1" dirty="0"/>
              <a:t>Why DOC and not TOC?  What is difference?</a:t>
            </a:r>
            <a:r>
              <a:rPr lang="en-US" sz="1200"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Slope of line x 100 =</a:t>
            </a:r>
            <a:r>
              <a:rPr lang="en-US" sz="1200" baseline="0" dirty="0"/>
              <a:t> SUVA</a:t>
            </a:r>
            <a:endParaRPr lang="en-US" sz="1200" dirty="0"/>
          </a:p>
          <a:p>
            <a:r>
              <a:rPr lang="en-US" dirty="0"/>
              <a:t>The</a:t>
            </a:r>
            <a:r>
              <a:rPr lang="en-US" baseline="0" dirty="0"/>
              <a:t> slope of the line is our average or “normal” SUVA.  Where individual data points fall above the line, then NOM will be a little easier to remove than “normal”.  And vice versa</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42</a:t>
            </a:fld>
            <a:endParaRPr lang="en-US"/>
          </a:p>
        </p:txBody>
      </p:sp>
    </p:spTree>
    <p:extLst>
      <p:ext uri="{BB962C8B-B14F-4D97-AF65-F5344CB8AC3E}">
        <p14:creationId xmlns:p14="http://schemas.microsoft.com/office/powerpoint/2010/main" val="3233286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waters with SUVA greater than 2, the amount of NOM typically exerts a greater coagulant demand than the amount of particles.  Coagulant</a:t>
            </a:r>
            <a:r>
              <a:rPr lang="en-US" baseline="0" dirty="0"/>
              <a:t> demand (and dose) increase with increasing levels of NOM (TOC/DOC).</a:t>
            </a:r>
          </a:p>
          <a:p>
            <a:endParaRPr lang="en-US"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Which one drives the coagulant</a:t>
            </a:r>
            <a:r>
              <a:rPr lang="en-US" baseline="0" dirty="0"/>
              <a:t> dose: turbidity or organic material? </a:t>
            </a:r>
            <a:r>
              <a:rPr lang="en-US" dirty="0"/>
              <a:t>Test prep:</a:t>
            </a:r>
            <a:r>
              <a:rPr lang="en-US" baseline="0" dirty="0"/>
              <a:t> (#88, p. 71)  Turbidity and organic determine the amount of coagulant needed.</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43</a:t>
            </a:fld>
            <a:endParaRPr lang="en-US"/>
          </a:p>
        </p:txBody>
      </p:sp>
    </p:spTree>
    <p:extLst>
      <p:ext uri="{BB962C8B-B14F-4D97-AF65-F5344CB8AC3E}">
        <p14:creationId xmlns:p14="http://schemas.microsoft.com/office/powerpoint/2010/main" val="12444513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r>
              <a:rPr lang="en-US" dirty="0"/>
              <a:t>This list from WSO texts, </a:t>
            </a:r>
            <a:r>
              <a:rPr lang="en-US" b="1" dirty="0"/>
              <a:t>but two main</a:t>
            </a:r>
            <a:r>
              <a:rPr lang="en-US" b="1" baseline="0" dirty="0"/>
              <a:t> factors are</a:t>
            </a:r>
            <a:r>
              <a:rPr lang="en-US" baseline="0" dirty="0"/>
              <a:t>: </a:t>
            </a:r>
          </a:p>
          <a:p>
            <a:pPr marL="0" indent="0">
              <a:buNone/>
            </a:pPr>
            <a:endParaRPr lang="en-US" dirty="0"/>
          </a:p>
          <a:p>
            <a:pPr marL="228600" indent="-228600">
              <a:buAutoNum type="arabicPeriod"/>
            </a:pPr>
            <a:r>
              <a:rPr lang="en-US" b="1" dirty="0"/>
              <a:t>What chemical(s) you are using!</a:t>
            </a:r>
          </a:p>
          <a:p>
            <a:pPr marL="228600" indent="-228600">
              <a:buAutoNum type="arabicPeriod"/>
            </a:pPr>
            <a:r>
              <a:rPr lang="en-US" b="1" dirty="0"/>
              <a:t>What DOSE!!</a:t>
            </a:r>
          </a:p>
          <a:p>
            <a:pPr marL="0" indent="0">
              <a:buNone/>
            </a:pPr>
            <a:endParaRPr lang="en-US" dirty="0"/>
          </a:p>
          <a:p>
            <a:pPr marL="0" indent="0">
              <a:buNone/>
            </a:pPr>
            <a:r>
              <a:rPr lang="en-US" dirty="0"/>
              <a:t>Aside from these two, this list represents other major players (not necessarily in this order)</a:t>
            </a:r>
          </a:p>
          <a:p>
            <a:endParaRPr lang="en-US" dirty="0"/>
          </a:p>
          <a:p>
            <a:r>
              <a:rPr lang="en-US" dirty="0"/>
              <a:t>Will focus on first three this year.</a:t>
            </a:r>
          </a:p>
          <a:p>
            <a:endParaRPr lang="en-US" dirty="0"/>
          </a:p>
          <a:p>
            <a:r>
              <a:rPr lang="en-US" dirty="0"/>
              <a:t>Need to review</a:t>
            </a:r>
            <a:r>
              <a:rPr lang="en-US" baseline="0" dirty="0"/>
              <a:t> difference between alkalinity and buffer intensity.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2806592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Waters highly colored with organic material require a </a:t>
            </a:r>
            <a:r>
              <a:rPr lang="en-US" sz="1200" u="sng" kern="1200" dirty="0">
                <a:solidFill>
                  <a:schemeClr val="tx1"/>
                </a:solidFill>
                <a:effectLst/>
                <a:latin typeface="Arial" charset="0"/>
                <a:ea typeface="+mn-ea"/>
                <a:cs typeface="Arial" charset="0"/>
              </a:rPr>
              <a:t>lower</a:t>
            </a:r>
            <a:r>
              <a:rPr lang="en-US" sz="1200" kern="1200" dirty="0">
                <a:solidFill>
                  <a:schemeClr val="tx1"/>
                </a:solidFill>
                <a:effectLst/>
                <a:latin typeface="Arial" charset="0"/>
                <a:ea typeface="+mn-ea"/>
                <a:cs typeface="Arial" charset="0"/>
              </a:rPr>
              <a:t> pH for coagulation; therefore, </a:t>
            </a:r>
            <a:r>
              <a:rPr lang="en-US" sz="1200" u="sng" kern="1200" dirty="0">
                <a:solidFill>
                  <a:schemeClr val="tx1"/>
                </a:solidFill>
                <a:effectLst/>
                <a:latin typeface="Arial" charset="0"/>
                <a:ea typeface="+mn-ea"/>
                <a:cs typeface="Arial" charset="0"/>
              </a:rPr>
              <a:t>acid addition</a:t>
            </a:r>
            <a:r>
              <a:rPr lang="en-US" sz="1200" kern="1200" dirty="0">
                <a:solidFill>
                  <a:schemeClr val="tx1"/>
                </a:solidFill>
                <a:effectLst/>
                <a:latin typeface="Arial" charset="0"/>
                <a:ea typeface="+mn-ea"/>
                <a:cs typeface="Arial" charset="0"/>
              </a:rPr>
              <a:t> before </a:t>
            </a:r>
            <a:r>
              <a:rPr lang="en-US" sz="1200" u="sng" kern="1200" dirty="0">
                <a:solidFill>
                  <a:schemeClr val="tx1"/>
                </a:solidFill>
                <a:effectLst/>
                <a:latin typeface="Arial" charset="0"/>
                <a:ea typeface="+mn-ea"/>
                <a:cs typeface="Arial" charset="0"/>
              </a:rPr>
              <a:t>coagulation</a:t>
            </a:r>
            <a:r>
              <a:rPr lang="en-US" sz="1200" kern="1200" dirty="0">
                <a:solidFill>
                  <a:schemeClr val="tx1"/>
                </a:solidFill>
                <a:effectLst/>
                <a:latin typeface="Arial" charset="0"/>
                <a:ea typeface="+mn-ea"/>
                <a:cs typeface="Arial" charset="0"/>
              </a:rPr>
              <a:t> may be necessary. #53, p. 66</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0764836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solidFill>
                  <a:srgbClr val="0000FF"/>
                </a:solidFill>
              </a:rPr>
              <a:t>For a given alum dose, floc formation will decrease if pH allowed to drop below 5.5 or increase above 7.0</a:t>
            </a:r>
          </a:p>
          <a:p>
            <a:endParaRPr lang="en-US" dirty="0"/>
          </a:p>
          <a:p>
            <a:r>
              <a:rPr lang="en-US" dirty="0"/>
              <a:t>At colder</a:t>
            </a:r>
            <a:r>
              <a:rPr lang="en-US" baseline="0" dirty="0"/>
              <a:t> temperatures, may need to coagulate at slightly higher pH (monitor dissolved aluminum residual)  </a:t>
            </a:r>
            <a:r>
              <a:rPr lang="en-US" baseline="0" dirty="0">
                <a:sym typeface="Wingdings" panose="05000000000000000000" pitchFamily="2" charset="2"/>
              </a:rPr>
              <a:t> Table 1-3 in M37 shows pH of minimum solubility of aluminum increasing from 6.0 to 6.2 as temperature decreases from 20 C to 5 C</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7185493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WRITE</a:t>
            </a:r>
            <a:r>
              <a:rPr lang="en-US" b="1" baseline="0" dirty="0"/>
              <a:t> THIS DOWN! </a:t>
            </a:r>
            <a:r>
              <a:rPr lang="en-US" b="1" dirty="0"/>
              <a:t>Both Alum and Iron coagulants achieve greater NOM (i.e. TOC) removal at lower pH values.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215807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Coagulation chemicals are able to bring suspended particles and dissolved organic material together.  The chemistry is  complicated, but we generally understand that at least four things are happening at the same time.</a:t>
            </a:r>
          </a:p>
        </p:txBody>
      </p:sp>
      <p:sp>
        <p:nvSpPr>
          <p:cNvPr id="4" name="Slide Number Placeholder 3"/>
          <p:cNvSpPr>
            <a:spLocks noGrp="1"/>
          </p:cNvSpPr>
          <p:nvPr>
            <p:ph type="sldNum" sz="quarter" idx="5"/>
          </p:nvPr>
        </p:nvSpPr>
        <p:spPr/>
        <p:txBody>
          <a:bodyPr/>
          <a:lstStyle/>
          <a:p>
            <a:pPr>
              <a:defRPr/>
            </a:pPr>
            <a:fld id="{1FAB779E-85BB-453E-9703-795EFF204C67}" type="slidenum">
              <a:rPr lang="en-US" smtClean="0"/>
              <a:pPr>
                <a:defRPr/>
              </a:pPr>
              <a:t>5</a:t>
            </a:fld>
            <a:endParaRPr lang="en-US"/>
          </a:p>
        </p:txBody>
      </p:sp>
    </p:spTree>
    <p:extLst>
      <p:ext uri="{BB962C8B-B14F-4D97-AF65-F5344CB8AC3E}">
        <p14:creationId xmlns:p14="http://schemas.microsoft.com/office/powerpoint/2010/main" val="35894020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think we all know that when we add coagulants to water, the pH will decrease…..</a:t>
            </a:r>
          </a:p>
          <a:p>
            <a:r>
              <a:rPr lang="en-US" dirty="0"/>
              <a:t>Want to dive a little deeper.  Understanding pH will help us understand the role of alkalinity.</a:t>
            </a:r>
          </a:p>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51</a:t>
            </a:fld>
            <a:endParaRPr lang="en-US"/>
          </a:p>
        </p:txBody>
      </p:sp>
    </p:spTree>
    <p:extLst>
      <p:ext uri="{BB962C8B-B14F-4D97-AF65-F5344CB8AC3E}">
        <p14:creationId xmlns:p14="http://schemas.microsoft.com/office/powerpoint/2010/main" val="27956531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Water molecules dissociate</a:t>
            </a:r>
            <a:r>
              <a:rPr lang="en-US" baseline="0" dirty="0"/>
              <a:t> into H+ and OH- ions.  </a:t>
            </a:r>
          </a:p>
          <a:p>
            <a:r>
              <a:rPr lang="en-US" baseline="0" dirty="0"/>
              <a:t>C</a:t>
            </a:r>
            <a:r>
              <a:rPr lang="en-US" dirty="0"/>
              <a:t>ould also measure the [OH-}</a:t>
            </a:r>
            <a:r>
              <a:rPr lang="en-US" baseline="0" dirty="0"/>
              <a:t> concentration; at pH 7, there are an equal number of H+ as OH-; therefore neutral</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52</a:t>
            </a:fld>
            <a:endParaRPr lang="en-US"/>
          </a:p>
        </p:txBody>
      </p:sp>
    </p:spTree>
    <p:extLst>
      <p:ext uri="{BB962C8B-B14F-4D97-AF65-F5344CB8AC3E}">
        <p14:creationId xmlns:p14="http://schemas.microsoft.com/office/powerpoint/2010/main" val="36312294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FAB779E-85BB-453E-9703-795EFF204C67}" type="slidenum">
              <a:rPr lang="en-US" smtClean="0"/>
              <a:pPr>
                <a:defRPr/>
              </a:pPr>
              <a:t>53</a:t>
            </a:fld>
            <a:endParaRPr lang="en-US"/>
          </a:p>
        </p:txBody>
      </p:sp>
    </p:spTree>
    <p:extLst>
      <p:ext uri="{BB962C8B-B14F-4D97-AF65-F5344CB8AC3E}">
        <p14:creationId xmlns:p14="http://schemas.microsoft.com/office/powerpoint/2010/main" val="1822153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120A0-B658-8E23-BC43-BA6AF4E53B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FDB4C7-2572-D12A-10F7-0B566DEDC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70CA08-99E8-9E93-373D-E1C2FED8E83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2A1097-F4CD-1EAA-1D40-71640D77B00A}"/>
              </a:ext>
            </a:extLst>
          </p:cNvPr>
          <p:cNvSpPr>
            <a:spLocks noGrp="1"/>
          </p:cNvSpPr>
          <p:nvPr>
            <p:ph type="sldNum" sz="quarter" idx="10"/>
          </p:nvPr>
        </p:nvSpPr>
        <p:spPr/>
        <p:txBody>
          <a:bodyPr/>
          <a:lstStyle/>
          <a:p>
            <a:pPr>
              <a:defRPr/>
            </a:pPr>
            <a:fld id="{1FAB779E-85BB-453E-9703-795EFF204C67}" type="slidenum">
              <a:rPr lang="en-US" smtClean="0"/>
              <a:pPr>
                <a:defRPr/>
              </a:pPr>
              <a:t>54</a:t>
            </a:fld>
            <a:endParaRPr lang="en-US"/>
          </a:p>
        </p:txBody>
      </p:sp>
    </p:spTree>
    <p:extLst>
      <p:ext uri="{BB962C8B-B14F-4D97-AF65-F5344CB8AC3E}">
        <p14:creationId xmlns:p14="http://schemas.microsoft.com/office/powerpoint/2010/main" val="21454740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55</a:t>
            </a:fld>
            <a:endParaRPr lang="en-US"/>
          </a:p>
        </p:txBody>
      </p:sp>
    </p:spTree>
    <p:extLst>
      <p:ext uri="{BB962C8B-B14F-4D97-AF65-F5344CB8AC3E}">
        <p14:creationId xmlns:p14="http://schemas.microsoft.com/office/powerpoint/2010/main" val="19499612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Lee Hall WTP</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56</a:t>
            </a:fld>
            <a:endParaRPr lang="en-US"/>
          </a:p>
        </p:txBody>
      </p:sp>
    </p:spTree>
    <p:extLst>
      <p:ext uri="{BB962C8B-B14F-4D97-AF65-F5344CB8AC3E}">
        <p14:creationId xmlns:p14="http://schemas.microsoft.com/office/powerpoint/2010/main" val="41894850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Does</a:t>
            </a:r>
            <a:r>
              <a:rPr lang="en-US" b="1" baseline="0" dirty="0"/>
              <a:t> anyone know what alkalinity is composed of?  i.e. what are we really measuring when we measure alkalinity?</a:t>
            </a:r>
            <a:r>
              <a:rPr lang="en-US" baseline="0"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3144931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Aside: if not</a:t>
            </a:r>
            <a:r>
              <a:rPr lang="en-US" baseline="0" dirty="0"/>
              <a:t> enough OH- available to form aluminum or ferric hydroxide, the bicarbonate ions will give up an OH-, leaving CO2; CO2 is an acid as it combines with water to form H2CO3.</a:t>
            </a:r>
          </a:p>
          <a:p>
            <a:endParaRPr lang="en-US" baseline="0" dirty="0"/>
          </a:p>
          <a:p>
            <a:r>
              <a:rPr lang="en-US" baseline="0" dirty="0"/>
              <a:t>Google: Alkalinity consists of ions that incorporate (acid) protons into their molecules so they are not available as free acid that can lower the </a:t>
            </a:r>
            <a:r>
              <a:rPr lang="en-US" baseline="0" dirty="0" err="1"/>
              <a:t>pH.</a:t>
            </a:r>
            <a:endParaRPr lang="en-US" baseline="0" dirty="0"/>
          </a:p>
          <a:p>
            <a:endParaRPr lang="en-US" baseline="0" dirty="0"/>
          </a:p>
          <a:p>
            <a:r>
              <a:rPr lang="en-US" b="1" baseline="0" dirty="0"/>
              <a:t>At pH 7, most alkalinity in the form of bicarbonate!</a:t>
            </a:r>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5677213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mn-ea"/>
                <a:cs typeface="Arial" charset="0"/>
              </a:rPr>
              <a:t>Consider reviewing alkalinity here? and showing alum reaction with alkalinity (one equation from zeta-meter paper on everything you want to know...)</a:t>
            </a:r>
          </a:p>
          <a:p>
            <a:pPr lvl="0"/>
            <a:r>
              <a:rPr lang="en-US" sz="1200" u="sng" kern="1200" dirty="0">
                <a:solidFill>
                  <a:schemeClr val="tx1"/>
                </a:solidFill>
                <a:effectLst/>
                <a:latin typeface="Arial" charset="0"/>
                <a:ea typeface="+mn-ea"/>
                <a:cs typeface="Arial" charset="0"/>
              </a:rPr>
              <a:t>Lime</a:t>
            </a:r>
            <a:r>
              <a:rPr lang="en-US" sz="1200" kern="1200" dirty="0">
                <a:solidFill>
                  <a:schemeClr val="tx1"/>
                </a:solidFill>
                <a:effectLst/>
                <a:latin typeface="Arial" charset="0"/>
                <a:ea typeface="+mn-ea"/>
                <a:cs typeface="Arial" charset="0"/>
              </a:rPr>
              <a:t> is often added to provide </a:t>
            </a:r>
            <a:r>
              <a:rPr lang="en-US" sz="1200" u="sng" kern="1200" dirty="0">
                <a:solidFill>
                  <a:schemeClr val="tx1"/>
                </a:solidFill>
                <a:effectLst/>
                <a:latin typeface="Arial" charset="0"/>
                <a:ea typeface="+mn-ea"/>
                <a:cs typeface="Arial" charset="0"/>
              </a:rPr>
              <a:t>alkalinity</a:t>
            </a:r>
            <a:r>
              <a:rPr lang="en-US" sz="1200" kern="1200" dirty="0">
                <a:solidFill>
                  <a:schemeClr val="tx1"/>
                </a:solidFill>
                <a:effectLst/>
                <a:latin typeface="Arial" charset="0"/>
                <a:ea typeface="+mn-ea"/>
                <a:cs typeface="Arial" charset="0"/>
              </a:rPr>
              <a:t> and facilitate iron precipitation. #54, p. 66</a:t>
            </a:r>
          </a:p>
          <a:p>
            <a:pPr lvl="0"/>
            <a:r>
              <a:rPr lang="en-US" sz="1200" kern="1200" dirty="0">
                <a:solidFill>
                  <a:schemeClr val="tx1"/>
                </a:solidFill>
                <a:effectLst/>
                <a:latin typeface="Arial" charset="0"/>
                <a:ea typeface="+mn-ea"/>
                <a:cs typeface="Arial" charset="0"/>
              </a:rPr>
              <a:t>options for increasing alkalinity: lime, soda ash, caustic soda, and sodium bicarbonate. </a:t>
            </a:r>
          </a:p>
          <a:p>
            <a:pPr lvl="0"/>
            <a:r>
              <a:rPr lang="en-US" sz="1200" kern="1200" dirty="0">
                <a:solidFill>
                  <a:schemeClr val="tx1"/>
                </a:solidFill>
                <a:effectLst/>
                <a:latin typeface="Arial" charset="0"/>
                <a:ea typeface="+mn-ea"/>
                <a:cs typeface="Arial" charset="0"/>
              </a:rPr>
              <a:t>Lime is cheapest, but more difficult to handle/feed.</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9697422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Aside: if not</a:t>
            </a:r>
            <a:r>
              <a:rPr lang="en-US" baseline="0" dirty="0"/>
              <a:t> enough OH- available to form aluminum or ferric hydroxide, the bicarbonate ions will give up an OH-, leaving CO2; CO2 is an acid as it combines with water to form H2CO3.</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682425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a:t>Colloidal = very small</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6</a:t>
            </a:fld>
            <a:endParaRPr lang="en-US"/>
          </a:p>
        </p:txBody>
      </p:sp>
    </p:spTree>
    <p:extLst>
      <p:ext uri="{BB962C8B-B14F-4D97-AF65-F5344CB8AC3E}">
        <p14:creationId xmlns:p14="http://schemas.microsoft.com/office/powerpoint/2010/main" val="3998101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How do each</a:t>
            </a:r>
            <a:r>
              <a:rPr lang="en-US" baseline="0" dirty="0"/>
              <a:t> of these increase alkalinity?</a:t>
            </a:r>
          </a:p>
          <a:p>
            <a:endParaRPr lang="en-US" baseline="0" dirty="0"/>
          </a:p>
          <a:p>
            <a:r>
              <a:rPr lang="en-US" baseline="0" dirty="0"/>
              <a:t>Does it matter which chemical you use???!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88514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As TOC increases, you are moving down the table.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As Alkalinity increases,</a:t>
            </a:r>
            <a:r>
              <a:rPr lang="en-US" sz="1200" kern="1200" baseline="0" dirty="0">
                <a:solidFill>
                  <a:schemeClr val="tx1"/>
                </a:solidFill>
                <a:effectLst/>
                <a:latin typeface="Arial" charset="0"/>
                <a:ea typeface="+mn-ea"/>
                <a:cs typeface="Arial" charset="0"/>
              </a:rPr>
              <a:t> the required removal of TOC decreases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effectLst/>
                <a:latin typeface="Arial" charset="0"/>
                <a:ea typeface="+mn-ea"/>
                <a:cs typeface="Arial" charset="0"/>
              </a:rPr>
              <a:t>Or, conversely, as Alkalinity decreases, the required TOC removal increases.</a:t>
            </a:r>
            <a:endParaRPr lang="en-US" sz="1200" kern="1200" dirty="0">
              <a:solidFill>
                <a:schemeClr val="tx1"/>
              </a:solidFill>
              <a:effectLst/>
              <a:latin typeface="Arial" charset="0"/>
              <a:ea typeface="+mn-ea"/>
              <a:cs typeface="Arial" charset="0"/>
            </a:endParaRPr>
          </a:p>
          <a:p>
            <a:endParaRPr lang="en-US" sz="1200" kern="1200" dirty="0">
              <a:solidFill>
                <a:schemeClr val="tx1"/>
              </a:solidFill>
              <a:effectLst/>
              <a:latin typeface="Arial" charset="0"/>
              <a:ea typeface="+mn-ea"/>
              <a:cs typeface="Arial"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0041701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we know we are</a:t>
            </a:r>
            <a:r>
              <a:rPr lang="en-US" baseline="0" dirty="0"/>
              <a:t> getting IT right?  </a:t>
            </a:r>
            <a:r>
              <a:rPr lang="en-US" b="1" baseline="0" dirty="0"/>
              <a:t>My favorite are trends</a:t>
            </a:r>
            <a:r>
              <a:rPr lang="en-US" baseline="0" dirty="0"/>
              <a:t>, </a:t>
            </a:r>
            <a:r>
              <a:rPr lang="en-US" b="1" baseline="0" dirty="0"/>
              <a:t>but trends do not tell you everything </a:t>
            </a:r>
            <a:r>
              <a:rPr lang="en-US" baseline="0" dirty="0">
                <a:sym typeface="Wingdings" panose="05000000000000000000" pitchFamily="2" charset="2"/>
              </a:rPr>
              <a:t> which way to go (up or down), or effectiveness of alternate coagulants, polymers, oxidants, etc.  And we do not often have time or ability to test every combination on full-scale so we need additional tools.</a:t>
            </a:r>
          </a:p>
          <a:p>
            <a:endParaRPr lang="en-US" baseline="0" dirty="0">
              <a:sym typeface="Wingdings" panose="05000000000000000000" pitchFamily="2" charset="2"/>
            </a:endParaRPr>
          </a:p>
          <a:p>
            <a:r>
              <a:rPr lang="en-US" dirty="0"/>
              <a:t>Tools for evaluating</a:t>
            </a:r>
            <a:r>
              <a:rPr lang="en-US" baseline="0" dirty="0"/>
              <a:t> coagulation chemicals and dose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70</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6322519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Evaluate multiple doses, coagulant</a:t>
            </a:r>
            <a:r>
              <a:rPr lang="en-US" baseline="0" dirty="0"/>
              <a:t> aids, pH simultaneously.</a:t>
            </a:r>
          </a:p>
          <a:p>
            <a:r>
              <a:rPr lang="en-US" baseline="0" dirty="0"/>
              <a:t>Very good idea what your TOC/DOC removal will be for a given coagulant product and dose.</a:t>
            </a:r>
          </a:p>
          <a:p>
            <a:r>
              <a:rPr lang="en-US" baseline="0" dirty="0"/>
              <a:t>But they have their limitations ….</a:t>
            </a:r>
          </a:p>
          <a:p>
            <a:r>
              <a:rPr lang="en-US" dirty="0"/>
              <a:t>Not accurate for HM or LH at</a:t>
            </a:r>
            <a:r>
              <a:rPr lang="en-US" baseline="0" dirty="0"/>
              <a:t> NNWW</a:t>
            </a:r>
            <a:endParaRPr lang="en-US" dirty="0"/>
          </a:p>
        </p:txBody>
      </p:sp>
      <p:sp>
        <p:nvSpPr>
          <p:cNvPr id="4" name="Slide Number Placeholder 3"/>
          <p:cNvSpPr>
            <a:spLocks noGrp="1"/>
          </p:cNvSpPr>
          <p:nvPr>
            <p:ph type="sldNum" sz="quarter" idx="10"/>
          </p:nvPr>
        </p:nvSpPr>
        <p:spPr/>
        <p:txBody>
          <a:bodyPr/>
          <a:lstStyle/>
          <a:p>
            <a:fld id="{3A2A1695-835B-425A-9391-51A39DA2FF97}" type="slidenum">
              <a:rPr lang="en-US" smtClean="0"/>
              <a:t>71</a:t>
            </a:fld>
            <a:endParaRPr lang="en-US"/>
          </a:p>
        </p:txBody>
      </p:sp>
    </p:spTree>
    <p:extLst>
      <p:ext uri="{BB962C8B-B14F-4D97-AF65-F5344CB8AC3E}">
        <p14:creationId xmlns:p14="http://schemas.microsoft.com/office/powerpoint/2010/main" val="179782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Filterability Index</a:t>
            </a:r>
          </a:p>
          <a:p>
            <a:r>
              <a:rPr lang="en-US" b="0" dirty="0"/>
              <a:t>Focus</a:t>
            </a:r>
            <a:r>
              <a:rPr lang="en-US" b="0" baseline="0" dirty="0"/>
              <a:t> on which chemical and how much</a:t>
            </a:r>
          </a:p>
          <a:p>
            <a:r>
              <a:rPr lang="en-US" b="0" baseline="0" dirty="0"/>
              <a:t>Don’t over scrutinize flocculation </a:t>
            </a:r>
          </a:p>
          <a:p>
            <a:r>
              <a:rPr lang="en-US" b="0" baseline="0" dirty="0"/>
              <a:t>Don’t rely on just visual observations alone.</a:t>
            </a:r>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A2A1695-835B-425A-9391-51A39DA2FF9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926603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most naturally occurring particles have a net</a:t>
            </a:r>
            <a:r>
              <a:rPr lang="en-US" baseline="0" dirty="0"/>
              <a:t> negative surface charge; like charges repel </a:t>
            </a:r>
            <a:r>
              <a:rPr lang="en-US" baseline="0" dirty="0">
                <a:sym typeface="Wingdings" panose="05000000000000000000" pitchFamily="2" charset="2"/>
              </a:rPr>
              <a:t> stable suspension.  Do not want to aggregate into larger particles.</a:t>
            </a:r>
          </a:p>
          <a:p>
            <a:r>
              <a:rPr lang="en-US" baseline="0" dirty="0">
                <a:sym typeface="Wingdings" panose="05000000000000000000" pitchFamily="2" charset="2"/>
              </a:rPr>
              <a:t>Coagulation reduces or neutralizes the particle charges so the particles will aggregate and/or provide positively charged species that will form complexes with NOM and precipitate out.</a:t>
            </a:r>
            <a:endParaRPr lang="en-US" dirty="0"/>
          </a:p>
        </p:txBody>
      </p:sp>
      <p:sp>
        <p:nvSpPr>
          <p:cNvPr id="4" name="Slide Number Placeholder 3"/>
          <p:cNvSpPr>
            <a:spLocks noGrp="1"/>
          </p:cNvSpPr>
          <p:nvPr>
            <p:ph type="sldNum" sz="quarter" idx="10"/>
          </p:nvPr>
        </p:nvSpPr>
        <p:spPr/>
        <p:txBody>
          <a:bodyPr/>
          <a:lstStyle/>
          <a:p>
            <a:fld id="{3A2A1695-835B-425A-9391-51A39DA2FF97}" type="slidenum">
              <a:rPr lang="en-US" smtClean="0"/>
              <a:t>73</a:t>
            </a:fld>
            <a:endParaRPr lang="en-US"/>
          </a:p>
        </p:txBody>
      </p:sp>
    </p:spTree>
    <p:extLst>
      <p:ext uri="{BB962C8B-B14F-4D97-AF65-F5344CB8AC3E}">
        <p14:creationId xmlns:p14="http://schemas.microsoft.com/office/powerpoint/2010/main" val="23898923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highly charged surface of the particle and layers of charged ions surrounding the particle create an electrostatic potential between the particle and bulk solution.  The potential is greatest at the particle surface and decreases with distance as move away from the particle surface.  </a:t>
            </a:r>
            <a:r>
              <a:rPr lang="en-US" b="1" baseline="0" dirty="0"/>
              <a:t>Electrical Potential curve</a:t>
            </a:r>
            <a:r>
              <a:rPr lang="en-US" baseline="0" dirty="0"/>
              <a:t>.</a:t>
            </a:r>
          </a:p>
          <a:p>
            <a:endParaRPr lang="en-US" baseline="0" dirty="0"/>
          </a:p>
          <a:p>
            <a:r>
              <a:rPr lang="en-US" baseline="0" dirty="0"/>
              <a:t>Coagulant addition reduces the negative surface charge of particles by adding positively charged molecules so that the attractive Van der Waals forces can bring the particles together and form larger floc.</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3A2A1695-835B-425A-9391-51A39DA2FF97}" type="slidenum">
              <a:rPr lang="en-US" smtClean="0"/>
              <a:t>75</a:t>
            </a:fld>
            <a:endParaRPr lang="en-US"/>
          </a:p>
        </p:txBody>
      </p:sp>
    </p:spTree>
    <p:extLst>
      <p:ext uri="{BB962C8B-B14F-4D97-AF65-F5344CB8AC3E}">
        <p14:creationId xmlns:p14="http://schemas.microsoft.com/office/powerpoint/2010/main" val="3877833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a slightly positive zeta potential has proved to be effective for</a:t>
            </a:r>
            <a:r>
              <a:rPr lang="en-US" baseline="0" dirty="0"/>
              <a:t> both surface water plants in Newport News.</a:t>
            </a:r>
            <a:endParaRPr lang="en-US" dirty="0"/>
          </a:p>
        </p:txBody>
      </p:sp>
      <p:sp>
        <p:nvSpPr>
          <p:cNvPr id="4" name="Slide Number Placeholder 3"/>
          <p:cNvSpPr>
            <a:spLocks noGrp="1"/>
          </p:cNvSpPr>
          <p:nvPr>
            <p:ph type="sldNum" sz="quarter" idx="10"/>
          </p:nvPr>
        </p:nvSpPr>
        <p:spPr/>
        <p:txBody>
          <a:bodyPr/>
          <a:lstStyle/>
          <a:p>
            <a:fld id="{3A2A1695-835B-425A-9391-51A39DA2FF97}" type="slidenum">
              <a:rPr lang="en-US" smtClean="0"/>
              <a:t>76</a:t>
            </a:fld>
            <a:endParaRPr lang="en-US"/>
          </a:p>
        </p:txBody>
      </p:sp>
    </p:spTree>
    <p:extLst>
      <p:ext uri="{BB962C8B-B14F-4D97-AF65-F5344CB8AC3E}">
        <p14:creationId xmlns:p14="http://schemas.microsoft.com/office/powerpoint/2010/main" val="22212652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Malvern </a:t>
            </a:r>
            <a:r>
              <a:rPr lang="en-US" dirty="0" err="1"/>
              <a:t>Panalytical</a:t>
            </a:r>
            <a:r>
              <a:rPr lang="en-US" dirty="0"/>
              <a:t> (June 2020), this</a:t>
            </a:r>
            <a:r>
              <a:rPr lang="en-US" baseline="0" dirty="0"/>
              <a:t> data from 30 different river sources.  </a:t>
            </a:r>
            <a:r>
              <a:rPr lang="en-US" baseline="0" dirty="0">
                <a:sym typeface="Wingdings" panose="05000000000000000000" pitchFamily="2" charset="2"/>
              </a:rPr>
              <a:t> show optimum operating range of -5 mV to +3 mV.</a:t>
            </a:r>
            <a:endParaRPr lang="en-US" dirty="0"/>
          </a:p>
        </p:txBody>
      </p:sp>
      <p:sp>
        <p:nvSpPr>
          <p:cNvPr id="4" name="Slide Number Placeholder 3"/>
          <p:cNvSpPr>
            <a:spLocks noGrp="1"/>
          </p:cNvSpPr>
          <p:nvPr>
            <p:ph type="sldNum" sz="quarter" idx="10"/>
          </p:nvPr>
        </p:nvSpPr>
        <p:spPr/>
        <p:txBody>
          <a:bodyPr/>
          <a:lstStyle/>
          <a:p>
            <a:fld id="{3A2A1695-835B-425A-9391-51A39DA2FF97}" type="slidenum">
              <a:rPr lang="en-US" smtClean="0"/>
              <a:t>77</a:t>
            </a:fld>
            <a:endParaRPr lang="en-US"/>
          </a:p>
        </p:txBody>
      </p:sp>
    </p:spTree>
    <p:extLst>
      <p:ext uri="{BB962C8B-B14F-4D97-AF65-F5344CB8AC3E}">
        <p14:creationId xmlns:p14="http://schemas.microsoft.com/office/powerpoint/2010/main" val="30617797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Can measure every day to create trends, figure out a plant’s “</a:t>
            </a:r>
            <a:r>
              <a:rPr lang="en-US"/>
              <a:t>sweet spot”</a:t>
            </a:r>
            <a:endParaRPr lang="en-US" dirty="0"/>
          </a:p>
        </p:txBody>
      </p:sp>
      <p:sp>
        <p:nvSpPr>
          <p:cNvPr id="4" name="Slide Number Placeholder 3"/>
          <p:cNvSpPr>
            <a:spLocks noGrp="1"/>
          </p:cNvSpPr>
          <p:nvPr>
            <p:ph type="sldNum" sz="quarter" idx="5"/>
          </p:nvPr>
        </p:nvSpPr>
        <p:spPr/>
        <p:txBody>
          <a:bodyPr/>
          <a:lstStyle/>
          <a:p>
            <a:fld id="{3A2A1695-835B-425A-9391-51A39DA2FF97}" type="slidenum">
              <a:rPr lang="en-US" smtClean="0"/>
              <a:t>78</a:t>
            </a:fld>
            <a:endParaRPr lang="en-US"/>
          </a:p>
        </p:txBody>
      </p:sp>
    </p:spTree>
    <p:extLst>
      <p:ext uri="{BB962C8B-B14F-4D97-AF65-F5344CB8AC3E}">
        <p14:creationId xmlns:p14="http://schemas.microsoft.com/office/powerpoint/2010/main" val="1310931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Valence refers to the charge of the atom or molecule and is related to the balance of electrons and protons.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When neutral, atoms have an equal number of protons and electrons; many atoms will either give up electrons or take extra electrons giving them either a positive or negative charge.  In this case, metals that have given up three electrons so they carry a +3 charge.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“Tri-valent metals”; i.e. will give up three electrons and therefore have a +3 ionic charge.</a:t>
            </a:r>
          </a:p>
          <a:p>
            <a:endParaRPr lang="en-US" dirty="0"/>
          </a:p>
          <a:p>
            <a:r>
              <a:rPr lang="en-US" dirty="0"/>
              <a:t>Anybody use a coagulant other than these?</a:t>
            </a:r>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7</a:t>
            </a:fld>
            <a:endParaRPr lang="en-US"/>
          </a:p>
        </p:txBody>
      </p:sp>
    </p:spTree>
    <p:extLst>
      <p:ext uri="{BB962C8B-B14F-4D97-AF65-F5344CB8AC3E}">
        <p14:creationId xmlns:p14="http://schemas.microsoft.com/office/powerpoint/2010/main" val="2413536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we know we are</a:t>
            </a:r>
            <a:r>
              <a:rPr lang="en-US" baseline="0" dirty="0"/>
              <a:t> getting IT right?  </a:t>
            </a:r>
            <a:r>
              <a:rPr lang="en-US" b="1" baseline="0" dirty="0"/>
              <a:t>My favorite are trends</a:t>
            </a:r>
            <a:r>
              <a:rPr lang="en-US" baseline="0" dirty="0"/>
              <a:t>, </a:t>
            </a:r>
            <a:r>
              <a:rPr lang="en-US" b="1" baseline="0" dirty="0"/>
              <a:t>but trends do not tell you everything </a:t>
            </a:r>
            <a:r>
              <a:rPr lang="en-US" baseline="0" dirty="0">
                <a:sym typeface="Wingdings" panose="05000000000000000000" pitchFamily="2" charset="2"/>
              </a:rPr>
              <a:t> which way to go (up or down), or effectiveness of alternate coagulants, polymers, oxidants, etc.  And we do not often have time or ability to test every combination on full-scale so we need additional tools.</a:t>
            </a:r>
          </a:p>
          <a:p>
            <a:endParaRPr lang="en-US" baseline="0" dirty="0">
              <a:sym typeface="Wingdings" panose="05000000000000000000" pitchFamily="2" charset="2"/>
            </a:endParaRPr>
          </a:p>
          <a:p>
            <a:r>
              <a:rPr lang="en-US" dirty="0"/>
              <a:t>Tools for evaluating</a:t>
            </a:r>
            <a:r>
              <a:rPr lang="en-US" baseline="0" dirty="0"/>
              <a:t> coagulation chemicals and dose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707704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 to cull out more slides</a:t>
            </a:r>
          </a:p>
        </p:txBody>
      </p:sp>
      <p:sp>
        <p:nvSpPr>
          <p:cNvPr id="4" name="Slide Number Placeholder 3"/>
          <p:cNvSpPr>
            <a:spLocks noGrp="1"/>
          </p:cNvSpPr>
          <p:nvPr>
            <p:ph type="sldNum" sz="quarter" idx="10"/>
          </p:nvPr>
        </p:nvSpPr>
        <p:spPr/>
        <p:txBody>
          <a:bodyPr/>
          <a:lstStyle/>
          <a:p>
            <a:fld id="{868B6FDE-4485-4D8C-BFF1-A9F27CBA9946}" type="slidenum">
              <a:rPr lang="en-US" smtClean="0"/>
              <a:t>80</a:t>
            </a:fld>
            <a:endParaRPr lang="en-US"/>
          </a:p>
        </p:txBody>
      </p:sp>
    </p:spTree>
    <p:extLst>
      <p:ext uri="{BB962C8B-B14F-4D97-AF65-F5344CB8AC3E}">
        <p14:creationId xmlns:p14="http://schemas.microsoft.com/office/powerpoint/2010/main" val="38333746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Instruments and trends allow us to see very subtle changes in performance that would not be detected on an overview slide!</a:t>
            </a:r>
          </a:p>
          <a:p>
            <a:r>
              <a:rPr lang="en-US" dirty="0"/>
              <a:t>Balance between plant performance and chemical</a:t>
            </a:r>
            <a:r>
              <a:rPr lang="en-US" baseline="0" dirty="0"/>
              <a:t> usage</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95</a:t>
            </a:fld>
            <a:endParaRPr lang="en-US"/>
          </a:p>
        </p:txBody>
      </p:sp>
    </p:spTree>
    <p:extLst>
      <p:ext uri="{BB962C8B-B14F-4D97-AF65-F5344CB8AC3E}">
        <p14:creationId xmlns:p14="http://schemas.microsoft.com/office/powerpoint/2010/main" val="15836544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Cannot</a:t>
            </a:r>
            <a:r>
              <a:rPr lang="en-US" baseline="0" dirty="0"/>
              <a:t> discern subtle changes or trends from snapshot of filter data!</a:t>
            </a:r>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96</a:t>
            </a:fld>
            <a:endParaRPr lang="en-US"/>
          </a:p>
        </p:txBody>
      </p:sp>
    </p:spTree>
    <p:extLst>
      <p:ext uri="{BB962C8B-B14F-4D97-AF65-F5344CB8AC3E}">
        <p14:creationId xmlns:p14="http://schemas.microsoft.com/office/powerpoint/2010/main" val="23885141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a:t>
            </a:r>
            <a:r>
              <a:rPr lang="en-US" b="1" baseline="0" dirty="0"/>
              <a:t> glad this is not my plant (and I’m not this guy)!</a:t>
            </a:r>
            <a:endParaRPr lang="en-US" b="1"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102</a:t>
            </a:fld>
            <a:endParaRPr lang="en-US"/>
          </a:p>
        </p:txBody>
      </p:sp>
    </p:spTree>
    <p:extLst>
      <p:ext uri="{BB962C8B-B14F-4D97-AF65-F5344CB8AC3E}">
        <p14:creationId xmlns:p14="http://schemas.microsoft.com/office/powerpoint/2010/main" val="1018196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8</a:t>
            </a:fld>
            <a:endParaRPr lang="en-US"/>
          </a:p>
        </p:txBody>
      </p:sp>
    </p:spTree>
    <p:extLst>
      <p:ext uri="{BB962C8B-B14F-4D97-AF65-F5344CB8AC3E}">
        <p14:creationId xmlns:p14="http://schemas.microsoft.com/office/powerpoint/2010/main" val="3862240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pPr defTabSz="966612">
              <a:defRPr/>
            </a:pPr>
            <a:r>
              <a:rPr lang="en-US" dirty="0"/>
              <a:t>A “Process” in which treatment chemicals are added to water causing the reduction or elimination of the </a:t>
            </a:r>
            <a:r>
              <a:rPr lang="en-US" i="1" u="sng" dirty="0"/>
              <a:t>REPLUSIVE </a:t>
            </a:r>
            <a:r>
              <a:rPr lang="en-US" dirty="0"/>
              <a:t>forces that exist between particles.</a:t>
            </a:r>
          </a:p>
          <a:p>
            <a:pPr defTabSz="966612">
              <a:defRPr/>
            </a:pPr>
            <a:endParaRPr lang="en-US" dirty="0"/>
          </a:p>
          <a:p>
            <a:pPr defTabSz="966612">
              <a:defRPr/>
            </a:pPr>
            <a:r>
              <a:rPr lang="en-US" dirty="0"/>
              <a:t>Occurs when </a:t>
            </a:r>
            <a:r>
              <a:rPr lang="en-US" dirty="0" err="1">
                <a:solidFill>
                  <a:srgbClr val="FF0000"/>
                </a:solidFill>
              </a:rPr>
              <a:t>electrokinetic</a:t>
            </a:r>
            <a:r>
              <a:rPr lang="en-US" dirty="0">
                <a:solidFill>
                  <a:srgbClr val="FF0000"/>
                </a:solidFill>
              </a:rPr>
              <a:t> (-)</a:t>
            </a:r>
            <a:r>
              <a:rPr lang="en-US" dirty="0"/>
              <a:t> charge is reduced or eliminated</a:t>
            </a:r>
          </a:p>
          <a:p>
            <a:endParaRPr lang="en-US" dirty="0"/>
          </a:p>
        </p:txBody>
      </p:sp>
      <p:sp>
        <p:nvSpPr>
          <p:cNvPr id="4" name="Slide Number Placeholder 3"/>
          <p:cNvSpPr>
            <a:spLocks noGrp="1"/>
          </p:cNvSpPr>
          <p:nvPr>
            <p:ph type="sldNum" sz="quarter" idx="10"/>
          </p:nvPr>
        </p:nvSpPr>
        <p:spPr/>
        <p:txBody>
          <a:bodyPr/>
          <a:lstStyle/>
          <a:p>
            <a:pPr>
              <a:defRPr/>
            </a:pPr>
            <a:fld id="{1FAB779E-85BB-453E-9703-795EFF204C67}" type="slidenum">
              <a:rPr lang="en-US" smtClean="0"/>
              <a:pPr>
                <a:defRPr/>
              </a:pPr>
              <a:t>9</a:t>
            </a:fld>
            <a:endParaRPr lang="en-US"/>
          </a:p>
        </p:txBody>
      </p:sp>
    </p:spTree>
    <p:extLst>
      <p:ext uri="{BB962C8B-B14F-4D97-AF65-F5344CB8AC3E}">
        <p14:creationId xmlns:p14="http://schemas.microsoft.com/office/powerpoint/2010/main" val="2260751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WSO definition</a:t>
            </a:r>
            <a:r>
              <a:rPr lang="en-US" baseline="0" dirty="0"/>
              <a:t> of Flocculation: the water treatment process, following coagulation, that uses gentle stirring to bring suspended particles together so that they will form larger, more </a:t>
            </a:r>
            <a:r>
              <a:rPr lang="en-US" baseline="0" dirty="0" err="1"/>
              <a:t>settleable</a:t>
            </a:r>
            <a:r>
              <a:rPr lang="en-US" baseline="0" dirty="0"/>
              <a:t> clumps called floc.</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AB779E-85BB-453E-9703-795EFF204C67}"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917347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Footer Placeholder 3"/>
          <p:cNvSpPr>
            <a:spLocks noGrp="1"/>
          </p:cNvSpPr>
          <p:nvPr>
            <p:ph type="ftr" sz="quarter" idx="10"/>
          </p:nvPr>
        </p:nvSpPr>
        <p:spPr/>
        <p:txBody>
          <a:bodyPr/>
          <a:lstStyle/>
          <a:p>
            <a:r>
              <a:rPr lang="en-US"/>
              <a:t>Optimizing the Coagulation Process</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6229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6229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371600"/>
            <a:ext cx="8229600" cy="4525963"/>
          </a:xfrm>
        </p:spPr>
        <p:txBody>
          <a:bodyPr/>
          <a:lstStyle/>
          <a:p>
            <a:pPr lvl="0"/>
            <a:endParaRPr lang="en-US"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3716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3716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7099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sp>
        <p:nvSpPr>
          <p:cNvPr id="4" name="Footer Placeholder 3"/>
          <p:cNvSpPr>
            <a:spLocks noGrp="1"/>
          </p:cNvSpPr>
          <p:nvPr>
            <p:ph type="ftr" sz="quarter" idx="10"/>
          </p:nvPr>
        </p:nvSpPr>
        <p:spPr/>
        <p:txBody>
          <a:bodyPr/>
          <a:lstStyle/>
          <a:p>
            <a:r>
              <a:rPr lang="en-US"/>
              <a:t>Optimizing the Coagulation Process</a:t>
            </a:r>
            <a:endParaRPr lang="en-US" dirty="0"/>
          </a:p>
        </p:txBody>
      </p:sp>
    </p:spTree>
    <p:extLst>
      <p:ext uri="{BB962C8B-B14F-4D97-AF65-F5344CB8AC3E}">
        <p14:creationId xmlns:p14="http://schemas.microsoft.com/office/powerpoint/2010/main" val="22184076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940775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Click to edit Master text styles</a:t>
            </a:r>
          </a:p>
        </p:txBody>
      </p:sp>
    </p:spTree>
    <p:extLst>
      <p:ext uri="{BB962C8B-B14F-4D97-AF65-F5344CB8AC3E}">
        <p14:creationId xmlns:p14="http://schemas.microsoft.com/office/powerpoint/2010/main" val="3689428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716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356794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81873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69606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3994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Tree>
    <p:extLst>
      <p:ext uri="{BB962C8B-B14F-4D97-AF65-F5344CB8AC3E}">
        <p14:creationId xmlns:p14="http://schemas.microsoft.com/office/powerpoint/2010/main" val="312959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Tree>
    <p:extLst>
      <p:ext uri="{BB962C8B-B14F-4D97-AF65-F5344CB8AC3E}">
        <p14:creationId xmlns:p14="http://schemas.microsoft.com/office/powerpoint/2010/main" val="22563113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86014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6229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2"/>
            <a:ext cx="6019800" cy="56229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99858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371604"/>
            <a:ext cx="8229600" cy="4525963"/>
          </a:xfrm>
        </p:spPr>
        <p:txBody>
          <a:bodyPr/>
          <a:lstStyle/>
          <a:p>
            <a:pPr lvl="0"/>
            <a:endParaRPr lang="en-US" noProof="0"/>
          </a:p>
        </p:txBody>
      </p:sp>
    </p:spTree>
    <p:extLst>
      <p:ext uri="{BB962C8B-B14F-4D97-AF65-F5344CB8AC3E}">
        <p14:creationId xmlns:p14="http://schemas.microsoft.com/office/powerpoint/2010/main" val="1304231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371604"/>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3716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709992"/>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0912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716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emf"/><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4"/>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5"/>
          <p:cNvSpPr>
            <a:spLocks noGrp="1" noChangeArrowheads="1"/>
          </p:cNvSpPr>
          <p:nvPr>
            <p:ph type="body" idx="1"/>
          </p:nvPr>
        </p:nvSpPr>
        <p:spPr bwMode="auto">
          <a:xfrm>
            <a:off x="457200" y="13716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5"/>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09600" y="6019800"/>
            <a:ext cx="3200393" cy="700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oter Placeholder 5"/>
          <p:cNvSpPr>
            <a:spLocks noGrp="1"/>
          </p:cNvSpPr>
          <p:nvPr>
            <p:ph type="ftr" sz="quarter" idx="3"/>
          </p:nvPr>
        </p:nvSpPr>
        <p:spPr>
          <a:xfrm>
            <a:off x="4495800" y="616652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Optimizing the Coagulation Process</a:t>
            </a:r>
          </a:p>
        </p:txBody>
      </p:sp>
    </p:spTree>
  </p:cSld>
  <p:clrMap bg1="lt1" tx1="dk1" bg2="lt2" tx2="dk2" accent1="accent1" accent2="accent2" accent3="accent3" accent4="accent4" accent5="accent5" accent6="accent6" hlink="hlink" folHlink="folHlink"/>
  <p:sldLayoutIdLst>
    <p:sldLayoutId id="2147483749" r:id="rId1"/>
    <p:sldLayoutId id="2147483748" r:id="rId2"/>
    <p:sldLayoutId id="2147483747" r:id="rId3"/>
    <p:sldLayoutId id="2147483746" r:id="rId4"/>
    <p:sldLayoutId id="2147483745" r:id="rId5"/>
    <p:sldLayoutId id="2147483744" r:id="rId6"/>
    <p:sldLayoutId id="2147483743" r:id="rId7"/>
    <p:sldLayoutId id="2147483742" r:id="rId8"/>
    <p:sldLayoutId id="2147483741" r:id="rId9"/>
    <p:sldLayoutId id="2147483740" r:id="rId10"/>
    <p:sldLayoutId id="2147483739" r:id="rId11"/>
    <p:sldLayoutId id="2147483738" r:id="rId12"/>
    <p:sldLayoutId id="2147483737" r:id="rId13"/>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4"/>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5"/>
          <p:cNvSpPr>
            <a:spLocks noGrp="1" noChangeArrowheads="1"/>
          </p:cNvSpPr>
          <p:nvPr>
            <p:ph type="body" idx="1"/>
          </p:nvPr>
        </p:nvSpPr>
        <p:spPr bwMode="auto">
          <a:xfrm>
            <a:off x="457200" y="1371604"/>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5"/>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09602" y="6019804"/>
            <a:ext cx="3200393" cy="700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oter Placeholder 5"/>
          <p:cNvSpPr>
            <a:spLocks noGrp="1"/>
          </p:cNvSpPr>
          <p:nvPr>
            <p:ph type="ftr" sz="quarter" idx="3"/>
          </p:nvPr>
        </p:nvSpPr>
        <p:spPr>
          <a:xfrm>
            <a:off x="4495800" y="6166525"/>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Optimizing the Coagulation Process</a:t>
            </a:r>
          </a:p>
        </p:txBody>
      </p:sp>
    </p:spTree>
    <p:extLst>
      <p:ext uri="{BB962C8B-B14F-4D97-AF65-F5344CB8AC3E}">
        <p14:creationId xmlns:p14="http://schemas.microsoft.com/office/powerpoint/2010/main" val="1379521907"/>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189" algn="ctr" rtl="0" fontAlgn="base">
        <a:spcBef>
          <a:spcPct val="0"/>
        </a:spcBef>
        <a:spcAft>
          <a:spcPct val="0"/>
        </a:spcAft>
        <a:defRPr sz="4400">
          <a:solidFill>
            <a:schemeClr val="tx2"/>
          </a:solidFill>
          <a:latin typeface="Arial" charset="0"/>
        </a:defRPr>
      </a:lvl6pPr>
      <a:lvl7pPr marL="914377" algn="ctr" rtl="0" fontAlgn="base">
        <a:spcBef>
          <a:spcPct val="0"/>
        </a:spcBef>
        <a:spcAft>
          <a:spcPct val="0"/>
        </a:spcAft>
        <a:defRPr sz="4400">
          <a:solidFill>
            <a:schemeClr val="tx2"/>
          </a:solidFill>
          <a:latin typeface="Arial" charset="0"/>
        </a:defRPr>
      </a:lvl7pPr>
      <a:lvl8pPr marL="1371566" algn="ctr" rtl="0" fontAlgn="base">
        <a:spcBef>
          <a:spcPct val="0"/>
        </a:spcBef>
        <a:spcAft>
          <a:spcPct val="0"/>
        </a:spcAft>
        <a:defRPr sz="4400">
          <a:solidFill>
            <a:schemeClr val="tx2"/>
          </a:solidFill>
          <a:latin typeface="Arial" charset="0"/>
        </a:defRPr>
      </a:lvl8pPr>
      <a:lvl9pPr marL="1828754" algn="ctr" rtl="0" fontAlgn="base">
        <a:spcBef>
          <a:spcPct val="0"/>
        </a:spcBef>
        <a:spcAft>
          <a:spcPct val="0"/>
        </a:spcAft>
        <a:defRPr sz="4400">
          <a:solidFill>
            <a:schemeClr val="tx2"/>
          </a:solidFill>
          <a:latin typeface="Arial" charset="0"/>
        </a:defRPr>
      </a:lvl9pPr>
    </p:titleStyle>
    <p:bodyStyle>
      <a:lvl1pPr marL="342891" indent="-342891" algn="l" rtl="0" eaLnBrk="0" fontAlgn="base" hangingPunct="0">
        <a:spcBef>
          <a:spcPct val="20000"/>
        </a:spcBef>
        <a:spcAft>
          <a:spcPct val="0"/>
        </a:spcAft>
        <a:buChar char="•"/>
        <a:defRPr sz="3200">
          <a:solidFill>
            <a:schemeClr val="tx1"/>
          </a:solidFill>
          <a:latin typeface="+mn-lt"/>
          <a:ea typeface="+mn-ea"/>
          <a:cs typeface="+mn-cs"/>
        </a:defRPr>
      </a:lvl1pPr>
      <a:lvl2pPr marL="742932" indent="-285744" algn="l" rtl="0" eaLnBrk="0" fontAlgn="base" hangingPunct="0">
        <a:spcBef>
          <a:spcPct val="20000"/>
        </a:spcBef>
        <a:spcAft>
          <a:spcPct val="0"/>
        </a:spcAft>
        <a:buChar char="–"/>
        <a:defRPr sz="2800">
          <a:solidFill>
            <a:schemeClr val="tx1"/>
          </a:solidFill>
          <a:latin typeface="+mn-lt"/>
        </a:defRPr>
      </a:lvl2pPr>
      <a:lvl3pPr marL="1142971" indent="-228594" algn="l" rtl="0" eaLnBrk="0" fontAlgn="base" hangingPunct="0">
        <a:spcBef>
          <a:spcPct val="20000"/>
        </a:spcBef>
        <a:spcAft>
          <a:spcPct val="0"/>
        </a:spcAft>
        <a:buChar char="•"/>
        <a:defRPr sz="2400">
          <a:solidFill>
            <a:schemeClr val="tx1"/>
          </a:solidFill>
          <a:latin typeface="+mn-lt"/>
        </a:defRPr>
      </a:lvl3pPr>
      <a:lvl4pPr marL="1600160" indent="-228594" algn="l" rtl="0" eaLnBrk="0" fontAlgn="base" hangingPunct="0">
        <a:spcBef>
          <a:spcPct val="20000"/>
        </a:spcBef>
        <a:spcAft>
          <a:spcPct val="0"/>
        </a:spcAft>
        <a:buChar char="–"/>
        <a:defRPr sz="2000">
          <a:solidFill>
            <a:schemeClr val="tx1"/>
          </a:solidFill>
          <a:latin typeface="+mn-lt"/>
        </a:defRPr>
      </a:lvl4pPr>
      <a:lvl5pPr marL="2057349" indent="-228594" algn="l" rtl="0" eaLnBrk="0" fontAlgn="base" hangingPunct="0">
        <a:spcBef>
          <a:spcPct val="20000"/>
        </a:spcBef>
        <a:spcAft>
          <a:spcPct val="0"/>
        </a:spcAft>
        <a:buChar char="»"/>
        <a:defRPr sz="2000">
          <a:solidFill>
            <a:schemeClr val="tx1"/>
          </a:solidFill>
          <a:latin typeface="+mn-lt"/>
        </a:defRPr>
      </a:lvl5pPr>
      <a:lvl6pPr marL="2514537" indent="-228594" algn="l" rtl="0" fontAlgn="base">
        <a:spcBef>
          <a:spcPct val="20000"/>
        </a:spcBef>
        <a:spcAft>
          <a:spcPct val="0"/>
        </a:spcAft>
        <a:buChar char="»"/>
        <a:defRPr sz="2000">
          <a:solidFill>
            <a:schemeClr val="tx1"/>
          </a:solidFill>
          <a:latin typeface="+mn-lt"/>
        </a:defRPr>
      </a:lvl6pPr>
      <a:lvl7pPr marL="2971726" indent="-228594" algn="l" rtl="0" fontAlgn="base">
        <a:spcBef>
          <a:spcPct val="20000"/>
        </a:spcBef>
        <a:spcAft>
          <a:spcPct val="0"/>
        </a:spcAft>
        <a:buChar char="»"/>
        <a:defRPr sz="2000">
          <a:solidFill>
            <a:schemeClr val="tx1"/>
          </a:solidFill>
          <a:latin typeface="+mn-lt"/>
        </a:defRPr>
      </a:lvl7pPr>
      <a:lvl8pPr marL="3428914" indent="-228594" algn="l" rtl="0" fontAlgn="base">
        <a:spcBef>
          <a:spcPct val="20000"/>
        </a:spcBef>
        <a:spcAft>
          <a:spcPct val="0"/>
        </a:spcAft>
        <a:buChar char="»"/>
        <a:defRPr sz="2000">
          <a:solidFill>
            <a:schemeClr val="tx1"/>
          </a:solidFill>
          <a:latin typeface="+mn-lt"/>
        </a:defRPr>
      </a:lvl8pPr>
      <a:lvl9pPr marL="3886103" indent="-228594"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hyperlink" Target="mailto:jhanchak@nnva.gov" TargetMode="External"/><Relationship Id="rId4" Type="http://schemas.openxmlformats.org/officeDocument/2006/relationships/image" Target="../media/image2.png"/><Relationship Id="rId9" Type="http://schemas.openxmlformats.org/officeDocument/2006/relationships/hyperlink" Target="mailto:butne@nnva.gov"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hyperlink" Target="mailto:jhanchak@nnva.gov" TargetMode="External"/><Relationship Id="rId5" Type="http://schemas.openxmlformats.org/officeDocument/2006/relationships/hyperlink" Target="mailto:butne@nnva.gov" TargetMode="External"/><Relationship Id="rId4" Type="http://schemas.openxmlformats.org/officeDocument/2006/relationships/image" Target="../media/image41.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6.xml"/><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tags" Target="../tags/tag4.xml"/><Relationship Id="rId5" Type="http://schemas.openxmlformats.org/officeDocument/2006/relationships/image" Target="../media/image1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tags" Target="../tags/tag5.xml"/><Relationship Id="rId5" Type="http://schemas.openxmlformats.org/officeDocument/2006/relationships/image" Target="../media/image15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5.xml"/><Relationship Id="rId1" Type="http://schemas.openxmlformats.org/officeDocument/2006/relationships/tags" Target="../tags/tag6.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chart" Target="../charts/char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5.xml"/><Relationship Id="rId1" Type="http://schemas.openxmlformats.org/officeDocument/2006/relationships/tags" Target="../tags/tag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5.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5.xml"/><Relationship Id="rId1" Type="http://schemas.openxmlformats.org/officeDocument/2006/relationships/tags" Target="../tags/tag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5.xml"/><Relationship Id="rId1" Type="http://schemas.openxmlformats.org/officeDocument/2006/relationships/tags" Target="../tags/tag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5.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5.xml"/><Relationship Id="rId1" Type="http://schemas.openxmlformats.org/officeDocument/2006/relationships/slideLayout" Target="../slideLayouts/slideLayout15.xml"/><Relationship Id="rId4" Type="http://schemas.openxmlformats.org/officeDocument/2006/relationships/image" Target="../media/image21.jpeg"/></Relationships>
</file>

<file path=ppt/slides/_rels/slide7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0.xml"/><Relationship Id="rId1" Type="http://schemas.openxmlformats.org/officeDocument/2006/relationships/tags" Target="../tags/tag15.xml"/><Relationship Id="rId5" Type="http://schemas.openxmlformats.org/officeDocument/2006/relationships/image" Target="../media/image24.png"/><Relationship Id="rId4" Type="http://schemas.openxmlformats.org/officeDocument/2006/relationships/image" Target="../media/image23.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8.xml"/><Relationship Id="rId1" Type="http://schemas.openxmlformats.org/officeDocument/2006/relationships/slideLayout" Target="../slideLayouts/slideLayout19.xml"/><Relationship Id="rId4" Type="http://schemas.openxmlformats.org/officeDocument/2006/relationships/image" Target="../media/image26.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5.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7.xml"/><Relationship Id="rId4" Type="http://schemas.openxmlformats.org/officeDocument/2006/relationships/image" Target="../media/image27.png"/></Relationships>
</file>

<file path=ppt/slides/_rels/slide8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chart" Target="../charts/chart5.xml"/><Relationship Id="rId1" Type="http://schemas.openxmlformats.org/officeDocument/2006/relationships/slideLayout" Target="../slideLayouts/slideLayout21.xml"/></Relationships>
</file>

<file path=ppt/slides/_rels/slide9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09600" y="301491"/>
            <a:ext cx="7772400" cy="1470025"/>
          </a:xfrm>
        </p:spPr>
        <p:txBody>
          <a:bodyPr/>
          <a:lstStyle/>
          <a:p>
            <a:pPr eaLnBrk="1" hangingPunct="1">
              <a:defRPr/>
            </a:pPr>
            <a:r>
              <a:rPr lang="en-US" sz="4000" b="1" i="1" u="sng" dirty="0">
                <a:effectLst>
                  <a:outerShdw blurRad="38100" dist="38100" dir="2700000" algn="tl">
                    <a:srgbClr val="C0C0C0"/>
                  </a:outerShdw>
                </a:effectLst>
              </a:rPr>
              <a:t>Coagulation and Flocculation Principles – Part II</a:t>
            </a:r>
          </a:p>
        </p:txBody>
      </p:sp>
      <p:sp>
        <p:nvSpPr>
          <p:cNvPr id="2" name="Footer Placeholder 1"/>
          <p:cNvSpPr>
            <a:spLocks noGrp="1"/>
          </p:cNvSpPr>
          <p:nvPr>
            <p:ph type="ftr" sz="quarter" idx="10"/>
          </p:nvPr>
        </p:nvSpPr>
        <p:spPr>
          <a:xfrm>
            <a:off x="7422034" y="6016266"/>
            <a:ext cx="1262133" cy="435646"/>
          </a:xfrm>
        </p:spPr>
        <p:txBody>
          <a:bodyPr/>
          <a:lstStyle/>
          <a:p>
            <a:pPr algn="r"/>
            <a:r>
              <a:rPr lang="en-US" sz="2000" dirty="0"/>
              <a:t>2025</a:t>
            </a:r>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001925" y="2826150"/>
            <a:ext cx="1783234" cy="2377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0267" y="4107856"/>
            <a:ext cx="2173900" cy="1628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2000" y="4038600"/>
            <a:ext cx="2514818" cy="1661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 y="2038721"/>
            <a:ext cx="2560542" cy="1695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91872" y="2115589"/>
            <a:ext cx="2292295" cy="1289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2438400" y="4212867"/>
            <a:ext cx="4648200" cy="1523494"/>
          </a:xfrm>
          <a:prstGeom prst="rect">
            <a:avLst/>
          </a:prstGeom>
          <a:solidFill>
            <a:schemeClr val="bg1"/>
          </a:solidFill>
        </p:spPr>
        <p:txBody>
          <a:bodyPr wrap="square" rtlCol="0">
            <a:spAutoFit/>
          </a:bodyPr>
          <a:lstStyle/>
          <a:p>
            <a:pPr algn="ctr">
              <a:spcBef>
                <a:spcPts val="600"/>
              </a:spcBef>
            </a:pPr>
            <a:r>
              <a:rPr lang="en-US" sz="2000" dirty="0"/>
              <a:t>Bruce Utne, </a:t>
            </a:r>
            <a:r>
              <a:rPr lang="en-US" sz="2000" dirty="0">
                <a:hlinkClick r:id="rId9"/>
              </a:rPr>
              <a:t>butne@nnva.gov</a:t>
            </a:r>
            <a:endParaRPr lang="en-US" sz="2000" dirty="0"/>
          </a:p>
          <a:p>
            <a:pPr algn="ctr">
              <a:spcBef>
                <a:spcPts val="600"/>
              </a:spcBef>
            </a:pPr>
            <a:r>
              <a:rPr lang="en-US" sz="2000" dirty="0"/>
              <a:t>John Hanchak Jr., </a:t>
            </a:r>
            <a:r>
              <a:rPr lang="en-US" sz="2000" dirty="0">
                <a:hlinkClick r:id="rId10"/>
              </a:rPr>
              <a:t>jhanchak@nnva.gov</a:t>
            </a:r>
            <a:endParaRPr lang="en-US" sz="2000" dirty="0"/>
          </a:p>
          <a:p>
            <a:pPr algn="ctr"/>
            <a:endParaRPr lang="en-US" sz="2000" dirty="0"/>
          </a:p>
          <a:p>
            <a:pPr algn="ctr"/>
            <a:r>
              <a:rPr lang="en-US" sz="2800" i="1" dirty="0"/>
              <a:t>Newport News Waterworks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US" sz="4000" b="1" i="1" u="sng" dirty="0">
                <a:solidFill>
                  <a:srgbClr val="FF0000"/>
                </a:solidFill>
              </a:rPr>
              <a:t>Flocculation</a:t>
            </a:r>
          </a:p>
        </p:txBody>
      </p:sp>
      <p:sp>
        <p:nvSpPr>
          <p:cNvPr id="21506" name="Rectangle 3"/>
          <p:cNvSpPr>
            <a:spLocks noGrp="1" noChangeArrowheads="1"/>
          </p:cNvSpPr>
          <p:nvPr>
            <p:ph type="body" idx="1"/>
          </p:nvPr>
        </p:nvSpPr>
        <p:spPr>
          <a:xfrm>
            <a:off x="457200" y="1524002"/>
            <a:ext cx="8229600" cy="4373563"/>
          </a:xfrm>
        </p:spPr>
        <p:txBody>
          <a:bodyPr/>
          <a:lstStyle/>
          <a:p>
            <a:pPr marL="0" indent="0" eaLnBrk="1" hangingPunct="1">
              <a:spcBef>
                <a:spcPts val="600"/>
              </a:spcBef>
              <a:spcAft>
                <a:spcPts val="600"/>
              </a:spcAft>
              <a:buNone/>
            </a:pPr>
            <a:r>
              <a:rPr lang="en-US" sz="2400" dirty="0"/>
              <a:t>(From AWWA Water Supply Operations): </a:t>
            </a:r>
            <a:endParaRPr lang="en-US" sz="2800" dirty="0"/>
          </a:p>
          <a:p>
            <a:pPr eaLnBrk="1" hangingPunct="1">
              <a:spcBef>
                <a:spcPts val="600"/>
              </a:spcBef>
              <a:spcAft>
                <a:spcPts val="600"/>
              </a:spcAft>
            </a:pPr>
            <a:r>
              <a:rPr lang="en-US" sz="2800" dirty="0"/>
              <a:t>Water treatment process following coagulation that uses gentle stirring to bring suspended particles together so they will form larger, more </a:t>
            </a:r>
            <a:r>
              <a:rPr lang="en-US" sz="2800" dirty="0" err="1"/>
              <a:t>settleable</a:t>
            </a:r>
            <a:r>
              <a:rPr lang="en-US" sz="2800" dirty="0"/>
              <a:t> clumps called floc.</a:t>
            </a:r>
          </a:p>
          <a:p>
            <a:pPr eaLnBrk="1" hangingPunct="1">
              <a:spcBef>
                <a:spcPts val="600"/>
              </a:spcBef>
              <a:spcAft>
                <a:spcPts val="600"/>
              </a:spcAft>
            </a:pPr>
            <a:r>
              <a:rPr lang="en-US" sz="2800" dirty="0"/>
              <a:t>The agglomeration of </a:t>
            </a:r>
            <a:r>
              <a:rPr lang="en-US" sz="2800" i="1" u="sng" dirty="0"/>
              <a:t>destabilized</a:t>
            </a:r>
            <a:r>
              <a:rPr lang="en-US" sz="2800" dirty="0"/>
              <a:t> floc particles and colloids into larger floc masses.</a:t>
            </a:r>
          </a:p>
        </p:txBody>
      </p:sp>
    </p:spTree>
    <p:extLst>
      <p:ext uri="{BB962C8B-B14F-4D97-AF65-F5344CB8AC3E}">
        <p14:creationId xmlns:p14="http://schemas.microsoft.com/office/powerpoint/2010/main" val="126888031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0"/>
            <a:ext cx="8229600" cy="487362"/>
          </a:xfrm>
        </p:spPr>
        <p:txBody>
          <a:bodyPr/>
          <a:lstStyle/>
          <a:p>
            <a:r>
              <a:rPr lang="en-US" sz="3200" dirty="0"/>
              <a:t>Zeta Potential Analysis</a:t>
            </a:r>
          </a:p>
        </p:txBody>
      </p:sp>
      <p:pic>
        <p:nvPicPr>
          <p:cNvPr id="4" name="Content Placeholder 6"/>
          <p:cNvPicPr>
            <a:picLocks noGrp="1" noChangeAspect="1"/>
          </p:cNvPicPr>
          <p:nvPr>
            <p:ph idx="1"/>
          </p:nvPr>
        </p:nvPicPr>
        <p:blipFill>
          <a:blip r:embed="rId2"/>
          <a:stretch>
            <a:fillRect/>
          </a:stretch>
        </p:blipFill>
        <p:spPr>
          <a:xfrm>
            <a:off x="1219200" y="487362"/>
            <a:ext cx="7010399" cy="5410201"/>
          </a:xfrm>
          <a:prstGeom prst="rect">
            <a:avLst/>
          </a:prstGeom>
        </p:spPr>
      </p:pic>
    </p:spTree>
    <p:extLst>
      <p:ext uri="{BB962C8B-B14F-4D97-AF65-F5344CB8AC3E}">
        <p14:creationId xmlns:p14="http://schemas.microsoft.com/office/powerpoint/2010/main" val="248921152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3000" y="2743200"/>
            <a:ext cx="5867400" cy="1143000"/>
          </a:xfrm>
        </p:spPr>
        <p:txBody>
          <a:bodyPr/>
          <a:lstStyle/>
          <a:p>
            <a:pPr algn="l"/>
            <a:r>
              <a:rPr lang="en-US" b="1" dirty="0"/>
              <a:t>Questions?</a:t>
            </a:r>
          </a:p>
        </p:txBody>
      </p:sp>
    </p:spTree>
    <p:extLst>
      <p:ext uri="{BB962C8B-B14F-4D97-AF65-F5344CB8AC3E}">
        <p14:creationId xmlns:p14="http://schemas.microsoft.com/office/powerpoint/2010/main" val="181695623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304800"/>
            <a:ext cx="8617937" cy="5680769"/>
          </a:xfrm>
          <a:prstGeom prst="rect">
            <a:avLst/>
          </a:prstGeom>
        </p:spPr>
      </p:pic>
      <p:sp>
        <p:nvSpPr>
          <p:cNvPr id="4" name="TextBox 3"/>
          <p:cNvSpPr txBox="1"/>
          <p:nvPr/>
        </p:nvSpPr>
        <p:spPr>
          <a:xfrm>
            <a:off x="2133600" y="685800"/>
            <a:ext cx="4648200" cy="1523494"/>
          </a:xfrm>
          <a:prstGeom prst="rect">
            <a:avLst/>
          </a:prstGeom>
          <a:solidFill>
            <a:schemeClr val="bg1"/>
          </a:solidFill>
        </p:spPr>
        <p:txBody>
          <a:bodyPr wrap="square" rtlCol="0">
            <a:spAutoFit/>
          </a:bodyPr>
          <a:lstStyle/>
          <a:p>
            <a:pPr algn="ctr">
              <a:spcBef>
                <a:spcPts val="600"/>
              </a:spcBef>
            </a:pPr>
            <a:r>
              <a:rPr lang="en-US" sz="2000" dirty="0"/>
              <a:t>Bruce Utne, </a:t>
            </a:r>
            <a:r>
              <a:rPr lang="en-US" sz="2000" dirty="0">
                <a:hlinkClick r:id="rId5"/>
              </a:rPr>
              <a:t>butne@nnva.gov</a:t>
            </a:r>
            <a:endParaRPr lang="en-US" sz="2000" dirty="0"/>
          </a:p>
          <a:p>
            <a:pPr algn="ctr">
              <a:spcBef>
                <a:spcPts val="600"/>
              </a:spcBef>
            </a:pPr>
            <a:r>
              <a:rPr lang="en-US" sz="2000" dirty="0"/>
              <a:t>John Hanchak Jr., </a:t>
            </a:r>
            <a:r>
              <a:rPr lang="en-US" sz="2000" dirty="0">
                <a:hlinkClick r:id="rId6"/>
              </a:rPr>
              <a:t>jhanchak@nnva.gov</a:t>
            </a:r>
            <a:endParaRPr lang="en-US" sz="2000" dirty="0"/>
          </a:p>
          <a:p>
            <a:pPr algn="ctr"/>
            <a:endParaRPr lang="en-US" sz="2000" dirty="0"/>
          </a:p>
          <a:p>
            <a:pPr algn="ctr"/>
            <a:r>
              <a:rPr lang="en-US" sz="2800" i="1" dirty="0"/>
              <a:t>Newport News Waterworks</a:t>
            </a:r>
          </a:p>
        </p:txBody>
      </p:sp>
    </p:spTree>
    <p:custDataLst>
      <p:tags r:id="rId1"/>
    </p:custDataLst>
    <p:extLst>
      <p:ext uri="{BB962C8B-B14F-4D97-AF65-F5344CB8AC3E}">
        <p14:creationId xmlns:p14="http://schemas.microsoft.com/office/powerpoint/2010/main" val="16872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US" sz="4000" b="1" i="1" u="sng" dirty="0">
                <a:solidFill>
                  <a:srgbClr val="FF0000"/>
                </a:solidFill>
              </a:rPr>
              <a:t>Flocculation</a:t>
            </a:r>
            <a:r>
              <a:rPr lang="en-US" sz="4000" i="1" dirty="0">
                <a:solidFill>
                  <a:schemeClr val="tx1"/>
                </a:solidFill>
              </a:rPr>
              <a:t>  </a:t>
            </a:r>
            <a:r>
              <a:rPr lang="en-US" sz="3200" dirty="0">
                <a:solidFill>
                  <a:schemeClr val="tx1"/>
                </a:solidFill>
              </a:rPr>
              <a:t>(continued)</a:t>
            </a:r>
          </a:p>
        </p:txBody>
      </p:sp>
      <p:sp>
        <p:nvSpPr>
          <p:cNvPr id="21506" name="Rectangle 3"/>
          <p:cNvSpPr>
            <a:spLocks noGrp="1" noChangeArrowheads="1"/>
          </p:cNvSpPr>
          <p:nvPr>
            <p:ph type="body" idx="1"/>
          </p:nvPr>
        </p:nvSpPr>
        <p:spPr/>
        <p:txBody>
          <a:bodyPr/>
          <a:lstStyle/>
          <a:p>
            <a:pPr marL="623872" eaLnBrk="1" hangingPunct="1">
              <a:spcAft>
                <a:spcPts val="1200"/>
              </a:spcAft>
            </a:pPr>
            <a:r>
              <a:rPr lang="en-US" sz="2800" dirty="0"/>
              <a:t>Is a </a:t>
            </a:r>
            <a:r>
              <a:rPr lang="en-US" sz="2800" u="sng" dirty="0"/>
              <a:t>physical</a:t>
            </a:r>
            <a:r>
              <a:rPr lang="en-US" sz="2800" dirty="0"/>
              <a:t> step (process) during which the size of particles are increased due to collision with and attachment to other particles.</a:t>
            </a:r>
          </a:p>
          <a:p>
            <a:pPr marL="0" indent="0" eaLnBrk="1" hangingPunct="1">
              <a:spcAft>
                <a:spcPts val="1200"/>
              </a:spcAft>
              <a:buNone/>
            </a:pPr>
            <a:r>
              <a:rPr lang="en-US" sz="2800" dirty="0"/>
              <a:t>Therefore,</a:t>
            </a:r>
          </a:p>
          <a:p>
            <a:pPr marL="623872" eaLnBrk="1" hangingPunct="1">
              <a:spcAft>
                <a:spcPts val="1200"/>
              </a:spcAft>
            </a:pPr>
            <a:r>
              <a:rPr lang="en-US" sz="2800" dirty="0"/>
              <a:t>Must have an energy input, either hydraulic or mechanical, to cause collisions between particles. </a:t>
            </a:r>
          </a:p>
        </p:txBody>
      </p:sp>
    </p:spTree>
    <p:extLst>
      <p:ext uri="{BB962C8B-B14F-4D97-AF65-F5344CB8AC3E}">
        <p14:creationId xmlns:p14="http://schemas.microsoft.com/office/powerpoint/2010/main" val="37134269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457200" y="274638"/>
            <a:ext cx="8229600" cy="792162"/>
          </a:xfrm>
        </p:spPr>
        <p:txBody>
          <a:bodyPr/>
          <a:lstStyle/>
          <a:p>
            <a:pPr eaLnBrk="1" hangingPunct="1"/>
            <a:r>
              <a:rPr lang="en-US" sz="4000" b="1" i="1" dirty="0"/>
              <a:t>Coagulation / Flocculation</a:t>
            </a:r>
          </a:p>
        </p:txBody>
      </p:sp>
      <p:sp>
        <p:nvSpPr>
          <p:cNvPr id="24578" name="Rectangle 3"/>
          <p:cNvSpPr>
            <a:spLocks noGrp="1" noChangeArrowheads="1"/>
          </p:cNvSpPr>
          <p:nvPr>
            <p:ph type="body" idx="1"/>
          </p:nvPr>
        </p:nvSpPr>
        <p:spPr>
          <a:xfrm>
            <a:off x="457200" y="1295400"/>
            <a:ext cx="8229600" cy="4525963"/>
          </a:xfrm>
        </p:spPr>
        <p:txBody>
          <a:bodyPr/>
          <a:lstStyle/>
          <a:p>
            <a:pPr marL="231769" indent="0" eaLnBrk="1" hangingPunct="1">
              <a:lnSpc>
                <a:spcPct val="150000"/>
              </a:lnSpc>
              <a:spcBef>
                <a:spcPts val="600"/>
              </a:spcBef>
              <a:spcAft>
                <a:spcPts val="0"/>
              </a:spcAft>
              <a:buNone/>
            </a:pPr>
            <a:r>
              <a:rPr lang="en-US" sz="2800" b="1" i="1" u="sng" dirty="0">
                <a:solidFill>
                  <a:srgbClr val="0000FF"/>
                </a:solidFill>
              </a:rPr>
              <a:t>Quick Summary:</a:t>
            </a:r>
            <a:r>
              <a:rPr lang="en-US" sz="2800" dirty="0">
                <a:solidFill>
                  <a:srgbClr val="0000FF"/>
                </a:solidFill>
              </a:rPr>
              <a:t> </a:t>
            </a:r>
          </a:p>
          <a:p>
            <a:pPr marL="688969" indent="-457200" eaLnBrk="1" hangingPunct="1">
              <a:spcBef>
                <a:spcPts val="600"/>
              </a:spcBef>
              <a:spcAft>
                <a:spcPts val="1200"/>
              </a:spcAft>
            </a:pPr>
            <a:r>
              <a:rPr lang="en-US" sz="2800" b="1" dirty="0"/>
              <a:t>Coagulation</a:t>
            </a:r>
            <a:r>
              <a:rPr lang="en-US" sz="2800" dirty="0"/>
              <a:t> is a </a:t>
            </a:r>
            <a:r>
              <a:rPr lang="en-US" sz="2800" u="sng" dirty="0"/>
              <a:t>chemical</a:t>
            </a:r>
            <a:r>
              <a:rPr lang="en-US" sz="2800" dirty="0"/>
              <a:t> process involving the addition of chemicals to destabilize particles and organic material.</a:t>
            </a:r>
          </a:p>
          <a:p>
            <a:pPr marL="688969" indent="-457200" eaLnBrk="1" hangingPunct="1">
              <a:spcBef>
                <a:spcPts val="600"/>
              </a:spcBef>
              <a:spcAft>
                <a:spcPts val="1200"/>
              </a:spcAft>
            </a:pPr>
            <a:r>
              <a:rPr lang="en-US" sz="2800" b="1" dirty="0"/>
              <a:t>Flocculation</a:t>
            </a:r>
            <a:r>
              <a:rPr lang="en-US" sz="2800" dirty="0"/>
              <a:t> is a </a:t>
            </a:r>
            <a:r>
              <a:rPr lang="en-US" sz="2800" u="sng" dirty="0"/>
              <a:t>physical</a:t>
            </a:r>
            <a:r>
              <a:rPr lang="en-US" sz="2800" dirty="0"/>
              <a:t> process involving the collision and growth of small particles into larger particles.</a:t>
            </a:r>
            <a:endParaRPr lang="en-US" i="1" dirty="0">
              <a:solidFill>
                <a:srgbClr val="FF0000"/>
              </a:solidFill>
            </a:endParaRPr>
          </a:p>
          <a:p>
            <a:pPr lvl="1" eaLnBrk="1" hangingPunct="1">
              <a:spcBef>
                <a:spcPts val="1800"/>
              </a:spcBef>
              <a:spcAft>
                <a:spcPts val="600"/>
              </a:spcAft>
              <a:buNone/>
            </a:pPr>
            <a:r>
              <a:rPr lang="en-US" dirty="0"/>
              <a:t>… these are </a:t>
            </a:r>
            <a:r>
              <a:rPr lang="en-US" i="1" u="sng" dirty="0">
                <a:solidFill>
                  <a:srgbClr val="FF0000"/>
                </a:solidFill>
              </a:rPr>
              <a:t>SEPARATE</a:t>
            </a:r>
            <a:r>
              <a:rPr lang="en-US" dirty="0"/>
              <a:t> processes!</a:t>
            </a:r>
            <a:endParaRPr lang="en-US" b="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7038"/>
            <a:ext cx="8229600" cy="715963"/>
          </a:xfrm>
        </p:spPr>
        <p:txBody>
          <a:bodyPr/>
          <a:lstStyle/>
          <a:p>
            <a:pPr algn="l"/>
            <a:r>
              <a:rPr lang="en-US" sz="4000" b="1" i="1" dirty="0">
                <a:cs typeface="Times New Roman" panose="02020603050405020304" pitchFamily="18" charset="0"/>
              </a:rPr>
              <a:t>Particles (turbidity)</a:t>
            </a:r>
          </a:p>
        </p:txBody>
      </p:sp>
      <p:sp>
        <p:nvSpPr>
          <p:cNvPr id="3" name="Content Placeholder 2"/>
          <p:cNvSpPr>
            <a:spLocks noGrp="1"/>
          </p:cNvSpPr>
          <p:nvPr>
            <p:ph idx="1"/>
          </p:nvPr>
        </p:nvSpPr>
        <p:spPr>
          <a:xfrm>
            <a:off x="304800" y="1295402"/>
            <a:ext cx="8686800" cy="4602163"/>
          </a:xfrm>
        </p:spPr>
        <p:txBody>
          <a:bodyPr/>
          <a:lstStyle/>
          <a:p>
            <a:r>
              <a:rPr lang="en-US" sz="2800" b="1" i="1" u="sng" dirty="0">
                <a:solidFill>
                  <a:srgbClr val="0000FF"/>
                </a:solidFill>
              </a:rPr>
              <a:t>Turbidity</a:t>
            </a:r>
            <a:r>
              <a:rPr lang="en-US" sz="2800" dirty="0"/>
              <a:t>: a physical characteristic of water that makes water appear cloudy.  </a:t>
            </a:r>
          </a:p>
          <a:p>
            <a:pPr lvl="1">
              <a:spcAft>
                <a:spcPts val="600"/>
              </a:spcAft>
            </a:pPr>
            <a:r>
              <a:rPr lang="en-US" sz="2400" dirty="0"/>
              <a:t>Turbidity is caused by the presence of suspended material (i.e. particles).</a:t>
            </a:r>
            <a:endParaRPr lang="en-US" dirty="0"/>
          </a:p>
          <a:p>
            <a:pPr lvl="1">
              <a:spcAft>
                <a:spcPts val="600"/>
              </a:spcAft>
            </a:pPr>
            <a:r>
              <a:rPr lang="en-US" sz="2400" dirty="0"/>
              <a:t>Generally 0.01 to 100 </a:t>
            </a:r>
            <a:r>
              <a:rPr lang="el-GR" sz="2400" dirty="0">
                <a:latin typeface="Calibri" panose="020F0502020204030204" pitchFamily="34" charset="0"/>
              </a:rPr>
              <a:t>μ</a:t>
            </a:r>
            <a:r>
              <a:rPr lang="en-US" sz="2400" dirty="0">
                <a:latin typeface="Calibri" panose="020F0502020204030204" pitchFamily="34" charset="0"/>
              </a:rPr>
              <a:t>m</a:t>
            </a:r>
            <a:r>
              <a:rPr lang="en-US" sz="2400" dirty="0"/>
              <a:t> in size.</a:t>
            </a:r>
          </a:p>
          <a:p>
            <a:pPr lvl="1">
              <a:spcAft>
                <a:spcPts val="600"/>
              </a:spcAft>
            </a:pPr>
            <a:r>
              <a:rPr lang="en-US" sz="2400" dirty="0"/>
              <a:t>Larger particles easily settle out</a:t>
            </a:r>
          </a:p>
          <a:p>
            <a:pPr lvl="1">
              <a:spcAft>
                <a:spcPts val="600"/>
              </a:spcAft>
            </a:pPr>
            <a:r>
              <a:rPr lang="en-US" sz="2400" dirty="0"/>
              <a:t>Smaller, </a:t>
            </a:r>
            <a:r>
              <a:rPr lang="en-US" sz="2400" b="1" i="1" u="sng" dirty="0">
                <a:solidFill>
                  <a:srgbClr val="0000FF"/>
                </a:solidFill>
              </a:rPr>
              <a:t>colloidal</a:t>
            </a:r>
            <a:r>
              <a:rPr lang="en-US" sz="2400" dirty="0"/>
              <a:t> fraction (</a:t>
            </a:r>
            <a:r>
              <a:rPr lang="en-US" sz="2000" dirty="0"/>
              <a:t>0.01 to 5</a:t>
            </a:r>
            <a:r>
              <a:rPr lang="en-US" sz="2400" dirty="0"/>
              <a:t> </a:t>
            </a:r>
            <a:r>
              <a:rPr lang="el-GR" sz="2400" dirty="0">
                <a:latin typeface="Calibri" panose="020F0502020204030204" pitchFamily="34" charset="0"/>
              </a:rPr>
              <a:t>μ</a:t>
            </a:r>
            <a:r>
              <a:rPr lang="en-US" sz="2400" dirty="0">
                <a:latin typeface="Calibri" panose="020F0502020204030204" pitchFamily="34" charset="0"/>
              </a:rPr>
              <a:t>m</a:t>
            </a:r>
            <a:r>
              <a:rPr lang="en-US" sz="2400" dirty="0"/>
              <a:t>) have extremely slow settling velocities and can easily pass through media filters (unless they are properly “conditioned”).</a:t>
            </a:r>
          </a:p>
        </p:txBody>
      </p:sp>
    </p:spTree>
    <p:extLst>
      <p:ext uri="{BB962C8B-B14F-4D97-AF65-F5344CB8AC3E}">
        <p14:creationId xmlns:p14="http://schemas.microsoft.com/office/powerpoint/2010/main" val="1505215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loud 7"/>
          <p:cNvSpPr/>
          <p:nvPr/>
        </p:nvSpPr>
        <p:spPr bwMode="auto">
          <a:xfrm>
            <a:off x="2819400" y="2438400"/>
            <a:ext cx="6248400" cy="3886200"/>
          </a:xfrm>
          <a:prstGeom prst="cloud">
            <a:avLst/>
          </a:prstGeom>
          <a:solidFill>
            <a:srgbClr val="FFCC66">
              <a:alpha val="20000"/>
            </a:srgbClr>
          </a:solid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Title 3"/>
          <p:cNvSpPr>
            <a:spLocks noGrp="1"/>
          </p:cNvSpPr>
          <p:nvPr>
            <p:ph type="title"/>
          </p:nvPr>
        </p:nvSpPr>
        <p:spPr/>
        <p:txBody>
          <a:bodyPr/>
          <a:lstStyle/>
          <a:p>
            <a:pPr algn="l"/>
            <a:r>
              <a:rPr lang="en-US" sz="4000" b="1" i="1" dirty="0"/>
              <a:t>Particles </a:t>
            </a:r>
            <a:r>
              <a:rPr lang="en-US" sz="3200" i="1" dirty="0"/>
              <a:t>(continued)</a:t>
            </a:r>
            <a:endParaRPr lang="en-US" sz="3200" dirty="0"/>
          </a:p>
        </p:txBody>
      </p:sp>
      <p:sp>
        <p:nvSpPr>
          <p:cNvPr id="5" name="Rectangle 3"/>
          <p:cNvSpPr txBox="1">
            <a:spLocks noChangeArrowheads="1"/>
          </p:cNvSpPr>
          <p:nvPr/>
        </p:nvSpPr>
        <p:spPr>
          <a:xfrm>
            <a:off x="611372" y="1417638"/>
            <a:ext cx="8077200" cy="140176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400" b="1" i="0" u="sng" strike="noStrike" kern="0" cap="none" spc="0" normalizeH="0" baseline="0" noProof="0" dirty="0">
                <a:ln>
                  <a:noFill/>
                </a:ln>
                <a:solidFill>
                  <a:srgbClr val="000000"/>
                </a:solidFill>
                <a:effectLst/>
                <a:uLnTx/>
                <a:uFillTx/>
                <a:latin typeface="Arial"/>
                <a:ea typeface="+mn-ea"/>
                <a:cs typeface="+mn-cs"/>
              </a:rPr>
              <a:t>Size</a:t>
            </a:r>
            <a:r>
              <a:rPr kumimoji="0" lang="en-US" sz="2400" b="0" i="0" u="none" strike="noStrike" kern="0" cap="none" spc="0" normalizeH="0" baseline="0" noProof="0" dirty="0">
                <a:ln>
                  <a:noFill/>
                </a:ln>
                <a:solidFill>
                  <a:srgbClr val="000000"/>
                </a:solidFill>
                <a:effectLst/>
                <a:uLnTx/>
                <a:uFillTx/>
                <a:latin typeface="Arial"/>
                <a:ea typeface="+mn-ea"/>
                <a:cs typeface="+mn-cs"/>
              </a:rPr>
              <a:t> and </a:t>
            </a:r>
            <a:r>
              <a:rPr kumimoji="0" lang="en-US" sz="2400" b="1" i="0" u="sng" strike="noStrike" kern="0" cap="none" spc="0" normalizeH="0" baseline="0" noProof="0" dirty="0">
                <a:ln>
                  <a:noFill/>
                </a:ln>
                <a:solidFill>
                  <a:srgbClr val="000000"/>
                </a:solidFill>
                <a:effectLst/>
                <a:uLnTx/>
                <a:uFillTx/>
                <a:latin typeface="Arial"/>
                <a:ea typeface="+mn-ea"/>
                <a:cs typeface="+mn-cs"/>
              </a:rPr>
              <a:t>surface properties</a:t>
            </a:r>
            <a:r>
              <a:rPr kumimoji="0" lang="en-US" sz="2400" b="0" i="0" u="none" strike="noStrike" kern="0" cap="none" spc="0" normalizeH="0" baseline="0" noProof="0" dirty="0">
                <a:ln>
                  <a:noFill/>
                </a:ln>
                <a:solidFill>
                  <a:srgbClr val="000000"/>
                </a:solidFill>
                <a:effectLst/>
                <a:uLnTx/>
                <a:uFillTx/>
                <a:latin typeface="Arial"/>
                <a:ea typeface="+mn-ea"/>
                <a:cs typeface="+mn-cs"/>
              </a:rPr>
              <a:t> are two of the most important characteristics of particles related to their removal by coagulation and filtration.</a:t>
            </a:r>
          </a:p>
        </p:txBody>
      </p:sp>
      <p:sp>
        <p:nvSpPr>
          <p:cNvPr id="6" name="Rectangle 3"/>
          <p:cNvSpPr txBox="1">
            <a:spLocks noChangeArrowheads="1"/>
          </p:cNvSpPr>
          <p:nvPr/>
        </p:nvSpPr>
        <p:spPr>
          <a:xfrm>
            <a:off x="611373" y="2962941"/>
            <a:ext cx="2589028" cy="214246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ts val="1800"/>
              </a:spcBef>
              <a:spcAft>
                <a:spcPct val="0"/>
              </a:spcAft>
              <a:buClrTx/>
              <a:buSzTx/>
              <a:buFontTx/>
              <a:buChar char="•"/>
              <a:tabLst/>
              <a:defRPr/>
            </a:pPr>
            <a:r>
              <a:rPr kumimoji="0" lang="en-US" sz="2400" b="0" i="0" u="none" strike="noStrike" kern="0" cap="none" spc="0" normalizeH="0" baseline="0" noProof="0" dirty="0">
                <a:ln>
                  <a:noFill/>
                </a:ln>
                <a:solidFill>
                  <a:srgbClr val="000000"/>
                </a:solidFill>
                <a:effectLst/>
                <a:uLnTx/>
                <a:uFillTx/>
                <a:latin typeface="Arial"/>
                <a:ea typeface="+mn-ea"/>
                <a:cs typeface="+mn-cs"/>
              </a:rPr>
              <a:t>Particle types:</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sz="2400" b="0" i="0" u="none" strike="noStrike" kern="0" cap="none" spc="0" normalizeH="0" baseline="0" noProof="0" dirty="0">
                <a:ln>
                  <a:noFill/>
                </a:ln>
                <a:solidFill>
                  <a:srgbClr val="000000"/>
                </a:solidFill>
                <a:effectLst/>
                <a:uLnTx/>
                <a:uFillTx/>
                <a:latin typeface="Arial"/>
                <a:ea typeface="+mn-ea"/>
                <a:cs typeface="+mn-cs"/>
              </a:rPr>
              <a:t>Organic</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sz="2400" b="0" i="0" u="none" strike="noStrike" kern="0" cap="none" spc="0" normalizeH="0" baseline="0" noProof="0" dirty="0">
                <a:ln>
                  <a:noFill/>
                </a:ln>
                <a:solidFill>
                  <a:srgbClr val="000000"/>
                </a:solidFill>
                <a:effectLst/>
                <a:uLnTx/>
                <a:uFillTx/>
                <a:latin typeface="Arial"/>
                <a:ea typeface="+mn-ea"/>
                <a:cs typeface="+mn-cs"/>
              </a:rPr>
              <a:t>Inorganic</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sz="2400" b="0" i="0" u="none" strike="noStrike" kern="0" cap="none" spc="0" normalizeH="0" baseline="0" noProof="0" dirty="0">
                <a:ln>
                  <a:noFill/>
                </a:ln>
                <a:solidFill>
                  <a:srgbClr val="000000"/>
                </a:solidFill>
                <a:effectLst/>
                <a:uLnTx/>
                <a:uFillTx/>
                <a:latin typeface="Arial"/>
                <a:ea typeface="+mn-ea"/>
                <a:cs typeface="+mn-cs"/>
              </a:rPr>
              <a:t>Biological</a:t>
            </a:r>
          </a:p>
        </p:txBody>
      </p:sp>
      <p:sp>
        <p:nvSpPr>
          <p:cNvPr id="7" name="Rectangle 3"/>
          <p:cNvSpPr txBox="1">
            <a:spLocks noChangeArrowheads="1"/>
          </p:cNvSpPr>
          <p:nvPr/>
        </p:nvSpPr>
        <p:spPr>
          <a:xfrm>
            <a:off x="3581400" y="2962941"/>
            <a:ext cx="5105400" cy="282826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287331" marR="0" lvl="0" indent="-287331" algn="l" defTabSz="914400" rtl="0" eaLnBrk="0" fontAlgn="base" latinLnBrk="0" hangingPunct="0">
              <a:lnSpc>
                <a:spcPct val="100000"/>
              </a:lnSpc>
              <a:spcBef>
                <a:spcPct val="2000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a:ea typeface="+mn-ea"/>
                <a:cs typeface="+mn-cs"/>
              </a:rPr>
              <a:t>Why so important that we remove particles from water?</a:t>
            </a:r>
          </a:p>
          <a:p>
            <a:pPr marL="742950" marR="0" lvl="1" indent="-285750" algn="l" defTabSz="914400" rtl="0" eaLnBrk="0" fontAlgn="base" latinLnBrk="0" hangingPunct="0">
              <a:lnSpc>
                <a:spcPct val="100000"/>
              </a:lnSpc>
              <a:spcBef>
                <a:spcPct val="20000"/>
              </a:spcBef>
              <a:spcAft>
                <a:spcPct val="0"/>
              </a:spcAft>
              <a:buClrTx/>
              <a:buSzTx/>
              <a:buFontTx/>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Microbes are particles!</a:t>
            </a:r>
          </a:p>
          <a:p>
            <a:pPr marL="742950" marR="0" lvl="1" indent="-285750" algn="l" defTabSz="914400" rtl="0" eaLnBrk="0" fontAlgn="base" latinLnBrk="0" hangingPunct="0">
              <a:lnSpc>
                <a:spcPct val="100000"/>
              </a:lnSpc>
              <a:spcBef>
                <a:spcPct val="20000"/>
              </a:spcBef>
              <a:spcAft>
                <a:spcPct val="0"/>
              </a:spcAft>
              <a:buClrTx/>
              <a:buSzTx/>
              <a:buFontTx/>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Particles may harbor or shield microbes from disinfectants and therefore reduce the effectiveness of the disinfectants.</a:t>
            </a:r>
          </a:p>
        </p:txBody>
      </p:sp>
    </p:spTree>
    <p:custDataLst>
      <p:tags r:id="rId1"/>
    </p:custDataLst>
    <p:extLst>
      <p:ext uri="{BB962C8B-B14F-4D97-AF65-F5344CB8AC3E}">
        <p14:creationId xmlns:p14="http://schemas.microsoft.com/office/powerpoint/2010/main" val="15262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wipe(left)">
                                      <p:cBhvr>
                                        <p:cTn id="13" dur="500"/>
                                        <p:tgtEl>
                                          <p:spTgt spid="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wipe(left)">
                                      <p:cBhvr>
                                        <p:cTn id="18"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pPr algn="l"/>
            <a:r>
              <a:rPr lang="en-US" sz="4000" b="1" i="1" dirty="0"/>
              <a:t>Natural Organic Matter</a:t>
            </a:r>
          </a:p>
        </p:txBody>
      </p:sp>
      <p:sp>
        <p:nvSpPr>
          <p:cNvPr id="3" name="Content Placeholder 2"/>
          <p:cNvSpPr>
            <a:spLocks noGrp="1"/>
          </p:cNvSpPr>
          <p:nvPr>
            <p:ph idx="1"/>
          </p:nvPr>
        </p:nvSpPr>
        <p:spPr>
          <a:xfrm>
            <a:off x="533400" y="1371602"/>
            <a:ext cx="8077200" cy="4495798"/>
          </a:xfrm>
        </p:spPr>
        <p:txBody>
          <a:bodyPr/>
          <a:lstStyle/>
          <a:p>
            <a:pPr>
              <a:spcAft>
                <a:spcPts val="1200"/>
              </a:spcAft>
            </a:pPr>
            <a:r>
              <a:rPr lang="en-US" sz="2400" dirty="0"/>
              <a:t>Comes from the degradation (decomposition) of vegetation, run-off from organic soils, and biological activity.  (aka: </a:t>
            </a:r>
            <a:r>
              <a:rPr lang="en-US" sz="2400" dirty="0" err="1"/>
              <a:t>humic</a:t>
            </a:r>
            <a:r>
              <a:rPr lang="en-US" sz="2400" dirty="0"/>
              <a:t> substances)</a:t>
            </a:r>
          </a:p>
          <a:p>
            <a:pPr>
              <a:spcAft>
                <a:spcPts val="1200"/>
              </a:spcAft>
            </a:pPr>
            <a:r>
              <a:rPr lang="en-US" sz="2400" dirty="0"/>
              <a:t>In itself, not a health concern, however, elevated levels produce discoloration and taste/odor issues.</a:t>
            </a:r>
          </a:p>
          <a:p>
            <a:pPr>
              <a:spcAft>
                <a:spcPts val="1200"/>
              </a:spcAft>
            </a:pPr>
            <a:r>
              <a:rPr lang="en-US" sz="2400" dirty="0"/>
              <a:t>Can react with chlorine to form a variety of disinfection by-products, some of which are regulated; e.g. THMs and HAAs</a:t>
            </a:r>
          </a:p>
          <a:p>
            <a:pPr marL="0" indent="0">
              <a:buNone/>
            </a:pPr>
            <a:endParaRPr lang="en-US" dirty="0"/>
          </a:p>
        </p:txBody>
      </p:sp>
    </p:spTree>
    <p:extLst>
      <p:ext uri="{BB962C8B-B14F-4D97-AF65-F5344CB8AC3E}">
        <p14:creationId xmlns:p14="http://schemas.microsoft.com/office/powerpoint/2010/main" val="11739385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pPr algn="l"/>
            <a:r>
              <a:rPr lang="en-US" sz="4000" b="1" i="1" dirty="0"/>
              <a:t>Natural Organic Matter </a:t>
            </a:r>
            <a:r>
              <a:rPr lang="en-US" sz="3200" dirty="0"/>
              <a:t>(cont.)</a:t>
            </a:r>
          </a:p>
        </p:txBody>
      </p:sp>
      <p:sp>
        <p:nvSpPr>
          <p:cNvPr id="3" name="Content Placeholder 2"/>
          <p:cNvSpPr>
            <a:spLocks noGrp="1"/>
          </p:cNvSpPr>
          <p:nvPr>
            <p:ph idx="1"/>
          </p:nvPr>
        </p:nvSpPr>
        <p:spPr>
          <a:xfrm>
            <a:off x="457200" y="1371600"/>
            <a:ext cx="7924801" cy="1066800"/>
          </a:xfrm>
        </p:spPr>
        <p:txBody>
          <a:bodyPr/>
          <a:lstStyle/>
          <a:p>
            <a:r>
              <a:rPr lang="en-US" sz="2800" dirty="0"/>
              <a:t>NOM referred to as DBP </a:t>
            </a:r>
            <a:r>
              <a:rPr lang="en-US" sz="2800" i="1" u="sng" dirty="0"/>
              <a:t>precursor</a:t>
            </a:r>
            <a:r>
              <a:rPr lang="en-US" sz="2800" dirty="0"/>
              <a:t> material.</a:t>
            </a:r>
          </a:p>
          <a:p>
            <a:r>
              <a:rPr lang="en-US" sz="2800" dirty="0"/>
              <a:t>Measured as Total Organic Carbon (TOC)</a:t>
            </a:r>
          </a:p>
          <a:p>
            <a:pPr marL="457188" lvl="1" indent="0">
              <a:buNone/>
            </a:pPr>
            <a:endParaRPr lang="en-US" dirty="0"/>
          </a:p>
        </p:txBody>
      </p:sp>
      <p:pic>
        <p:nvPicPr>
          <p:cNvPr id="4" name="Picture 3"/>
          <p:cNvPicPr>
            <a:picLocks noChangeAspect="1"/>
          </p:cNvPicPr>
          <p:nvPr/>
        </p:nvPicPr>
        <p:blipFill>
          <a:blip r:embed="rId3"/>
          <a:stretch>
            <a:fillRect/>
          </a:stretch>
        </p:blipFill>
        <p:spPr>
          <a:xfrm>
            <a:off x="3638551" y="2438400"/>
            <a:ext cx="5200650" cy="3467100"/>
          </a:xfrm>
          <a:prstGeom prst="rect">
            <a:avLst/>
          </a:prstGeom>
        </p:spPr>
      </p:pic>
      <p:sp>
        <p:nvSpPr>
          <p:cNvPr id="5" name="TextBox 4"/>
          <p:cNvSpPr txBox="1"/>
          <p:nvPr/>
        </p:nvSpPr>
        <p:spPr>
          <a:xfrm>
            <a:off x="457199" y="2583864"/>
            <a:ext cx="3181351" cy="2554545"/>
          </a:xfrm>
          <a:prstGeom prst="rect">
            <a:avLst/>
          </a:prstGeom>
          <a:noFill/>
        </p:spPr>
        <p:txBody>
          <a:bodyPr wrap="square" rtlCol="0">
            <a:spAutoFit/>
          </a:bodyPr>
          <a:lstStyle/>
          <a:p>
            <a:pPr marL="228600" marR="0" lvl="0" indent="-228600" algn="l" defTabSz="914400" rtl="0" eaLnBrk="1" fontAlgn="base" latinLnBrk="0" hangingPunct="1">
              <a:lnSpc>
                <a:spcPct val="100000"/>
              </a:lnSpc>
              <a:spcBef>
                <a:spcPct val="0"/>
              </a:spcBef>
              <a:spcAft>
                <a:spcPts val="120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charset="0"/>
                <a:ea typeface="+mn-ea"/>
                <a:cs typeface="+mn-cs"/>
              </a:rPr>
              <a:t>- Dissolved fraction (DOC)</a:t>
            </a:r>
          </a:p>
          <a:p>
            <a:pPr marL="171450" marR="0" lvl="0" indent="-171450" algn="l" defTabSz="914400" rtl="0" eaLnBrk="1" fontAlgn="base" latinLnBrk="0" hangingPunct="1">
              <a:lnSpc>
                <a:spcPct val="100000"/>
              </a:lnSpc>
              <a:spcBef>
                <a:spcPct val="0"/>
              </a:spcBef>
              <a:spcAft>
                <a:spcPts val="1200"/>
              </a:spcAft>
              <a:buClrTx/>
              <a:buSzTx/>
              <a:buFontTx/>
              <a:buChar char="-"/>
              <a:tabLst/>
              <a:defRPr/>
            </a:pPr>
            <a:r>
              <a:rPr kumimoji="0" lang="en-US" sz="2000" b="0" i="0" u="none" strike="noStrike" kern="1200" cap="none" spc="0" normalizeH="0" baseline="0" noProof="0" dirty="0">
                <a:ln>
                  <a:noFill/>
                </a:ln>
                <a:solidFill>
                  <a:srgbClr val="000000"/>
                </a:solidFill>
                <a:effectLst/>
                <a:uLnTx/>
                <a:uFillTx/>
                <a:latin typeface="Arial" charset="0"/>
                <a:ea typeface="+mn-ea"/>
                <a:cs typeface="+mn-cs"/>
              </a:rPr>
              <a:t>Generally large molecules c</a:t>
            </a:r>
            <a:r>
              <a:rPr lang="en-US" sz="2000" dirty="0" err="1">
                <a:solidFill>
                  <a:srgbClr val="000000"/>
                </a:solidFill>
              </a:rPr>
              <a:t>ontaining</a:t>
            </a:r>
            <a:r>
              <a:rPr lang="en-US" sz="2000" dirty="0">
                <a:solidFill>
                  <a:srgbClr val="000000"/>
                </a:solidFill>
              </a:rPr>
              <a:t> many</a:t>
            </a:r>
            <a:r>
              <a:rPr kumimoji="0" lang="en-US" sz="2000" b="0" i="0" u="none" strike="noStrike" kern="1200" cap="none" spc="0" normalizeH="0" baseline="0" noProof="0" dirty="0">
                <a:ln>
                  <a:noFill/>
                </a:ln>
                <a:solidFill>
                  <a:srgbClr val="000000"/>
                </a:solidFill>
                <a:effectLst/>
                <a:uLnTx/>
                <a:uFillTx/>
                <a:latin typeface="Arial" charset="0"/>
                <a:ea typeface="+mn-ea"/>
                <a:cs typeface="+mn-cs"/>
              </a:rPr>
              <a:t> different types of functional groups.</a:t>
            </a:r>
          </a:p>
          <a:p>
            <a:pPr marL="171450" marR="0" lvl="0" indent="-171450" algn="l" defTabSz="914400" rtl="0" eaLnBrk="1" fontAlgn="base" latinLnBrk="0" hangingPunct="1">
              <a:lnSpc>
                <a:spcPct val="100000"/>
              </a:lnSpc>
              <a:spcBef>
                <a:spcPct val="0"/>
              </a:spcBef>
              <a:spcAft>
                <a:spcPts val="1200"/>
              </a:spcAft>
              <a:buClrTx/>
              <a:buSzTx/>
              <a:buFontTx/>
              <a:buChar char="-"/>
              <a:tabLst/>
              <a:defRPr/>
            </a:pPr>
            <a:r>
              <a:rPr kumimoji="0" lang="en-US" sz="2000" b="0" i="0" u="none" strike="noStrike" kern="1200" cap="none" spc="0" normalizeH="0" baseline="0" noProof="0" dirty="0">
                <a:ln>
                  <a:noFill/>
                </a:ln>
                <a:solidFill>
                  <a:srgbClr val="000000"/>
                </a:solidFill>
                <a:effectLst/>
                <a:uLnTx/>
                <a:uFillTx/>
                <a:latin typeface="Arial" charset="0"/>
                <a:ea typeface="+mn-ea"/>
                <a:cs typeface="+mn-cs"/>
              </a:rPr>
              <a:t>Charge on functional groups affected by </a:t>
            </a:r>
            <a:r>
              <a:rPr kumimoji="0" lang="en-US" sz="2000" b="0" i="0" u="none" strike="noStrike" kern="1200" cap="none" spc="0" normalizeH="0" baseline="0" noProof="0" dirty="0" err="1">
                <a:ln>
                  <a:noFill/>
                </a:ln>
                <a:solidFill>
                  <a:srgbClr val="000000"/>
                </a:solidFill>
                <a:effectLst/>
                <a:uLnTx/>
                <a:uFillTx/>
                <a:latin typeface="Arial" charset="0"/>
                <a:ea typeface="+mn-ea"/>
                <a:cs typeface="+mn-cs"/>
              </a:rPr>
              <a:t>pH.</a:t>
            </a:r>
            <a:r>
              <a:rPr kumimoji="0" lang="en-US" sz="2000" b="0" i="0" u="none" strike="noStrike" kern="1200" cap="none" spc="0" normalizeH="0" baseline="0" noProof="0" dirty="0">
                <a:ln>
                  <a:noFill/>
                </a:ln>
                <a:solidFill>
                  <a:srgbClr val="000000"/>
                </a:solidFill>
                <a:effectLst/>
                <a:uLnTx/>
                <a:uFillTx/>
                <a:latin typeface="Arial" charset="0"/>
                <a:ea typeface="+mn-ea"/>
                <a:cs typeface="+mn-cs"/>
              </a:rPr>
              <a:t> </a:t>
            </a:r>
          </a:p>
        </p:txBody>
      </p:sp>
    </p:spTree>
    <p:extLst>
      <p:ext uri="{BB962C8B-B14F-4D97-AF65-F5344CB8AC3E}">
        <p14:creationId xmlns:p14="http://schemas.microsoft.com/office/powerpoint/2010/main" val="2624802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pPr eaLnBrk="1" hangingPunct="1"/>
            <a:r>
              <a:rPr lang="en-US" sz="3600" b="1" i="1" dirty="0"/>
              <a:t>Good Coagulation is ESSENTIAL!</a:t>
            </a:r>
          </a:p>
        </p:txBody>
      </p:sp>
      <p:sp>
        <p:nvSpPr>
          <p:cNvPr id="24578" name="Rectangle 3"/>
          <p:cNvSpPr>
            <a:spLocks noGrp="1" noChangeArrowheads="1"/>
          </p:cNvSpPr>
          <p:nvPr>
            <p:ph type="body" idx="1"/>
          </p:nvPr>
        </p:nvSpPr>
        <p:spPr/>
        <p:txBody>
          <a:bodyPr/>
          <a:lstStyle/>
          <a:p>
            <a:pPr marL="0" indent="0" eaLnBrk="1" hangingPunct="1">
              <a:lnSpc>
                <a:spcPct val="150000"/>
              </a:lnSpc>
              <a:spcAft>
                <a:spcPts val="1800"/>
              </a:spcAft>
              <a:buNone/>
            </a:pPr>
            <a:r>
              <a:rPr lang="en-US" sz="2800" i="1" u="sng" dirty="0">
                <a:solidFill>
                  <a:srgbClr val="0000FF"/>
                </a:solidFill>
              </a:rPr>
              <a:t>Coagulation affects</a:t>
            </a:r>
            <a:r>
              <a:rPr lang="en-US" sz="2800" dirty="0">
                <a:solidFill>
                  <a:srgbClr val="0000FF"/>
                </a:solidFill>
              </a:rPr>
              <a:t>:</a:t>
            </a:r>
          </a:p>
          <a:p>
            <a:pPr marL="971526" lvl="1" indent="-514338" eaLnBrk="1" hangingPunct="1">
              <a:spcBef>
                <a:spcPts val="0"/>
              </a:spcBef>
              <a:spcAft>
                <a:spcPts val="1800"/>
              </a:spcAft>
              <a:buFont typeface="+mj-lt"/>
              <a:buAutoNum type="arabicPeriod"/>
            </a:pPr>
            <a:r>
              <a:rPr lang="en-US" dirty="0"/>
              <a:t>Particle formation during flocculation</a:t>
            </a:r>
          </a:p>
          <a:p>
            <a:pPr marL="971526" lvl="1" indent="-514338" eaLnBrk="1" hangingPunct="1">
              <a:spcBef>
                <a:spcPts val="0"/>
              </a:spcBef>
              <a:spcAft>
                <a:spcPts val="1800"/>
              </a:spcAft>
              <a:buFont typeface="+mj-lt"/>
              <a:buAutoNum type="arabicPeriod"/>
            </a:pPr>
            <a:r>
              <a:rPr lang="en-US" dirty="0"/>
              <a:t>Particle/NOM removal in clarification processes (sedimentation or flotation)</a:t>
            </a:r>
          </a:p>
          <a:p>
            <a:pPr marL="971526" lvl="1" indent="-514338" eaLnBrk="1" hangingPunct="1">
              <a:spcBef>
                <a:spcPts val="0"/>
              </a:spcBef>
              <a:spcAft>
                <a:spcPts val="1800"/>
              </a:spcAft>
              <a:buFont typeface="+mj-lt"/>
              <a:buAutoNum type="arabicPeriod"/>
            </a:pPr>
            <a:r>
              <a:rPr lang="en-US" dirty="0"/>
              <a:t>Particle capture/removal by granular media or membrane filters (ripening times and breakthrough)</a:t>
            </a:r>
          </a:p>
        </p:txBody>
      </p:sp>
    </p:spTree>
    <p:extLst>
      <p:ext uri="{BB962C8B-B14F-4D97-AF65-F5344CB8AC3E}">
        <p14:creationId xmlns:p14="http://schemas.microsoft.com/office/powerpoint/2010/main" val="4140023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So, we have to get it right!</a:t>
            </a:r>
          </a:p>
        </p:txBody>
      </p:sp>
      <p:sp>
        <p:nvSpPr>
          <p:cNvPr id="5" name="Content Placeholder 4"/>
          <p:cNvSpPr>
            <a:spLocks noGrp="1"/>
          </p:cNvSpPr>
          <p:nvPr>
            <p:ph idx="1"/>
          </p:nvPr>
        </p:nvSpPr>
        <p:spPr>
          <a:xfrm>
            <a:off x="838200" y="1371602"/>
            <a:ext cx="7848600" cy="4525963"/>
          </a:xfrm>
        </p:spPr>
        <p:txBody>
          <a:bodyPr/>
          <a:lstStyle/>
          <a:p>
            <a:r>
              <a:rPr lang="en-US" sz="2800" dirty="0"/>
              <a:t>Each water is different.</a:t>
            </a:r>
          </a:p>
          <a:p>
            <a:pPr lvl="1"/>
            <a:r>
              <a:rPr lang="en-US" sz="2400" dirty="0"/>
              <a:t>River, lake/reservoir, aquifer</a:t>
            </a:r>
          </a:p>
          <a:p>
            <a:pPr lvl="1"/>
            <a:r>
              <a:rPr lang="en-US" sz="2400" dirty="0"/>
              <a:t>Watershed, upstream activity</a:t>
            </a:r>
          </a:p>
          <a:p>
            <a:pPr lvl="1"/>
            <a:r>
              <a:rPr lang="en-US" sz="2400" dirty="0"/>
              <a:t>Turbidity, NOM</a:t>
            </a:r>
          </a:p>
          <a:p>
            <a:pPr>
              <a:spcBef>
                <a:spcPts val="1800"/>
              </a:spcBef>
            </a:pPr>
            <a:r>
              <a:rPr lang="en-US" sz="2800" dirty="0"/>
              <a:t>Water quality changes with each season (temperature, turn-over) and  precipitation/ storm events.</a:t>
            </a:r>
          </a:p>
        </p:txBody>
      </p:sp>
    </p:spTree>
    <p:extLst>
      <p:ext uri="{BB962C8B-B14F-4D97-AF65-F5344CB8AC3E}">
        <p14:creationId xmlns:p14="http://schemas.microsoft.com/office/powerpoint/2010/main" val="2934597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i="1" dirty="0"/>
              <a:t>Seasonal Changes in Source Water</a:t>
            </a:r>
          </a:p>
        </p:txBody>
      </p:sp>
      <p:graphicFrame>
        <p:nvGraphicFramePr>
          <p:cNvPr id="4" name="Content Placeholder 3"/>
          <p:cNvGraphicFramePr>
            <a:graphicFrameLocks noGrp="1"/>
          </p:cNvGraphicFramePr>
          <p:nvPr>
            <p:ph idx="1"/>
          </p:nvPr>
        </p:nvGraphicFramePr>
        <p:xfrm>
          <a:off x="304800" y="1066800"/>
          <a:ext cx="8534400" cy="49089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92304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Presentation Objectives</a:t>
            </a:r>
          </a:p>
        </p:txBody>
      </p:sp>
      <p:sp>
        <p:nvSpPr>
          <p:cNvPr id="3" name="Content Placeholder 2"/>
          <p:cNvSpPr>
            <a:spLocks noGrp="1"/>
          </p:cNvSpPr>
          <p:nvPr>
            <p:ph idx="1"/>
          </p:nvPr>
        </p:nvSpPr>
        <p:spPr>
          <a:xfrm>
            <a:off x="457200" y="1676400"/>
            <a:ext cx="8382000" cy="4221165"/>
          </a:xfrm>
        </p:spPr>
        <p:txBody>
          <a:bodyPr/>
          <a:lstStyle/>
          <a:p>
            <a:r>
              <a:rPr lang="en-US" dirty="0"/>
              <a:t>Review Coagulation Principles</a:t>
            </a:r>
          </a:p>
          <a:p>
            <a:r>
              <a:rPr lang="en-US" dirty="0"/>
              <a:t>Factors Impacting Coagulation</a:t>
            </a:r>
          </a:p>
          <a:p>
            <a:r>
              <a:rPr lang="en-US" dirty="0"/>
              <a:t>Coagulation Evaluation Tools</a:t>
            </a:r>
          </a:p>
          <a:p>
            <a:r>
              <a:rPr lang="en-US" dirty="0"/>
              <a:t>Coagulation Optimization (example)</a:t>
            </a:r>
          </a:p>
          <a:p>
            <a:endParaRPr lang="en-US" dirty="0"/>
          </a:p>
        </p:txBody>
      </p:sp>
    </p:spTree>
    <p:extLst>
      <p:ext uri="{BB962C8B-B14F-4D97-AF65-F5344CB8AC3E}">
        <p14:creationId xmlns:p14="http://schemas.microsoft.com/office/powerpoint/2010/main" val="8690406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60499"/>
            <a:ext cx="8763000" cy="1143000"/>
          </a:xfrm>
        </p:spPr>
        <p:txBody>
          <a:bodyPr/>
          <a:lstStyle/>
          <a:p>
            <a:r>
              <a:rPr lang="en-US" sz="3600" b="1" dirty="0"/>
              <a:t>Regulatory Requirements: </a:t>
            </a:r>
            <a:r>
              <a:rPr lang="en-US" sz="3600" b="1" u="sng" dirty="0">
                <a:solidFill>
                  <a:srgbClr val="0000FF"/>
                </a:solidFill>
              </a:rPr>
              <a:t>Particles</a:t>
            </a:r>
          </a:p>
        </p:txBody>
      </p:sp>
      <p:sp>
        <p:nvSpPr>
          <p:cNvPr id="3" name="Content Placeholder 2"/>
          <p:cNvSpPr>
            <a:spLocks noGrp="1"/>
          </p:cNvSpPr>
          <p:nvPr>
            <p:ph idx="1"/>
          </p:nvPr>
        </p:nvSpPr>
        <p:spPr/>
        <p:txBody>
          <a:bodyPr/>
          <a:lstStyle/>
          <a:p>
            <a:pPr>
              <a:spcAft>
                <a:spcPts val="1200"/>
              </a:spcAft>
            </a:pPr>
            <a:r>
              <a:rPr lang="en-US" sz="2800" b="1" i="1" u="sng" dirty="0"/>
              <a:t>LT1ESWTR</a:t>
            </a:r>
            <a:r>
              <a:rPr lang="en-US" sz="2800" i="1" dirty="0"/>
              <a:t>:</a:t>
            </a:r>
            <a:r>
              <a:rPr lang="en-US" sz="2800" dirty="0"/>
              <a:t> Surface water plants (or ground water under the direct influence of surface water) using granular media filtration must achieve:</a:t>
            </a:r>
          </a:p>
          <a:p>
            <a:pPr marL="857229" lvl="2" indent="0">
              <a:spcAft>
                <a:spcPts val="1200"/>
              </a:spcAft>
              <a:buNone/>
            </a:pPr>
            <a:r>
              <a:rPr lang="en-US" u="sng" dirty="0"/>
              <a:t>&lt;</a:t>
            </a:r>
            <a:r>
              <a:rPr lang="en-US" dirty="0"/>
              <a:t>0.3 NTU in at least 95% of the combined filter effluent compliance samples each month (collected every 4 </a:t>
            </a:r>
            <a:r>
              <a:rPr lang="en-US" dirty="0" err="1"/>
              <a:t>hrs</a:t>
            </a:r>
            <a:r>
              <a:rPr lang="en-US" dirty="0"/>
              <a:t>).</a:t>
            </a:r>
          </a:p>
          <a:p>
            <a:pPr marL="857229" lvl="2" indent="0">
              <a:spcAft>
                <a:spcPts val="1200"/>
              </a:spcAft>
              <a:buNone/>
            </a:pPr>
            <a:r>
              <a:rPr lang="en-US" dirty="0"/>
              <a:t>&lt;1 NTU combined filter effluent at any time.</a:t>
            </a:r>
          </a:p>
        </p:txBody>
      </p:sp>
    </p:spTree>
    <p:custDataLst>
      <p:tags r:id="rId1"/>
    </p:custDataLst>
    <p:extLst>
      <p:ext uri="{BB962C8B-B14F-4D97-AF65-F5344CB8AC3E}">
        <p14:creationId xmlns:p14="http://schemas.microsoft.com/office/powerpoint/2010/main" val="233826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162800" cy="1143000"/>
          </a:xfrm>
        </p:spPr>
        <p:txBody>
          <a:bodyPr/>
          <a:lstStyle/>
          <a:p>
            <a:r>
              <a:rPr lang="en-US" sz="3600" b="1" dirty="0"/>
              <a:t>Regulatory Requirements: </a:t>
            </a:r>
            <a:r>
              <a:rPr lang="en-US" sz="3600" b="1" u="sng" dirty="0">
                <a:solidFill>
                  <a:srgbClr val="0000FF"/>
                </a:solidFill>
              </a:rPr>
              <a:t>NOM</a:t>
            </a:r>
          </a:p>
        </p:txBody>
      </p:sp>
      <p:sp>
        <p:nvSpPr>
          <p:cNvPr id="3" name="Content Placeholder 2"/>
          <p:cNvSpPr>
            <a:spLocks noGrp="1"/>
          </p:cNvSpPr>
          <p:nvPr>
            <p:ph idx="1"/>
          </p:nvPr>
        </p:nvSpPr>
        <p:spPr>
          <a:xfrm>
            <a:off x="446071" y="1295402"/>
            <a:ext cx="8229600" cy="4373563"/>
          </a:xfrm>
        </p:spPr>
        <p:txBody>
          <a:bodyPr/>
          <a:lstStyle/>
          <a:p>
            <a:pPr>
              <a:spcAft>
                <a:spcPts val="1800"/>
              </a:spcAft>
            </a:pPr>
            <a:r>
              <a:rPr lang="en-US" sz="2800" b="1" i="1" u="sng" dirty="0"/>
              <a:t>Stage 1 D/DBP</a:t>
            </a:r>
            <a:r>
              <a:rPr lang="en-US" sz="2800" i="1" dirty="0"/>
              <a:t>:</a:t>
            </a:r>
            <a:r>
              <a:rPr lang="en-US" sz="2800" dirty="0"/>
              <a:t> Surface water plants (</a:t>
            </a:r>
            <a:r>
              <a:rPr lang="en-US" sz="2400" dirty="0"/>
              <a:t>or</a:t>
            </a:r>
            <a:r>
              <a:rPr lang="en-US" sz="2800" dirty="0"/>
              <a:t> </a:t>
            </a:r>
            <a:r>
              <a:rPr lang="en-US" sz="2400" dirty="0"/>
              <a:t>GWUDISW</a:t>
            </a:r>
            <a:r>
              <a:rPr lang="en-US" sz="2800" dirty="0"/>
              <a:t>) using conventional treatment must remove a specified amount of NOM measured as total organic carbon (TOC).</a:t>
            </a:r>
          </a:p>
          <a:p>
            <a:pPr lvl="1">
              <a:spcAft>
                <a:spcPts val="1800"/>
              </a:spcAft>
            </a:pPr>
            <a:r>
              <a:rPr lang="en-US" sz="2400" dirty="0"/>
              <a:t>aka: Enhanced Coagulation Rule</a:t>
            </a:r>
          </a:p>
          <a:p>
            <a:pPr lvl="1">
              <a:spcAft>
                <a:spcPts val="1800"/>
              </a:spcAft>
            </a:pPr>
            <a:r>
              <a:rPr lang="en-US" sz="2400" dirty="0"/>
              <a:t>Compliance determined by amount of TOC removal</a:t>
            </a:r>
          </a:p>
          <a:p>
            <a:pPr lvl="1">
              <a:spcAft>
                <a:spcPts val="1800"/>
              </a:spcAft>
            </a:pPr>
            <a:r>
              <a:rPr lang="en-US" sz="2400" dirty="0"/>
              <a:t>Required TOC removal based on source water TOC and alkalinity.</a:t>
            </a:r>
          </a:p>
          <a:p>
            <a:pPr marL="457189" lvl="1" indent="0">
              <a:spcAft>
                <a:spcPts val="1800"/>
              </a:spcAft>
              <a:buNone/>
            </a:pPr>
            <a:endParaRPr lang="en-US" dirty="0"/>
          </a:p>
        </p:txBody>
      </p:sp>
    </p:spTree>
    <p:extLst>
      <p:ext uri="{BB962C8B-B14F-4D97-AF65-F5344CB8AC3E}">
        <p14:creationId xmlns:p14="http://schemas.microsoft.com/office/powerpoint/2010/main" val="7464906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a:xfrm>
            <a:off x="457200" y="457201"/>
            <a:ext cx="8229600" cy="1131332"/>
          </a:xfrm>
        </p:spPr>
        <p:txBody>
          <a:bodyPr/>
          <a:lstStyle/>
          <a:p>
            <a:pPr algn="l" eaLnBrk="1" hangingPunct="1"/>
            <a:r>
              <a:rPr lang="en-US" sz="3600" b="1" i="1" u="sng" dirty="0"/>
              <a:t>Stage 1 D/DBP Rule</a:t>
            </a:r>
            <a:r>
              <a:rPr lang="en-US" sz="3600" b="1" i="1" dirty="0"/>
              <a:t>: </a:t>
            </a:r>
          </a:p>
        </p:txBody>
      </p:sp>
      <p:graphicFrame>
        <p:nvGraphicFramePr>
          <p:cNvPr id="17412" name="Group 4"/>
          <p:cNvGraphicFramePr>
            <a:graphicFrameLocks noGrp="1"/>
          </p:cNvGraphicFramePr>
          <p:nvPr>
            <p:ph idx="1"/>
          </p:nvPr>
        </p:nvGraphicFramePr>
        <p:xfrm>
          <a:off x="457203" y="1600201"/>
          <a:ext cx="8305799" cy="4037605"/>
        </p:xfrm>
        <a:graphic>
          <a:graphicData uri="http://schemas.openxmlformats.org/drawingml/2006/table">
            <a:tbl>
              <a:tblPr/>
              <a:tblGrid>
                <a:gridCol w="23622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gridCol w="1981200">
                  <a:extLst>
                    <a:ext uri="{9D8B030D-6E8A-4147-A177-3AD203B41FA5}">
                      <a16:colId xmlns:a16="http://schemas.microsoft.com/office/drawing/2014/main" val="20002"/>
                    </a:ext>
                  </a:extLst>
                </a:gridCol>
                <a:gridCol w="1828799">
                  <a:extLst>
                    <a:ext uri="{9D8B030D-6E8A-4147-A177-3AD203B41FA5}">
                      <a16:colId xmlns:a16="http://schemas.microsoft.com/office/drawing/2014/main" val="20003"/>
                    </a:ext>
                  </a:extLst>
                </a:gridCol>
              </a:tblGrid>
              <a:tr h="990599">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cs typeface="Times New Roman" pitchFamily="18" charset="0"/>
                        </a:rPr>
                        <a:t>Required Percent Removal of TOC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cs typeface="Times New Roman" pitchFamily="18" charset="0"/>
                        </a:rPr>
                        <a:t>based on source water TOC and alkalinity</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782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mn-lt"/>
                      </a:endParaRPr>
                    </a:p>
                  </a:txBody>
                  <a:tcPr marL="0" marR="0" marT="0" marB="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mn-lt"/>
                          <a:cs typeface="Times New Roman" pitchFamily="18" charset="0"/>
                        </a:rPr>
                        <a:t>Alkalinity</a:t>
                      </a:r>
                      <a:endParaRPr kumimoji="0" lang="en-US" sz="20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704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mn-lt"/>
                          <a:cs typeface="Times New Roman" pitchFamily="18" charset="0"/>
                        </a:rPr>
                        <a:t>TOC (mg/L)</a:t>
                      </a:r>
                      <a:endParaRPr kumimoji="0" lang="en-US" sz="2000" b="0" i="0" u="none" strike="noStrike" cap="none" normalizeH="0" baseline="0" dirty="0">
                        <a:ln>
                          <a:noFill/>
                        </a:ln>
                        <a:solidFill>
                          <a:schemeClr val="tx1"/>
                        </a:solidFill>
                        <a:effectLst/>
                        <a:latin typeface="+mn-lt"/>
                      </a:endParaRPr>
                    </a:p>
                  </a:txBody>
                  <a:tcPr marL="0" marR="0" marT="0" marB="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0-60 mg/L</a:t>
                      </a:r>
                      <a:endParaRPr kumimoji="0" lang="en-US" sz="1600" b="0"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60-120 mg/L</a:t>
                      </a:r>
                      <a:endParaRPr kumimoji="0" lang="en-US" sz="1600" b="0"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&gt;120 mg/L</a:t>
                      </a:r>
                      <a:endParaRPr kumimoji="0" lang="en-US" sz="1600" b="0"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2561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less than 2.0 mg/L</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no action</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no action</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no action</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6498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2.0 to &lt;4.0 mg/L</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35</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25</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15</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4.0 to &lt;8.0 mg/L</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45</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35</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25</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45042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greater than 8.0 mg/L</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50</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40</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30</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42052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295400"/>
          </a:xfrm>
        </p:spPr>
        <p:txBody>
          <a:bodyPr/>
          <a:lstStyle/>
          <a:p>
            <a:pPr algn="l">
              <a:lnSpc>
                <a:spcPts val="4800"/>
              </a:lnSpc>
              <a:spcAft>
                <a:spcPts val="1200"/>
              </a:spcAft>
            </a:pPr>
            <a:r>
              <a:rPr lang="en-US" sz="3200" b="1" dirty="0"/>
              <a:t>TOC Removal Requirements</a:t>
            </a:r>
            <a:r>
              <a:rPr lang="en-US" sz="3200" dirty="0"/>
              <a:t>: </a:t>
            </a:r>
            <a:br>
              <a:rPr lang="en-US" sz="3200" dirty="0"/>
            </a:br>
            <a:r>
              <a:rPr lang="en-US" sz="3200" dirty="0"/>
              <a:t>	      </a:t>
            </a:r>
            <a:r>
              <a:rPr lang="en-US" sz="3200" i="1" u="sng" dirty="0"/>
              <a:t>Observations / Trends</a:t>
            </a:r>
          </a:p>
        </p:txBody>
      </p:sp>
      <p:sp>
        <p:nvSpPr>
          <p:cNvPr id="3" name="Content Placeholder 2"/>
          <p:cNvSpPr>
            <a:spLocks noGrp="1"/>
          </p:cNvSpPr>
          <p:nvPr>
            <p:ph idx="1"/>
          </p:nvPr>
        </p:nvSpPr>
        <p:spPr>
          <a:xfrm>
            <a:off x="457200" y="1752604"/>
            <a:ext cx="8458200" cy="4267199"/>
          </a:xfrm>
        </p:spPr>
        <p:txBody>
          <a:bodyPr/>
          <a:lstStyle/>
          <a:p>
            <a:pPr marL="514338" indent="-514338">
              <a:buFont typeface="+mj-lt"/>
              <a:buAutoNum type="arabicPeriod"/>
            </a:pPr>
            <a:r>
              <a:rPr lang="en-US" sz="2000" dirty="0"/>
              <a:t>As raw water TOC increases, the required level of TOC removal increases</a:t>
            </a:r>
          </a:p>
          <a:p>
            <a:pPr marL="400041" lvl="1" indent="0">
              <a:buNone/>
            </a:pPr>
            <a:r>
              <a:rPr lang="en-US" sz="2000" i="1" dirty="0"/>
              <a:t>Why?  A: Generally, the more TOC to start, the easier it is to remove</a:t>
            </a:r>
            <a:r>
              <a:rPr lang="en-US" sz="2000" dirty="0"/>
              <a:t>.</a:t>
            </a:r>
          </a:p>
          <a:p>
            <a:pPr marL="514338" indent="-514338">
              <a:buFont typeface="+mj-lt"/>
              <a:buAutoNum type="arabicPeriod"/>
            </a:pPr>
            <a:r>
              <a:rPr lang="en-US" sz="2000" dirty="0"/>
              <a:t>For a particular level of TOC, the required level of TOC removal decreases as alkalinity increases.</a:t>
            </a:r>
          </a:p>
          <a:p>
            <a:pPr marL="1489037" lvl="1" indent="-1088998">
              <a:buNone/>
            </a:pPr>
            <a:r>
              <a:rPr lang="en-US" sz="2000" i="1" dirty="0"/>
              <a:t>Why?  A: Alkalinity resists pH changes; TOC is easier to remove at lower pH (5 – 6).  Therefore, high alkalinity waters may require excessive chemical doses to achieve desired pH for NOM removal</a:t>
            </a:r>
            <a:r>
              <a:rPr lang="en-US" sz="2000" dirty="0"/>
              <a:t>.</a:t>
            </a:r>
          </a:p>
          <a:p>
            <a:pPr marL="514338" indent="-514338">
              <a:buFont typeface="+mj-lt"/>
              <a:buAutoNum type="arabicPeriod"/>
            </a:pPr>
            <a:r>
              <a:rPr lang="en-US" sz="2000" dirty="0"/>
              <a:t>Water systems can be exempt from Stage 1 and 2 D/DBP rule if the source water TOC is &lt; 2.0 mg/L (calculated on running annual average)</a:t>
            </a:r>
          </a:p>
          <a:p>
            <a:pPr marL="514338" indent="-514338">
              <a:buFont typeface="+mj-lt"/>
              <a:buAutoNum type="arabicPeriod"/>
            </a:pPr>
            <a:endParaRPr lang="en-US" dirty="0"/>
          </a:p>
        </p:txBody>
      </p:sp>
    </p:spTree>
    <p:extLst>
      <p:ext uri="{BB962C8B-B14F-4D97-AF65-F5344CB8AC3E}">
        <p14:creationId xmlns:p14="http://schemas.microsoft.com/office/powerpoint/2010/main" val="738145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Optimizing Coagulation</a:t>
            </a:r>
          </a:p>
        </p:txBody>
      </p:sp>
      <p:sp>
        <p:nvSpPr>
          <p:cNvPr id="3" name="Content Placeholder 2"/>
          <p:cNvSpPr>
            <a:spLocks noGrp="1"/>
          </p:cNvSpPr>
          <p:nvPr>
            <p:ph idx="1"/>
          </p:nvPr>
        </p:nvSpPr>
        <p:spPr>
          <a:xfrm>
            <a:off x="914400" y="1371602"/>
            <a:ext cx="7772400" cy="4525963"/>
          </a:xfrm>
        </p:spPr>
        <p:txBody>
          <a:bodyPr/>
          <a:lstStyle/>
          <a:p>
            <a:r>
              <a:rPr lang="en-US" sz="2800" dirty="0"/>
              <a:t>Maximize:</a:t>
            </a:r>
          </a:p>
          <a:p>
            <a:pPr lvl="1"/>
            <a:r>
              <a:rPr lang="en-US" sz="2400" dirty="0"/>
              <a:t>Removal of particles (turbidity) and NOM (color, DBP precursors) by downstream processes (clarification or filtration)</a:t>
            </a:r>
          </a:p>
          <a:p>
            <a:r>
              <a:rPr lang="en-US" sz="2800" dirty="0"/>
              <a:t>Minimize:</a:t>
            </a:r>
          </a:p>
          <a:p>
            <a:pPr lvl="1"/>
            <a:r>
              <a:rPr lang="en-US" sz="2400" dirty="0"/>
              <a:t>Residual coagulant in finished water</a:t>
            </a:r>
          </a:p>
          <a:p>
            <a:pPr lvl="1"/>
            <a:r>
              <a:rPr lang="en-US" sz="2400" dirty="0"/>
              <a:t>Sludge production</a:t>
            </a:r>
          </a:p>
          <a:p>
            <a:pPr lvl="1"/>
            <a:r>
              <a:rPr lang="en-US" sz="2400" dirty="0"/>
              <a:t>Operating Costs (chemicals, sludge processing, production efficiency)</a:t>
            </a:r>
          </a:p>
        </p:txBody>
      </p:sp>
    </p:spTree>
    <p:extLst>
      <p:ext uri="{BB962C8B-B14F-4D97-AF65-F5344CB8AC3E}">
        <p14:creationId xmlns:p14="http://schemas.microsoft.com/office/powerpoint/2010/main" val="40772921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Optimizing Coagulation</a:t>
            </a:r>
          </a:p>
        </p:txBody>
      </p:sp>
      <p:sp>
        <p:nvSpPr>
          <p:cNvPr id="3" name="Content Placeholder 2"/>
          <p:cNvSpPr>
            <a:spLocks noGrp="1"/>
          </p:cNvSpPr>
          <p:nvPr>
            <p:ph idx="1"/>
          </p:nvPr>
        </p:nvSpPr>
        <p:spPr/>
        <p:txBody>
          <a:bodyPr/>
          <a:lstStyle/>
          <a:p>
            <a:pPr marL="457189" lvl="1" indent="0">
              <a:buNone/>
            </a:pPr>
            <a:endParaRPr lang="en-US" dirty="0"/>
          </a:p>
          <a:p>
            <a:pPr marL="457189" lvl="1" indent="0">
              <a:buNone/>
            </a:pPr>
            <a:r>
              <a:rPr lang="en-US" dirty="0"/>
              <a:t>A coagulation process that is optimized for </a:t>
            </a:r>
            <a:r>
              <a:rPr lang="en-US" b="1" u="sng" dirty="0"/>
              <a:t>both</a:t>
            </a:r>
            <a:r>
              <a:rPr lang="en-US" dirty="0"/>
              <a:t> </a:t>
            </a:r>
            <a:r>
              <a:rPr lang="en-US" b="1" dirty="0"/>
              <a:t>particle</a:t>
            </a:r>
            <a:r>
              <a:rPr lang="en-US" dirty="0"/>
              <a:t> and </a:t>
            </a:r>
            <a:r>
              <a:rPr lang="en-US" b="1" dirty="0"/>
              <a:t>NOM</a:t>
            </a:r>
            <a:r>
              <a:rPr lang="en-US" dirty="0"/>
              <a:t> removal is known as:</a:t>
            </a:r>
          </a:p>
          <a:p>
            <a:pPr marL="457189" lvl="1" indent="0">
              <a:buNone/>
            </a:pPr>
            <a:endParaRPr lang="en-US" dirty="0"/>
          </a:p>
          <a:p>
            <a:pPr marL="457189" lvl="1" indent="0">
              <a:buNone/>
            </a:pPr>
            <a:r>
              <a:rPr lang="en-US" dirty="0"/>
              <a:t> </a:t>
            </a:r>
            <a:r>
              <a:rPr lang="en-US" b="1" i="1" u="sng" dirty="0"/>
              <a:t>Enhanced Coagulation</a:t>
            </a:r>
            <a:r>
              <a:rPr lang="en-US" b="1" dirty="0"/>
              <a:t> </a:t>
            </a:r>
            <a:r>
              <a:rPr lang="en-US" dirty="0"/>
              <a:t>(</a:t>
            </a:r>
            <a:r>
              <a:rPr lang="en-US" i="1" dirty="0"/>
              <a:t>EC</a:t>
            </a:r>
            <a:r>
              <a:rPr lang="en-US" dirty="0"/>
              <a:t>)</a:t>
            </a:r>
          </a:p>
        </p:txBody>
      </p:sp>
    </p:spTree>
    <p:extLst>
      <p:ext uri="{BB962C8B-B14F-4D97-AF65-F5344CB8AC3E}">
        <p14:creationId xmlns:p14="http://schemas.microsoft.com/office/powerpoint/2010/main" val="16391467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Coagulation Mechanisms</a:t>
            </a:r>
          </a:p>
        </p:txBody>
      </p:sp>
      <p:sp>
        <p:nvSpPr>
          <p:cNvPr id="3" name="Content Placeholder 2"/>
          <p:cNvSpPr>
            <a:spLocks noGrp="1"/>
          </p:cNvSpPr>
          <p:nvPr>
            <p:ph idx="1"/>
          </p:nvPr>
        </p:nvSpPr>
        <p:spPr/>
        <p:txBody>
          <a:bodyPr/>
          <a:lstStyle/>
          <a:p>
            <a:pPr marL="573088" indent="-573088">
              <a:buNone/>
            </a:pPr>
            <a:r>
              <a:rPr lang="en-US" dirty="0"/>
              <a:t>Q: How do coagulants bring particles together and remove dissolved organic material?</a:t>
            </a:r>
          </a:p>
          <a:p>
            <a:endParaRPr lang="en-US" dirty="0"/>
          </a:p>
          <a:p>
            <a:pPr marL="517525" indent="-517525">
              <a:buNone/>
            </a:pPr>
            <a:r>
              <a:rPr lang="en-US" dirty="0">
                <a:sym typeface="Wingdings" panose="05000000000000000000" pitchFamily="2" charset="2"/>
              </a:rPr>
              <a:t> </a:t>
            </a:r>
            <a:r>
              <a:rPr lang="en-US" dirty="0"/>
              <a:t>Need to understand what happens when coagulants are added to water….</a:t>
            </a:r>
          </a:p>
          <a:p>
            <a:pPr lvl="1"/>
            <a:endParaRPr lang="en-US" dirty="0"/>
          </a:p>
        </p:txBody>
      </p:sp>
    </p:spTree>
    <p:extLst>
      <p:ext uri="{BB962C8B-B14F-4D97-AF65-F5344CB8AC3E}">
        <p14:creationId xmlns:p14="http://schemas.microsoft.com/office/powerpoint/2010/main" val="8849308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Coagulation Chemistry</a:t>
            </a:r>
          </a:p>
        </p:txBody>
      </p:sp>
      <p:sp>
        <p:nvSpPr>
          <p:cNvPr id="3" name="Content Placeholder 2"/>
          <p:cNvSpPr>
            <a:spLocks noGrp="1"/>
          </p:cNvSpPr>
          <p:nvPr>
            <p:ph idx="1"/>
          </p:nvPr>
        </p:nvSpPr>
        <p:spPr>
          <a:xfrm>
            <a:off x="457200" y="1371601"/>
            <a:ext cx="8382000" cy="2286000"/>
          </a:xfrm>
        </p:spPr>
        <p:txBody>
          <a:bodyPr/>
          <a:lstStyle/>
          <a:p>
            <a:r>
              <a:rPr lang="en-US" sz="2800" dirty="0"/>
              <a:t>When coagulants are added to water, they dissociate (separate into charged ions) and hydrolyze (react with water) to form a variety of charged coagulant species that interact with particles and NOM.</a:t>
            </a:r>
          </a:p>
        </p:txBody>
      </p:sp>
      <p:grpSp>
        <p:nvGrpSpPr>
          <p:cNvPr id="6" name="Group 5"/>
          <p:cNvGrpSpPr/>
          <p:nvPr/>
        </p:nvGrpSpPr>
        <p:grpSpPr>
          <a:xfrm>
            <a:off x="304800" y="4038599"/>
            <a:ext cx="8610600" cy="369332"/>
            <a:chOff x="304800" y="4038600"/>
            <a:chExt cx="8610600" cy="369332"/>
          </a:xfrm>
        </p:grpSpPr>
        <p:sp>
          <p:nvSpPr>
            <p:cNvPr id="4" name="TextBox 3"/>
            <p:cNvSpPr txBox="1"/>
            <p:nvPr/>
          </p:nvSpPr>
          <p:spPr>
            <a:xfrm>
              <a:off x="304800" y="4038600"/>
              <a:ext cx="8610600" cy="369332"/>
            </a:xfrm>
            <a:prstGeom prst="rect">
              <a:avLst/>
            </a:prstGeom>
            <a:noFill/>
          </p:spPr>
          <p:txBody>
            <a:bodyPr wrap="square" rtlCol="0">
              <a:spAutoFit/>
            </a:bodyPr>
            <a:lstStyle/>
            <a:p>
              <a:r>
                <a:rPr lang="en-US" dirty="0"/>
                <a:t>Al</a:t>
              </a:r>
              <a:r>
                <a:rPr lang="en-US" baseline="-25000" dirty="0"/>
                <a:t>2</a:t>
              </a:r>
              <a:r>
                <a:rPr lang="en-US" dirty="0"/>
                <a:t>(SO</a:t>
              </a:r>
              <a:r>
                <a:rPr lang="en-US" baseline="-25000" dirty="0"/>
                <a:t>4</a:t>
              </a:r>
              <a:r>
                <a:rPr lang="en-US" dirty="0"/>
                <a:t>)</a:t>
              </a:r>
              <a:r>
                <a:rPr lang="en-US" baseline="-25000" dirty="0"/>
                <a:t>3</a:t>
              </a:r>
              <a:r>
                <a:rPr lang="en-US" dirty="0"/>
                <a:t>   14H</a:t>
              </a:r>
              <a:r>
                <a:rPr lang="en-US" baseline="-25000" dirty="0"/>
                <a:t>2</a:t>
              </a:r>
              <a:r>
                <a:rPr lang="en-US" dirty="0"/>
                <a:t>O </a:t>
              </a:r>
              <a:r>
                <a:rPr lang="en-US" dirty="0">
                  <a:sym typeface="Wingdings" panose="05000000000000000000" pitchFamily="2" charset="2"/>
                </a:rPr>
                <a:t> Al</a:t>
              </a:r>
              <a:r>
                <a:rPr lang="en-US" baseline="30000" dirty="0">
                  <a:sym typeface="Wingdings" panose="05000000000000000000" pitchFamily="2" charset="2"/>
                </a:rPr>
                <a:t>+3</a:t>
              </a:r>
              <a:r>
                <a:rPr lang="en-US" dirty="0">
                  <a:sym typeface="Wingdings" panose="05000000000000000000" pitchFamily="2" charset="2"/>
                </a:rPr>
                <a:t>, SO</a:t>
              </a:r>
              <a:r>
                <a:rPr lang="en-US" baseline="-25000" dirty="0">
                  <a:sym typeface="Wingdings" panose="05000000000000000000" pitchFamily="2" charset="2"/>
                </a:rPr>
                <a:t>4</a:t>
              </a:r>
              <a:r>
                <a:rPr lang="en-US" baseline="30000" dirty="0">
                  <a:sym typeface="Wingdings" panose="05000000000000000000" pitchFamily="2" charset="2"/>
                </a:rPr>
                <a:t>-2</a:t>
              </a:r>
              <a:r>
                <a:rPr lang="en-US" dirty="0">
                  <a:sym typeface="Wingdings" panose="05000000000000000000" pitchFamily="2" charset="2"/>
                </a:rPr>
                <a:t>   Al(OH)</a:t>
              </a:r>
              <a:r>
                <a:rPr lang="en-US" baseline="30000" dirty="0">
                  <a:sym typeface="Wingdings" panose="05000000000000000000" pitchFamily="2" charset="2"/>
                </a:rPr>
                <a:t>+2</a:t>
              </a:r>
              <a:r>
                <a:rPr lang="en-US" dirty="0">
                  <a:sym typeface="Wingdings" panose="05000000000000000000" pitchFamily="2" charset="2"/>
                </a:rPr>
                <a:t>   Al(OH)</a:t>
              </a:r>
              <a:r>
                <a:rPr lang="en-US" baseline="-25000" dirty="0">
                  <a:sym typeface="Wingdings" panose="05000000000000000000" pitchFamily="2" charset="2"/>
                </a:rPr>
                <a:t>2</a:t>
              </a:r>
              <a:r>
                <a:rPr lang="en-US" baseline="30000" dirty="0">
                  <a:sym typeface="Wingdings" panose="05000000000000000000" pitchFamily="2" charset="2"/>
                </a:rPr>
                <a:t>+1</a:t>
              </a:r>
              <a:r>
                <a:rPr lang="en-US" dirty="0">
                  <a:sym typeface="Wingdings" panose="05000000000000000000" pitchFamily="2" charset="2"/>
                </a:rPr>
                <a:t>  </a:t>
              </a:r>
              <a:r>
                <a:rPr lang="en-US" b="1" dirty="0">
                  <a:sym typeface="Wingdings" panose="05000000000000000000" pitchFamily="2" charset="2"/>
                </a:rPr>
                <a:t>Al(OH)</a:t>
              </a:r>
              <a:r>
                <a:rPr lang="en-US" b="1" baseline="-25000" dirty="0">
                  <a:sym typeface="Wingdings" panose="05000000000000000000" pitchFamily="2" charset="2"/>
                </a:rPr>
                <a:t>3</a:t>
              </a:r>
              <a:r>
                <a:rPr lang="en-US" b="1" dirty="0">
                  <a:sym typeface="Wingdings" panose="05000000000000000000" pitchFamily="2" charset="2"/>
                </a:rPr>
                <a:t> </a:t>
              </a:r>
              <a:r>
                <a:rPr lang="en-US" dirty="0">
                  <a:sym typeface="Wingdings" panose="05000000000000000000" pitchFamily="2" charset="2"/>
                </a:rPr>
                <a:t>   Al(OH)</a:t>
              </a:r>
              <a:r>
                <a:rPr lang="en-US" baseline="-25000" dirty="0">
                  <a:sym typeface="Wingdings" panose="05000000000000000000" pitchFamily="2" charset="2"/>
                </a:rPr>
                <a:t>4</a:t>
              </a:r>
              <a:r>
                <a:rPr lang="en-US" baseline="30000" dirty="0">
                  <a:sym typeface="Wingdings" panose="05000000000000000000" pitchFamily="2" charset="2"/>
                </a:rPr>
                <a:t>-1</a:t>
              </a:r>
              <a:endParaRPr lang="en-US" baseline="30000" dirty="0"/>
            </a:p>
          </p:txBody>
        </p:sp>
        <p:sp>
          <p:nvSpPr>
            <p:cNvPr id="5" name="Oval 4"/>
            <p:cNvSpPr/>
            <p:nvPr/>
          </p:nvSpPr>
          <p:spPr bwMode="auto">
            <a:xfrm flipH="1">
              <a:off x="1403604" y="4223004"/>
              <a:ext cx="44196" cy="4419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a:p>
          </p:txBody>
        </p:sp>
      </p:grpSp>
      <p:grpSp>
        <p:nvGrpSpPr>
          <p:cNvPr id="12" name="Group 11"/>
          <p:cNvGrpSpPr/>
          <p:nvPr/>
        </p:nvGrpSpPr>
        <p:grpSpPr>
          <a:xfrm>
            <a:off x="2743200" y="4419601"/>
            <a:ext cx="1981200" cy="990600"/>
            <a:chOff x="2667000" y="4419600"/>
            <a:chExt cx="1981200" cy="990600"/>
          </a:xfrm>
        </p:grpSpPr>
        <p:sp>
          <p:nvSpPr>
            <p:cNvPr id="7" name="TextBox 6"/>
            <p:cNvSpPr txBox="1"/>
            <p:nvPr/>
          </p:nvSpPr>
          <p:spPr>
            <a:xfrm>
              <a:off x="2667000" y="4724400"/>
              <a:ext cx="1981200" cy="338554"/>
            </a:xfrm>
            <a:prstGeom prst="rect">
              <a:avLst/>
            </a:prstGeom>
            <a:noFill/>
          </p:spPr>
          <p:txBody>
            <a:bodyPr wrap="square" rtlCol="0">
              <a:spAutoFit/>
            </a:bodyPr>
            <a:lstStyle/>
            <a:p>
              <a:r>
                <a:rPr lang="en-US" sz="1600" dirty="0"/>
                <a:t>H</a:t>
              </a:r>
              <a:r>
                <a:rPr lang="en-US" sz="1600" baseline="-25000" dirty="0"/>
                <a:t>2</a:t>
              </a:r>
              <a:r>
                <a:rPr lang="en-US" sz="1600" dirty="0"/>
                <a:t>O </a:t>
              </a:r>
              <a:r>
                <a:rPr lang="en-US" sz="1600" dirty="0">
                  <a:sym typeface="Wingdings" panose="05000000000000000000" pitchFamily="2" charset="2"/>
                </a:rPr>
                <a:t> </a:t>
              </a:r>
              <a:r>
                <a:rPr lang="en-US" sz="1600" dirty="0"/>
                <a:t>H</a:t>
              </a:r>
              <a:r>
                <a:rPr lang="en-US" sz="1600" baseline="30000" dirty="0"/>
                <a:t>+1</a:t>
              </a:r>
              <a:r>
                <a:rPr lang="en-US" sz="1600" dirty="0"/>
                <a:t>  OH</a:t>
              </a:r>
              <a:r>
                <a:rPr lang="en-US" sz="1600" baseline="30000" dirty="0"/>
                <a:t>-1</a:t>
              </a:r>
            </a:p>
          </p:txBody>
        </p:sp>
        <p:cxnSp>
          <p:nvCxnSpPr>
            <p:cNvPr id="9" name="Straight Arrow Connector 8"/>
            <p:cNvCxnSpPr/>
            <p:nvPr/>
          </p:nvCxnSpPr>
          <p:spPr bwMode="auto">
            <a:xfrm>
              <a:off x="3733800" y="5105400"/>
              <a:ext cx="152400" cy="304800"/>
            </a:xfrm>
            <a:prstGeom prst="straightConnector1">
              <a:avLst/>
            </a:prstGeom>
            <a:solidFill>
              <a:schemeClr val="accent1"/>
            </a:solidFill>
            <a:ln w="19050" cap="flat" cmpd="sng" algn="ctr">
              <a:solidFill>
                <a:schemeClr val="tx1"/>
              </a:solidFill>
              <a:prstDash val="solid"/>
              <a:round/>
              <a:headEnd type="none" w="med" len="med"/>
              <a:tailEnd type="arrow" w="lg" len="lg"/>
            </a:ln>
            <a:effectLst/>
          </p:spPr>
        </p:cxnSp>
        <p:cxnSp>
          <p:nvCxnSpPr>
            <p:cNvPr id="11" name="Straight Arrow Connector 10"/>
            <p:cNvCxnSpPr/>
            <p:nvPr/>
          </p:nvCxnSpPr>
          <p:spPr bwMode="auto">
            <a:xfrm>
              <a:off x="4038600" y="4419600"/>
              <a:ext cx="152400" cy="304800"/>
            </a:xfrm>
            <a:prstGeom prst="straightConnector1">
              <a:avLst/>
            </a:prstGeom>
            <a:solidFill>
              <a:schemeClr val="accent1"/>
            </a:solidFill>
            <a:ln w="19050" cap="flat" cmpd="sng" algn="ctr">
              <a:solidFill>
                <a:schemeClr val="tx1"/>
              </a:solidFill>
              <a:prstDash val="solid"/>
              <a:round/>
              <a:headEnd type="arrow" w="med" len="med"/>
              <a:tailEnd type="none" w="lg" len="lg"/>
            </a:ln>
            <a:effectLst/>
          </p:spPr>
        </p:cxnSp>
      </p:grpSp>
      <p:grpSp>
        <p:nvGrpSpPr>
          <p:cNvPr id="21" name="Group 20"/>
          <p:cNvGrpSpPr/>
          <p:nvPr/>
        </p:nvGrpSpPr>
        <p:grpSpPr>
          <a:xfrm>
            <a:off x="7467600" y="4419600"/>
            <a:ext cx="1143000" cy="990600"/>
            <a:chOff x="3505200" y="4419600"/>
            <a:chExt cx="1143000" cy="990600"/>
          </a:xfrm>
        </p:grpSpPr>
        <p:sp>
          <p:nvSpPr>
            <p:cNvPr id="22" name="TextBox 21"/>
            <p:cNvSpPr txBox="1"/>
            <p:nvPr/>
          </p:nvSpPr>
          <p:spPr>
            <a:xfrm>
              <a:off x="3505200" y="4736068"/>
              <a:ext cx="1143000" cy="338554"/>
            </a:xfrm>
            <a:prstGeom prst="rect">
              <a:avLst/>
            </a:prstGeom>
            <a:noFill/>
          </p:spPr>
          <p:txBody>
            <a:bodyPr wrap="square" rtlCol="0">
              <a:spAutoFit/>
            </a:bodyPr>
            <a:lstStyle/>
            <a:p>
              <a:r>
                <a:rPr lang="en-US" sz="1600" dirty="0"/>
                <a:t>H</a:t>
              </a:r>
              <a:r>
                <a:rPr lang="en-US" sz="1600" baseline="30000" dirty="0"/>
                <a:t>+1</a:t>
              </a:r>
              <a:r>
                <a:rPr lang="en-US" sz="1600" dirty="0"/>
                <a:t>  OH</a:t>
              </a:r>
              <a:r>
                <a:rPr lang="en-US" sz="1600" baseline="30000" dirty="0"/>
                <a:t>-1</a:t>
              </a:r>
            </a:p>
          </p:txBody>
        </p:sp>
        <p:cxnSp>
          <p:nvCxnSpPr>
            <p:cNvPr id="23" name="Straight Arrow Connector 22"/>
            <p:cNvCxnSpPr/>
            <p:nvPr/>
          </p:nvCxnSpPr>
          <p:spPr bwMode="auto">
            <a:xfrm>
              <a:off x="3733800" y="5105400"/>
              <a:ext cx="152400" cy="304800"/>
            </a:xfrm>
            <a:prstGeom prst="straightConnector1">
              <a:avLst/>
            </a:prstGeom>
            <a:solidFill>
              <a:schemeClr val="accent1"/>
            </a:solidFill>
            <a:ln w="19050" cap="flat" cmpd="sng" algn="ctr">
              <a:solidFill>
                <a:schemeClr val="tx1"/>
              </a:solidFill>
              <a:prstDash val="solid"/>
              <a:round/>
              <a:headEnd type="none" w="med" len="med"/>
              <a:tailEnd type="arrow" w="lg" len="lg"/>
            </a:ln>
            <a:effectLst/>
          </p:spPr>
        </p:cxnSp>
        <p:cxnSp>
          <p:nvCxnSpPr>
            <p:cNvPr id="24" name="Straight Arrow Connector 23"/>
            <p:cNvCxnSpPr/>
            <p:nvPr/>
          </p:nvCxnSpPr>
          <p:spPr bwMode="auto">
            <a:xfrm>
              <a:off x="4038600" y="4419600"/>
              <a:ext cx="152400" cy="304800"/>
            </a:xfrm>
            <a:prstGeom prst="straightConnector1">
              <a:avLst/>
            </a:prstGeom>
            <a:solidFill>
              <a:schemeClr val="accent1"/>
            </a:solidFill>
            <a:ln w="19050" cap="flat" cmpd="sng" algn="ctr">
              <a:solidFill>
                <a:schemeClr val="tx1"/>
              </a:solidFill>
              <a:prstDash val="solid"/>
              <a:round/>
              <a:headEnd type="arrow" w="med" len="med"/>
              <a:tailEnd type="none" w="lg" len="lg"/>
            </a:ln>
            <a:effectLst/>
          </p:spPr>
        </p:cxnSp>
      </p:grpSp>
      <p:grpSp>
        <p:nvGrpSpPr>
          <p:cNvPr id="29" name="Group 28"/>
          <p:cNvGrpSpPr/>
          <p:nvPr/>
        </p:nvGrpSpPr>
        <p:grpSpPr>
          <a:xfrm>
            <a:off x="6172200" y="4419600"/>
            <a:ext cx="1143000" cy="990600"/>
            <a:chOff x="3505200" y="4419600"/>
            <a:chExt cx="1143000" cy="990600"/>
          </a:xfrm>
        </p:grpSpPr>
        <p:sp>
          <p:nvSpPr>
            <p:cNvPr id="30" name="TextBox 29"/>
            <p:cNvSpPr txBox="1"/>
            <p:nvPr/>
          </p:nvSpPr>
          <p:spPr>
            <a:xfrm>
              <a:off x="3505200" y="4736068"/>
              <a:ext cx="1143000" cy="338554"/>
            </a:xfrm>
            <a:prstGeom prst="rect">
              <a:avLst/>
            </a:prstGeom>
            <a:noFill/>
          </p:spPr>
          <p:txBody>
            <a:bodyPr wrap="square" rtlCol="0">
              <a:spAutoFit/>
            </a:bodyPr>
            <a:lstStyle/>
            <a:p>
              <a:r>
                <a:rPr lang="en-US" sz="1600" dirty="0"/>
                <a:t>H</a:t>
              </a:r>
              <a:r>
                <a:rPr lang="en-US" sz="1600" baseline="30000" dirty="0"/>
                <a:t>+1</a:t>
              </a:r>
              <a:r>
                <a:rPr lang="en-US" sz="1600" dirty="0"/>
                <a:t>  OH</a:t>
              </a:r>
              <a:r>
                <a:rPr lang="en-US" sz="1600" baseline="30000" dirty="0"/>
                <a:t>-1</a:t>
              </a:r>
            </a:p>
          </p:txBody>
        </p:sp>
        <p:cxnSp>
          <p:nvCxnSpPr>
            <p:cNvPr id="31" name="Straight Arrow Connector 30"/>
            <p:cNvCxnSpPr/>
            <p:nvPr/>
          </p:nvCxnSpPr>
          <p:spPr bwMode="auto">
            <a:xfrm>
              <a:off x="3733800" y="5105400"/>
              <a:ext cx="152400" cy="304800"/>
            </a:xfrm>
            <a:prstGeom prst="straightConnector1">
              <a:avLst/>
            </a:prstGeom>
            <a:solidFill>
              <a:schemeClr val="accent1"/>
            </a:solidFill>
            <a:ln w="19050" cap="flat" cmpd="sng" algn="ctr">
              <a:solidFill>
                <a:schemeClr val="tx1"/>
              </a:solidFill>
              <a:prstDash val="solid"/>
              <a:round/>
              <a:headEnd type="none" w="med" len="med"/>
              <a:tailEnd type="arrow" w="lg" len="lg"/>
            </a:ln>
            <a:effectLst/>
          </p:spPr>
        </p:cxnSp>
        <p:cxnSp>
          <p:nvCxnSpPr>
            <p:cNvPr id="32" name="Straight Arrow Connector 31"/>
            <p:cNvCxnSpPr/>
            <p:nvPr/>
          </p:nvCxnSpPr>
          <p:spPr bwMode="auto">
            <a:xfrm>
              <a:off x="4038600" y="4419600"/>
              <a:ext cx="152400" cy="304800"/>
            </a:xfrm>
            <a:prstGeom prst="straightConnector1">
              <a:avLst/>
            </a:prstGeom>
            <a:solidFill>
              <a:schemeClr val="accent1"/>
            </a:solidFill>
            <a:ln w="19050" cap="flat" cmpd="sng" algn="ctr">
              <a:solidFill>
                <a:schemeClr val="tx1"/>
              </a:solidFill>
              <a:prstDash val="solid"/>
              <a:round/>
              <a:headEnd type="arrow" w="med" len="med"/>
              <a:tailEnd type="none" w="lg" len="lg"/>
            </a:ln>
            <a:effectLst/>
          </p:spPr>
        </p:cxnSp>
      </p:grpSp>
      <p:grpSp>
        <p:nvGrpSpPr>
          <p:cNvPr id="33" name="Group 32"/>
          <p:cNvGrpSpPr/>
          <p:nvPr/>
        </p:nvGrpSpPr>
        <p:grpSpPr>
          <a:xfrm>
            <a:off x="4876800" y="4419600"/>
            <a:ext cx="1143000" cy="990600"/>
            <a:chOff x="3505200" y="4419600"/>
            <a:chExt cx="1143000" cy="990600"/>
          </a:xfrm>
        </p:grpSpPr>
        <p:sp>
          <p:nvSpPr>
            <p:cNvPr id="34" name="TextBox 33"/>
            <p:cNvSpPr txBox="1"/>
            <p:nvPr/>
          </p:nvSpPr>
          <p:spPr>
            <a:xfrm>
              <a:off x="3505200" y="4736068"/>
              <a:ext cx="1143000" cy="338554"/>
            </a:xfrm>
            <a:prstGeom prst="rect">
              <a:avLst/>
            </a:prstGeom>
            <a:noFill/>
          </p:spPr>
          <p:txBody>
            <a:bodyPr wrap="square" rtlCol="0">
              <a:spAutoFit/>
            </a:bodyPr>
            <a:lstStyle/>
            <a:p>
              <a:r>
                <a:rPr lang="en-US" sz="1600" dirty="0"/>
                <a:t>H</a:t>
              </a:r>
              <a:r>
                <a:rPr lang="en-US" sz="1600" baseline="30000" dirty="0"/>
                <a:t>+1</a:t>
              </a:r>
              <a:r>
                <a:rPr lang="en-US" sz="1600" dirty="0"/>
                <a:t>  OH</a:t>
              </a:r>
              <a:r>
                <a:rPr lang="en-US" sz="1600" baseline="30000" dirty="0"/>
                <a:t>-1</a:t>
              </a:r>
            </a:p>
          </p:txBody>
        </p:sp>
        <p:cxnSp>
          <p:nvCxnSpPr>
            <p:cNvPr id="35" name="Straight Arrow Connector 34"/>
            <p:cNvCxnSpPr/>
            <p:nvPr/>
          </p:nvCxnSpPr>
          <p:spPr bwMode="auto">
            <a:xfrm>
              <a:off x="3733800" y="5105400"/>
              <a:ext cx="152400" cy="304800"/>
            </a:xfrm>
            <a:prstGeom prst="straightConnector1">
              <a:avLst/>
            </a:prstGeom>
            <a:solidFill>
              <a:schemeClr val="accent1"/>
            </a:solidFill>
            <a:ln w="19050" cap="flat" cmpd="sng" algn="ctr">
              <a:solidFill>
                <a:schemeClr val="tx1"/>
              </a:solidFill>
              <a:prstDash val="solid"/>
              <a:round/>
              <a:headEnd type="none" w="med" len="med"/>
              <a:tailEnd type="arrow" w="lg" len="lg"/>
            </a:ln>
            <a:effectLst/>
          </p:spPr>
        </p:cxnSp>
        <p:cxnSp>
          <p:nvCxnSpPr>
            <p:cNvPr id="36" name="Straight Arrow Connector 35"/>
            <p:cNvCxnSpPr/>
            <p:nvPr/>
          </p:nvCxnSpPr>
          <p:spPr bwMode="auto">
            <a:xfrm>
              <a:off x="4038600" y="4419600"/>
              <a:ext cx="152400" cy="304800"/>
            </a:xfrm>
            <a:prstGeom prst="straightConnector1">
              <a:avLst/>
            </a:prstGeom>
            <a:solidFill>
              <a:schemeClr val="accent1"/>
            </a:solidFill>
            <a:ln w="19050" cap="flat" cmpd="sng" algn="ctr">
              <a:solidFill>
                <a:schemeClr val="tx1"/>
              </a:solidFill>
              <a:prstDash val="solid"/>
              <a:round/>
              <a:headEnd type="arrow" w="med" len="med"/>
              <a:tailEnd type="none" w="lg" len="lg"/>
            </a:ln>
            <a:effectLst/>
          </p:spPr>
        </p:cxnSp>
      </p:grpSp>
      <p:sp>
        <p:nvSpPr>
          <p:cNvPr id="37" name="TextBox 36"/>
          <p:cNvSpPr txBox="1"/>
          <p:nvPr/>
        </p:nvSpPr>
        <p:spPr>
          <a:xfrm>
            <a:off x="4343400" y="5511228"/>
            <a:ext cx="4267200" cy="584775"/>
          </a:xfrm>
          <a:prstGeom prst="rect">
            <a:avLst/>
          </a:prstGeom>
          <a:noFill/>
          <a:ln>
            <a:solidFill>
              <a:schemeClr val="tx1"/>
            </a:solidFill>
          </a:ln>
        </p:spPr>
        <p:txBody>
          <a:bodyPr wrap="square" rtlCol="0">
            <a:spAutoFit/>
          </a:bodyPr>
          <a:lstStyle/>
          <a:p>
            <a:r>
              <a:rPr lang="en-US" sz="1600" dirty="0"/>
              <a:t>Hydrogen ions go into solution lowering the pH and consuming alkalinity</a:t>
            </a:r>
          </a:p>
        </p:txBody>
      </p:sp>
      <p:sp>
        <p:nvSpPr>
          <p:cNvPr id="13" name="Freeform: Shape 12">
            <a:extLst>
              <a:ext uri="{FF2B5EF4-FFF2-40B4-BE49-F238E27FC236}">
                <a16:creationId xmlns:a16="http://schemas.microsoft.com/office/drawing/2014/main" id="{ED7C6848-894F-60DE-4E86-6A38B35FF833}"/>
              </a:ext>
            </a:extLst>
          </p:cNvPr>
          <p:cNvSpPr/>
          <p:nvPr/>
        </p:nvSpPr>
        <p:spPr bwMode="auto">
          <a:xfrm>
            <a:off x="2776654" y="3668658"/>
            <a:ext cx="1416205" cy="334630"/>
          </a:xfrm>
          <a:custGeom>
            <a:avLst/>
            <a:gdLst>
              <a:gd name="connsiteX0" fmla="*/ 0 w 1416205"/>
              <a:gd name="connsiteY0" fmla="*/ 256571 h 334630"/>
              <a:gd name="connsiteX1" fmla="*/ 278780 w 1416205"/>
              <a:gd name="connsiteY1" fmla="*/ 67001 h 334630"/>
              <a:gd name="connsiteX2" fmla="*/ 735980 w 1416205"/>
              <a:gd name="connsiteY2" fmla="*/ 93 h 334630"/>
              <a:gd name="connsiteX3" fmla="*/ 1092819 w 1416205"/>
              <a:gd name="connsiteY3" fmla="*/ 78152 h 334630"/>
              <a:gd name="connsiteX4" fmla="*/ 1416205 w 1416205"/>
              <a:gd name="connsiteY4" fmla="*/ 334630 h 334630"/>
              <a:gd name="connsiteX5" fmla="*/ 1416205 w 1416205"/>
              <a:gd name="connsiteY5" fmla="*/ 334630 h 33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205" h="334630">
                <a:moveTo>
                  <a:pt x="0" y="256571"/>
                </a:moveTo>
                <a:cubicBezTo>
                  <a:pt x="78058" y="183159"/>
                  <a:pt x="156117" y="109747"/>
                  <a:pt x="278780" y="67001"/>
                </a:cubicBezTo>
                <a:cubicBezTo>
                  <a:pt x="401443" y="24255"/>
                  <a:pt x="600307" y="-1765"/>
                  <a:pt x="735980" y="93"/>
                </a:cubicBezTo>
                <a:cubicBezTo>
                  <a:pt x="871653" y="1951"/>
                  <a:pt x="979448" y="22396"/>
                  <a:pt x="1092819" y="78152"/>
                </a:cubicBezTo>
                <a:cubicBezTo>
                  <a:pt x="1206190" y="133908"/>
                  <a:pt x="1416205" y="334630"/>
                  <a:pt x="1416205" y="334630"/>
                </a:cubicBezTo>
                <a:lnTo>
                  <a:pt x="1416205" y="334630"/>
                </a:lnTo>
              </a:path>
            </a:pathLst>
          </a:custGeom>
          <a:noFill/>
          <a:ln w="31750" cap="flat" cmpd="sng" algn="ctr">
            <a:solidFill>
              <a:srgbClr val="FF5050"/>
            </a:solidFill>
            <a:prstDash val="dash"/>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4" name="Oval 13">
            <a:extLst>
              <a:ext uri="{FF2B5EF4-FFF2-40B4-BE49-F238E27FC236}">
                <a16:creationId xmlns:a16="http://schemas.microsoft.com/office/drawing/2014/main" id="{2F500926-E571-3A99-EC1A-C7FE8EBB0A19}"/>
              </a:ext>
            </a:extLst>
          </p:cNvPr>
          <p:cNvSpPr/>
          <p:nvPr/>
        </p:nvSpPr>
        <p:spPr bwMode="auto">
          <a:xfrm>
            <a:off x="2482596" y="3962400"/>
            <a:ext cx="489204" cy="489204"/>
          </a:xfrm>
          <a:prstGeom prst="ellipse">
            <a:avLst/>
          </a:prstGeom>
          <a:noFill/>
          <a:ln w="25400" cap="flat" cmpd="sng" algn="ctr">
            <a:solidFill>
              <a:srgbClr val="FF5050"/>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0FECCAA3-A5A1-DDF4-6110-FBA02A71CFC2}"/>
              </a:ext>
            </a:extLst>
          </p:cNvPr>
          <p:cNvSpPr/>
          <p:nvPr/>
        </p:nvSpPr>
        <p:spPr bwMode="auto">
          <a:xfrm>
            <a:off x="6400800" y="3962400"/>
            <a:ext cx="1066800" cy="584775"/>
          </a:xfrm>
          <a:prstGeom prst="rect">
            <a:avLst/>
          </a:prstGeom>
          <a:noFill/>
          <a:ln w="31750" cap="flat" cmpd="sng" algn="ctr">
            <a:solidFill>
              <a:srgbClr val="FF5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933303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3" y="273051"/>
            <a:ext cx="3008313" cy="641351"/>
          </a:xfrm>
        </p:spPr>
        <p:txBody>
          <a:bodyPr/>
          <a:lstStyle/>
          <a:p>
            <a:pPr algn="ctr"/>
            <a:r>
              <a:rPr lang="en-US" dirty="0"/>
              <a:t>Aluminum Chemistry</a:t>
            </a:r>
          </a:p>
        </p:txBody>
      </p:sp>
      <p:pic>
        <p:nvPicPr>
          <p:cNvPr id="7" name="Content Placeholder 6"/>
          <p:cNvPicPr>
            <a:picLocks noGrp="1" noChangeAspect="1"/>
          </p:cNvPicPr>
          <p:nvPr>
            <p:ph idx="1"/>
          </p:nvPr>
        </p:nvPicPr>
        <p:blipFill>
          <a:blip r:embed="rId3"/>
          <a:stretch>
            <a:fillRect/>
          </a:stretch>
        </p:blipFill>
        <p:spPr>
          <a:xfrm>
            <a:off x="4158104" y="395290"/>
            <a:ext cx="4300096" cy="5853113"/>
          </a:xfrm>
          <a:prstGeom prst="rect">
            <a:avLst/>
          </a:prstGeom>
        </p:spPr>
      </p:pic>
      <p:sp>
        <p:nvSpPr>
          <p:cNvPr id="6" name="Text Placeholder 5"/>
          <p:cNvSpPr>
            <a:spLocks noGrp="1"/>
          </p:cNvSpPr>
          <p:nvPr>
            <p:ph type="body" sz="half" idx="2"/>
          </p:nvPr>
        </p:nvSpPr>
        <p:spPr>
          <a:xfrm>
            <a:off x="457200" y="914400"/>
            <a:ext cx="3429000" cy="4876800"/>
          </a:xfrm>
        </p:spPr>
        <p:txBody>
          <a:bodyPr/>
          <a:lstStyle/>
          <a:p>
            <a:pPr marL="285744" indent="-285744">
              <a:spcBef>
                <a:spcPts val="600"/>
              </a:spcBef>
              <a:buFont typeface="Arial" panose="020B0604020202020204" pitchFamily="34" charset="0"/>
              <a:buChar char="•"/>
            </a:pPr>
            <a:r>
              <a:rPr lang="en-US" dirty="0"/>
              <a:t>Aluminum reacts with water to quickly form a variety of charged chemical species.</a:t>
            </a:r>
          </a:p>
          <a:p>
            <a:pPr marL="285744" indent="-285744">
              <a:spcBef>
                <a:spcPts val="600"/>
              </a:spcBef>
              <a:buFont typeface="Arial" panose="020B0604020202020204" pitchFamily="34" charset="0"/>
              <a:buChar char="•"/>
            </a:pPr>
            <a:r>
              <a:rPr lang="en-US" dirty="0"/>
              <a:t>Charged coagulant species react with </a:t>
            </a:r>
            <a:r>
              <a:rPr lang="en-US" dirty="0" err="1"/>
              <a:t>negativiely</a:t>
            </a:r>
            <a:r>
              <a:rPr lang="en-US" dirty="0"/>
              <a:t> charged particles and NOM to neutralize them or form insoluble Aluminum-NOM complexes.</a:t>
            </a:r>
          </a:p>
          <a:p>
            <a:pPr marL="285744" indent="-285744">
              <a:spcBef>
                <a:spcPts val="600"/>
              </a:spcBef>
              <a:buFont typeface="Arial" panose="020B0604020202020204" pitchFamily="34" charset="0"/>
              <a:buChar char="•"/>
            </a:pPr>
            <a:r>
              <a:rPr lang="en-US" dirty="0"/>
              <a:t>The relative concentration of each specie depends on the solution pH</a:t>
            </a:r>
          </a:p>
          <a:p>
            <a:pPr marL="742932" lvl="1" indent="-285744">
              <a:spcBef>
                <a:spcPts val="600"/>
              </a:spcBef>
              <a:buFont typeface="Arial" panose="020B0604020202020204" pitchFamily="34" charset="0"/>
              <a:buChar char="•"/>
            </a:pPr>
            <a:r>
              <a:rPr lang="en-US" dirty="0"/>
              <a:t>At pH &lt; 6.5, mostly positively charged</a:t>
            </a:r>
          </a:p>
          <a:p>
            <a:pPr marL="742932" lvl="1" indent="-285744">
              <a:spcBef>
                <a:spcPts val="600"/>
              </a:spcBef>
              <a:buFont typeface="Arial" panose="020B0604020202020204" pitchFamily="34" charset="0"/>
              <a:buChar char="•"/>
            </a:pPr>
            <a:r>
              <a:rPr lang="en-US" dirty="0"/>
              <a:t>Above pH 6.5, becomes more negatively charged</a:t>
            </a:r>
          </a:p>
          <a:p>
            <a:pPr marL="285744" indent="-285744">
              <a:spcBef>
                <a:spcPts val="600"/>
              </a:spcBef>
              <a:buFont typeface="Arial" panose="020B0604020202020204" pitchFamily="34" charset="0"/>
              <a:buChar char="•"/>
            </a:pPr>
            <a:r>
              <a:rPr lang="en-US" dirty="0"/>
              <a:t>At aluminum concentrations above solubility, aluminum hydroxide floc (precipitate) is formed.  Particles may get enmeshed in floc or NOM may adsorb to floc surface.</a:t>
            </a:r>
          </a:p>
          <a:p>
            <a:pPr marL="285744" indent="-285744">
              <a:spcBef>
                <a:spcPts val="600"/>
              </a:spcBef>
              <a:buFont typeface="Arial" panose="020B0604020202020204" pitchFamily="34" charset="0"/>
              <a:buChar char="•"/>
            </a:pPr>
            <a:r>
              <a:rPr lang="en-US" dirty="0"/>
              <a:t>For maximum floc formation, desire pH ~6.0-6.5 for warm waters (slightly higher pH for colder temps).</a:t>
            </a:r>
          </a:p>
        </p:txBody>
      </p:sp>
      <p:sp>
        <p:nvSpPr>
          <p:cNvPr id="8" name="TextBox 7"/>
          <p:cNvSpPr txBox="1"/>
          <p:nvPr/>
        </p:nvSpPr>
        <p:spPr>
          <a:xfrm>
            <a:off x="6248400" y="6400803"/>
            <a:ext cx="2895600"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Figure borrowed from </a:t>
            </a:r>
            <a:r>
              <a:rPr kumimoji="0" lang="en-US" sz="1200" b="0" i="0" u="none" strike="noStrike" kern="1200" cap="none" spc="0" normalizeH="0" baseline="0" noProof="0" dirty="0" err="1">
                <a:ln>
                  <a:noFill/>
                </a:ln>
                <a:solidFill>
                  <a:srgbClr val="000000"/>
                </a:solidFill>
                <a:effectLst/>
                <a:uLnTx/>
                <a:uFillTx/>
                <a:latin typeface="Arial" charset="0"/>
                <a:ea typeface="+mn-ea"/>
                <a:cs typeface="+mn-cs"/>
              </a:rPr>
              <a:t>Knocke</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Arial" charset="0"/>
                <a:ea typeface="+mn-ea"/>
                <a:cs typeface="+mn-cs"/>
              </a:rPr>
              <a:t>Edzwald</a:t>
            </a:r>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1578034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66174"/>
          </a:xfrm>
        </p:spPr>
        <p:txBody>
          <a:bodyPr/>
          <a:lstStyle/>
          <a:p>
            <a:r>
              <a:rPr lang="en-US" sz="4000" b="1" i="1" dirty="0"/>
              <a:t>Coagulation Mechanisms</a:t>
            </a:r>
          </a:p>
        </p:txBody>
      </p:sp>
      <p:sp>
        <p:nvSpPr>
          <p:cNvPr id="4" name="Text Placeholder 3"/>
          <p:cNvSpPr>
            <a:spLocks noGrp="1"/>
          </p:cNvSpPr>
          <p:nvPr>
            <p:ph type="body" sz="half" idx="1"/>
          </p:nvPr>
        </p:nvSpPr>
        <p:spPr>
          <a:xfrm>
            <a:off x="457200" y="1240813"/>
            <a:ext cx="4038600" cy="3331188"/>
          </a:xfrm>
        </p:spPr>
        <p:txBody>
          <a:bodyPr/>
          <a:lstStyle/>
          <a:p>
            <a:pPr marL="514350" indent="-514350">
              <a:spcBef>
                <a:spcPts val="1200"/>
              </a:spcBef>
              <a:spcAft>
                <a:spcPts val="1200"/>
              </a:spcAft>
              <a:buFont typeface="+mj-lt"/>
              <a:buAutoNum type="arabicPeriod"/>
            </a:pPr>
            <a:r>
              <a:rPr lang="en-US" sz="2000" u="sng" dirty="0"/>
              <a:t>Enmeshment</a:t>
            </a:r>
            <a:r>
              <a:rPr lang="en-US" sz="2000" dirty="0"/>
              <a:t> in aluminum hydroxide Al(OH)</a:t>
            </a:r>
            <a:r>
              <a:rPr lang="en-US" sz="2000" baseline="-25000" dirty="0"/>
              <a:t>3</a:t>
            </a:r>
            <a:r>
              <a:rPr lang="en-US" sz="2000" dirty="0"/>
              <a:t> floc particles, </a:t>
            </a:r>
            <a:r>
              <a:rPr lang="en-US" sz="2000" dirty="0" err="1"/>
              <a:t>a.k.a</a:t>
            </a:r>
            <a:r>
              <a:rPr lang="en-US" sz="2000" dirty="0"/>
              <a:t> “sweep floc”</a:t>
            </a:r>
          </a:p>
          <a:p>
            <a:pPr marL="514350" indent="-514350">
              <a:spcBef>
                <a:spcPts val="1200"/>
              </a:spcBef>
              <a:spcAft>
                <a:spcPts val="1200"/>
              </a:spcAft>
              <a:buFont typeface="+mj-lt"/>
              <a:buAutoNum type="arabicPeriod"/>
            </a:pPr>
            <a:r>
              <a:rPr lang="en-US" sz="2000" dirty="0"/>
              <a:t>NOM </a:t>
            </a:r>
            <a:r>
              <a:rPr lang="en-US" sz="2000" u="sng" dirty="0"/>
              <a:t>adsorption</a:t>
            </a:r>
            <a:r>
              <a:rPr lang="en-US" sz="2000" dirty="0"/>
              <a:t> to surface of floc particles</a:t>
            </a:r>
          </a:p>
          <a:p>
            <a:pPr marL="514350" indent="-514350">
              <a:spcBef>
                <a:spcPts val="1200"/>
              </a:spcBef>
              <a:spcAft>
                <a:spcPts val="1200"/>
              </a:spcAft>
              <a:buFont typeface="+mj-lt"/>
              <a:buAutoNum type="arabicPeriod"/>
            </a:pPr>
            <a:r>
              <a:rPr lang="en-US" sz="2000" dirty="0"/>
              <a:t>Charge </a:t>
            </a:r>
            <a:r>
              <a:rPr lang="en-US" sz="2000" u="sng" dirty="0"/>
              <a:t>neutralization</a:t>
            </a:r>
          </a:p>
          <a:p>
            <a:pPr marL="514350" indent="-514350">
              <a:spcBef>
                <a:spcPts val="1200"/>
              </a:spcBef>
              <a:spcAft>
                <a:spcPts val="1200"/>
              </a:spcAft>
              <a:buFont typeface="+mj-lt"/>
              <a:buAutoNum type="arabicPeriod"/>
            </a:pPr>
            <a:r>
              <a:rPr lang="en-US" sz="2000" dirty="0"/>
              <a:t>Complexation or direct </a:t>
            </a:r>
            <a:r>
              <a:rPr lang="en-US" sz="2000" u="sng" dirty="0"/>
              <a:t>precipitation</a:t>
            </a:r>
            <a:r>
              <a:rPr lang="en-US" sz="2000" dirty="0"/>
              <a:t> with NOM</a:t>
            </a:r>
          </a:p>
        </p:txBody>
      </p:sp>
      <p:pic>
        <p:nvPicPr>
          <p:cNvPr id="6" name="Picture 2"/>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bwMode="auto">
          <a:xfrm>
            <a:off x="5107274" y="3700211"/>
            <a:ext cx="3341524" cy="218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20_0"/>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bwMode="auto">
          <a:xfrm>
            <a:off x="5105400" y="1265621"/>
            <a:ext cx="3343398" cy="218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28600" y="4929426"/>
            <a:ext cx="4648200" cy="861774"/>
          </a:xfrm>
          <a:prstGeom prst="rect">
            <a:avLst/>
          </a:prstGeom>
          <a:solidFill>
            <a:srgbClr val="CCECFF">
              <a:alpha val="32000"/>
            </a:srgbClr>
          </a:solidFill>
          <a:ln>
            <a:solidFill>
              <a:schemeClr val="tx1"/>
            </a:solid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sng" strike="noStrike" kern="1200" cap="none" spc="0" normalizeH="0" baseline="0" noProof="0" dirty="0">
                <a:ln>
                  <a:noFill/>
                </a:ln>
                <a:solidFill>
                  <a:srgbClr val="000000"/>
                </a:solidFill>
                <a:effectLst/>
                <a:uLnTx/>
                <a:uFillTx/>
                <a:latin typeface="Arial" charset="0"/>
                <a:ea typeface="+mn-ea"/>
                <a:cs typeface="+mn-cs"/>
              </a:rPr>
              <a:t>Adsorption</a:t>
            </a:r>
            <a:r>
              <a:rPr kumimoji="0" lang="en-US" sz="1600" b="0" i="0" u="none" strike="noStrike" kern="1200" cap="none" spc="0" normalizeH="0" baseline="0" noProof="0" dirty="0">
                <a:ln>
                  <a:noFill/>
                </a:ln>
                <a:solidFill>
                  <a:srgbClr val="000000"/>
                </a:solidFill>
                <a:effectLst/>
                <a:uLnTx/>
                <a:uFillTx/>
                <a:latin typeface="Arial" charset="0"/>
                <a:ea typeface="+mn-ea"/>
                <a:cs typeface="+mn-cs"/>
              </a:rPr>
              <a:t>:  The adhesion of atoms, ions, or molecules in a gaseous, liquid or dissolved solid state to a surface</a:t>
            </a:r>
            <a:r>
              <a:rPr kumimoji="0" lang="en-US" sz="1800" b="0" i="0" u="none" strike="noStrike" kern="1200" cap="none" spc="0" normalizeH="0" baseline="0" noProof="0" dirty="0">
                <a:ln>
                  <a:noFill/>
                </a:ln>
                <a:solidFill>
                  <a:srgbClr val="000000"/>
                </a:solidFill>
                <a:effectLst/>
                <a:uLnTx/>
                <a:uFillTx/>
                <a:latin typeface="Arial" charset="0"/>
                <a:ea typeface="+mn-ea"/>
                <a:cs typeface="+mn-cs"/>
              </a:rPr>
              <a:t>.</a:t>
            </a:r>
            <a:endParaRPr kumimoji="0" lang="en-US" sz="16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396065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u="sng" dirty="0"/>
              <a:t>Credits</a:t>
            </a:r>
          </a:p>
        </p:txBody>
      </p:sp>
      <p:sp>
        <p:nvSpPr>
          <p:cNvPr id="3" name="Content Placeholder 2"/>
          <p:cNvSpPr>
            <a:spLocks noGrp="1"/>
          </p:cNvSpPr>
          <p:nvPr>
            <p:ph idx="1"/>
          </p:nvPr>
        </p:nvSpPr>
        <p:spPr>
          <a:xfrm>
            <a:off x="990600" y="1371602"/>
            <a:ext cx="7848600" cy="4525963"/>
          </a:xfrm>
        </p:spPr>
        <p:txBody>
          <a:bodyPr/>
          <a:lstStyle/>
          <a:p>
            <a:r>
              <a:rPr lang="en-US" sz="2800" dirty="0"/>
              <a:t>John </a:t>
            </a:r>
            <a:r>
              <a:rPr lang="en-US" sz="2800" dirty="0" err="1"/>
              <a:t>Hanchak</a:t>
            </a:r>
            <a:r>
              <a:rPr lang="en-US" sz="2800" dirty="0"/>
              <a:t>, Sr.</a:t>
            </a:r>
          </a:p>
          <a:p>
            <a:r>
              <a:rPr lang="en-US" sz="2800" dirty="0"/>
              <a:t>Dr. Bill </a:t>
            </a:r>
            <a:r>
              <a:rPr lang="en-US" sz="2800" dirty="0" err="1"/>
              <a:t>Knocke</a:t>
            </a:r>
            <a:r>
              <a:rPr lang="en-US" sz="2800" dirty="0"/>
              <a:t>, VT</a:t>
            </a:r>
          </a:p>
          <a:p>
            <a:r>
              <a:rPr lang="en-US" sz="2800" dirty="0"/>
              <a:t>Dr. Jim </a:t>
            </a:r>
            <a:r>
              <a:rPr lang="en-US" sz="2800" dirty="0" err="1"/>
              <a:t>Edzwald</a:t>
            </a:r>
            <a:r>
              <a:rPr lang="en-US" sz="2800" dirty="0"/>
              <a:t>, UMass</a:t>
            </a:r>
          </a:p>
          <a:p>
            <a:endParaRPr lang="en-US" sz="2800" dirty="0"/>
          </a:p>
          <a:p>
            <a:pPr marL="0" indent="0">
              <a:buNone/>
            </a:pPr>
            <a:r>
              <a:rPr lang="en-US" sz="2800" dirty="0"/>
              <a:t>Also draw heavily from:</a:t>
            </a:r>
          </a:p>
          <a:p>
            <a:r>
              <a:rPr lang="en-US" sz="2400" dirty="0"/>
              <a:t>AWWA Water Supply Operations texts</a:t>
            </a:r>
          </a:p>
          <a:p>
            <a:r>
              <a:rPr lang="en-US" sz="2400" dirty="0"/>
              <a:t>AWWA Manual of Water Supply Practices, M37</a:t>
            </a:r>
          </a:p>
          <a:p>
            <a:pPr marL="0" indent="0">
              <a:buNone/>
            </a:pPr>
            <a:endParaRPr lang="en-US" dirty="0"/>
          </a:p>
        </p:txBody>
      </p:sp>
    </p:spTree>
    <p:extLst>
      <p:ext uri="{BB962C8B-B14F-4D97-AF65-F5344CB8AC3E}">
        <p14:creationId xmlns:p14="http://schemas.microsoft.com/office/powerpoint/2010/main" val="12866931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34375"/>
            <a:ext cx="8839200" cy="1143000"/>
          </a:xfrm>
        </p:spPr>
        <p:txBody>
          <a:bodyPr/>
          <a:lstStyle/>
          <a:p>
            <a:r>
              <a:rPr lang="en-US" sz="3200" dirty="0"/>
              <a:t>Conceptual View of Coagulation Mechanisms</a:t>
            </a:r>
          </a:p>
        </p:txBody>
      </p:sp>
      <p:grpSp>
        <p:nvGrpSpPr>
          <p:cNvPr id="111" name="Group 110"/>
          <p:cNvGrpSpPr/>
          <p:nvPr/>
        </p:nvGrpSpPr>
        <p:grpSpPr>
          <a:xfrm>
            <a:off x="152400" y="2057401"/>
            <a:ext cx="8915400" cy="2656820"/>
            <a:chOff x="228600" y="2667000"/>
            <a:chExt cx="8915400" cy="2656819"/>
          </a:xfrm>
        </p:grpSpPr>
        <p:sp>
          <p:nvSpPr>
            <p:cNvPr id="6" name="Rectangle 5"/>
            <p:cNvSpPr/>
            <p:nvPr/>
          </p:nvSpPr>
          <p:spPr bwMode="auto">
            <a:xfrm>
              <a:off x="2362200" y="3505200"/>
              <a:ext cx="1143000" cy="753429"/>
            </a:xfrm>
            <a:prstGeom prst="rect">
              <a:avLst/>
            </a:prstGeom>
            <a:solidFill>
              <a:schemeClr val="accent1">
                <a:alpha val="34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p:nvPr/>
          </p:nvSpPr>
          <p:spPr bwMode="auto">
            <a:xfrm>
              <a:off x="4343400" y="4257086"/>
              <a:ext cx="1143000" cy="655636"/>
            </a:xfrm>
            <a:prstGeom prst="rect">
              <a:avLst/>
            </a:prstGeom>
            <a:solidFill>
              <a:schemeClr val="accent1">
                <a:alpha val="34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7"/>
            <p:cNvSpPr/>
            <p:nvPr/>
          </p:nvSpPr>
          <p:spPr bwMode="auto">
            <a:xfrm>
              <a:off x="4343400" y="2904819"/>
              <a:ext cx="1143000" cy="655636"/>
            </a:xfrm>
            <a:prstGeom prst="rect">
              <a:avLst/>
            </a:prstGeom>
            <a:solidFill>
              <a:schemeClr val="accent1">
                <a:alpha val="34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10" name="Straight Arrow Connector 9"/>
            <p:cNvCxnSpPr/>
            <p:nvPr/>
          </p:nvCxnSpPr>
          <p:spPr bwMode="auto">
            <a:xfrm>
              <a:off x="1295400" y="3881914"/>
              <a:ext cx="1066802" cy="1"/>
            </a:xfrm>
            <a:prstGeom prst="straightConnector1">
              <a:avLst/>
            </a:prstGeom>
            <a:solidFill>
              <a:schemeClr val="accent1"/>
            </a:solidFill>
            <a:ln w="9525" cap="flat" cmpd="sng" algn="ctr">
              <a:solidFill>
                <a:schemeClr val="tx1"/>
              </a:solidFill>
              <a:prstDash val="solid"/>
              <a:round/>
              <a:headEnd type="none" w="med" len="med"/>
              <a:tailEnd type="triangle" w="lg" len="lg"/>
            </a:ln>
            <a:effectLst/>
          </p:spPr>
        </p:cxnSp>
        <p:cxnSp>
          <p:nvCxnSpPr>
            <p:cNvPr id="12" name="Straight Arrow Connector 11"/>
            <p:cNvCxnSpPr/>
            <p:nvPr/>
          </p:nvCxnSpPr>
          <p:spPr bwMode="auto">
            <a:xfrm>
              <a:off x="3505200" y="3886200"/>
              <a:ext cx="304800" cy="2977"/>
            </a:xfrm>
            <a:prstGeom prst="straightConnector1">
              <a:avLst/>
            </a:prstGeom>
            <a:solidFill>
              <a:schemeClr val="accent1"/>
            </a:solidFill>
            <a:ln w="9525" cap="flat" cmpd="sng" algn="ctr">
              <a:solidFill>
                <a:schemeClr val="tx1"/>
              </a:solidFill>
              <a:prstDash val="solid"/>
              <a:round/>
              <a:headEnd type="none" w="med" len="med"/>
              <a:tailEnd type="none" w="lg" len="lg"/>
            </a:ln>
            <a:effectLst/>
          </p:spPr>
        </p:cxnSp>
        <p:cxnSp>
          <p:nvCxnSpPr>
            <p:cNvPr id="14" name="Straight Arrow Connector 13"/>
            <p:cNvCxnSpPr/>
            <p:nvPr/>
          </p:nvCxnSpPr>
          <p:spPr bwMode="auto">
            <a:xfrm>
              <a:off x="3810000" y="4572000"/>
              <a:ext cx="495300" cy="0"/>
            </a:xfrm>
            <a:prstGeom prst="straightConnector1">
              <a:avLst/>
            </a:prstGeom>
            <a:solidFill>
              <a:schemeClr val="accent1"/>
            </a:solidFill>
            <a:ln w="9525" cap="flat" cmpd="sng" algn="ctr">
              <a:solidFill>
                <a:schemeClr val="tx1"/>
              </a:solidFill>
              <a:prstDash val="solid"/>
              <a:round/>
              <a:headEnd type="none" w="med" len="med"/>
              <a:tailEnd type="triangle" w="lg" len="lg"/>
            </a:ln>
            <a:effectLst/>
          </p:spPr>
        </p:cxnSp>
        <p:cxnSp>
          <p:nvCxnSpPr>
            <p:cNvPr id="16" name="Straight Connector 15"/>
            <p:cNvCxnSpPr/>
            <p:nvPr/>
          </p:nvCxnSpPr>
          <p:spPr bwMode="auto">
            <a:xfrm>
              <a:off x="3810000" y="3200400"/>
              <a:ext cx="0" cy="138450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Arrow Connector 18"/>
            <p:cNvCxnSpPr/>
            <p:nvPr/>
          </p:nvCxnSpPr>
          <p:spPr bwMode="auto">
            <a:xfrm flipV="1">
              <a:off x="5943600" y="4104686"/>
              <a:ext cx="914400" cy="10114"/>
            </a:xfrm>
            <a:prstGeom prst="straightConnector1">
              <a:avLst/>
            </a:prstGeom>
            <a:solidFill>
              <a:schemeClr val="accent1"/>
            </a:solidFill>
            <a:ln w="9525" cap="flat" cmpd="sng" algn="ctr">
              <a:solidFill>
                <a:schemeClr val="tx1"/>
              </a:solidFill>
              <a:prstDash val="solid"/>
              <a:round/>
              <a:headEnd type="none" w="med" len="med"/>
              <a:tailEnd type="triangle" w="lg" len="lg"/>
            </a:ln>
            <a:effectLst/>
          </p:spPr>
        </p:cxnSp>
        <p:cxnSp>
          <p:nvCxnSpPr>
            <p:cNvPr id="21" name="Straight Connector 20"/>
            <p:cNvCxnSpPr/>
            <p:nvPr/>
          </p:nvCxnSpPr>
          <p:spPr bwMode="auto">
            <a:xfrm>
              <a:off x="5943600" y="4104686"/>
              <a:ext cx="0" cy="92451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flipV="1">
              <a:off x="5486400" y="4571284"/>
              <a:ext cx="457200" cy="71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9" name="TextBox 28"/>
            <p:cNvSpPr txBox="1"/>
            <p:nvPr/>
          </p:nvSpPr>
          <p:spPr>
            <a:xfrm>
              <a:off x="1219200" y="4419601"/>
              <a:ext cx="1295401"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Alkalinity Consumption</a:t>
              </a:r>
            </a:p>
          </p:txBody>
        </p:sp>
        <p:grpSp>
          <p:nvGrpSpPr>
            <p:cNvPr id="38" name="Group 37"/>
            <p:cNvGrpSpPr/>
            <p:nvPr/>
          </p:nvGrpSpPr>
          <p:grpSpPr>
            <a:xfrm>
              <a:off x="304799" y="3581400"/>
              <a:ext cx="1066801" cy="645523"/>
              <a:chOff x="228600" y="3581400"/>
              <a:chExt cx="1066801" cy="645523"/>
            </a:xfrm>
          </p:grpSpPr>
          <p:sp>
            <p:nvSpPr>
              <p:cNvPr id="5" name="Rectangle 4"/>
              <p:cNvSpPr/>
              <p:nvPr/>
            </p:nvSpPr>
            <p:spPr bwMode="auto">
              <a:xfrm>
                <a:off x="228600" y="3581400"/>
                <a:ext cx="990601" cy="645523"/>
              </a:xfrm>
              <a:prstGeom prst="rect">
                <a:avLst/>
              </a:prstGeom>
              <a:solidFill>
                <a:schemeClr val="accent1">
                  <a:alpha val="34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 name="TextBox 29"/>
              <p:cNvSpPr txBox="1"/>
              <p:nvPr/>
            </p:nvSpPr>
            <p:spPr>
              <a:xfrm>
                <a:off x="228601" y="3714343"/>
                <a:ext cx="1066800" cy="30777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Al</a:t>
                </a:r>
                <a:r>
                  <a:rPr kumimoji="0" lang="en-US" sz="1400" b="0" i="0" u="none" strike="noStrike" kern="1200" cap="none" spc="0" normalizeH="0" baseline="30000" noProof="0" dirty="0">
                    <a:ln>
                      <a:noFill/>
                    </a:ln>
                    <a:solidFill>
                      <a:srgbClr val="000000"/>
                    </a:solidFill>
                    <a:effectLst/>
                    <a:uLnTx/>
                    <a:uFillTx/>
                    <a:latin typeface="Arial" charset="0"/>
                    <a:ea typeface="+mn-ea"/>
                    <a:cs typeface="+mn-cs"/>
                  </a:rPr>
                  <a:t>+3</a:t>
                </a:r>
                <a:r>
                  <a:rPr kumimoji="0" lang="en-US" sz="1400" b="0" i="0" u="none" strike="noStrike" kern="1200" cap="none" spc="0" normalizeH="0" baseline="0" noProof="0" dirty="0">
                    <a:ln>
                      <a:noFill/>
                    </a:ln>
                    <a:solidFill>
                      <a:srgbClr val="000000"/>
                    </a:solidFill>
                    <a:effectLst/>
                    <a:uLnTx/>
                    <a:uFillTx/>
                    <a:latin typeface="Arial" charset="0"/>
                    <a:ea typeface="+mn-ea"/>
                    <a:cs typeface="+mn-cs"/>
                  </a:rPr>
                  <a:t>, SO</a:t>
                </a:r>
                <a:r>
                  <a:rPr kumimoji="0" lang="en-US" sz="1400" b="0" i="0" u="none" strike="noStrike" kern="1200" cap="none" spc="0" normalizeH="0" baseline="-25000" noProof="0" dirty="0">
                    <a:ln>
                      <a:noFill/>
                    </a:ln>
                    <a:solidFill>
                      <a:srgbClr val="000000"/>
                    </a:solidFill>
                    <a:effectLst/>
                    <a:uLnTx/>
                    <a:uFillTx/>
                    <a:latin typeface="Arial" charset="0"/>
                    <a:ea typeface="+mn-ea"/>
                    <a:cs typeface="+mn-cs"/>
                  </a:rPr>
                  <a:t>4</a:t>
                </a:r>
                <a:r>
                  <a:rPr kumimoji="0" lang="en-US" sz="1400" b="0" i="0" u="none" strike="noStrike" kern="1200" cap="none" spc="0" normalizeH="0" baseline="30000" noProof="0" dirty="0">
                    <a:ln>
                      <a:noFill/>
                    </a:ln>
                    <a:solidFill>
                      <a:srgbClr val="000000"/>
                    </a:solidFill>
                    <a:effectLst/>
                    <a:uLnTx/>
                    <a:uFillTx/>
                    <a:latin typeface="Arial" charset="0"/>
                    <a:ea typeface="+mn-ea"/>
                    <a:cs typeface="+mn-cs"/>
                  </a:rPr>
                  <a:t>-2</a:t>
                </a:r>
              </a:p>
            </p:txBody>
          </p:sp>
        </p:grpSp>
        <p:sp>
          <p:nvSpPr>
            <p:cNvPr id="31" name="TextBox 30"/>
            <p:cNvSpPr txBox="1"/>
            <p:nvPr/>
          </p:nvSpPr>
          <p:spPr>
            <a:xfrm>
              <a:off x="2362200" y="3528536"/>
              <a:ext cx="1066800" cy="73866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Al</a:t>
              </a:r>
              <a:r>
                <a:rPr kumimoji="0" lang="en-US" sz="1400" b="0" i="0" u="none" strike="noStrike" kern="1200" cap="none" spc="0" normalizeH="0" baseline="30000" noProof="0" dirty="0">
                  <a:ln>
                    <a:noFill/>
                  </a:ln>
                  <a:solidFill>
                    <a:srgbClr val="000000"/>
                  </a:solidFill>
                  <a:effectLst/>
                  <a:uLnTx/>
                  <a:uFillTx/>
                  <a:latin typeface="Arial" charset="0"/>
                  <a:ea typeface="+mn-ea"/>
                  <a:cs typeface="+mn-cs"/>
                </a:rPr>
                <a:t>+3</a:t>
              </a:r>
              <a:r>
                <a:rPr kumimoji="0" lang="en-US" sz="1400" b="0" i="0" u="none" strike="noStrike" kern="1200" cap="none" spc="0" normalizeH="0" baseline="0" noProof="0" dirty="0">
                  <a:ln>
                    <a:noFill/>
                  </a:ln>
                  <a:solidFill>
                    <a:srgbClr val="000000"/>
                  </a:solidFill>
                  <a:effectLst/>
                  <a:uLnTx/>
                  <a:uFillTx/>
                  <a:latin typeface="Arial" charset="0"/>
                  <a:ea typeface="+mn-ea"/>
                  <a:cs typeface="+mn-cs"/>
                </a:rPr>
                <a:t>, AlOH</a:t>
              </a:r>
              <a:r>
                <a:rPr kumimoji="0" lang="en-US" sz="1400" b="0" i="0" u="none" strike="noStrike" kern="1200" cap="none" spc="0" normalizeH="0" baseline="30000" noProof="0" dirty="0">
                  <a:ln>
                    <a:noFill/>
                  </a:ln>
                  <a:solidFill>
                    <a:srgbClr val="000000"/>
                  </a:solidFill>
                  <a:effectLst/>
                  <a:uLnTx/>
                  <a:uFillTx/>
                  <a:latin typeface="Arial" charset="0"/>
                  <a:ea typeface="+mn-ea"/>
                  <a:cs typeface="+mn-cs"/>
                </a:rPr>
                <a:t>+2</a:t>
              </a:r>
              <a:r>
                <a:rPr kumimoji="0" lang="en-US" sz="1400" b="0" i="0" u="none" strike="noStrike" kern="1200" cap="none" spc="0" normalizeH="0" baseline="0" noProof="0" dirty="0">
                  <a:ln>
                    <a:noFill/>
                  </a:ln>
                  <a:solidFill>
                    <a:srgbClr val="000000"/>
                  </a:solidFill>
                  <a:effectLst/>
                  <a:uLnTx/>
                  <a:uFillTx/>
                  <a:latin typeface="Arial" charset="0"/>
                  <a:ea typeface="+mn-ea"/>
                  <a:cs typeface="+mn-cs"/>
                </a:rPr>
                <a:t>, Al(OH)</a:t>
              </a:r>
              <a:r>
                <a:rPr kumimoji="0" lang="en-US" sz="1400" b="0" i="0" u="none" strike="noStrike" kern="1200" cap="none" spc="0" normalizeH="0" baseline="-25000" noProof="0" dirty="0">
                  <a:ln>
                    <a:noFill/>
                  </a:ln>
                  <a:solidFill>
                    <a:srgbClr val="000000"/>
                  </a:solidFill>
                  <a:effectLst/>
                  <a:uLnTx/>
                  <a:uFillTx/>
                  <a:latin typeface="Arial" charset="0"/>
                  <a:ea typeface="+mn-ea"/>
                  <a:cs typeface="+mn-cs"/>
                </a:rPr>
                <a:t>4</a:t>
              </a:r>
              <a:r>
                <a:rPr kumimoji="0" lang="en-US" sz="1400" b="0" i="0" u="none" strike="noStrike" kern="1200" cap="none" spc="0" normalizeH="0" baseline="30000" noProof="0" dirty="0">
                  <a:ln>
                    <a:noFill/>
                  </a:ln>
                  <a:solidFill>
                    <a:srgbClr val="000000"/>
                  </a:solidFill>
                  <a:effectLst/>
                  <a:uLnTx/>
                  <a:uFillTx/>
                  <a:latin typeface="Arial" charset="0"/>
                  <a:ea typeface="+mn-ea"/>
                  <a:cs typeface="+mn-cs"/>
                </a:rPr>
                <a:t>-1</a:t>
              </a:r>
            </a:p>
          </p:txBody>
        </p:sp>
        <p:sp>
          <p:nvSpPr>
            <p:cNvPr id="35" name="TextBox 34"/>
            <p:cNvSpPr txBox="1"/>
            <p:nvPr/>
          </p:nvSpPr>
          <p:spPr>
            <a:xfrm>
              <a:off x="4343400" y="4290537"/>
              <a:ext cx="1066800"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Al</a:t>
              </a:r>
              <a:r>
                <a:rPr kumimoji="0" lang="en-US" sz="1400" b="0" i="0" u="none" strike="noStrike" kern="1200" cap="none" spc="0" normalizeH="0" baseline="30000" noProof="0" dirty="0">
                  <a:ln>
                    <a:noFill/>
                  </a:ln>
                  <a:solidFill>
                    <a:srgbClr val="000000"/>
                  </a:solidFill>
                  <a:effectLst/>
                  <a:uLnTx/>
                  <a:uFillTx/>
                  <a:latin typeface="Arial" charset="0"/>
                  <a:ea typeface="+mn-ea"/>
                  <a:cs typeface="+mn-cs"/>
                </a:rPr>
                <a:t>+3</a:t>
              </a:r>
              <a:r>
                <a:rPr kumimoji="0" lang="en-US" sz="1400" b="0" i="0" u="none" strike="noStrike" kern="1200" cap="none" spc="0" normalizeH="0" baseline="0" noProof="0" dirty="0">
                  <a:ln>
                    <a:noFill/>
                  </a:ln>
                  <a:solidFill>
                    <a:srgbClr val="000000"/>
                  </a:solidFill>
                  <a:effectLst/>
                  <a:uLnTx/>
                  <a:uFillTx/>
                  <a:latin typeface="Arial" charset="0"/>
                  <a:ea typeface="+mn-ea"/>
                  <a:cs typeface="+mn-cs"/>
                </a:rPr>
                <a:t>, AlOH</a:t>
              </a:r>
              <a:r>
                <a:rPr kumimoji="0" lang="en-US" sz="1400" b="0" i="0" u="none" strike="noStrike" kern="1200" cap="none" spc="0" normalizeH="0" baseline="30000" noProof="0" dirty="0">
                  <a:ln>
                    <a:noFill/>
                  </a:ln>
                  <a:solidFill>
                    <a:srgbClr val="000000"/>
                  </a:solidFill>
                  <a:effectLst/>
                  <a:uLnTx/>
                  <a:uFillTx/>
                  <a:latin typeface="Arial" charset="0"/>
                  <a:ea typeface="+mn-ea"/>
                  <a:cs typeface="+mn-cs"/>
                </a:rPr>
                <a:t>+2</a:t>
              </a:r>
            </a:p>
          </p:txBody>
        </p:sp>
        <p:sp>
          <p:nvSpPr>
            <p:cNvPr id="36" name="TextBox 35"/>
            <p:cNvSpPr txBox="1"/>
            <p:nvPr/>
          </p:nvSpPr>
          <p:spPr>
            <a:xfrm>
              <a:off x="4343400" y="2971800"/>
              <a:ext cx="1066800" cy="4770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Al(OH)</a:t>
              </a:r>
              <a:r>
                <a:rPr kumimoji="0" lang="en-US" sz="1400" b="0" i="0" u="none" strike="noStrike" kern="1200" cap="none" spc="0" normalizeH="0" baseline="-25000" noProof="0" dirty="0">
                  <a:ln>
                    <a:noFill/>
                  </a:ln>
                  <a:solidFill>
                    <a:srgbClr val="000000"/>
                  </a:solidFill>
                  <a:effectLst/>
                  <a:uLnTx/>
                  <a:uFillTx/>
                  <a:latin typeface="Arial" charset="0"/>
                  <a:ea typeface="+mn-ea"/>
                  <a:cs typeface="+mn-cs"/>
                </a:rPr>
                <a:t>3 </a:t>
              </a:r>
              <a:r>
                <a:rPr kumimoji="0" lang="en-US" sz="1100" b="0" i="0" u="none" strike="noStrike" kern="1200" cap="none" spc="0" normalizeH="0" baseline="0" noProof="0" dirty="0">
                  <a:ln>
                    <a:noFill/>
                  </a:ln>
                  <a:solidFill>
                    <a:srgbClr val="000000"/>
                  </a:solidFill>
                  <a:effectLst/>
                  <a:uLnTx/>
                  <a:uFillTx/>
                  <a:latin typeface="Arial" charset="0"/>
                  <a:ea typeface="+mn-ea"/>
                  <a:cs typeface="+mn-cs"/>
                </a:rPr>
                <a:t>(amorphous) </a:t>
              </a: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7" name="TextBox 36"/>
            <p:cNvSpPr txBox="1"/>
            <p:nvPr/>
          </p:nvSpPr>
          <p:spPr>
            <a:xfrm>
              <a:off x="228600" y="3276600"/>
              <a:ext cx="762000"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Alum</a:t>
              </a:r>
            </a:p>
          </p:txBody>
        </p:sp>
        <p:cxnSp>
          <p:nvCxnSpPr>
            <p:cNvPr id="44" name="Straight Arrow Connector 43"/>
            <p:cNvCxnSpPr/>
            <p:nvPr/>
          </p:nvCxnSpPr>
          <p:spPr bwMode="auto">
            <a:xfrm flipV="1">
              <a:off x="5943600" y="2819400"/>
              <a:ext cx="914400" cy="10114"/>
            </a:xfrm>
            <a:prstGeom prst="straightConnector1">
              <a:avLst/>
            </a:prstGeom>
            <a:solidFill>
              <a:schemeClr val="accent1"/>
            </a:solidFill>
            <a:ln w="9525" cap="flat" cmpd="sng" algn="ctr">
              <a:solidFill>
                <a:schemeClr val="tx1"/>
              </a:solidFill>
              <a:prstDash val="solid"/>
              <a:round/>
              <a:headEnd type="none" w="med" len="med"/>
              <a:tailEnd type="triangle" w="lg" len="lg"/>
            </a:ln>
            <a:effectLst/>
          </p:spPr>
        </p:cxnSp>
        <p:cxnSp>
          <p:nvCxnSpPr>
            <p:cNvPr id="45" name="Straight Connector 44"/>
            <p:cNvCxnSpPr/>
            <p:nvPr/>
          </p:nvCxnSpPr>
          <p:spPr bwMode="auto">
            <a:xfrm>
              <a:off x="5943600" y="2809286"/>
              <a:ext cx="0" cy="92451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6" name="Straight Connector 45"/>
            <p:cNvCxnSpPr/>
            <p:nvPr/>
          </p:nvCxnSpPr>
          <p:spPr bwMode="auto">
            <a:xfrm>
              <a:off x="5486400" y="3284150"/>
              <a:ext cx="457200" cy="184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7" name="Straight Arrow Connector 46"/>
            <p:cNvCxnSpPr/>
            <p:nvPr/>
          </p:nvCxnSpPr>
          <p:spPr bwMode="auto">
            <a:xfrm flipV="1">
              <a:off x="5943600" y="5029200"/>
              <a:ext cx="914400" cy="4130"/>
            </a:xfrm>
            <a:prstGeom prst="straightConnector1">
              <a:avLst/>
            </a:prstGeom>
            <a:solidFill>
              <a:schemeClr val="accent1"/>
            </a:solidFill>
            <a:ln w="9525" cap="flat" cmpd="sng" algn="ctr">
              <a:solidFill>
                <a:schemeClr val="tx1"/>
              </a:solidFill>
              <a:prstDash val="solid"/>
              <a:round/>
              <a:headEnd type="none" w="med" len="med"/>
              <a:tailEnd type="triangle" w="lg" len="lg"/>
            </a:ln>
            <a:effectLst/>
          </p:spPr>
        </p:cxnSp>
        <p:cxnSp>
          <p:nvCxnSpPr>
            <p:cNvPr id="50" name="Straight Arrow Connector 49"/>
            <p:cNvCxnSpPr/>
            <p:nvPr/>
          </p:nvCxnSpPr>
          <p:spPr bwMode="auto">
            <a:xfrm flipV="1">
              <a:off x="5943600" y="3723686"/>
              <a:ext cx="914400" cy="4130"/>
            </a:xfrm>
            <a:prstGeom prst="straightConnector1">
              <a:avLst/>
            </a:prstGeom>
            <a:solidFill>
              <a:schemeClr val="accent1"/>
            </a:solidFill>
            <a:ln w="9525" cap="flat" cmpd="sng" algn="ctr">
              <a:solidFill>
                <a:schemeClr val="tx1"/>
              </a:solidFill>
              <a:prstDash val="solid"/>
              <a:round/>
              <a:headEnd type="none" w="med" len="med"/>
              <a:tailEnd type="triangle" w="lg" len="lg"/>
            </a:ln>
            <a:effectLst/>
          </p:spPr>
        </p:cxnSp>
        <p:sp>
          <p:nvSpPr>
            <p:cNvPr id="51" name="TextBox 50"/>
            <p:cNvSpPr txBox="1"/>
            <p:nvPr/>
          </p:nvSpPr>
          <p:spPr>
            <a:xfrm>
              <a:off x="5943601" y="4111823"/>
              <a:ext cx="914400" cy="30777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Colloids</a:t>
              </a:r>
            </a:p>
          </p:txBody>
        </p:sp>
        <p:sp>
          <p:nvSpPr>
            <p:cNvPr id="52" name="TextBox 51"/>
            <p:cNvSpPr txBox="1"/>
            <p:nvPr/>
          </p:nvSpPr>
          <p:spPr>
            <a:xfrm>
              <a:off x="5943601" y="4721423"/>
              <a:ext cx="914400" cy="30777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NOM</a:t>
              </a:r>
            </a:p>
          </p:txBody>
        </p:sp>
        <p:sp>
          <p:nvSpPr>
            <p:cNvPr id="53" name="TextBox 52"/>
            <p:cNvSpPr txBox="1"/>
            <p:nvPr/>
          </p:nvSpPr>
          <p:spPr>
            <a:xfrm>
              <a:off x="5943601" y="2816423"/>
              <a:ext cx="914400" cy="30777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Colloids</a:t>
              </a:r>
            </a:p>
          </p:txBody>
        </p:sp>
        <p:sp>
          <p:nvSpPr>
            <p:cNvPr id="54" name="TextBox 53"/>
            <p:cNvSpPr txBox="1"/>
            <p:nvPr/>
          </p:nvSpPr>
          <p:spPr>
            <a:xfrm>
              <a:off x="5943601" y="3426022"/>
              <a:ext cx="914400" cy="30777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NOM</a:t>
              </a:r>
            </a:p>
          </p:txBody>
        </p:sp>
        <p:sp>
          <p:nvSpPr>
            <p:cNvPr id="55" name="TextBox 54"/>
            <p:cNvSpPr txBox="1"/>
            <p:nvPr/>
          </p:nvSpPr>
          <p:spPr>
            <a:xfrm>
              <a:off x="6934200" y="3502222"/>
              <a:ext cx="1600200"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(2) Adsorption</a:t>
              </a:r>
            </a:p>
          </p:txBody>
        </p:sp>
        <p:sp>
          <p:nvSpPr>
            <p:cNvPr id="56" name="TextBox 55"/>
            <p:cNvSpPr txBox="1"/>
            <p:nvPr/>
          </p:nvSpPr>
          <p:spPr>
            <a:xfrm>
              <a:off x="6934200" y="3959423"/>
              <a:ext cx="2209800"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(3) Charge Neutralization</a:t>
              </a:r>
            </a:p>
          </p:txBody>
        </p:sp>
        <p:sp>
          <p:nvSpPr>
            <p:cNvPr id="57" name="TextBox 56"/>
            <p:cNvSpPr txBox="1"/>
            <p:nvPr/>
          </p:nvSpPr>
          <p:spPr>
            <a:xfrm>
              <a:off x="6934200" y="4800599"/>
              <a:ext cx="1600200" cy="523220"/>
            </a:xfrm>
            <a:prstGeom prst="rect">
              <a:avLst/>
            </a:prstGeom>
            <a:noFill/>
          </p:spPr>
          <p:txBody>
            <a:bodyPr wrap="square" rtlCol="0">
              <a:spAutoFit/>
            </a:bodyPr>
            <a:lstStyle/>
            <a:p>
              <a:pPr marL="288918" marR="0" lvl="0" indent="-288918"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(4) Complexation/ Precipitation</a:t>
              </a:r>
            </a:p>
          </p:txBody>
        </p:sp>
        <p:sp>
          <p:nvSpPr>
            <p:cNvPr id="58" name="TextBox 57"/>
            <p:cNvSpPr txBox="1"/>
            <p:nvPr/>
          </p:nvSpPr>
          <p:spPr>
            <a:xfrm>
              <a:off x="6934200" y="2667000"/>
              <a:ext cx="1600200"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(1) Enmeshment</a:t>
              </a:r>
            </a:p>
          </p:txBody>
        </p:sp>
        <p:cxnSp>
          <p:nvCxnSpPr>
            <p:cNvPr id="60" name="Straight Arrow Connector 59"/>
            <p:cNvCxnSpPr/>
            <p:nvPr/>
          </p:nvCxnSpPr>
          <p:spPr bwMode="auto">
            <a:xfrm flipH="1">
              <a:off x="1863524" y="3886200"/>
              <a:ext cx="3377" cy="4954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64" name="TextBox 63"/>
            <p:cNvSpPr txBox="1"/>
            <p:nvPr/>
          </p:nvSpPr>
          <p:spPr>
            <a:xfrm>
              <a:off x="1143000" y="3581400"/>
              <a:ext cx="1295401" cy="27699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Hydrolysis</a:t>
              </a:r>
            </a:p>
          </p:txBody>
        </p:sp>
        <p:sp>
          <p:nvSpPr>
            <p:cNvPr id="65" name="TextBox 64"/>
            <p:cNvSpPr txBox="1"/>
            <p:nvPr/>
          </p:nvSpPr>
          <p:spPr>
            <a:xfrm>
              <a:off x="1828800" y="4188023"/>
              <a:ext cx="457200" cy="30777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H</a:t>
              </a:r>
              <a:r>
                <a:rPr kumimoji="0" lang="en-US" sz="1400" b="0" i="0" u="none" strike="noStrike" kern="1200" cap="none" spc="0" normalizeH="0" baseline="30000" noProof="0" dirty="0">
                  <a:ln>
                    <a:noFill/>
                  </a:ln>
                  <a:solidFill>
                    <a:srgbClr val="000000"/>
                  </a:solidFill>
                  <a:effectLst/>
                  <a:uLnTx/>
                  <a:uFillTx/>
                  <a:latin typeface="Arial" charset="0"/>
                  <a:ea typeface="+mn-ea"/>
                  <a:cs typeface="+mn-cs"/>
                </a:rPr>
                <a:t>+</a:t>
              </a:r>
            </a:p>
          </p:txBody>
        </p:sp>
        <p:cxnSp>
          <p:nvCxnSpPr>
            <p:cNvPr id="66" name="Straight Arrow Connector 65"/>
            <p:cNvCxnSpPr/>
            <p:nvPr/>
          </p:nvCxnSpPr>
          <p:spPr bwMode="auto">
            <a:xfrm>
              <a:off x="3810000" y="3200400"/>
              <a:ext cx="495300" cy="0"/>
            </a:xfrm>
            <a:prstGeom prst="straightConnector1">
              <a:avLst/>
            </a:prstGeom>
            <a:solidFill>
              <a:schemeClr val="accent1"/>
            </a:solidFill>
            <a:ln w="9525" cap="flat" cmpd="sng" algn="ctr">
              <a:solidFill>
                <a:schemeClr val="tx1"/>
              </a:solidFill>
              <a:prstDash val="solid"/>
              <a:round/>
              <a:headEnd type="none" w="med" len="med"/>
              <a:tailEnd type="triangle" w="lg" len="lg"/>
            </a:ln>
            <a:effectLst/>
          </p:spPr>
        </p:cxnSp>
      </p:grpSp>
      <p:sp>
        <p:nvSpPr>
          <p:cNvPr id="112" name="TextBox 111"/>
          <p:cNvSpPr txBox="1"/>
          <p:nvPr/>
        </p:nvSpPr>
        <p:spPr>
          <a:xfrm>
            <a:off x="3657600" y="1417638"/>
            <a:ext cx="1676400"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Active Coagulant Species</a:t>
            </a:r>
          </a:p>
        </p:txBody>
      </p:sp>
      <p:sp>
        <p:nvSpPr>
          <p:cNvPr id="113" name="TextBox 112"/>
          <p:cNvSpPr txBox="1"/>
          <p:nvPr/>
        </p:nvSpPr>
        <p:spPr>
          <a:xfrm>
            <a:off x="5638800" y="1417640"/>
            <a:ext cx="1219200"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Contaminant</a:t>
            </a:r>
          </a:p>
        </p:txBody>
      </p:sp>
      <p:sp>
        <p:nvSpPr>
          <p:cNvPr id="114" name="TextBox 113"/>
          <p:cNvSpPr txBox="1"/>
          <p:nvPr/>
        </p:nvSpPr>
        <p:spPr>
          <a:xfrm>
            <a:off x="7086600" y="1417640"/>
            <a:ext cx="1143000"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Mechanism</a:t>
            </a:r>
          </a:p>
        </p:txBody>
      </p:sp>
      <p:sp>
        <p:nvSpPr>
          <p:cNvPr id="115" name="TextBox 114"/>
          <p:cNvSpPr txBox="1"/>
          <p:nvPr/>
        </p:nvSpPr>
        <p:spPr>
          <a:xfrm>
            <a:off x="304800" y="1417640"/>
            <a:ext cx="1143000"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Coagulant</a:t>
            </a:r>
          </a:p>
        </p:txBody>
      </p:sp>
      <p:sp>
        <p:nvSpPr>
          <p:cNvPr id="116" name="TextBox 115"/>
          <p:cNvSpPr txBox="1"/>
          <p:nvPr/>
        </p:nvSpPr>
        <p:spPr>
          <a:xfrm>
            <a:off x="381001" y="5334003"/>
            <a:ext cx="4267200"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Recreated from </a:t>
            </a:r>
            <a:r>
              <a:rPr kumimoji="0" lang="en-US" sz="1200" b="0" i="1" u="none" strike="noStrike" kern="1200" cap="none" spc="0" normalizeH="0" baseline="0" noProof="0" dirty="0">
                <a:ln>
                  <a:noFill/>
                </a:ln>
                <a:solidFill>
                  <a:srgbClr val="000000"/>
                </a:solidFill>
                <a:effectLst/>
                <a:uLnTx/>
                <a:uFillTx/>
                <a:latin typeface="Arial" charset="0"/>
                <a:ea typeface="+mn-ea"/>
                <a:cs typeface="+mn-cs"/>
              </a:rPr>
              <a:t>Coagulation 101</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 David J. </a:t>
            </a:r>
            <a:r>
              <a:rPr kumimoji="0" lang="en-US" sz="1200" b="0" i="0" u="none" strike="noStrike" kern="1200" cap="none" spc="0" normalizeH="0" baseline="0" noProof="0" dirty="0" err="1">
                <a:ln>
                  <a:noFill/>
                </a:ln>
                <a:solidFill>
                  <a:srgbClr val="000000"/>
                </a:solidFill>
                <a:effectLst/>
                <a:uLnTx/>
                <a:uFillTx/>
                <a:latin typeface="Arial" charset="0"/>
                <a:ea typeface="+mn-ea"/>
                <a:cs typeface="+mn-cs"/>
              </a:rPr>
              <a:t>Pernitsky</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 Ph.D.</a:t>
            </a:r>
          </a:p>
        </p:txBody>
      </p:sp>
      <p:sp>
        <p:nvSpPr>
          <p:cNvPr id="117" name="TextBox 116"/>
          <p:cNvSpPr txBox="1"/>
          <p:nvPr/>
        </p:nvSpPr>
        <p:spPr>
          <a:xfrm>
            <a:off x="2429539" y="3429001"/>
            <a:ext cx="1066800"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Al(OH)</a:t>
            </a:r>
            <a:r>
              <a:rPr kumimoji="0" lang="en-US" sz="1400" b="0" i="0" u="none" strike="noStrike" kern="1200" cap="none" spc="0" normalizeH="0" baseline="-25000" noProof="0" dirty="0">
                <a:ln>
                  <a:noFill/>
                </a:ln>
                <a:solidFill>
                  <a:srgbClr val="000000"/>
                </a:solidFill>
                <a:effectLst/>
                <a:uLnTx/>
                <a:uFillTx/>
                <a:latin typeface="Arial" charset="0"/>
                <a:ea typeface="+mn-ea"/>
                <a:cs typeface="+mn-cs"/>
              </a:rPr>
              <a:t>2</a:t>
            </a:r>
            <a:r>
              <a:rPr kumimoji="0" lang="en-US" sz="1400" b="0" i="0" u="none" strike="noStrike" kern="1200" cap="none" spc="0" normalizeH="0" baseline="30000" noProof="0" dirty="0">
                <a:ln>
                  <a:noFill/>
                </a:ln>
                <a:solidFill>
                  <a:srgbClr val="000000"/>
                </a:solidFill>
                <a:effectLst/>
                <a:uLnTx/>
                <a:uFillTx/>
                <a:latin typeface="Arial" charset="0"/>
                <a:ea typeface="+mn-ea"/>
                <a:cs typeface="+mn-cs"/>
              </a:rPr>
              <a:t>+</a:t>
            </a:r>
          </a:p>
        </p:txBody>
      </p:sp>
      <p:sp>
        <p:nvSpPr>
          <p:cNvPr id="118" name="TextBox 117"/>
          <p:cNvSpPr txBox="1"/>
          <p:nvPr/>
        </p:nvSpPr>
        <p:spPr>
          <a:xfrm>
            <a:off x="4343400" y="4038601"/>
            <a:ext cx="1066800"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Al(OH)</a:t>
            </a:r>
            <a:r>
              <a:rPr kumimoji="0" lang="en-US" sz="1400" b="0" i="0" u="none" strike="noStrike" kern="1200" cap="none" spc="0" normalizeH="0" baseline="-25000" noProof="0" dirty="0">
                <a:ln>
                  <a:noFill/>
                </a:ln>
                <a:solidFill>
                  <a:srgbClr val="000000"/>
                </a:solidFill>
                <a:effectLst/>
                <a:uLnTx/>
                <a:uFillTx/>
                <a:latin typeface="Arial" charset="0"/>
                <a:ea typeface="+mn-ea"/>
                <a:cs typeface="+mn-cs"/>
              </a:rPr>
              <a:t>2</a:t>
            </a:r>
            <a:r>
              <a:rPr kumimoji="0" lang="en-US" sz="1400" b="0" i="0" u="none" strike="noStrike" kern="1200" cap="none" spc="0" normalizeH="0" baseline="30000" noProof="0" dirty="0">
                <a:ln>
                  <a:noFill/>
                </a:ln>
                <a:solidFill>
                  <a:srgbClr val="000000"/>
                </a:solidFill>
                <a:effectLst/>
                <a:uLnTx/>
                <a:uFillTx/>
                <a:latin typeface="Arial" charset="0"/>
                <a:ea typeface="+mn-ea"/>
                <a:cs typeface="+mn-cs"/>
              </a:rPr>
              <a:t>+</a:t>
            </a:r>
          </a:p>
        </p:txBody>
      </p:sp>
      <p:sp>
        <p:nvSpPr>
          <p:cNvPr id="119" name="TextBox 118"/>
          <p:cNvSpPr txBox="1"/>
          <p:nvPr/>
        </p:nvSpPr>
        <p:spPr>
          <a:xfrm>
            <a:off x="4648200" y="5181603"/>
            <a:ext cx="4191000" cy="954107"/>
          </a:xfrm>
          <a:prstGeom prst="rect">
            <a:avLst/>
          </a:prstGeom>
          <a:noFill/>
          <a:ln>
            <a:solidFill>
              <a:schemeClr val="tx1"/>
            </a:solid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Magnitude of positive surface charge on Al(OH)</a:t>
            </a:r>
            <a:r>
              <a:rPr kumimoji="0" lang="en-US" sz="1400" b="0" i="0" u="none" strike="noStrike" kern="1200" cap="none" spc="0" normalizeH="0" baseline="-25000" noProof="0" dirty="0">
                <a:ln>
                  <a:noFill/>
                </a:ln>
                <a:solidFill>
                  <a:srgbClr val="000000"/>
                </a:solidFill>
                <a:effectLst/>
                <a:uLnTx/>
                <a:uFillTx/>
                <a:latin typeface="Arial" charset="0"/>
                <a:ea typeface="+mn-ea"/>
                <a:cs typeface="+mn-cs"/>
              </a:rPr>
              <a:t>3</a:t>
            </a:r>
            <a:r>
              <a:rPr kumimoji="0" lang="en-US" sz="1400" b="0" i="0" u="none" strike="noStrike" kern="1200" cap="none" spc="0" normalizeH="0" baseline="0" noProof="0" dirty="0">
                <a:ln>
                  <a:noFill/>
                </a:ln>
                <a:solidFill>
                  <a:srgbClr val="000000"/>
                </a:solidFill>
                <a:effectLst/>
                <a:uLnTx/>
                <a:uFillTx/>
                <a:latin typeface="Arial" charset="0"/>
                <a:ea typeface="+mn-ea"/>
                <a:cs typeface="+mn-cs"/>
              </a:rPr>
              <a:t> solids increases as pH decreases.  Therefore, adsorption of NOM onto floc particles increases at lower pH</a:t>
            </a:r>
          </a:p>
        </p:txBody>
      </p:sp>
    </p:spTree>
    <p:extLst>
      <p:ext uri="{BB962C8B-B14F-4D97-AF65-F5344CB8AC3E}">
        <p14:creationId xmlns:p14="http://schemas.microsoft.com/office/powerpoint/2010/main" val="27458765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Ferric Coagulation</a:t>
            </a:r>
          </a:p>
        </p:txBody>
      </p:sp>
      <p:sp>
        <p:nvSpPr>
          <p:cNvPr id="3" name="Content Placeholder 2"/>
          <p:cNvSpPr>
            <a:spLocks noGrp="1"/>
          </p:cNvSpPr>
          <p:nvPr>
            <p:ph idx="1"/>
          </p:nvPr>
        </p:nvSpPr>
        <p:spPr>
          <a:xfrm>
            <a:off x="381000" y="1417641"/>
            <a:ext cx="8763000" cy="4525963"/>
          </a:xfrm>
        </p:spPr>
        <p:txBody>
          <a:bodyPr/>
          <a:lstStyle/>
          <a:p>
            <a:r>
              <a:rPr lang="en-US" sz="2800" dirty="0"/>
              <a:t>Similar reactions with iron, Fe</a:t>
            </a:r>
            <a:r>
              <a:rPr lang="en-US" sz="2800" baseline="30000" dirty="0"/>
              <a:t>+3</a:t>
            </a:r>
            <a:r>
              <a:rPr lang="en-US" sz="2800" dirty="0"/>
              <a:t> </a:t>
            </a:r>
            <a:r>
              <a:rPr lang="en-US" sz="2800" dirty="0">
                <a:sym typeface="Wingdings" panose="05000000000000000000" pitchFamily="2" charset="2"/>
              </a:rPr>
              <a:t> Fe(OH)</a:t>
            </a:r>
            <a:r>
              <a:rPr lang="en-US" sz="2800" baseline="-25000" dirty="0">
                <a:sym typeface="Wingdings" panose="05000000000000000000" pitchFamily="2" charset="2"/>
              </a:rPr>
              <a:t>3 (solid)</a:t>
            </a:r>
            <a:endParaRPr lang="en-US" sz="2800" baseline="-25000" dirty="0"/>
          </a:p>
          <a:p>
            <a:r>
              <a:rPr lang="en-US" sz="2800" dirty="0"/>
              <a:t>However, compared to Aluminum,</a:t>
            </a:r>
          </a:p>
          <a:p>
            <a:pPr lvl="1">
              <a:buClr>
                <a:srgbClr val="FFC000"/>
              </a:buClr>
              <a:buSzPct val="110000"/>
              <a:buFont typeface="Wingdings" panose="05000000000000000000" pitchFamily="2" charset="2"/>
              <a:buChar char="v"/>
            </a:pPr>
            <a:r>
              <a:rPr lang="en-US" sz="2400" dirty="0"/>
              <a:t>Iron is much less soluble than aluminum</a:t>
            </a:r>
          </a:p>
          <a:p>
            <a:pPr lvl="1">
              <a:buClr>
                <a:srgbClr val="FFC000"/>
              </a:buClr>
              <a:buSzPct val="110000"/>
              <a:buFont typeface="Wingdings" panose="05000000000000000000" pitchFamily="2" charset="2"/>
              <a:buChar char="v"/>
            </a:pPr>
            <a:r>
              <a:rPr lang="en-US" sz="2400" dirty="0"/>
              <a:t>Iron is effective over a wider range of pH (5 &lt;pH&lt; low 8s)</a:t>
            </a:r>
          </a:p>
          <a:p>
            <a:pPr lvl="1">
              <a:buClr>
                <a:srgbClr val="FFC000"/>
              </a:buClr>
              <a:buSzPct val="110000"/>
              <a:buFont typeface="Wingdings" panose="05000000000000000000" pitchFamily="2" charset="2"/>
              <a:buChar char="v"/>
            </a:pPr>
            <a:r>
              <a:rPr lang="en-US" sz="2400" dirty="0"/>
              <a:t>Optimum pH for TOC removal with iron is lower than for alum</a:t>
            </a:r>
          </a:p>
          <a:p>
            <a:pPr lvl="2"/>
            <a:r>
              <a:rPr lang="en-US" sz="2000" dirty="0"/>
              <a:t>Waters with moderate to high TOC, recommend pH = 5.0 to 5.5</a:t>
            </a:r>
          </a:p>
          <a:p>
            <a:pPr lvl="1">
              <a:buClr>
                <a:srgbClr val="FFC000"/>
              </a:buClr>
              <a:buSzPct val="110000"/>
              <a:buFont typeface="Wingdings" panose="05000000000000000000" pitchFamily="2" charset="2"/>
              <a:buChar char="v"/>
            </a:pPr>
            <a:r>
              <a:rPr lang="en-US" sz="2400" dirty="0"/>
              <a:t>Temperature does not impact coagulation with iron as much as alum.</a:t>
            </a:r>
          </a:p>
        </p:txBody>
      </p:sp>
    </p:spTree>
    <p:extLst>
      <p:ext uri="{BB962C8B-B14F-4D97-AF65-F5344CB8AC3E}">
        <p14:creationId xmlns:p14="http://schemas.microsoft.com/office/powerpoint/2010/main" val="7551367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2" y="273050"/>
            <a:ext cx="4343398" cy="793750"/>
          </a:xfrm>
        </p:spPr>
        <p:txBody>
          <a:bodyPr/>
          <a:lstStyle/>
          <a:p>
            <a:r>
              <a:rPr lang="en-US" sz="2400" i="1" dirty="0" err="1"/>
              <a:t>Polyaluminum</a:t>
            </a:r>
            <a:r>
              <a:rPr lang="en-US" sz="2400" i="1" dirty="0"/>
              <a:t> Chloride (</a:t>
            </a:r>
            <a:r>
              <a:rPr lang="en-US" sz="2400" i="1" dirty="0" err="1"/>
              <a:t>PACl</a:t>
            </a:r>
            <a:r>
              <a:rPr lang="en-US" sz="2400" i="1" dirty="0"/>
              <a:t>) Chemistry</a:t>
            </a:r>
          </a:p>
        </p:txBody>
      </p:sp>
      <p:pic>
        <p:nvPicPr>
          <p:cNvPr id="7" name="Content Placeholder 6"/>
          <p:cNvPicPr>
            <a:picLocks noGrp="1" noChangeAspect="1"/>
          </p:cNvPicPr>
          <p:nvPr>
            <p:ph idx="1"/>
          </p:nvPr>
        </p:nvPicPr>
        <p:blipFill>
          <a:blip r:embed="rId3"/>
          <a:stretch>
            <a:fillRect/>
          </a:stretch>
        </p:blipFill>
        <p:spPr>
          <a:xfrm>
            <a:off x="3886200" y="854075"/>
            <a:ext cx="5111751" cy="4710828"/>
          </a:xfrm>
          <a:prstGeom prst="rect">
            <a:avLst/>
          </a:prstGeom>
        </p:spPr>
      </p:pic>
      <p:sp>
        <p:nvSpPr>
          <p:cNvPr id="6" name="Text Placeholder 5"/>
          <p:cNvSpPr>
            <a:spLocks noGrp="1"/>
          </p:cNvSpPr>
          <p:nvPr>
            <p:ph type="body" sz="half" idx="2"/>
          </p:nvPr>
        </p:nvSpPr>
        <p:spPr>
          <a:xfrm>
            <a:off x="304800" y="1144589"/>
            <a:ext cx="3581400" cy="4129800"/>
          </a:xfrm>
        </p:spPr>
        <p:txBody>
          <a:bodyPr/>
          <a:lstStyle/>
          <a:p>
            <a:pPr marL="285750" indent="-285750">
              <a:spcBef>
                <a:spcPts val="600"/>
              </a:spcBef>
              <a:spcAft>
                <a:spcPts val="600"/>
              </a:spcAft>
              <a:buFont typeface="Arial" panose="020B0604020202020204" pitchFamily="34" charset="0"/>
              <a:buChar char="•"/>
            </a:pPr>
            <a:r>
              <a:rPr lang="en-US" sz="1800" dirty="0"/>
              <a:t>Aluminum based, therefore similar hydrolysis products as alum; however, predominant species is polymeric (more than one aluminum atom in molecule):</a:t>
            </a:r>
          </a:p>
          <a:p>
            <a:pPr>
              <a:spcBef>
                <a:spcPts val="600"/>
              </a:spcBef>
              <a:spcAft>
                <a:spcPts val="600"/>
              </a:spcAft>
            </a:pPr>
            <a:r>
              <a:rPr lang="en-US" sz="1800" dirty="0"/>
              <a:t>       Al</a:t>
            </a:r>
            <a:r>
              <a:rPr lang="en-US" sz="1800" baseline="-25000" dirty="0"/>
              <a:t>13</a:t>
            </a:r>
            <a:r>
              <a:rPr lang="en-US" sz="1800" dirty="0"/>
              <a:t>O</a:t>
            </a:r>
            <a:r>
              <a:rPr lang="en-US" sz="1800" baseline="-25000" dirty="0"/>
              <a:t>4</a:t>
            </a:r>
            <a:r>
              <a:rPr lang="en-US" sz="1800" dirty="0"/>
              <a:t>(OH)</a:t>
            </a:r>
            <a:r>
              <a:rPr lang="en-US" sz="1800" baseline="-25000" dirty="0"/>
              <a:t>24</a:t>
            </a:r>
            <a:r>
              <a:rPr lang="en-US" sz="1800" dirty="0"/>
              <a:t>(H</a:t>
            </a:r>
            <a:r>
              <a:rPr lang="en-US" sz="1800" baseline="-25000" dirty="0"/>
              <a:t>2</a:t>
            </a:r>
            <a:r>
              <a:rPr lang="en-US" sz="1800" dirty="0"/>
              <a:t>O)</a:t>
            </a:r>
            <a:r>
              <a:rPr lang="en-US" sz="1800" baseline="-25000" dirty="0"/>
              <a:t>12</a:t>
            </a:r>
            <a:r>
              <a:rPr lang="en-US" sz="1800" b="1" baseline="30000" dirty="0"/>
              <a:t>+7</a:t>
            </a:r>
          </a:p>
          <a:p>
            <a:pPr marL="285750" indent="-285750">
              <a:spcBef>
                <a:spcPts val="600"/>
              </a:spcBef>
              <a:spcAft>
                <a:spcPts val="600"/>
              </a:spcAft>
              <a:buFont typeface="Arial" panose="020B0604020202020204" pitchFamily="34" charset="0"/>
              <a:buChar char="•"/>
            </a:pPr>
            <a:r>
              <a:rPr lang="en-US" sz="1800" i="1" u="sng" dirty="0">
                <a:solidFill>
                  <a:srgbClr val="FF0000"/>
                </a:solidFill>
              </a:rPr>
              <a:t>Key point:</a:t>
            </a:r>
            <a:r>
              <a:rPr lang="en-US" sz="1800" dirty="0">
                <a:solidFill>
                  <a:srgbClr val="FF0000"/>
                </a:solidFill>
              </a:rPr>
              <a:t> pH of minimum solubility is higher for </a:t>
            </a:r>
            <a:r>
              <a:rPr lang="en-US" sz="1800" dirty="0" err="1">
                <a:solidFill>
                  <a:srgbClr val="FF0000"/>
                </a:solidFill>
              </a:rPr>
              <a:t>PACl</a:t>
            </a:r>
            <a:r>
              <a:rPr lang="en-US" sz="1800" dirty="0">
                <a:solidFill>
                  <a:srgbClr val="FF0000"/>
                </a:solidFill>
              </a:rPr>
              <a:t> than alum.  This allows for coagulation at higher </a:t>
            </a:r>
            <a:r>
              <a:rPr lang="en-US" sz="1800" dirty="0" err="1">
                <a:solidFill>
                  <a:srgbClr val="FF0000"/>
                </a:solidFill>
              </a:rPr>
              <a:t>pH</a:t>
            </a:r>
            <a:r>
              <a:rPr lang="en-US" sz="1800" dirty="0" err="1"/>
              <a:t>.</a:t>
            </a:r>
            <a:endParaRPr lang="en-US" sz="1800" dirty="0"/>
          </a:p>
          <a:p>
            <a:pPr marL="285750" indent="-285750">
              <a:spcBef>
                <a:spcPts val="600"/>
              </a:spcBef>
              <a:spcAft>
                <a:spcPts val="600"/>
              </a:spcAft>
              <a:buFont typeface="Arial" panose="020B0604020202020204" pitchFamily="34" charset="0"/>
              <a:buChar char="•"/>
            </a:pPr>
            <a:r>
              <a:rPr lang="en-US" sz="1800" dirty="0" err="1">
                <a:solidFill>
                  <a:srgbClr val="FF0000"/>
                </a:solidFill>
              </a:rPr>
              <a:t>PACls</a:t>
            </a:r>
            <a:r>
              <a:rPr lang="en-US" sz="1800" dirty="0">
                <a:solidFill>
                  <a:srgbClr val="FF0000"/>
                </a:solidFill>
              </a:rPr>
              <a:t> are formulated to consume </a:t>
            </a:r>
            <a:r>
              <a:rPr lang="en-US" sz="1800" u="sng" dirty="0">
                <a:solidFill>
                  <a:srgbClr val="FF0000"/>
                </a:solidFill>
              </a:rPr>
              <a:t>less</a:t>
            </a:r>
            <a:r>
              <a:rPr lang="en-US" sz="1800" dirty="0">
                <a:solidFill>
                  <a:srgbClr val="FF0000"/>
                </a:solidFill>
              </a:rPr>
              <a:t> alkalinity</a:t>
            </a:r>
            <a:r>
              <a:rPr lang="en-US" sz="1800" dirty="0"/>
              <a:t>.</a:t>
            </a:r>
          </a:p>
        </p:txBody>
      </p:sp>
      <p:sp>
        <p:nvSpPr>
          <p:cNvPr id="8" name="TextBox 7"/>
          <p:cNvSpPr txBox="1"/>
          <p:nvPr/>
        </p:nvSpPr>
        <p:spPr>
          <a:xfrm>
            <a:off x="4800600" y="5666605"/>
            <a:ext cx="3505200"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from </a:t>
            </a:r>
            <a:r>
              <a:rPr kumimoji="0" lang="en-US" sz="1200" b="0" i="1" u="none" strike="noStrike" kern="1200" cap="none" spc="0" normalizeH="0" baseline="0" noProof="0" dirty="0">
                <a:ln>
                  <a:noFill/>
                </a:ln>
                <a:solidFill>
                  <a:srgbClr val="000000"/>
                </a:solidFill>
                <a:effectLst/>
                <a:uLnTx/>
                <a:uFillTx/>
                <a:latin typeface="Arial" charset="0"/>
                <a:ea typeface="+mn-ea"/>
                <a:cs typeface="+mn-cs"/>
              </a:rPr>
              <a:t>Coagulation 101</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 David J. </a:t>
            </a:r>
            <a:r>
              <a:rPr kumimoji="0" lang="en-US" sz="1200" b="0" i="0" u="none" strike="noStrike" kern="1200" cap="none" spc="0" normalizeH="0" baseline="0" noProof="0" dirty="0" err="1">
                <a:ln>
                  <a:noFill/>
                </a:ln>
                <a:solidFill>
                  <a:srgbClr val="000000"/>
                </a:solidFill>
                <a:effectLst/>
                <a:uLnTx/>
                <a:uFillTx/>
                <a:latin typeface="Arial" charset="0"/>
                <a:ea typeface="+mn-ea"/>
                <a:cs typeface="+mn-cs"/>
              </a:rPr>
              <a:t>Pernitsky</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 Ph.D.</a:t>
            </a:r>
          </a:p>
        </p:txBody>
      </p:sp>
    </p:spTree>
    <p:extLst>
      <p:ext uri="{BB962C8B-B14F-4D97-AF65-F5344CB8AC3E}">
        <p14:creationId xmlns:p14="http://schemas.microsoft.com/office/powerpoint/2010/main" val="22343819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CAB29B4-74BC-43F2-9DC1-CC757941E7B5}"/>
              </a:ext>
            </a:extLst>
          </p:cNvPr>
          <p:cNvSpPr>
            <a:spLocks noGrp="1"/>
          </p:cNvSpPr>
          <p:nvPr>
            <p:ph type="title"/>
          </p:nvPr>
        </p:nvSpPr>
        <p:spPr/>
        <p:txBody>
          <a:bodyPr/>
          <a:lstStyle/>
          <a:p>
            <a:r>
              <a:rPr lang="en-US" dirty="0"/>
              <a:t>Let’s Take a Break</a:t>
            </a:r>
          </a:p>
        </p:txBody>
      </p:sp>
      <p:sp>
        <p:nvSpPr>
          <p:cNvPr id="6" name="Text Placeholder 5">
            <a:extLst>
              <a:ext uri="{FF2B5EF4-FFF2-40B4-BE49-F238E27FC236}">
                <a16:creationId xmlns:a16="http://schemas.microsoft.com/office/drawing/2014/main" id="{CAA9D0DB-43C6-4614-934C-5C03F348D91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721405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5638798" cy="1162050"/>
          </a:xfrm>
        </p:spPr>
        <p:txBody>
          <a:bodyPr/>
          <a:lstStyle/>
          <a:p>
            <a:r>
              <a:rPr lang="en-US" sz="2800" dirty="0"/>
              <a:t>Water Treatment Math Practice</a:t>
            </a:r>
            <a:br>
              <a:rPr lang="en-US" sz="2800" dirty="0"/>
            </a:br>
            <a:r>
              <a:rPr lang="en-US" sz="2800" i="1" dirty="0"/>
              <a:t>Coagulation</a:t>
            </a:r>
          </a:p>
        </p:txBody>
      </p:sp>
      <p:pic>
        <p:nvPicPr>
          <p:cNvPr id="5" name="Content Placeholder 4" descr="India Chapter Test! | Linking to Thinking"/>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324600" y="1676400"/>
            <a:ext cx="2113478" cy="2180405"/>
          </a:xfrm>
        </p:spPr>
      </p:pic>
      <p:sp>
        <p:nvSpPr>
          <p:cNvPr id="4" name="Text Placeholder 3"/>
          <p:cNvSpPr>
            <a:spLocks noGrp="1"/>
          </p:cNvSpPr>
          <p:nvPr>
            <p:ph type="body" sz="half" idx="2"/>
          </p:nvPr>
        </p:nvSpPr>
        <p:spPr>
          <a:xfrm>
            <a:off x="457202" y="1676400"/>
            <a:ext cx="5638798" cy="4114800"/>
          </a:xfrm>
        </p:spPr>
        <p:txBody>
          <a:bodyPr/>
          <a:lstStyle/>
          <a:p>
            <a:r>
              <a:rPr lang="en-US" sz="2400" dirty="0"/>
              <a:t>What is the required feed rate for alum in mL/min for a dose of 40 mg/L and a plant flow of 10 </a:t>
            </a:r>
            <a:r>
              <a:rPr lang="en-US" sz="2400" dirty="0" err="1"/>
              <a:t>mgd</a:t>
            </a:r>
            <a:r>
              <a:rPr lang="en-US" sz="2400" dirty="0"/>
              <a:t>?</a:t>
            </a:r>
          </a:p>
          <a:p>
            <a:endParaRPr lang="en-US" sz="2400" dirty="0"/>
          </a:p>
          <a:p>
            <a:r>
              <a:rPr lang="en-US" sz="2400" dirty="0"/>
              <a:t>Assumptions:</a:t>
            </a:r>
          </a:p>
          <a:p>
            <a:pPr marL="342900" indent="-342900">
              <a:buAutoNum type="arabicParenR"/>
            </a:pPr>
            <a:r>
              <a:rPr lang="en-US" sz="2400" dirty="0"/>
              <a:t>Product is 48.5% as dry alum</a:t>
            </a:r>
          </a:p>
          <a:p>
            <a:pPr marL="342900" indent="-342900">
              <a:buAutoNum type="arabicParenR"/>
            </a:pPr>
            <a:r>
              <a:rPr lang="en-US" sz="2400" dirty="0"/>
              <a:t>Product has a specific gravity of 1.32</a:t>
            </a:r>
          </a:p>
        </p:txBody>
      </p:sp>
    </p:spTree>
    <p:extLst>
      <p:ext uri="{BB962C8B-B14F-4D97-AF65-F5344CB8AC3E}">
        <p14:creationId xmlns:p14="http://schemas.microsoft.com/office/powerpoint/2010/main" val="14911296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3" y="273053"/>
            <a:ext cx="2362198" cy="1162050"/>
          </a:xfrm>
        </p:spPr>
        <p:txBody>
          <a:bodyPr/>
          <a:lstStyle/>
          <a:p>
            <a:r>
              <a:rPr lang="en-US" dirty="0"/>
              <a:t>Math Practice:</a:t>
            </a:r>
            <a:br>
              <a:rPr lang="en-US" dirty="0"/>
            </a:br>
            <a:r>
              <a:rPr lang="en-US" i="1" u="sng" dirty="0"/>
              <a:t>Coagulation</a:t>
            </a:r>
            <a:br>
              <a:rPr lang="en-US" dirty="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819401" y="273054"/>
                <a:ext cx="6172199" cy="5853113"/>
              </a:xfrm>
            </p:spPr>
            <p:txBody>
              <a:bodyPr/>
              <a:lstStyle/>
              <a:p>
                <a:pPr marL="0" indent="0">
                  <a:buNone/>
                </a:pPr>
                <a:r>
                  <a:rPr lang="en-US" sz="1800" dirty="0"/>
                  <a:t>Feed rate (</a:t>
                </a:r>
                <a:r>
                  <a:rPr lang="en-US" sz="1800" dirty="0" err="1"/>
                  <a:t>lb</a:t>
                </a:r>
                <a:r>
                  <a:rPr lang="en-US" sz="1800" dirty="0"/>
                  <a:t>/day) = Flow (</a:t>
                </a:r>
                <a:r>
                  <a:rPr lang="en-US" sz="1800" dirty="0" err="1"/>
                  <a:t>mgd</a:t>
                </a:r>
                <a:r>
                  <a:rPr lang="en-US" sz="1800" dirty="0"/>
                  <a:t>) x Dose (mg/L) x 8.34</a:t>
                </a:r>
              </a:p>
              <a:p>
                <a:pPr marL="0" indent="0">
                  <a:buNone/>
                </a:pPr>
                <a:endParaRPr lang="en-US" sz="1800" dirty="0"/>
              </a:p>
              <a:p>
                <a:pPr marL="0" indent="0">
                  <a:buNone/>
                </a:pPr>
                <a:r>
                  <a:rPr lang="en-US" sz="1800" dirty="0"/>
                  <a:t>  10 </a:t>
                </a:r>
                <a:r>
                  <a:rPr lang="en-US" sz="1800" dirty="0" err="1"/>
                  <a:t>mgd</a:t>
                </a:r>
                <a:r>
                  <a:rPr lang="en-US" sz="1800" dirty="0"/>
                  <a:t>  x 40 mg/L x 8.34 = 3,336 </a:t>
                </a:r>
                <a:r>
                  <a:rPr lang="en-US" sz="1800" dirty="0" err="1"/>
                  <a:t>lb</a:t>
                </a:r>
                <a:r>
                  <a:rPr lang="en-US" sz="1800" dirty="0"/>
                  <a:t>/day (as alum)</a:t>
                </a:r>
              </a:p>
              <a:p>
                <a:pPr marL="0" indent="0">
                  <a:buNone/>
                </a:pPr>
                <a:endParaRPr lang="en-US" sz="1800" dirty="0"/>
              </a:p>
              <a:p>
                <a:pPr marL="0" indent="0">
                  <a:buNone/>
                </a:pPr>
                <a:r>
                  <a:rPr lang="en-US" sz="1800" dirty="0"/>
                  <a:t>Tricky part: How convert </a:t>
                </a:r>
                <a:r>
                  <a:rPr lang="en-US" sz="1800" dirty="0" err="1"/>
                  <a:t>lb</a:t>
                </a:r>
                <a:r>
                  <a:rPr lang="en-US" sz="1800" dirty="0"/>
                  <a:t>/day to mL/min?</a:t>
                </a:r>
              </a:p>
              <a:p>
                <a:pPr marL="0" indent="0">
                  <a:buNone/>
                </a:pPr>
                <a:endParaRPr lang="en-US" sz="1800" dirty="0"/>
              </a:p>
              <a:p>
                <a:pPr marL="0" indent="0">
                  <a:buNone/>
                </a:pPr>
                <a:r>
                  <a:rPr lang="en-US" sz="1800" dirty="0"/>
                  <a:t>Converting days to minutes not too bad.</a:t>
                </a:r>
              </a:p>
              <a:p>
                <a:pPr marL="0" indent="0">
                  <a:buNone/>
                </a:pPr>
                <a:r>
                  <a:rPr lang="en-US" sz="1800" dirty="0"/>
                  <a:t>Converting </a:t>
                </a:r>
                <a:r>
                  <a:rPr lang="en-US" sz="1800" dirty="0" err="1"/>
                  <a:t>lbs</a:t>
                </a:r>
                <a:r>
                  <a:rPr lang="en-US" sz="1800" dirty="0"/>
                  <a:t> to mL?  </a:t>
                </a:r>
              </a:p>
              <a:p>
                <a:pPr marL="0" indent="0">
                  <a:buNone/>
                </a:pPr>
                <a:r>
                  <a:rPr lang="en-US" sz="1800" dirty="0">
                    <a:sym typeface="Wingdings" panose="05000000000000000000" pitchFamily="2" charset="2"/>
                  </a:rPr>
                  <a:t>	 need solution strength!</a:t>
                </a:r>
              </a:p>
              <a:p>
                <a:pPr marL="0" indent="0">
                  <a:buNone/>
                </a:pPr>
                <a:endParaRPr lang="en-US" sz="1800" dirty="0">
                  <a:sym typeface="Wingdings" panose="05000000000000000000" pitchFamily="2" charset="2"/>
                </a:endParaRPr>
              </a:p>
              <a:p>
                <a:pPr marL="0" indent="0">
                  <a:buNone/>
                </a:pPr>
                <a:r>
                  <a:rPr lang="en-US" sz="1800" dirty="0">
                    <a:sym typeface="Wingdings" panose="05000000000000000000" pitchFamily="2" charset="2"/>
                  </a:rPr>
                  <a:t>With information given, we can calculate </a:t>
                </a:r>
                <a:r>
                  <a:rPr lang="en-US" sz="1800" dirty="0" err="1">
                    <a:sym typeface="Wingdings" panose="05000000000000000000" pitchFamily="2" charset="2"/>
                  </a:rPr>
                  <a:t>lb</a:t>
                </a:r>
                <a:r>
                  <a:rPr lang="en-US" sz="1800" dirty="0">
                    <a:sym typeface="Wingdings" panose="05000000000000000000" pitchFamily="2" charset="2"/>
                  </a:rPr>
                  <a:t> (dry alum)/gal:</a:t>
                </a:r>
              </a:p>
              <a:p>
                <a:pPr marL="0" indent="0">
                  <a:buNone/>
                </a:pPr>
                <a:endParaRPr lang="en-US" sz="1800" dirty="0">
                  <a:sym typeface="Wingdings" panose="05000000000000000000" pitchFamily="2" charset="2"/>
                </a:endParaRPr>
              </a:p>
              <a:p>
                <a:pPr marL="0" indent="0">
                  <a:buNone/>
                </a:pPr>
                <a:r>
                  <a:rPr lang="en-US" sz="1800" dirty="0">
                    <a:sym typeface="Wingdings" panose="05000000000000000000" pitchFamily="2" charset="2"/>
                  </a:rPr>
                  <a:t>If liquid alum has specific gravity of 1.32, then 1 gallon of liquid alum weighs 1.32 times more than a gallon of water.</a:t>
                </a:r>
              </a:p>
              <a:p>
                <a:pPr marL="0" indent="0">
                  <a:buNone/>
                </a:pPr>
                <a:endParaRPr lang="en-US" sz="1800" dirty="0">
                  <a:sym typeface="Wingdings" panose="05000000000000000000" pitchFamily="2" charset="2"/>
                </a:endParaRPr>
              </a:p>
              <a:p>
                <a:pPr marL="0" indent="0">
                  <a:buNone/>
                </a:pPr>
                <a14:m>
                  <m:oMath xmlns:m="http://schemas.openxmlformats.org/officeDocument/2006/math">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8.34 </m:t>
                        </m:r>
                        <m:r>
                          <a:rPr lang="en-US" sz="2000" b="0" i="1" smtClean="0">
                            <a:latin typeface="Cambria Math" panose="02040503050406030204" pitchFamily="18" charset="0"/>
                          </a:rPr>
                          <m:t>𝑙𝑏</m:t>
                        </m:r>
                        <m:r>
                          <a:rPr lang="en-US" sz="2000" b="0" i="1" smtClean="0">
                            <a:latin typeface="Cambria Math" panose="02040503050406030204" pitchFamily="18" charset="0"/>
                          </a:rPr>
                          <m:t>  </m:t>
                        </m:r>
                        <m:r>
                          <a:rPr lang="en-US" sz="2000" b="0" i="1" smtClean="0">
                            <a:latin typeface="Cambria Math" panose="02040503050406030204" pitchFamily="18" charset="0"/>
                          </a:rPr>
                          <m:t>𝑤𝑎𝑡𝑒𝑟</m:t>
                        </m:r>
                      </m:num>
                      <m:den>
                        <m:r>
                          <a:rPr lang="en-US" sz="2000" b="0" i="1" smtClean="0">
                            <a:latin typeface="Cambria Math" panose="02040503050406030204" pitchFamily="18" charset="0"/>
                          </a:rPr>
                          <m:t>1 </m:t>
                        </m:r>
                        <m:r>
                          <a:rPr lang="en-US" sz="2000" b="0" i="1" smtClean="0">
                            <a:latin typeface="Cambria Math" panose="02040503050406030204" pitchFamily="18" charset="0"/>
                          </a:rPr>
                          <m:t>𝑔𝑎𝑙</m:t>
                        </m:r>
                        <m:r>
                          <a:rPr lang="en-US" sz="2000" b="0" i="1" smtClean="0">
                            <a:latin typeface="Cambria Math" panose="02040503050406030204" pitchFamily="18" charset="0"/>
                          </a:rPr>
                          <m:t> </m:t>
                        </m:r>
                      </m:den>
                    </m:f>
                    <m:r>
                      <m:rPr>
                        <m:sty m:val="p"/>
                      </m:rPr>
                      <a:rPr lang="en-US" sz="2000" b="0" i="1" smtClean="0">
                        <a:latin typeface="Cambria Math" panose="02040503050406030204" pitchFamily="18" charset="0"/>
                      </a:rPr>
                      <m:t>x</m:t>
                    </m:r>
                  </m:oMath>
                </a14:m>
                <a:r>
                  <a:rPr lang="en-US" sz="2000" dirty="0"/>
                  <a:t> </a:t>
                </a:r>
                <a14:m>
                  <m:oMath xmlns:m="http://schemas.openxmlformats.org/officeDocument/2006/math">
                    <m:f>
                      <m:fPr>
                        <m:ctrlPr>
                          <a:rPr lang="en-US" sz="2000" b="0" i="1" dirty="0" smtClean="0">
                            <a:latin typeface="Cambria Math" panose="02040503050406030204" pitchFamily="18" charset="0"/>
                          </a:rPr>
                        </m:ctrlPr>
                      </m:fPr>
                      <m:num>
                        <m:r>
                          <a:rPr lang="en-US" sz="2000" b="0" i="1" dirty="0" smtClean="0">
                            <a:latin typeface="Cambria Math" panose="02040503050406030204" pitchFamily="18" charset="0"/>
                          </a:rPr>
                          <m:t>1.32 </m:t>
                        </m:r>
                        <m:r>
                          <a:rPr lang="en-US" sz="2000" b="0" i="1" dirty="0" smtClean="0">
                            <a:latin typeface="Cambria Math" panose="02040503050406030204" pitchFamily="18" charset="0"/>
                          </a:rPr>
                          <m:t>𝑙𝑏</m:t>
                        </m:r>
                        <m:r>
                          <a:rPr lang="en-US" sz="2000" b="0" i="1" dirty="0" smtClean="0">
                            <a:latin typeface="Cambria Math" panose="02040503050406030204" pitchFamily="18" charset="0"/>
                          </a:rPr>
                          <m:t> </m:t>
                        </m:r>
                        <m:r>
                          <a:rPr lang="en-US" sz="2000" b="0" i="1" dirty="0" smtClean="0">
                            <a:latin typeface="Cambria Math" panose="02040503050406030204" pitchFamily="18" charset="0"/>
                          </a:rPr>
                          <m:t>𝑙𝑖𝑞𝑢𝑖𝑑</m:t>
                        </m:r>
                        <m:r>
                          <a:rPr lang="en-US" sz="2000" b="0" i="1" dirty="0" smtClean="0">
                            <a:latin typeface="Cambria Math" panose="02040503050406030204" pitchFamily="18" charset="0"/>
                          </a:rPr>
                          <m:t> </m:t>
                        </m:r>
                        <m:r>
                          <a:rPr lang="en-US" sz="2000" b="0" i="1" dirty="0" smtClean="0">
                            <a:latin typeface="Cambria Math" panose="02040503050406030204" pitchFamily="18" charset="0"/>
                          </a:rPr>
                          <m:t>𝑎𝑙𝑢𝑚</m:t>
                        </m:r>
                      </m:num>
                      <m:den>
                        <m:r>
                          <a:rPr lang="en-US" sz="2000" b="0" i="1" dirty="0" smtClean="0">
                            <a:latin typeface="Cambria Math" panose="02040503050406030204" pitchFamily="18" charset="0"/>
                          </a:rPr>
                          <m:t>1.0 </m:t>
                        </m:r>
                        <m:r>
                          <a:rPr lang="en-US" sz="2000" b="0" i="1" dirty="0" smtClean="0">
                            <a:latin typeface="Cambria Math" panose="02040503050406030204" pitchFamily="18" charset="0"/>
                          </a:rPr>
                          <m:t>𝑙𝑏</m:t>
                        </m:r>
                        <m:r>
                          <a:rPr lang="en-US" sz="2000" b="0" i="1" dirty="0" smtClean="0">
                            <a:latin typeface="Cambria Math" panose="02040503050406030204" pitchFamily="18" charset="0"/>
                          </a:rPr>
                          <m:t> </m:t>
                        </m:r>
                        <m:r>
                          <a:rPr lang="en-US" sz="2000" b="0" i="1" dirty="0" smtClean="0">
                            <a:latin typeface="Cambria Math" panose="02040503050406030204" pitchFamily="18" charset="0"/>
                          </a:rPr>
                          <m:t>𝑤𝑎𝑡𝑒𝑟</m:t>
                        </m:r>
                      </m:den>
                    </m:f>
                    <m:r>
                      <a:rPr lang="en-US" sz="2000" b="0" i="1" dirty="0" smtClean="0">
                        <a:latin typeface="Cambria Math" panose="02040503050406030204" pitchFamily="18" charset="0"/>
                      </a:rPr>
                      <m:t>=</m:t>
                    </m:r>
                    <m:r>
                      <a:rPr lang="en-US" sz="2000" b="0" i="0" dirty="0" smtClean="0">
                        <a:latin typeface="Cambria Math" panose="02040503050406030204" pitchFamily="18" charset="0"/>
                      </a:rPr>
                      <m:t>  </m:t>
                    </m:r>
                    <m:f>
                      <m:fPr>
                        <m:ctrlPr>
                          <a:rPr lang="en-US" sz="2000" i="1">
                            <a:latin typeface="Cambria Math" panose="02040503050406030204" pitchFamily="18" charset="0"/>
                          </a:rPr>
                        </m:ctrlPr>
                      </m:fPr>
                      <m:num>
                        <m:r>
                          <a:rPr lang="en-US" sz="2000" b="0" i="1" smtClean="0">
                            <a:latin typeface="Cambria Math" panose="02040503050406030204" pitchFamily="18" charset="0"/>
                          </a:rPr>
                          <m:t>11.0</m:t>
                        </m:r>
                        <m:r>
                          <a:rPr lang="en-US" sz="2000" i="1">
                            <a:latin typeface="Cambria Math" panose="02040503050406030204" pitchFamily="18" charset="0"/>
                          </a:rPr>
                          <m:t> </m:t>
                        </m:r>
                        <m:r>
                          <a:rPr lang="en-US" sz="2000" i="1">
                            <a:latin typeface="Cambria Math" panose="02040503050406030204" pitchFamily="18" charset="0"/>
                          </a:rPr>
                          <m:t>𝑙𝑏</m:t>
                        </m:r>
                        <m:r>
                          <a:rPr lang="en-US" sz="2000" i="1">
                            <a:latin typeface="Cambria Math" panose="02040503050406030204" pitchFamily="18" charset="0"/>
                          </a:rPr>
                          <m:t>  </m:t>
                        </m:r>
                        <m:r>
                          <a:rPr lang="en-US" sz="2000" b="0" i="1" smtClean="0">
                            <a:latin typeface="Cambria Math" panose="02040503050406030204" pitchFamily="18" charset="0"/>
                          </a:rPr>
                          <m:t>𝑙𝑖𝑞𝑢𝑖𝑑</m:t>
                        </m:r>
                        <m:r>
                          <a:rPr lang="en-US" sz="2000" b="0" i="1" smtClean="0">
                            <a:latin typeface="Cambria Math" panose="02040503050406030204" pitchFamily="18" charset="0"/>
                          </a:rPr>
                          <m:t> </m:t>
                        </m:r>
                        <m:r>
                          <a:rPr lang="en-US" sz="2000" b="0" i="1" smtClean="0">
                            <a:latin typeface="Cambria Math" panose="02040503050406030204" pitchFamily="18" charset="0"/>
                          </a:rPr>
                          <m:t>𝑎𝑙𝑢𝑚</m:t>
                        </m:r>
                      </m:num>
                      <m:den>
                        <m:r>
                          <a:rPr lang="en-US" sz="2000" i="1">
                            <a:latin typeface="Cambria Math" panose="02040503050406030204" pitchFamily="18" charset="0"/>
                          </a:rPr>
                          <m:t>1 </m:t>
                        </m:r>
                        <m:r>
                          <a:rPr lang="en-US" sz="2000" i="1">
                            <a:latin typeface="Cambria Math" panose="02040503050406030204" pitchFamily="18" charset="0"/>
                          </a:rPr>
                          <m:t>𝑔𝑎𝑙</m:t>
                        </m:r>
                        <m:r>
                          <a:rPr lang="en-US" sz="2000" i="1">
                            <a:latin typeface="Cambria Math" panose="02040503050406030204" pitchFamily="18" charset="0"/>
                          </a:rPr>
                          <m:t> </m:t>
                        </m:r>
                      </m:den>
                    </m:f>
                  </m:oMath>
                </a14:m>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819401" y="273054"/>
                <a:ext cx="6172199" cy="5853113"/>
              </a:xfrm>
              <a:blipFill>
                <a:blip r:embed="rId5"/>
                <a:stretch>
                  <a:fillRect l="-889" t="-625"/>
                </a:stretch>
              </a:blipFill>
            </p:spPr>
            <p:txBody>
              <a:bodyPr/>
              <a:lstStyle/>
              <a:p>
                <a:r>
                  <a:rPr lang="en-US">
                    <a:noFill/>
                  </a:rPr>
                  <a:t> </a:t>
                </a:r>
              </a:p>
            </p:txBody>
          </p:sp>
        </mc:Fallback>
      </mc:AlternateContent>
      <p:sp>
        <p:nvSpPr>
          <p:cNvPr id="4" name="Text Placeholder 3"/>
          <p:cNvSpPr>
            <a:spLocks noGrp="1"/>
          </p:cNvSpPr>
          <p:nvPr>
            <p:ph type="body" sz="half" idx="2"/>
          </p:nvPr>
        </p:nvSpPr>
        <p:spPr>
          <a:xfrm>
            <a:off x="457203" y="1435103"/>
            <a:ext cx="2285998" cy="4691063"/>
          </a:xfrm>
        </p:spPr>
        <p:txBody>
          <a:bodyPr/>
          <a:lstStyle/>
          <a:p>
            <a:r>
              <a:rPr lang="en-US" dirty="0"/>
              <a:t>Q: What is the required feed rate for alum in mL/min for a dose of 40 mg/L and a plant flow of 10 </a:t>
            </a:r>
            <a:r>
              <a:rPr lang="en-US" dirty="0" err="1"/>
              <a:t>mgd</a:t>
            </a:r>
            <a:r>
              <a:rPr lang="en-US" dirty="0"/>
              <a:t>?</a:t>
            </a:r>
          </a:p>
          <a:p>
            <a:endParaRPr lang="en-US" dirty="0"/>
          </a:p>
          <a:p>
            <a:endParaRPr lang="en-US" dirty="0"/>
          </a:p>
          <a:p>
            <a:r>
              <a:rPr lang="en-US" dirty="0"/>
              <a:t>Assumptions:</a:t>
            </a:r>
          </a:p>
          <a:p>
            <a:pPr marL="342900" indent="-342900">
              <a:buAutoNum type="arabicParenR"/>
            </a:pPr>
            <a:r>
              <a:rPr lang="en-US" dirty="0"/>
              <a:t>Product is 48.5% as dry alum</a:t>
            </a:r>
          </a:p>
          <a:p>
            <a:pPr marL="342900" indent="-342900">
              <a:buAutoNum type="arabicParenR"/>
            </a:pPr>
            <a:r>
              <a:rPr lang="en-US" dirty="0"/>
              <a:t>Product has a specific gravity of 1.32</a:t>
            </a:r>
          </a:p>
          <a:p>
            <a:endParaRPr lang="en-US" dirty="0"/>
          </a:p>
        </p:txBody>
      </p:sp>
      <p:cxnSp>
        <p:nvCxnSpPr>
          <p:cNvPr id="7" name="Straight Connector 6"/>
          <p:cNvCxnSpPr/>
          <p:nvPr/>
        </p:nvCxnSpPr>
        <p:spPr bwMode="auto">
          <a:xfrm>
            <a:off x="3352800" y="5257800"/>
            <a:ext cx="6858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8" name="Straight Connector 7"/>
          <p:cNvCxnSpPr/>
          <p:nvPr/>
        </p:nvCxnSpPr>
        <p:spPr bwMode="auto">
          <a:xfrm>
            <a:off x="5029200" y="5562600"/>
            <a:ext cx="6858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spTree>
    <p:custDataLst>
      <p:tags r:id="rId1"/>
    </p:custDataLst>
    <p:extLst>
      <p:ext uri="{BB962C8B-B14F-4D97-AF65-F5344CB8AC3E}">
        <p14:creationId xmlns:p14="http://schemas.microsoft.com/office/powerpoint/2010/main" val="1356630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left)">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left)">
                                      <p:cBhvr>
                                        <p:cTn id="12" dur="500"/>
                                        <p:tgtEl>
                                          <p:spTgt spid="3">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wipe(left)">
                                      <p:cBhvr>
                                        <p:cTn id="17" dur="500"/>
                                        <p:tgtEl>
                                          <p:spTgt spid="3">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left)">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500"/>
                                        <p:tgtEl>
                                          <p:spTgt spid="3">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12" end="12"/>
                                            </p:txEl>
                                          </p:spTgt>
                                        </p:tgtEl>
                                        <p:attrNameLst>
                                          <p:attrName>style.visibility</p:attrName>
                                        </p:attrNameLst>
                                      </p:cBhvr>
                                      <p:to>
                                        <p:strVal val="visible"/>
                                      </p:to>
                                    </p:set>
                                    <p:animEffect transition="in" filter="wipe(left)">
                                      <p:cBhvr>
                                        <p:cTn id="32" dur="500"/>
                                        <p:tgtEl>
                                          <p:spTgt spid="3">
                                            <p:txEl>
                                              <p:pRg st="12" end="1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fade">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up)">
                                      <p:cBhvr>
                                        <p:cTn id="42" dur="500"/>
                                        <p:tgtEl>
                                          <p:spTgt spid="7"/>
                                        </p:tgtEl>
                                      </p:cBhvr>
                                    </p:animEffect>
                                  </p:childTnLst>
                                </p:cTn>
                              </p:par>
                              <p:par>
                                <p:cTn id="43" presetID="22" presetClass="entr" presetSubtype="1"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up)">
                                      <p:cBhvr>
                                        <p:cTn id="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3" y="273053"/>
            <a:ext cx="2362198" cy="1162050"/>
          </a:xfrm>
        </p:spPr>
        <p:txBody>
          <a:bodyPr/>
          <a:lstStyle/>
          <a:p>
            <a:r>
              <a:rPr lang="en-US" dirty="0"/>
              <a:t>Math Practice:</a:t>
            </a:r>
            <a:br>
              <a:rPr lang="en-US" dirty="0"/>
            </a:br>
            <a:r>
              <a:rPr lang="en-US" i="1" u="sng" dirty="0"/>
              <a:t>Coagulation</a:t>
            </a:r>
            <a:br>
              <a:rPr lang="en-US" dirty="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819401" y="273054"/>
                <a:ext cx="6172199" cy="5853113"/>
              </a:xfrm>
            </p:spPr>
            <p:txBody>
              <a:bodyPr/>
              <a:lstStyle/>
              <a:p>
                <a:pPr marL="0" indent="0">
                  <a:buNone/>
                </a:pPr>
                <a:endParaRPr lang="en-US" sz="1800" dirty="0">
                  <a:sym typeface="Wingdings" panose="05000000000000000000" pitchFamily="2" charset="2"/>
                </a:endParaRPr>
              </a:p>
              <a:p>
                <a:pPr marL="0" indent="0">
                  <a:buNone/>
                </a:pPr>
                <a:r>
                  <a:rPr lang="en-US" sz="1800" dirty="0">
                    <a:sym typeface="Wingdings" panose="05000000000000000000" pitchFamily="2" charset="2"/>
                  </a:rPr>
                  <a:t>With information given, we can calculate </a:t>
                </a:r>
                <a:r>
                  <a:rPr lang="en-US" sz="1800" dirty="0" err="1">
                    <a:sym typeface="Wingdings" panose="05000000000000000000" pitchFamily="2" charset="2"/>
                  </a:rPr>
                  <a:t>lb</a:t>
                </a:r>
                <a:r>
                  <a:rPr lang="en-US" sz="1800" dirty="0">
                    <a:sym typeface="Wingdings" panose="05000000000000000000" pitchFamily="2" charset="2"/>
                  </a:rPr>
                  <a:t> (dry alum)/gal:</a:t>
                </a:r>
              </a:p>
              <a:p>
                <a:pPr marL="0" indent="0">
                  <a:buNone/>
                </a:pPr>
                <a:endParaRPr lang="en-US" sz="1800" dirty="0">
                  <a:sym typeface="Wingdings" panose="05000000000000000000" pitchFamily="2" charset="2"/>
                </a:endParaRPr>
              </a:p>
              <a:p>
                <a:pPr marL="0" indent="0">
                  <a:buNone/>
                </a:pPr>
                <a:r>
                  <a:rPr lang="en-US" sz="1800" dirty="0">
                    <a:sym typeface="Wingdings" panose="05000000000000000000" pitchFamily="2" charset="2"/>
                  </a:rPr>
                  <a:t>If liquid alum weighs 11.0 </a:t>
                </a:r>
                <a:r>
                  <a:rPr lang="en-US" sz="1800" dirty="0" err="1">
                    <a:sym typeface="Wingdings" panose="05000000000000000000" pitchFamily="2" charset="2"/>
                  </a:rPr>
                  <a:t>lb</a:t>
                </a:r>
                <a:r>
                  <a:rPr lang="en-US" sz="1800" dirty="0">
                    <a:sym typeface="Wingdings" panose="05000000000000000000" pitchFamily="2" charset="2"/>
                  </a:rPr>
                  <a:t> / gal and the liquid product is 48.5% dry alum, then:</a:t>
                </a:r>
              </a:p>
              <a:p>
                <a:pPr marL="0" indent="0">
                  <a:buNone/>
                </a:pPr>
                <a:endParaRPr lang="en-US" sz="1800" dirty="0">
                  <a:sym typeface="Wingdings" panose="05000000000000000000" pitchFamily="2" charset="2"/>
                </a:endParaRPr>
              </a:p>
              <a:p>
                <a:pPr marL="0" indent="0">
                  <a:buNone/>
                </a:pPr>
                <a:r>
                  <a:rPr lang="en-US" sz="2000" b="0" dirty="0"/>
                  <a:t>   </a:t>
                </a:r>
              </a:p>
              <a:p>
                <a:pPr marL="0" indent="0">
                  <a:buNone/>
                </a:pPr>
                <a:r>
                  <a:rPr lang="en-US" sz="2000" b="0" dirty="0"/>
                  <a:t>   </a:t>
                </a:r>
                <a14:m>
                  <m:oMath xmlns:m="http://schemas.openxmlformats.org/officeDocument/2006/math">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11.0 </m:t>
                        </m:r>
                        <m:r>
                          <a:rPr lang="en-US" sz="2000" b="0" i="1" smtClean="0">
                            <a:latin typeface="Cambria Math" panose="02040503050406030204" pitchFamily="18" charset="0"/>
                          </a:rPr>
                          <m:t>𝑙𝑏</m:t>
                        </m:r>
                        <m:r>
                          <a:rPr lang="en-US" sz="2000" b="0" i="1" smtClean="0">
                            <a:latin typeface="Cambria Math" panose="02040503050406030204" pitchFamily="18" charset="0"/>
                          </a:rPr>
                          <m:t>  </m:t>
                        </m:r>
                        <m:r>
                          <a:rPr lang="en-US" sz="2000" b="0" i="1" smtClean="0">
                            <a:latin typeface="Cambria Math" panose="02040503050406030204" pitchFamily="18" charset="0"/>
                          </a:rPr>
                          <m:t>𝑙𝑖𝑞𝑢𝑖𝑑</m:t>
                        </m:r>
                        <m:r>
                          <a:rPr lang="en-US" sz="2000" b="0" i="1" smtClean="0">
                            <a:latin typeface="Cambria Math" panose="02040503050406030204" pitchFamily="18" charset="0"/>
                          </a:rPr>
                          <m:t> </m:t>
                        </m:r>
                        <m:r>
                          <a:rPr lang="en-US" sz="2000" b="0" i="1" smtClean="0">
                            <a:latin typeface="Cambria Math" panose="02040503050406030204" pitchFamily="18" charset="0"/>
                          </a:rPr>
                          <m:t>𝑎𝑙𝑢𝑚</m:t>
                        </m:r>
                      </m:num>
                      <m:den>
                        <m:r>
                          <a:rPr lang="en-US" sz="2000" b="0" i="1" smtClean="0">
                            <a:latin typeface="Cambria Math" panose="02040503050406030204" pitchFamily="18" charset="0"/>
                          </a:rPr>
                          <m:t>1 </m:t>
                        </m:r>
                        <m:r>
                          <a:rPr lang="en-US" sz="2000" b="0" i="1" smtClean="0">
                            <a:latin typeface="Cambria Math" panose="02040503050406030204" pitchFamily="18" charset="0"/>
                          </a:rPr>
                          <m:t>𝑔𝑎𝑙</m:t>
                        </m:r>
                        <m:r>
                          <a:rPr lang="en-US" sz="2000" b="0" i="1" smtClean="0">
                            <a:latin typeface="Cambria Math" panose="02040503050406030204" pitchFamily="18" charset="0"/>
                          </a:rPr>
                          <m:t> </m:t>
                        </m:r>
                      </m:den>
                    </m:f>
                    <m:r>
                      <m:rPr>
                        <m:sty m:val="p"/>
                      </m:rPr>
                      <a:rPr lang="en-US" sz="2000" b="0" i="1" smtClean="0">
                        <a:latin typeface="Cambria Math" panose="02040503050406030204" pitchFamily="18" charset="0"/>
                      </a:rPr>
                      <m:t>x</m:t>
                    </m:r>
                  </m:oMath>
                </a14:m>
                <a:r>
                  <a:rPr lang="en-US" sz="2000" dirty="0"/>
                  <a:t> </a:t>
                </a:r>
                <a14:m>
                  <m:oMath xmlns:m="http://schemas.openxmlformats.org/officeDocument/2006/math">
                    <m:f>
                      <m:fPr>
                        <m:ctrlPr>
                          <a:rPr lang="en-US" sz="2000" b="0" i="1" dirty="0" smtClean="0">
                            <a:latin typeface="Cambria Math" panose="02040503050406030204" pitchFamily="18" charset="0"/>
                          </a:rPr>
                        </m:ctrlPr>
                      </m:fPr>
                      <m:num>
                        <m:r>
                          <a:rPr lang="en-US" sz="2000" b="0" i="1" dirty="0" smtClean="0">
                            <a:latin typeface="Cambria Math" panose="02040503050406030204" pitchFamily="18" charset="0"/>
                          </a:rPr>
                          <m:t>0.485 </m:t>
                        </m:r>
                        <m:r>
                          <a:rPr lang="en-US" sz="2000" b="0" i="1" dirty="0" smtClean="0">
                            <a:latin typeface="Cambria Math" panose="02040503050406030204" pitchFamily="18" charset="0"/>
                          </a:rPr>
                          <m:t>𝑙𝑏</m:t>
                        </m:r>
                        <m:r>
                          <a:rPr lang="en-US" sz="2000" b="0" i="1" dirty="0" smtClean="0">
                            <a:latin typeface="Cambria Math" panose="02040503050406030204" pitchFamily="18" charset="0"/>
                          </a:rPr>
                          <m:t> </m:t>
                        </m:r>
                        <m:r>
                          <a:rPr lang="en-US" sz="2000" b="0" i="1" dirty="0" smtClean="0">
                            <a:latin typeface="Cambria Math" panose="02040503050406030204" pitchFamily="18" charset="0"/>
                          </a:rPr>
                          <m:t>𝑑𝑟𝑦</m:t>
                        </m:r>
                        <m:r>
                          <a:rPr lang="en-US" sz="2000" b="0" i="1" dirty="0" smtClean="0">
                            <a:latin typeface="Cambria Math" panose="02040503050406030204" pitchFamily="18" charset="0"/>
                          </a:rPr>
                          <m:t> </m:t>
                        </m:r>
                        <m:r>
                          <a:rPr lang="en-US" sz="2000" b="0" i="1" dirty="0" smtClean="0">
                            <a:latin typeface="Cambria Math" panose="02040503050406030204" pitchFamily="18" charset="0"/>
                          </a:rPr>
                          <m:t>𝑎𝑙𝑢𝑚</m:t>
                        </m:r>
                      </m:num>
                      <m:den>
                        <m:r>
                          <a:rPr lang="en-US" sz="2000" b="0" i="1" dirty="0" smtClean="0">
                            <a:latin typeface="Cambria Math" panose="02040503050406030204" pitchFamily="18" charset="0"/>
                          </a:rPr>
                          <m:t>1 </m:t>
                        </m:r>
                        <m:r>
                          <a:rPr lang="en-US" sz="2000" b="0" i="1" dirty="0" smtClean="0">
                            <a:latin typeface="Cambria Math" panose="02040503050406030204" pitchFamily="18" charset="0"/>
                          </a:rPr>
                          <m:t>𝑙𝑏</m:t>
                        </m:r>
                        <m:r>
                          <a:rPr lang="en-US" sz="2000" b="0" i="1" dirty="0" smtClean="0">
                            <a:latin typeface="Cambria Math" panose="02040503050406030204" pitchFamily="18" charset="0"/>
                          </a:rPr>
                          <m:t> </m:t>
                        </m:r>
                        <m:r>
                          <a:rPr lang="en-US" sz="2000" b="0" i="1" dirty="0" smtClean="0">
                            <a:latin typeface="Cambria Math" panose="02040503050406030204" pitchFamily="18" charset="0"/>
                          </a:rPr>
                          <m:t>𝑙𝑖𝑞𝑢𝑖𝑑</m:t>
                        </m:r>
                        <m:r>
                          <a:rPr lang="en-US" sz="2000" b="0" i="1" dirty="0" smtClean="0">
                            <a:latin typeface="Cambria Math" panose="02040503050406030204" pitchFamily="18" charset="0"/>
                          </a:rPr>
                          <m:t> </m:t>
                        </m:r>
                        <m:r>
                          <a:rPr lang="en-US" sz="2000" b="0" i="1" dirty="0" smtClean="0">
                            <a:latin typeface="Cambria Math" panose="02040503050406030204" pitchFamily="18" charset="0"/>
                          </a:rPr>
                          <m:t>𝑎𝑙𝑢𝑚</m:t>
                        </m:r>
                      </m:den>
                    </m:f>
                    <m:r>
                      <a:rPr lang="en-US" sz="2000" b="0" i="1" dirty="0" smtClean="0">
                        <a:latin typeface="Cambria Math" panose="02040503050406030204" pitchFamily="18" charset="0"/>
                      </a:rPr>
                      <m:t>=</m:t>
                    </m:r>
                    <m:r>
                      <a:rPr lang="en-US" sz="2000" b="0" i="0" dirty="0" smtClean="0">
                        <a:latin typeface="Cambria Math" panose="02040503050406030204" pitchFamily="18" charset="0"/>
                      </a:rPr>
                      <m:t>  </m:t>
                    </m:r>
                    <m:f>
                      <m:fPr>
                        <m:ctrlPr>
                          <a:rPr lang="en-US" sz="2000" i="1">
                            <a:latin typeface="Cambria Math" panose="02040503050406030204" pitchFamily="18" charset="0"/>
                          </a:rPr>
                        </m:ctrlPr>
                      </m:fPr>
                      <m:num>
                        <m:r>
                          <a:rPr lang="en-US" sz="2000" b="0" i="1" smtClean="0">
                            <a:latin typeface="Cambria Math" panose="02040503050406030204" pitchFamily="18" charset="0"/>
                          </a:rPr>
                          <m:t>5.34</m:t>
                        </m:r>
                        <m:r>
                          <a:rPr lang="en-US" sz="2000" i="1">
                            <a:latin typeface="Cambria Math" panose="02040503050406030204" pitchFamily="18" charset="0"/>
                          </a:rPr>
                          <m:t> </m:t>
                        </m:r>
                        <m:r>
                          <a:rPr lang="en-US" sz="2000" i="1">
                            <a:latin typeface="Cambria Math" panose="02040503050406030204" pitchFamily="18" charset="0"/>
                          </a:rPr>
                          <m:t>𝑙𝑏</m:t>
                        </m:r>
                        <m:r>
                          <a:rPr lang="en-US" sz="2000" i="1">
                            <a:latin typeface="Cambria Math" panose="02040503050406030204" pitchFamily="18" charset="0"/>
                          </a:rPr>
                          <m:t>  </m:t>
                        </m:r>
                        <m:r>
                          <a:rPr lang="en-US" sz="2000" b="0" i="1" smtClean="0">
                            <a:latin typeface="Cambria Math" panose="02040503050406030204" pitchFamily="18" charset="0"/>
                          </a:rPr>
                          <m:t>𝑑𝑟𝑦</m:t>
                        </m:r>
                        <m:r>
                          <a:rPr lang="en-US" sz="2000" b="0" i="1" smtClean="0">
                            <a:latin typeface="Cambria Math" panose="02040503050406030204" pitchFamily="18" charset="0"/>
                          </a:rPr>
                          <m:t> </m:t>
                        </m:r>
                        <m:r>
                          <a:rPr lang="en-US" sz="2000" b="0" i="1" smtClean="0">
                            <a:latin typeface="Cambria Math" panose="02040503050406030204" pitchFamily="18" charset="0"/>
                          </a:rPr>
                          <m:t>𝑎𝑙𝑢𝑚</m:t>
                        </m:r>
                      </m:num>
                      <m:den>
                        <m:r>
                          <a:rPr lang="en-US" sz="2000" i="1">
                            <a:latin typeface="Cambria Math" panose="02040503050406030204" pitchFamily="18" charset="0"/>
                          </a:rPr>
                          <m:t>1 </m:t>
                        </m:r>
                        <m:r>
                          <a:rPr lang="en-US" sz="2000" i="1">
                            <a:latin typeface="Cambria Math" panose="02040503050406030204" pitchFamily="18" charset="0"/>
                          </a:rPr>
                          <m:t>𝑔𝑎𝑙</m:t>
                        </m:r>
                        <m:r>
                          <a:rPr lang="en-US" sz="2000" i="1">
                            <a:latin typeface="Cambria Math" panose="02040503050406030204" pitchFamily="18" charset="0"/>
                          </a:rPr>
                          <m:t> </m:t>
                        </m:r>
                      </m:den>
                    </m:f>
                  </m:oMath>
                </a14:m>
                <a:endParaRPr lang="en-US" sz="2000" dirty="0"/>
              </a:p>
              <a:p>
                <a:pPr marL="0" indent="0">
                  <a:buNone/>
                </a:pPr>
                <a:endParaRPr lang="en-US" sz="2000" dirty="0"/>
              </a:p>
              <a:p>
                <a:pPr marL="0" indent="0">
                  <a:buNone/>
                </a:pPr>
                <a:r>
                  <a:rPr lang="en-US" sz="2000" dirty="0"/>
                  <a:t> </a:t>
                </a:r>
                <a14:m>
                  <m:oMath xmlns:m="http://schemas.openxmlformats.org/officeDocument/2006/math">
                    <m:f>
                      <m:fPr>
                        <m:ctrlPr>
                          <a:rPr lang="en-US" sz="2000" i="1">
                            <a:latin typeface="Cambria Math" panose="02040503050406030204" pitchFamily="18" charset="0"/>
                          </a:rPr>
                        </m:ctrlPr>
                      </m:fPr>
                      <m:num>
                        <m:r>
                          <a:rPr lang="en-US" sz="2000" b="0" i="1" smtClean="0">
                            <a:latin typeface="Cambria Math" panose="02040503050406030204" pitchFamily="18" charset="0"/>
                          </a:rPr>
                          <m:t>3336</m:t>
                        </m:r>
                        <m:r>
                          <a:rPr lang="en-US" sz="2000" i="1">
                            <a:latin typeface="Cambria Math" panose="02040503050406030204" pitchFamily="18" charset="0"/>
                          </a:rPr>
                          <m:t> </m:t>
                        </m:r>
                        <m:r>
                          <a:rPr lang="en-US" sz="2000" i="1">
                            <a:latin typeface="Cambria Math" panose="02040503050406030204" pitchFamily="18" charset="0"/>
                          </a:rPr>
                          <m:t>𝑙𝑏</m:t>
                        </m:r>
                        <m:r>
                          <a:rPr lang="en-US" sz="2000" i="1">
                            <a:latin typeface="Cambria Math" panose="02040503050406030204" pitchFamily="18" charset="0"/>
                          </a:rPr>
                          <m:t> </m:t>
                        </m:r>
                        <m:r>
                          <a:rPr lang="en-US" sz="2000" i="1">
                            <a:latin typeface="Cambria Math" panose="02040503050406030204" pitchFamily="18" charset="0"/>
                          </a:rPr>
                          <m:t>𝑎𝑙𝑢𝑚</m:t>
                        </m:r>
                      </m:num>
                      <m:den>
                        <m:r>
                          <a:rPr lang="en-US" sz="2000" i="1">
                            <a:latin typeface="Cambria Math" panose="02040503050406030204" pitchFamily="18" charset="0"/>
                          </a:rPr>
                          <m:t>1 </m:t>
                        </m:r>
                        <m:r>
                          <a:rPr lang="en-US" sz="2000" b="0" i="1" smtClean="0">
                            <a:latin typeface="Cambria Math" panose="02040503050406030204" pitchFamily="18" charset="0"/>
                          </a:rPr>
                          <m:t>𝑑𝑎𝑦</m:t>
                        </m:r>
                      </m:den>
                    </m:f>
                    <m:r>
                      <m:rPr>
                        <m:sty m:val="p"/>
                      </m:rPr>
                      <a:rPr lang="en-US" sz="2000" i="1">
                        <a:latin typeface="Cambria Math" panose="02040503050406030204" pitchFamily="18" charset="0"/>
                      </a:rPr>
                      <m:t>x</m:t>
                    </m:r>
                  </m:oMath>
                </a14:m>
                <a:r>
                  <a:rPr lang="en-US" sz="2000" dirty="0"/>
                  <a:t> </a:t>
                </a:r>
                <a14:m>
                  <m:oMath xmlns:m="http://schemas.openxmlformats.org/officeDocument/2006/math">
                    <m:f>
                      <m:fPr>
                        <m:ctrlPr>
                          <a:rPr lang="en-US" sz="2000" i="1" dirty="0">
                            <a:latin typeface="Cambria Math" panose="02040503050406030204" pitchFamily="18" charset="0"/>
                          </a:rPr>
                        </m:ctrlPr>
                      </m:fPr>
                      <m:num>
                        <m:r>
                          <a:rPr lang="en-US" sz="2000" b="0" i="1" dirty="0" smtClean="0">
                            <a:latin typeface="Cambria Math" panose="02040503050406030204" pitchFamily="18" charset="0"/>
                          </a:rPr>
                          <m:t>1 </m:t>
                        </m:r>
                        <m:r>
                          <a:rPr lang="en-US" sz="2000" b="0" i="1" dirty="0" smtClean="0">
                            <a:latin typeface="Cambria Math" panose="02040503050406030204" pitchFamily="18" charset="0"/>
                          </a:rPr>
                          <m:t>𝑔𝑎𝑙</m:t>
                        </m:r>
                      </m:num>
                      <m:den>
                        <m:r>
                          <a:rPr lang="en-US" sz="2000" b="0" i="1" dirty="0" smtClean="0">
                            <a:latin typeface="Cambria Math" panose="02040503050406030204" pitchFamily="18" charset="0"/>
                          </a:rPr>
                          <m:t>5.34 </m:t>
                        </m:r>
                        <m:r>
                          <a:rPr lang="en-US" sz="2000" b="0" i="1" dirty="0" smtClean="0">
                            <a:latin typeface="Cambria Math" panose="02040503050406030204" pitchFamily="18" charset="0"/>
                          </a:rPr>
                          <m:t>𝑙𝑏</m:t>
                        </m:r>
                        <m:r>
                          <a:rPr lang="en-US" sz="2000" b="0" i="1" dirty="0" smtClean="0">
                            <a:latin typeface="Cambria Math" panose="02040503050406030204" pitchFamily="18" charset="0"/>
                          </a:rPr>
                          <m:t> </m:t>
                        </m:r>
                        <m:r>
                          <a:rPr lang="en-US" sz="2000" b="0" i="1" dirty="0" smtClean="0">
                            <a:latin typeface="Cambria Math" panose="02040503050406030204" pitchFamily="18" charset="0"/>
                          </a:rPr>
                          <m:t>𝑎𝑙𝑢𝑚</m:t>
                        </m:r>
                      </m:den>
                    </m:f>
                    <m:r>
                      <m:rPr>
                        <m:sty m:val="p"/>
                      </m:rPr>
                      <a:rPr lang="en-US" sz="2000" b="0" i="0" dirty="0" smtClean="0">
                        <a:latin typeface="Cambria Math" panose="02040503050406030204" pitchFamily="18" charset="0"/>
                      </a:rPr>
                      <m:t>x</m:t>
                    </m:r>
                    <m:r>
                      <a:rPr lang="en-US" sz="2000" dirty="0">
                        <a:latin typeface="Cambria Math" panose="02040503050406030204" pitchFamily="18" charset="0"/>
                      </a:rPr>
                      <m:t> </m:t>
                    </m:r>
                    <m:f>
                      <m:fPr>
                        <m:ctrlPr>
                          <a:rPr lang="en-US" sz="2000" i="1">
                            <a:latin typeface="Cambria Math" panose="02040503050406030204" pitchFamily="18" charset="0"/>
                          </a:rPr>
                        </m:ctrlPr>
                      </m:fPr>
                      <m:num>
                        <m:r>
                          <a:rPr lang="en-US" sz="2000" b="0" i="1" smtClean="0">
                            <a:latin typeface="Cambria Math" panose="02040503050406030204" pitchFamily="18" charset="0"/>
                          </a:rPr>
                          <m:t>3.785 </m:t>
                        </m:r>
                        <m:r>
                          <a:rPr lang="en-US" sz="2000" b="0" i="1" smtClean="0">
                            <a:latin typeface="Cambria Math" panose="02040503050406030204" pitchFamily="18" charset="0"/>
                          </a:rPr>
                          <m:t>𝐿</m:t>
                        </m:r>
                      </m:num>
                      <m:den>
                        <m:r>
                          <a:rPr lang="en-US" sz="2000" i="1">
                            <a:latin typeface="Cambria Math" panose="02040503050406030204" pitchFamily="18" charset="0"/>
                          </a:rPr>
                          <m:t>1 </m:t>
                        </m:r>
                        <m:r>
                          <a:rPr lang="en-US" sz="2000" i="1">
                            <a:latin typeface="Cambria Math" panose="02040503050406030204" pitchFamily="18" charset="0"/>
                          </a:rPr>
                          <m:t>𝑔𝑎𝑙</m:t>
                        </m:r>
                        <m:r>
                          <a:rPr lang="en-US" sz="2000" i="1">
                            <a:latin typeface="Cambria Math" panose="02040503050406030204" pitchFamily="18" charset="0"/>
                          </a:rPr>
                          <m:t> </m:t>
                        </m:r>
                      </m:den>
                    </m:f>
                    <m:r>
                      <m:rPr>
                        <m:sty m:val="p"/>
                      </m:rPr>
                      <a:rPr lang="en-US" sz="2000" b="0" i="0" smtClean="0">
                        <a:latin typeface="Cambria Math" panose="02040503050406030204" pitchFamily="18" charset="0"/>
                      </a:rPr>
                      <m:t>x</m:t>
                    </m:r>
                    <m:f>
                      <m:fPr>
                        <m:ctrlPr>
                          <a:rPr lang="en-US" sz="2000" i="1">
                            <a:latin typeface="Cambria Math" panose="02040503050406030204" pitchFamily="18" charset="0"/>
                          </a:rPr>
                        </m:ctrlPr>
                      </m:fPr>
                      <m:num>
                        <m:r>
                          <a:rPr lang="en-US" sz="2000" b="0" i="1" smtClean="0">
                            <a:latin typeface="Cambria Math" panose="02040503050406030204" pitchFamily="18" charset="0"/>
                          </a:rPr>
                          <m:t>1000</m:t>
                        </m:r>
                        <m:r>
                          <a:rPr lang="en-US" sz="2000" i="1">
                            <a:latin typeface="Cambria Math" panose="02040503050406030204" pitchFamily="18" charset="0"/>
                          </a:rPr>
                          <m:t> </m:t>
                        </m:r>
                        <m:r>
                          <a:rPr lang="en-US" sz="2000" b="0" i="1" smtClean="0">
                            <a:latin typeface="Cambria Math" panose="02040503050406030204" pitchFamily="18" charset="0"/>
                          </a:rPr>
                          <m:t>𝑚</m:t>
                        </m:r>
                        <m:r>
                          <a:rPr lang="en-US" sz="2000" i="1">
                            <a:latin typeface="Cambria Math" panose="02040503050406030204" pitchFamily="18" charset="0"/>
                          </a:rPr>
                          <m:t>𝐿</m:t>
                        </m:r>
                      </m:num>
                      <m:den>
                        <m:r>
                          <a:rPr lang="en-US" sz="2000" i="1">
                            <a:latin typeface="Cambria Math" panose="02040503050406030204" pitchFamily="18" charset="0"/>
                          </a:rPr>
                          <m:t>1 </m:t>
                        </m:r>
                        <m:r>
                          <a:rPr lang="en-US" sz="2000" b="0" i="1" smtClean="0">
                            <a:latin typeface="Cambria Math" panose="02040503050406030204" pitchFamily="18" charset="0"/>
                          </a:rPr>
                          <m:t>𝐿</m:t>
                        </m:r>
                        <m:r>
                          <a:rPr lang="en-US" sz="2000" i="1">
                            <a:latin typeface="Cambria Math" panose="02040503050406030204" pitchFamily="18" charset="0"/>
                          </a:rPr>
                          <m:t> </m:t>
                        </m:r>
                      </m:den>
                    </m:f>
                  </m:oMath>
                </a14:m>
                <a:r>
                  <a:rPr lang="en-US" sz="2000" dirty="0"/>
                  <a:t> </a:t>
                </a:r>
                <a14:m>
                  <m:oMath xmlns:m="http://schemas.openxmlformats.org/officeDocument/2006/math">
                    <m:r>
                      <m:rPr>
                        <m:sty m:val="p"/>
                      </m:rPr>
                      <a:rPr lang="en-US" sz="2000">
                        <a:latin typeface="Cambria Math" panose="02040503050406030204" pitchFamily="18" charset="0"/>
                      </a:rPr>
                      <m:t>x</m:t>
                    </m:r>
                    <m:r>
                      <a:rPr lang="en-US" sz="2000" i="1">
                        <a:latin typeface="Cambria Math" panose="02040503050406030204" pitchFamily="18" charset="0"/>
                      </a:rPr>
                      <m:t> </m:t>
                    </m:r>
                    <m:f>
                      <m:fPr>
                        <m:ctrlPr>
                          <a:rPr lang="en-US" sz="2000" i="1">
                            <a:latin typeface="Cambria Math" panose="02040503050406030204" pitchFamily="18" charset="0"/>
                          </a:rPr>
                        </m:ctrlPr>
                      </m:fPr>
                      <m:num>
                        <m:r>
                          <a:rPr lang="en-US" sz="2000" b="0" i="1" smtClean="0">
                            <a:latin typeface="Cambria Math" panose="02040503050406030204" pitchFamily="18" charset="0"/>
                          </a:rPr>
                          <m:t>1 </m:t>
                        </m:r>
                        <m:r>
                          <a:rPr lang="en-US" sz="2000" b="0" i="1" smtClean="0">
                            <a:latin typeface="Cambria Math" panose="02040503050406030204" pitchFamily="18" charset="0"/>
                          </a:rPr>
                          <m:t>𝑑𝑎𝑦</m:t>
                        </m:r>
                      </m:num>
                      <m:den>
                        <m:r>
                          <a:rPr lang="en-US" sz="2000" i="1">
                            <a:latin typeface="Cambria Math" panose="02040503050406030204" pitchFamily="18" charset="0"/>
                          </a:rPr>
                          <m:t>1</m:t>
                        </m:r>
                        <m:r>
                          <a:rPr lang="en-US" sz="2000" b="0" i="1" smtClean="0">
                            <a:latin typeface="Cambria Math" panose="02040503050406030204" pitchFamily="18" charset="0"/>
                          </a:rPr>
                          <m:t>440 </m:t>
                        </m:r>
                        <m:r>
                          <a:rPr lang="en-US" sz="2000" b="0" i="1" smtClean="0">
                            <a:latin typeface="Cambria Math" panose="02040503050406030204" pitchFamily="18" charset="0"/>
                          </a:rPr>
                          <m:t>𝑚𝑖𝑛</m:t>
                        </m:r>
                        <m:r>
                          <a:rPr lang="en-US" sz="2000" i="1">
                            <a:latin typeface="Cambria Math" panose="02040503050406030204" pitchFamily="18" charset="0"/>
                          </a:rPr>
                          <m:t> </m:t>
                        </m:r>
                      </m:den>
                    </m:f>
                    <m:r>
                      <a:rPr lang="en-US" sz="2000" b="0" i="1" smtClean="0">
                        <a:latin typeface="Cambria Math" panose="02040503050406030204" pitchFamily="18" charset="0"/>
                      </a:rPr>
                      <m:t> </m:t>
                    </m:r>
                  </m:oMath>
                </a14:m>
                <a:endParaRPr lang="en-US" sz="2000" b="0" dirty="0"/>
              </a:p>
              <a:p>
                <a:pPr marL="0" indent="0">
                  <a:buNone/>
                </a:pPr>
                <a:endParaRPr lang="en-US" sz="2000" dirty="0"/>
              </a:p>
              <a:p>
                <a:pPr marL="0" indent="0">
                  <a:buNone/>
                </a:pPr>
                <a:r>
                  <a:rPr lang="en-US" sz="2000" dirty="0"/>
                  <a:t>		= 1,642 </a:t>
                </a:r>
                <a:r>
                  <a:rPr lang="en-US" sz="2000" i="1" dirty="0"/>
                  <a:t>mL</a:t>
                </a:r>
                <a:r>
                  <a:rPr lang="en-US" sz="2000" dirty="0"/>
                  <a:t>/</a:t>
                </a:r>
                <a:r>
                  <a:rPr lang="en-US" sz="2000" i="1" dirty="0"/>
                  <a:t>min</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819401" y="273054"/>
                <a:ext cx="6172199" cy="5853113"/>
              </a:xfrm>
              <a:blipFill>
                <a:blip r:embed="rId5"/>
                <a:stretch>
                  <a:fillRect l="-889"/>
                </a:stretch>
              </a:blipFill>
            </p:spPr>
            <p:txBody>
              <a:bodyPr/>
              <a:lstStyle/>
              <a:p>
                <a:r>
                  <a:rPr lang="en-US">
                    <a:noFill/>
                  </a:rPr>
                  <a:t> </a:t>
                </a:r>
              </a:p>
            </p:txBody>
          </p:sp>
        </mc:Fallback>
      </mc:AlternateContent>
      <p:sp>
        <p:nvSpPr>
          <p:cNvPr id="4" name="Text Placeholder 3"/>
          <p:cNvSpPr>
            <a:spLocks noGrp="1"/>
          </p:cNvSpPr>
          <p:nvPr>
            <p:ph type="body" sz="half" idx="2"/>
          </p:nvPr>
        </p:nvSpPr>
        <p:spPr>
          <a:xfrm>
            <a:off x="457203" y="1435103"/>
            <a:ext cx="2285998" cy="4691063"/>
          </a:xfrm>
        </p:spPr>
        <p:txBody>
          <a:bodyPr/>
          <a:lstStyle/>
          <a:p>
            <a:r>
              <a:rPr lang="en-US" dirty="0"/>
              <a:t>Q: What is the required feed rate for alum in mL/min for a dose of 40 mg/L and a plant flow of 10 </a:t>
            </a:r>
            <a:r>
              <a:rPr lang="en-US" dirty="0" err="1"/>
              <a:t>mgd</a:t>
            </a:r>
            <a:r>
              <a:rPr lang="en-US" dirty="0"/>
              <a:t>?</a:t>
            </a:r>
          </a:p>
          <a:p>
            <a:endParaRPr lang="en-US" dirty="0"/>
          </a:p>
          <a:p>
            <a:endParaRPr lang="en-US" dirty="0"/>
          </a:p>
          <a:p>
            <a:r>
              <a:rPr lang="en-US" dirty="0"/>
              <a:t>Assumptions:</a:t>
            </a:r>
          </a:p>
          <a:p>
            <a:pPr marL="342900" indent="-342900">
              <a:buAutoNum type="arabicParenR"/>
            </a:pPr>
            <a:r>
              <a:rPr lang="en-US" dirty="0"/>
              <a:t>Product is 48.5% as dry alum</a:t>
            </a:r>
          </a:p>
          <a:p>
            <a:pPr marL="342900" indent="-342900">
              <a:buAutoNum type="arabicParenR"/>
            </a:pPr>
            <a:r>
              <a:rPr lang="en-US" dirty="0"/>
              <a:t>Product has a specific gravity of 1.32</a:t>
            </a:r>
          </a:p>
          <a:p>
            <a:endParaRPr lang="en-US" dirty="0"/>
          </a:p>
          <a:p>
            <a:r>
              <a:rPr lang="en-US" dirty="0"/>
              <a:t>Feed rate: 3,336 </a:t>
            </a:r>
            <a:r>
              <a:rPr lang="en-US" dirty="0" err="1"/>
              <a:t>lb</a:t>
            </a:r>
            <a:r>
              <a:rPr lang="en-US" dirty="0"/>
              <a:t>/day as dry alum</a:t>
            </a:r>
          </a:p>
        </p:txBody>
      </p:sp>
      <p:sp>
        <p:nvSpPr>
          <p:cNvPr id="5" name="Rectangle 4"/>
          <p:cNvSpPr/>
          <p:nvPr/>
        </p:nvSpPr>
        <p:spPr bwMode="auto">
          <a:xfrm>
            <a:off x="457203" y="4495800"/>
            <a:ext cx="2209797" cy="533400"/>
          </a:xfrm>
          <a:prstGeom prst="rect">
            <a:avLst/>
          </a:prstGeom>
          <a:noFill/>
          <a:ln w="15875" cap="flat" cmpd="sng" algn="ctr">
            <a:solidFill>
              <a:schemeClr val="bg2"/>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cxnSp>
        <p:nvCxnSpPr>
          <p:cNvPr id="7" name="Straight Connector 6"/>
          <p:cNvCxnSpPr/>
          <p:nvPr/>
        </p:nvCxnSpPr>
        <p:spPr bwMode="auto">
          <a:xfrm>
            <a:off x="3810000" y="2667000"/>
            <a:ext cx="9144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8" name="Straight Connector 7"/>
          <p:cNvCxnSpPr/>
          <p:nvPr/>
        </p:nvCxnSpPr>
        <p:spPr bwMode="auto">
          <a:xfrm>
            <a:off x="5638800" y="2971800"/>
            <a:ext cx="9144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12" name="Straight Connector 11"/>
          <p:cNvCxnSpPr/>
          <p:nvPr/>
        </p:nvCxnSpPr>
        <p:spPr bwMode="auto">
          <a:xfrm>
            <a:off x="3505200" y="3581400"/>
            <a:ext cx="6858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13" name="Straight Connector 12"/>
          <p:cNvCxnSpPr/>
          <p:nvPr/>
        </p:nvCxnSpPr>
        <p:spPr bwMode="auto">
          <a:xfrm>
            <a:off x="4800600" y="3886200"/>
            <a:ext cx="6858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15" name="Straight Connector 14"/>
          <p:cNvCxnSpPr/>
          <p:nvPr/>
        </p:nvCxnSpPr>
        <p:spPr bwMode="auto">
          <a:xfrm>
            <a:off x="4876800" y="3581400"/>
            <a:ext cx="3048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18" name="Straight Connector 17"/>
          <p:cNvCxnSpPr/>
          <p:nvPr/>
        </p:nvCxnSpPr>
        <p:spPr bwMode="auto">
          <a:xfrm>
            <a:off x="6858000" y="3886200"/>
            <a:ext cx="3048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19" name="Straight Connector 18"/>
          <p:cNvCxnSpPr/>
          <p:nvPr/>
        </p:nvCxnSpPr>
        <p:spPr bwMode="auto">
          <a:xfrm>
            <a:off x="6172200" y="3581400"/>
            <a:ext cx="3048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20" name="Straight Connector 19"/>
          <p:cNvCxnSpPr/>
          <p:nvPr/>
        </p:nvCxnSpPr>
        <p:spPr bwMode="auto">
          <a:xfrm>
            <a:off x="8001000" y="3581400"/>
            <a:ext cx="3048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21" name="Straight Connector 20"/>
          <p:cNvCxnSpPr/>
          <p:nvPr/>
        </p:nvCxnSpPr>
        <p:spPr bwMode="auto">
          <a:xfrm>
            <a:off x="3505200" y="3886200"/>
            <a:ext cx="3048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22" name="Straight Connector 21"/>
          <p:cNvCxnSpPr/>
          <p:nvPr/>
        </p:nvCxnSpPr>
        <p:spPr bwMode="auto">
          <a:xfrm>
            <a:off x="5943600" y="3886200"/>
            <a:ext cx="304800" cy="152400"/>
          </a:xfrm>
          <a:prstGeom prst="line">
            <a:avLst/>
          </a:prstGeom>
          <a:solidFill>
            <a:schemeClr val="accent1"/>
          </a:solidFill>
          <a:ln w="19050" cap="flat" cmpd="sng" algn="ctr">
            <a:solidFill>
              <a:srgbClr val="FF0000"/>
            </a:solidFill>
            <a:prstDash val="solid"/>
            <a:round/>
            <a:headEnd type="none" w="med" len="med"/>
            <a:tailEnd type="none" w="med" len="med"/>
          </a:ln>
          <a:effectLst/>
        </p:spPr>
      </p:cxnSp>
    </p:spTree>
    <p:custDataLst>
      <p:tags r:id="rId1"/>
    </p:custDataLst>
    <p:extLst>
      <p:ext uri="{BB962C8B-B14F-4D97-AF65-F5344CB8AC3E}">
        <p14:creationId xmlns:p14="http://schemas.microsoft.com/office/powerpoint/2010/main" val="278356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fade">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500"/>
                                        <p:tgtEl>
                                          <p:spTgt spid="15"/>
                                        </p:tgtEl>
                                      </p:cBhvr>
                                    </p:animEffect>
                                  </p:childTnLst>
                                </p:cTn>
                              </p:par>
                              <p:par>
                                <p:cTn id="31" presetID="22" presetClass="entr" presetSubtype="1"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par>
                                <p:cTn id="39" presetID="22" presetClass="entr" presetSubtype="1"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par>
                                <p:cTn id="47" presetID="22" presetClass="entr" presetSubtype="1"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up)">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animEffect transition="in" filter="wipe(up)">
                                      <p:cBhvr>
                                        <p:cTn id="54"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457200" y="3974931"/>
            <a:ext cx="8229600" cy="1143000"/>
          </a:xfrm>
          <a:prstGeom prst="roundRect">
            <a:avLst/>
          </a:prstGeom>
          <a:solidFill>
            <a:srgbClr val="CCECFF">
              <a:alpha val="25000"/>
            </a:srgbClr>
          </a:solidFill>
          <a:ln w="9525" cap="flat" cmpd="sng" algn="ctr">
            <a:solidFill>
              <a:srgbClr val="CC9900"/>
            </a:solidFill>
            <a:prstDash val="solid"/>
            <a:round/>
            <a:headEnd type="none" w="med" len="med"/>
            <a:tailEnd type="none" w="med" len="med"/>
          </a:ln>
          <a:effectLst>
            <a:outerShdw blurRad="50800" dist="50800" dir="2700000" algn="tl" rotWithShape="0">
              <a:srgbClr val="CCCC00">
                <a:alpha val="40000"/>
              </a:srgb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 name="Title 1"/>
          <p:cNvSpPr>
            <a:spLocks noGrp="1"/>
          </p:cNvSpPr>
          <p:nvPr>
            <p:ph type="title"/>
          </p:nvPr>
        </p:nvSpPr>
        <p:spPr/>
        <p:txBody>
          <a:bodyPr/>
          <a:lstStyle/>
          <a:p>
            <a:r>
              <a:rPr lang="en-US" sz="4000" dirty="0"/>
              <a:t>What controls coagulant dose?</a:t>
            </a:r>
          </a:p>
        </p:txBody>
      </p:sp>
      <p:sp>
        <p:nvSpPr>
          <p:cNvPr id="3" name="Content Placeholder 2"/>
          <p:cNvSpPr>
            <a:spLocks noGrp="1"/>
          </p:cNvSpPr>
          <p:nvPr>
            <p:ph idx="1"/>
          </p:nvPr>
        </p:nvSpPr>
        <p:spPr>
          <a:xfrm>
            <a:off x="457200" y="1524000"/>
            <a:ext cx="8229600" cy="4373567"/>
          </a:xfrm>
        </p:spPr>
        <p:txBody>
          <a:bodyPr/>
          <a:lstStyle/>
          <a:p>
            <a:r>
              <a:rPr lang="en-US" sz="2800" u="sng" dirty="0"/>
              <a:t>Particles</a:t>
            </a:r>
            <a:r>
              <a:rPr lang="en-US" sz="2800" dirty="0"/>
              <a:t> or </a:t>
            </a:r>
            <a:r>
              <a:rPr lang="en-US" sz="2800" u="sng" dirty="0"/>
              <a:t>NOM</a:t>
            </a:r>
            <a:r>
              <a:rPr lang="en-US" sz="2800" dirty="0"/>
              <a:t>?</a:t>
            </a:r>
          </a:p>
          <a:p>
            <a:pPr marL="0" indent="0">
              <a:buNone/>
            </a:pPr>
            <a:r>
              <a:rPr lang="en-US" sz="2800" dirty="0"/>
              <a:t>  </a:t>
            </a:r>
          </a:p>
          <a:p>
            <a:pPr marL="0" indent="0">
              <a:buNone/>
            </a:pPr>
            <a:r>
              <a:rPr lang="en-US" sz="2800" i="1" dirty="0"/>
              <a:t>Answer:</a:t>
            </a:r>
            <a:r>
              <a:rPr lang="en-US" sz="2800" dirty="0"/>
              <a:t>  NOM controls coagulant dose for 	       most waters.</a:t>
            </a:r>
          </a:p>
        </p:txBody>
      </p:sp>
      <p:sp>
        <p:nvSpPr>
          <p:cNvPr id="4" name="TextBox 3"/>
          <p:cNvSpPr txBox="1"/>
          <p:nvPr/>
        </p:nvSpPr>
        <p:spPr>
          <a:xfrm>
            <a:off x="647700" y="4038600"/>
            <a:ext cx="7848600" cy="101566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charset="0"/>
                <a:ea typeface="+mn-ea"/>
                <a:cs typeface="+mn-cs"/>
              </a:rPr>
              <a:t>The charge density of the NOM functional groups is typically 10 to 100 times greater than the charge density of inorganic particles.  Therefore, NOM exerts a much greater coagulant demand.</a:t>
            </a:r>
          </a:p>
        </p:txBody>
      </p:sp>
    </p:spTree>
    <p:custDataLst>
      <p:tags r:id="rId1"/>
    </p:custDataLst>
    <p:extLst>
      <p:ext uri="{BB962C8B-B14F-4D97-AF65-F5344CB8AC3E}">
        <p14:creationId xmlns:p14="http://schemas.microsoft.com/office/powerpoint/2010/main" val="677605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pPr algn="l"/>
            <a:r>
              <a:rPr lang="en-US" sz="4000" b="1" i="1" dirty="0"/>
              <a:t>Natural Organic Matter </a:t>
            </a:r>
            <a:r>
              <a:rPr lang="en-US" sz="3200" dirty="0"/>
              <a:t>(cont.)</a:t>
            </a:r>
          </a:p>
        </p:txBody>
      </p:sp>
      <p:sp>
        <p:nvSpPr>
          <p:cNvPr id="3" name="Content Placeholder 2"/>
          <p:cNvSpPr>
            <a:spLocks noGrp="1"/>
          </p:cNvSpPr>
          <p:nvPr>
            <p:ph idx="1"/>
          </p:nvPr>
        </p:nvSpPr>
        <p:spPr>
          <a:xfrm>
            <a:off x="457200" y="1371600"/>
            <a:ext cx="7924801" cy="1066800"/>
          </a:xfrm>
        </p:spPr>
        <p:txBody>
          <a:bodyPr/>
          <a:lstStyle/>
          <a:p>
            <a:r>
              <a:rPr lang="en-US" sz="2800" dirty="0"/>
              <a:t>NOM referred to as DBP </a:t>
            </a:r>
            <a:r>
              <a:rPr lang="en-US" sz="2800" i="1" u="sng" dirty="0"/>
              <a:t>precursor</a:t>
            </a:r>
            <a:r>
              <a:rPr lang="en-US" sz="2800" dirty="0"/>
              <a:t> material.</a:t>
            </a:r>
          </a:p>
          <a:p>
            <a:r>
              <a:rPr lang="en-US" sz="2800" dirty="0"/>
              <a:t>Measured as Total Organic Carbon (TOC)</a:t>
            </a:r>
          </a:p>
          <a:p>
            <a:pPr marL="457188" lvl="1" indent="0">
              <a:buNone/>
            </a:pPr>
            <a:endParaRPr lang="en-US" dirty="0"/>
          </a:p>
        </p:txBody>
      </p:sp>
      <p:pic>
        <p:nvPicPr>
          <p:cNvPr id="4" name="Picture 3"/>
          <p:cNvPicPr>
            <a:picLocks noChangeAspect="1"/>
          </p:cNvPicPr>
          <p:nvPr/>
        </p:nvPicPr>
        <p:blipFill>
          <a:blip r:embed="rId3"/>
          <a:stretch>
            <a:fillRect/>
          </a:stretch>
        </p:blipFill>
        <p:spPr>
          <a:xfrm>
            <a:off x="3638551" y="2438400"/>
            <a:ext cx="5200650" cy="3467100"/>
          </a:xfrm>
          <a:prstGeom prst="rect">
            <a:avLst/>
          </a:prstGeom>
        </p:spPr>
      </p:pic>
      <p:sp>
        <p:nvSpPr>
          <p:cNvPr id="5" name="TextBox 4"/>
          <p:cNvSpPr txBox="1"/>
          <p:nvPr/>
        </p:nvSpPr>
        <p:spPr>
          <a:xfrm>
            <a:off x="457199" y="2583864"/>
            <a:ext cx="3181351" cy="2554545"/>
          </a:xfrm>
          <a:prstGeom prst="rect">
            <a:avLst/>
          </a:prstGeom>
          <a:noFill/>
        </p:spPr>
        <p:txBody>
          <a:bodyPr wrap="square" rtlCol="0">
            <a:spAutoFit/>
          </a:bodyPr>
          <a:lstStyle/>
          <a:p>
            <a:pPr marL="228600" marR="0" lvl="0" indent="-228600" algn="l" defTabSz="914400" rtl="0" eaLnBrk="1" fontAlgn="base" latinLnBrk="0" hangingPunct="1">
              <a:lnSpc>
                <a:spcPct val="100000"/>
              </a:lnSpc>
              <a:spcBef>
                <a:spcPct val="0"/>
              </a:spcBef>
              <a:spcAft>
                <a:spcPts val="120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charset="0"/>
                <a:ea typeface="+mn-ea"/>
                <a:cs typeface="+mn-cs"/>
              </a:rPr>
              <a:t>- Dissolved fraction (DOC)</a:t>
            </a:r>
          </a:p>
          <a:p>
            <a:pPr marL="171450" marR="0" lvl="0" indent="-171450" algn="l" defTabSz="914400" rtl="0" eaLnBrk="1" fontAlgn="base" latinLnBrk="0" hangingPunct="1">
              <a:lnSpc>
                <a:spcPct val="100000"/>
              </a:lnSpc>
              <a:spcBef>
                <a:spcPct val="0"/>
              </a:spcBef>
              <a:spcAft>
                <a:spcPts val="1200"/>
              </a:spcAft>
              <a:buClrTx/>
              <a:buSzTx/>
              <a:buFontTx/>
              <a:buChar char="-"/>
              <a:tabLst/>
              <a:defRPr/>
            </a:pPr>
            <a:r>
              <a:rPr kumimoji="0" lang="en-US" sz="2000" b="0" i="0" u="none" strike="noStrike" kern="1200" cap="none" spc="0" normalizeH="0" baseline="0" noProof="0" dirty="0">
                <a:ln>
                  <a:noFill/>
                </a:ln>
                <a:solidFill>
                  <a:srgbClr val="000000"/>
                </a:solidFill>
                <a:effectLst/>
                <a:uLnTx/>
                <a:uFillTx/>
                <a:latin typeface="Arial" charset="0"/>
                <a:ea typeface="+mn-ea"/>
                <a:cs typeface="+mn-cs"/>
              </a:rPr>
              <a:t>Generally large molecules c</a:t>
            </a:r>
            <a:r>
              <a:rPr lang="en-US" sz="2000" dirty="0" err="1">
                <a:solidFill>
                  <a:srgbClr val="000000"/>
                </a:solidFill>
              </a:rPr>
              <a:t>ontaining</a:t>
            </a:r>
            <a:r>
              <a:rPr lang="en-US" sz="2000" dirty="0">
                <a:solidFill>
                  <a:srgbClr val="000000"/>
                </a:solidFill>
              </a:rPr>
              <a:t> many</a:t>
            </a:r>
            <a:r>
              <a:rPr kumimoji="0" lang="en-US" sz="2000" b="0" i="0" u="none" strike="noStrike" kern="1200" cap="none" spc="0" normalizeH="0" baseline="0" noProof="0" dirty="0">
                <a:ln>
                  <a:noFill/>
                </a:ln>
                <a:solidFill>
                  <a:srgbClr val="000000"/>
                </a:solidFill>
                <a:effectLst/>
                <a:uLnTx/>
                <a:uFillTx/>
                <a:latin typeface="Arial" charset="0"/>
                <a:ea typeface="+mn-ea"/>
                <a:cs typeface="+mn-cs"/>
              </a:rPr>
              <a:t> different types of functional groups.</a:t>
            </a:r>
          </a:p>
          <a:p>
            <a:pPr marL="171450" marR="0" lvl="0" indent="-171450" algn="l" defTabSz="914400" rtl="0" eaLnBrk="1" fontAlgn="base" latinLnBrk="0" hangingPunct="1">
              <a:lnSpc>
                <a:spcPct val="100000"/>
              </a:lnSpc>
              <a:spcBef>
                <a:spcPct val="0"/>
              </a:spcBef>
              <a:spcAft>
                <a:spcPts val="1200"/>
              </a:spcAft>
              <a:buClrTx/>
              <a:buSzTx/>
              <a:buFontTx/>
              <a:buChar char="-"/>
              <a:tabLst/>
              <a:defRPr/>
            </a:pPr>
            <a:r>
              <a:rPr kumimoji="0" lang="en-US" sz="2000" b="1" i="0" u="none" strike="noStrike" kern="1200" cap="none" spc="0" normalizeH="0" baseline="0" noProof="0" dirty="0">
                <a:ln>
                  <a:noFill/>
                </a:ln>
                <a:solidFill>
                  <a:srgbClr val="FF0000"/>
                </a:solidFill>
                <a:effectLst/>
                <a:uLnTx/>
                <a:uFillTx/>
                <a:latin typeface="Arial" charset="0"/>
                <a:ea typeface="+mn-ea"/>
                <a:cs typeface="+mn-cs"/>
              </a:rPr>
              <a:t>Charge on functional groups affected by </a:t>
            </a:r>
            <a:r>
              <a:rPr kumimoji="0" lang="en-US" sz="2000" b="1" i="0" u="none" strike="noStrike" kern="1200" cap="none" spc="0" normalizeH="0" baseline="0" noProof="0" dirty="0" err="1">
                <a:ln>
                  <a:noFill/>
                </a:ln>
                <a:solidFill>
                  <a:srgbClr val="FF0000"/>
                </a:solidFill>
                <a:effectLst/>
                <a:uLnTx/>
                <a:uFillTx/>
                <a:latin typeface="Arial" charset="0"/>
                <a:ea typeface="+mn-ea"/>
                <a:cs typeface="+mn-cs"/>
              </a:rPr>
              <a:t>pH.</a:t>
            </a:r>
            <a:r>
              <a:rPr kumimoji="0" lang="en-US" sz="2000" b="1" i="0" u="none" strike="noStrike" kern="1200" cap="none" spc="0" normalizeH="0" baseline="0" noProof="0" dirty="0">
                <a:ln>
                  <a:noFill/>
                </a:ln>
                <a:solidFill>
                  <a:srgbClr val="000000"/>
                </a:solidFill>
                <a:effectLst/>
                <a:uLnTx/>
                <a:uFillTx/>
                <a:latin typeface="Arial" charset="0"/>
                <a:ea typeface="+mn-ea"/>
                <a:cs typeface="+mn-cs"/>
              </a:rPr>
              <a:t> </a:t>
            </a:r>
          </a:p>
        </p:txBody>
      </p:sp>
      <p:sp>
        <p:nvSpPr>
          <p:cNvPr id="6" name="Rectangle 5"/>
          <p:cNvSpPr/>
          <p:nvPr/>
        </p:nvSpPr>
        <p:spPr bwMode="auto">
          <a:xfrm>
            <a:off x="523873" y="4376409"/>
            <a:ext cx="3048002" cy="762000"/>
          </a:xfrm>
          <a:prstGeom prst="rect">
            <a:avLst/>
          </a:prstGeom>
          <a:solidFill>
            <a:srgbClr val="FFFF00">
              <a:alpha val="3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2131546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b="1" i="1" dirty="0"/>
              <a:t>NOM (a little deeper)</a:t>
            </a:r>
            <a:endParaRPr lang="en-US" sz="4000" dirty="0"/>
          </a:p>
        </p:txBody>
      </p:sp>
      <p:sp>
        <p:nvSpPr>
          <p:cNvPr id="3" name="Content Placeholder 2"/>
          <p:cNvSpPr>
            <a:spLocks noGrp="1"/>
          </p:cNvSpPr>
          <p:nvPr>
            <p:ph idx="1"/>
          </p:nvPr>
        </p:nvSpPr>
        <p:spPr/>
        <p:txBody>
          <a:bodyPr/>
          <a:lstStyle/>
          <a:p>
            <a:pPr fontAlgn="ctr"/>
            <a:r>
              <a:rPr lang="en-US" sz="2800" dirty="0"/>
              <a:t>Comes from the degradation (decomposition) of vegetative material, run-off from organic soils, and biological activity.  </a:t>
            </a:r>
            <a:r>
              <a:rPr lang="en-US" sz="2800" dirty="0">
                <a:sym typeface="Wingdings" panose="05000000000000000000" pitchFamily="2" charset="2"/>
              </a:rPr>
              <a:t>  </a:t>
            </a:r>
            <a:r>
              <a:rPr lang="en-US" sz="2800" u="sng" dirty="0">
                <a:sym typeface="Wingdings" panose="05000000000000000000" pitchFamily="2" charset="2"/>
              </a:rPr>
              <a:t>NOM from different sources will have different characteristics</a:t>
            </a:r>
            <a:r>
              <a:rPr lang="en-US" sz="2800" dirty="0">
                <a:sym typeface="Wingdings" panose="05000000000000000000" pitchFamily="2" charset="2"/>
              </a:rPr>
              <a:t>.</a:t>
            </a:r>
          </a:p>
          <a:p>
            <a:pPr fontAlgn="ctr"/>
            <a:endParaRPr lang="en-US" sz="2800" dirty="0"/>
          </a:p>
          <a:p>
            <a:pPr fontAlgn="ctr">
              <a:spcBef>
                <a:spcPts val="600"/>
              </a:spcBef>
            </a:pPr>
            <a:r>
              <a:rPr lang="en-US" sz="2800" dirty="0"/>
              <a:t>Coagulation more effectively removes NOM of high and intermediate molecular weight.</a:t>
            </a:r>
          </a:p>
          <a:p>
            <a:pPr marL="284163" indent="0" fontAlgn="ctr">
              <a:spcBef>
                <a:spcPts val="0"/>
              </a:spcBef>
              <a:buNone/>
            </a:pPr>
            <a:r>
              <a:rPr lang="en-US" dirty="0"/>
              <a:t> </a:t>
            </a:r>
            <a:r>
              <a:rPr lang="en-US" sz="2800" dirty="0"/>
              <a:t>(</a:t>
            </a:r>
            <a:r>
              <a:rPr lang="en-US" sz="2800" dirty="0" err="1"/>
              <a:t>Humic</a:t>
            </a:r>
            <a:r>
              <a:rPr lang="en-US" sz="2800" dirty="0"/>
              <a:t> vs. </a:t>
            </a:r>
            <a:r>
              <a:rPr lang="en-US" sz="2800" dirty="0" err="1"/>
              <a:t>Fulvic</a:t>
            </a:r>
            <a:r>
              <a:rPr lang="en-US" sz="2800" dirty="0"/>
              <a:t> material)</a:t>
            </a:r>
          </a:p>
          <a:p>
            <a:endParaRPr lang="en-US" dirty="0"/>
          </a:p>
        </p:txBody>
      </p:sp>
    </p:spTree>
    <p:extLst>
      <p:ext uri="{BB962C8B-B14F-4D97-AF65-F5344CB8AC3E}">
        <p14:creationId xmlns:p14="http://schemas.microsoft.com/office/powerpoint/2010/main" val="3192646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Key Points:</a:t>
            </a:r>
            <a:endParaRPr lang="en-US" dirty="0"/>
          </a:p>
        </p:txBody>
      </p:sp>
      <p:sp>
        <p:nvSpPr>
          <p:cNvPr id="5" name="Content Placeholder 4"/>
          <p:cNvSpPr>
            <a:spLocks noGrp="1"/>
          </p:cNvSpPr>
          <p:nvPr>
            <p:ph idx="1"/>
          </p:nvPr>
        </p:nvSpPr>
        <p:spPr>
          <a:xfrm>
            <a:off x="1143000" y="1371604"/>
            <a:ext cx="7543800" cy="4525963"/>
          </a:xfrm>
        </p:spPr>
        <p:txBody>
          <a:bodyPr/>
          <a:lstStyle/>
          <a:p>
            <a:pPr marL="0" indent="0">
              <a:buNone/>
            </a:pPr>
            <a:r>
              <a:rPr lang="en-US" sz="2800" dirty="0"/>
              <a:t> </a:t>
            </a:r>
          </a:p>
          <a:p>
            <a:pPr marL="514350" indent="-514350">
              <a:buFont typeface="+mj-lt"/>
              <a:buAutoNum type="arabicPeriod"/>
            </a:pPr>
            <a:r>
              <a:rPr lang="en-US" sz="2800" dirty="0"/>
              <a:t>pH should be in _______ range for max floc production (aluminum based coagulants).</a:t>
            </a:r>
          </a:p>
          <a:p>
            <a:pPr marL="514350" indent="-514350">
              <a:buFont typeface="+mj-lt"/>
              <a:buAutoNum type="arabicPeriod"/>
            </a:pPr>
            <a:endParaRPr lang="en-US" sz="2800" dirty="0"/>
          </a:p>
          <a:p>
            <a:pPr marL="514350" indent="-514350">
              <a:buFont typeface="+mj-lt"/>
              <a:buAutoNum type="arabicPeriod"/>
            </a:pPr>
            <a:r>
              <a:rPr lang="en-US" sz="2800" dirty="0"/>
              <a:t>Removal of NOM increases at _____ pH for both aluminum and iron based coagulants.</a:t>
            </a:r>
          </a:p>
        </p:txBody>
      </p:sp>
    </p:spTree>
    <p:extLst>
      <p:ext uri="{BB962C8B-B14F-4D97-AF65-F5344CB8AC3E}">
        <p14:creationId xmlns:p14="http://schemas.microsoft.com/office/powerpoint/2010/main" val="39695171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63611"/>
            <a:ext cx="8915400" cy="1143000"/>
          </a:xfrm>
        </p:spPr>
        <p:txBody>
          <a:bodyPr/>
          <a:lstStyle/>
          <a:p>
            <a:r>
              <a:rPr lang="en-US" sz="3600" b="1" i="1" dirty="0"/>
              <a:t>Specific Ultraviolet Absorbance (SUVA)</a:t>
            </a:r>
          </a:p>
        </p:txBody>
      </p:sp>
      <p:sp>
        <p:nvSpPr>
          <p:cNvPr id="3" name="Content Placeholder 2"/>
          <p:cNvSpPr>
            <a:spLocks noGrp="1"/>
          </p:cNvSpPr>
          <p:nvPr>
            <p:ph idx="1"/>
          </p:nvPr>
        </p:nvSpPr>
        <p:spPr/>
        <p:txBody>
          <a:bodyPr/>
          <a:lstStyle/>
          <a:p>
            <a:r>
              <a:rPr lang="en-US" sz="2800" dirty="0"/>
              <a:t>Fractionating NOM is difficult </a:t>
            </a:r>
          </a:p>
          <a:p>
            <a:pPr marL="0" indent="0">
              <a:buNone/>
            </a:pPr>
            <a:endParaRPr lang="en-US" sz="2800" dirty="0">
              <a:sym typeface="Wingdings" panose="05000000000000000000" pitchFamily="2" charset="2"/>
            </a:endParaRPr>
          </a:p>
          <a:p>
            <a:pPr marL="457200" indent="-457200">
              <a:buNone/>
            </a:pPr>
            <a:r>
              <a:rPr lang="en-US" sz="2800" dirty="0">
                <a:sym typeface="Wingdings" panose="05000000000000000000" pitchFamily="2" charset="2"/>
              </a:rPr>
              <a:t></a:t>
            </a:r>
            <a:r>
              <a:rPr lang="en-US" sz="2800" dirty="0"/>
              <a:t> SUVA useful as a simple tool to assess the nature of NOM and likelihood that it can be removed through coagulation.</a:t>
            </a:r>
          </a:p>
          <a:p>
            <a:pPr marL="0" indent="0">
              <a:buNone/>
            </a:pPr>
            <a:endParaRPr lang="en-US" sz="2800" dirty="0">
              <a:sym typeface="Wingdings" panose="05000000000000000000" pitchFamily="2" charset="2"/>
            </a:endParaRPr>
          </a:p>
          <a:p>
            <a:pPr marL="0" indent="0">
              <a:buNone/>
            </a:pPr>
            <a:r>
              <a:rPr lang="en-US" sz="2800" b="1" dirty="0">
                <a:sym typeface="Wingdings" panose="05000000000000000000" pitchFamily="2" charset="2"/>
              </a:rPr>
              <a:t>SUVA</a:t>
            </a:r>
            <a:r>
              <a:rPr lang="en-US" sz="2800" dirty="0">
                <a:sym typeface="Wingdings" panose="05000000000000000000" pitchFamily="2" charset="2"/>
              </a:rPr>
              <a:t> is a measure or indicator of the type of NOM present.</a:t>
            </a:r>
            <a:endParaRPr lang="en-US" sz="2800" dirty="0"/>
          </a:p>
        </p:txBody>
      </p:sp>
    </p:spTree>
    <p:extLst>
      <p:ext uri="{BB962C8B-B14F-4D97-AF65-F5344CB8AC3E}">
        <p14:creationId xmlns:p14="http://schemas.microsoft.com/office/powerpoint/2010/main" val="1891409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SUVA</a:t>
            </a:r>
          </a:p>
        </p:txBody>
      </p:sp>
      <p:sp>
        <p:nvSpPr>
          <p:cNvPr id="3" name="Content Placeholder 2"/>
          <p:cNvSpPr>
            <a:spLocks noGrp="1"/>
          </p:cNvSpPr>
          <p:nvPr>
            <p:ph idx="1"/>
          </p:nvPr>
        </p:nvSpPr>
        <p:spPr>
          <a:xfrm>
            <a:off x="457200" y="1371600"/>
            <a:ext cx="7543800" cy="4525963"/>
          </a:xfrm>
        </p:spPr>
        <p:txBody>
          <a:bodyPr/>
          <a:lstStyle/>
          <a:p>
            <a:r>
              <a:rPr lang="en-US" sz="2800" dirty="0"/>
              <a:t>SUVA = </a:t>
            </a:r>
            <a:r>
              <a:rPr lang="en-US" sz="2800" u="sng" dirty="0"/>
              <a:t>UV</a:t>
            </a:r>
            <a:r>
              <a:rPr lang="en-US" sz="2000" u="sng" dirty="0"/>
              <a:t>254</a:t>
            </a:r>
            <a:r>
              <a:rPr lang="en-US" sz="2800" u="sng" dirty="0"/>
              <a:t> absorbance </a:t>
            </a:r>
            <a:r>
              <a:rPr lang="en-US" sz="2400" u="sng" dirty="0"/>
              <a:t>(cm</a:t>
            </a:r>
            <a:r>
              <a:rPr lang="en-US" sz="2400" u="sng" baseline="30000" dirty="0"/>
              <a:t>-1</a:t>
            </a:r>
            <a:r>
              <a:rPr lang="en-US" sz="2400" u="sng" dirty="0"/>
              <a:t>) </a:t>
            </a:r>
            <a:r>
              <a:rPr lang="en-US" sz="2800" u="sng" dirty="0"/>
              <a:t>X 100</a:t>
            </a:r>
          </a:p>
          <a:p>
            <a:pPr marL="0" indent="0">
              <a:buNone/>
            </a:pPr>
            <a:r>
              <a:rPr lang="en-US" sz="2800" dirty="0"/>
              <a:t>				DOC </a:t>
            </a:r>
            <a:r>
              <a:rPr lang="en-US" sz="2400" dirty="0"/>
              <a:t>(mg/L)</a:t>
            </a:r>
          </a:p>
          <a:p>
            <a:pPr marL="0" indent="0">
              <a:buNone/>
            </a:pPr>
            <a:endParaRPr lang="en-US" dirty="0"/>
          </a:p>
          <a:p>
            <a:pPr marL="0" indent="0">
              <a:buNone/>
            </a:pPr>
            <a:r>
              <a:rPr lang="en-US" sz="2800" dirty="0"/>
              <a:t>SUVA increases as UV absorbance increases and DOC decreases.</a:t>
            </a:r>
          </a:p>
          <a:p>
            <a:pPr marL="0" indent="0">
              <a:buNone/>
            </a:pPr>
            <a:endParaRPr lang="en-US" sz="2800" dirty="0"/>
          </a:p>
          <a:p>
            <a:pPr marL="0" indent="0">
              <a:buNone/>
            </a:pPr>
            <a:r>
              <a:rPr lang="en-US" sz="2800" dirty="0"/>
              <a:t>** NOM with high SUVA values is easier to remove via coagulation than low SUVA.</a:t>
            </a:r>
          </a:p>
        </p:txBody>
      </p:sp>
    </p:spTree>
    <p:extLst>
      <p:ext uri="{BB962C8B-B14F-4D97-AF65-F5344CB8AC3E}">
        <p14:creationId xmlns:p14="http://schemas.microsoft.com/office/powerpoint/2010/main" val="4177904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i="1" dirty="0"/>
              <a:t>Relationship between DOC and UV</a:t>
            </a:r>
            <a:r>
              <a:rPr lang="en-US" sz="2800" i="1" dirty="0"/>
              <a:t>254</a:t>
            </a:r>
            <a:endParaRPr lang="en-US" sz="3600" i="1" dirty="0"/>
          </a:p>
        </p:txBody>
      </p:sp>
      <p:graphicFrame>
        <p:nvGraphicFramePr>
          <p:cNvPr id="6" name="Content Placeholder 5"/>
          <p:cNvGraphicFramePr>
            <a:graphicFrameLocks noGrp="1"/>
          </p:cNvGraphicFramePr>
          <p:nvPr>
            <p:ph sz="half" idx="4294967295"/>
            <p:extLst>
              <p:ext uri="{D42A27DB-BD31-4B8C-83A1-F6EECF244321}">
                <p14:modId xmlns:p14="http://schemas.microsoft.com/office/powerpoint/2010/main" val="3396182103"/>
              </p:ext>
            </p:extLst>
          </p:nvPr>
        </p:nvGraphicFramePr>
        <p:xfrm>
          <a:off x="673768" y="1295400"/>
          <a:ext cx="7391400" cy="4373561"/>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p:cNvSpPr txBox="1"/>
          <p:nvPr/>
        </p:nvSpPr>
        <p:spPr>
          <a:xfrm>
            <a:off x="6019800" y="3810000"/>
            <a:ext cx="1524000" cy="38099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US" b="1" dirty="0">
                <a:solidFill>
                  <a:srgbClr val="FF0000"/>
                </a:solidFill>
              </a:rPr>
              <a:t>SUVA = 4.17</a:t>
            </a:r>
          </a:p>
        </p:txBody>
      </p:sp>
      <p:sp>
        <p:nvSpPr>
          <p:cNvPr id="3" name="TextBox 2"/>
          <p:cNvSpPr txBox="1"/>
          <p:nvPr/>
        </p:nvSpPr>
        <p:spPr>
          <a:xfrm>
            <a:off x="4495800" y="5791200"/>
            <a:ext cx="4114800" cy="646331"/>
          </a:xfrm>
          <a:prstGeom prst="rect">
            <a:avLst/>
          </a:prstGeom>
          <a:noFill/>
          <a:ln w="19050">
            <a:solidFill>
              <a:schemeClr val="tx1"/>
            </a:solidFill>
          </a:ln>
        </p:spPr>
        <p:txBody>
          <a:bodyPr wrap="square" rtlCol="0">
            <a:spAutoFit/>
          </a:bodyPr>
          <a:lstStyle/>
          <a:p>
            <a:pPr marL="914400" indent="-914400"/>
            <a:r>
              <a:rPr lang="en-US" i="1" u="sng" dirty="0"/>
              <a:t>Careful</a:t>
            </a:r>
            <a:r>
              <a:rPr lang="en-US" i="1" dirty="0"/>
              <a:t>!</a:t>
            </a:r>
            <a:r>
              <a:rPr lang="en-US" dirty="0"/>
              <a:t>  SUVA is calculated with </a:t>
            </a:r>
            <a:r>
              <a:rPr lang="en-US" b="1" dirty="0">
                <a:solidFill>
                  <a:srgbClr val="FF0000"/>
                </a:solidFill>
              </a:rPr>
              <a:t>DOC</a:t>
            </a:r>
            <a:r>
              <a:rPr lang="en-US" dirty="0"/>
              <a:t> </a:t>
            </a:r>
            <a:r>
              <a:rPr lang="en-US" u="sng" dirty="0"/>
              <a:t>not</a:t>
            </a:r>
            <a:r>
              <a:rPr lang="en-US" dirty="0"/>
              <a:t> TOC</a:t>
            </a:r>
          </a:p>
        </p:txBody>
      </p:sp>
    </p:spTree>
    <p:custDataLst>
      <p:tags r:id="rId1"/>
    </p:custDataLst>
    <p:extLst>
      <p:ext uri="{BB962C8B-B14F-4D97-AF65-F5344CB8AC3E}">
        <p14:creationId xmlns:p14="http://schemas.microsoft.com/office/powerpoint/2010/main" val="1340393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Expected DOC (TOC) removal</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42373157"/>
              </p:ext>
            </p:extLst>
          </p:nvPr>
        </p:nvGraphicFramePr>
        <p:xfrm>
          <a:off x="421037" y="1752600"/>
          <a:ext cx="8229600" cy="2565400"/>
        </p:xfrm>
        <a:graphic>
          <a:graphicData uri="http://schemas.openxmlformats.org/drawingml/2006/table">
            <a:tbl>
              <a:tblPr firstRow="1" bandRow="1">
                <a:tableStyleId>{5C22544A-7EE6-4342-B048-85BDC9FD1C3A}</a:tableStyleId>
              </a:tblPr>
              <a:tblGrid>
                <a:gridCol w="16764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124200">
                  <a:extLst>
                    <a:ext uri="{9D8B030D-6E8A-4147-A177-3AD203B41FA5}">
                      <a16:colId xmlns:a16="http://schemas.microsoft.com/office/drawing/2014/main" val="20002"/>
                    </a:ext>
                  </a:extLst>
                </a:gridCol>
              </a:tblGrid>
              <a:tr h="370840">
                <a:tc>
                  <a:txBody>
                    <a:bodyPr/>
                    <a:lstStyle/>
                    <a:p>
                      <a:pPr algn="ctr"/>
                      <a:r>
                        <a:rPr lang="en-US" dirty="0">
                          <a:solidFill>
                            <a:schemeClr val="tx2"/>
                          </a:solidFill>
                        </a:rPr>
                        <a:t>SUVA</a:t>
                      </a:r>
                    </a:p>
                  </a:txBody>
                  <a:tcPr/>
                </a:tc>
                <a:tc>
                  <a:txBody>
                    <a:bodyPr/>
                    <a:lstStyle/>
                    <a:p>
                      <a:r>
                        <a:rPr lang="en-US" dirty="0">
                          <a:solidFill>
                            <a:schemeClr val="tx2"/>
                          </a:solidFill>
                        </a:rPr>
                        <a:t>Coagulation</a:t>
                      </a:r>
                    </a:p>
                  </a:txBody>
                  <a:tcPr/>
                </a:tc>
                <a:tc>
                  <a:txBody>
                    <a:bodyPr/>
                    <a:lstStyle/>
                    <a:p>
                      <a:r>
                        <a:rPr lang="en-US" dirty="0">
                          <a:solidFill>
                            <a:schemeClr val="tx2"/>
                          </a:solidFill>
                        </a:rPr>
                        <a:t>DOC Removal</a:t>
                      </a:r>
                    </a:p>
                  </a:txBody>
                  <a:tcPr/>
                </a:tc>
                <a:extLst>
                  <a:ext uri="{0D108BD9-81ED-4DB2-BD59-A6C34878D82A}">
                    <a16:rowId xmlns:a16="http://schemas.microsoft.com/office/drawing/2014/main" val="10000"/>
                  </a:ext>
                </a:extLst>
              </a:tr>
              <a:tr h="370840">
                <a:tc>
                  <a:txBody>
                    <a:bodyPr/>
                    <a:lstStyle/>
                    <a:p>
                      <a:pPr algn="ctr"/>
                      <a:r>
                        <a:rPr lang="en-US" dirty="0"/>
                        <a:t>&lt; 2</a:t>
                      </a:r>
                    </a:p>
                  </a:txBody>
                  <a:tcPr/>
                </a:tc>
                <a:tc>
                  <a:txBody>
                    <a:bodyPr/>
                    <a:lstStyle/>
                    <a:p>
                      <a:r>
                        <a:rPr lang="en-US" dirty="0"/>
                        <a:t>NOM has little influence; poor DOC removal</a:t>
                      </a:r>
                    </a:p>
                  </a:txBody>
                  <a:tcPr/>
                </a:tc>
                <a:tc>
                  <a:txBody>
                    <a:bodyPr/>
                    <a:lstStyle/>
                    <a:p>
                      <a:r>
                        <a:rPr lang="en-US" dirty="0"/>
                        <a:t>&lt; 25%</a:t>
                      </a:r>
                      <a:r>
                        <a:rPr lang="en-US" baseline="0" dirty="0"/>
                        <a:t> with Alum; potentially higher with Ferric</a:t>
                      </a:r>
                      <a:endParaRPr lang="en-US" dirty="0"/>
                    </a:p>
                  </a:txBody>
                  <a:tcPr/>
                </a:tc>
                <a:extLst>
                  <a:ext uri="{0D108BD9-81ED-4DB2-BD59-A6C34878D82A}">
                    <a16:rowId xmlns:a16="http://schemas.microsoft.com/office/drawing/2014/main" val="10001"/>
                  </a:ext>
                </a:extLst>
              </a:tr>
              <a:tr h="370840">
                <a:tc>
                  <a:txBody>
                    <a:bodyPr/>
                    <a:lstStyle/>
                    <a:p>
                      <a:pPr algn="ctr"/>
                      <a:r>
                        <a:rPr lang="en-US" dirty="0"/>
                        <a:t>2 – 4</a:t>
                      </a:r>
                    </a:p>
                  </a:txBody>
                  <a:tcPr/>
                </a:tc>
                <a:tc>
                  <a:txBody>
                    <a:bodyPr/>
                    <a:lstStyle/>
                    <a:p>
                      <a:r>
                        <a:rPr lang="en-US" dirty="0"/>
                        <a:t>NOM has influence on coagulant dose; DOC removal fair to good</a:t>
                      </a:r>
                    </a:p>
                  </a:txBody>
                  <a:tcPr/>
                </a:tc>
                <a:tc>
                  <a:txBody>
                    <a:bodyPr/>
                    <a:lstStyle/>
                    <a:p>
                      <a:r>
                        <a:rPr lang="en-US" dirty="0"/>
                        <a:t>25 – 50% with Alum; potentially higher with Ferric</a:t>
                      </a:r>
                    </a:p>
                  </a:txBody>
                  <a:tcPr/>
                </a:tc>
                <a:extLst>
                  <a:ext uri="{0D108BD9-81ED-4DB2-BD59-A6C34878D82A}">
                    <a16:rowId xmlns:a16="http://schemas.microsoft.com/office/drawing/2014/main" val="10002"/>
                  </a:ext>
                </a:extLst>
              </a:tr>
              <a:tr h="370840">
                <a:tc>
                  <a:txBody>
                    <a:bodyPr/>
                    <a:lstStyle/>
                    <a:p>
                      <a:pPr marL="0" indent="0" algn="ctr">
                        <a:buFont typeface="Wingdings" panose="05000000000000000000" pitchFamily="2" charset="2"/>
                        <a:buNone/>
                      </a:pPr>
                      <a:r>
                        <a:rPr lang="en-US" dirty="0"/>
                        <a:t>&gt; 4</a:t>
                      </a:r>
                    </a:p>
                  </a:txBody>
                  <a:tcPr/>
                </a:tc>
                <a:tc>
                  <a:txBody>
                    <a:bodyPr/>
                    <a:lstStyle/>
                    <a:p>
                      <a:r>
                        <a:rPr lang="en-US" dirty="0"/>
                        <a:t>NOM controls coagulant dose; Good DOC removal</a:t>
                      </a:r>
                    </a:p>
                  </a:txBody>
                  <a:tcPr/>
                </a:tc>
                <a:tc>
                  <a:txBody>
                    <a:bodyPr/>
                    <a:lstStyle/>
                    <a:p>
                      <a:r>
                        <a:rPr lang="en-US" dirty="0"/>
                        <a:t>&gt; 50% with Alum; potentially higher with Ferric</a:t>
                      </a:r>
                    </a:p>
                  </a:txBody>
                  <a:tcPr/>
                </a:tc>
                <a:extLst>
                  <a:ext uri="{0D108BD9-81ED-4DB2-BD59-A6C34878D82A}">
                    <a16:rowId xmlns:a16="http://schemas.microsoft.com/office/drawing/2014/main" val="10003"/>
                  </a:ext>
                </a:extLst>
              </a:tr>
            </a:tbl>
          </a:graphicData>
        </a:graphic>
      </p:graphicFrame>
      <p:sp>
        <p:nvSpPr>
          <p:cNvPr id="5" name="TextBox 4"/>
          <p:cNvSpPr txBox="1"/>
          <p:nvPr/>
        </p:nvSpPr>
        <p:spPr>
          <a:xfrm>
            <a:off x="685800" y="4648200"/>
            <a:ext cx="6172200" cy="369332"/>
          </a:xfrm>
          <a:prstGeom prst="rect">
            <a:avLst/>
          </a:prstGeom>
          <a:noFill/>
        </p:spPr>
        <p:txBody>
          <a:bodyPr wrap="square" rtlCol="0">
            <a:spAutoFit/>
          </a:bodyPr>
          <a:lstStyle/>
          <a:p>
            <a:r>
              <a:rPr lang="en-US" dirty="0"/>
              <a:t>From Manual of Water Supply Practices, M37 (AWWA)</a:t>
            </a:r>
          </a:p>
        </p:txBody>
      </p:sp>
    </p:spTree>
    <p:extLst>
      <p:ext uri="{BB962C8B-B14F-4D97-AF65-F5344CB8AC3E}">
        <p14:creationId xmlns:p14="http://schemas.microsoft.com/office/powerpoint/2010/main" val="26699993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alpha val="77000"/>
            </a:srgbClr>
          </a:solidFill>
          <a:ln w="50800">
            <a:noFill/>
            <a:round/>
          </a:ln>
        </p:spPr>
        <p:txBody>
          <a:bodyPr/>
          <a:lstStyle/>
          <a:p>
            <a:pPr algn="l"/>
            <a:r>
              <a:rPr lang="en-US" sz="4000" b="1" dirty="0">
                <a:solidFill>
                  <a:schemeClr val="bg1"/>
                </a:solidFill>
              </a:rPr>
              <a:t>Test Prep:</a:t>
            </a:r>
          </a:p>
        </p:txBody>
      </p:sp>
      <p:sp>
        <p:nvSpPr>
          <p:cNvPr id="3" name="Content Placeholder 2"/>
          <p:cNvSpPr>
            <a:spLocks noGrp="1"/>
          </p:cNvSpPr>
          <p:nvPr>
            <p:ph idx="1"/>
          </p:nvPr>
        </p:nvSpPr>
        <p:spPr>
          <a:xfrm>
            <a:off x="457200" y="1524000"/>
            <a:ext cx="8229600" cy="4343400"/>
          </a:xfrm>
          <a:solidFill>
            <a:srgbClr val="CCCC00">
              <a:alpha val="26000"/>
            </a:srgbClr>
          </a:solidFill>
          <a:ln w="53975">
            <a:solidFill>
              <a:srgbClr val="CCCC00"/>
            </a:solidFill>
            <a:round/>
          </a:ln>
        </p:spPr>
        <p:txBody>
          <a:bodyPr/>
          <a:lstStyle/>
          <a:p>
            <a:pPr marL="514350" indent="-514350">
              <a:spcAft>
                <a:spcPts val="600"/>
              </a:spcAft>
              <a:buNone/>
            </a:pPr>
            <a:r>
              <a:rPr lang="en-US" sz="2400" dirty="0"/>
              <a:t>Q: Water that is highly colored with organic material requires a _______ pH for coagulation; therefore, _______ before _______ may be necessary.</a:t>
            </a:r>
          </a:p>
          <a:p>
            <a:pPr marL="914400" indent="-457200">
              <a:buFont typeface="+mj-lt"/>
              <a:buAutoNum type="alphaLcPeriod"/>
            </a:pPr>
            <a:r>
              <a:rPr lang="en-US" sz="2400" dirty="0"/>
              <a:t>Lower, acid addition, flocculation</a:t>
            </a:r>
          </a:p>
          <a:p>
            <a:pPr marL="914400" indent="-457200">
              <a:buFont typeface="+mj-lt"/>
              <a:buAutoNum type="alphaLcPeriod"/>
            </a:pPr>
            <a:r>
              <a:rPr lang="en-US" sz="2400" dirty="0"/>
              <a:t>Higher, alkalinity addition, flocculation</a:t>
            </a:r>
          </a:p>
          <a:p>
            <a:pPr marL="914400" indent="-457200">
              <a:buFont typeface="+mj-lt"/>
              <a:buAutoNum type="alphaLcPeriod"/>
            </a:pPr>
            <a:r>
              <a:rPr lang="en-US" sz="2400" dirty="0"/>
              <a:t>Lower, acid addition, coagulation</a:t>
            </a:r>
          </a:p>
          <a:p>
            <a:pPr marL="914400" indent="-457200">
              <a:spcAft>
                <a:spcPts val="1200"/>
              </a:spcAft>
              <a:buFont typeface="+mj-lt"/>
              <a:buAutoNum type="alphaLcPeriod"/>
            </a:pPr>
            <a:r>
              <a:rPr lang="en-US" sz="2400" dirty="0"/>
              <a:t>Higher, alkalinity addition, coagulation</a:t>
            </a:r>
          </a:p>
          <a:p>
            <a:pPr marL="0" indent="0">
              <a:buNone/>
            </a:pPr>
            <a:r>
              <a:rPr lang="en-US" sz="2400" dirty="0">
                <a:solidFill>
                  <a:srgbClr val="FF0000"/>
                </a:solidFill>
              </a:rPr>
              <a:t>Answer: c. Lower, acid addition, coagulation</a:t>
            </a:r>
          </a:p>
          <a:p>
            <a:pPr marL="0" indent="0">
              <a:buNone/>
            </a:pPr>
            <a:endParaRPr lang="en-US" sz="2000" dirty="0"/>
          </a:p>
          <a:p>
            <a:pPr marL="0" indent="0" algn="r">
              <a:buNone/>
            </a:pPr>
            <a:r>
              <a:rPr lang="en-US" sz="2000" dirty="0"/>
              <a:t>Water Operator Certification Exam Prep: page 66, #53</a:t>
            </a:r>
          </a:p>
        </p:txBody>
      </p:sp>
    </p:spTree>
    <p:custDataLst>
      <p:tags r:id="rId1"/>
    </p:custDataLst>
    <p:extLst>
      <p:ext uri="{BB962C8B-B14F-4D97-AF65-F5344CB8AC3E}">
        <p14:creationId xmlns:p14="http://schemas.microsoft.com/office/powerpoint/2010/main" val="96046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alpha val="77000"/>
            </a:srgbClr>
          </a:solidFill>
          <a:ln w="50800">
            <a:noFill/>
            <a:round/>
          </a:ln>
        </p:spPr>
        <p:txBody>
          <a:bodyPr/>
          <a:lstStyle/>
          <a:p>
            <a:pPr algn="l"/>
            <a:r>
              <a:rPr lang="en-US" sz="4000" b="1" dirty="0">
                <a:solidFill>
                  <a:schemeClr val="bg1"/>
                </a:solidFill>
              </a:rPr>
              <a:t>Test Prep:</a:t>
            </a:r>
          </a:p>
        </p:txBody>
      </p:sp>
      <p:sp>
        <p:nvSpPr>
          <p:cNvPr id="3" name="Content Placeholder 2"/>
          <p:cNvSpPr>
            <a:spLocks noGrp="1"/>
          </p:cNvSpPr>
          <p:nvPr>
            <p:ph idx="1"/>
          </p:nvPr>
        </p:nvSpPr>
        <p:spPr>
          <a:xfrm>
            <a:off x="457200" y="1524000"/>
            <a:ext cx="8229600" cy="4343400"/>
          </a:xfrm>
          <a:solidFill>
            <a:srgbClr val="CCCC00">
              <a:alpha val="26000"/>
            </a:srgbClr>
          </a:solidFill>
          <a:ln w="53975">
            <a:solidFill>
              <a:srgbClr val="CCCC00"/>
            </a:solidFill>
            <a:round/>
          </a:ln>
        </p:spPr>
        <p:txBody>
          <a:bodyPr/>
          <a:lstStyle/>
          <a:p>
            <a:pPr marL="514350" indent="-514350">
              <a:spcAft>
                <a:spcPts val="600"/>
              </a:spcAft>
              <a:buNone/>
            </a:pPr>
            <a:r>
              <a:rPr lang="en-US" sz="2400" dirty="0"/>
              <a:t>Q: The specific ultraviolet absorbance (SUVA) is calculated using the absorbance of UV light at 254 nm _______ the concentration of  _______.</a:t>
            </a:r>
          </a:p>
          <a:p>
            <a:pPr marL="914400" indent="-457200">
              <a:buFont typeface="+mj-lt"/>
              <a:buAutoNum type="alphaLcPeriod"/>
            </a:pPr>
            <a:r>
              <a:rPr lang="en-US" sz="2400" dirty="0"/>
              <a:t>Multiplied by, TOC</a:t>
            </a:r>
          </a:p>
          <a:p>
            <a:pPr marL="914400" indent="-457200">
              <a:buFont typeface="+mj-lt"/>
              <a:buAutoNum type="alphaLcPeriod"/>
            </a:pPr>
            <a:r>
              <a:rPr lang="en-US" sz="2400" dirty="0"/>
              <a:t>Divided by, TOC</a:t>
            </a:r>
          </a:p>
          <a:p>
            <a:pPr marL="914400" indent="-457200">
              <a:buFont typeface="+mj-lt"/>
              <a:buAutoNum type="alphaLcPeriod"/>
            </a:pPr>
            <a:r>
              <a:rPr lang="en-US" sz="2400" dirty="0"/>
              <a:t>Multiplied by, dissolved organic carbon</a:t>
            </a:r>
          </a:p>
          <a:p>
            <a:pPr marL="914400" indent="-457200">
              <a:spcAft>
                <a:spcPts val="1200"/>
              </a:spcAft>
              <a:buFont typeface="+mj-lt"/>
              <a:buAutoNum type="alphaLcPeriod"/>
            </a:pPr>
            <a:r>
              <a:rPr lang="en-US" sz="2400" dirty="0"/>
              <a:t>Divided by, dissolved organic carbon</a:t>
            </a:r>
          </a:p>
          <a:p>
            <a:pPr marL="0" indent="0">
              <a:buNone/>
            </a:pPr>
            <a:r>
              <a:rPr lang="en-US" sz="2400" dirty="0">
                <a:solidFill>
                  <a:srgbClr val="FF0000"/>
                </a:solidFill>
              </a:rPr>
              <a:t>Answer: d. Divided by, dissolved organic carbon</a:t>
            </a:r>
          </a:p>
          <a:p>
            <a:pPr marL="0" indent="0">
              <a:buNone/>
            </a:pPr>
            <a:endParaRPr lang="en-US" sz="2000" dirty="0"/>
          </a:p>
          <a:p>
            <a:pPr marL="0" indent="0" algn="r">
              <a:buNone/>
            </a:pPr>
            <a:r>
              <a:rPr lang="en-US" sz="2000" dirty="0"/>
              <a:t>Water Operator Certification Exam Prep: page 99, #58</a:t>
            </a:r>
          </a:p>
        </p:txBody>
      </p:sp>
    </p:spTree>
    <p:custDataLst>
      <p:tags r:id="rId1"/>
    </p:custDataLst>
    <p:extLst>
      <p:ext uri="{BB962C8B-B14F-4D97-AF65-F5344CB8AC3E}">
        <p14:creationId xmlns:p14="http://schemas.microsoft.com/office/powerpoint/2010/main" val="303058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0116" y="2895600"/>
            <a:ext cx="7772400" cy="1362075"/>
          </a:xfrm>
        </p:spPr>
        <p:txBody>
          <a:bodyPr/>
          <a:lstStyle/>
          <a:p>
            <a:r>
              <a:rPr lang="en-US" i="1" dirty="0"/>
              <a:t>Factors affecting coagulation</a:t>
            </a:r>
          </a:p>
        </p:txBody>
      </p:sp>
      <p:sp>
        <p:nvSpPr>
          <p:cNvPr id="3" name="Text Placeholder 2"/>
          <p:cNvSpPr>
            <a:spLocks noGrp="1"/>
          </p:cNvSpPr>
          <p:nvPr>
            <p:ph type="body" idx="1"/>
          </p:nvPr>
        </p:nvSpPr>
        <p:spPr>
          <a:xfrm>
            <a:off x="690116" y="4419600"/>
            <a:ext cx="7772400" cy="1500187"/>
          </a:xfrm>
        </p:spPr>
        <p:txBody>
          <a:bodyPr/>
          <a:lstStyle/>
          <a:p>
            <a:endParaRPr lang="en-US" dirty="0"/>
          </a:p>
        </p:txBody>
      </p:sp>
    </p:spTree>
    <p:extLst>
      <p:ext uri="{BB962C8B-B14F-4D97-AF65-F5344CB8AC3E}">
        <p14:creationId xmlns:p14="http://schemas.microsoft.com/office/powerpoint/2010/main" val="38178901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Factors</a:t>
            </a:r>
            <a:r>
              <a:rPr lang="en-US" b="1" i="1" dirty="0"/>
              <a:t> </a:t>
            </a:r>
            <a:r>
              <a:rPr lang="en-US" sz="4000" b="1" i="1" dirty="0"/>
              <a:t>Affecting Coagulation</a:t>
            </a:r>
            <a:endParaRPr lang="en-US" b="1" i="1" dirty="0"/>
          </a:p>
        </p:txBody>
      </p:sp>
      <p:sp>
        <p:nvSpPr>
          <p:cNvPr id="3" name="Content Placeholder 2"/>
          <p:cNvSpPr>
            <a:spLocks noGrp="1"/>
          </p:cNvSpPr>
          <p:nvPr>
            <p:ph idx="1"/>
          </p:nvPr>
        </p:nvSpPr>
        <p:spPr>
          <a:xfrm>
            <a:off x="1371600" y="1570037"/>
            <a:ext cx="6781800" cy="4525963"/>
          </a:xfrm>
        </p:spPr>
        <p:txBody>
          <a:bodyPr/>
          <a:lstStyle/>
          <a:p>
            <a:r>
              <a:rPr lang="en-US" dirty="0"/>
              <a:t>pH</a:t>
            </a:r>
          </a:p>
          <a:p>
            <a:r>
              <a:rPr lang="en-US" dirty="0"/>
              <a:t>Alkalinity and buffer intensity</a:t>
            </a:r>
          </a:p>
          <a:p>
            <a:r>
              <a:rPr lang="en-US" dirty="0"/>
              <a:t>Temperature</a:t>
            </a:r>
          </a:p>
          <a:p>
            <a:r>
              <a:rPr lang="en-US" dirty="0"/>
              <a:t>Nature of NOM</a:t>
            </a:r>
          </a:p>
          <a:p>
            <a:r>
              <a:rPr lang="en-US" dirty="0"/>
              <a:t>Turbidity</a:t>
            </a:r>
          </a:p>
          <a:p>
            <a:r>
              <a:rPr lang="en-US" dirty="0"/>
              <a:t>Pre-oxidation</a:t>
            </a:r>
          </a:p>
          <a:p>
            <a:r>
              <a:rPr lang="en-US" dirty="0"/>
              <a:t>Mixing</a:t>
            </a:r>
          </a:p>
        </p:txBody>
      </p:sp>
      <p:sp>
        <p:nvSpPr>
          <p:cNvPr id="5" name="Rounded Rectangle 4"/>
          <p:cNvSpPr/>
          <p:nvPr/>
        </p:nvSpPr>
        <p:spPr bwMode="auto">
          <a:xfrm>
            <a:off x="838200" y="1417638"/>
            <a:ext cx="6858000" cy="4373562"/>
          </a:xfrm>
          <a:prstGeom prst="roundRect">
            <a:avLst/>
          </a:prstGeom>
          <a:solidFill>
            <a:srgbClr val="F1CD47">
              <a:alpha val="13725"/>
            </a:srgbClr>
          </a:solidFill>
          <a:ln w="9525" cap="flat" cmpd="sng" algn="ctr">
            <a:solidFill>
              <a:srgbClr val="00B0F0"/>
            </a:solidFill>
            <a:prstDash val="solid"/>
            <a:round/>
            <a:headEnd type="none" w="med" len="med"/>
            <a:tailEnd type="none" w="med" len="med"/>
          </a:ln>
          <a:effectLst>
            <a:outerShdw blurRad="50800" dist="50800" dir="2700000" algn="tl" rotWithShape="0">
              <a:srgbClr val="CCCC00">
                <a:alpha val="40000"/>
              </a:srgb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6701327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457200" y="274641"/>
            <a:ext cx="8229600" cy="941387"/>
          </a:xfrm>
        </p:spPr>
        <p:txBody>
          <a:bodyPr/>
          <a:lstStyle/>
          <a:p>
            <a:pPr eaLnBrk="1" hangingPunct="1"/>
            <a:r>
              <a:rPr lang="en-US" sz="3600" b="1" i="1" dirty="0"/>
              <a:t>Factors Affecting Coagulation: </a:t>
            </a:r>
            <a:r>
              <a:rPr lang="en-US" sz="3600" b="1" i="1" u="sng" dirty="0">
                <a:solidFill>
                  <a:srgbClr val="0000FF"/>
                </a:solidFill>
              </a:rPr>
              <a:t>pH</a:t>
            </a:r>
            <a:endParaRPr lang="en-US" sz="2000" b="1" i="1" u="sng" dirty="0">
              <a:solidFill>
                <a:srgbClr val="0000FF"/>
              </a:solidFill>
            </a:endParaRPr>
          </a:p>
        </p:txBody>
      </p:sp>
      <p:sp>
        <p:nvSpPr>
          <p:cNvPr id="26626" name="Rectangle 3"/>
          <p:cNvSpPr>
            <a:spLocks noGrp="1" noChangeArrowheads="1"/>
          </p:cNvSpPr>
          <p:nvPr>
            <p:ph type="body" idx="1"/>
          </p:nvPr>
        </p:nvSpPr>
        <p:spPr>
          <a:xfrm>
            <a:off x="457200" y="1371600"/>
            <a:ext cx="8229600" cy="5105400"/>
          </a:xfrm>
        </p:spPr>
        <p:txBody>
          <a:bodyPr>
            <a:normAutofit/>
          </a:bodyPr>
          <a:lstStyle/>
          <a:p>
            <a:pPr eaLnBrk="1" hangingPunct="1"/>
            <a:r>
              <a:rPr lang="en-US" sz="2800" b="1" i="1" u="sng" dirty="0">
                <a:solidFill>
                  <a:srgbClr val="0000FF"/>
                </a:solidFill>
              </a:rPr>
              <a:t>pH affects:</a:t>
            </a:r>
            <a:endParaRPr lang="en-US" sz="2800" i="1" dirty="0">
              <a:solidFill>
                <a:srgbClr val="0000FF"/>
              </a:solidFill>
            </a:endParaRPr>
          </a:p>
          <a:p>
            <a:pPr marL="914400" lvl="1" indent="-284163" eaLnBrk="1" hangingPunct="1"/>
            <a:r>
              <a:rPr lang="en-US" dirty="0"/>
              <a:t>surface charge of colloids</a:t>
            </a:r>
          </a:p>
          <a:p>
            <a:pPr marL="914400" lvl="1" indent="-284163" eaLnBrk="1" hangingPunct="1"/>
            <a:r>
              <a:rPr lang="en-US" dirty="0"/>
              <a:t>charge of NOM functional groups (better removal at lower pH)</a:t>
            </a:r>
          </a:p>
          <a:p>
            <a:pPr marL="914400" lvl="1" indent="-284163" eaLnBrk="1" hangingPunct="1"/>
            <a:r>
              <a:rPr lang="en-US" dirty="0"/>
              <a:t>surface charge of floc particles</a:t>
            </a:r>
          </a:p>
          <a:p>
            <a:pPr marL="914400" lvl="1" indent="-284163" eaLnBrk="1" hangingPunct="1"/>
            <a:r>
              <a:rPr lang="en-US" dirty="0"/>
              <a:t>charge and form of dissolved coagulant species</a:t>
            </a:r>
          </a:p>
          <a:p>
            <a:pPr marL="914400" lvl="1" indent="-284163" eaLnBrk="1" hangingPunct="1"/>
            <a:r>
              <a:rPr lang="en-US" dirty="0">
                <a:solidFill>
                  <a:srgbClr val="FF0000"/>
                </a:solidFill>
              </a:rPr>
              <a:t>coagulant solubility!!</a:t>
            </a:r>
          </a:p>
          <a:p>
            <a:pPr marL="914377" lvl="2" indent="0" eaLnBrk="1" hangingPunct="1">
              <a:buNone/>
            </a:pPr>
            <a:endParaRPr lang="en-US" b="1" i="1" u="sng" dirty="0"/>
          </a:p>
        </p:txBody>
      </p:sp>
      <p:sp>
        <p:nvSpPr>
          <p:cNvPr id="4" name="5-Point Star 3"/>
          <p:cNvSpPr/>
          <p:nvPr/>
        </p:nvSpPr>
        <p:spPr bwMode="auto">
          <a:xfrm>
            <a:off x="609600" y="4876800"/>
            <a:ext cx="304800" cy="304800"/>
          </a:xfrm>
          <a:prstGeom prst="star5">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5-Point Star 4"/>
          <p:cNvSpPr/>
          <p:nvPr/>
        </p:nvSpPr>
        <p:spPr bwMode="auto">
          <a:xfrm>
            <a:off x="4800600" y="4876800"/>
            <a:ext cx="304800" cy="304800"/>
          </a:xfrm>
          <a:prstGeom prst="star5">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9212179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3" y="273051"/>
            <a:ext cx="3008313" cy="641351"/>
          </a:xfrm>
        </p:spPr>
        <p:txBody>
          <a:bodyPr/>
          <a:lstStyle/>
          <a:p>
            <a:pPr algn="ctr"/>
            <a:r>
              <a:rPr lang="en-US" dirty="0"/>
              <a:t>Aluminum Chemistry</a:t>
            </a:r>
          </a:p>
        </p:txBody>
      </p:sp>
      <p:pic>
        <p:nvPicPr>
          <p:cNvPr id="7" name="Content Placeholder 6"/>
          <p:cNvPicPr>
            <a:picLocks noGrp="1" noChangeAspect="1"/>
          </p:cNvPicPr>
          <p:nvPr>
            <p:ph idx="1"/>
          </p:nvPr>
        </p:nvPicPr>
        <p:blipFill>
          <a:blip r:embed="rId3"/>
          <a:stretch>
            <a:fillRect/>
          </a:stretch>
        </p:blipFill>
        <p:spPr>
          <a:xfrm>
            <a:off x="4158104" y="395290"/>
            <a:ext cx="4300096" cy="5853113"/>
          </a:xfrm>
          <a:prstGeom prst="rect">
            <a:avLst/>
          </a:prstGeom>
        </p:spPr>
      </p:pic>
      <p:sp>
        <p:nvSpPr>
          <p:cNvPr id="6" name="Text Placeholder 5"/>
          <p:cNvSpPr>
            <a:spLocks noGrp="1"/>
          </p:cNvSpPr>
          <p:nvPr>
            <p:ph type="body" sz="half" idx="2"/>
          </p:nvPr>
        </p:nvSpPr>
        <p:spPr>
          <a:xfrm>
            <a:off x="457200" y="921491"/>
            <a:ext cx="3429000" cy="4691063"/>
          </a:xfrm>
        </p:spPr>
        <p:txBody>
          <a:bodyPr/>
          <a:lstStyle/>
          <a:p>
            <a:pPr marL="285744" indent="-285744">
              <a:spcBef>
                <a:spcPts val="600"/>
              </a:spcBef>
              <a:buFont typeface="Arial" panose="020B0604020202020204" pitchFamily="34" charset="0"/>
              <a:buChar char="•"/>
            </a:pPr>
            <a:r>
              <a:rPr lang="en-US" dirty="0">
                <a:solidFill>
                  <a:schemeClr val="tx1">
                    <a:alpha val="29000"/>
                  </a:schemeClr>
                </a:solidFill>
              </a:rPr>
              <a:t>Aluminum reacts with water to quickly form a variety of charged chemical species.</a:t>
            </a:r>
          </a:p>
          <a:p>
            <a:pPr marL="285744" indent="-285744">
              <a:spcBef>
                <a:spcPts val="600"/>
              </a:spcBef>
              <a:buFont typeface="Arial" panose="020B0604020202020204" pitchFamily="34" charset="0"/>
              <a:buChar char="•"/>
            </a:pPr>
            <a:r>
              <a:rPr lang="en-US" dirty="0">
                <a:solidFill>
                  <a:schemeClr val="tx1">
                    <a:alpha val="29000"/>
                  </a:schemeClr>
                </a:solidFill>
              </a:rPr>
              <a:t>The relative concentration of each specie depends on the solution pH</a:t>
            </a:r>
          </a:p>
          <a:p>
            <a:pPr marL="742932" lvl="1" indent="-285744">
              <a:spcBef>
                <a:spcPts val="600"/>
              </a:spcBef>
              <a:buFont typeface="Arial" panose="020B0604020202020204" pitchFamily="34" charset="0"/>
              <a:buChar char="•"/>
            </a:pPr>
            <a:r>
              <a:rPr lang="en-US" dirty="0">
                <a:solidFill>
                  <a:schemeClr val="tx1">
                    <a:alpha val="29000"/>
                  </a:schemeClr>
                </a:solidFill>
              </a:rPr>
              <a:t>At pH &lt; 6.5, mostly positively charged</a:t>
            </a:r>
          </a:p>
          <a:p>
            <a:pPr marL="742932" lvl="1" indent="-285744">
              <a:spcBef>
                <a:spcPts val="600"/>
              </a:spcBef>
              <a:buFont typeface="Arial" panose="020B0604020202020204" pitchFamily="34" charset="0"/>
              <a:buChar char="•"/>
            </a:pPr>
            <a:r>
              <a:rPr lang="en-US" dirty="0">
                <a:solidFill>
                  <a:schemeClr val="tx1">
                    <a:alpha val="29000"/>
                  </a:schemeClr>
                </a:solidFill>
              </a:rPr>
              <a:t>Above pH 6.5, becomes more negatively charged</a:t>
            </a:r>
          </a:p>
          <a:p>
            <a:pPr marL="285744" indent="-285744">
              <a:spcBef>
                <a:spcPts val="600"/>
              </a:spcBef>
              <a:buFont typeface="Arial" panose="020B0604020202020204" pitchFamily="34" charset="0"/>
              <a:buChar char="•"/>
            </a:pPr>
            <a:r>
              <a:rPr lang="en-US" dirty="0">
                <a:solidFill>
                  <a:schemeClr val="tx1">
                    <a:alpha val="29000"/>
                  </a:schemeClr>
                </a:solidFill>
              </a:rPr>
              <a:t>Charged coagulant species react with particles and NOM to neutralize them or form Aluminum-NOM complexes.</a:t>
            </a:r>
          </a:p>
          <a:p>
            <a:pPr marL="285744" indent="-285744">
              <a:spcBef>
                <a:spcPts val="600"/>
              </a:spcBef>
              <a:buFont typeface="Arial" panose="020B0604020202020204" pitchFamily="34" charset="0"/>
              <a:buChar char="•"/>
            </a:pPr>
            <a:r>
              <a:rPr lang="en-US" dirty="0">
                <a:solidFill>
                  <a:schemeClr val="tx1">
                    <a:alpha val="29000"/>
                  </a:schemeClr>
                </a:solidFill>
              </a:rPr>
              <a:t>At aluminum concentrations above solubility, aluminum hydroxide floc (precipitate) is formed.  Particles may get enmeshed in floc or NOM may adsorb to floc surface.</a:t>
            </a:r>
          </a:p>
          <a:p>
            <a:pPr marL="285744" indent="-285744">
              <a:spcBef>
                <a:spcPts val="600"/>
              </a:spcBef>
              <a:buFont typeface="Arial" panose="020B0604020202020204" pitchFamily="34" charset="0"/>
              <a:buChar char="•"/>
            </a:pPr>
            <a:r>
              <a:rPr lang="en-US" dirty="0">
                <a:solidFill>
                  <a:schemeClr val="tx1">
                    <a:alpha val="29000"/>
                  </a:schemeClr>
                </a:solidFill>
              </a:rPr>
              <a:t>For maximum floc formation, desire pH ~6.0-6.5 for warm waters (slightly higher pH for colder temps).</a:t>
            </a:r>
          </a:p>
        </p:txBody>
      </p:sp>
      <p:sp>
        <p:nvSpPr>
          <p:cNvPr id="8" name="TextBox 7"/>
          <p:cNvSpPr txBox="1"/>
          <p:nvPr/>
        </p:nvSpPr>
        <p:spPr>
          <a:xfrm>
            <a:off x="6248400" y="6400803"/>
            <a:ext cx="2895600"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Figure borrowed from </a:t>
            </a:r>
            <a:r>
              <a:rPr kumimoji="0" lang="en-US" sz="1200" b="0" i="0" u="none" strike="noStrike" kern="1200" cap="none" spc="0" normalizeH="0" baseline="0" noProof="0" dirty="0" err="1">
                <a:ln>
                  <a:noFill/>
                </a:ln>
                <a:solidFill>
                  <a:srgbClr val="000000"/>
                </a:solidFill>
                <a:effectLst/>
                <a:uLnTx/>
                <a:uFillTx/>
                <a:latin typeface="Arial" charset="0"/>
                <a:ea typeface="+mn-ea"/>
                <a:cs typeface="+mn-cs"/>
              </a:rPr>
              <a:t>Knocke</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Arial" charset="0"/>
                <a:ea typeface="+mn-ea"/>
                <a:cs typeface="+mn-cs"/>
              </a:rPr>
              <a:t>Edzwald</a:t>
            </a:r>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 name="TextBox 1"/>
          <p:cNvSpPr txBox="1"/>
          <p:nvPr/>
        </p:nvSpPr>
        <p:spPr>
          <a:xfrm>
            <a:off x="533400" y="1295400"/>
            <a:ext cx="3733800" cy="3970318"/>
          </a:xfrm>
          <a:prstGeom prst="rect">
            <a:avLst/>
          </a:prstGeom>
          <a:solidFill>
            <a:schemeClr val="bg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Arial" charset="0"/>
                <a:ea typeface="+mn-ea"/>
                <a:cs typeface="+mn-cs"/>
              </a:rPr>
              <a:t>Aluminum solubility increases as the pH moves away from the low 6’s in both directions.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FF"/>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Arial" charset="0"/>
                <a:ea typeface="+mn-ea"/>
                <a:cs typeface="+mn-cs"/>
              </a:rPr>
              <a:t>Therefore, best coagulation performance is generally seen at pH values close to the pH of minimum solubility.  </a:t>
            </a:r>
            <a:r>
              <a:rPr kumimoji="0" lang="en-US" sz="1800" b="0" i="0" u="none" strike="noStrike" kern="1200" cap="none" spc="0" normalizeH="0" baseline="0" noProof="0" dirty="0">
                <a:ln>
                  <a:noFill/>
                </a:ln>
                <a:solidFill>
                  <a:srgbClr val="0000FF"/>
                </a:solidFill>
                <a:effectLst/>
                <a:uLnTx/>
                <a:uFillTx/>
                <a:latin typeface="Arial" charset="0"/>
                <a:ea typeface="+mn-ea"/>
                <a:cs typeface="+mn-cs"/>
                <a:sym typeface="Wingdings" panose="05000000000000000000" pitchFamily="2" charset="2"/>
              </a:rPr>
              <a:t> Increases floc formation and minimizes </a:t>
            </a:r>
            <a:r>
              <a:rPr kumimoji="0" lang="en-US" sz="1800" b="0" i="0" u="none" strike="noStrike" kern="1200" cap="none" spc="0" normalizeH="0" baseline="0" noProof="0">
                <a:ln>
                  <a:noFill/>
                </a:ln>
                <a:solidFill>
                  <a:srgbClr val="0000FF"/>
                </a:solidFill>
                <a:effectLst/>
                <a:uLnTx/>
                <a:uFillTx/>
                <a:latin typeface="Arial" charset="0"/>
                <a:ea typeface="+mn-ea"/>
                <a:cs typeface="+mn-cs"/>
                <a:sym typeface="Wingdings" panose="05000000000000000000" pitchFamily="2" charset="2"/>
              </a:rPr>
              <a:t>dissolved aluminum </a:t>
            </a:r>
            <a:r>
              <a:rPr kumimoji="0" lang="en-US" sz="1800" b="0" i="0" u="none" strike="noStrike" kern="1200" cap="none" spc="0" normalizeH="0" baseline="0" noProof="0" dirty="0">
                <a:ln>
                  <a:noFill/>
                </a:ln>
                <a:solidFill>
                  <a:srgbClr val="0000FF"/>
                </a:solidFill>
                <a:effectLst/>
                <a:uLnTx/>
                <a:uFillTx/>
                <a:latin typeface="Arial" charset="0"/>
                <a:ea typeface="+mn-ea"/>
                <a:cs typeface="+mn-cs"/>
                <a:sym typeface="Wingdings" panose="05000000000000000000" pitchFamily="2" charset="2"/>
              </a:rPr>
              <a:t>residuals.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FF"/>
              </a:solidFill>
              <a:effectLst/>
              <a:uLnTx/>
              <a:uFillTx/>
              <a:latin typeface="Arial" charset="0"/>
              <a:ea typeface="+mn-ea"/>
              <a:cs typeface="+mn-cs"/>
              <a:sym typeface="Wingdings" panose="05000000000000000000" pitchFamily="2" charset="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Arial" charset="0"/>
                <a:ea typeface="+mn-ea"/>
                <a:cs typeface="+mn-cs"/>
                <a:sym typeface="Wingdings" panose="05000000000000000000" pitchFamily="2" charset="2"/>
              </a:rPr>
              <a:t>(Note: pH of minimum aluminum solubility increases slightly as temperature decreases)</a:t>
            </a:r>
            <a:endParaRPr kumimoji="0" lang="en-US" sz="1800" b="0" i="0" u="none" strike="noStrike" kern="1200" cap="none" spc="0" normalizeH="0" baseline="0" noProof="0" dirty="0">
              <a:ln>
                <a:noFill/>
              </a:ln>
              <a:solidFill>
                <a:srgbClr val="0000FF"/>
              </a:solidFill>
              <a:effectLst/>
              <a:uLnTx/>
              <a:uFillTx/>
              <a:latin typeface="Arial" charset="0"/>
              <a:ea typeface="+mn-ea"/>
              <a:cs typeface="+mn-cs"/>
            </a:endParaRPr>
          </a:p>
        </p:txBody>
      </p:sp>
    </p:spTree>
    <p:extLst>
      <p:ext uri="{BB962C8B-B14F-4D97-AF65-F5344CB8AC3E}">
        <p14:creationId xmlns:p14="http://schemas.microsoft.com/office/powerpoint/2010/main" val="2105962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sz="4000" b="1" i="1" dirty="0">
                <a:solidFill>
                  <a:srgbClr val="0000FF"/>
                </a:solidFill>
              </a:rPr>
              <a:t>Coagulation</a:t>
            </a:r>
          </a:p>
        </p:txBody>
      </p:sp>
      <p:sp>
        <p:nvSpPr>
          <p:cNvPr id="3" name="Content Placeholder 2"/>
          <p:cNvSpPr>
            <a:spLocks noGrp="1"/>
          </p:cNvSpPr>
          <p:nvPr>
            <p:ph idx="1"/>
          </p:nvPr>
        </p:nvSpPr>
        <p:spPr>
          <a:xfrm>
            <a:off x="381000" y="1066800"/>
            <a:ext cx="8534400" cy="4724400"/>
          </a:xfrm>
        </p:spPr>
        <p:txBody>
          <a:bodyPr/>
          <a:lstStyle/>
          <a:p>
            <a:pPr marL="0" indent="0">
              <a:spcAft>
                <a:spcPts val="1200"/>
              </a:spcAft>
              <a:buNone/>
            </a:pPr>
            <a:r>
              <a:rPr lang="en-US" sz="2400" u="sng" dirty="0"/>
              <a:t>Purpose of Coagulation</a:t>
            </a:r>
            <a:r>
              <a:rPr lang="en-US" sz="2400" dirty="0"/>
              <a:t>:  </a:t>
            </a:r>
          </a:p>
          <a:p>
            <a:pPr marL="400041" lvl="1" indent="0">
              <a:spcAft>
                <a:spcPts val="1200"/>
              </a:spcAft>
              <a:buNone/>
            </a:pPr>
            <a:r>
              <a:rPr lang="en-US" sz="2400" dirty="0"/>
              <a:t>To pre-treat or condition contaminants (</a:t>
            </a:r>
            <a:r>
              <a:rPr lang="en-US" sz="2400" b="1" dirty="0"/>
              <a:t>suspended particles and dissolved organic material</a:t>
            </a:r>
            <a:r>
              <a:rPr lang="en-US" sz="2400" dirty="0"/>
              <a:t>) so they can be more easily removed in downstream processes.</a:t>
            </a:r>
          </a:p>
          <a:p>
            <a:pPr marL="0" indent="0">
              <a:buNone/>
            </a:pPr>
            <a:r>
              <a:rPr lang="en-US" sz="2400" dirty="0"/>
              <a:t>Challenges:</a:t>
            </a:r>
          </a:p>
          <a:p>
            <a:pPr marL="457200" indent="-457200">
              <a:buFont typeface="+mj-lt"/>
              <a:buAutoNum type="arabicPeriod"/>
            </a:pPr>
            <a:r>
              <a:rPr lang="en-US" sz="2400" u="sng" dirty="0"/>
              <a:t>Particles</a:t>
            </a:r>
            <a:r>
              <a:rPr lang="en-US" sz="2400" dirty="0"/>
              <a:t> (especially small ones) tend to be </a:t>
            </a:r>
            <a:r>
              <a:rPr lang="en-US" sz="2400" b="1" i="1" dirty="0"/>
              <a:t>stable </a:t>
            </a:r>
            <a:r>
              <a:rPr lang="en-US" sz="2400" dirty="0"/>
              <a:t>(i.e. do not want to come together); </a:t>
            </a:r>
          </a:p>
          <a:p>
            <a:pPr marL="457200" indent="-457200">
              <a:buFont typeface="+mj-lt"/>
              <a:buAutoNum type="arabicPeriod"/>
            </a:pPr>
            <a:r>
              <a:rPr lang="en-US" sz="2400" u="sng" dirty="0"/>
              <a:t>Dissolved organic material</a:t>
            </a:r>
            <a:r>
              <a:rPr lang="en-US" sz="2400" dirty="0"/>
              <a:t> will pass right through sedimentation and filtration processes</a:t>
            </a:r>
            <a:r>
              <a:rPr lang="en-US" sz="2400" i="1" dirty="0"/>
              <a:t>.</a:t>
            </a:r>
          </a:p>
          <a:p>
            <a:pPr marL="0" indent="0">
              <a:buNone/>
            </a:pPr>
            <a:endParaRPr lang="en-US" sz="2400" dirty="0"/>
          </a:p>
        </p:txBody>
      </p:sp>
    </p:spTree>
    <p:extLst>
      <p:ext uri="{BB962C8B-B14F-4D97-AF65-F5344CB8AC3E}">
        <p14:creationId xmlns:p14="http://schemas.microsoft.com/office/powerpoint/2010/main" val="17558627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1371600" y="4495800"/>
            <a:ext cx="5791200" cy="1066800"/>
          </a:xfrm>
          <a:prstGeom prst="roundRect">
            <a:avLst/>
          </a:prstGeom>
          <a:solidFill>
            <a:schemeClr val="accent1">
              <a:lumMod val="75000"/>
              <a:alpha val="14000"/>
            </a:schemeClr>
          </a:solidFill>
          <a:ln w="9525" cap="flat" cmpd="sng" algn="ctr">
            <a:solidFill>
              <a:srgbClr val="00B0F0"/>
            </a:solidFill>
            <a:prstDash val="solid"/>
            <a:round/>
            <a:headEnd type="none" w="med" len="med"/>
            <a:tailEnd type="none" w="med" len="med"/>
          </a:ln>
          <a:effectLst>
            <a:outerShdw blurRad="50800" dist="50800" dir="2700000" algn="tl" rotWithShape="0">
              <a:srgbClr val="CCCC00">
                <a:alpha val="40000"/>
              </a:srgb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6801" name="Rectangle 2"/>
          <p:cNvSpPr>
            <a:spLocks noGrp="1" noChangeArrowheads="1"/>
          </p:cNvSpPr>
          <p:nvPr>
            <p:ph type="body" idx="1"/>
          </p:nvPr>
        </p:nvSpPr>
        <p:spPr>
          <a:xfrm>
            <a:off x="457200" y="1295400"/>
            <a:ext cx="8229600" cy="2666995"/>
          </a:xfrm>
        </p:spPr>
        <p:txBody>
          <a:bodyPr/>
          <a:lstStyle/>
          <a:p>
            <a:pPr eaLnBrk="1" hangingPunct="1"/>
            <a:r>
              <a:rPr lang="en-US" sz="2800" dirty="0"/>
              <a:t>pH of minimum Al solubility ~  </a:t>
            </a:r>
            <a:r>
              <a:rPr lang="en-US" sz="2800" dirty="0">
                <a:solidFill>
                  <a:srgbClr val="0000FF"/>
                </a:solidFill>
              </a:rPr>
              <a:t>6.0-6.5</a:t>
            </a:r>
          </a:p>
          <a:p>
            <a:pPr eaLnBrk="1" hangingPunct="1"/>
            <a:r>
              <a:rPr lang="en-US" sz="2800" dirty="0"/>
              <a:t>pH of minimum Fe solubility ~ </a:t>
            </a:r>
            <a:r>
              <a:rPr lang="en-US" sz="2800" dirty="0">
                <a:solidFill>
                  <a:srgbClr val="0000FF"/>
                </a:solidFill>
              </a:rPr>
              <a:t>8.5-8.8;</a:t>
            </a:r>
            <a:r>
              <a:rPr lang="en-US" sz="2800" dirty="0"/>
              <a:t> </a:t>
            </a:r>
            <a:r>
              <a:rPr lang="en-US" sz="2800" i="1" dirty="0"/>
              <a:t>however</a:t>
            </a:r>
            <a:r>
              <a:rPr lang="en-US" sz="2800" dirty="0"/>
              <a:t>, iron is more effective at lower pH (~</a:t>
            </a:r>
            <a:r>
              <a:rPr lang="en-US" sz="2800" dirty="0">
                <a:solidFill>
                  <a:srgbClr val="0000FF"/>
                </a:solidFill>
              </a:rPr>
              <a:t>5.5</a:t>
            </a:r>
            <a:r>
              <a:rPr lang="en-US" sz="2800" dirty="0"/>
              <a:t>) and over a wider pH range than alum.</a:t>
            </a:r>
          </a:p>
        </p:txBody>
      </p:sp>
      <p:sp>
        <p:nvSpPr>
          <p:cNvPr id="76802" name="Rectangle 3"/>
          <p:cNvSpPr>
            <a:spLocks noGrp="1" noChangeArrowheads="1"/>
          </p:cNvSpPr>
          <p:nvPr>
            <p:ph type="title"/>
          </p:nvPr>
        </p:nvSpPr>
        <p:spPr/>
        <p:txBody>
          <a:bodyPr/>
          <a:lstStyle/>
          <a:p>
            <a:pPr eaLnBrk="1" hangingPunct="1"/>
            <a:r>
              <a:rPr lang="en-US" sz="3600" b="1" i="1" dirty="0"/>
              <a:t>Factors Affecting Coagulation: </a:t>
            </a:r>
            <a:r>
              <a:rPr lang="en-US" sz="3600" b="1" i="1" u="sng" dirty="0">
                <a:solidFill>
                  <a:srgbClr val="0000FF"/>
                </a:solidFill>
              </a:rPr>
              <a:t>pH</a:t>
            </a:r>
            <a:endParaRPr lang="en-US" sz="3600" b="1" i="1" u="sng" dirty="0"/>
          </a:p>
        </p:txBody>
      </p:sp>
      <p:sp>
        <p:nvSpPr>
          <p:cNvPr id="2" name="TextBox 1"/>
          <p:cNvSpPr txBox="1"/>
          <p:nvPr/>
        </p:nvSpPr>
        <p:spPr>
          <a:xfrm>
            <a:off x="1028700" y="3352800"/>
            <a:ext cx="7086600" cy="129266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charset="0"/>
                <a:ea typeface="+mn-ea"/>
                <a:cs typeface="+mn-cs"/>
              </a:rPr>
              <a:t>** iron has a much lower solubility than aluminum, therefore it is acceptable to use it at a pH that is considerably lower than its pH of </a:t>
            </a:r>
            <a:r>
              <a:rPr kumimoji="0" lang="en-US" sz="2000" b="1" i="1" u="none" strike="noStrike" kern="1200" cap="none" spc="0" normalizeH="0" baseline="0" noProof="0" dirty="0">
                <a:ln>
                  <a:noFill/>
                </a:ln>
                <a:solidFill>
                  <a:srgbClr val="000000"/>
                </a:solidFill>
                <a:effectLst/>
                <a:uLnTx/>
                <a:uFillTx/>
                <a:latin typeface="Arial" charset="0"/>
                <a:ea typeface="+mn-ea"/>
                <a:cs typeface="+mn-cs"/>
              </a:rPr>
              <a:t>minimum</a:t>
            </a:r>
            <a:r>
              <a:rPr kumimoji="0" lang="en-US" sz="2000" b="1" i="0" u="none" strike="noStrike" kern="1200" cap="none" spc="0" normalizeH="0" baseline="0" noProof="0" dirty="0">
                <a:ln>
                  <a:noFill/>
                </a:ln>
                <a:solidFill>
                  <a:srgbClr val="000000"/>
                </a:solidFill>
                <a:effectLst/>
                <a:uLnTx/>
                <a:uFillTx/>
                <a:latin typeface="Arial" charset="0"/>
                <a:ea typeface="+mn-ea"/>
                <a:cs typeface="+mn-cs"/>
              </a:rPr>
              <a:t> solubility.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 name="TextBox 2"/>
          <p:cNvSpPr txBox="1"/>
          <p:nvPr/>
        </p:nvSpPr>
        <p:spPr>
          <a:xfrm>
            <a:off x="1447800" y="4601713"/>
            <a:ext cx="5867400"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charset="0"/>
                <a:ea typeface="+mn-ea"/>
                <a:cs typeface="+mn-cs"/>
              </a:rPr>
              <a:t>But, why would we coagulate at a pH lower than its pH of minimum solubility? </a:t>
            </a:r>
          </a:p>
        </p:txBody>
      </p:sp>
    </p:spTree>
    <p:custDataLst>
      <p:tags r:id="rId1"/>
    </p:custDataLst>
    <p:extLst>
      <p:ext uri="{BB962C8B-B14F-4D97-AF65-F5344CB8AC3E}">
        <p14:creationId xmlns:p14="http://schemas.microsoft.com/office/powerpoint/2010/main" val="233203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body" idx="1"/>
          </p:nvPr>
        </p:nvSpPr>
        <p:spPr>
          <a:xfrm>
            <a:off x="457200" y="1371605"/>
            <a:ext cx="8229600" cy="1143000"/>
          </a:xfrm>
        </p:spPr>
        <p:txBody>
          <a:bodyPr/>
          <a:lstStyle/>
          <a:p>
            <a:pPr eaLnBrk="1" hangingPunct="1"/>
            <a:r>
              <a:rPr lang="en-US" sz="2800" dirty="0"/>
              <a:t>What happens to pH when add alum or iron coagulants?  ….. Why?</a:t>
            </a:r>
          </a:p>
          <a:p>
            <a:pPr marL="0" indent="0" eaLnBrk="1" hangingPunct="1">
              <a:buNone/>
            </a:pPr>
            <a:endParaRPr lang="en-US" b="1" dirty="0"/>
          </a:p>
        </p:txBody>
      </p:sp>
      <p:sp>
        <p:nvSpPr>
          <p:cNvPr id="33794" name="Rectangle 3"/>
          <p:cNvSpPr>
            <a:spLocks noGrp="1" noChangeArrowheads="1"/>
          </p:cNvSpPr>
          <p:nvPr>
            <p:ph type="title"/>
          </p:nvPr>
        </p:nvSpPr>
        <p:spPr/>
        <p:txBody>
          <a:bodyPr/>
          <a:lstStyle/>
          <a:p>
            <a:pPr eaLnBrk="1" hangingPunct="1"/>
            <a:r>
              <a:rPr lang="en-US" sz="3600" b="1" i="1" dirty="0"/>
              <a:t>Closer look at: </a:t>
            </a:r>
            <a:r>
              <a:rPr lang="en-US" sz="3600" b="1" i="1" u="sng" dirty="0">
                <a:solidFill>
                  <a:srgbClr val="0000FF"/>
                </a:solidFill>
              </a:rPr>
              <a:t>pH</a:t>
            </a:r>
            <a:endParaRPr lang="en-US" sz="3600" b="1" i="1" u="sng" dirty="0"/>
          </a:p>
        </p:txBody>
      </p:sp>
      <p:sp>
        <p:nvSpPr>
          <p:cNvPr id="2" name="TextBox 1"/>
          <p:cNvSpPr txBox="1"/>
          <p:nvPr/>
        </p:nvSpPr>
        <p:spPr>
          <a:xfrm>
            <a:off x="704850" y="2644170"/>
            <a:ext cx="7734300" cy="3631763"/>
          </a:xfrm>
          <a:prstGeom prst="rect">
            <a:avLst/>
          </a:prstGeom>
          <a:noFill/>
        </p:spPr>
        <p:txBody>
          <a:bodyPr wrap="square" rtlCol="0">
            <a:spAutoFit/>
          </a:bodyPr>
          <a:lstStyle/>
          <a:p>
            <a:r>
              <a:rPr lang="en-US" sz="2400" b="1" u="sng" dirty="0"/>
              <a:t>pH</a:t>
            </a:r>
            <a:r>
              <a:rPr lang="en-US" sz="2400" dirty="0"/>
              <a:t> is a measure the hydrogen ion concentration, [H</a:t>
            </a:r>
            <a:r>
              <a:rPr lang="en-US" sz="2400" baseline="30000" dirty="0"/>
              <a:t>+</a:t>
            </a:r>
            <a:r>
              <a:rPr lang="en-US" sz="2400" dirty="0"/>
              <a:t>] and indicates how acidic or basic a solution is.  The pH scale runs from 0 (most acidic) to 14 (most basic)</a:t>
            </a:r>
          </a:p>
          <a:p>
            <a:endParaRPr lang="en-US" sz="2400" dirty="0"/>
          </a:p>
          <a:p>
            <a:pPr eaLnBrk="1" hangingPunct="1">
              <a:buFont typeface="Wingdings" panose="05000000000000000000" pitchFamily="2" charset="2"/>
              <a:buChar char="v"/>
            </a:pPr>
            <a:r>
              <a:rPr lang="en-US" sz="2400" dirty="0"/>
              <a:t>Anything that increases [H</a:t>
            </a:r>
            <a:r>
              <a:rPr lang="en-US" sz="2400" baseline="30000" dirty="0"/>
              <a:t>+</a:t>
            </a:r>
            <a:r>
              <a:rPr lang="en-US" sz="2400" dirty="0"/>
              <a:t>] is an </a:t>
            </a:r>
            <a:r>
              <a:rPr lang="en-US" sz="2400" b="1" i="1" u="sng" dirty="0">
                <a:solidFill>
                  <a:srgbClr val="FF0000"/>
                </a:solidFill>
              </a:rPr>
              <a:t>Acid</a:t>
            </a:r>
          </a:p>
          <a:p>
            <a:pPr eaLnBrk="1" hangingPunct="1">
              <a:buFont typeface="Wingdings" panose="05000000000000000000" pitchFamily="2" charset="2"/>
              <a:buChar char="v"/>
            </a:pPr>
            <a:r>
              <a:rPr lang="en-US" sz="2400" dirty="0"/>
              <a:t>Anything that increases [OH</a:t>
            </a:r>
            <a:r>
              <a:rPr lang="en-US" sz="2400" baseline="30000" dirty="0"/>
              <a:t>-</a:t>
            </a:r>
            <a:r>
              <a:rPr lang="en-US" sz="2400" dirty="0"/>
              <a:t>] is a </a:t>
            </a:r>
            <a:r>
              <a:rPr lang="en-US" sz="2400" b="1" i="1" u="sng" dirty="0">
                <a:solidFill>
                  <a:srgbClr val="0000FF"/>
                </a:solidFill>
              </a:rPr>
              <a:t>Base</a:t>
            </a:r>
            <a:endParaRPr lang="en-US" sz="2400" b="1" i="1" u="sng" baseline="30000" dirty="0">
              <a:solidFill>
                <a:srgbClr val="0000FF"/>
              </a:solidFill>
            </a:endParaRPr>
          </a:p>
          <a:p>
            <a:pPr marL="0" indent="0" eaLnBrk="1" hangingPunct="1">
              <a:buNone/>
            </a:pPr>
            <a:r>
              <a:rPr lang="en-US" dirty="0"/>
              <a:t>     (Anything that decreases [H</a:t>
            </a:r>
            <a:r>
              <a:rPr lang="en-US" baseline="30000" dirty="0"/>
              <a:t>+</a:t>
            </a:r>
            <a:r>
              <a:rPr lang="en-US" dirty="0"/>
              <a:t>] is a </a:t>
            </a:r>
            <a:r>
              <a:rPr lang="en-US" i="1" u="sng" dirty="0"/>
              <a:t>Base</a:t>
            </a:r>
            <a:r>
              <a:rPr lang="en-US" dirty="0"/>
              <a:t>)</a:t>
            </a:r>
          </a:p>
          <a:p>
            <a:pPr marL="0" indent="0" eaLnBrk="1" hangingPunct="1">
              <a:buNone/>
            </a:pPr>
            <a:r>
              <a:rPr lang="en-US" dirty="0"/>
              <a:t>     (Anything that decreases [OH</a:t>
            </a:r>
            <a:r>
              <a:rPr lang="en-US" sz="2000" b="1" baseline="30000" dirty="0"/>
              <a:t>-</a:t>
            </a:r>
            <a:r>
              <a:rPr lang="en-US" dirty="0"/>
              <a:t>] is an </a:t>
            </a:r>
            <a:r>
              <a:rPr lang="en-US" i="1" u="sng" dirty="0"/>
              <a:t>Acid</a:t>
            </a:r>
            <a:r>
              <a:rPr lang="en-US" dirty="0"/>
              <a:t>)</a:t>
            </a:r>
            <a:endParaRPr lang="en-US" sz="2000" dirty="0"/>
          </a:p>
          <a:p>
            <a:endParaRPr lang="en-US" sz="2400" dirty="0"/>
          </a:p>
          <a:p>
            <a:endParaRPr lang="en-US" sz="2400" dirty="0"/>
          </a:p>
        </p:txBody>
      </p:sp>
      <p:sp>
        <p:nvSpPr>
          <p:cNvPr id="4" name="TextBox 3">
            <a:extLst>
              <a:ext uri="{FF2B5EF4-FFF2-40B4-BE49-F238E27FC236}">
                <a16:creationId xmlns:a16="http://schemas.microsoft.com/office/drawing/2014/main" id="{11C3E35B-A1BF-564D-B5E0-CCF51BB0A2B0}"/>
              </a:ext>
            </a:extLst>
          </p:cNvPr>
          <p:cNvSpPr txBox="1"/>
          <p:nvPr/>
        </p:nvSpPr>
        <p:spPr>
          <a:xfrm>
            <a:off x="5162550" y="5878934"/>
            <a:ext cx="3276600" cy="461665"/>
          </a:xfrm>
          <a:prstGeom prst="rect">
            <a:avLst/>
          </a:prstGeom>
          <a:noFill/>
          <a:ln>
            <a:solidFill>
              <a:schemeClr val="tx1"/>
            </a:solidFill>
          </a:ln>
        </p:spPr>
        <p:txBody>
          <a:bodyPr wrap="square" rtlCol="0">
            <a:spAutoFit/>
          </a:bodyPr>
          <a:lstStyle/>
          <a:p>
            <a:r>
              <a:rPr lang="en-US" sz="2400" b="1" dirty="0"/>
              <a:t>If [H+]     ,  then pH   </a:t>
            </a:r>
          </a:p>
        </p:txBody>
      </p:sp>
      <p:cxnSp>
        <p:nvCxnSpPr>
          <p:cNvPr id="5" name="Straight Arrow Connector 4">
            <a:extLst>
              <a:ext uri="{FF2B5EF4-FFF2-40B4-BE49-F238E27FC236}">
                <a16:creationId xmlns:a16="http://schemas.microsoft.com/office/drawing/2014/main" id="{9FBFA875-B2BD-ADF9-8AEC-73528A3EACF9}"/>
              </a:ext>
            </a:extLst>
          </p:cNvPr>
          <p:cNvCxnSpPr/>
          <p:nvPr/>
        </p:nvCxnSpPr>
        <p:spPr bwMode="auto">
          <a:xfrm flipV="1">
            <a:off x="6324600" y="5939135"/>
            <a:ext cx="0" cy="385465"/>
          </a:xfrm>
          <a:prstGeom prst="straightConnector1">
            <a:avLst/>
          </a:prstGeom>
          <a:solidFill>
            <a:schemeClr val="accent1"/>
          </a:solidFill>
          <a:ln w="28575" cap="flat" cmpd="sng" algn="ctr">
            <a:solidFill>
              <a:schemeClr val="tx1"/>
            </a:solidFill>
            <a:prstDash val="solid"/>
            <a:round/>
            <a:headEnd type="none" w="lg" len="med"/>
            <a:tailEnd type="triangle" w="lg" len="med"/>
          </a:ln>
          <a:effectLst/>
        </p:spPr>
      </p:cxnSp>
      <p:cxnSp>
        <p:nvCxnSpPr>
          <p:cNvPr id="6" name="Straight Arrow Connector 5">
            <a:extLst>
              <a:ext uri="{FF2B5EF4-FFF2-40B4-BE49-F238E27FC236}">
                <a16:creationId xmlns:a16="http://schemas.microsoft.com/office/drawing/2014/main" id="{8F9E288F-3842-9161-19E1-3737F28FA584}"/>
              </a:ext>
            </a:extLst>
          </p:cNvPr>
          <p:cNvCxnSpPr/>
          <p:nvPr/>
        </p:nvCxnSpPr>
        <p:spPr bwMode="auto">
          <a:xfrm flipV="1">
            <a:off x="8077200" y="5917033"/>
            <a:ext cx="0" cy="385465"/>
          </a:xfrm>
          <a:prstGeom prst="straightConnector1">
            <a:avLst/>
          </a:prstGeom>
          <a:solidFill>
            <a:schemeClr val="accent1"/>
          </a:solidFill>
          <a:ln w="28575" cap="flat" cmpd="sng" algn="ctr">
            <a:solidFill>
              <a:schemeClr val="tx1"/>
            </a:solidFill>
            <a:prstDash val="solid"/>
            <a:round/>
            <a:headEnd type="triangle" w="lg" len="med"/>
            <a:tailEnd type="none" w="lg" len="med"/>
          </a:ln>
          <a:effectLst/>
        </p:spPr>
      </p:cxnSp>
    </p:spTree>
    <p:extLst>
      <p:ext uri="{BB962C8B-B14F-4D97-AF65-F5344CB8AC3E}">
        <p14:creationId xmlns:p14="http://schemas.microsoft.com/office/powerpoint/2010/main" val="2458801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body" idx="1"/>
          </p:nvPr>
        </p:nvSpPr>
        <p:spPr>
          <a:xfrm>
            <a:off x="457200" y="1493839"/>
            <a:ext cx="8077200" cy="4525961"/>
          </a:xfrm>
        </p:spPr>
        <p:txBody>
          <a:bodyPr/>
          <a:lstStyle/>
          <a:p>
            <a:pPr marL="0" indent="0" algn="ctr" eaLnBrk="1" hangingPunct="1">
              <a:buNone/>
            </a:pPr>
            <a:r>
              <a:rPr lang="en-US" sz="2800" b="1" dirty="0"/>
              <a:t>H</a:t>
            </a:r>
            <a:r>
              <a:rPr lang="en-US" sz="2800" b="1" baseline="-25000" dirty="0"/>
              <a:t>2</a:t>
            </a:r>
            <a:r>
              <a:rPr lang="en-US" sz="2800" b="1" dirty="0"/>
              <a:t>O         H</a:t>
            </a:r>
            <a:r>
              <a:rPr lang="en-US" b="1" baseline="30000" dirty="0"/>
              <a:t>+</a:t>
            </a:r>
            <a:r>
              <a:rPr lang="en-US" sz="2800" b="1" dirty="0"/>
              <a:t> +  OH</a:t>
            </a:r>
            <a:r>
              <a:rPr lang="en-US" b="1" baseline="30000" dirty="0"/>
              <a:t>-</a:t>
            </a:r>
            <a:endParaRPr lang="en-US" sz="2800" b="1" baseline="30000" dirty="0"/>
          </a:p>
          <a:p>
            <a:pPr marL="0" indent="0" algn="ctr" eaLnBrk="1" hangingPunct="1">
              <a:buNone/>
            </a:pPr>
            <a:endParaRPr lang="en-US" sz="2800" b="1" dirty="0"/>
          </a:p>
          <a:p>
            <a:pPr marL="0" indent="0" algn="ctr" eaLnBrk="1" hangingPunct="1">
              <a:buNone/>
            </a:pPr>
            <a:r>
              <a:rPr lang="en-US" sz="2800" b="1" dirty="0"/>
              <a:t>pH = -log</a:t>
            </a:r>
            <a:r>
              <a:rPr lang="en-US" sz="2800" b="1" baseline="-25000" dirty="0"/>
              <a:t>10</a:t>
            </a:r>
            <a:r>
              <a:rPr lang="en-US" sz="2800" b="1" dirty="0"/>
              <a:t>[H</a:t>
            </a:r>
            <a:r>
              <a:rPr lang="en-US" sz="2800" b="1" baseline="30000" dirty="0"/>
              <a:t>+</a:t>
            </a:r>
            <a:r>
              <a:rPr lang="en-US" sz="2800" b="1" dirty="0"/>
              <a:t>]</a:t>
            </a:r>
          </a:p>
          <a:p>
            <a:pPr marL="0" indent="0" eaLnBrk="1" hangingPunct="1">
              <a:buNone/>
            </a:pPr>
            <a:endParaRPr lang="en-US" sz="2800" dirty="0"/>
          </a:p>
          <a:p>
            <a:pPr marL="0" indent="0" eaLnBrk="1" hangingPunct="1">
              <a:buNone/>
            </a:pPr>
            <a:r>
              <a:rPr lang="en-US" sz="2400" dirty="0"/>
              <a:t>At pH = 7, [H</a:t>
            </a:r>
            <a:r>
              <a:rPr lang="en-US" sz="2800" baseline="30000" dirty="0"/>
              <a:t>+</a:t>
            </a:r>
            <a:r>
              <a:rPr lang="en-US" sz="2400" dirty="0"/>
              <a:t>] = 10</a:t>
            </a:r>
            <a:r>
              <a:rPr lang="en-US" sz="2400" baseline="30000" dirty="0"/>
              <a:t>-7</a:t>
            </a:r>
            <a:r>
              <a:rPr lang="en-US" sz="2400" dirty="0"/>
              <a:t> or 0.0000001 moles/L</a:t>
            </a:r>
          </a:p>
          <a:p>
            <a:pPr marL="0" indent="0" eaLnBrk="1" hangingPunct="1">
              <a:buNone/>
            </a:pPr>
            <a:r>
              <a:rPr lang="en-US" sz="2400" dirty="0"/>
              <a:t>At pH = 6, [H</a:t>
            </a:r>
            <a:r>
              <a:rPr lang="en-US" sz="2800" baseline="30000" dirty="0"/>
              <a:t>+</a:t>
            </a:r>
            <a:r>
              <a:rPr lang="en-US" sz="2400" dirty="0"/>
              <a:t>] = 10</a:t>
            </a:r>
            <a:r>
              <a:rPr lang="en-US" sz="2400" baseline="30000" dirty="0"/>
              <a:t>-6</a:t>
            </a:r>
            <a:r>
              <a:rPr lang="en-US" sz="2400" dirty="0"/>
              <a:t> or 0.000001 moles/L</a:t>
            </a:r>
          </a:p>
          <a:p>
            <a:pPr marL="0" indent="0" eaLnBrk="1" hangingPunct="1">
              <a:buNone/>
            </a:pPr>
            <a:endParaRPr lang="en-US" sz="2400" dirty="0"/>
          </a:p>
          <a:p>
            <a:pPr marL="0" indent="0" eaLnBrk="1" hangingPunct="1">
              <a:buNone/>
            </a:pPr>
            <a:r>
              <a:rPr lang="en-US" sz="2400" dirty="0"/>
              <a:t>Thus, there are 10x as many H</a:t>
            </a:r>
            <a:r>
              <a:rPr lang="en-US" sz="2800" baseline="30000" dirty="0"/>
              <a:t>+</a:t>
            </a:r>
            <a:r>
              <a:rPr lang="en-US" sz="2400" dirty="0"/>
              <a:t> ions at pH 6 than pH 7</a:t>
            </a:r>
          </a:p>
          <a:p>
            <a:pPr marL="0" indent="0" eaLnBrk="1" hangingPunct="1">
              <a:buNone/>
            </a:pPr>
            <a:endParaRPr lang="en-US" b="1" dirty="0"/>
          </a:p>
        </p:txBody>
      </p:sp>
      <p:sp>
        <p:nvSpPr>
          <p:cNvPr id="33794" name="Rectangle 3"/>
          <p:cNvSpPr>
            <a:spLocks noGrp="1" noChangeArrowheads="1"/>
          </p:cNvSpPr>
          <p:nvPr>
            <p:ph type="title"/>
          </p:nvPr>
        </p:nvSpPr>
        <p:spPr/>
        <p:txBody>
          <a:bodyPr/>
          <a:lstStyle/>
          <a:p>
            <a:pPr eaLnBrk="1" hangingPunct="1"/>
            <a:r>
              <a:rPr lang="en-US" sz="3600" b="1" i="1" dirty="0"/>
              <a:t>Closer look at: </a:t>
            </a:r>
            <a:r>
              <a:rPr lang="en-US" sz="3600" b="1" i="1" u="sng" dirty="0">
                <a:solidFill>
                  <a:srgbClr val="0000FF"/>
                </a:solidFill>
              </a:rPr>
              <a:t>pH</a:t>
            </a:r>
            <a:endParaRPr lang="en-US" sz="3600" b="1" i="1" u="sng" dirty="0"/>
          </a:p>
        </p:txBody>
      </p:sp>
      <p:cxnSp>
        <p:nvCxnSpPr>
          <p:cNvPr id="4" name="Straight Arrow Connector 3"/>
          <p:cNvCxnSpPr/>
          <p:nvPr/>
        </p:nvCxnSpPr>
        <p:spPr bwMode="auto">
          <a:xfrm>
            <a:off x="3733800" y="1676400"/>
            <a:ext cx="381000" cy="0"/>
          </a:xfrm>
          <a:prstGeom prst="straightConnector1">
            <a:avLst/>
          </a:prstGeom>
          <a:solidFill>
            <a:schemeClr val="accent1"/>
          </a:solidFill>
          <a:ln w="31750" cap="flat" cmpd="sng" algn="ctr">
            <a:solidFill>
              <a:schemeClr val="tx1"/>
            </a:solidFill>
            <a:prstDash val="solid"/>
            <a:round/>
            <a:headEnd type="triangle" w="lg" len="med"/>
            <a:tailEnd type="none" w="lg" len="med"/>
          </a:ln>
          <a:effectLst/>
        </p:spPr>
      </p:cxnSp>
      <p:cxnSp>
        <p:nvCxnSpPr>
          <p:cNvPr id="7" name="Straight Arrow Connector 6"/>
          <p:cNvCxnSpPr/>
          <p:nvPr/>
        </p:nvCxnSpPr>
        <p:spPr bwMode="auto">
          <a:xfrm>
            <a:off x="3733800" y="1828800"/>
            <a:ext cx="381000" cy="0"/>
          </a:xfrm>
          <a:prstGeom prst="straightConnector1">
            <a:avLst/>
          </a:prstGeom>
          <a:solidFill>
            <a:schemeClr val="accent1"/>
          </a:solidFill>
          <a:ln w="31750" cap="flat" cmpd="sng" algn="ctr">
            <a:solidFill>
              <a:schemeClr val="tx1"/>
            </a:solidFill>
            <a:prstDash val="solid"/>
            <a:round/>
            <a:headEnd type="none" w="med" len="med"/>
            <a:tailEnd type="triangle" w="lg" len="med"/>
          </a:ln>
          <a:effectLst/>
        </p:spPr>
      </p:cxnSp>
    </p:spTree>
    <p:extLst>
      <p:ext uri="{BB962C8B-B14F-4D97-AF65-F5344CB8AC3E}">
        <p14:creationId xmlns:p14="http://schemas.microsoft.com/office/powerpoint/2010/main" val="3214476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a:extLst>
              <a:ext uri="{FF2B5EF4-FFF2-40B4-BE49-F238E27FC236}">
                <a16:creationId xmlns:a16="http://schemas.microsoft.com/office/drawing/2014/main" id="{E6B9BD09-67F4-5A7E-C376-D633DE48A557}"/>
              </a:ext>
            </a:extLst>
          </p:cNvPr>
          <p:cNvSpPr/>
          <p:nvPr/>
        </p:nvSpPr>
        <p:spPr bwMode="auto">
          <a:xfrm>
            <a:off x="381000" y="4191000"/>
            <a:ext cx="5257799" cy="481735"/>
          </a:xfrm>
          <a:prstGeom prst="rect">
            <a:avLst/>
          </a:prstGeom>
          <a:solidFill>
            <a:srgbClr val="EAF0AE">
              <a:alpha val="27843"/>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cxnSp>
        <p:nvCxnSpPr>
          <p:cNvPr id="3" name="Straight Arrow Connector 2">
            <a:extLst>
              <a:ext uri="{FF2B5EF4-FFF2-40B4-BE49-F238E27FC236}">
                <a16:creationId xmlns:a16="http://schemas.microsoft.com/office/drawing/2014/main" id="{E5D7B7CD-BCC3-0381-AD21-DBBD667258C9}"/>
              </a:ext>
            </a:extLst>
          </p:cNvPr>
          <p:cNvCxnSpPr/>
          <p:nvPr/>
        </p:nvCxnSpPr>
        <p:spPr bwMode="auto">
          <a:xfrm>
            <a:off x="381000" y="2667000"/>
            <a:ext cx="8153400" cy="0"/>
          </a:xfrm>
          <a:prstGeom prst="straightConnector1">
            <a:avLst/>
          </a:prstGeom>
          <a:solidFill>
            <a:schemeClr val="accent1"/>
          </a:solidFill>
          <a:ln w="19050" cap="flat" cmpd="sng" algn="ctr">
            <a:solidFill>
              <a:schemeClr val="tx1"/>
            </a:solidFill>
            <a:prstDash val="solid"/>
            <a:round/>
            <a:headEnd type="triangle" w="lg" len="lg"/>
            <a:tailEnd type="triangle" w="lg" len="lg"/>
          </a:ln>
          <a:effectLst/>
        </p:spPr>
      </p:cxnSp>
      <p:cxnSp>
        <p:nvCxnSpPr>
          <p:cNvPr id="5" name="Straight Connector 4">
            <a:extLst>
              <a:ext uri="{FF2B5EF4-FFF2-40B4-BE49-F238E27FC236}">
                <a16:creationId xmlns:a16="http://schemas.microsoft.com/office/drawing/2014/main" id="{78D3169A-A7BC-74C8-F2E8-102AC5CABB08}"/>
              </a:ext>
            </a:extLst>
          </p:cNvPr>
          <p:cNvCxnSpPr>
            <a:cxnSpLocks/>
          </p:cNvCxnSpPr>
          <p:nvPr/>
        </p:nvCxnSpPr>
        <p:spPr bwMode="auto">
          <a:xfrm>
            <a:off x="914400" y="25146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 name="Straight Connector 5">
            <a:extLst>
              <a:ext uri="{FF2B5EF4-FFF2-40B4-BE49-F238E27FC236}">
                <a16:creationId xmlns:a16="http://schemas.microsoft.com/office/drawing/2014/main" id="{AEDAC116-FFCC-B9C6-D8B4-9E7B41D79041}"/>
              </a:ext>
            </a:extLst>
          </p:cNvPr>
          <p:cNvCxnSpPr>
            <a:cxnSpLocks/>
          </p:cNvCxnSpPr>
          <p:nvPr/>
        </p:nvCxnSpPr>
        <p:spPr bwMode="auto">
          <a:xfrm>
            <a:off x="1371600" y="25146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869B5D21-3F1A-00BD-D087-56A4ECF1F6A5}"/>
              </a:ext>
            </a:extLst>
          </p:cNvPr>
          <p:cNvCxnSpPr>
            <a:cxnSpLocks/>
          </p:cNvCxnSpPr>
          <p:nvPr/>
        </p:nvCxnSpPr>
        <p:spPr bwMode="auto">
          <a:xfrm>
            <a:off x="1828800" y="1925594"/>
            <a:ext cx="0" cy="97000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 name="Straight Connector 7">
            <a:extLst>
              <a:ext uri="{FF2B5EF4-FFF2-40B4-BE49-F238E27FC236}">
                <a16:creationId xmlns:a16="http://schemas.microsoft.com/office/drawing/2014/main" id="{E2A6CB31-4A01-8347-2A28-C78A8C363733}"/>
              </a:ext>
            </a:extLst>
          </p:cNvPr>
          <p:cNvCxnSpPr>
            <a:cxnSpLocks/>
          </p:cNvCxnSpPr>
          <p:nvPr/>
        </p:nvCxnSpPr>
        <p:spPr bwMode="auto">
          <a:xfrm>
            <a:off x="2286000" y="25146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Straight Connector 9">
            <a:extLst>
              <a:ext uri="{FF2B5EF4-FFF2-40B4-BE49-F238E27FC236}">
                <a16:creationId xmlns:a16="http://schemas.microsoft.com/office/drawing/2014/main" id="{30D3A939-F2A3-EBF8-9C65-7FDCC3ED5536}"/>
              </a:ext>
            </a:extLst>
          </p:cNvPr>
          <p:cNvCxnSpPr>
            <a:cxnSpLocks/>
            <a:stCxn id="63" idx="2"/>
          </p:cNvCxnSpPr>
          <p:nvPr/>
        </p:nvCxnSpPr>
        <p:spPr bwMode="auto">
          <a:xfrm>
            <a:off x="2743200" y="2247900"/>
            <a:ext cx="0" cy="6477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3CFF07A0-8003-A381-0287-DAEA02BC7B31}"/>
              </a:ext>
            </a:extLst>
          </p:cNvPr>
          <p:cNvCxnSpPr>
            <a:cxnSpLocks/>
          </p:cNvCxnSpPr>
          <p:nvPr/>
        </p:nvCxnSpPr>
        <p:spPr bwMode="auto">
          <a:xfrm>
            <a:off x="3200400" y="25146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7CA7E423-16CF-A5CA-53B5-34FE46C21BCE}"/>
              </a:ext>
            </a:extLst>
          </p:cNvPr>
          <p:cNvCxnSpPr>
            <a:cxnSpLocks/>
          </p:cNvCxnSpPr>
          <p:nvPr/>
        </p:nvCxnSpPr>
        <p:spPr bwMode="auto">
          <a:xfrm>
            <a:off x="3657600" y="1925594"/>
            <a:ext cx="0" cy="97000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8A640963-ED39-7269-A060-63FDE57A37D0}"/>
              </a:ext>
            </a:extLst>
          </p:cNvPr>
          <p:cNvCxnSpPr>
            <a:cxnSpLocks/>
          </p:cNvCxnSpPr>
          <p:nvPr/>
        </p:nvCxnSpPr>
        <p:spPr bwMode="auto">
          <a:xfrm>
            <a:off x="4114800" y="25146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 name="Straight Connector 16">
            <a:extLst>
              <a:ext uri="{FF2B5EF4-FFF2-40B4-BE49-F238E27FC236}">
                <a16:creationId xmlns:a16="http://schemas.microsoft.com/office/drawing/2014/main" id="{1918E02F-FCD5-DE17-D1DA-9660BB01C647}"/>
              </a:ext>
            </a:extLst>
          </p:cNvPr>
          <p:cNvCxnSpPr>
            <a:cxnSpLocks/>
          </p:cNvCxnSpPr>
          <p:nvPr/>
        </p:nvCxnSpPr>
        <p:spPr bwMode="auto">
          <a:xfrm>
            <a:off x="4572000" y="2273377"/>
            <a:ext cx="0" cy="62222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Straight Connector 17">
            <a:extLst>
              <a:ext uri="{FF2B5EF4-FFF2-40B4-BE49-F238E27FC236}">
                <a16:creationId xmlns:a16="http://schemas.microsoft.com/office/drawing/2014/main" id="{30E4DDBE-8E71-89C2-2964-E0DB714D1151}"/>
              </a:ext>
            </a:extLst>
          </p:cNvPr>
          <p:cNvCxnSpPr>
            <a:cxnSpLocks/>
          </p:cNvCxnSpPr>
          <p:nvPr/>
        </p:nvCxnSpPr>
        <p:spPr bwMode="auto">
          <a:xfrm>
            <a:off x="5029200" y="25146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a:extLst>
              <a:ext uri="{FF2B5EF4-FFF2-40B4-BE49-F238E27FC236}">
                <a16:creationId xmlns:a16="http://schemas.microsoft.com/office/drawing/2014/main" id="{1D645F6F-2724-CF5A-980C-42242F3C4276}"/>
              </a:ext>
            </a:extLst>
          </p:cNvPr>
          <p:cNvCxnSpPr>
            <a:cxnSpLocks/>
          </p:cNvCxnSpPr>
          <p:nvPr/>
        </p:nvCxnSpPr>
        <p:spPr bwMode="auto">
          <a:xfrm>
            <a:off x="5486400" y="2410597"/>
            <a:ext cx="0" cy="78980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2147AA39-861E-9C37-BB50-1FDF13749DC6}"/>
              </a:ext>
            </a:extLst>
          </p:cNvPr>
          <p:cNvCxnSpPr>
            <a:cxnSpLocks/>
          </p:cNvCxnSpPr>
          <p:nvPr/>
        </p:nvCxnSpPr>
        <p:spPr bwMode="auto">
          <a:xfrm>
            <a:off x="5943600" y="25146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8015F0B8-5D33-7EE0-441F-6ADE02CAEB86}"/>
              </a:ext>
            </a:extLst>
          </p:cNvPr>
          <p:cNvCxnSpPr>
            <a:cxnSpLocks/>
          </p:cNvCxnSpPr>
          <p:nvPr/>
        </p:nvCxnSpPr>
        <p:spPr bwMode="auto">
          <a:xfrm>
            <a:off x="7772400" y="25146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1" name="Straight Connector 40">
            <a:extLst>
              <a:ext uri="{FF2B5EF4-FFF2-40B4-BE49-F238E27FC236}">
                <a16:creationId xmlns:a16="http://schemas.microsoft.com/office/drawing/2014/main" id="{59E2F2BA-9D44-D39D-9AA3-04206D0771FE}"/>
              </a:ext>
            </a:extLst>
          </p:cNvPr>
          <p:cNvCxnSpPr>
            <a:cxnSpLocks/>
            <a:stCxn id="60" idx="2"/>
          </p:cNvCxnSpPr>
          <p:nvPr/>
        </p:nvCxnSpPr>
        <p:spPr bwMode="auto">
          <a:xfrm>
            <a:off x="7315200" y="1925594"/>
            <a:ext cx="0" cy="97000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4" name="Straight Connector 43">
            <a:extLst>
              <a:ext uri="{FF2B5EF4-FFF2-40B4-BE49-F238E27FC236}">
                <a16:creationId xmlns:a16="http://schemas.microsoft.com/office/drawing/2014/main" id="{8CE5D76D-263B-05C4-D196-FE156216BBE1}"/>
              </a:ext>
            </a:extLst>
          </p:cNvPr>
          <p:cNvCxnSpPr>
            <a:cxnSpLocks/>
          </p:cNvCxnSpPr>
          <p:nvPr/>
        </p:nvCxnSpPr>
        <p:spPr bwMode="auto">
          <a:xfrm>
            <a:off x="6858000" y="25146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5" name="Straight Connector 44">
            <a:extLst>
              <a:ext uri="{FF2B5EF4-FFF2-40B4-BE49-F238E27FC236}">
                <a16:creationId xmlns:a16="http://schemas.microsoft.com/office/drawing/2014/main" id="{4BC7F41B-42F9-E2DA-91C6-0C4579D1AD8E}"/>
              </a:ext>
            </a:extLst>
          </p:cNvPr>
          <p:cNvCxnSpPr>
            <a:cxnSpLocks/>
          </p:cNvCxnSpPr>
          <p:nvPr/>
        </p:nvCxnSpPr>
        <p:spPr bwMode="auto">
          <a:xfrm>
            <a:off x="6400800" y="2247900"/>
            <a:ext cx="0" cy="6477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6" name="Straight Connector 45">
            <a:extLst>
              <a:ext uri="{FF2B5EF4-FFF2-40B4-BE49-F238E27FC236}">
                <a16:creationId xmlns:a16="http://schemas.microsoft.com/office/drawing/2014/main" id="{A7E2F33F-4EF7-E115-0382-C051F9E27CE2}"/>
              </a:ext>
            </a:extLst>
          </p:cNvPr>
          <p:cNvCxnSpPr>
            <a:cxnSpLocks/>
          </p:cNvCxnSpPr>
          <p:nvPr/>
        </p:nvCxnSpPr>
        <p:spPr bwMode="auto">
          <a:xfrm>
            <a:off x="8229600" y="2286000"/>
            <a:ext cx="0" cy="6096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8" name="TextBox 47">
            <a:extLst>
              <a:ext uri="{FF2B5EF4-FFF2-40B4-BE49-F238E27FC236}">
                <a16:creationId xmlns:a16="http://schemas.microsoft.com/office/drawing/2014/main" id="{4A745727-B2F9-4F1A-D375-36CBC6D6EE36}"/>
              </a:ext>
            </a:extLst>
          </p:cNvPr>
          <p:cNvSpPr txBox="1"/>
          <p:nvPr/>
        </p:nvSpPr>
        <p:spPr>
          <a:xfrm>
            <a:off x="5181600" y="3397023"/>
            <a:ext cx="704124" cy="400110"/>
          </a:xfrm>
          <a:prstGeom prst="rect">
            <a:avLst/>
          </a:prstGeom>
          <a:noFill/>
        </p:spPr>
        <p:txBody>
          <a:bodyPr wrap="square" rtlCol="0">
            <a:spAutoFit/>
          </a:bodyPr>
          <a:lstStyle/>
          <a:p>
            <a:r>
              <a:rPr lang="en-US" sz="2000" dirty="0"/>
              <a:t>10</a:t>
            </a:r>
            <a:r>
              <a:rPr lang="en-US" sz="2000" baseline="30000" dirty="0"/>
              <a:t>0</a:t>
            </a:r>
          </a:p>
        </p:txBody>
      </p:sp>
      <p:sp>
        <p:nvSpPr>
          <p:cNvPr id="49" name="TextBox 48">
            <a:extLst>
              <a:ext uri="{FF2B5EF4-FFF2-40B4-BE49-F238E27FC236}">
                <a16:creationId xmlns:a16="http://schemas.microsoft.com/office/drawing/2014/main" id="{40393DD5-7EE7-CDBD-BDA9-7E5E51810CF1}"/>
              </a:ext>
            </a:extLst>
          </p:cNvPr>
          <p:cNvSpPr txBox="1"/>
          <p:nvPr/>
        </p:nvSpPr>
        <p:spPr>
          <a:xfrm>
            <a:off x="1600200" y="3397023"/>
            <a:ext cx="704124" cy="400110"/>
          </a:xfrm>
          <a:prstGeom prst="rect">
            <a:avLst/>
          </a:prstGeom>
          <a:noFill/>
        </p:spPr>
        <p:txBody>
          <a:bodyPr wrap="square" rtlCol="0">
            <a:spAutoFit/>
          </a:bodyPr>
          <a:lstStyle/>
          <a:p>
            <a:r>
              <a:rPr lang="en-US" sz="2000" dirty="0"/>
              <a:t>10</a:t>
            </a:r>
            <a:r>
              <a:rPr lang="en-US" sz="2000" baseline="30000" dirty="0"/>
              <a:t>-8</a:t>
            </a:r>
          </a:p>
        </p:txBody>
      </p:sp>
      <p:sp>
        <p:nvSpPr>
          <p:cNvPr id="50" name="TextBox 49">
            <a:extLst>
              <a:ext uri="{FF2B5EF4-FFF2-40B4-BE49-F238E27FC236}">
                <a16:creationId xmlns:a16="http://schemas.microsoft.com/office/drawing/2014/main" id="{36260357-BB38-BBA7-E17F-6773185BD0AA}"/>
              </a:ext>
            </a:extLst>
          </p:cNvPr>
          <p:cNvSpPr txBox="1"/>
          <p:nvPr/>
        </p:nvSpPr>
        <p:spPr>
          <a:xfrm>
            <a:off x="2514600" y="3397023"/>
            <a:ext cx="704124" cy="400110"/>
          </a:xfrm>
          <a:prstGeom prst="rect">
            <a:avLst/>
          </a:prstGeom>
          <a:noFill/>
        </p:spPr>
        <p:txBody>
          <a:bodyPr wrap="square" rtlCol="0">
            <a:spAutoFit/>
          </a:bodyPr>
          <a:lstStyle/>
          <a:p>
            <a:r>
              <a:rPr lang="en-US" sz="2000" dirty="0"/>
              <a:t>10</a:t>
            </a:r>
            <a:r>
              <a:rPr lang="en-US" sz="2000" baseline="30000" dirty="0"/>
              <a:t>-6</a:t>
            </a:r>
          </a:p>
        </p:txBody>
      </p:sp>
      <p:sp>
        <p:nvSpPr>
          <p:cNvPr id="51" name="TextBox 50">
            <a:extLst>
              <a:ext uri="{FF2B5EF4-FFF2-40B4-BE49-F238E27FC236}">
                <a16:creationId xmlns:a16="http://schemas.microsoft.com/office/drawing/2014/main" id="{CB1C1CF9-9CE6-75A7-FA14-1725C2740D77}"/>
              </a:ext>
            </a:extLst>
          </p:cNvPr>
          <p:cNvSpPr txBox="1"/>
          <p:nvPr/>
        </p:nvSpPr>
        <p:spPr>
          <a:xfrm>
            <a:off x="3363238" y="3397023"/>
            <a:ext cx="704124" cy="400110"/>
          </a:xfrm>
          <a:prstGeom prst="rect">
            <a:avLst/>
          </a:prstGeom>
          <a:noFill/>
        </p:spPr>
        <p:txBody>
          <a:bodyPr wrap="square" rtlCol="0">
            <a:spAutoFit/>
          </a:bodyPr>
          <a:lstStyle/>
          <a:p>
            <a:r>
              <a:rPr lang="en-US" sz="2000" dirty="0"/>
              <a:t>10</a:t>
            </a:r>
            <a:r>
              <a:rPr lang="en-US" sz="2000" baseline="30000" dirty="0"/>
              <a:t>-4</a:t>
            </a:r>
          </a:p>
        </p:txBody>
      </p:sp>
      <p:sp>
        <p:nvSpPr>
          <p:cNvPr id="52" name="TextBox 51">
            <a:extLst>
              <a:ext uri="{FF2B5EF4-FFF2-40B4-BE49-F238E27FC236}">
                <a16:creationId xmlns:a16="http://schemas.microsoft.com/office/drawing/2014/main" id="{1AF41BBD-BD44-DC54-B240-A64B20D93A08}"/>
              </a:ext>
            </a:extLst>
          </p:cNvPr>
          <p:cNvSpPr txBox="1"/>
          <p:nvPr/>
        </p:nvSpPr>
        <p:spPr>
          <a:xfrm>
            <a:off x="6114789" y="3397023"/>
            <a:ext cx="704124" cy="400110"/>
          </a:xfrm>
          <a:prstGeom prst="rect">
            <a:avLst/>
          </a:prstGeom>
          <a:noFill/>
        </p:spPr>
        <p:txBody>
          <a:bodyPr wrap="square" rtlCol="0">
            <a:spAutoFit/>
          </a:bodyPr>
          <a:lstStyle/>
          <a:p>
            <a:r>
              <a:rPr lang="en-US" sz="2000" dirty="0"/>
              <a:t>10</a:t>
            </a:r>
            <a:r>
              <a:rPr lang="en-US" sz="2000" baseline="30000" dirty="0"/>
              <a:t>2</a:t>
            </a:r>
          </a:p>
        </p:txBody>
      </p:sp>
      <p:sp>
        <p:nvSpPr>
          <p:cNvPr id="53" name="TextBox 52">
            <a:extLst>
              <a:ext uri="{FF2B5EF4-FFF2-40B4-BE49-F238E27FC236}">
                <a16:creationId xmlns:a16="http://schemas.microsoft.com/office/drawing/2014/main" id="{1B8BCEF9-FCC9-737A-7B87-C5A6BFC2C762}"/>
              </a:ext>
            </a:extLst>
          </p:cNvPr>
          <p:cNvSpPr txBox="1"/>
          <p:nvPr/>
        </p:nvSpPr>
        <p:spPr>
          <a:xfrm>
            <a:off x="4267200" y="3397023"/>
            <a:ext cx="704124" cy="400110"/>
          </a:xfrm>
          <a:prstGeom prst="rect">
            <a:avLst/>
          </a:prstGeom>
          <a:noFill/>
        </p:spPr>
        <p:txBody>
          <a:bodyPr wrap="square" rtlCol="0">
            <a:spAutoFit/>
          </a:bodyPr>
          <a:lstStyle/>
          <a:p>
            <a:r>
              <a:rPr lang="en-US" sz="2000" dirty="0"/>
              <a:t>10</a:t>
            </a:r>
            <a:r>
              <a:rPr lang="en-US" sz="2000" baseline="30000" dirty="0"/>
              <a:t>-2</a:t>
            </a:r>
          </a:p>
        </p:txBody>
      </p:sp>
      <p:sp>
        <p:nvSpPr>
          <p:cNvPr id="54" name="TextBox 53">
            <a:extLst>
              <a:ext uri="{FF2B5EF4-FFF2-40B4-BE49-F238E27FC236}">
                <a16:creationId xmlns:a16="http://schemas.microsoft.com/office/drawing/2014/main" id="{126D1852-4BBB-85FB-A18B-8C202DDDD4CF}"/>
              </a:ext>
            </a:extLst>
          </p:cNvPr>
          <p:cNvSpPr txBox="1"/>
          <p:nvPr/>
        </p:nvSpPr>
        <p:spPr>
          <a:xfrm>
            <a:off x="7010400" y="3397023"/>
            <a:ext cx="704124" cy="400110"/>
          </a:xfrm>
          <a:prstGeom prst="rect">
            <a:avLst/>
          </a:prstGeom>
          <a:noFill/>
        </p:spPr>
        <p:txBody>
          <a:bodyPr wrap="square" rtlCol="0">
            <a:spAutoFit/>
          </a:bodyPr>
          <a:lstStyle/>
          <a:p>
            <a:r>
              <a:rPr lang="en-US" sz="2000" dirty="0"/>
              <a:t>10</a:t>
            </a:r>
            <a:r>
              <a:rPr lang="en-US" sz="2000" baseline="30000" dirty="0"/>
              <a:t>4</a:t>
            </a:r>
          </a:p>
        </p:txBody>
      </p:sp>
      <p:sp>
        <p:nvSpPr>
          <p:cNvPr id="55" name="TextBox 54">
            <a:extLst>
              <a:ext uri="{FF2B5EF4-FFF2-40B4-BE49-F238E27FC236}">
                <a16:creationId xmlns:a16="http://schemas.microsoft.com/office/drawing/2014/main" id="{3E412386-96E9-04F8-893F-C5925B498641}"/>
              </a:ext>
            </a:extLst>
          </p:cNvPr>
          <p:cNvSpPr txBox="1"/>
          <p:nvPr/>
        </p:nvSpPr>
        <p:spPr>
          <a:xfrm>
            <a:off x="7924800" y="3397023"/>
            <a:ext cx="704124" cy="400110"/>
          </a:xfrm>
          <a:prstGeom prst="rect">
            <a:avLst/>
          </a:prstGeom>
          <a:noFill/>
        </p:spPr>
        <p:txBody>
          <a:bodyPr wrap="square" rtlCol="0">
            <a:spAutoFit/>
          </a:bodyPr>
          <a:lstStyle/>
          <a:p>
            <a:r>
              <a:rPr lang="en-US" sz="2000" dirty="0"/>
              <a:t>10</a:t>
            </a:r>
            <a:r>
              <a:rPr lang="en-US" sz="2000" baseline="30000" dirty="0"/>
              <a:t>6</a:t>
            </a:r>
          </a:p>
        </p:txBody>
      </p:sp>
      <p:sp>
        <p:nvSpPr>
          <p:cNvPr id="56" name="TextBox 55">
            <a:extLst>
              <a:ext uri="{FF2B5EF4-FFF2-40B4-BE49-F238E27FC236}">
                <a16:creationId xmlns:a16="http://schemas.microsoft.com/office/drawing/2014/main" id="{BAA1FC43-A0F5-0F93-B18A-C32EC42F0762}"/>
              </a:ext>
            </a:extLst>
          </p:cNvPr>
          <p:cNvSpPr txBox="1"/>
          <p:nvPr/>
        </p:nvSpPr>
        <p:spPr>
          <a:xfrm>
            <a:off x="609599" y="3397023"/>
            <a:ext cx="761997" cy="400110"/>
          </a:xfrm>
          <a:prstGeom prst="rect">
            <a:avLst/>
          </a:prstGeom>
          <a:noFill/>
        </p:spPr>
        <p:txBody>
          <a:bodyPr wrap="square" rtlCol="0">
            <a:spAutoFit/>
          </a:bodyPr>
          <a:lstStyle/>
          <a:p>
            <a:r>
              <a:rPr lang="en-US" sz="2000" dirty="0"/>
              <a:t>10</a:t>
            </a:r>
            <a:r>
              <a:rPr lang="en-US" sz="2000" baseline="30000" dirty="0"/>
              <a:t>-10</a:t>
            </a:r>
          </a:p>
        </p:txBody>
      </p:sp>
      <p:sp>
        <p:nvSpPr>
          <p:cNvPr id="57" name="TextBox 56">
            <a:extLst>
              <a:ext uri="{FF2B5EF4-FFF2-40B4-BE49-F238E27FC236}">
                <a16:creationId xmlns:a16="http://schemas.microsoft.com/office/drawing/2014/main" id="{34AB9BF6-351A-F857-1EFB-34CF400CF274}"/>
              </a:ext>
            </a:extLst>
          </p:cNvPr>
          <p:cNvSpPr txBox="1"/>
          <p:nvPr/>
        </p:nvSpPr>
        <p:spPr>
          <a:xfrm>
            <a:off x="5333999" y="1883080"/>
            <a:ext cx="381000" cy="369331"/>
          </a:xfrm>
          <a:prstGeom prst="rect">
            <a:avLst/>
          </a:prstGeom>
          <a:noFill/>
        </p:spPr>
        <p:txBody>
          <a:bodyPr wrap="square" rtlCol="0">
            <a:spAutoFit/>
          </a:bodyPr>
          <a:lstStyle/>
          <a:p>
            <a:r>
              <a:rPr lang="en-US" dirty="0"/>
              <a:t>1</a:t>
            </a:r>
          </a:p>
        </p:txBody>
      </p:sp>
      <p:sp>
        <p:nvSpPr>
          <p:cNvPr id="59" name="TextBox 58">
            <a:extLst>
              <a:ext uri="{FF2B5EF4-FFF2-40B4-BE49-F238E27FC236}">
                <a16:creationId xmlns:a16="http://schemas.microsoft.com/office/drawing/2014/main" id="{ED12A63B-349E-7A1A-B6EA-17F4E7E2B03E}"/>
              </a:ext>
            </a:extLst>
          </p:cNvPr>
          <p:cNvSpPr txBox="1"/>
          <p:nvPr/>
        </p:nvSpPr>
        <p:spPr>
          <a:xfrm>
            <a:off x="6138796" y="1904045"/>
            <a:ext cx="609599" cy="369332"/>
          </a:xfrm>
          <a:prstGeom prst="rect">
            <a:avLst/>
          </a:prstGeom>
          <a:noFill/>
        </p:spPr>
        <p:txBody>
          <a:bodyPr wrap="square" rtlCol="0">
            <a:spAutoFit/>
          </a:bodyPr>
          <a:lstStyle/>
          <a:p>
            <a:r>
              <a:rPr lang="en-US" dirty="0"/>
              <a:t>100</a:t>
            </a:r>
          </a:p>
        </p:txBody>
      </p:sp>
      <p:sp>
        <p:nvSpPr>
          <p:cNvPr id="60" name="TextBox 59">
            <a:extLst>
              <a:ext uri="{FF2B5EF4-FFF2-40B4-BE49-F238E27FC236}">
                <a16:creationId xmlns:a16="http://schemas.microsoft.com/office/drawing/2014/main" id="{CEF5E929-7C54-44FC-64D3-BFD988AC0B67}"/>
              </a:ext>
            </a:extLst>
          </p:cNvPr>
          <p:cNvSpPr txBox="1"/>
          <p:nvPr/>
        </p:nvSpPr>
        <p:spPr>
          <a:xfrm>
            <a:off x="6819901" y="1556262"/>
            <a:ext cx="990597" cy="369332"/>
          </a:xfrm>
          <a:prstGeom prst="rect">
            <a:avLst/>
          </a:prstGeom>
          <a:noFill/>
        </p:spPr>
        <p:txBody>
          <a:bodyPr wrap="square" rtlCol="0">
            <a:spAutoFit/>
          </a:bodyPr>
          <a:lstStyle/>
          <a:p>
            <a:r>
              <a:rPr lang="en-US" dirty="0"/>
              <a:t>10,000</a:t>
            </a:r>
          </a:p>
        </p:txBody>
      </p:sp>
      <p:sp>
        <p:nvSpPr>
          <p:cNvPr id="61" name="TextBox 60">
            <a:extLst>
              <a:ext uri="{FF2B5EF4-FFF2-40B4-BE49-F238E27FC236}">
                <a16:creationId xmlns:a16="http://schemas.microsoft.com/office/drawing/2014/main" id="{DD82E898-929A-C7F8-21D7-AD4E08C185E8}"/>
              </a:ext>
            </a:extLst>
          </p:cNvPr>
          <p:cNvSpPr txBox="1"/>
          <p:nvPr/>
        </p:nvSpPr>
        <p:spPr>
          <a:xfrm>
            <a:off x="4267200" y="1905000"/>
            <a:ext cx="728597" cy="369332"/>
          </a:xfrm>
          <a:prstGeom prst="rect">
            <a:avLst/>
          </a:prstGeom>
          <a:noFill/>
        </p:spPr>
        <p:txBody>
          <a:bodyPr wrap="square" rtlCol="0">
            <a:spAutoFit/>
          </a:bodyPr>
          <a:lstStyle/>
          <a:p>
            <a:r>
              <a:rPr lang="en-US" dirty="0"/>
              <a:t>0.01</a:t>
            </a:r>
          </a:p>
        </p:txBody>
      </p:sp>
      <p:sp>
        <p:nvSpPr>
          <p:cNvPr id="62" name="TextBox 61">
            <a:extLst>
              <a:ext uri="{FF2B5EF4-FFF2-40B4-BE49-F238E27FC236}">
                <a16:creationId xmlns:a16="http://schemas.microsoft.com/office/drawing/2014/main" id="{AFF5331D-5209-CD2C-205D-0160F624C8C9}"/>
              </a:ext>
            </a:extLst>
          </p:cNvPr>
          <p:cNvSpPr txBox="1"/>
          <p:nvPr/>
        </p:nvSpPr>
        <p:spPr>
          <a:xfrm>
            <a:off x="3200400" y="1513837"/>
            <a:ext cx="1071494" cy="369332"/>
          </a:xfrm>
          <a:prstGeom prst="rect">
            <a:avLst/>
          </a:prstGeom>
          <a:noFill/>
        </p:spPr>
        <p:txBody>
          <a:bodyPr wrap="square" rtlCol="0">
            <a:spAutoFit/>
          </a:bodyPr>
          <a:lstStyle/>
          <a:p>
            <a:r>
              <a:rPr lang="en-US" dirty="0"/>
              <a:t>0.0001</a:t>
            </a:r>
          </a:p>
        </p:txBody>
      </p:sp>
      <p:sp>
        <p:nvSpPr>
          <p:cNvPr id="63" name="TextBox 62">
            <a:extLst>
              <a:ext uri="{FF2B5EF4-FFF2-40B4-BE49-F238E27FC236}">
                <a16:creationId xmlns:a16="http://schemas.microsoft.com/office/drawing/2014/main" id="{25A82FC1-AFAB-2A13-2B64-8AC698F66A33}"/>
              </a:ext>
            </a:extLst>
          </p:cNvPr>
          <p:cNvSpPr txBox="1"/>
          <p:nvPr/>
        </p:nvSpPr>
        <p:spPr>
          <a:xfrm>
            <a:off x="2154999" y="1878568"/>
            <a:ext cx="1176401" cy="369332"/>
          </a:xfrm>
          <a:prstGeom prst="rect">
            <a:avLst/>
          </a:prstGeom>
          <a:noFill/>
        </p:spPr>
        <p:txBody>
          <a:bodyPr wrap="square" rtlCol="0">
            <a:spAutoFit/>
          </a:bodyPr>
          <a:lstStyle/>
          <a:p>
            <a:r>
              <a:rPr lang="en-US" dirty="0"/>
              <a:t>0.000001</a:t>
            </a:r>
          </a:p>
        </p:txBody>
      </p:sp>
      <p:sp>
        <p:nvSpPr>
          <p:cNvPr id="64" name="TextBox 63">
            <a:extLst>
              <a:ext uri="{FF2B5EF4-FFF2-40B4-BE49-F238E27FC236}">
                <a16:creationId xmlns:a16="http://schemas.microsoft.com/office/drawing/2014/main" id="{44CB10EC-C5F1-6345-E3BA-804ED86214F9}"/>
              </a:ext>
            </a:extLst>
          </p:cNvPr>
          <p:cNvSpPr txBox="1"/>
          <p:nvPr/>
        </p:nvSpPr>
        <p:spPr>
          <a:xfrm>
            <a:off x="1051662" y="1509236"/>
            <a:ext cx="1485902" cy="369332"/>
          </a:xfrm>
          <a:prstGeom prst="rect">
            <a:avLst/>
          </a:prstGeom>
          <a:noFill/>
        </p:spPr>
        <p:txBody>
          <a:bodyPr wrap="square" rtlCol="0">
            <a:spAutoFit/>
          </a:bodyPr>
          <a:lstStyle/>
          <a:p>
            <a:r>
              <a:rPr lang="en-US" dirty="0"/>
              <a:t>0.00000001</a:t>
            </a:r>
          </a:p>
        </p:txBody>
      </p:sp>
      <p:sp>
        <p:nvSpPr>
          <p:cNvPr id="73" name="TextBox 72">
            <a:extLst>
              <a:ext uri="{FF2B5EF4-FFF2-40B4-BE49-F238E27FC236}">
                <a16:creationId xmlns:a16="http://schemas.microsoft.com/office/drawing/2014/main" id="{E9ADC0CC-B543-A741-7D57-308A50DB3863}"/>
              </a:ext>
            </a:extLst>
          </p:cNvPr>
          <p:cNvSpPr txBox="1"/>
          <p:nvPr/>
        </p:nvSpPr>
        <p:spPr>
          <a:xfrm>
            <a:off x="7653415" y="1916668"/>
            <a:ext cx="1338185" cy="369332"/>
          </a:xfrm>
          <a:prstGeom prst="rect">
            <a:avLst/>
          </a:prstGeom>
          <a:noFill/>
        </p:spPr>
        <p:txBody>
          <a:bodyPr wrap="square" rtlCol="0">
            <a:spAutoFit/>
          </a:bodyPr>
          <a:lstStyle/>
          <a:p>
            <a:r>
              <a:rPr lang="en-US" dirty="0"/>
              <a:t>1,000,000</a:t>
            </a:r>
          </a:p>
        </p:txBody>
      </p:sp>
      <p:sp>
        <p:nvSpPr>
          <p:cNvPr id="76" name="TextBox 75">
            <a:extLst>
              <a:ext uri="{FF2B5EF4-FFF2-40B4-BE49-F238E27FC236}">
                <a16:creationId xmlns:a16="http://schemas.microsoft.com/office/drawing/2014/main" id="{2FBFD1F8-D3EA-6E81-7FCC-3C770BD29D50}"/>
              </a:ext>
            </a:extLst>
          </p:cNvPr>
          <p:cNvSpPr txBox="1"/>
          <p:nvPr/>
        </p:nvSpPr>
        <p:spPr>
          <a:xfrm>
            <a:off x="1371604" y="4267200"/>
            <a:ext cx="990596" cy="369332"/>
          </a:xfrm>
          <a:prstGeom prst="rect">
            <a:avLst/>
          </a:prstGeom>
          <a:noFill/>
        </p:spPr>
        <p:txBody>
          <a:bodyPr wrap="square" rtlCol="0">
            <a:spAutoFit/>
          </a:bodyPr>
          <a:lstStyle/>
          <a:p>
            <a:r>
              <a:rPr lang="en-US" dirty="0"/>
              <a:t>pH = 8</a:t>
            </a:r>
          </a:p>
        </p:txBody>
      </p:sp>
      <p:sp>
        <p:nvSpPr>
          <p:cNvPr id="78" name="TextBox 77">
            <a:extLst>
              <a:ext uri="{FF2B5EF4-FFF2-40B4-BE49-F238E27FC236}">
                <a16:creationId xmlns:a16="http://schemas.microsoft.com/office/drawing/2014/main" id="{F515D69E-FE11-ACA4-0D07-4036A32F2B85}"/>
              </a:ext>
            </a:extLst>
          </p:cNvPr>
          <p:cNvSpPr txBox="1"/>
          <p:nvPr/>
        </p:nvSpPr>
        <p:spPr>
          <a:xfrm>
            <a:off x="2667000" y="4267200"/>
            <a:ext cx="381000" cy="369332"/>
          </a:xfrm>
          <a:prstGeom prst="rect">
            <a:avLst/>
          </a:prstGeom>
          <a:noFill/>
        </p:spPr>
        <p:txBody>
          <a:bodyPr wrap="square" rtlCol="0">
            <a:spAutoFit/>
          </a:bodyPr>
          <a:lstStyle/>
          <a:p>
            <a:r>
              <a:rPr lang="en-US" dirty="0"/>
              <a:t>6</a:t>
            </a:r>
          </a:p>
        </p:txBody>
      </p:sp>
      <p:sp>
        <p:nvSpPr>
          <p:cNvPr id="79" name="TextBox 78">
            <a:extLst>
              <a:ext uri="{FF2B5EF4-FFF2-40B4-BE49-F238E27FC236}">
                <a16:creationId xmlns:a16="http://schemas.microsoft.com/office/drawing/2014/main" id="{623CB8FA-C127-1B07-C2F2-140D8AE2D4F1}"/>
              </a:ext>
            </a:extLst>
          </p:cNvPr>
          <p:cNvSpPr txBox="1"/>
          <p:nvPr/>
        </p:nvSpPr>
        <p:spPr>
          <a:xfrm>
            <a:off x="3505200" y="4267200"/>
            <a:ext cx="381000" cy="369332"/>
          </a:xfrm>
          <a:prstGeom prst="rect">
            <a:avLst/>
          </a:prstGeom>
          <a:noFill/>
        </p:spPr>
        <p:txBody>
          <a:bodyPr wrap="square" rtlCol="0">
            <a:spAutoFit/>
          </a:bodyPr>
          <a:lstStyle/>
          <a:p>
            <a:r>
              <a:rPr lang="en-US" dirty="0"/>
              <a:t>4</a:t>
            </a:r>
          </a:p>
        </p:txBody>
      </p:sp>
      <p:sp>
        <p:nvSpPr>
          <p:cNvPr id="80" name="TextBox 79">
            <a:extLst>
              <a:ext uri="{FF2B5EF4-FFF2-40B4-BE49-F238E27FC236}">
                <a16:creationId xmlns:a16="http://schemas.microsoft.com/office/drawing/2014/main" id="{0950EB52-531A-C840-14D2-3863D34BDE36}"/>
              </a:ext>
            </a:extLst>
          </p:cNvPr>
          <p:cNvSpPr txBox="1"/>
          <p:nvPr/>
        </p:nvSpPr>
        <p:spPr>
          <a:xfrm>
            <a:off x="4343400" y="4267200"/>
            <a:ext cx="381000" cy="369332"/>
          </a:xfrm>
          <a:prstGeom prst="rect">
            <a:avLst/>
          </a:prstGeom>
          <a:noFill/>
        </p:spPr>
        <p:txBody>
          <a:bodyPr wrap="square" rtlCol="0">
            <a:spAutoFit/>
          </a:bodyPr>
          <a:lstStyle/>
          <a:p>
            <a:r>
              <a:rPr lang="en-US" dirty="0"/>
              <a:t>2</a:t>
            </a:r>
          </a:p>
        </p:txBody>
      </p:sp>
      <p:sp>
        <p:nvSpPr>
          <p:cNvPr id="81" name="TextBox 80">
            <a:extLst>
              <a:ext uri="{FF2B5EF4-FFF2-40B4-BE49-F238E27FC236}">
                <a16:creationId xmlns:a16="http://schemas.microsoft.com/office/drawing/2014/main" id="{C94E9F37-40E1-784F-F82A-8EA354BE07A8}"/>
              </a:ext>
            </a:extLst>
          </p:cNvPr>
          <p:cNvSpPr txBox="1"/>
          <p:nvPr/>
        </p:nvSpPr>
        <p:spPr>
          <a:xfrm>
            <a:off x="685799" y="4278868"/>
            <a:ext cx="533401" cy="369332"/>
          </a:xfrm>
          <a:prstGeom prst="rect">
            <a:avLst/>
          </a:prstGeom>
          <a:noFill/>
        </p:spPr>
        <p:txBody>
          <a:bodyPr wrap="square" rtlCol="0">
            <a:spAutoFit/>
          </a:bodyPr>
          <a:lstStyle/>
          <a:p>
            <a:r>
              <a:rPr lang="en-US" dirty="0"/>
              <a:t>10</a:t>
            </a:r>
          </a:p>
        </p:txBody>
      </p:sp>
      <p:sp>
        <p:nvSpPr>
          <p:cNvPr id="82" name="TextBox 81">
            <a:extLst>
              <a:ext uri="{FF2B5EF4-FFF2-40B4-BE49-F238E27FC236}">
                <a16:creationId xmlns:a16="http://schemas.microsoft.com/office/drawing/2014/main" id="{1A2474ED-F71C-6F7C-5EC3-BB89BA20AEEF}"/>
              </a:ext>
            </a:extLst>
          </p:cNvPr>
          <p:cNvSpPr txBox="1"/>
          <p:nvPr/>
        </p:nvSpPr>
        <p:spPr>
          <a:xfrm>
            <a:off x="5257800" y="4267200"/>
            <a:ext cx="381000" cy="369332"/>
          </a:xfrm>
          <a:prstGeom prst="rect">
            <a:avLst/>
          </a:prstGeom>
          <a:noFill/>
        </p:spPr>
        <p:txBody>
          <a:bodyPr wrap="square" rtlCol="0">
            <a:spAutoFit/>
          </a:bodyPr>
          <a:lstStyle/>
          <a:p>
            <a:r>
              <a:rPr lang="en-US" dirty="0"/>
              <a:t>0</a:t>
            </a:r>
          </a:p>
        </p:txBody>
      </p:sp>
      <p:cxnSp>
        <p:nvCxnSpPr>
          <p:cNvPr id="84" name="Straight Arrow Connector 83">
            <a:extLst>
              <a:ext uri="{FF2B5EF4-FFF2-40B4-BE49-F238E27FC236}">
                <a16:creationId xmlns:a16="http://schemas.microsoft.com/office/drawing/2014/main" id="{E36837D8-E958-DB39-2F8F-7364F95C3DE8}"/>
              </a:ext>
            </a:extLst>
          </p:cNvPr>
          <p:cNvCxnSpPr>
            <a:cxnSpLocks/>
          </p:cNvCxnSpPr>
          <p:nvPr/>
        </p:nvCxnSpPr>
        <p:spPr bwMode="auto">
          <a:xfrm flipV="1">
            <a:off x="1828800" y="3797133"/>
            <a:ext cx="0" cy="481735"/>
          </a:xfrm>
          <a:prstGeom prst="straightConnector1">
            <a:avLst/>
          </a:prstGeom>
          <a:solidFill>
            <a:schemeClr val="accent1"/>
          </a:solidFill>
          <a:ln w="15875" cap="flat" cmpd="sng" algn="ctr">
            <a:solidFill>
              <a:schemeClr val="tx1"/>
            </a:solidFill>
            <a:prstDash val="solid"/>
            <a:round/>
            <a:headEnd type="none" w="med" len="med"/>
            <a:tailEnd type="triangle" w="lg" len="med"/>
          </a:ln>
          <a:effectLst/>
        </p:spPr>
      </p:cxnSp>
      <p:sp>
        <p:nvSpPr>
          <p:cNvPr id="87" name="TextBox 86">
            <a:extLst>
              <a:ext uri="{FF2B5EF4-FFF2-40B4-BE49-F238E27FC236}">
                <a16:creationId xmlns:a16="http://schemas.microsoft.com/office/drawing/2014/main" id="{7000AAD6-A79A-3AB1-1194-49D0A84DE55A}"/>
              </a:ext>
            </a:extLst>
          </p:cNvPr>
          <p:cNvSpPr txBox="1"/>
          <p:nvPr/>
        </p:nvSpPr>
        <p:spPr>
          <a:xfrm>
            <a:off x="762000" y="457200"/>
            <a:ext cx="7866924" cy="646331"/>
          </a:xfrm>
          <a:prstGeom prst="rect">
            <a:avLst/>
          </a:prstGeom>
          <a:noFill/>
        </p:spPr>
        <p:txBody>
          <a:bodyPr wrap="square" rtlCol="0">
            <a:spAutoFit/>
          </a:bodyPr>
          <a:lstStyle/>
          <a:p>
            <a:r>
              <a:rPr lang="en-US" sz="3600" dirty="0"/>
              <a:t>pH scale indicates [H</a:t>
            </a:r>
            <a:r>
              <a:rPr lang="en-US" sz="3600" baseline="30000" dirty="0"/>
              <a:t>+</a:t>
            </a:r>
            <a:r>
              <a:rPr lang="en-US" sz="3600" dirty="0"/>
              <a:t>] concentration</a:t>
            </a:r>
          </a:p>
        </p:txBody>
      </p:sp>
      <p:sp>
        <p:nvSpPr>
          <p:cNvPr id="88" name="TextBox 87">
            <a:extLst>
              <a:ext uri="{FF2B5EF4-FFF2-40B4-BE49-F238E27FC236}">
                <a16:creationId xmlns:a16="http://schemas.microsoft.com/office/drawing/2014/main" id="{F32D41B4-8FAC-7EDA-DF00-31F8F2F09CE8}"/>
              </a:ext>
            </a:extLst>
          </p:cNvPr>
          <p:cNvSpPr txBox="1"/>
          <p:nvPr/>
        </p:nvSpPr>
        <p:spPr>
          <a:xfrm>
            <a:off x="3810000" y="5029200"/>
            <a:ext cx="914400" cy="369332"/>
          </a:xfrm>
          <a:prstGeom prst="rect">
            <a:avLst/>
          </a:prstGeom>
          <a:noFill/>
        </p:spPr>
        <p:txBody>
          <a:bodyPr wrap="square" rtlCol="0">
            <a:spAutoFit/>
          </a:bodyPr>
          <a:lstStyle/>
          <a:p>
            <a:r>
              <a:rPr lang="en-US" dirty="0"/>
              <a:t>Acidic</a:t>
            </a:r>
          </a:p>
        </p:txBody>
      </p:sp>
      <p:sp>
        <p:nvSpPr>
          <p:cNvPr id="89" name="TextBox 88">
            <a:extLst>
              <a:ext uri="{FF2B5EF4-FFF2-40B4-BE49-F238E27FC236}">
                <a16:creationId xmlns:a16="http://schemas.microsoft.com/office/drawing/2014/main" id="{E9BC1767-2981-6E8D-2AEA-A863377483CF}"/>
              </a:ext>
            </a:extLst>
          </p:cNvPr>
          <p:cNvSpPr txBox="1"/>
          <p:nvPr/>
        </p:nvSpPr>
        <p:spPr>
          <a:xfrm>
            <a:off x="838200" y="5029200"/>
            <a:ext cx="914400" cy="369332"/>
          </a:xfrm>
          <a:prstGeom prst="rect">
            <a:avLst/>
          </a:prstGeom>
          <a:noFill/>
        </p:spPr>
        <p:txBody>
          <a:bodyPr wrap="square" rtlCol="0">
            <a:spAutoFit/>
          </a:bodyPr>
          <a:lstStyle/>
          <a:p>
            <a:r>
              <a:rPr lang="en-US" dirty="0"/>
              <a:t>Basic</a:t>
            </a:r>
          </a:p>
        </p:txBody>
      </p:sp>
      <p:cxnSp>
        <p:nvCxnSpPr>
          <p:cNvPr id="91" name="Straight Arrow Connector 90">
            <a:extLst>
              <a:ext uri="{FF2B5EF4-FFF2-40B4-BE49-F238E27FC236}">
                <a16:creationId xmlns:a16="http://schemas.microsoft.com/office/drawing/2014/main" id="{6DCE7A88-891A-2977-9910-13A64BABD6CC}"/>
              </a:ext>
            </a:extLst>
          </p:cNvPr>
          <p:cNvCxnSpPr>
            <a:cxnSpLocks/>
          </p:cNvCxnSpPr>
          <p:nvPr/>
        </p:nvCxnSpPr>
        <p:spPr bwMode="auto">
          <a:xfrm>
            <a:off x="2362200" y="4672735"/>
            <a:ext cx="0" cy="585065"/>
          </a:xfrm>
          <a:prstGeom prst="straightConnector1">
            <a:avLst/>
          </a:prstGeom>
          <a:solidFill>
            <a:schemeClr val="accent1"/>
          </a:solidFill>
          <a:ln w="9525" cap="flat" cmpd="sng" algn="ctr">
            <a:solidFill>
              <a:schemeClr val="tx1"/>
            </a:solidFill>
            <a:prstDash val="solid"/>
            <a:round/>
            <a:headEnd type="triangle" w="med" len="med"/>
            <a:tailEnd type="none"/>
          </a:ln>
          <a:effectLst/>
        </p:spPr>
      </p:cxnSp>
      <p:sp>
        <p:nvSpPr>
          <p:cNvPr id="93" name="TextBox 92">
            <a:extLst>
              <a:ext uri="{FF2B5EF4-FFF2-40B4-BE49-F238E27FC236}">
                <a16:creationId xmlns:a16="http://schemas.microsoft.com/office/drawing/2014/main" id="{C62A89BF-10CA-CEDA-1211-489BE75D4C3B}"/>
              </a:ext>
            </a:extLst>
          </p:cNvPr>
          <p:cNvSpPr txBox="1"/>
          <p:nvPr/>
        </p:nvSpPr>
        <p:spPr>
          <a:xfrm>
            <a:off x="1905005" y="5257800"/>
            <a:ext cx="990595" cy="646331"/>
          </a:xfrm>
          <a:prstGeom prst="rect">
            <a:avLst/>
          </a:prstGeom>
          <a:noFill/>
        </p:spPr>
        <p:txBody>
          <a:bodyPr wrap="square" rtlCol="0">
            <a:spAutoFit/>
          </a:bodyPr>
          <a:lstStyle/>
          <a:p>
            <a:r>
              <a:rPr lang="en-US" dirty="0"/>
              <a:t>pH = 7 Neutral</a:t>
            </a:r>
          </a:p>
        </p:txBody>
      </p:sp>
      <p:sp>
        <p:nvSpPr>
          <p:cNvPr id="94" name="TextBox 93">
            <a:extLst>
              <a:ext uri="{FF2B5EF4-FFF2-40B4-BE49-F238E27FC236}">
                <a16:creationId xmlns:a16="http://schemas.microsoft.com/office/drawing/2014/main" id="{2F7224B8-57FC-885B-2883-89BA55BC52B7}"/>
              </a:ext>
            </a:extLst>
          </p:cNvPr>
          <p:cNvSpPr txBox="1"/>
          <p:nvPr/>
        </p:nvSpPr>
        <p:spPr>
          <a:xfrm>
            <a:off x="4855114" y="5783469"/>
            <a:ext cx="4005772" cy="369332"/>
          </a:xfrm>
          <a:prstGeom prst="rect">
            <a:avLst/>
          </a:prstGeom>
          <a:noFill/>
        </p:spPr>
        <p:txBody>
          <a:bodyPr wrap="square" rtlCol="0">
            <a:spAutoFit/>
          </a:bodyPr>
          <a:lstStyle/>
          <a:p>
            <a:r>
              <a:rPr lang="en-US" dirty="0"/>
              <a:t>At pH = 7, [H</a:t>
            </a:r>
            <a:r>
              <a:rPr lang="en-US" baseline="30000" dirty="0"/>
              <a:t>+</a:t>
            </a:r>
            <a:r>
              <a:rPr lang="en-US" dirty="0"/>
              <a:t>] = [OH</a:t>
            </a:r>
            <a:r>
              <a:rPr lang="en-US" baseline="30000" dirty="0"/>
              <a:t>-</a:t>
            </a:r>
            <a:r>
              <a:rPr lang="en-US" dirty="0"/>
              <a:t>] </a:t>
            </a:r>
            <a:r>
              <a:rPr lang="en-US" dirty="0">
                <a:sym typeface="Wingdings" panose="05000000000000000000" pitchFamily="2" charset="2"/>
              </a:rPr>
              <a:t> </a:t>
            </a:r>
            <a:r>
              <a:rPr lang="en-US" dirty="0"/>
              <a:t>Neutral</a:t>
            </a:r>
          </a:p>
        </p:txBody>
      </p:sp>
    </p:spTree>
    <p:extLst>
      <p:ext uri="{BB962C8B-B14F-4D97-AF65-F5344CB8AC3E}">
        <p14:creationId xmlns:p14="http://schemas.microsoft.com/office/powerpoint/2010/main" val="13792532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F438A-86F2-CCB3-5D2E-276EBEC519BB}"/>
            </a:ext>
          </a:extLst>
        </p:cNvPr>
        <p:cNvGrpSpPr/>
        <p:nvPr/>
      </p:nvGrpSpPr>
      <p:grpSpPr>
        <a:xfrm>
          <a:off x="0" y="0"/>
          <a:ext cx="0" cy="0"/>
          <a:chOff x="0" y="0"/>
          <a:chExt cx="0" cy="0"/>
        </a:xfrm>
      </p:grpSpPr>
      <p:sp>
        <p:nvSpPr>
          <p:cNvPr id="33793" name="Rectangle 2">
            <a:extLst>
              <a:ext uri="{FF2B5EF4-FFF2-40B4-BE49-F238E27FC236}">
                <a16:creationId xmlns:a16="http://schemas.microsoft.com/office/drawing/2014/main" id="{8AB5A316-20DA-B1BB-1590-5AD7497E0FD8}"/>
              </a:ext>
            </a:extLst>
          </p:cNvPr>
          <p:cNvSpPr>
            <a:spLocks noGrp="1" noChangeArrowheads="1"/>
          </p:cNvSpPr>
          <p:nvPr>
            <p:ph type="body" idx="1"/>
          </p:nvPr>
        </p:nvSpPr>
        <p:spPr>
          <a:xfrm>
            <a:off x="457200" y="1371605"/>
            <a:ext cx="8229600" cy="1143000"/>
          </a:xfrm>
        </p:spPr>
        <p:txBody>
          <a:bodyPr/>
          <a:lstStyle/>
          <a:p>
            <a:pPr eaLnBrk="1" hangingPunct="1"/>
            <a:r>
              <a:rPr lang="en-US" sz="2800" dirty="0"/>
              <a:t>What happens to pH when add alum or iron coagulants?  ….. Why?</a:t>
            </a:r>
          </a:p>
          <a:p>
            <a:pPr marL="0" indent="0" eaLnBrk="1" hangingPunct="1">
              <a:buNone/>
            </a:pPr>
            <a:endParaRPr lang="en-US" b="1" dirty="0"/>
          </a:p>
        </p:txBody>
      </p:sp>
      <p:sp>
        <p:nvSpPr>
          <p:cNvPr id="33794" name="Rectangle 3">
            <a:extLst>
              <a:ext uri="{FF2B5EF4-FFF2-40B4-BE49-F238E27FC236}">
                <a16:creationId xmlns:a16="http://schemas.microsoft.com/office/drawing/2014/main" id="{CFB151AA-8A1D-B3D1-9E0A-ED0CD44D567D}"/>
              </a:ext>
            </a:extLst>
          </p:cNvPr>
          <p:cNvSpPr>
            <a:spLocks noGrp="1" noChangeArrowheads="1"/>
          </p:cNvSpPr>
          <p:nvPr>
            <p:ph type="title"/>
          </p:nvPr>
        </p:nvSpPr>
        <p:spPr/>
        <p:txBody>
          <a:bodyPr/>
          <a:lstStyle/>
          <a:p>
            <a:pPr eaLnBrk="1" hangingPunct="1"/>
            <a:r>
              <a:rPr lang="en-US" sz="3600" b="1" i="1" dirty="0"/>
              <a:t>Closer look at: </a:t>
            </a:r>
            <a:r>
              <a:rPr lang="en-US" sz="3600" b="1" i="1" u="sng" dirty="0">
                <a:solidFill>
                  <a:srgbClr val="0000FF"/>
                </a:solidFill>
              </a:rPr>
              <a:t>pH</a:t>
            </a:r>
            <a:endParaRPr lang="en-US" sz="3600" b="1" i="1" u="sng" dirty="0"/>
          </a:p>
        </p:txBody>
      </p:sp>
      <p:sp>
        <p:nvSpPr>
          <p:cNvPr id="2" name="TextBox 1">
            <a:extLst>
              <a:ext uri="{FF2B5EF4-FFF2-40B4-BE49-F238E27FC236}">
                <a16:creationId xmlns:a16="http://schemas.microsoft.com/office/drawing/2014/main" id="{E6D2BF22-3EC7-8E27-B054-B40AB00E1021}"/>
              </a:ext>
            </a:extLst>
          </p:cNvPr>
          <p:cNvSpPr txBox="1"/>
          <p:nvPr/>
        </p:nvSpPr>
        <p:spPr>
          <a:xfrm>
            <a:off x="704850" y="2644170"/>
            <a:ext cx="7734300" cy="2677656"/>
          </a:xfrm>
          <a:prstGeom prst="rect">
            <a:avLst/>
          </a:prstGeom>
          <a:noFill/>
        </p:spPr>
        <p:txBody>
          <a:bodyPr wrap="square" rtlCol="0">
            <a:spAutoFit/>
          </a:bodyPr>
          <a:lstStyle/>
          <a:p>
            <a:pPr marL="0" indent="0" eaLnBrk="1" hangingPunct="1">
              <a:buNone/>
            </a:pPr>
            <a:r>
              <a:rPr lang="en-US" sz="2400" dirty="0"/>
              <a:t>When add Alum, the [H</a:t>
            </a:r>
            <a:r>
              <a:rPr lang="en-US" sz="2400" baseline="30000" dirty="0"/>
              <a:t>+</a:t>
            </a:r>
            <a:r>
              <a:rPr lang="en-US" sz="2400" dirty="0"/>
              <a:t>]     (and pH   ) because:</a:t>
            </a:r>
          </a:p>
          <a:p>
            <a:pPr marL="0" indent="0" eaLnBrk="1" hangingPunct="1">
              <a:buNone/>
            </a:pPr>
            <a:endParaRPr lang="en-US" sz="2400" dirty="0"/>
          </a:p>
          <a:p>
            <a:pPr marL="457200" indent="-457200" eaLnBrk="1" hangingPunct="1">
              <a:buAutoNum type="arabicParenR"/>
            </a:pPr>
            <a:r>
              <a:rPr lang="en-US" sz="2400" dirty="0"/>
              <a:t>Alum is made with sulfuric acid (H</a:t>
            </a:r>
            <a:r>
              <a:rPr lang="en-US" sz="2400" baseline="-25000" dirty="0"/>
              <a:t>2</a:t>
            </a:r>
            <a:r>
              <a:rPr lang="en-US" sz="2400" dirty="0"/>
              <a:t>SO</a:t>
            </a:r>
            <a:r>
              <a:rPr lang="en-US" sz="2400" baseline="-25000" dirty="0"/>
              <a:t>4</a:t>
            </a:r>
            <a:r>
              <a:rPr lang="en-US" sz="2400" dirty="0"/>
              <a:t>) </a:t>
            </a:r>
            <a:r>
              <a:rPr lang="en-US" sz="2400" dirty="0">
                <a:sym typeface="Wingdings" panose="05000000000000000000" pitchFamily="2" charset="2"/>
              </a:rPr>
              <a:t> extra </a:t>
            </a:r>
            <a:r>
              <a:rPr lang="en-US" sz="2400" dirty="0"/>
              <a:t>[H</a:t>
            </a:r>
            <a:r>
              <a:rPr lang="en-US" sz="2400" baseline="30000" dirty="0"/>
              <a:t>+</a:t>
            </a:r>
            <a:r>
              <a:rPr lang="en-US" sz="2400" dirty="0"/>
              <a:t>]</a:t>
            </a:r>
          </a:p>
          <a:p>
            <a:pPr marL="457200" indent="-457200" eaLnBrk="1" hangingPunct="1">
              <a:buAutoNum type="arabicParenR"/>
            </a:pPr>
            <a:endParaRPr lang="en-US" sz="2400" dirty="0"/>
          </a:p>
          <a:p>
            <a:pPr marL="457200" indent="-457200" eaLnBrk="1" hangingPunct="1">
              <a:buAutoNum type="arabicParenR"/>
            </a:pPr>
            <a:r>
              <a:rPr lang="en-US" sz="2400" dirty="0"/>
              <a:t>As Al(OH)</a:t>
            </a:r>
            <a:r>
              <a:rPr lang="en-US" sz="2400" baseline="-25000" dirty="0"/>
              <a:t>3</a:t>
            </a:r>
            <a:r>
              <a:rPr lang="en-US" sz="2400" dirty="0"/>
              <a:t> floc are formed, [OH</a:t>
            </a:r>
            <a:r>
              <a:rPr lang="en-US" sz="2800" b="1" baseline="30000" dirty="0"/>
              <a:t>-</a:t>
            </a:r>
            <a:r>
              <a:rPr lang="en-US" sz="2400" dirty="0"/>
              <a:t>] ions are consumed which increases the [H</a:t>
            </a:r>
            <a:r>
              <a:rPr lang="en-US" sz="2400" baseline="30000" dirty="0"/>
              <a:t>+</a:t>
            </a:r>
            <a:r>
              <a:rPr lang="en-US" sz="2400" dirty="0"/>
              <a:t>] relative to [OH</a:t>
            </a:r>
            <a:r>
              <a:rPr lang="en-US" sz="2800" b="1" baseline="30000" dirty="0"/>
              <a:t>-</a:t>
            </a:r>
            <a:r>
              <a:rPr lang="en-US" sz="2400" dirty="0"/>
              <a:t>] and causes the pH to decrease.</a:t>
            </a:r>
            <a:endParaRPr lang="en-US" sz="2400" b="1" dirty="0"/>
          </a:p>
        </p:txBody>
      </p:sp>
      <p:cxnSp>
        <p:nvCxnSpPr>
          <p:cNvPr id="3" name="Straight Arrow Connector 2">
            <a:extLst>
              <a:ext uri="{FF2B5EF4-FFF2-40B4-BE49-F238E27FC236}">
                <a16:creationId xmlns:a16="http://schemas.microsoft.com/office/drawing/2014/main" id="{DCD01C29-0D5D-8A81-D945-BEB96F8FF6A1}"/>
              </a:ext>
            </a:extLst>
          </p:cNvPr>
          <p:cNvCxnSpPr/>
          <p:nvPr/>
        </p:nvCxnSpPr>
        <p:spPr bwMode="auto">
          <a:xfrm flipV="1">
            <a:off x="4343400" y="2743200"/>
            <a:ext cx="0" cy="385465"/>
          </a:xfrm>
          <a:prstGeom prst="straightConnector1">
            <a:avLst/>
          </a:prstGeom>
          <a:solidFill>
            <a:schemeClr val="accent1"/>
          </a:solidFill>
          <a:ln w="28575" cap="flat" cmpd="sng" algn="ctr">
            <a:solidFill>
              <a:schemeClr val="tx1"/>
            </a:solidFill>
            <a:prstDash val="solid"/>
            <a:round/>
            <a:headEnd type="none" w="lg" len="med"/>
            <a:tailEnd type="triangle" w="lg" len="med"/>
          </a:ln>
          <a:effectLst/>
        </p:spPr>
      </p:cxnSp>
      <p:cxnSp>
        <p:nvCxnSpPr>
          <p:cNvPr id="7" name="Straight Arrow Connector 6">
            <a:extLst>
              <a:ext uri="{FF2B5EF4-FFF2-40B4-BE49-F238E27FC236}">
                <a16:creationId xmlns:a16="http://schemas.microsoft.com/office/drawing/2014/main" id="{9E74967F-6D8D-3A49-0AB1-73B34FCB9886}"/>
              </a:ext>
            </a:extLst>
          </p:cNvPr>
          <p:cNvCxnSpPr/>
          <p:nvPr/>
        </p:nvCxnSpPr>
        <p:spPr bwMode="auto">
          <a:xfrm flipV="1">
            <a:off x="5791200" y="2743200"/>
            <a:ext cx="0" cy="385465"/>
          </a:xfrm>
          <a:prstGeom prst="straightConnector1">
            <a:avLst/>
          </a:prstGeom>
          <a:solidFill>
            <a:schemeClr val="accent1"/>
          </a:solidFill>
          <a:ln w="28575" cap="flat" cmpd="sng" algn="ctr">
            <a:solidFill>
              <a:schemeClr val="tx1"/>
            </a:solidFill>
            <a:prstDash val="solid"/>
            <a:round/>
            <a:headEnd type="triangle" w="lg" len="med"/>
            <a:tailEnd type="none" w="lg" len="med"/>
          </a:ln>
          <a:effectLst/>
        </p:spPr>
      </p:cxnSp>
    </p:spTree>
    <p:extLst>
      <p:ext uri="{BB962C8B-B14F-4D97-AF65-F5344CB8AC3E}">
        <p14:creationId xmlns:p14="http://schemas.microsoft.com/office/powerpoint/2010/main" val="20222968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2800" dirty="0"/>
              <a:t>HM Changing to Acid Alum, pH change</a:t>
            </a:r>
          </a:p>
        </p:txBody>
      </p:sp>
      <p:pic>
        <p:nvPicPr>
          <p:cNvPr id="4" name="Content Placeholder 3"/>
          <p:cNvPicPr>
            <a:picLocks noGrp="1" noChangeAspect="1"/>
          </p:cNvPicPr>
          <p:nvPr>
            <p:ph idx="1"/>
          </p:nvPr>
        </p:nvPicPr>
        <p:blipFill>
          <a:blip r:embed="rId3"/>
          <a:stretch>
            <a:fillRect/>
          </a:stretch>
        </p:blipFill>
        <p:spPr>
          <a:xfrm>
            <a:off x="838200" y="914400"/>
            <a:ext cx="7848599" cy="4983163"/>
          </a:xfrm>
          <a:prstGeom prst="rect">
            <a:avLst/>
          </a:prstGeom>
        </p:spPr>
      </p:pic>
    </p:spTree>
    <p:extLst>
      <p:ext uri="{BB962C8B-B14F-4D97-AF65-F5344CB8AC3E}">
        <p14:creationId xmlns:p14="http://schemas.microsoft.com/office/powerpoint/2010/main" val="102993366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372600" cy="792162"/>
          </a:xfrm>
        </p:spPr>
        <p:txBody>
          <a:bodyPr/>
          <a:lstStyle/>
          <a:p>
            <a:r>
              <a:rPr lang="en-US" sz="3000" dirty="0"/>
              <a:t>Sulfuric Acid Feed: pH drop and CFE improvement</a:t>
            </a:r>
          </a:p>
        </p:txBody>
      </p:sp>
      <p:pic>
        <p:nvPicPr>
          <p:cNvPr id="4" name="Content Placeholder 3"/>
          <p:cNvPicPr>
            <a:picLocks noGrp="1" noChangeAspect="1"/>
          </p:cNvPicPr>
          <p:nvPr>
            <p:ph idx="1"/>
          </p:nvPr>
        </p:nvPicPr>
        <p:blipFill>
          <a:blip r:embed="rId3"/>
          <a:stretch>
            <a:fillRect/>
          </a:stretch>
        </p:blipFill>
        <p:spPr>
          <a:xfrm>
            <a:off x="762000" y="1066800"/>
            <a:ext cx="7924800" cy="4830763"/>
          </a:xfrm>
          <a:prstGeom prst="rect">
            <a:avLst/>
          </a:prstGeom>
        </p:spPr>
      </p:pic>
    </p:spTree>
    <p:extLst>
      <p:ext uri="{BB962C8B-B14F-4D97-AF65-F5344CB8AC3E}">
        <p14:creationId xmlns:p14="http://schemas.microsoft.com/office/powerpoint/2010/main" val="42176658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96809" y="151892"/>
            <a:ext cx="8550381" cy="5867908"/>
          </a:xfrm>
          <a:prstGeom prst="rect">
            <a:avLst/>
          </a:prstGeom>
        </p:spPr>
      </p:pic>
    </p:spTree>
    <p:extLst>
      <p:ext uri="{BB962C8B-B14F-4D97-AF65-F5344CB8AC3E}">
        <p14:creationId xmlns:p14="http://schemas.microsoft.com/office/powerpoint/2010/main" val="19299772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i="1" dirty="0"/>
              <a:t>Factors Affecting Coagulation: </a:t>
            </a:r>
            <a:r>
              <a:rPr lang="en-US" sz="3600" b="1" i="1" u="sng" dirty="0">
                <a:solidFill>
                  <a:srgbClr val="0000FF"/>
                </a:solidFill>
              </a:rPr>
              <a:t>Alkalinity</a:t>
            </a:r>
            <a:endParaRPr lang="en-US" sz="3600" dirty="0"/>
          </a:p>
        </p:txBody>
      </p:sp>
      <p:sp>
        <p:nvSpPr>
          <p:cNvPr id="3" name="Content Placeholder 2"/>
          <p:cNvSpPr>
            <a:spLocks noGrp="1"/>
          </p:cNvSpPr>
          <p:nvPr>
            <p:ph idx="1"/>
          </p:nvPr>
        </p:nvSpPr>
        <p:spPr>
          <a:xfrm>
            <a:off x="457200" y="1600200"/>
            <a:ext cx="8229600" cy="4297367"/>
          </a:xfrm>
        </p:spPr>
        <p:txBody>
          <a:bodyPr/>
          <a:lstStyle/>
          <a:p>
            <a:r>
              <a:rPr lang="en-US" sz="2800" dirty="0"/>
              <a:t>Desire lower pH during coagulation to improve NOM removal and increase floc formation, but if the pH drops too far </a:t>
            </a:r>
            <a:r>
              <a:rPr lang="en-US" sz="2800" dirty="0">
                <a:sym typeface="Wingdings" panose="05000000000000000000" pitchFamily="2" charset="2"/>
              </a:rPr>
              <a:t> </a:t>
            </a:r>
            <a:r>
              <a:rPr lang="en-US" sz="2800" i="1" dirty="0">
                <a:sym typeface="Wingdings" panose="05000000000000000000" pitchFamily="2" charset="2"/>
              </a:rPr>
              <a:t>TROUBLE!</a:t>
            </a:r>
          </a:p>
          <a:p>
            <a:endParaRPr lang="en-US" sz="2800" i="1" dirty="0"/>
          </a:p>
          <a:p>
            <a:pPr>
              <a:buClr>
                <a:srgbClr val="FF0000"/>
              </a:buClr>
              <a:buFont typeface="Wingdings" panose="05000000000000000000" pitchFamily="2" charset="2"/>
              <a:buChar char="v"/>
            </a:pPr>
            <a:r>
              <a:rPr lang="en-US" sz="2800" dirty="0"/>
              <a:t>Thus, Alkalinity is very important!</a:t>
            </a:r>
          </a:p>
          <a:p>
            <a:endParaRPr lang="en-US" dirty="0"/>
          </a:p>
          <a:p>
            <a:r>
              <a:rPr lang="en-US" sz="2400" dirty="0"/>
              <a:t>(From WSO) </a:t>
            </a:r>
            <a:r>
              <a:rPr lang="en-US" sz="2800" b="1" i="1" u="sng" dirty="0"/>
              <a:t>Alkalinity</a:t>
            </a:r>
            <a:r>
              <a:rPr lang="en-US" sz="2800" dirty="0"/>
              <a:t> is a measurement of water’s capacity to neutralize an acid.</a:t>
            </a:r>
          </a:p>
        </p:txBody>
      </p:sp>
    </p:spTree>
    <p:extLst>
      <p:ext uri="{BB962C8B-B14F-4D97-AF65-F5344CB8AC3E}">
        <p14:creationId xmlns:p14="http://schemas.microsoft.com/office/powerpoint/2010/main" val="10178355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i="1" dirty="0"/>
              <a:t>Factors Affecting Coagulation: </a:t>
            </a:r>
            <a:r>
              <a:rPr lang="en-US" sz="3600" b="1" i="1" u="sng" dirty="0">
                <a:solidFill>
                  <a:srgbClr val="0000FF"/>
                </a:solidFill>
              </a:rPr>
              <a:t>Alkalinity</a:t>
            </a:r>
            <a:endParaRPr lang="en-US" sz="3600" dirty="0"/>
          </a:p>
        </p:txBody>
      </p:sp>
      <p:sp>
        <p:nvSpPr>
          <p:cNvPr id="3" name="Content Placeholder 2"/>
          <p:cNvSpPr>
            <a:spLocks noGrp="1"/>
          </p:cNvSpPr>
          <p:nvPr>
            <p:ph idx="1"/>
          </p:nvPr>
        </p:nvSpPr>
        <p:spPr>
          <a:xfrm>
            <a:off x="228600" y="2057400"/>
            <a:ext cx="8686800" cy="3840167"/>
          </a:xfrm>
        </p:spPr>
        <p:txBody>
          <a:bodyPr/>
          <a:lstStyle/>
          <a:p>
            <a:pPr marL="0" indent="0" algn="ctr" eaLnBrk="1" hangingPunct="1">
              <a:buNone/>
            </a:pPr>
            <a:r>
              <a:rPr lang="en-US" dirty="0"/>
              <a:t>Alkalinity = [OH</a:t>
            </a:r>
            <a:r>
              <a:rPr lang="en-US" sz="3600" b="1" baseline="40000" dirty="0"/>
              <a:t>-</a:t>
            </a:r>
            <a:r>
              <a:rPr lang="en-US" b="1" baseline="40000" dirty="0"/>
              <a:t>1</a:t>
            </a:r>
            <a:r>
              <a:rPr lang="en-US" dirty="0"/>
              <a:t>] + [HCO</a:t>
            </a:r>
            <a:r>
              <a:rPr lang="en-US" baseline="-25000" dirty="0"/>
              <a:t>3</a:t>
            </a:r>
            <a:r>
              <a:rPr lang="en-US" sz="3600" b="1" baseline="40000" dirty="0"/>
              <a:t>-</a:t>
            </a:r>
            <a:r>
              <a:rPr lang="en-US" b="1" baseline="40000" dirty="0"/>
              <a:t>1</a:t>
            </a:r>
            <a:r>
              <a:rPr lang="en-US" dirty="0"/>
              <a:t>] + 2[CO</a:t>
            </a:r>
            <a:r>
              <a:rPr lang="en-US" baseline="-25000" dirty="0"/>
              <a:t>3</a:t>
            </a:r>
            <a:r>
              <a:rPr lang="en-US" sz="3600" b="1" baseline="30000" dirty="0"/>
              <a:t>-</a:t>
            </a:r>
            <a:r>
              <a:rPr lang="en-US" baseline="30000" dirty="0"/>
              <a:t>2</a:t>
            </a:r>
            <a:r>
              <a:rPr lang="en-US" dirty="0"/>
              <a:t>] – [H</a:t>
            </a:r>
            <a:r>
              <a:rPr lang="en-US" baseline="30000" dirty="0"/>
              <a:t>+</a:t>
            </a:r>
            <a:r>
              <a:rPr lang="en-US" dirty="0"/>
              <a:t>] </a:t>
            </a:r>
          </a:p>
          <a:p>
            <a:pPr marL="0" indent="0" algn="ctr" eaLnBrk="1" hangingPunct="1">
              <a:buNone/>
            </a:pPr>
            <a:endParaRPr lang="en-US" sz="3600" dirty="0"/>
          </a:p>
          <a:p>
            <a:pPr marL="0" indent="0" eaLnBrk="1" hangingPunct="1">
              <a:buNone/>
            </a:pPr>
            <a:r>
              <a:rPr lang="en-US" sz="2800" dirty="0"/>
              <a:t>                    </a:t>
            </a:r>
            <a:r>
              <a:rPr lang="en-US" sz="2400" dirty="0"/>
              <a:t>Hydroxide     Bicarbonate     Carbonate</a:t>
            </a:r>
          </a:p>
        </p:txBody>
      </p:sp>
      <p:cxnSp>
        <p:nvCxnSpPr>
          <p:cNvPr id="5" name="Straight Arrow Connector 4"/>
          <p:cNvCxnSpPr/>
          <p:nvPr/>
        </p:nvCxnSpPr>
        <p:spPr bwMode="auto">
          <a:xfrm flipV="1">
            <a:off x="4724400" y="2667000"/>
            <a:ext cx="0" cy="685800"/>
          </a:xfrm>
          <a:prstGeom prst="straightConnector1">
            <a:avLst/>
          </a:prstGeom>
          <a:solidFill>
            <a:schemeClr val="accent1"/>
          </a:solidFill>
          <a:ln w="28575" cap="flat" cmpd="sng" algn="ctr">
            <a:solidFill>
              <a:schemeClr val="tx1"/>
            </a:solidFill>
            <a:prstDash val="solid"/>
            <a:round/>
            <a:headEnd type="none" w="med" len="med"/>
            <a:tailEnd type="triangle" w="lg" len="med"/>
          </a:ln>
          <a:effectLst/>
        </p:spPr>
      </p:cxnSp>
      <p:cxnSp>
        <p:nvCxnSpPr>
          <p:cNvPr id="7" name="Straight Arrow Connector 6"/>
          <p:cNvCxnSpPr/>
          <p:nvPr/>
        </p:nvCxnSpPr>
        <p:spPr bwMode="auto">
          <a:xfrm flipV="1">
            <a:off x="6781800" y="2667000"/>
            <a:ext cx="0" cy="685800"/>
          </a:xfrm>
          <a:prstGeom prst="straightConnector1">
            <a:avLst/>
          </a:prstGeom>
          <a:solidFill>
            <a:schemeClr val="accent1"/>
          </a:solidFill>
          <a:ln w="28575" cap="flat" cmpd="sng" algn="ctr">
            <a:solidFill>
              <a:schemeClr val="tx1"/>
            </a:solidFill>
            <a:prstDash val="solid"/>
            <a:round/>
            <a:headEnd type="none" w="med" len="med"/>
            <a:tailEnd type="triangle" w="lg" len="med"/>
          </a:ln>
          <a:effectLst/>
        </p:spPr>
      </p:cxnSp>
      <p:cxnSp>
        <p:nvCxnSpPr>
          <p:cNvPr id="8" name="Straight Arrow Connector 7"/>
          <p:cNvCxnSpPr/>
          <p:nvPr/>
        </p:nvCxnSpPr>
        <p:spPr bwMode="auto">
          <a:xfrm flipV="1">
            <a:off x="2971800" y="2667000"/>
            <a:ext cx="0" cy="685800"/>
          </a:xfrm>
          <a:prstGeom prst="straightConnector1">
            <a:avLst/>
          </a:prstGeom>
          <a:solidFill>
            <a:schemeClr val="accent1"/>
          </a:solidFill>
          <a:ln w="28575" cap="flat" cmpd="sng" algn="ctr">
            <a:solidFill>
              <a:schemeClr val="tx1"/>
            </a:solidFill>
            <a:prstDash val="solid"/>
            <a:round/>
            <a:headEnd type="none" w="med" len="med"/>
            <a:tailEnd type="triangle" w="lg" len="med"/>
          </a:ln>
          <a:effectLst/>
        </p:spPr>
      </p:cxnSp>
      <p:sp>
        <p:nvSpPr>
          <p:cNvPr id="9" name="TextBox 8"/>
          <p:cNvSpPr txBox="1"/>
          <p:nvPr/>
        </p:nvSpPr>
        <p:spPr>
          <a:xfrm>
            <a:off x="1028700" y="4267200"/>
            <a:ext cx="7086600" cy="132343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charset="0"/>
                <a:ea typeface="+mn-ea"/>
                <a:cs typeface="+mn-cs"/>
              </a:rPr>
              <a:t>When an acid is added, each one of these compounds will combine with a H</a:t>
            </a:r>
            <a:r>
              <a:rPr kumimoji="0" lang="en-US" sz="2400" b="0" i="0" u="none" strike="noStrike" kern="1200" cap="none" spc="0" normalizeH="0" baseline="30000" noProof="0" dirty="0">
                <a:ln>
                  <a:noFill/>
                </a:ln>
                <a:solidFill>
                  <a:srgbClr val="000000"/>
                </a:solidFill>
                <a:effectLst/>
                <a:uLnTx/>
                <a:uFillTx/>
                <a:latin typeface="Arial" charset="0"/>
                <a:ea typeface="+mn-ea"/>
                <a:cs typeface="+mn-cs"/>
              </a:rPr>
              <a:t>+</a:t>
            </a:r>
            <a:r>
              <a:rPr kumimoji="0" lang="en-US" sz="2000" b="0" i="0" u="none" strike="noStrike" kern="1200" cap="none" spc="0" normalizeH="0" baseline="0" noProof="0" dirty="0">
                <a:ln>
                  <a:noFill/>
                </a:ln>
                <a:solidFill>
                  <a:srgbClr val="000000"/>
                </a:solidFill>
                <a:effectLst/>
                <a:uLnTx/>
                <a:uFillTx/>
                <a:latin typeface="Arial" charset="0"/>
                <a:ea typeface="+mn-ea"/>
                <a:cs typeface="+mn-cs"/>
              </a:rPr>
              <a:t> ion and limit the increase of free H</a:t>
            </a:r>
            <a:r>
              <a:rPr kumimoji="0" lang="en-US" sz="2400" b="0" i="0" u="none" strike="noStrike" kern="1200" cap="none" spc="0" normalizeH="0" baseline="30000" noProof="0" dirty="0">
                <a:ln>
                  <a:noFill/>
                </a:ln>
                <a:solidFill>
                  <a:srgbClr val="000000"/>
                </a:solidFill>
                <a:effectLst/>
                <a:uLnTx/>
                <a:uFillTx/>
                <a:latin typeface="Arial" charset="0"/>
                <a:ea typeface="+mn-ea"/>
                <a:cs typeface="+mn-cs"/>
              </a:rPr>
              <a:t>+</a:t>
            </a:r>
            <a:r>
              <a:rPr kumimoji="0" lang="en-US" sz="2000" b="0" i="0" u="none" strike="noStrike" kern="1200" cap="none" spc="0" normalizeH="0" baseline="0" noProof="0" dirty="0">
                <a:ln>
                  <a:noFill/>
                </a:ln>
                <a:solidFill>
                  <a:srgbClr val="000000"/>
                </a:solidFill>
                <a:effectLst/>
                <a:uLnTx/>
                <a:uFillTx/>
                <a:latin typeface="Arial" charset="0"/>
                <a:ea typeface="+mn-ea"/>
                <a:cs typeface="+mn-cs"/>
              </a:rPr>
              <a:t> ions in solution.  By limiting the number of H</a:t>
            </a:r>
            <a:r>
              <a:rPr kumimoji="0" lang="en-US" sz="2400" b="0" i="0" u="none" strike="noStrike" kern="1200" cap="none" spc="0" normalizeH="0" baseline="30000" noProof="0" dirty="0">
                <a:ln>
                  <a:noFill/>
                </a:ln>
                <a:solidFill>
                  <a:srgbClr val="000000"/>
                </a:solidFill>
                <a:effectLst/>
                <a:uLnTx/>
                <a:uFillTx/>
                <a:latin typeface="Arial" charset="0"/>
                <a:ea typeface="+mn-ea"/>
                <a:cs typeface="+mn-cs"/>
              </a:rPr>
              <a:t>+</a:t>
            </a:r>
            <a:r>
              <a:rPr kumimoji="0" lang="en-US" sz="2000" b="0" i="0" u="none" strike="noStrike" kern="1200" cap="none" spc="0" normalizeH="0" baseline="0" noProof="0" dirty="0">
                <a:ln>
                  <a:noFill/>
                </a:ln>
                <a:solidFill>
                  <a:srgbClr val="000000"/>
                </a:solidFill>
                <a:effectLst/>
                <a:uLnTx/>
                <a:uFillTx/>
                <a:latin typeface="Arial" charset="0"/>
                <a:ea typeface="+mn-ea"/>
                <a:cs typeface="+mn-cs"/>
              </a:rPr>
              <a:t> ions, these compounds serve </a:t>
            </a:r>
            <a:r>
              <a:rPr kumimoji="0" lang="en-US" sz="2000" b="1" i="0" u="sng" strike="noStrike" kern="1200" cap="none" spc="0" normalizeH="0" baseline="0" noProof="0" dirty="0">
                <a:ln>
                  <a:noFill/>
                </a:ln>
                <a:solidFill>
                  <a:srgbClr val="000000"/>
                </a:solidFill>
                <a:effectLst/>
                <a:uLnTx/>
                <a:uFillTx/>
                <a:latin typeface="Arial" charset="0"/>
                <a:ea typeface="+mn-ea"/>
                <a:cs typeface="+mn-cs"/>
              </a:rPr>
              <a:t>to buffer</a:t>
            </a:r>
            <a:r>
              <a:rPr kumimoji="0" lang="en-US" sz="2000" b="0" i="0" u="none" strike="noStrike" kern="1200" cap="none" spc="0" normalizeH="0" baseline="0" noProof="0" dirty="0">
                <a:ln>
                  <a:noFill/>
                </a:ln>
                <a:solidFill>
                  <a:srgbClr val="000000"/>
                </a:solidFill>
                <a:effectLst/>
                <a:uLnTx/>
                <a:uFillTx/>
                <a:latin typeface="Arial" charset="0"/>
                <a:ea typeface="+mn-ea"/>
                <a:cs typeface="+mn-cs"/>
              </a:rPr>
              <a:t> large changes in </a:t>
            </a:r>
            <a:r>
              <a:rPr kumimoji="0" lang="en-US" sz="2000" b="0" i="0" u="none" strike="noStrike" kern="1200" cap="none" spc="0" normalizeH="0" baseline="0" noProof="0" dirty="0" err="1">
                <a:ln>
                  <a:noFill/>
                </a:ln>
                <a:solidFill>
                  <a:srgbClr val="000000"/>
                </a:solidFill>
                <a:effectLst/>
                <a:uLnTx/>
                <a:uFillTx/>
                <a:latin typeface="Arial" charset="0"/>
                <a:ea typeface="+mn-ea"/>
                <a:cs typeface="+mn-cs"/>
              </a:rPr>
              <a:t>pH.</a:t>
            </a:r>
            <a:endParaRPr kumimoji="0" lang="en-US" sz="20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 name="Oval 3"/>
          <p:cNvSpPr/>
          <p:nvPr/>
        </p:nvSpPr>
        <p:spPr bwMode="auto">
          <a:xfrm>
            <a:off x="3886200" y="3124200"/>
            <a:ext cx="1905000" cy="914400"/>
          </a:xfrm>
          <a:prstGeom prst="ellipse">
            <a:avLst/>
          </a:prstGeom>
          <a:noFill/>
          <a:ln w="31750"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custDataLst>
      <p:tags r:id="rId1"/>
    </p:custDataLst>
    <p:extLst>
      <p:ext uri="{BB962C8B-B14F-4D97-AF65-F5344CB8AC3E}">
        <p14:creationId xmlns:p14="http://schemas.microsoft.com/office/powerpoint/2010/main" val="340738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The challenge: Particle stability</a:t>
            </a:r>
          </a:p>
        </p:txBody>
      </p:sp>
      <p:sp>
        <p:nvSpPr>
          <p:cNvPr id="3" name="Content Placeholder 2"/>
          <p:cNvSpPr>
            <a:spLocks noGrp="1"/>
          </p:cNvSpPr>
          <p:nvPr>
            <p:ph idx="1"/>
          </p:nvPr>
        </p:nvSpPr>
        <p:spPr>
          <a:xfrm>
            <a:off x="457200" y="1371604"/>
            <a:ext cx="8229600" cy="1371599"/>
          </a:xfrm>
        </p:spPr>
        <p:txBody>
          <a:bodyPr/>
          <a:lstStyle/>
          <a:p>
            <a:pPr>
              <a:spcAft>
                <a:spcPts val="1200"/>
              </a:spcAft>
            </a:pPr>
            <a:r>
              <a:rPr lang="en-US" sz="2400" dirty="0"/>
              <a:t>Natural particles in the </a:t>
            </a:r>
            <a:r>
              <a:rPr lang="en-US" sz="2400" i="1" dirty="0"/>
              <a:t>colloidal</a:t>
            </a:r>
            <a:r>
              <a:rPr lang="en-US" sz="2400" dirty="0"/>
              <a:t> size range do not settle quickly enough to be removed in sedimentation basins. </a:t>
            </a:r>
          </a:p>
          <a:p>
            <a:pPr>
              <a:spcAft>
                <a:spcPts val="1200"/>
              </a:spcAft>
            </a:pPr>
            <a:r>
              <a:rPr lang="en-US" sz="2400" dirty="0"/>
              <a:t>In addition, most particles have a net </a:t>
            </a:r>
            <a:r>
              <a:rPr lang="en-US" sz="2400" u="sng" dirty="0"/>
              <a:t>negative</a:t>
            </a:r>
            <a:r>
              <a:rPr lang="en-US" sz="2400" dirty="0"/>
              <a:t> surface charge.</a:t>
            </a:r>
          </a:p>
          <a:p>
            <a:pPr marL="0" indent="0">
              <a:buNone/>
            </a:pPr>
            <a:endParaRPr lang="en-US"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1" y="3200403"/>
            <a:ext cx="4128083" cy="2699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2"/>
          <p:cNvSpPr txBox="1">
            <a:spLocks/>
          </p:cNvSpPr>
          <p:nvPr/>
        </p:nvSpPr>
        <p:spPr bwMode="auto">
          <a:xfrm>
            <a:off x="304801" y="3352803"/>
            <a:ext cx="4712891" cy="19811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189" lvl="1" indent="0">
              <a:spcAft>
                <a:spcPts val="1200"/>
              </a:spcAft>
              <a:buNone/>
            </a:pPr>
            <a:r>
              <a:rPr lang="en-US" sz="2000" kern="0" dirty="0"/>
              <a:t>Like charges repel each other </a:t>
            </a:r>
            <a:r>
              <a:rPr lang="en-US" sz="2000" kern="0" dirty="0">
                <a:sym typeface="Wingdings" panose="05000000000000000000" pitchFamily="2" charset="2"/>
              </a:rPr>
              <a:t>            particles do not want to stick to each other or to filter media  Therefore, remain in solution: </a:t>
            </a:r>
          </a:p>
          <a:p>
            <a:pPr marL="457189" lvl="1" indent="0">
              <a:spcAft>
                <a:spcPts val="1200"/>
              </a:spcAft>
              <a:buNone/>
            </a:pPr>
            <a:r>
              <a:rPr lang="en-US" sz="2400" kern="0" dirty="0">
                <a:sym typeface="Wingdings" panose="05000000000000000000" pitchFamily="2" charset="2"/>
              </a:rPr>
              <a:t>		“Stable”</a:t>
            </a:r>
            <a:endParaRPr lang="en-US" sz="2000" u="sng" kern="0" dirty="0"/>
          </a:p>
        </p:txBody>
      </p:sp>
    </p:spTree>
    <p:extLst>
      <p:ext uri="{BB962C8B-B14F-4D97-AF65-F5344CB8AC3E}">
        <p14:creationId xmlns:p14="http://schemas.microsoft.com/office/powerpoint/2010/main" val="35737209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19CB86-F227-1A6B-9429-D453234FB466}"/>
              </a:ext>
            </a:extLst>
          </p:cNvPr>
          <p:cNvPicPr>
            <a:picLocks noChangeAspect="1"/>
          </p:cNvPicPr>
          <p:nvPr/>
        </p:nvPicPr>
        <p:blipFill>
          <a:blip r:embed="rId2"/>
          <a:stretch>
            <a:fillRect/>
          </a:stretch>
        </p:blipFill>
        <p:spPr>
          <a:xfrm>
            <a:off x="381000" y="685800"/>
            <a:ext cx="7792904" cy="4800600"/>
          </a:xfrm>
          <a:prstGeom prst="rect">
            <a:avLst/>
          </a:prstGeom>
        </p:spPr>
      </p:pic>
    </p:spTree>
    <p:extLst>
      <p:ext uri="{BB962C8B-B14F-4D97-AF65-F5344CB8AC3E}">
        <p14:creationId xmlns:p14="http://schemas.microsoft.com/office/powerpoint/2010/main" val="20135865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457200" y="274641"/>
            <a:ext cx="8229600" cy="1096961"/>
          </a:xfrm>
        </p:spPr>
        <p:txBody>
          <a:bodyPr/>
          <a:lstStyle/>
          <a:p>
            <a:pPr eaLnBrk="1" hangingPunct="1"/>
            <a:r>
              <a:rPr lang="en-US" sz="3600" b="1" i="1" dirty="0"/>
              <a:t>Factors Affecting Coagulation: </a:t>
            </a:r>
            <a:r>
              <a:rPr lang="en-US" sz="3600" b="1" i="1" u="sng" dirty="0">
                <a:solidFill>
                  <a:srgbClr val="0000FF"/>
                </a:solidFill>
              </a:rPr>
              <a:t>Alkalinity</a:t>
            </a:r>
            <a:endParaRPr lang="en-US" sz="2000" b="1" i="1" dirty="0"/>
          </a:p>
        </p:txBody>
      </p:sp>
      <p:sp>
        <p:nvSpPr>
          <p:cNvPr id="26626" name="Rectangle 3"/>
          <p:cNvSpPr>
            <a:spLocks noGrp="1" noChangeArrowheads="1"/>
          </p:cNvSpPr>
          <p:nvPr>
            <p:ph type="body" idx="1"/>
          </p:nvPr>
        </p:nvSpPr>
        <p:spPr>
          <a:xfrm>
            <a:off x="457200" y="1752600"/>
            <a:ext cx="8305800" cy="4144965"/>
          </a:xfrm>
        </p:spPr>
        <p:txBody>
          <a:bodyPr/>
          <a:lstStyle/>
          <a:p>
            <a:pPr eaLnBrk="1" hangingPunct="1"/>
            <a:r>
              <a:rPr lang="en-US" sz="2800" dirty="0"/>
              <a:t>Dangers of exhausting alkalinity</a:t>
            </a:r>
          </a:p>
          <a:p>
            <a:pPr marL="1371566" lvl="2" indent="-457189" eaLnBrk="1" hangingPunct="1">
              <a:buFont typeface="+mj-lt"/>
              <a:buAutoNum type="arabicPeriod"/>
            </a:pPr>
            <a:r>
              <a:rPr lang="en-US" dirty="0"/>
              <a:t>Little/no floc formation in floc basins </a:t>
            </a:r>
          </a:p>
          <a:p>
            <a:pPr marL="1377950" lvl="2" indent="0" eaLnBrk="1" hangingPunct="1">
              <a:buNone/>
            </a:pPr>
            <a:r>
              <a:rPr lang="en-US" dirty="0"/>
              <a:t>(no OH</a:t>
            </a:r>
            <a:r>
              <a:rPr lang="en-US" sz="2800" baseline="30000" dirty="0"/>
              <a:t>-</a:t>
            </a:r>
            <a:r>
              <a:rPr lang="en-US" dirty="0"/>
              <a:t> or HCO</a:t>
            </a:r>
            <a:r>
              <a:rPr lang="en-US" baseline="-25000" dirty="0"/>
              <a:t>3</a:t>
            </a:r>
            <a:r>
              <a:rPr lang="en-US" sz="2800" baseline="30000" dirty="0"/>
              <a:t>-</a:t>
            </a:r>
            <a:r>
              <a:rPr lang="en-US" dirty="0"/>
              <a:t> available to form floc)</a:t>
            </a:r>
          </a:p>
          <a:p>
            <a:pPr marL="1371577" lvl="2" indent="-457200" eaLnBrk="1" hangingPunct="1">
              <a:buFont typeface="+mj-lt"/>
              <a:buAutoNum type="arabicPeriod" startAt="2"/>
            </a:pPr>
            <a:r>
              <a:rPr lang="en-US" dirty="0"/>
              <a:t>Increasing dissolved metal concentration (aluminum, iron)</a:t>
            </a:r>
          </a:p>
          <a:p>
            <a:pPr marL="1371566" lvl="2" indent="-457189" eaLnBrk="1" hangingPunct="1">
              <a:buFont typeface="+mj-lt"/>
              <a:buAutoNum type="arabicPeriod" startAt="2"/>
            </a:pPr>
            <a:r>
              <a:rPr lang="en-US" dirty="0"/>
              <a:t>Post-filter floc formation (after raise pH back up)</a:t>
            </a:r>
          </a:p>
          <a:p>
            <a:pPr lvl="2" eaLnBrk="1" hangingPunct="1">
              <a:buFontTx/>
              <a:buNone/>
            </a:pPr>
            <a:endParaRPr lang="en-US" b="1" i="1" u="sng" dirty="0"/>
          </a:p>
        </p:txBody>
      </p:sp>
      <p:sp>
        <p:nvSpPr>
          <p:cNvPr id="2" name="TextBox 1"/>
          <p:cNvSpPr txBox="1"/>
          <p:nvPr/>
        </p:nvSpPr>
        <p:spPr>
          <a:xfrm>
            <a:off x="1219200" y="4648200"/>
            <a:ext cx="6781800"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charset="0"/>
                <a:ea typeface="+mn-ea"/>
                <a:cs typeface="+mn-cs"/>
              </a:rPr>
              <a:t>How much alkalinity do coagulants consume?</a:t>
            </a:r>
          </a:p>
        </p:txBody>
      </p:sp>
    </p:spTree>
    <p:extLst>
      <p:ext uri="{BB962C8B-B14F-4D97-AF65-F5344CB8AC3E}">
        <p14:creationId xmlns:p14="http://schemas.microsoft.com/office/powerpoint/2010/main" val="12975232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457200" y="274638"/>
            <a:ext cx="8229600" cy="944563"/>
          </a:xfrm>
        </p:spPr>
        <p:txBody>
          <a:bodyPr/>
          <a:lstStyle/>
          <a:p>
            <a:pPr eaLnBrk="1" hangingPunct="1"/>
            <a:r>
              <a:rPr lang="en-US" sz="3600" b="1" i="1" dirty="0"/>
              <a:t>Coagulation Chemistry Reactions</a:t>
            </a:r>
          </a:p>
        </p:txBody>
      </p:sp>
      <p:sp>
        <p:nvSpPr>
          <p:cNvPr id="187395" name="Rectangle 3"/>
          <p:cNvSpPr>
            <a:spLocks noGrp="1" noChangeArrowheads="1"/>
          </p:cNvSpPr>
          <p:nvPr>
            <p:ph type="body" idx="1"/>
          </p:nvPr>
        </p:nvSpPr>
        <p:spPr>
          <a:xfrm>
            <a:off x="457200" y="1371605"/>
            <a:ext cx="8229600" cy="1523996"/>
          </a:xfrm>
        </p:spPr>
        <p:txBody>
          <a:bodyPr/>
          <a:lstStyle/>
          <a:p>
            <a:pPr marL="0" indent="0" eaLnBrk="1" hangingPunct="1">
              <a:lnSpc>
                <a:spcPct val="90000"/>
              </a:lnSpc>
              <a:buNone/>
            </a:pPr>
            <a:r>
              <a:rPr lang="en-US" sz="2400" b="1" dirty="0"/>
              <a:t>Alum:</a:t>
            </a:r>
          </a:p>
          <a:p>
            <a:pPr marL="0" indent="0" eaLnBrk="1" hangingPunct="1">
              <a:lnSpc>
                <a:spcPct val="90000"/>
              </a:lnSpc>
              <a:buNone/>
            </a:pPr>
            <a:r>
              <a:rPr lang="en-US" sz="2800" b="1" dirty="0"/>
              <a:t>         Al</a:t>
            </a:r>
            <a:r>
              <a:rPr lang="en-US" sz="2800" b="1" baseline="-25000" dirty="0"/>
              <a:t>2</a:t>
            </a:r>
            <a:r>
              <a:rPr lang="en-US" sz="2800" b="1" dirty="0"/>
              <a:t>(SO</a:t>
            </a:r>
            <a:r>
              <a:rPr lang="en-US" sz="2800" b="1" baseline="-25000" dirty="0"/>
              <a:t>4</a:t>
            </a:r>
            <a:r>
              <a:rPr lang="en-US" sz="2800" b="1" dirty="0"/>
              <a:t>)</a:t>
            </a:r>
            <a:r>
              <a:rPr lang="en-US" sz="2800" b="1" baseline="-25000" dirty="0"/>
              <a:t>3</a:t>
            </a:r>
            <a:r>
              <a:rPr lang="en-US" sz="2800" b="1" dirty="0"/>
              <a:t> 14H</a:t>
            </a:r>
            <a:r>
              <a:rPr lang="en-US" sz="2800" b="1" baseline="-25000" dirty="0"/>
              <a:t>2</a:t>
            </a:r>
            <a:r>
              <a:rPr lang="en-US" sz="2800" b="1" dirty="0"/>
              <a:t>O + 3Ca(</a:t>
            </a:r>
            <a:r>
              <a:rPr lang="en-US" sz="2800" b="1" dirty="0">
                <a:solidFill>
                  <a:srgbClr val="FF0000"/>
                </a:solidFill>
              </a:rPr>
              <a:t>HCO</a:t>
            </a:r>
            <a:r>
              <a:rPr lang="en-US" sz="2800" b="1" baseline="-25000" dirty="0">
                <a:solidFill>
                  <a:srgbClr val="FF0000"/>
                </a:solidFill>
              </a:rPr>
              <a:t>3</a:t>
            </a:r>
            <a:r>
              <a:rPr lang="en-US" sz="2800" b="1" dirty="0"/>
              <a:t>)</a:t>
            </a:r>
            <a:r>
              <a:rPr lang="en-US" sz="2800" b="1" baseline="-25000" dirty="0"/>
              <a:t>2</a:t>
            </a:r>
          </a:p>
          <a:p>
            <a:pPr eaLnBrk="1" hangingPunct="1">
              <a:lnSpc>
                <a:spcPct val="90000"/>
              </a:lnSpc>
            </a:pPr>
            <a:endParaRPr lang="en-US" sz="2800" b="1" baseline="-25000" dirty="0"/>
          </a:p>
          <a:p>
            <a:pPr eaLnBrk="1" hangingPunct="1">
              <a:lnSpc>
                <a:spcPct val="90000"/>
              </a:lnSpc>
              <a:buFontTx/>
              <a:buNone/>
            </a:pPr>
            <a:r>
              <a:rPr lang="en-US" sz="2800" b="1" dirty="0"/>
              <a:t>		         2Al(OH)</a:t>
            </a:r>
            <a:r>
              <a:rPr lang="en-US" sz="2800" b="1" baseline="-25000" dirty="0"/>
              <a:t>3</a:t>
            </a:r>
            <a:r>
              <a:rPr lang="en-US" sz="2800" b="1" dirty="0"/>
              <a:t>   + 3CaSO</a:t>
            </a:r>
            <a:r>
              <a:rPr lang="en-US" sz="2800" b="1" baseline="-25000" dirty="0"/>
              <a:t>4</a:t>
            </a:r>
            <a:r>
              <a:rPr lang="en-US" sz="2800" b="1" dirty="0"/>
              <a:t> + 6CO</a:t>
            </a:r>
            <a:r>
              <a:rPr lang="en-US" sz="2800" b="1" baseline="-25000" dirty="0"/>
              <a:t>2</a:t>
            </a:r>
            <a:r>
              <a:rPr lang="en-US" sz="2800" b="1" dirty="0"/>
              <a:t> + 14H</a:t>
            </a:r>
            <a:r>
              <a:rPr lang="en-US" sz="2800" b="1" baseline="-25000" dirty="0"/>
              <a:t>2</a:t>
            </a:r>
            <a:r>
              <a:rPr lang="en-US" sz="2800" b="1" dirty="0"/>
              <a:t>O</a:t>
            </a:r>
          </a:p>
          <a:p>
            <a:pPr eaLnBrk="1" hangingPunct="1">
              <a:lnSpc>
                <a:spcPct val="90000"/>
              </a:lnSpc>
              <a:buFontTx/>
              <a:buNone/>
            </a:pPr>
            <a:endParaRPr lang="en-US" b="1" dirty="0"/>
          </a:p>
        </p:txBody>
      </p:sp>
      <p:sp>
        <p:nvSpPr>
          <p:cNvPr id="6" name="Rectangle 3"/>
          <p:cNvSpPr txBox="1">
            <a:spLocks noChangeArrowheads="1"/>
          </p:cNvSpPr>
          <p:nvPr/>
        </p:nvSpPr>
        <p:spPr bwMode="auto">
          <a:xfrm>
            <a:off x="457200" y="3429004"/>
            <a:ext cx="8229600" cy="15239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891" indent="-342891" algn="l" rtl="0" eaLnBrk="0" fontAlgn="base" hangingPunct="0">
              <a:spcBef>
                <a:spcPct val="20000"/>
              </a:spcBef>
              <a:spcAft>
                <a:spcPct val="0"/>
              </a:spcAft>
              <a:buChar char="•"/>
              <a:defRPr sz="3200">
                <a:solidFill>
                  <a:schemeClr val="tx1"/>
                </a:solidFill>
                <a:latin typeface="+mn-lt"/>
                <a:ea typeface="+mn-ea"/>
                <a:cs typeface="+mn-cs"/>
              </a:defRPr>
            </a:lvl1pPr>
            <a:lvl2pPr marL="742932" indent="-285744" algn="l" rtl="0" eaLnBrk="0" fontAlgn="base" hangingPunct="0">
              <a:spcBef>
                <a:spcPct val="20000"/>
              </a:spcBef>
              <a:spcAft>
                <a:spcPct val="0"/>
              </a:spcAft>
              <a:buChar char="–"/>
              <a:defRPr sz="2800">
                <a:solidFill>
                  <a:schemeClr val="tx1"/>
                </a:solidFill>
                <a:latin typeface="+mn-lt"/>
              </a:defRPr>
            </a:lvl2pPr>
            <a:lvl3pPr marL="1142971" indent="-228594" algn="l" rtl="0" eaLnBrk="0" fontAlgn="base" hangingPunct="0">
              <a:spcBef>
                <a:spcPct val="20000"/>
              </a:spcBef>
              <a:spcAft>
                <a:spcPct val="0"/>
              </a:spcAft>
              <a:buChar char="•"/>
              <a:defRPr sz="2400">
                <a:solidFill>
                  <a:schemeClr val="tx1"/>
                </a:solidFill>
                <a:latin typeface="+mn-lt"/>
              </a:defRPr>
            </a:lvl3pPr>
            <a:lvl4pPr marL="1600160" indent="-228594" algn="l" rtl="0" eaLnBrk="0" fontAlgn="base" hangingPunct="0">
              <a:spcBef>
                <a:spcPct val="20000"/>
              </a:spcBef>
              <a:spcAft>
                <a:spcPct val="0"/>
              </a:spcAft>
              <a:buChar char="–"/>
              <a:defRPr sz="2000">
                <a:solidFill>
                  <a:schemeClr val="tx1"/>
                </a:solidFill>
                <a:latin typeface="+mn-lt"/>
              </a:defRPr>
            </a:lvl4pPr>
            <a:lvl5pPr marL="2057349" indent="-228594" algn="l" rtl="0" eaLnBrk="0" fontAlgn="base" hangingPunct="0">
              <a:spcBef>
                <a:spcPct val="20000"/>
              </a:spcBef>
              <a:spcAft>
                <a:spcPct val="0"/>
              </a:spcAft>
              <a:buChar char="»"/>
              <a:defRPr sz="2000">
                <a:solidFill>
                  <a:schemeClr val="tx1"/>
                </a:solidFill>
                <a:latin typeface="+mn-lt"/>
              </a:defRPr>
            </a:lvl5pPr>
            <a:lvl6pPr marL="2514537" indent="-228594" algn="l" rtl="0" fontAlgn="base">
              <a:spcBef>
                <a:spcPct val="20000"/>
              </a:spcBef>
              <a:spcAft>
                <a:spcPct val="0"/>
              </a:spcAft>
              <a:buChar char="»"/>
              <a:defRPr sz="2000">
                <a:solidFill>
                  <a:schemeClr val="tx1"/>
                </a:solidFill>
                <a:latin typeface="+mn-lt"/>
              </a:defRPr>
            </a:lvl6pPr>
            <a:lvl7pPr marL="2971726" indent="-228594" algn="l" rtl="0" fontAlgn="base">
              <a:spcBef>
                <a:spcPct val="20000"/>
              </a:spcBef>
              <a:spcAft>
                <a:spcPct val="0"/>
              </a:spcAft>
              <a:buChar char="»"/>
              <a:defRPr sz="2000">
                <a:solidFill>
                  <a:schemeClr val="tx1"/>
                </a:solidFill>
                <a:latin typeface="+mn-lt"/>
              </a:defRPr>
            </a:lvl7pPr>
            <a:lvl8pPr marL="3428914" indent="-228594" algn="l" rtl="0" fontAlgn="base">
              <a:spcBef>
                <a:spcPct val="20000"/>
              </a:spcBef>
              <a:spcAft>
                <a:spcPct val="0"/>
              </a:spcAft>
              <a:buChar char="»"/>
              <a:defRPr sz="2000">
                <a:solidFill>
                  <a:schemeClr val="tx1"/>
                </a:solidFill>
                <a:latin typeface="+mn-lt"/>
              </a:defRPr>
            </a:lvl8pPr>
            <a:lvl9pPr marL="3886103" indent="-228594" algn="l" rtl="0" fontAlgn="base">
              <a:spcBef>
                <a:spcPct val="20000"/>
              </a:spcBef>
              <a:spcAft>
                <a:spcPct val="0"/>
              </a:spcAft>
              <a:buChar char="»"/>
              <a:defRPr sz="2000">
                <a:solidFill>
                  <a:schemeClr val="tx1"/>
                </a:solidFill>
                <a:latin typeface="+mn-lt"/>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1" i="0" u="none" strike="noStrike" kern="0" cap="none" spc="0" normalizeH="0" baseline="0" noProof="0" dirty="0">
                <a:ln>
                  <a:noFill/>
                </a:ln>
                <a:solidFill>
                  <a:srgbClr val="000000"/>
                </a:solidFill>
                <a:effectLst/>
                <a:uLnTx/>
                <a:uFillTx/>
                <a:latin typeface="Arial"/>
                <a:ea typeface="+mn-ea"/>
                <a:cs typeface="+mn-cs"/>
              </a:rPr>
              <a:t>Ferric Sulfate: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3200" b="1" i="0" u="none" strike="noStrike" kern="0" cap="none" spc="0" normalizeH="0" baseline="0" noProof="0" dirty="0">
                <a:ln>
                  <a:noFill/>
                </a:ln>
                <a:solidFill>
                  <a:srgbClr val="000000"/>
                </a:solidFill>
                <a:effectLst/>
                <a:uLnTx/>
                <a:uFillTx/>
                <a:latin typeface="Arial"/>
                <a:ea typeface="+mn-ea"/>
                <a:cs typeface="+mn-cs"/>
              </a:rPr>
              <a:t>              </a:t>
            </a:r>
            <a:r>
              <a:rPr kumimoji="0" lang="en-US" sz="2800" b="1" i="0" u="none" strike="noStrike" kern="0" cap="none" spc="0" normalizeH="0" baseline="0" noProof="0" dirty="0">
                <a:ln>
                  <a:noFill/>
                </a:ln>
                <a:solidFill>
                  <a:srgbClr val="000000"/>
                </a:solidFill>
                <a:effectLst/>
                <a:uLnTx/>
                <a:uFillTx/>
                <a:latin typeface="Arial"/>
                <a:ea typeface="+mn-ea"/>
                <a:cs typeface="+mn-cs"/>
              </a:rPr>
              <a:t>Fe</a:t>
            </a:r>
            <a:r>
              <a:rPr kumimoji="0" lang="en-US" sz="2800" b="1" i="0" u="none" strike="noStrike" kern="0" cap="none" spc="0" normalizeH="0" baseline="-25000" noProof="0" dirty="0">
                <a:ln>
                  <a:noFill/>
                </a:ln>
                <a:solidFill>
                  <a:srgbClr val="000000"/>
                </a:solidFill>
                <a:effectLst/>
                <a:uLnTx/>
                <a:uFillTx/>
                <a:latin typeface="Arial"/>
                <a:ea typeface="+mn-ea"/>
                <a:cs typeface="+mn-cs"/>
              </a:rPr>
              <a:t>2</a:t>
            </a:r>
            <a:r>
              <a:rPr kumimoji="0" lang="en-US" sz="2800" b="1" i="0" u="none" strike="noStrike" kern="0" cap="none" spc="0" normalizeH="0" baseline="0" noProof="0" dirty="0">
                <a:ln>
                  <a:noFill/>
                </a:ln>
                <a:solidFill>
                  <a:srgbClr val="000000"/>
                </a:solidFill>
                <a:effectLst/>
                <a:uLnTx/>
                <a:uFillTx/>
                <a:latin typeface="Arial"/>
                <a:ea typeface="+mn-ea"/>
                <a:cs typeface="+mn-cs"/>
              </a:rPr>
              <a:t>(SO</a:t>
            </a:r>
            <a:r>
              <a:rPr kumimoji="0" lang="en-US" sz="2800" b="1" i="0" u="none" strike="noStrike" kern="0" cap="none" spc="0" normalizeH="0" baseline="-25000" noProof="0" dirty="0">
                <a:ln>
                  <a:noFill/>
                </a:ln>
                <a:solidFill>
                  <a:srgbClr val="000000"/>
                </a:solidFill>
                <a:effectLst/>
                <a:uLnTx/>
                <a:uFillTx/>
                <a:latin typeface="Arial"/>
                <a:ea typeface="+mn-ea"/>
                <a:cs typeface="+mn-cs"/>
              </a:rPr>
              <a:t>4</a:t>
            </a:r>
            <a:r>
              <a:rPr kumimoji="0" lang="en-US" sz="2800" b="1" i="0" u="none" strike="noStrike" kern="0" cap="none" spc="0" normalizeH="0" baseline="0" noProof="0" dirty="0">
                <a:ln>
                  <a:noFill/>
                </a:ln>
                <a:solidFill>
                  <a:srgbClr val="000000"/>
                </a:solidFill>
                <a:effectLst/>
                <a:uLnTx/>
                <a:uFillTx/>
                <a:latin typeface="Arial"/>
                <a:ea typeface="+mn-ea"/>
                <a:cs typeface="+mn-cs"/>
              </a:rPr>
              <a:t>)</a:t>
            </a:r>
            <a:r>
              <a:rPr kumimoji="0" lang="en-US" sz="2800" b="1" i="0" u="none" strike="noStrike" kern="0" cap="none" spc="0" normalizeH="0" baseline="-25000" noProof="0" dirty="0">
                <a:ln>
                  <a:noFill/>
                </a:ln>
                <a:solidFill>
                  <a:srgbClr val="000000"/>
                </a:solidFill>
                <a:effectLst/>
                <a:uLnTx/>
                <a:uFillTx/>
                <a:latin typeface="Arial"/>
                <a:ea typeface="+mn-ea"/>
                <a:cs typeface="+mn-cs"/>
              </a:rPr>
              <a:t>3</a:t>
            </a:r>
            <a:r>
              <a:rPr kumimoji="0" lang="en-US" sz="2800" b="1" i="0" u="none" strike="noStrike" kern="0" cap="none" spc="0" normalizeH="0" baseline="0" noProof="0" dirty="0">
                <a:ln>
                  <a:noFill/>
                </a:ln>
                <a:solidFill>
                  <a:srgbClr val="000000"/>
                </a:solidFill>
                <a:effectLst/>
                <a:uLnTx/>
                <a:uFillTx/>
                <a:latin typeface="Arial"/>
                <a:ea typeface="+mn-ea"/>
                <a:cs typeface="+mn-cs"/>
              </a:rPr>
              <a:t> 18H</a:t>
            </a:r>
            <a:r>
              <a:rPr kumimoji="0" lang="en-US" sz="2800" b="1" i="0" u="none" strike="noStrike" kern="0" cap="none" spc="0" normalizeH="0" baseline="-25000" noProof="0" dirty="0">
                <a:ln>
                  <a:noFill/>
                </a:ln>
                <a:solidFill>
                  <a:srgbClr val="000000"/>
                </a:solidFill>
                <a:effectLst/>
                <a:uLnTx/>
                <a:uFillTx/>
                <a:latin typeface="Arial"/>
                <a:ea typeface="+mn-ea"/>
                <a:cs typeface="+mn-cs"/>
              </a:rPr>
              <a:t>2</a:t>
            </a:r>
            <a:r>
              <a:rPr kumimoji="0" lang="en-US" sz="2800" b="1" i="0" u="none" strike="noStrike" kern="0" cap="none" spc="0" normalizeH="0" baseline="0" noProof="0" dirty="0">
                <a:ln>
                  <a:noFill/>
                </a:ln>
                <a:solidFill>
                  <a:srgbClr val="000000"/>
                </a:solidFill>
                <a:effectLst/>
                <a:uLnTx/>
                <a:uFillTx/>
                <a:latin typeface="Arial"/>
                <a:ea typeface="+mn-ea"/>
                <a:cs typeface="+mn-cs"/>
              </a:rPr>
              <a:t>O + 3Ca(</a:t>
            </a:r>
            <a:r>
              <a:rPr kumimoji="0" lang="en-US" sz="2800" b="1" i="0" u="none" strike="noStrike" kern="0" cap="none" spc="0" normalizeH="0" baseline="0" noProof="0" dirty="0">
                <a:ln>
                  <a:noFill/>
                </a:ln>
                <a:solidFill>
                  <a:srgbClr val="FF0000"/>
                </a:solidFill>
                <a:effectLst/>
                <a:uLnTx/>
                <a:uFillTx/>
                <a:latin typeface="Arial"/>
                <a:ea typeface="+mn-ea"/>
                <a:cs typeface="+mn-cs"/>
              </a:rPr>
              <a:t>HCO</a:t>
            </a:r>
            <a:r>
              <a:rPr kumimoji="0" lang="en-US" sz="2800" b="1" i="0" u="none" strike="noStrike" kern="0" cap="none" spc="0" normalizeH="0" baseline="-25000" noProof="0" dirty="0">
                <a:ln>
                  <a:noFill/>
                </a:ln>
                <a:solidFill>
                  <a:srgbClr val="FF0000"/>
                </a:solidFill>
                <a:effectLst/>
                <a:uLnTx/>
                <a:uFillTx/>
                <a:latin typeface="Arial"/>
                <a:ea typeface="+mn-ea"/>
                <a:cs typeface="+mn-cs"/>
              </a:rPr>
              <a:t>3</a:t>
            </a:r>
            <a:r>
              <a:rPr kumimoji="0" lang="en-US" sz="2800" b="1" i="0" u="none" strike="noStrike" kern="0" cap="none" spc="0" normalizeH="0" baseline="0" noProof="0" dirty="0">
                <a:ln>
                  <a:noFill/>
                </a:ln>
                <a:solidFill>
                  <a:srgbClr val="000000"/>
                </a:solidFill>
                <a:effectLst/>
                <a:uLnTx/>
                <a:uFillTx/>
                <a:latin typeface="Arial"/>
                <a:ea typeface="+mn-ea"/>
                <a:cs typeface="+mn-cs"/>
              </a:rPr>
              <a:t>)</a:t>
            </a:r>
            <a:r>
              <a:rPr kumimoji="0" lang="en-US" sz="2800" b="1" i="0" u="none" strike="noStrike" kern="0" cap="none" spc="0" normalizeH="0" baseline="-25000" noProof="0" dirty="0">
                <a:ln>
                  <a:noFill/>
                </a:ln>
                <a:solidFill>
                  <a:srgbClr val="000000"/>
                </a:solidFill>
                <a:effectLst/>
                <a:uLnTx/>
                <a:uFillTx/>
                <a:latin typeface="Arial"/>
                <a:ea typeface="+mn-ea"/>
                <a:cs typeface="+mn-cs"/>
              </a:rPr>
              <a:t>2</a:t>
            </a:r>
          </a:p>
          <a:p>
            <a:pPr marL="342891" marR="0" lvl="0" indent="-342891" algn="l" defTabSz="914400" rtl="0" eaLnBrk="1" fontAlgn="base" latinLnBrk="0" hangingPunct="1">
              <a:lnSpc>
                <a:spcPct val="100000"/>
              </a:lnSpc>
              <a:spcBef>
                <a:spcPct val="20000"/>
              </a:spcBef>
              <a:spcAft>
                <a:spcPct val="0"/>
              </a:spcAft>
              <a:buClrTx/>
              <a:buSzTx/>
              <a:buFontTx/>
              <a:buNone/>
              <a:tabLst/>
              <a:defRPr/>
            </a:pPr>
            <a:r>
              <a:rPr kumimoji="0" lang="en-US" sz="2800" b="1" i="0" u="none" strike="noStrike" kern="0" cap="none" spc="0" normalizeH="0" baseline="0" noProof="0" dirty="0">
                <a:ln>
                  <a:noFill/>
                </a:ln>
                <a:solidFill>
                  <a:srgbClr val="000000"/>
                </a:solidFill>
                <a:effectLst/>
                <a:uLnTx/>
                <a:uFillTx/>
                <a:latin typeface="Arial"/>
                <a:ea typeface="+mn-ea"/>
                <a:cs typeface="+mn-cs"/>
              </a:rPr>
              <a:t>		         2Fe(OH)</a:t>
            </a:r>
            <a:r>
              <a:rPr kumimoji="0" lang="en-US" sz="2800" b="1" i="0" u="none" strike="noStrike" kern="0" cap="none" spc="0" normalizeH="0" baseline="-25000" noProof="0" dirty="0">
                <a:ln>
                  <a:noFill/>
                </a:ln>
                <a:solidFill>
                  <a:srgbClr val="000000"/>
                </a:solidFill>
                <a:effectLst/>
                <a:uLnTx/>
                <a:uFillTx/>
                <a:latin typeface="Arial"/>
                <a:ea typeface="+mn-ea"/>
                <a:cs typeface="+mn-cs"/>
              </a:rPr>
              <a:t>3</a:t>
            </a:r>
            <a:r>
              <a:rPr kumimoji="0" lang="en-US" sz="2800" b="1" i="0" u="none" strike="noStrike" kern="0" cap="none" spc="0" normalizeH="0" baseline="0" noProof="0" dirty="0">
                <a:ln>
                  <a:noFill/>
                </a:ln>
                <a:solidFill>
                  <a:srgbClr val="000000"/>
                </a:solidFill>
                <a:effectLst/>
                <a:uLnTx/>
                <a:uFillTx/>
                <a:latin typeface="Arial"/>
                <a:ea typeface="+mn-ea"/>
                <a:cs typeface="+mn-cs"/>
              </a:rPr>
              <a:t>   + 3CaSO</a:t>
            </a:r>
            <a:r>
              <a:rPr kumimoji="0" lang="en-US" sz="2800" b="1" i="0" u="none" strike="noStrike" kern="0" cap="none" spc="0" normalizeH="0" baseline="-25000" noProof="0" dirty="0">
                <a:ln>
                  <a:noFill/>
                </a:ln>
                <a:solidFill>
                  <a:srgbClr val="000000"/>
                </a:solidFill>
                <a:effectLst/>
                <a:uLnTx/>
                <a:uFillTx/>
                <a:latin typeface="Arial"/>
                <a:ea typeface="+mn-ea"/>
                <a:cs typeface="+mn-cs"/>
              </a:rPr>
              <a:t>4</a:t>
            </a:r>
            <a:r>
              <a:rPr kumimoji="0" lang="en-US" sz="2800" b="1" i="0" u="none" strike="noStrike" kern="0" cap="none" spc="0" normalizeH="0" baseline="0" noProof="0" dirty="0">
                <a:ln>
                  <a:noFill/>
                </a:ln>
                <a:solidFill>
                  <a:srgbClr val="000000"/>
                </a:solidFill>
                <a:effectLst/>
                <a:uLnTx/>
                <a:uFillTx/>
                <a:latin typeface="Arial"/>
                <a:ea typeface="+mn-ea"/>
                <a:cs typeface="+mn-cs"/>
              </a:rPr>
              <a:t> + 6CO</a:t>
            </a:r>
            <a:r>
              <a:rPr kumimoji="0" lang="en-US" sz="2800" b="1" i="0" u="none" strike="noStrike" kern="0" cap="none" spc="0" normalizeH="0" baseline="-25000" noProof="0" dirty="0">
                <a:ln>
                  <a:noFill/>
                </a:ln>
                <a:solidFill>
                  <a:srgbClr val="000000"/>
                </a:solidFill>
                <a:effectLst/>
                <a:uLnTx/>
                <a:uFillTx/>
                <a:latin typeface="Arial"/>
                <a:ea typeface="+mn-ea"/>
                <a:cs typeface="+mn-cs"/>
              </a:rPr>
              <a:t>2</a:t>
            </a:r>
            <a:r>
              <a:rPr kumimoji="0" lang="en-US" sz="2800" b="1" i="0" u="none" strike="noStrike" kern="0" cap="none" spc="0" normalizeH="0" baseline="0" noProof="0" dirty="0">
                <a:ln>
                  <a:noFill/>
                </a:ln>
                <a:solidFill>
                  <a:srgbClr val="000000"/>
                </a:solidFill>
                <a:effectLst/>
                <a:uLnTx/>
                <a:uFillTx/>
                <a:latin typeface="Arial"/>
                <a:ea typeface="+mn-ea"/>
                <a:cs typeface="+mn-cs"/>
              </a:rPr>
              <a:t> + 18H</a:t>
            </a:r>
            <a:r>
              <a:rPr kumimoji="0" lang="en-US" sz="2800" b="1" i="0" u="none" strike="noStrike" kern="0" cap="none" spc="0" normalizeH="0" baseline="-25000" noProof="0" dirty="0">
                <a:ln>
                  <a:noFill/>
                </a:ln>
                <a:solidFill>
                  <a:srgbClr val="000000"/>
                </a:solidFill>
                <a:effectLst/>
                <a:uLnTx/>
                <a:uFillTx/>
                <a:latin typeface="Arial"/>
                <a:ea typeface="+mn-ea"/>
                <a:cs typeface="+mn-cs"/>
              </a:rPr>
              <a:t>2</a:t>
            </a:r>
            <a:r>
              <a:rPr kumimoji="0" lang="en-US" sz="2800" b="1" i="0" u="none" strike="noStrike" kern="0" cap="none" spc="0" normalizeH="0" baseline="0" noProof="0" dirty="0">
                <a:ln>
                  <a:noFill/>
                </a:ln>
                <a:solidFill>
                  <a:srgbClr val="000000"/>
                </a:solidFill>
                <a:effectLst/>
                <a:uLnTx/>
                <a:uFillTx/>
                <a:latin typeface="Arial"/>
                <a:ea typeface="+mn-ea"/>
                <a:cs typeface="+mn-cs"/>
              </a:rPr>
              <a:t>O</a:t>
            </a:r>
          </a:p>
          <a:p>
            <a:pPr marL="342891" marR="0" lvl="0" indent="-342891"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a:p>
            <a:pPr marL="342891" marR="0" lvl="0" indent="-342891" algn="l" defTabSz="914400" rtl="0" eaLnBrk="1" fontAlgn="base" latinLnBrk="0" hangingPunct="1">
              <a:lnSpc>
                <a:spcPct val="100000"/>
              </a:lnSpc>
              <a:spcBef>
                <a:spcPct val="20000"/>
              </a:spcBef>
              <a:spcAft>
                <a:spcPct val="0"/>
              </a:spcAft>
              <a:buClrTx/>
              <a:buSzTx/>
              <a:buFontTx/>
              <a:buNone/>
              <a:tabLst/>
              <a:defRPr/>
            </a:pPr>
            <a:r>
              <a:rPr kumimoji="0" lang="en-US" sz="3200" b="1" i="0" u="none" strike="noStrike" kern="0" cap="none" spc="0" normalizeH="0" baseline="0" noProof="0" dirty="0">
                <a:ln>
                  <a:noFill/>
                </a:ln>
                <a:solidFill>
                  <a:srgbClr val="000000"/>
                </a:solidFill>
                <a:effectLst/>
                <a:uLnTx/>
                <a:uFillTx/>
                <a:latin typeface="Arial"/>
                <a:ea typeface="+mn-ea"/>
                <a:cs typeface="+mn-cs"/>
              </a:rPr>
              <a:t> </a:t>
            </a:r>
            <a:endParaRPr kumimoji="0" lang="en-US" sz="3200" b="0" i="0" u="none" strike="noStrike" kern="0" cap="none" spc="0" normalizeH="0" baseline="0" noProof="0" dirty="0">
              <a:ln>
                <a:noFill/>
              </a:ln>
              <a:solidFill>
                <a:srgbClr val="000000"/>
              </a:solidFill>
              <a:effectLst/>
              <a:uLnTx/>
              <a:uFillTx/>
              <a:latin typeface="Arial"/>
              <a:ea typeface="+mn-ea"/>
              <a:cs typeface="+mn-cs"/>
            </a:endParaRPr>
          </a:p>
        </p:txBody>
      </p:sp>
      <p:sp>
        <p:nvSpPr>
          <p:cNvPr id="29699" name="Line 4"/>
          <p:cNvSpPr>
            <a:spLocks noChangeShapeType="1"/>
          </p:cNvSpPr>
          <p:nvPr/>
        </p:nvSpPr>
        <p:spPr bwMode="auto">
          <a:xfrm>
            <a:off x="7467600" y="4267200"/>
            <a:ext cx="685800" cy="0"/>
          </a:xfrm>
          <a:prstGeom prst="line">
            <a:avLst/>
          </a:prstGeom>
          <a:noFill/>
          <a:ln w="57150">
            <a:solidFill>
              <a:srgbClr val="0000FF"/>
            </a:solidFill>
            <a:round/>
            <a:headEnd/>
            <a:tailEnd type="triangle" w="lg"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Line 4"/>
          <p:cNvSpPr>
            <a:spLocks noChangeShapeType="1"/>
          </p:cNvSpPr>
          <p:nvPr/>
        </p:nvSpPr>
        <p:spPr bwMode="auto">
          <a:xfrm>
            <a:off x="6705600" y="2057400"/>
            <a:ext cx="685800" cy="0"/>
          </a:xfrm>
          <a:prstGeom prst="line">
            <a:avLst/>
          </a:prstGeom>
          <a:noFill/>
          <a:ln w="57150">
            <a:solidFill>
              <a:srgbClr val="0000FF"/>
            </a:solidFill>
            <a:round/>
            <a:headEnd/>
            <a:tailEnd type="triangle" w="lg"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3" name="Straight Arrow Connector 2"/>
          <p:cNvCxnSpPr/>
          <p:nvPr/>
        </p:nvCxnSpPr>
        <p:spPr bwMode="auto">
          <a:xfrm>
            <a:off x="3886200" y="2623933"/>
            <a:ext cx="0" cy="381000"/>
          </a:xfrm>
          <a:prstGeom prst="straightConnector1">
            <a:avLst/>
          </a:prstGeom>
          <a:solidFill>
            <a:schemeClr val="accent1"/>
          </a:solidFill>
          <a:ln w="41275" cap="flat" cmpd="sng" algn="ctr">
            <a:solidFill>
              <a:schemeClr val="tx1"/>
            </a:solidFill>
            <a:prstDash val="solid"/>
            <a:round/>
            <a:headEnd type="none" w="med" len="med"/>
            <a:tailEnd type="triangle" w="lg" len="med"/>
          </a:ln>
          <a:effectLst/>
        </p:spPr>
      </p:cxnSp>
      <p:cxnSp>
        <p:nvCxnSpPr>
          <p:cNvPr id="9" name="Straight Arrow Connector 8"/>
          <p:cNvCxnSpPr/>
          <p:nvPr/>
        </p:nvCxnSpPr>
        <p:spPr bwMode="auto">
          <a:xfrm>
            <a:off x="3962400" y="4572000"/>
            <a:ext cx="0" cy="381000"/>
          </a:xfrm>
          <a:prstGeom prst="straightConnector1">
            <a:avLst/>
          </a:prstGeom>
          <a:solidFill>
            <a:schemeClr val="accent1"/>
          </a:solidFill>
          <a:ln w="41275" cap="flat" cmpd="sng" algn="ctr">
            <a:solidFill>
              <a:schemeClr val="tx1"/>
            </a:solidFill>
            <a:prstDash val="solid"/>
            <a:round/>
            <a:headEnd type="none" w="med" len="med"/>
            <a:tailEnd type="triangle" w="lg" len="med"/>
          </a:ln>
          <a:effectLst/>
        </p:spPr>
      </p:cxnSp>
    </p:spTree>
    <p:custDataLst>
      <p:tags r:id="rId1"/>
    </p:custDataLst>
    <p:extLst>
      <p:ext uri="{BB962C8B-B14F-4D97-AF65-F5344CB8AC3E}">
        <p14:creationId xmlns:p14="http://schemas.microsoft.com/office/powerpoint/2010/main" val="114039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p:cTn id="12"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xEl>
                                              <p:pRg st="1" end="1"/>
                                            </p:txEl>
                                          </p:spTgt>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29699"/>
                                        </p:tgtEl>
                                        <p:attrNameLst>
                                          <p:attrName>style.visibility</p:attrName>
                                        </p:attrNameLst>
                                      </p:cBhvr>
                                      <p:to>
                                        <p:strVal val="visible"/>
                                      </p:to>
                                    </p:set>
                                  </p:childTnLst>
                                </p:cTn>
                              </p:par>
                              <p:par>
                                <p:cTn id="17" presetID="29" presetClass="entr" presetSubtype="0" fill="hold" grpId="0"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10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969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body" sz="half" idx="1"/>
          </p:nvPr>
        </p:nvSpPr>
        <p:spPr>
          <a:xfrm>
            <a:off x="457200" y="2106612"/>
            <a:ext cx="4267200" cy="3379788"/>
          </a:xfrm>
        </p:spPr>
        <p:txBody>
          <a:bodyPr/>
          <a:lstStyle/>
          <a:p>
            <a:pPr eaLnBrk="1" hangingPunct="1">
              <a:buFontTx/>
              <a:buNone/>
            </a:pPr>
            <a:r>
              <a:rPr lang="en-US" u="sng" dirty="0"/>
              <a:t>1 </a:t>
            </a:r>
            <a:r>
              <a:rPr lang="en-US" sz="2000" u="sng" dirty="0"/>
              <a:t>mg/L</a:t>
            </a:r>
            <a:r>
              <a:rPr lang="en-US" u="sng" dirty="0"/>
              <a:t> coagulant </a:t>
            </a:r>
            <a:r>
              <a:rPr lang="en-US" sz="2000" u="sng" dirty="0"/>
              <a:t>   </a:t>
            </a:r>
            <a:endParaRPr lang="en-US" u="sng" dirty="0"/>
          </a:p>
          <a:p>
            <a:pPr eaLnBrk="1" hangingPunct="1"/>
            <a:r>
              <a:rPr lang="en-US" sz="2400" dirty="0"/>
              <a:t>Alum</a:t>
            </a:r>
          </a:p>
          <a:p>
            <a:pPr eaLnBrk="1" hangingPunct="1"/>
            <a:r>
              <a:rPr lang="en-US" sz="2400" dirty="0"/>
              <a:t>Ferric Sulfate</a:t>
            </a:r>
          </a:p>
          <a:p>
            <a:pPr eaLnBrk="1" hangingPunct="1"/>
            <a:r>
              <a:rPr lang="en-US" sz="2400" dirty="0"/>
              <a:t>Ferric Chloride</a:t>
            </a:r>
          </a:p>
          <a:p>
            <a:pPr eaLnBrk="1" hangingPunct="1"/>
            <a:r>
              <a:rPr lang="en-US" sz="2400" dirty="0" err="1"/>
              <a:t>Polyaluminum</a:t>
            </a:r>
            <a:r>
              <a:rPr lang="en-US" sz="2400" dirty="0"/>
              <a:t> Chloride </a:t>
            </a:r>
            <a:r>
              <a:rPr lang="en-US" sz="1600" dirty="0"/>
              <a:t>(Higher basicity less alkalinity removal)</a:t>
            </a:r>
          </a:p>
        </p:txBody>
      </p:sp>
      <p:sp>
        <p:nvSpPr>
          <p:cNvPr id="34818" name="Rectangle 3"/>
          <p:cNvSpPr>
            <a:spLocks noGrp="1" noChangeArrowheads="1"/>
          </p:cNvSpPr>
          <p:nvPr>
            <p:ph type="body" sz="half" idx="2"/>
          </p:nvPr>
        </p:nvSpPr>
        <p:spPr>
          <a:xfrm>
            <a:off x="4495800" y="2106612"/>
            <a:ext cx="4572000" cy="3379788"/>
          </a:xfrm>
        </p:spPr>
        <p:txBody>
          <a:bodyPr/>
          <a:lstStyle/>
          <a:p>
            <a:pPr eaLnBrk="1" hangingPunct="1">
              <a:buFontTx/>
              <a:buNone/>
            </a:pPr>
            <a:r>
              <a:rPr lang="en-US" u="sng" dirty="0"/>
              <a:t>reduces alkalinity by</a:t>
            </a:r>
            <a:r>
              <a:rPr lang="en-US" dirty="0"/>
              <a:t>:</a:t>
            </a:r>
          </a:p>
          <a:p>
            <a:pPr eaLnBrk="1" hangingPunct="1"/>
            <a:r>
              <a:rPr lang="en-US" sz="2400" dirty="0"/>
              <a:t>0.5 </a:t>
            </a:r>
            <a:r>
              <a:rPr lang="en-US" sz="1800" dirty="0"/>
              <a:t>mg/L as</a:t>
            </a:r>
            <a:r>
              <a:rPr lang="en-US" sz="2000" dirty="0"/>
              <a:t> </a:t>
            </a:r>
            <a:r>
              <a:rPr lang="en-US" sz="2400" dirty="0"/>
              <a:t>CaCO</a:t>
            </a:r>
            <a:r>
              <a:rPr lang="en-US" sz="1400" dirty="0"/>
              <a:t>3</a:t>
            </a:r>
            <a:endParaRPr lang="en-US" sz="2400" dirty="0"/>
          </a:p>
          <a:p>
            <a:pPr eaLnBrk="1" hangingPunct="1"/>
            <a:r>
              <a:rPr lang="en-US" sz="2400" dirty="0"/>
              <a:t>0.35 </a:t>
            </a:r>
            <a:r>
              <a:rPr lang="en-US" sz="1800" dirty="0"/>
              <a:t>mg/L as</a:t>
            </a:r>
            <a:r>
              <a:rPr lang="en-US" sz="2000" dirty="0"/>
              <a:t> </a:t>
            </a:r>
            <a:r>
              <a:rPr lang="en-US" sz="2400" dirty="0"/>
              <a:t>CaCO</a:t>
            </a:r>
            <a:r>
              <a:rPr lang="en-US" sz="1400" dirty="0"/>
              <a:t>3</a:t>
            </a:r>
            <a:endParaRPr lang="en-US" sz="2400" dirty="0"/>
          </a:p>
          <a:p>
            <a:pPr eaLnBrk="1" hangingPunct="1"/>
            <a:r>
              <a:rPr lang="en-US" sz="2400" dirty="0"/>
              <a:t>0.92 </a:t>
            </a:r>
            <a:r>
              <a:rPr lang="en-US" sz="1800" dirty="0"/>
              <a:t>mg/L as</a:t>
            </a:r>
            <a:r>
              <a:rPr lang="en-US" sz="2000" dirty="0"/>
              <a:t> </a:t>
            </a:r>
            <a:r>
              <a:rPr lang="en-US" sz="2400" dirty="0"/>
              <a:t>CaCO</a:t>
            </a:r>
            <a:r>
              <a:rPr lang="en-US" sz="1400" dirty="0"/>
              <a:t>3</a:t>
            </a:r>
          </a:p>
          <a:p>
            <a:pPr eaLnBrk="1" hangingPunct="1"/>
            <a:r>
              <a:rPr lang="en-US" sz="2400" dirty="0"/>
              <a:t>0.0-0.5 </a:t>
            </a:r>
            <a:r>
              <a:rPr lang="en-US" sz="1800" dirty="0"/>
              <a:t>mg/L as</a:t>
            </a:r>
            <a:r>
              <a:rPr lang="en-US" sz="2000" dirty="0"/>
              <a:t> </a:t>
            </a:r>
            <a:r>
              <a:rPr lang="en-US" sz="2400" dirty="0"/>
              <a:t>CaCO</a:t>
            </a:r>
            <a:r>
              <a:rPr lang="en-US" sz="1400" dirty="0"/>
              <a:t>3 </a:t>
            </a:r>
            <a:r>
              <a:rPr lang="en-US" sz="2000" dirty="0"/>
              <a:t>(Varies)</a:t>
            </a:r>
            <a:endParaRPr lang="en-US" sz="2400" dirty="0"/>
          </a:p>
          <a:p>
            <a:pPr eaLnBrk="1" hangingPunct="1">
              <a:buFontTx/>
              <a:buNone/>
            </a:pPr>
            <a:endParaRPr lang="en-US" sz="1600" dirty="0"/>
          </a:p>
        </p:txBody>
      </p:sp>
      <p:sp>
        <p:nvSpPr>
          <p:cNvPr id="34819" name="Rectangle 4"/>
          <p:cNvSpPr>
            <a:spLocks noGrp="1" noChangeArrowheads="1"/>
          </p:cNvSpPr>
          <p:nvPr>
            <p:ph type="title"/>
          </p:nvPr>
        </p:nvSpPr>
        <p:spPr>
          <a:xfrm>
            <a:off x="457200" y="274639"/>
            <a:ext cx="8229600" cy="1249362"/>
          </a:xfrm>
        </p:spPr>
        <p:txBody>
          <a:bodyPr anchor="t" anchorCtr="1"/>
          <a:lstStyle/>
          <a:p>
            <a:pPr eaLnBrk="1" hangingPunct="1"/>
            <a:r>
              <a:rPr lang="en-US" sz="3200" b="1" i="1" u="sng" dirty="0">
                <a:solidFill>
                  <a:srgbClr val="0000FF"/>
                </a:solidFill>
              </a:rPr>
              <a:t>Alkalinity </a:t>
            </a:r>
            <a:r>
              <a:rPr lang="en-US" sz="3200" b="1" i="1" dirty="0">
                <a:solidFill>
                  <a:schemeClr val="tx1"/>
                </a:solidFill>
              </a:rPr>
              <a:t>consumption per addition of </a:t>
            </a:r>
            <a:br>
              <a:rPr lang="en-US" sz="3200" b="1" i="1" dirty="0">
                <a:solidFill>
                  <a:schemeClr val="tx1"/>
                </a:solidFill>
              </a:rPr>
            </a:br>
            <a:r>
              <a:rPr lang="en-US" sz="3200" b="1" i="1" dirty="0">
                <a:solidFill>
                  <a:schemeClr val="tx1"/>
                </a:solidFill>
              </a:rPr>
              <a:t>1 </a:t>
            </a:r>
            <a:r>
              <a:rPr lang="en-US" sz="2800" b="1" i="1" dirty="0">
                <a:solidFill>
                  <a:schemeClr val="tx1"/>
                </a:solidFill>
              </a:rPr>
              <a:t>mg/L</a:t>
            </a:r>
            <a:r>
              <a:rPr lang="en-US" sz="3200" b="1" i="1" dirty="0">
                <a:solidFill>
                  <a:schemeClr val="tx1"/>
                </a:solidFill>
              </a:rPr>
              <a:t> of Coagulant</a:t>
            </a:r>
            <a:endParaRPr lang="en-US" sz="5400" b="1" i="1" dirty="0">
              <a:solidFill>
                <a:schemeClr val="tx1"/>
              </a:solidFill>
            </a:endParaRPr>
          </a:p>
        </p:txBody>
      </p:sp>
    </p:spTree>
    <p:extLst>
      <p:ext uri="{BB962C8B-B14F-4D97-AF65-F5344CB8AC3E}">
        <p14:creationId xmlns:p14="http://schemas.microsoft.com/office/powerpoint/2010/main" val="4740933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457200" y="274641"/>
            <a:ext cx="8229600" cy="1096961"/>
          </a:xfrm>
        </p:spPr>
        <p:txBody>
          <a:bodyPr/>
          <a:lstStyle/>
          <a:p>
            <a:pPr eaLnBrk="1" hangingPunct="1"/>
            <a:r>
              <a:rPr lang="en-US" sz="3600" b="1" i="1" dirty="0"/>
              <a:t>Need </a:t>
            </a:r>
            <a:r>
              <a:rPr lang="en-US" sz="3600" b="1" i="1" u="sng" dirty="0">
                <a:solidFill>
                  <a:srgbClr val="0000FF"/>
                </a:solidFill>
              </a:rPr>
              <a:t>Alkalinity</a:t>
            </a:r>
            <a:r>
              <a:rPr lang="en-US" sz="3600" b="1" i="1" dirty="0">
                <a:solidFill>
                  <a:srgbClr val="0000FF"/>
                </a:solidFill>
              </a:rPr>
              <a:t>?</a:t>
            </a:r>
            <a:endParaRPr lang="en-US" sz="2000" b="1" i="1" dirty="0"/>
          </a:p>
        </p:txBody>
      </p:sp>
      <p:sp>
        <p:nvSpPr>
          <p:cNvPr id="26626" name="Rectangle 3"/>
          <p:cNvSpPr>
            <a:spLocks noGrp="1" noChangeArrowheads="1"/>
          </p:cNvSpPr>
          <p:nvPr>
            <p:ph type="body" idx="1"/>
          </p:nvPr>
        </p:nvSpPr>
        <p:spPr>
          <a:xfrm>
            <a:off x="457200" y="1600200"/>
            <a:ext cx="8305800" cy="4144965"/>
          </a:xfrm>
        </p:spPr>
        <p:txBody>
          <a:bodyPr/>
          <a:lstStyle/>
          <a:p>
            <a:pPr eaLnBrk="1" hangingPunct="1"/>
            <a:r>
              <a:rPr lang="en-US" sz="2800" dirty="0"/>
              <a:t>What chemicals can be used to increase alkalinity?</a:t>
            </a:r>
          </a:p>
          <a:p>
            <a:pPr marL="1371566" lvl="2" indent="-457189" eaLnBrk="1" hangingPunct="1">
              <a:buFont typeface="+mj-lt"/>
              <a:buAutoNum type="arabicPeriod"/>
            </a:pPr>
            <a:r>
              <a:rPr lang="en-US" dirty="0"/>
              <a:t>Lime, </a:t>
            </a:r>
            <a:r>
              <a:rPr lang="en-US" dirty="0" err="1"/>
              <a:t>CaO</a:t>
            </a:r>
            <a:r>
              <a:rPr lang="en-US" dirty="0"/>
              <a:t> or Ca(OH)</a:t>
            </a:r>
            <a:r>
              <a:rPr lang="en-US" baseline="-25000" dirty="0"/>
              <a:t>2</a:t>
            </a:r>
          </a:p>
          <a:p>
            <a:pPr marL="1371566" lvl="2" indent="-457189" eaLnBrk="1" hangingPunct="1">
              <a:buFont typeface="+mj-lt"/>
              <a:buAutoNum type="arabicPeriod"/>
            </a:pPr>
            <a:r>
              <a:rPr lang="en-US" dirty="0"/>
              <a:t>Soda ash, Na</a:t>
            </a:r>
            <a:r>
              <a:rPr lang="en-US" baseline="-25000" dirty="0"/>
              <a:t>2</a:t>
            </a:r>
            <a:r>
              <a:rPr lang="en-US" dirty="0"/>
              <a:t>CO</a:t>
            </a:r>
            <a:r>
              <a:rPr lang="en-US" baseline="-25000" dirty="0"/>
              <a:t>3</a:t>
            </a:r>
          </a:p>
          <a:p>
            <a:pPr marL="1371566" lvl="2" indent="-457189" eaLnBrk="1" hangingPunct="1">
              <a:buFont typeface="+mj-lt"/>
              <a:buAutoNum type="arabicPeriod"/>
            </a:pPr>
            <a:r>
              <a:rPr lang="en-US" dirty="0"/>
              <a:t>Caustic soda, </a:t>
            </a:r>
            <a:r>
              <a:rPr lang="en-US" dirty="0" err="1"/>
              <a:t>NaOH</a:t>
            </a:r>
            <a:endParaRPr lang="en-US" dirty="0"/>
          </a:p>
          <a:p>
            <a:pPr marL="1371566" lvl="2" indent="-457189" eaLnBrk="1" hangingPunct="1">
              <a:buFont typeface="+mj-lt"/>
              <a:buAutoNum type="arabicPeriod"/>
            </a:pPr>
            <a:r>
              <a:rPr lang="en-US" dirty="0"/>
              <a:t>Sodium bicarbonate, NaHCO</a:t>
            </a:r>
            <a:r>
              <a:rPr lang="en-US" baseline="-25000" dirty="0"/>
              <a:t>3</a:t>
            </a:r>
            <a:r>
              <a:rPr lang="en-US" dirty="0"/>
              <a:t> </a:t>
            </a:r>
          </a:p>
          <a:p>
            <a:pPr lvl="2" eaLnBrk="1" hangingPunct="1">
              <a:buFontTx/>
              <a:buNone/>
            </a:pPr>
            <a:endParaRPr lang="en-US" b="1" i="1" u="sng" dirty="0"/>
          </a:p>
        </p:txBody>
      </p:sp>
      <p:sp>
        <p:nvSpPr>
          <p:cNvPr id="3" name="TextBox 2"/>
          <p:cNvSpPr txBox="1"/>
          <p:nvPr/>
        </p:nvSpPr>
        <p:spPr>
          <a:xfrm>
            <a:off x="990600" y="4724400"/>
            <a:ext cx="6832520" cy="830997"/>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0"/>
              </a:spcBef>
              <a:spcAft>
                <a:spcPct val="0"/>
              </a:spcAft>
              <a:buClr>
                <a:srgbClr val="00B050"/>
              </a:buClr>
              <a:buSzTx/>
              <a:buFont typeface="Wingdings" panose="05000000000000000000" pitchFamily="2" charset="2"/>
              <a:buChar char="v"/>
              <a:tabLst/>
              <a:defRPr/>
            </a:pPr>
            <a:r>
              <a:rPr kumimoji="0" lang="en-US" sz="2400" b="0" i="0" u="none" strike="noStrike" kern="1200" cap="none" spc="0" normalizeH="0" baseline="0" noProof="0" dirty="0">
                <a:ln>
                  <a:noFill/>
                </a:ln>
                <a:solidFill>
                  <a:srgbClr val="000000"/>
                </a:solidFill>
                <a:effectLst/>
                <a:uLnTx/>
                <a:uFillTx/>
                <a:latin typeface="Arial" charset="0"/>
                <a:ea typeface="+mn-ea"/>
                <a:cs typeface="+mn-cs"/>
              </a:rPr>
              <a:t>Lime is least expensive, but can be difficult to handle and feed.</a:t>
            </a:r>
          </a:p>
        </p:txBody>
      </p:sp>
      <p:sp>
        <p:nvSpPr>
          <p:cNvPr id="5" name="Content Placeholder 2"/>
          <p:cNvSpPr txBox="1">
            <a:spLocks/>
          </p:cNvSpPr>
          <p:nvPr/>
        </p:nvSpPr>
        <p:spPr bwMode="auto">
          <a:xfrm>
            <a:off x="5486400" y="2628900"/>
            <a:ext cx="3491283" cy="800100"/>
          </a:xfrm>
          <a:prstGeom prst="rect">
            <a:avLst/>
          </a:prstGeom>
          <a:noFill/>
          <a:ln w="12700">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342891" indent="-342891" algn="l" rtl="0" eaLnBrk="0" fontAlgn="base" hangingPunct="0">
              <a:spcBef>
                <a:spcPct val="20000"/>
              </a:spcBef>
              <a:spcAft>
                <a:spcPct val="0"/>
              </a:spcAft>
              <a:buChar char="•"/>
              <a:defRPr sz="3200">
                <a:solidFill>
                  <a:schemeClr val="tx1"/>
                </a:solidFill>
                <a:latin typeface="+mn-lt"/>
                <a:ea typeface="+mn-ea"/>
                <a:cs typeface="+mn-cs"/>
              </a:defRPr>
            </a:lvl1pPr>
            <a:lvl2pPr marL="742932" indent="-285744" algn="l" rtl="0" eaLnBrk="0" fontAlgn="base" hangingPunct="0">
              <a:spcBef>
                <a:spcPct val="20000"/>
              </a:spcBef>
              <a:spcAft>
                <a:spcPct val="0"/>
              </a:spcAft>
              <a:buChar char="–"/>
              <a:defRPr sz="2800">
                <a:solidFill>
                  <a:schemeClr val="tx1"/>
                </a:solidFill>
                <a:latin typeface="+mn-lt"/>
              </a:defRPr>
            </a:lvl2pPr>
            <a:lvl3pPr marL="1142971" indent="-228594" algn="l" rtl="0" eaLnBrk="0" fontAlgn="base" hangingPunct="0">
              <a:spcBef>
                <a:spcPct val="20000"/>
              </a:spcBef>
              <a:spcAft>
                <a:spcPct val="0"/>
              </a:spcAft>
              <a:buChar char="•"/>
              <a:defRPr sz="2400">
                <a:solidFill>
                  <a:schemeClr val="tx1"/>
                </a:solidFill>
                <a:latin typeface="+mn-lt"/>
              </a:defRPr>
            </a:lvl3pPr>
            <a:lvl4pPr marL="1600160" indent="-228594" algn="l" rtl="0" eaLnBrk="0" fontAlgn="base" hangingPunct="0">
              <a:spcBef>
                <a:spcPct val="20000"/>
              </a:spcBef>
              <a:spcAft>
                <a:spcPct val="0"/>
              </a:spcAft>
              <a:buChar char="–"/>
              <a:defRPr sz="2000">
                <a:solidFill>
                  <a:schemeClr val="tx1"/>
                </a:solidFill>
                <a:latin typeface="+mn-lt"/>
              </a:defRPr>
            </a:lvl4pPr>
            <a:lvl5pPr marL="2057349" indent="-228594" algn="l" rtl="0" eaLnBrk="0" fontAlgn="base" hangingPunct="0">
              <a:spcBef>
                <a:spcPct val="20000"/>
              </a:spcBef>
              <a:spcAft>
                <a:spcPct val="0"/>
              </a:spcAft>
              <a:buChar char="»"/>
              <a:defRPr sz="2000">
                <a:solidFill>
                  <a:schemeClr val="tx1"/>
                </a:solidFill>
                <a:latin typeface="+mn-lt"/>
              </a:defRPr>
            </a:lvl5pPr>
            <a:lvl6pPr marL="2514537" indent="-228594" algn="l" rtl="0" fontAlgn="base">
              <a:spcBef>
                <a:spcPct val="20000"/>
              </a:spcBef>
              <a:spcAft>
                <a:spcPct val="0"/>
              </a:spcAft>
              <a:buChar char="»"/>
              <a:defRPr sz="2000">
                <a:solidFill>
                  <a:schemeClr val="tx1"/>
                </a:solidFill>
                <a:latin typeface="+mn-lt"/>
              </a:defRPr>
            </a:lvl6pPr>
            <a:lvl7pPr marL="2971726" indent="-228594" algn="l" rtl="0" fontAlgn="base">
              <a:spcBef>
                <a:spcPct val="20000"/>
              </a:spcBef>
              <a:spcAft>
                <a:spcPct val="0"/>
              </a:spcAft>
              <a:buChar char="»"/>
              <a:defRPr sz="2000">
                <a:solidFill>
                  <a:schemeClr val="tx1"/>
                </a:solidFill>
                <a:latin typeface="+mn-lt"/>
              </a:defRPr>
            </a:lvl7pPr>
            <a:lvl8pPr marL="3428914" indent="-228594" algn="l" rtl="0" fontAlgn="base">
              <a:spcBef>
                <a:spcPct val="20000"/>
              </a:spcBef>
              <a:spcAft>
                <a:spcPct val="0"/>
              </a:spcAft>
              <a:buChar char="»"/>
              <a:defRPr sz="2000">
                <a:solidFill>
                  <a:schemeClr val="tx1"/>
                </a:solidFill>
                <a:latin typeface="+mn-lt"/>
              </a:defRPr>
            </a:lvl8pPr>
            <a:lvl9pPr marL="3886103" indent="-228594" algn="l" rtl="0" fontAlgn="base">
              <a:spcBef>
                <a:spcPct val="20000"/>
              </a:spcBef>
              <a:spcAft>
                <a:spcPct val="0"/>
              </a:spcAft>
              <a:buChar char="»"/>
              <a:defRPr sz="2000">
                <a:solidFill>
                  <a:schemeClr val="tx1"/>
                </a:solidFill>
                <a:latin typeface="+mn-lt"/>
              </a:defRPr>
            </a:lvl9pPr>
          </a:lstStyle>
          <a:p>
            <a:pPr marL="1143000" indent="-1143000" eaLnBrk="1" hangingPunct="1">
              <a:buFontTx/>
              <a:buNone/>
            </a:pPr>
            <a:r>
              <a:rPr lang="en-US" sz="2000" kern="0" dirty="0"/>
              <a:t>Alkalinity = [OH</a:t>
            </a:r>
            <a:r>
              <a:rPr lang="en-US" sz="2400" b="1" kern="0" baseline="40000" dirty="0"/>
              <a:t>-</a:t>
            </a:r>
            <a:r>
              <a:rPr lang="en-US" sz="2000" b="1" kern="0" baseline="40000" dirty="0"/>
              <a:t>1</a:t>
            </a:r>
            <a:r>
              <a:rPr lang="en-US" sz="2000" kern="0" dirty="0"/>
              <a:t>] + [HCO</a:t>
            </a:r>
            <a:r>
              <a:rPr lang="en-US" sz="2000" kern="0" baseline="-25000" dirty="0"/>
              <a:t>3</a:t>
            </a:r>
            <a:r>
              <a:rPr lang="en-US" sz="2400" b="1" kern="0" baseline="40000" dirty="0"/>
              <a:t>-</a:t>
            </a:r>
            <a:r>
              <a:rPr lang="en-US" sz="2000" b="1" kern="0" baseline="40000" dirty="0"/>
              <a:t>1</a:t>
            </a:r>
            <a:r>
              <a:rPr lang="en-US" sz="2000" kern="0" dirty="0"/>
              <a:t>] + 2[CO</a:t>
            </a:r>
            <a:r>
              <a:rPr lang="en-US" sz="2000" kern="0" baseline="-25000" dirty="0"/>
              <a:t>3</a:t>
            </a:r>
            <a:r>
              <a:rPr lang="en-US" sz="2400" b="1" kern="0" baseline="30000" dirty="0"/>
              <a:t>-</a:t>
            </a:r>
            <a:r>
              <a:rPr lang="en-US" sz="2000" kern="0" baseline="30000" dirty="0"/>
              <a:t>2</a:t>
            </a:r>
            <a:r>
              <a:rPr lang="en-US" sz="2000" kern="0" dirty="0"/>
              <a:t>] – [H</a:t>
            </a:r>
            <a:r>
              <a:rPr lang="en-US" sz="2000" kern="0" baseline="30000" dirty="0"/>
              <a:t>+</a:t>
            </a:r>
            <a:r>
              <a:rPr lang="en-US" sz="2000" kern="0" dirty="0"/>
              <a:t>] </a:t>
            </a:r>
          </a:p>
          <a:p>
            <a:pPr marL="0" indent="0" eaLnBrk="1" hangingPunct="1">
              <a:buFontTx/>
              <a:buNone/>
            </a:pPr>
            <a:endParaRPr lang="en-US" sz="3600" kern="0" dirty="0"/>
          </a:p>
          <a:p>
            <a:pPr marL="0" indent="0" eaLnBrk="1" hangingPunct="1">
              <a:buFontTx/>
              <a:buNone/>
            </a:pPr>
            <a:r>
              <a:rPr lang="en-US" sz="2800" kern="0" dirty="0"/>
              <a:t>                    </a:t>
            </a:r>
            <a:endParaRPr lang="en-US" sz="2400" kern="0" dirty="0"/>
          </a:p>
        </p:txBody>
      </p:sp>
    </p:spTree>
    <p:custDataLst>
      <p:tags r:id="rId1"/>
    </p:custDataLst>
    <p:extLst>
      <p:ext uri="{BB962C8B-B14F-4D97-AF65-F5344CB8AC3E}">
        <p14:creationId xmlns:p14="http://schemas.microsoft.com/office/powerpoint/2010/main" val="167774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body" sz="half" idx="1"/>
          </p:nvPr>
        </p:nvSpPr>
        <p:spPr>
          <a:xfrm>
            <a:off x="457200" y="1908175"/>
            <a:ext cx="4038600" cy="3349625"/>
          </a:xfrm>
        </p:spPr>
        <p:txBody>
          <a:bodyPr/>
          <a:lstStyle/>
          <a:p>
            <a:pPr eaLnBrk="1" hangingPunct="1">
              <a:buFontTx/>
              <a:buNone/>
            </a:pPr>
            <a:r>
              <a:rPr lang="en-US" u="sng" dirty="0"/>
              <a:t>1 </a:t>
            </a:r>
            <a:r>
              <a:rPr lang="en-US" sz="2400" u="sng" dirty="0"/>
              <a:t>mg/l</a:t>
            </a:r>
            <a:r>
              <a:rPr lang="en-US" u="sng" dirty="0"/>
              <a:t> Alkali added</a:t>
            </a:r>
          </a:p>
          <a:p>
            <a:pPr eaLnBrk="1" hangingPunct="1"/>
            <a:r>
              <a:rPr lang="en-US" dirty="0"/>
              <a:t>Hydrated lime (95%)</a:t>
            </a:r>
          </a:p>
          <a:p>
            <a:pPr eaLnBrk="1" hangingPunct="1"/>
            <a:r>
              <a:rPr lang="en-US" dirty="0" err="1"/>
              <a:t>Unslaked</a:t>
            </a:r>
            <a:r>
              <a:rPr lang="en-US" dirty="0"/>
              <a:t> Lime(90%)</a:t>
            </a:r>
          </a:p>
          <a:p>
            <a:pPr eaLnBrk="1" hangingPunct="1"/>
            <a:r>
              <a:rPr lang="en-US" dirty="0"/>
              <a:t>Caustic Soda</a:t>
            </a:r>
          </a:p>
          <a:p>
            <a:pPr eaLnBrk="1" hangingPunct="1"/>
            <a:r>
              <a:rPr lang="en-US" dirty="0"/>
              <a:t>Soda Ash</a:t>
            </a:r>
          </a:p>
        </p:txBody>
      </p:sp>
      <p:sp>
        <p:nvSpPr>
          <p:cNvPr id="35842" name="Rectangle 3"/>
          <p:cNvSpPr>
            <a:spLocks noGrp="1" noChangeArrowheads="1"/>
          </p:cNvSpPr>
          <p:nvPr>
            <p:ph type="body" sz="half" idx="2"/>
          </p:nvPr>
        </p:nvSpPr>
        <p:spPr>
          <a:xfrm>
            <a:off x="4648200" y="1908175"/>
            <a:ext cx="4038600" cy="3349625"/>
          </a:xfrm>
        </p:spPr>
        <p:txBody>
          <a:bodyPr/>
          <a:lstStyle/>
          <a:p>
            <a:pPr eaLnBrk="1" hangingPunct="1">
              <a:buFontTx/>
              <a:buNone/>
            </a:pPr>
            <a:r>
              <a:rPr lang="en-US" u="sng" dirty="0"/>
              <a:t>Increases Alkalinity</a:t>
            </a:r>
          </a:p>
          <a:p>
            <a:pPr eaLnBrk="1" hangingPunct="1"/>
            <a:r>
              <a:rPr lang="en-US" dirty="0"/>
              <a:t>1.28 </a:t>
            </a:r>
            <a:r>
              <a:rPr lang="en-US" sz="2000" dirty="0"/>
              <a:t>mg/L as </a:t>
            </a:r>
            <a:r>
              <a:rPr lang="en-US" dirty="0"/>
              <a:t>CaCO</a:t>
            </a:r>
            <a:r>
              <a:rPr lang="en-US" sz="1600" dirty="0"/>
              <a:t>3</a:t>
            </a:r>
            <a:endParaRPr lang="en-US" dirty="0"/>
          </a:p>
          <a:p>
            <a:pPr eaLnBrk="1" hangingPunct="1"/>
            <a:r>
              <a:rPr lang="en-US" dirty="0"/>
              <a:t>1.61 </a:t>
            </a:r>
            <a:r>
              <a:rPr lang="en-US" sz="2000" dirty="0"/>
              <a:t>mg/L as </a:t>
            </a:r>
            <a:r>
              <a:rPr lang="en-US" dirty="0"/>
              <a:t>CaCO</a:t>
            </a:r>
            <a:r>
              <a:rPr lang="en-US" sz="1600" dirty="0"/>
              <a:t>3</a:t>
            </a:r>
            <a:endParaRPr lang="en-US" dirty="0"/>
          </a:p>
          <a:p>
            <a:pPr eaLnBrk="1" hangingPunct="1"/>
            <a:r>
              <a:rPr lang="en-US" dirty="0"/>
              <a:t>1.25 </a:t>
            </a:r>
            <a:r>
              <a:rPr lang="en-US" sz="2000" dirty="0"/>
              <a:t>mg/L as </a:t>
            </a:r>
            <a:r>
              <a:rPr lang="en-US" dirty="0"/>
              <a:t>CaCO</a:t>
            </a:r>
            <a:r>
              <a:rPr lang="en-US" sz="1600" dirty="0"/>
              <a:t>3</a:t>
            </a:r>
          </a:p>
          <a:p>
            <a:pPr eaLnBrk="1" hangingPunct="1"/>
            <a:r>
              <a:rPr lang="en-US" dirty="0"/>
              <a:t>0.94 </a:t>
            </a:r>
            <a:r>
              <a:rPr lang="en-US" sz="2000" dirty="0"/>
              <a:t>mg/L as </a:t>
            </a:r>
            <a:r>
              <a:rPr lang="en-US" dirty="0"/>
              <a:t>CaCO</a:t>
            </a:r>
            <a:r>
              <a:rPr lang="en-US" sz="1600" dirty="0"/>
              <a:t>3</a:t>
            </a:r>
            <a:endParaRPr lang="en-US" dirty="0"/>
          </a:p>
          <a:p>
            <a:pPr eaLnBrk="1" hangingPunct="1"/>
            <a:endParaRPr lang="en-US" sz="1600" dirty="0"/>
          </a:p>
          <a:p>
            <a:pPr eaLnBrk="1" hangingPunct="1">
              <a:buFontTx/>
              <a:buNone/>
            </a:pPr>
            <a:endParaRPr lang="en-US" sz="1600" dirty="0"/>
          </a:p>
        </p:txBody>
      </p:sp>
      <p:sp>
        <p:nvSpPr>
          <p:cNvPr id="35843" name="Rectangle 4"/>
          <p:cNvSpPr>
            <a:spLocks noGrp="1" noChangeArrowheads="1"/>
          </p:cNvSpPr>
          <p:nvPr>
            <p:ph type="title"/>
          </p:nvPr>
        </p:nvSpPr>
        <p:spPr>
          <a:xfrm>
            <a:off x="473676" y="354013"/>
            <a:ext cx="8229600" cy="1398587"/>
          </a:xfrm>
        </p:spPr>
        <p:txBody>
          <a:bodyPr anchor="t" anchorCtr="1"/>
          <a:lstStyle/>
          <a:p>
            <a:pPr eaLnBrk="1" hangingPunct="1"/>
            <a:r>
              <a:rPr lang="en-US" sz="3200" b="1" i="1" u="sng" dirty="0">
                <a:solidFill>
                  <a:srgbClr val="0000FF"/>
                </a:solidFill>
              </a:rPr>
              <a:t>Alkalinity</a:t>
            </a:r>
            <a:r>
              <a:rPr lang="en-US" sz="3200" b="1" i="1" dirty="0">
                <a:solidFill>
                  <a:schemeClr val="tx1"/>
                </a:solidFill>
              </a:rPr>
              <a:t> increase per addition of </a:t>
            </a:r>
            <a:br>
              <a:rPr lang="en-US" sz="3200" b="1" i="1" dirty="0">
                <a:solidFill>
                  <a:schemeClr val="tx1"/>
                </a:solidFill>
              </a:rPr>
            </a:br>
            <a:r>
              <a:rPr lang="en-US" sz="3200" b="1" i="1" dirty="0">
                <a:solidFill>
                  <a:schemeClr val="tx1"/>
                </a:solidFill>
              </a:rPr>
              <a:t>1 mg/L of Alkali</a:t>
            </a:r>
            <a:endParaRPr lang="en-US" sz="5400" b="1" i="1" dirty="0">
              <a:solidFill>
                <a:schemeClr val="tx1"/>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Break</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485609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alpha val="77000"/>
            </a:srgbClr>
          </a:solidFill>
          <a:ln w="50800">
            <a:noFill/>
            <a:round/>
          </a:ln>
        </p:spPr>
        <p:txBody>
          <a:bodyPr/>
          <a:lstStyle/>
          <a:p>
            <a:pPr algn="l"/>
            <a:r>
              <a:rPr lang="en-US" sz="4000" b="1" dirty="0">
                <a:solidFill>
                  <a:schemeClr val="bg1"/>
                </a:solidFill>
              </a:rPr>
              <a:t>Test Prep:</a:t>
            </a:r>
          </a:p>
        </p:txBody>
      </p:sp>
      <p:sp>
        <p:nvSpPr>
          <p:cNvPr id="3" name="Content Placeholder 2"/>
          <p:cNvSpPr>
            <a:spLocks noGrp="1"/>
          </p:cNvSpPr>
          <p:nvPr>
            <p:ph idx="1"/>
          </p:nvPr>
        </p:nvSpPr>
        <p:spPr>
          <a:xfrm>
            <a:off x="457200" y="1524000"/>
            <a:ext cx="8229600" cy="4343400"/>
          </a:xfrm>
          <a:solidFill>
            <a:srgbClr val="CCCC00">
              <a:alpha val="26000"/>
            </a:srgbClr>
          </a:solidFill>
          <a:ln w="53975">
            <a:solidFill>
              <a:srgbClr val="CCCC00"/>
            </a:solidFill>
            <a:round/>
          </a:ln>
        </p:spPr>
        <p:txBody>
          <a:bodyPr/>
          <a:lstStyle/>
          <a:p>
            <a:pPr marL="514350" indent="-514350">
              <a:spcAft>
                <a:spcPts val="600"/>
              </a:spcAft>
              <a:buNone/>
            </a:pPr>
            <a:r>
              <a:rPr lang="en-US" sz="2400" dirty="0"/>
              <a:t>Q:  As the TOC increases, the TOC percentage removal required from a source water supply _______.</a:t>
            </a:r>
          </a:p>
          <a:p>
            <a:pPr marL="914400" indent="-457200">
              <a:buFont typeface="+mj-lt"/>
              <a:buAutoNum type="alphaLcPeriod"/>
            </a:pPr>
            <a:r>
              <a:rPr lang="en-US" sz="2400" dirty="0"/>
              <a:t>Increases as alkalinity increases</a:t>
            </a:r>
          </a:p>
          <a:p>
            <a:pPr marL="914400" indent="-457200">
              <a:buFont typeface="+mj-lt"/>
              <a:buAutoNum type="alphaLcPeriod"/>
            </a:pPr>
            <a:r>
              <a:rPr lang="en-US" sz="2400" dirty="0"/>
              <a:t>Increases as alkalinity decreases</a:t>
            </a:r>
          </a:p>
          <a:p>
            <a:pPr marL="914400" indent="-457200">
              <a:buFont typeface="+mj-lt"/>
              <a:buAutoNum type="alphaLcPeriod"/>
            </a:pPr>
            <a:r>
              <a:rPr lang="en-US" sz="2400" dirty="0"/>
              <a:t>Decreases as pH increases</a:t>
            </a:r>
          </a:p>
          <a:p>
            <a:pPr marL="914400" indent="-457200">
              <a:buFont typeface="+mj-lt"/>
              <a:buAutoNum type="alphaLcPeriod"/>
            </a:pPr>
            <a:r>
              <a:rPr lang="en-US" sz="2400" dirty="0"/>
              <a:t>Decreases as temperature increases</a:t>
            </a:r>
          </a:p>
          <a:p>
            <a:pPr marL="457200" indent="0">
              <a:buNone/>
            </a:pPr>
            <a:endParaRPr lang="en-US" sz="2400" dirty="0"/>
          </a:p>
          <a:p>
            <a:pPr marL="0" indent="0">
              <a:buNone/>
            </a:pPr>
            <a:endParaRPr lang="en-US" sz="2000" dirty="0"/>
          </a:p>
          <a:p>
            <a:pPr marL="0" indent="0">
              <a:buNone/>
            </a:pPr>
            <a:endParaRPr lang="en-US" sz="2000" dirty="0"/>
          </a:p>
          <a:p>
            <a:pPr marL="0" indent="0" algn="r">
              <a:buNone/>
            </a:pPr>
            <a:r>
              <a:rPr lang="en-US" sz="2000" dirty="0"/>
              <a:t>Water Operator Certification Exam Prep: page 86, #189</a:t>
            </a:r>
          </a:p>
        </p:txBody>
      </p:sp>
    </p:spTree>
    <p:extLst>
      <p:ext uri="{BB962C8B-B14F-4D97-AF65-F5344CB8AC3E}">
        <p14:creationId xmlns:p14="http://schemas.microsoft.com/office/powerpoint/2010/main" val="25268523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a:xfrm>
            <a:off x="457200" y="457201"/>
            <a:ext cx="8229600" cy="1131332"/>
          </a:xfrm>
        </p:spPr>
        <p:txBody>
          <a:bodyPr/>
          <a:lstStyle/>
          <a:p>
            <a:pPr algn="l" eaLnBrk="1" hangingPunct="1"/>
            <a:r>
              <a:rPr lang="en-US" sz="3600" b="1" i="1" u="sng" dirty="0"/>
              <a:t>Stage 1 D/DBP Rule</a:t>
            </a:r>
            <a:r>
              <a:rPr lang="en-US" sz="3600" b="1" i="1" dirty="0"/>
              <a:t>: </a:t>
            </a:r>
          </a:p>
        </p:txBody>
      </p:sp>
      <p:graphicFrame>
        <p:nvGraphicFramePr>
          <p:cNvPr id="17412" name="Group 4"/>
          <p:cNvGraphicFramePr>
            <a:graphicFrameLocks noGrp="1"/>
          </p:cNvGraphicFramePr>
          <p:nvPr>
            <p:ph idx="1"/>
          </p:nvPr>
        </p:nvGraphicFramePr>
        <p:xfrm>
          <a:off x="457203" y="1600201"/>
          <a:ext cx="8305799" cy="4037605"/>
        </p:xfrm>
        <a:graphic>
          <a:graphicData uri="http://schemas.openxmlformats.org/drawingml/2006/table">
            <a:tbl>
              <a:tblPr/>
              <a:tblGrid>
                <a:gridCol w="23622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gridCol w="1981200">
                  <a:extLst>
                    <a:ext uri="{9D8B030D-6E8A-4147-A177-3AD203B41FA5}">
                      <a16:colId xmlns:a16="http://schemas.microsoft.com/office/drawing/2014/main" val="20002"/>
                    </a:ext>
                  </a:extLst>
                </a:gridCol>
                <a:gridCol w="1828799">
                  <a:extLst>
                    <a:ext uri="{9D8B030D-6E8A-4147-A177-3AD203B41FA5}">
                      <a16:colId xmlns:a16="http://schemas.microsoft.com/office/drawing/2014/main" val="20003"/>
                    </a:ext>
                  </a:extLst>
                </a:gridCol>
              </a:tblGrid>
              <a:tr h="990599">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cs typeface="Times New Roman" pitchFamily="18" charset="0"/>
                        </a:rPr>
                        <a:t>Required Percent Removal of TOC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cs typeface="Times New Roman" pitchFamily="18" charset="0"/>
                        </a:rPr>
                        <a:t>based on source water TOC and alkalinity</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782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mn-lt"/>
                      </a:endParaRPr>
                    </a:p>
                  </a:txBody>
                  <a:tcPr marL="0" marR="0" marT="0" marB="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mn-lt"/>
                          <a:cs typeface="Times New Roman" pitchFamily="18" charset="0"/>
                        </a:rPr>
                        <a:t>Alkalinity</a:t>
                      </a:r>
                      <a:endParaRPr kumimoji="0" lang="en-US" sz="20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704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mn-lt"/>
                          <a:cs typeface="Times New Roman" pitchFamily="18" charset="0"/>
                        </a:rPr>
                        <a:t>TOC (mg/L)</a:t>
                      </a:r>
                      <a:endParaRPr kumimoji="0" lang="en-US" sz="2000" b="0" i="0" u="none" strike="noStrike" cap="none" normalizeH="0" baseline="0" dirty="0">
                        <a:ln>
                          <a:noFill/>
                        </a:ln>
                        <a:solidFill>
                          <a:schemeClr val="tx1"/>
                        </a:solidFill>
                        <a:effectLst/>
                        <a:latin typeface="+mn-lt"/>
                      </a:endParaRPr>
                    </a:p>
                  </a:txBody>
                  <a:tcPr marL="0" marR="0" marT="0" marB="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0-60 mg/L</a:t>
                      </a:r>
                      <a:endParaRPr kumimoji="0" lang="en-US" sz="1600" b="0"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60-120 mg/L</a:t>
                      </a:r>
                      <a:endParaRPr kumimoji="0" lang="en-US" sz="1600" b="0"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&gt;120 mg/L</a:t>
                      </a:r>
                      <a:endParaRPr kumimoji="0" lang="en-US" sz="1600" b="0"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2561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less than 2.0 mg/L</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no action</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no action</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no action</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6498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2.0 to &lt;4.0 mg/L</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35</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25</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15</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4.0 to &lt;8.0 mg/L</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45</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35</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25</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45042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greater than 8.0 mg/L</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mn-lt"/>
                          <a:cs typeface="Times New Roman" pitchFamily="18" charset="0"/>
                        </a:rPr>
                        <a:t>50</a:t>
                      </a:r>
                      <a:endParaRPr kumimoji="0" lang="en-US" sz="1600" b="1" i="0" u="none" strike="noStrike" cap="none" normalizeH="0" baseline="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40</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mn-lt"/>
                          <a:cs typeface="Times New Roman" pitchFamily="18" charset="0"/>
                        </a:rPr>
                        <a:t>30</a:t>
                      </a:r>
                      <a:endParaRPr kumimoji="0" lang="en-US" sz="1600" b="1" i="0" u="none" strike="noStrike" cap="none" normalizeH="0" baseline="0" dirty="0">
                        <a:ln>
                          <a:noFill/>
                        </a:ln>
                        <a:solidFill>
                          <a:schemeClr val="tx1"/>
                        </a:solidFill>
                        <a:effectLst/>
                        <a:latin typeface="+mn-lt"/>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68125268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alpha val="77000"/>
            </a:srgbClr>
          </a:solidFill>
          <a:ln w="50800">
            <a:noFill/>
            <a:round/>
          </a:ln>
        </p:spPr>
        <p:txBody>
          <a:bodyPr/>
          <a:lstStyle/>
          <a:p>
            <a:pPr algn="l"/>
            <a:r>
              <a:rPr lang="en-US" sz="4000" b="1" dirty="0">
                <a:solidFill>
                  <a:schemeClr val="bg1"/>
                </a:solidFill>
              </a:rPr>
              <a:t>Test Prep:</a:t>
            </a:r>
          </a:p>
        </p:txBody>
      </p:sp>
      <p:sp>
        <p:nvSpPr>
          <p:cNvPr id="3" name="Content Placeholder 2"/>
          <p:cNvSpPr>
            <a:spLocks noGrp="1"/>
          </p:cNvSpPr>
          <p:nvPr>
            <p:ph idx="1"/>
          </p:nvPr>
        </p:nvSpPr>
        <p:spPr>
          <a:xfrm>
            <a:off x="457200" y="1524000"/>
            <a:ext cx="8229600" cy="4343400"/>
          </a:xfrm>
          <a:solidFill>
            <a:srgbClr val="CCCC00">
              <a:alpha val="26000"/>
            </a:srgbClr>
          </a:solidFill>
          <a:ln w="53975">
            <a:solidFill>
              <a:srgbClr val="CCCC00"/>
            </a:solidFill>
            <a:round/>
          </a:ln>
        </p:spPr>
        <p:txBody>
          <a:bodyPr/>
          <a:lstStyle/>
          <a:p>
            <a:pPr marL="514350" indent="-514350">
              <a:spcAft>
                <a:spcPts val="600"/>
              </a:spcAft>
              <a:buNone/>
            </a:pPr>
            <a:r>
              <a:rPr lang="en-US" sz="2400" dirty="0"/>
              <a:t>Q:  As the TOC increases, the TOC percentage removal required from a source water supply _______.</a:t>
            </a:r>
          </a:p>
          <a:p>
            <a:pPr marL="914400" indent="-457200">
              <a:buFont typeface="+mj-lt"/>
              <a:buAutoNum type="alphaLcPeriod"/>
            </a:pPr>
            <a:r>
              <a:rPr lang="en-US" sz="2400" dirty="0"/>
              <a:t>Increases as alkalinity increases</a:t>
            </a:r>
          </a:p>
          <a:p>
            <a:pPr marL="914400" indent="-457200">
              <a:buFont typeface="+mj-lt"/>
              <a:buAutoNum type="alphaLcPeriod"/>
            </a:pPr>
            <a:r>
              <a:rPr lang="en-US" sz="2400" dirty="0"/>
              <a:t>Increases as alkalinity decreases</a:t>
            </a:r>
          </a:p>
          <a:p>
            <a:pPr marL="914400" indent="-457200">
              <a:buFont typeface="+mj-lt"/>
              <a:buAutoNum type="alphaLcPeriod"/>
            </a:pPr>
            <a:r>
              <a:rPr lang="en-US" sz="2400" dirty="0"/>
              <a:t>Decreases as pH increases</a:t>
            </a:r>
          </a:p>
          <a:p>
            <a:pPr marL="914400" indent="-457200">
              <a:buFont typeface="+mj-lt"/>
              <a:buAutoNum type="alphaLcPeriod"/>
            </a:pPr>
            <a:r>
              <a:rPr lang="en-US" sz="2400" dirty="0"/>
              <a:t>Decreases as temperature increases</a:t>
            </a:r>
          </a:p>
          <a:p>
            <a:pPr marL="457200" indent="0">
              <a:buNone/>
            </a:pPr>
            <a:endParaRPr lang="en-US" sz="2400" dirty="0"/>
          </a:p>
          <a:p>
            <a:pPr marL="0" indent="0">
              <a:buNone/>
            </a:pPr>
            <a:r>
              <a:rPr lang="en-US" sz="2400" dirty="0">
                <a:solidFill>
                  <a:srgbClr val="FF0000"/>
                </a:solidFill>
              </a:rPr>
              <a:t>Answer: b. </a:t>
            </a:r>
            <a:r>
              <a:rPr lang="en-US" sz="2400" i="1" u="sng" dirty="0">
                <a:solidFill>
                  <a:srgbClr val="FF0000"/>
                </a:solidFill>
              </a:rPr>
              <a:t>Increases</a:t>
            </a:r>
            <a:r>
              <a:rPr lang="en-US" sz="2400" dirty="0">
                <a:solidFill>
                  <a:srgbClr val="FF0000"/>
                </a:solidFill>
              </a:rPr>
              <a:t> as alkalinity </a:t>
            </a:r>
            <a:r>
              <a:rPr lang="en-US" sz="2400" i="1" u="sng" dirty="0">
                <a:solidFill>
                  <a:srgbClr val="FF0000"/>
                </a:solidFill>
              </a:rPr>
              <a:t>decreases</a:t>
            </a:r>
          </a:p>
          <a:p>
            <a:pPr marL="0" indent="0">
              <a:buNone/>
            </a:pPr>
            <a:endParaRPr lang="en-US" sz="2000" dirty="0"/>
          </a:p>
          <a:p>
            <a:pPr marL="0" indent="0" algn="r">
              <a:buNone/>
            </a:pPr>
            <a:r>
              <a:rPr lang="en-US" sz="2000" dirty="0"/>
              <a:t>Water Operator Certification Exam Prep: page 86, #189</a:t>
            </a:r>
          </a:p>
        </p:txBody>
      </p:sp>
    </p:spTree>
    <p:custDataLst>
      <p:tags r:id="rId1"/>
    </p:custDataLst>
    <p:extLst>
      <p:ext uri="{BB962C8B-B14F-4D97-AF65-F5344CB8AC3E}">
        <p14:creationId xmlns:p14="http://schemas.microsoft.com/office/powerpoint/2010/main" val="573285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a:t>The solution: Destabilization</a:t>
            </a:r>
          </a:p>
        </p:txBody>
      </p:sp>
      <p:sp>
        <p:nvSpPr>
          <p:cNvPr id="3" name="Content Placeholder 2"/>
          <p:cNvSpPr>
            <a:spLocks noGrp="1"/>
          </p:cNvSpPr>
          <p:nvPr>
            <p:ph idx="1"/>
          </p:nvPr>
        </p:nvSpPr>
        <p:spPr>
          <a:xfrm>
            <a:off x="609600" y="1371602"/>
            <a:ext cx="7924800" cy="4525963"/>
          </a:xfrm>
        </p:spPr>
        <p:txBody>
          <a:bodyPr/>
          <a:lstStyle/>
          <a:p>
            <a:r>
              <a:rPr lang="en-US" sz="2800" dirty="0"/>
              <a:t>To overcome or neutralize the repelling forces between particles, we add chemicals known as </a:t>
            </a:r>
            <a:r>
              <a:rPr lang="en-US" sz="2800" b="1" i="1" u="sng" dirty="0"/>
              <a:t>coagulants</a:t>
            </a:r>
          </a:p>
          <a:p>
            <a:pPr>
              <a:spcBef>
                <a:spcPts val="1800"/>
              </a:spcBef>
            </a:pPr>
            <a:r>
              <a:rPr lang="en-US" sz="2800" dirty="0"/>
              <a:t>Commonly, </a:t>
            </a:r>
            <a:r>
              <a:rPr lang="en-US" sz="2800" i="1" dirty="0"/>
              <a:t>tri-valent</a:t>
            </a:r>
            <a:r>
              <a:rPr lang="en-US" sz="2800" dirty="0"/>
              <a:t> metal salts of Aluminum or Iron such as:</a:t>
            </a:r>
          </a:p>
          <a:p>
            <a:pPr lvl="1"/>
            <a:r>
              <a:rPr lang="en-US" sz="2400" dirty="0"/>
              <a:t>Aluminum Sulfate, Al</a:t>
            </a:r>
            <a:r>
              <a:rPr lang="en-US" sz="2400" baseline="-25000" dirty="0"/>
              <a:t>2</a:t>
            </a:r>
            <a:r>
              <a:rPr lang="en-US" sz="2400" dirty="0"/>
              <a:t>(SO4)</a:t>
            </a:r>
            <a:r>
              <a:rPr lang="en-US" sz="2400" baseline="-25000" dirty="0"/>
              <a:t>3</a:t>
            </a:r>
            <a:r>
              <a:rPr lang="en-US" sz="2400" dirty="0"/>
              <a:t> </a:t>
            </a:r>
            <a:r>
              <a:rPr lang="en-US" sz="3600" b="1" baseline="30000" dirty="0">
                <a:effectLst>
                  <a:outerShdw blurRad="38100" dist="38100" dir="2700000" algn="tl">
                    <a:srgbClr val="000000">
                      <a:alpha val="43137"/>
                    </a:srgbClr>
                  </a:outerShdw>
                </a:effectLst>
              </a:rPr>
              <a:t>.</a:t>
            </a:r>
            <a:r>
              <a:rPr lang="en-US" sz="2400" dirty="0"/>
              <a:t> 14H</a:t>
            </a:r>
            <a:r>
              <a:rPr lang="en-US" sz="2400" baseline="-25000" dirty="0"/>
              <a:t>2</a:t>
            </a:r>
            <a:r>
              <a:rPr lang="en-US" sz="2400" dirty="0"/>
              <a:t>O</a:t>
            </a:r>
          </a:p>
          <a:p>
            <a:pPr lvl="1"/>
            <a:r>
              <a:rPr lang="en-US" sz="2400" dirty="0" err="1"/>
              <a:t>Polyaluminum</a:t>
            </a:r>
            <a:r>
              <a:rPr lang="en-US" sz="2400" dirty="0"/>
              <a:t> Chloride</a:t>
            </a:r>
          </a:p>
          <a:p>
            <a:pPr lvl="1"/>
            <a:r>
              <a:rPr lang="en-US" sz="2400" dirty="0"/>
              <a:t>Ferric Sulfate, Fe</a:t>
            </a:r>
            <a:r>
              <a:rPr lang="en-US" sz="2400" baseline="-25000" dirty="0"/>
              <a:t>2</a:t>
            </a:r>
            <a:r>
              <a:rPr lang="en-US" sz="2400" dirty="0"/>
              <a:t>(SO4)</a:t>
            </a:r>
            <a:r>
              <a:rPr lang="en-US" sz="2400" baseline="-25000" dirty="0"/>
              <a:t>3</a:t>
            </a:r>
            <a:endParaRPr lang="en-US" sz="2400" dirty="0"/>
          </a:p>
          <a:p>
            <a:pPr lvl="1"/>
            <a:r>
              <a:rPr lang="en-US" sz="2400" dirty="0"/>
              <a:t>Ferric Chloride, FeCl</a:t>
            </a:r>
            <a:r>
              <a:rPr lang="en-US" sz="2400" baseline="-25000" dirty="0"/>
              <a:t>3</a:t>
            </a:r>
          </a:p>
          <a:p>
            <a:pPr lvl="1"/>
            <a:endParaRPr lang="en-US" baseline="-25000" dirty="0"/>
          </a:p>
        </p:txBody>
      </p:sp>
      <p:sp>
        <p:nvSpPr>
          <p:cNvPr id="4" name="TextBox 3">
            <a:extLst>
              <a:ext uri="{FF2B5EF4-FFF2-40B4-BE49-F238E27FC236}">
                <a16:creationId xmlns:a16="http://schemas.microsoft.com/office/drawing/2014/main" id="{F91ECF0F-649A-EB4E-F0B3-8B35982288A4}"/>
              </a:ext>
            </a:extLst>
          </p:cNvPr>
          <p:cNvSpPr txBox="1"/>
          <p:nvPr/>
        </p:nvSpPr>
        <p:spPr>
          <a:xfrm>
            <a:off x="6096000" y="4572000"/>
            <a:ext cx="2438400" cy="1220847"/>
          </a:xfrm>
          <a:prstGeom prst="rect">
            <a:avLst/>
          </a:prstGeom>
          <a:noFill/>
        </p:spPr>
        <p:txBody>
          <a:bodyPr wrap="square" rtlCol="0">
            <a:spAutoFit/>
          </a:bodyPr>
          <a:lstStyle/>
          <a:p>
            <a:r>
              <a:rPr lang="en-US" sz="2000" dirty="0"/>
              <a:t>Al</a:t>
            </a:r>
            <a:r>
              <a:rPr lang="en-US" sz="2000" baseline="30000" dirty="0"/>
              <a:t>+3</a:t>
            </a:r>
            <a:r>
              <a:rPr lang="en-US" sz="2000" dirty="0"/>
              <a:t> </a:t>
            </a:r>
            <a:r>
              <a:rPr lang="en-US" sz="2000" dirty="0">
                <a:sym typeface="Wingdings" panose="05000000000000000000" pitchFamily="2" charset="2"/>
              </a:rPr>
              <a:t> </a:t>
            </a:r>
            <a:r>
              <a:rPr lang="en-US" sz="2000" dirty="0"/>
              <a:t>Al(OH)</a:t>
            </a:r>
            <a:r>
              <a:rPr lang="en-US" sz="2000" baseline="-25000" dirty="0"/>
              <a:t>3</a:t>
            </a:r>
          </a:p>
          <a:p>
            <a:endParaRPr lang="en-US" sz="2000" baseline="-25000" dirty="0"/>
          </a:p>
          <a:p>
            <a:r>
              <a:rPr lang="en-US" sz="2000" dirty="0"/>
              <a:t>Fe</a:t>
            </a:r>
            <a:r>
              <a:rPr lang="en-US" sz="2000" baseline="30000" dirty="0"/>
              <a:t>+2</a:t>
            </a:r>
            <a:r>
              <a:rPr lang="en-US" sz="2000" dirty="0"/>
              <a:t> or Fe</a:t>
            </a:r>
            <a:r>
              <a:rPr lang="en-US" sz="2000" baseline="30000" dirty="0"/>
              <a:t>+3</a:t>
            </a:r>
            <a:r>
              <a:rPr lang="en-US" sz="2000" dirty="0"/>
              <a:t> </a:t>
            </a:r>
            <a:r>
              <a:rPr lang="en-US" sz="2000" dirty="0">
                <a:sym typeface="Wingdings" panose="05000000000000000000" pitchFamily="2" charset="2"/>
              </a:rPr>
              <a:t></a:t>
            </a:r>
            <a:r>
              <a:rPr lang="en-US" sz="2000" dirty="0"/>
              <a:t> FeCl</a:t>
            </a:r>
            <a:r>
              <a:rPr lang="en-US" sz="2000" baseline="-25000" dirty="0"/>
              <a:t>3</a:t>
            </a:r>
            <a:r>
              <a:rPr lang="en-US" sz="2000" dirty="0"/>
              <a:t> or  Fe</a:t>
            </a:r>
            <a:r>
              <a:rPr lang="en-US" sz="2000" baseline="-25000" dirty="0"/>
              <a:t>2</a:t>
            </a:r>
            <a:r>
              <a:rPr lang="en-US" sz="2000" dirty="0"/>
              <a:t>(SO</a:t>
            </a:r>
            <a:r>
              <a:rPr lang="en-US" sz="2000" baseline="-25000" dirty="0"/>
              <a:t>4</a:t>
            </a:r>
            <a:r>
              <a:rPr lang="en-US" sz="2000" dirty="0"/>
              <a:t>)</a:t>
            </a:r>
            <a:r>
              <a:rPr lang="en-US" sz="2000" baseline="-25000" dirty="0"/>
              <a:t>3</a:t>
            </a:r>
          </a:p>
        </p:txBody>
      </p:sp>
    </p:spTree>
    <p:extLst>
      <p:ext uri="{BB962C8B-B14F-4D97-AF65-F5344CB8AC3E}">
        <p14:creationId xmlns:p14="http://schemas.microsoft.com/office/powerpoint/2010/main" val="114387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676401"/>
            <a:ext cx="7620000" cy="3962400"/>
          </a:xfrm>
        </p:spPr>
        <p:txBody>
          <a:bodyPr/>
          <a:lstStyle/>
          <a:p>
            <a:r>
              <a:rPr lang="en-US" sz="2800" dirty="0"/>
              <a:t>Jar Tests</a:t>
            </a:r>
          </a:p>
          <a:p>
            <a:r>
              <a:rPr lang="en-US" sz="2800" dirty="0"/>
              <a:t>Zeta Meter</a:t>
            </a:r>
          </a:p>
          <a:p>
            <a:r>
              <a:rPr lang="en-US" sz="2800" dirty="0"/>
              <a:t>Streaming Current Monitor</a:t>
            </a:r>
          </a:p>
          <a:p>
            <a:r>
              <a:rPr lang="en-US" sz="2800" dirty="0"/>
              <a:t>UV</a:t>
            </a:r>
            <a:r>
              <a:rPr lang="en-US" sz="2000" dirty="0"/>
              <a:t>254</a:t>
            </a:r>
            <a:r>
              <a:rPr lang="en-US" sz="2800" dirty="0"/>
              <a:t>/TOC/Specific Ultraviolet Absorbance</a:t>
            </a:r>
          </a:p>
          <a:p>
            <a:r>
              <a:rPr lang="en-US" sz="2800" dirty="0"/>
              <a:t>Trends (turbidity, </a:t>
            </a:r>
            <a:r>
              <a:rPr lang="en-US" sz="2800" dirty="0" err="1"/>
              <a:t>headloss</a:t>
            </a:r>
            <a:r>
              <a:rPr lang="en-US" sz="2800" dirty="0"/>
              <a:t>, particle counts)</a:t>
            </a:r>
          </a:p>
          <a:p>
            <a:endParaRPr lang="en-US" dirty="0"/>
          </a:p>
        </p:txBody>
      </p:sp>
      <p:sp>
        <p:nvSpPr>
          <p:cNvPr id="6" name="Rectangle 2"/>
          <p:cNvSpPr txBox="1">
            <a:spLocks noChangeArrowheads="1"/>
          </p:cNvSpPr>
          <p:nvPr/>
        </p:nvSpPr>
        <p:spPr bwMode="auto">
          <a:xfrm>
            <a:off x="609600" y="296811"/>
            <a:ext cx="7772400" cy="14700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189" algn="ctr" rtl="0" fontAlgn="base">
              <a:spcBef>
                <a:spcPct val="0"/>
              </a:spcBef>
              <a:spcAft>
                <a:spcPct val="0"/>
              </a:spcAft>
              <a:defRPr sz="4400">
                <a:solidFill>
                  <a:schemeClr val="tx2"/>
                </a:solidFill>
                <a:latin typeface="Arial" charset="0"/>
              </a:defRPr>
            </a:lvl6pPr>
            <a:lvl7pPr marL="914377" algn="ctr" rtl="0" fontAlgn="base">
              <a:spcBef>
                <a:spcPct val="0"/>
              </a:spcBef>
              <a:spcAft>
                <a:spcPct val="0"/>
              </a:spcAft>
              <a:defRPr sz="4400">
                <a:solidFill>
                  <a:schemeClr val="tx2"/>
                </a:solidFill>
                <a:latin typeface="Arial" charset="0"/>
              </a:defRPr>
            </a:lvl7pPr>
            <a:lvl8pPr marL="1371566" algn="ctr" rtl="0" fontAlgn="base">
              <a:spcBef>
                <a:spcPct val="0"/>
              </a:spcBef>
              <a:spcAft>
                <a:spcPct val="0"/>
              </a:spcAft>
              <a:defRPr sz="4400">
                <a:solidFill>
                  <a:schemeClr val="tx2"/>
                </a:solidFill>
                <a:latin typeface="Arial" charset="0"/>
              </a:defRPr>
            </a:lvl8pPr>
            <a:lvl9pPr marL="1828754" algn="ctr" rtl="0" fontAlgn="base">
              <a:spcBef>
                <a:spcPct val="0"/>
              </a:spcBef>
              <a:spcAft>
                <a:spcPct val="0"/>
              </a:spcAft>
              <a:defRPr sz="4400">
                <a:solidFill>
                  <a:schemeClr val="tx2"/>
                </a:solidFill>
                <a:latin typeface="Arial" charset="0"/>
              </a:defRPr>
            </a:lvl9pPr>
          </a:lstStyle>
          <a:p>
            <a:pPr eaLnBrk="1" hangingPunct="1">
              <a:defRPr/>
            </a:pPr>
            <a:r>
              <a:rPr lang="en-US" sz="4000" b="1" i="1" u="sng" kern="0">
                <a:effectLst>
                  <a:outerShdw blurRad="38100" dist="38100" dir="2700000" algn="tl">
                    <a:srgbClr val="C0C0C0"/>
                  </a:outerShdw>
                </a:effectLst>
              </a:rPr>
              <a:t>Coagulation Evaluation Tools</a:t>
            </a:r>
            <a:endParaRPr lang="en-US" sz="4000" b="1" i="1" u="sng" kern="0" dirty="0">
              <a:effectLst>
                <a:outerShdw blurRad="38100" dist="38100" dir="2700000" algn="tl">
                  <a:srgbClr val="C0C0C0"/>
                </a:outerShdw>
              </a:effectLst>
            </a:endParaRPr>
          </a:p>
        </p:txBody>
      </p:sp>
    </p:spTree>
    <p:extLst>
      <p:ext uri="{BB962C8B-B14F-4D97-AF65-F5344CB8AC3E}">
        <p14:creationId xmlns:p14="http://schemas.microsoft.com/office/powerpoint/2010/main" val="11982577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type="title"/>
          </p:nvPr>
        </p:nvSpPr>
        <p:spPr>
          <a:xfrm>
            <a:off x="457200" y="350838"/>
            <a:ext cx="8229600" cy="639762"/>
          </a:xfrm>
        </p:spPr>
        <p:txBody>
          <a:bodyPr/>
          <a:lstStyle/>
          <a:p>
            <a:pPr eaLnBrk="1" hangingPunct="1"/>
            <a:r>
              <a:rPr lang="en-US" sz="4000" b="1" dirty="0">
                <a:solidFill>
                  <a:schemeClr val="tx1"/>
                </a:solidFill>
              </a:rPr>
              <a:t>“Standard” 6 Jar – Tester</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409700"/>
            <a:ext cx="6356708"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txBox="1">
            <a:spLocks noChangeArrowheads="1"/>
          </p:cNvSpPr>
          <p:nvPr/>
        </p:nvSpPr>
        <p:spPr bwMode="auto">
          <a:xfrm>
            <a:off x="5257800" y="1295400"/>
            <a:ext cx="3276601" cy="41529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spcAft>
                <a:spcPts val="1200"/>
              </a:spcAft>
              <a:buClr>
                <a:schemeClr val="tx1"/>
              </a:buClr>
            </a:pPr>
            <a:r>
              <a:rPr lang="en-US" sz="2400" kern="0" dirty="0"/>
              <a:t>Provides visual observation of floc development</a:t>
            </a:r>
          </a:p>
          <a:p>
            <a:pPr eaLnBrk="1" hangingPunct="1">
              <a:spcAft>
                <a:spcPts val="1200"/>
              </a:spcAft>
              <a:buClr>
                <a:schemeClr val="tx1"/>
              </a:buClr>
            </a:pPr>
            <a:r>
              <a:rPr lang="en-US" sz="2400" kern="0" dirty="0"/>
              <a:t>Allows for multiple evaluations to be performed simultaneously</a:t>
            </a:r>
          </a:p>
          <a:p>
            <a:pPr eaLnBrk="1" hangingPunct="1">
              <a:spcAft>
                <a:spcPts val="1200"/>
              </a:spcAft>
              <a:buClr>
                <a:schemeClr val="tx1"/>
              </a:buClr>
            </a:pPr>
            <a:r>
              <a:rPr lang="en-US" sz="2400" kern="0" dirty="0"/>
              <a:t>Can be used to simulate  plant operating characteristics</a:t>
            </a:r>
          </a:p>
        </p:txBody>
      </p:sp>
      <p:sp>
        <p:nvSpPr>
          <p:cNvPr id="2" name="Rectangle 1"/>
          <p:cNvSpPr/>
          <p:nvPr/>
        </p:nvSpPr>
        <p:spPr bwMode="auto">
          <a:xfrm>
            <a:off x="76200" y="1295400"/>
            <a:ext cx="609600" cy="41529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1576843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7469" y="381000"/>
            <a:ext cx="7772400" cy="914400"/>
          </a:xfrm>
        </p:spPr>
        <p:txBody>
          <a:bodyPr/>
          <a:lstStyle/>
          <a:p>
            <a:r>
              <a:rPr lang="en-US" i="1" dirty="0"/>
              <a:t>Jar Tests</a:t>
            </a:r>
          </a:p>
        </p:txBody>
      </p:sp>
      <p:sp>
        <p:nvSpPr>
          <p:cNvPr id="3" name="Text Placeholder 2"/>
          <p:cNvSpPr>
            <a:spLocks noGrp="1"/>
          </p:cNvSpPr>
          <p:nvPr>
            <p:ph type="body" idx="1"/>
          </p:nvPr>
        </p:nvSpPr>
        <p:spPr>
          <a:xfrm>
            <a:off x="615956" y="1143000"/>
            <a:ext cx="7995426" cy="4495800"/>
          </a:xfrm>
        </p:spPr>
        <p:txBody>
          <a:bodyPr anchor="t"/>
          <a:lstStyle/>
          <a:p>
            <a:pPr>
              <a:spcAft>
                <a:spcPts val="1800"/>
              </a:spcAft>
            </a:pPr>
            <a:r>
              <a:rPr lang="en-US" sz="2400" u="sng" dirty="0"/>
              <a:t>Don’t try to do too much</a:t>
            </a:r>
            <a:r>
              <a:rPr lang="en-US" sz="2400" dirty="0"/>
              <a:t>!</a:t>
            </a:r>
          </a:p>
          <a:p>
            <a:pPr marL="457200" indent="-457200">
              <a:lnSpc>
                <a:spcPts val="2500"/>
              </a:lnSpc>
              <a:spcBef>
                <a:spcPts val="0"/>
              </a:spcBef>
              <a:spcAft>
                <a:spcPts val="1200"/>
              </a:spcAft>
              <a:buFont typeface="+mj-lt"/>
              <a:buAutoNum type="arabicParenR"/>
            </a:pPr>
            <a:r>
              <a:rPr lang="en-US" sz="2400" dirty="0"/>
              <a:t>Jar tests will not accurately predict residual turbidity because flocculation and settling are scale dependent.  Rather, focus on </a:t>
            </a:r>
            <a:r>
              <a:rPr lang="en-US" sz="2400" b="1" i="1" u="sng" dirty="0"/>
              <a:t>trend</a:t>
            </a:r>
            <a:r>
              <a:rPr lang="en-US" sz="2400" dirty="0"/>
              <a:t> of turbidity as a function of coagulant dose.</a:t>
            </a:r>
          </a:p>
          <a:p>
            <a:pPr marL="457200" indent="-457200">
              <a:lnSpc>
                <a:spcPts val="2500"/>
              </a:lnSpc>
              <a:spcBef>
                <a:spcPts val="0"/>
              </a:spcBef>
              <a:spcAft>
                <a:spcPts val="1200"/>
              </a:spcAft>
              <a:buFont typeface="+mj-lt"/>
              <a:buAutoNum type="arabicParenR"/>
            </a:pPr>
            <a:r>
              <a:rPr lang="en-US" sz="2400" dirty="0"/>
              <a:t>Jar tests do accurately predict DOC and UV254 removals because removal of NOM is a chemical reaction so NOM removal does not depend on separation by clarification or filtration.</a:t>
            </a:r>
          </a:p>
          <a:p>
            <a:pPr marL="457200" indent="-457200">
              <a:lnSpc>
                <a:spcPts val="2500"/>
              </a:lnSpc>
              <a:spcBef>
                <a:spcPts val="0"/>
              </a:spcBef>
              <a:spcAft>
                <a:spcPts val="1200"/>
              </a:spcAft>
              <a:buFont typeface="+mj-lt"/>
              <a:buAutoNum type="arabicParenR"/>
            </a:pPr>
            <a:r>
              <a:rPr lang="en-US" sz="2400" dirty="0"/>
              <a:t>Chemistry is independent of scale so the optimum dose and pH in a jar test will also be the optimum for the full-scale plant. (</a:t>
            </a:r>
            <a:r>
              <a:rPr lang="en-US" sz="2400" i="1" dirty="0"/>
              <a:t>Mixing disclaimer!</a:t>
            </a:r>
            <a:r>
              <a:rPr lang="en-US" sz="2400" dirty="0"/>
              <a:t>)</a:t>
            </a:r>
          </a:p>
          <a:p>
            <a:pPr>
              <a:spcBef>
                <a:spcPts val="600"/>
              </a:spcBef>
              <a:spcAft>
                <a:spcPts val="0"/>
              </a:spcAft>
            </a:pPr>
            <a:endParaRPr lang="en-US" sz="2400" dirty="0"/>
          </a:p>
        </p:txBody>
      </p:sp>
    </p:spTree>
    <p:extLst>
      <p:ext uri="{BB962C8B-B14F-4D97-AF65-F5344CB8AC3E}">
        <p14:creationId xmlns:p14="http://schemas.microsoft.com/office/powerpoint/2010/main" val="10294686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81000" y="4823148"/>
            <a:ext cx="8534400" cy="1196652"/>
          </a:xfrm>
        </p:spPr>
        <p:txBody>
          <a:bodyPr/>
          <a:lstStyle/>
          <a:p>
            <a:pPr marL="0" indent="0">
              <a:buNone/>
            </a:pPr>
            <a:r>
              <a:rPr lang="en-US" sz="2400" b="1" dirty="0"/>
              <a:t>Zeta potential </a:t>
            </a:r>
            <a:r>
              <a:rPr lang="en-US" sz="2400" u="sng" dirty="0"/>
              <a:t>is the natural repelling electrical force </a:t>
            </a:r>
            <a:r>
              <a:rPr lang="en-US" sz="2400" dirty="0"/>
              <a:t>between any two particles of like charge that keep them suspended. 						         </a:t>
            </a:r>
            <a:r>
              <a:rPr lang="en-US" sz="2000" dirty="0"/>
              <a:t>(Water Supply Operations)</a:t>
            </a:r>
          </a:p>
        </p:txBody>
      </p:sp>
      <p:pic>
        <p:nvPicPr>
          <p:cNvPr id="4" name="Picture 2" descr="6_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160" y="2061077"/>
            <a:ext cx="4070240" cy="2663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7_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2061077"/>
            <a:ext cx="4070241" cy="2663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04801" y="762000"/>
            <a:ext cx="3809999" cy="1200329"/>
          </a:xfrm>
          <a:prstGeom prst="rec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p:spPr>
        <p:txBody>
          <a:bodyPr wrap="square" rtlCol="0">
            <a:spAutoFit/>
          </a:bodyPr>
          <a:lstStyle/>
          <a:p>
            <a:r>
              <a:rPr lang="en-US" sz="2400" dirty="0"/>
              <a:t>Most naturally occurring particles have a net negative surface charge</a:t>
            </a:r>
          </a:p>
        </p:txBody>
      </p:sp>
      <p:sp>
        <p:nvSpPr>
          <p:cNvPr id="8" name="TextBox 7"/>
          <p:cNvSpPr txBox="1"/>
          <p:nvPr/>
        </p:nvSpPr>
        <p:spPr>
          <a:xfrm>
            <a:off x="4724400" y="762000"/>
            <a:ext cx="4267200" cy="1200329"/>
          </a:xfrm>
          <a:prstGeom prst="rec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p:spPr>
        <p:txBody>
          <a:bodyPr wrap="square" rtlCol="0">
            <a:spAutoFit/>
          </a:bodyPr>
          <a:lstStyle/>
          <a:p>
            <a:r>
              <a:rPr lang="en-US" sz="2400" dirty="0"/>
              <a:t>Coagulation reduces or neutralizes the particle charge so particles will aggregate</a:t>
            </a:r>
          </a:p>
        </p:txBody>
      </p:sp>
    </p:spTree>
    <p:extLst>
      <p:ext uri="{BB962C8B-B14F-4D97-AF65-F5344CB8AC3E}">
        <p14:creationId xmlns:p14="http://schemas.microsoft.com/office/powerpoint/2010/main" val="400303842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body" idx="1"/>
          </p:nvPr>
        </p:nvSpPr>
        <p:spPr>
          <a:xfrm>
            <a:off x="457200" y="1371600"/>
            <a:ext cx="8229600" cy="2973859"/>
          </a:xfrm>
        </p:spPr>
        <p:txBody>
          <a:bodyPr/>
          <a:lstStyle/>
          <a:p>
            <a:pPr marL="174625" indent="0" eaLnBrk="1" hangingPunct="1">
              <a:buNone/>
            </a:pPr>
            <a:r>
              <a:rPr lang="en-US" sz="3600" b="1" u="sng" dirty="0">
                <a:solidFill>
                  <a:srgbClr val="FF0000"/>
                </a:solidFill>
              </a:rPr>
              <a:t>Zeta Meter</a:t>
            </a:r>
            <a:r>
              <a:rPr lang="en-US" sz="3600" b="1" u="sng" dirty="0"/>
              <a:t> </a:t>
            </a:r>
          </a:p>
          <a:p>
            <a:pPr lvl="1" eaLnBrk="1" hangingPunct="1"/>
            <a:r>
              <a:rPr lang="en-US" dirty="0"/>
              <a:t>Effectively measures the repulsive force between colloids </a:t>
            </a:r>
            <a:r>
              <a:rPr lang="en-US" dirty="0">
                <a:sym typeface="Wingdings" panose="05000000000000000000" pitchFamily="2" charset="2"/>
              </a:rPr>
              <a:t></a:t>
            </a:r>
            <a:r>
              <a:rPr lang="en-US" dirty="0"/>
              <a:t> </a:t>
            </a:r>
            <a:r>
              <a:rPr lang="en-US" dirty="0">
                <a:solidFill>
                  <a:srgbClr val="0000FF"/>
                </a:solidFill>
              </a:rPr>
              <a:t>“Zeta Potential”</a:t>
            </a:r>
          </a:p>
          <a:p>
            <a:pPr lvl="1" eaLnBrk="1" hangingPunct="1"/>
            <a:r>
              <a:rPr lang="en-US" dirty="0"/>
              <a:t>Provides immediate results</a:t>
            </a:r>
          </a:p>
          <a:p>
            <a:pPr lvl="1" eaLnBrk="1" hangingPunct="1"/>
            <a:r>
              <a:rPr lang="en-US" dirty="0"/>
              <a:t>Can be used in conjunction with Jar Tests to quickly evaluate coagulant performance</a:t>
            </a:r>
          </a:p>
        </p:txBody>
      </p:sp>
      <p:sp>
        <p:nvSpPr>
          <p:cNvPr id="88066" name="Rectangle 3"/>
          <p:cNvSpPr>
            <a:spLocks noGrp="1" noChangeArrowheads="1"/>
          </p:cNvSpPr>
          <p:nvPr>
            <p:ph type="title"/>
          </p:nvPr>
        </p:nvSpPr>
        <p:spPr/>
        <p:txBody>
          <a:bodyPr/>
          <a:lstStyle/>
          <a:p>
            <a:pPr eaLnBrk="1" hangingPunct="1"/>
            <a:r>
              <a:rPr lang="en-US" sz="4000" b="1" i="1" dirty="0"/>
              <a:t>Coagulation Evaluation Tools</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600" y="4420668"/>
            <a:ext cx="3505200" cy="2320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751853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stretch>
            <a:fillRect/>
          </a:stretch>
        </p:blipFill>
        <p:spPr>
          <a:xfrm>
            <a:off x="5334000" y="1350865"/>
            <a:ext cx="3759816" cy="3822480"/>
          </a:xfrm>
          <a:prstGeom prst="rect">
            <a:avLst/>
          </a:prstGeom>
        </p:spPr>
      </p:pic>
      <p:pic>
        <p:nvPicPr>
          <p:cNvPr id="4" name="Picture 3"/>
          <p:cNvPicPr>
            <a:picLocks noChangeAspect="1"/>
          </p:cNvPicPr>
          <p:nvPr/>
        </p:nvPicPr>
        <p:blipFill>
          <a:blip r:embed="rId5"/>
          <a:stretch>
            <a:fillRect/>
          </a:stretch>
        </p:blipFill>
        <p:spPr>
          <a:xfrm>
            <a:off x="79324" y="1350865"/>
            <a:ext cx="5254676" cy="3822480"/>
          </a:xfrm>
          <a:prstGeom prst="rect">
            <a:avLst/>
          </a:prstGeom>
        </p:spPr>
      </p:pic>
      <p:sp>
        <p:nvSpPr>
          <p:cNvPr id="5" name="Rectangle 3"/>
          <p:cNvSpPr txBox="1">
            <a:spLocks noChangeArrowheads="1"/>
          </p:cNvSpPr>
          <p:nvPr/>
        </p:nvSpPr>
        <p:spPr>
          <a:xfrm>
            <a:off x="0" y="274638"/>
            <a:ext cx="9144000" cy="86836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en-US" sz="4000" b="1" i="1" kern="0" dirty="0"/>
              <a:t>Zeta Potential</a:t>
            </a:r>
          </a:p>
        </p:txBody>
      </p:sp>
      <p:sp>
        <p:nvSpPr>
          <p:cNvPr id="6" name="TextBox 5"/>
          <p:cNvSpPr txBox="1"/>
          <p:nvPr/>
        </p:nvSpPr>
        <p:spPr>
          <a:xfrm>
            <a:off x="4572000" y="5305961"/>
            <a:ext cx="4343400" cy="1323439"/>
          </a:xfrm>
          <a:prstGeom prst="rect">
            <a:avLst/>
          </a:prstGeom>
          <a:noFill/>
          <a:ln w="12700">
            <a:solidFill>
              <a:schemeClr val="tx1"/>
            </a:solidFill>
          </a:ln>
        </p:spPr>
        <p:txBody>
          <a:bodyPr wrap="square" rtlCol="0">
            <a:spAutoFit/>
          </a:bodyPr>
          <a:lstStyle/>
          <a:p>
            <a:r>
              <a:rPr lang="en-US" sz="2000" dirty="0"/>
              <a:t>“Electrical Potential Curve” indicates strength of repulsive forces between particles and distance at which they come into play.</a:t>
            </a:r>
          </a:p>
        </p:txBody>
      </p:sp>
    </p:spTree>
    <p:custDataLst>
      <p:tags r:id="rId1"/>
    </p:custDataLst>
    <p:extLst>
      <p:ext uri="{BB962C8B-B14F-4D97-AF65-F5344CB8AC3E}">
        <p14:creationId xmlns:p14="http://schemas.microsoft.com/office/powerpoint/2010/main" val="1827578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i="1" dirty="0"/>
              <a:t>Zeta Potential – Rule of Thumb</a:t>
            </a:r>
          </a:p>
        </p:txBody>
      </p:sp>
      <p:graphicFrame>
        <p:nvGraphicFramePr>
          <p:cNvPr id="4" name="Content Placeholder 3"/>
          <p:cNvGraphicFramePr>
            <a:graphicFrameLocks noGrp="1"/>
          </p:cNvGraphicFramePr>
          <p:nvPr>
            <p:ph idx="1"/>
          </p:nvPr>
        </p:nvGraphicFramePr>
        <p:xfrm>
          <a:off x="990600" y="1447800"/>
          <a:ext cx="7010400" cy="3200400"/>
        </p:xfrm>
        <a:graphic>
          <a:graphicData uri="http://schemas.openxmlformats.org/drawingml/2006/table">
            <a:tbl>
              <a:tblPr firstRow="1" bandRow="1">
                <a:tableStyleId>{5C22544A-7EE6-4342-B048-85BDC9FD1C3A}</a:tableStyleId>
              </a:tblPr>
              <a:tblGrid>
                <a:gridCol w="3981214">
                  <a:extLst>
                    <a:ext uri="{9D8B030D-6E8A-4147-A177-3AD203B41FA5}">
                      <a16:colId xmlns:a16="http://schemas.microsoft.com/office/drawing/2014/main" val="470039852"/>
                    </a:ext>
                  </a:extLst>
                </a:gridCol>
                <a:gridCol w="3029186">
                  <a:extLst>
                    <a:ext uri="{9D8B030D-6E8A-4147-A177-3AD203B41FA5}">
                      <a16:colId xmlns:a16="http://schemas.microsoft.com/office/drawing/2014/main" val="3437353725"/>
                    </a:ext>
                  </a:extLst>
                </a:gridCol>
              </a:tblGrid>
              <a:tr h="370840">
                <a:tc>
                  <a:txBody>
                    <a:bodyPr/>
                    <a:lstStyle/>
                    <a:p>
                      <a:r>
                        <a:rPr lang="en-US" sz="2400" dirty="0"/>
                        <a:t>Coagulation Level</a:t>
                      </a:r>
                    </a:p>
                  </a:txBody>
                  <a:tcPr/>
                </a:tc>
                <a:tc>
                  <a:txBody>
                    <a:bodyPr/>
                    <a:lstStyle/>
                    <a:p>
                      <a:pPr algn="ctr"/>
                      <a:r>
                        <a:rPr lang="en-US" sz="2400" dirty="0"/>
                        <a:t>Avg. ZP in mV</a:t>
                      </a:r>
                    </a:p>
                  </a:txBody>
                  <a:tcPr/>
                </a:tc>
                <a:extLst>
                  <a:ext uri="{0D108BD9-81ED-4DB2-BD59-A6C34878D82A}">
                    <a16:rowId xmlns:a16="http://schemas.microsoft.com/office/drawing/2014/main" val="1805533091"/>
                  </a:ext>
                </a:extLst>
              </a:tr>
              <a:tr h="370840">
                <a:tc>
                  <a:txBody>
                    <a:bodyPr/>
                    <a:lstStyle/>
                    <a:p>
                      <a:r>
                        <a:rPr lang="en-US" sz="2400" dirty="0"/>
                        <a:t>Moderate Stability</a:t>
                      </a:r>
                    </a:p>
                  </a:txBody>
                  <a:tcPr/>
                </a:tc>
                <a:tc>
                  <a:txBody>
                    <a:bodyPr/>
                    <a:lstStyle/>
                    <a:p>
                      <a:pPr algn="ctr"/>
                      <a:r>
                        <a:rPr lang="en-US" sz="2400" dirty="0"/>
                        <a:t>-40</a:t>
                      </a:r>
                      <a:r>
                        <a:rPr lang="en-US" sz="2400" baseline="0" dirty="0"/>
                        <a:t> to -31</a:t>
                      </a:r>
                      <a:endParaRPr lang="en-US" sz="2400" dirty="0"/>
                    </a:p>
                  </a:txBody>
                  <a:tcPr/>
                </a:tc>
                <a:extLst>
                  <a:ext uri="{0D108BD9-81ED-4DB2-BD59-A6C34878D82A}">
                    <a16:rowId xmlns:a16="http://schemas.microsoft.com/office/drawing/2014/main" val="362185355"/>
                  </a:ext>
                </a:extLst>
              </a:tr>
              <a:tr h="370840">
                <a:tc>
                  <a:txBody>
                    <a:bodyPr/>
                    <a:lstStyle/>
                    <a:p>
                      <a:r>
                        <a:rPr lang="en-US" sz="2400" dirty="0"/>
                        <a:t>Plateau of Slight</a:t>
                      </a:r>
                      <a:r>
                        <a:rPr lang="en-US" sz="2400" baseline="0" dirty="0"/>
                        <a:t> Stability</a:t>
                      </a:r>
                      <a:endParaRPr lang="en-US" sz="2400" dirty="0"/>
                    </a:p>
                  </a:txBody>
                  <a:tcPr/>
                </a:tc>
                <a:tc>
                  <a:txBody>
                    <a:bodyPr/>
                    <a:lstStyle/>
                    <a:p>
                      <a:pPr algn="ctr"/>
                      <a:r>
                        <a:rPr lang="en-US" sz="2400" dirty="0"/>
                        <a:t>-30 to -21</a:t>
                      </a:r>
                    </a:p>
                  </a:txBody>
                  <a:tcPr/>
                </a:tc>
                <a:extLst>
                  <a:ext uri="{0D108BD9-81ED-4DB2-BD59-A6C34878D82A}">
                    <a16:rowId xmlns:a16="http://schemas.microsoft.com/office/drawing/2014/main" val="3869930775"/>
                  </a:ext>
                </a:extLst>
              </a:tr>
              <a:tr h="370840">
                <a:tc>
                  <a:txBody>
                    <a:bodyPr/>
                    <a:lstStyle/>
                    <a:p>
                      <a:r>
                        <a:rPr lang="en-US" sz="2400" dirty="0"/>
                        <a:t>Threshold of Agglomeration</a:t>
                      </a:r>
                    </a:p>
                  </a:txBody>
                  <a:tcPr/>
                </a:tc>
                <a:tc>
                  <a:txBody>
                    <a:bodyPr/>
                    <a:lstStyle/>
                    <a:p>
                      <a:pPr algn="ctr"/>
                      <a:r>
                        <a:rPr lang="en-US" sz="2400" dirty="0"/>
                        <a:t>-20 to -11</a:t>
                      </a:r>
                    </a:p>
                  </a:txBody>
                  <a:tcPr/>
                </a:tc>
                <a:extLst>
                  <a:ext uri="{0D108BD9-81ED-4DB2-BD59-A6C34878D82A}">
                    <a16:rowId xmlns:a16="http://schemas.microsoft.com/office/drawing/2014/main" val="718923518"/>
                  </a:ext>
                </a:extLst>
              </a:tr>
              <a:tr h="370840">
                <a:tc>
                  <a:txBody>
                    <a:bodyPr/>
                    <a:lstStyle/>
                    <a:p>
                      <a:r>
                        <a:rPr lang="en-US" sz="2400" dirty="0"/>
                        <a:t>Fair Agglomeration </a:t>
                      </a:r>
                    </a:p>
                  </a:txBody>
                  <a:tcPr/>
                </a:tc>
                <a:tc>
                  <a:txBody>
                    <a:bodyPr/>
                    <a:lstStyle/>
                    <a:p>
                      <a:pPr algn="ctr"/>
                      <a:r>
                        <a:rPr lang="en-US" sz="2400" dirty="0"/>
                        <a:t>-10 to -5</a:t>
                      </a:r>
                    </a:p>
                  </a:txBody>
                  <a:tcPr/>
                </a:tc>
                <a:extLst>
                  <a:ext uri="{0D108BD9-81ED-4DB2-BD59-A6C34878D82A}">
                    <a16:rowId xmlns:a16="http://schemas.microsoft.com/office/drawing/2014/main" val="417835596"/>
                  </a:ext>
                </a:extLst>
              </a:tr>
              <a:tr h="370840">
                <a:tc>
                  <a:txBody>
                    <a:bodyPr/>
                    <a:lstStyle/>
                    <a:p>
                      <a:r>
                        <a:rPr lang="en-US" sz="2400" dirty="0"/>
                        <a:t>Excellent</a:t>
                      </a:r>
                      <a:r>
                        <a:rPr lang="en-US" sz="2400" baseline="0" dirty="0"/>
                        <a:t> Coagulation</a:t>
                      </a:r>
                      <a:endParaRPr lang="en-US" sz="2400" dirty="0"/>
                    </a:p>
                  </a:txBody>
                  <a:tcPr/>
                </a:tc>
                <a:tc>
                  <a:txBody>
                    <a:bodyPr/>
                    <a:lstStyle/>
                    <a:p>
                      <a:pPr algn="ctr"/>
                      <a:r>
                        <a:rPr lang="en-US" sz="2400" dirty="0"/>
                        <a:t> -4 to -1</a:t>
                      </a:r>
                    </a:p>
                  </a:txBody>
                  <a:tcPr/>
                </a:tc>
                <a:extLst>
                  <a:ext uri="{0D108BD9-81ED-4DB2-BD59-A6C34878D82A}">
                    <a16:rowId xmlns:a16="http://schemas.microsoft.com/office/drawing/2014/main" val="2602838358"/>
                  </a:ext>
                </a:extLst>
              </a:tr>
              <a:tr h="370840">
                <a:tc>
                  <a:txBody>
                    <a:bodyPr/>
                    <a:lstStyle/>
                    <a:p>
                      <a:r>
                        <a:rPr lang="en-US" sz="2400" dirty="0"/>
                        <a:t>Maximum Coagulation </a:t>
                      </a:r>
                    </a:p>
                  </a:txBody>
                  <a:tcPr/>
                </a:tc>
                <a:tc>
                  <a:txBody>
                    <a:bodyPr/>
                    <a:lstStyle/>
                    <a:p>
                      <a:pPr algn="ctr"/>
                      <a:r>
                        <a:rPr lang="en-US" sz="2400" dirty="0"/>
                        <a:t>  0 to +3</a:t>
                      </a:r>
                    </a:p>
                  </a:txBody>
                  <a:tcPr/>
                </a:tc>
                <a:extLst>
                  <a:ext uri="{0D108BD9-81ED-4DB2-BD59-A6C34878D82A}">
                    <a16:rowId xmlns:a16="http://schemas.microsoft.com/office/drawing/2014/main" val="4076803451"/>
                  </a:ext>
                </a:extLst>
              </a:tr>
            </a:tbl>
          </a:graphicData>
        </a:graphic>
      </p:graphicFrame>
      <p:sp>
        <p:nvSpPr>
          <p:cNvPr id="5" name="TextBox 4"/>
          <p:cNvSpPr txBox="1"/>
          <p:nvPr/>
        </p:nvSpPr>
        <p:spPr>
          <a:xfrm>
            <a:off x="1143000" y="4648200"/>
            <a:ext cx="1981200" cy="338554"/>
          </a:xfrm>
          <a:prstGeom prst="rect">
            <a:avLst/>
          </a:prstGeom>
          <a:noFill/>
        </p:spPr>
        <p:txBody>
          <a:bodyPr wrap="square" rtlCol="0">
            <a:spAutoFit/>
          </a:bodyPr>
          <a:lstStyle/>
          <a:p>
            <a:r>
              <a:rPr lang="en-US" sz="1600" dirty="0"/>
              <a:t>Source unknown</a:t>
            </a:r>
          </a:p>
        </p:txBody>
      </p:sp>
      <p:sp>
        <p:nvSpPr>
          <p:cNvPr id="6" name="TextBox 5"/>
          <p:cNvSpPr txBox="1"/>
          <p:nvPr/>
        </p:nvSpPr>
        <p:spPr>
          <a:xfrm>
            <a:off x="1485900" y="5105400"/>
            <a:ext cx="6515100" cy="707886"/>
          </a:xfrm>
          <a:prstGeom prst="rect">
            <a:avLst/>
          </a:prstGeom>
          <a:noFill/>
        </p:spPr>
        <p:txBody>
          <a:bodyPr wrap="square" rtlCol="0">
            <a:spAutoFit/>
          </a:bodyPr>
          <a:lstStyle/>
          <a:p>
            <a:r>
              <a:rPr lang="en-US" sz="2000" dirty="0"/>
              <a:t>Gregory and Carlson reported that a zeta potential between +1 and +4 was optimum for their study (2002)</a:t>
            </a:r>
          </a:p>
        </p:txBody>
      </p:sp>
    </p:spTree>
    <p:extLst>
      <p:ext uri="{BB962C8B-B14F-4D97-AF65-F5344CB8AC3E}">
        <p14:creationId xmlns:p14="http://schemas.microsoft.com/office/powerpoint/2010/main" val="18797629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33400" y="1066800"/>
            <a:ext cx="7981949" cy="4956827"/>
          </a:xfrm>
          <a:prstGeom prst="rect">
            <a:avLst/>
          </a:prstGeom>
        </p:spPr>
      </p:pic>
      <p:sp>
        <p:nvSpPr>
          <p:cNvPr id="6" name="Title 5"/>
          <p:cNvSpPr>
            <a:spLocks noGrp="1"/>
          </p:cNvSpPr>
          <p:nvPr>
            <p:ph type="title"/>
          </p:nvPr>
        </p:nvSpPr>
        <p:spPr>
          <a:xfrm>
            <a:off x="457200" y="274638"/>
            <a:ext cx="6019800" cy="639762"/>
          </a:xfrm>
        </p:spPr>
        <p:txBody>
          <a:bodyPr/>
          <a:lstStyle/>
          <a:p>
            <a:pPr algn="l"/>
            <a:r>
              <a:rPr lang="en-US" sz="3200" dirty="0"/>
              <a:t>Zeta Potential Operating Range</a:t>
            </a:r>
          </a:p>
        </p:txBody>
      </p:sp>
      <p:pic>
        <p:nvPicPr>
          <p:cNvPr id="7" name="Picture 6"/>
          <p:cNvPicPr>
            <a:picLocks noChangeAspect="1"/>
          </p:cNvPicPr>
          <p:nvPr/>
        </p:nvPicPr>
        <p:blipFill>
          <a:blip r:embed="rId4"/>
          <a:stretch>
            <a:fillRect/>
          </a:stretch>
        </p:blipFill>
        <p:spPr>
          <a:xfrm>
            <a:off x="7086600" y="285662"/>
            <a:ext cx="1676634" cy="628738"/>
          </a:xfrm>
          <a:prstGeom prst="rect">
            <a:avLst/>
          </a:prstGeom>
        </p:spPr>
      </p:pic>
    </p:spTree>
    <p:extLst>
      <p:ext uri="{BB962C8B-B14F-4D97-AF65-F5344CB8AC3E}">
        <p14:creationId xmlns:p14="http://schemas.microsoft.com/office/powerpoint/2010/main" val="14028703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body" idx="1"/>
          </p:nvPr>
        </p:nvSpPr>
        <p:spPr>
          <a:xfrm>
            <a:off x="457200" y="1371600"/>
            <a:ext cx="8229600" cy="2973859"/>
          </a:xfrm>
        </p:spPr>
        <p:txBody>
          <a:bodyPr/>
          <a:lstStyle/>
          <a:p>
            <a:pPr marL="174625" indent="0" eaLnBrk="1" hangingPunct="1">
              <a:buNone/>
            </a:pPr>
            <a:r>
              <a:rPr lang="en-US" sz="3600" b="1" u="sng" dirty="0">
                <a:solidFill>
                  <a:srgbClr val="FF0000"/>
                </a:solidFill>
              </a:rPr>
              <a:t>Zeta Potential</a:t>
            </a:r>
            <a:r>
              <a:rPr lang="en-US" sz="3600" b="1" u="sng" dirty="0"/>
              <a:t> </a:t>
            </a:r>
          </a:p>
          <a:p>
            <a:pPr lvl="1" eaLnBrk="1" hangingPunct="1"/>
            <a:r>
              <a:rPr lang="en-US" dirty="0"/>
              <a:t>Do not need to measure zeta potential everyday unless source water quality changing quickly.</a:t>
            </a:r>
          </a:p>
          <a:p>
            <a:pPr lvl="1" eaLnBrk="1" hangingPunct="1"/>
            <a:r>
              <a:rPr lang="en-US" dirty="0"/>
              <a:t>Some degree of variability </a:t>
            </a:r>
            <a:r>
              <a:rPr lang="en-US" dirty="0">
                <a:sym typeface="Wingdings" panose="05000000000000000000" pitchFamily="2" charset="2"/>
              </a:rPr>
              <a:t> Collect enough data to identify trends and outliers.</a:t>
            </a:r>
          </a:p>
          <a:p>
            <a:pPr lvl="1" eaLnBrk="1" hangingPunct="1"/>
            <a:r>
              <a:rPr lang="en-US" dirty="0">
                <a:sym typeface="Wingdings" panose="05000000000000000000" pitchFamily="2" charset="2"/>
              </a:rPr>
              <a:t>Do not make coagulant dose changes based on one data point; look for confirmation and trends.</a:t>
            </a:r>
            <a:endParaRPr lang="en-US" dirty="0"/>
          </a:p>
        </p:txBody>
      </p:sp>
      <p:sp>
        <p:nvSpPr>
          <p:cNvPr id="88066" name="Rectangle 3"/>
          <p:cNvSpPr>
            <a:spLocks noGrp="1" noChangeArrowheads="1"/>
          </p:cNvSpPr>
          <p:nvPr>
            <p:ph type="title"/>
          </p:nvPr>
        </p:nvSpPr>
        <p:spPr/>
        <p:txBody>
          <a:bodyPr/>
          <a:lstStyle/>
          <a:p>
            <a:pPr eaLnBrk="1" hangingPunct="1"/>
            <a:r>
              <a:rPr lang="en-US" sz="4000" b="1" i="1" dirty="0"/>
              <a:t>Coagulation Evaluation Tools</a:t>
            </a:r>
          </a:p>
        </p:txBody>
      </p:sp>
    </p:spTree>
    <p:extLst>
      <p:ext uri="{BB962C8B-B14F-4D97-AF65-F5344CB8AC3E}">
        <p14:creationId xmlns:p14="http://schemas.microsoft.com/office/powerpoint/2010/main" val="158990980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676401"/>
            <a:ext cx="7620000" cy="3962400"/>
          </a:xfrm>
        </p:spPr>
        <p:txBody>
          <a:bodyPr/>
          <a:lstStyle/>
          <a:p>
            <a:r>
              <a:rPr lang="en-US" sz="2800" dirty="0"/>
              <a:t>Jar Tests</a:t>
            </a:r>
          </a:p>
          <a:p>
            <a:r>
              <a:rPr lang="en-US" sz="2800" dirty="0"/>
              <a:t>Zeta Meter</a:t>
            </a:r>
          </a:p>
          <a:p>
            <a:r>
              <a:rPr lang="en-US" sz="2800" dirty="0"/>
              <a:t>Streaming Current Monitor</a:t>
            </a:r>
          </a:p>
          <a:p>
            <a:r>
              <a:rPr lang="en-US" sz="2800" dirty="0"/>
              <a:t>UV</a:t>
            </a:r>
            <a:r>
              <a:rPr lang="en-US" sz="2000" dirty="0"/>
              <a:t>254</a:t>
            </a:r>
            <a:r>
              <a:rPr lang="en-US" sz="2800" dirty="0"/>
              <a:t>/TOC/Specific Ultraviolet Absorbance</a:t>
            </a:r>
          </a:p>
          <a:p>
            <a:r>
              <a:rPr lang="en-US" sz="2800" dirty="0"/>
              <a:t>Trends (turbidity, </a:t>
            </a:r>
            <a:r>
              <a:rPr lang="en-US" sz="2800" dirty="0" err="1"/>
              <a:t>headloss</a:t>
            </a:r>
            <a:r>
              <a:rPr lang="en-US" sz="2800" dirty="0"/>
              <a:t>, particle counts)</a:t>
            </a:r>
          </a:p>
          <a:p>
            <a:endParaRPr lang="en-US" dirty="0"/>
          </a:p>
        </p:txBody>
      </p:sp>
      <p:sp>
        <p:nvSpPr>
          <p:cNvPr id="6" name="Rectangle 2"/>
          <p:cNvSpPr txBox="1">
            <a:spLocks noChangeArrowheads="1"/>
          </p:cNvSpPr>
          <p:nvPr/>
        </p:nvSpPr>
        <p:spPr bwMode="auto">
          <a:xfrm>
            <a:off x="609600" y="296811"/>
            <a:ext cx="7772400" cy="14700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189" algn="ctr" rtl="0" fontAlgn="base">
              <a:spcBef>
                <a:spcPct val="0"/>
              </a:spcBef>
              <a:spcAft>
                <a:spcPct val="0"/>
              </a:spcAft>
              <a:defRPr sz="4400">
                <a:solidFill>
                  <a:schemeClr val="tx2"/>
                </a:solidFill>
                <a:latin typeface="Arial" charset="0"/>
              </a:defRPr>
            </a:lvl6pPr>
            <a:lvl7pPr marL="914377" algn="ctr" rtl="0" fontAlgn="base">
              <a:spcBef>
                <a:spcPct val="0"/>
              </a:spcBef>
              <a:spcAft>
                <a:spcPct val="0"/>
              </a:spcAft>
              <a:defRPr sz="4400">
                <a:solidFill>
                  <a:schemeClr val="tx2"/>
                </a:solidFill>
                <a:latin typeface="Arial" charset="0"/>
              </a:defRPr>
            </a:lvl7pPr>
            <a:lvl8pPr marL="1371566" algn="ctr" rtl="0" fontAlgn="base">
              <a:spcBef>
                <a:spcPct val="0"/>
              </a:spcBef>
              <a:spcAft>
                <a:spcPct val="0"/>
              </a:spcAft>
              <a:defRPr sz="4400">
                <a:solidFill>
                  <a:schemeClr val="tx2"/>
                </a:solidFill>
                <a:latin typeface="Arial" charset="0"/>
              </a:defRPr>
            </a:lvl8pPr>
            <a:lvl9pPr marL="1828754" algn="ctr" rtl="0" fontAlgn="base">
              <a:spcBef>
                <a:spcPct val="0"/>
              </a:spcBef>
              <a:spcAft>
                <a:spcPct val="0"/>
              </a:spcAft>
              <a:defRPr sz="4400">
                <a:solidFill>
                  <a:schemeClr val="tx2"/>
                </a:solidFill>
                <a:latin typeface="Arial" charset="0"/>
              </a:defRPr>
            </a:lvl9pPr>
          </a:lstStyle>
          <a:p>
            <a:pPr eaLnBrk="1" hangingPunct="1">
              <a:defRPr/>
            </a:pPr>
            <a:r>
              <a:rPr lang="en-US" sz="4000" b="1" i="1" u="sng" kern="0">
                <a:effectLst>
                  <a:outerShdw blurRad="38100" dist="38100" dir="2700000" algn="tl">
                    <a:srgbClr val="C0C0C0"/>
                  </a:outerShdw>
                </a:effectLst>
              </a:rPr>
              <a:t>Coagulation Evaluation Tools</a:t>
            </a:r>
            <a:endParaRPr lang="en-US" sz="4000" b="1" i="1" u="sng" kern="0" dirty="0">
              <a:effectLst>
                <a:outerShdw blurRad="38100" dist="38100" dir="2700000" algn="tl">
                  <a:srgbClr val="C0C0C0"/>
                </a:outerShdw>
              </a:effectLst>
            </a:endParaRPr>
          </a:p>
        </p:txBody>
      </p:sp>
      <p:sp>
        <p:nvSpPr>
          <p:cNvPr id="2" name="Oval 1"/>
          <p:cNvSpPr/>
          <p:nvPr/>
        </p:nvSpPr>
        <p:spPr bwMode="auto">
          <a:xfrm>
            <a:off x="1066800" y="2057400"/>
            <a:ext cx="2362200" cy="685800"/>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5" name="Oval 4"/>
          <p:cNvSpPr/>
          <p:nvPr/>
        </p:nvSpPr>
        <p:spPr bwMode="auto">
          <a:xfrm>
            <a:off x="1219200" y="3048000"/>
            <a:ext cx="2362200" cy="762000"/>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7" name="Oval 6"/>
          <p:cNvSpPr/>
          <p:nvPr/>
        </p:nvSpPr>
        <p:spPr bwMode="auto">
          <a:xfrm>
            <a:off x="1219200" y="3657601"/>
            <a:ext cx="1524000" cy="685800"/>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4" name="Striped Right Arrow 3"/>
          <p:cNvSpPr/>
          <p:nvPr/>
        </p:nvSpPr>
        <p:spPr bwMode="auto">
          <a:xfrm>
            <a:off x="381000" y="2286000"/>
            <a:ext cx="533400" cy="304800"/>
          </a:xfrm>
          <a:prstGeom prst="stripedRightArrow">
            <a:avLst/>
          </a:prstGeom>
          <a:solidFill>
            <a:srgbClr val="00B0F0"/>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8" name="Striped Right Arrow 7"/>
          <p:cNvSpPr/>
          <p:nvPr/>
        </p:nvSpPr>
        <p:spPr bwMode="auto">
          <a:xfrm>
            <a:off x="381000" y="3276600"/>
            <a:ext cx="533400" cy="304800"/>
          </a:xfrm>
          <a:prstGeom prst="stripedRightArrow">
            <a:avLst/>
          </a:prstGeom>
          <a:solidFill>
            <a:srgbClr val="00B0F0"/>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9" name="Striped Right Arrow 8"/>
          <p:cNvSpPr/>
          <p:nvPr/>
        </p:nvSpPr>
        <p:spPr bwMode="auto">
          <a:xfrm>
            <a:off x="381000" y="3810000"/>
            <a:ext cx="533400" cy="304800"/>
          </a:xfrm>
          <a:prstGeom prst="stripedRightArrow">
            <a:avLst/>
          </a:prstGeom>
          <a:solidFill>
            <a:srgbClr val="00B0F0"/>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custDataLst>
      <p:tags r:id="rId1"/>
    </p:custDataLst>
    <p:extLst>
      <p:ext uri="{BB962C8B-B14F-4D97-AF65-F5344CB8AC3E}">
        <p14:creationId xmlns:p14="http://schemas.microsoft.com/office/powerpoint/2010/main" val="159585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7" grpId="0" animBg="1"/>
      <p:bldP spid="4"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algn="l" eaLnBrk="1" hangingPunct="1"/>
            <a:r>
              <a:rPr lang="en-US" sz="4000" b="1" i="1" u="sng" dirty="0"/>
              <a:t>More Definitions</a:t>
            </a:r>
            <a:r>
              <a:rPr lang="en-US" sz="4000" i="1" dirty="0"/>
              <a:t>:</a:t>
            </a:r>
          </a:p>
        </p:txBody>
      </p:sp>
      <p:sp>
        <p:nvSpPr>
          <p:cNvPr id="20482" name="Rectangle 3"/>
          <p:cNvSpPr>
            <a:spLocks noGrp="1" noChangeArrowheads="1"/>
          </p:cNvSpPr>
          <p:nvPr>
            <p:ph type="body" idx="1"/>
          </p:nvPr>
        </p:nvSpPr>
        <p:spPr>
          <a:xfrm>
            <a:off x="533402" y="1371600"/>
            <a:ext cx="8005763" cy="4343400"/>
          </a:xfrm>
        </p:spPr>
        <p:txBody>
          <a:bodyPr/>
          <a:lstStyle/>
          <a:p>
            <a:pPr eaLnBrk="1" hangingPunct="1">
              <a:spcAft>
                <a:spcPts val="1200"/>
              </a:spcAft>
            </a:pPr>
            <a:r>
              <a:rPr lang="en-US" sz="2800" dirty="0"/>
              <a:t>Due to their small size and/or repelling forces, particles that remain in suspension are referred to as being </a:t>
            </a:r>
            <a:r>
              <a:rPr lang="en-US" sz="2800" b="1" i="1" u="sng" dirty="0">
                <a:solidFill>
                  <a:srgbClr val="0000FF"/>
                </a:solidFill>
              </a:rPr>
              <a:t>stable</a:t>
            </a:r>
            <a:r>
              <a:rPr lang="en-US" sz="2800" dirty="0"/>
              <a:t>.</a:t>
            </a:r>
          </a:p>
          <a:p>
            <a:pPr eaLnBrk="1" hangingPunct="1">
              <a:spcAft>
                <a:spcPts val="1200"/>
              </a:spcAft>
            </a:pPr>
            <a:r>
              <a:rPr lang="en-US" sz="2800" b="1" i="1" u="sng" dirty="0">
                <a:solidFill>
                  <a:srgbClr val="0000FF"/>
                </a:solidFill>
              </a:rPr>
              <a:t>Destabilization</a:t>
            </a:r>
            <a:r>
              <a:rPr lang="en-US" sz="2800" dirty="0"/>
              <a:t> refers to the process of reducing the repelling forces between particles and organic material so that particles/organic matter will agglomerate or gather together into larger floc particles. </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b="1" i="1" dirty="0">
                <a:latin typeface="Arial" panose="020B0604020202020204" pitchFamily="34" charset="0"/>
                <a:cs typeface="Arial" panose="020B0604020202020204" pitchFamily="34" charset="0"/>
              </a:rPr>
              <a:t>Coagulation Training</a:t>
            </a:r>
          </a:p>
        </p:txBody>
      </p:sp>
      <p:sp>
        <p:nvSpPr>
          <p:cNvPr id="3" name="Subtitle 2"/>
          <p:cNvSpPr>
            <a:spLocks noGrp="1"/>
          </p:cNvSpPr>
          <p:nvPr>
            <p:ph type="subTitle" idx="1"/>
          </p:nvPr>
        </p:nvSpPr>
        <p:spPr/>
        <p:txBody>
          <a:bodyPr>
            <a:normAutofit/>
          </a:bodyPr>
          <a:lstStyle/>
          <a:p>
            <a:r>
              <a:rPr lang="en-US" sz="2400" i="1" dirty="0">
                <a:latin typeface="Arial" panose="020B0604020202020204" pitchFamily="34" charset="0"/>
                <a:cs typeface="Arial" panose="020B0604020202020204" pitchFamily="34" charset="0"/>
              </a:rPr>
              <a:t>Newport News Waterworks</a:t>
            </a:r>
          </a:p>
        </p:txBody>
      </p:sp>
      <p:pic>
        <p:nvPicPr>
          <p:cNvPr id="4" name="Picture 3"/>
          <p:cNvPicPr>
            <a:picLocks noChangeAspect="1"/>
          </p:cNvPicPr>
          <p:nvPr/>
        </p:nvPicPr>
        <p:blipFill>
          <a:blip r:embed="rId3"/>
          <a:stretch>
            <a:fillRect/>
          </a:stretch>
        </p:blipFill>
        <p:spPr>
          <a:xfrm>
            <a:off x="6500812" y="6096000"/>
            <a:ext cx="2543175" cy="589153"/>
          </a:xfrm>
          <a:prstGeom prst="rect">
            <a:avLst/>
          </a:prstGeom>
        </p:spPr>
      </p:pic>
    </p:spTree>
    <p:extLst>
      <p:ext uri="{BB962C8B-B14F-4D97-AF65-F5344CB8AC3E}">
        <p14:creationId xmlns:p14="http://schemas.microsoft.com/office/powerpoint/2010/main" val="26572222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i="1" dirty="0">
                <a:latin typeface="Arial" panose="020B0604020202020204" pitchFamily="34" charset="0"/>
                <a:cs typeface="Arial" panose="020B0604020202020204" pitchFamily="34" charset="0"/>
              </a:rPr>
              <a:t>Add coagulant to:</a:t>
            </a:r>
          </a:p>
        </p:txBody>
      </p:sp>
      <p:sp>
        <p:nvSpPr>
          <p:cNvPr id="3" name="Content Placeholder 2"/>
          <p:cNvSpPr>
            <a:spLocks noGrp="1"/>
          </p:cNvSpPr>
          <p:nvPr>
            <p:ph idx="1"/>
          </p:nvPr>
        </p:nvSpPr>
        <p:spPr>
          <a:xfrm>
            <a:off x="628650" y="1825625"/>
            <a:ext cx="7886700" cy="3965575"/>
          </a:xfrm>
        </p:spPr>
        <p:txBody>
          <a:bodyPr/>
          <a:lstStyle/>
          <a:p>
            <a:r>
              <a:rPr lang="en-US" sz="2800" dirty="0"/>
              <a:t>Remove turbidity</a:t>
            </a:r>
          </a:p>
          <a:p>
            <a:r>
              <a:rPr lang="en-US" sz="2800" dirty="0"/>
              <a:t>Remove natural organic matter </a:t>
            </a:r>
          </a:p>
          <a:p>
            <a:pPr lvl="1"/>
            <a:r>
              <a:rPr lang="en-US" sz="2400" dirty="0"/>
              <a:t>Measured as Total Organic Carbon (TOC) and/or UV254</a:t>
            </a:r>
          </a:p>
          <a:p>
            <a:pPr lvl="1"/>
            <a:r>
              <a:rPr lang="en-US" sz="2400" dirty="0"/>
              <a:t>Imparts color</a:t>
            </a:r>
          </a:p>
          <a:p>
            <a:pPr lvl="1"/>
            <a:r>
              <a:rPr lang="en-US" sz="2400" dirty="0"/>
              <a:t>Oxidant demand</a:t>
            </a:r>
          </a:p>
          <a:p>
            <a:pPr lvl="1"/>
            <a:r>
              <a:rPr lang="en-US" sz="2400" dirty="0"/>
              <a:t>Precursor disinfection by-products (THMs, HAAs)</a:t>
            </a:r>
          </a:p>
          <a:p>
            <a:endParaRPr lang="en-US" dirty="0"/>
          </a:p>
        </p:txBody>
      </p:sp>
      <p:pic>
        <p:nvPicPr>
          <p:cNvPr id="4" name="Picture 3"/>
          <p:cNvPicPr>
            <a:picLocks noChangeAspect="1"/>
          </p:cNvPicPr>
          <p:nvPr/>
        </p:nvPicPr>
        <p:blipFill>
          <a:blip r:embed="rId2"/>
          <a:stretch>
            <a:fillRect/>
          </a:stretch>
        </p:blipFill>
        <p:spPr>
          <a:xfrm>
            <a:off x="6500812" y="6096000"/>
            <a:ext cx="2543175" cy="589153"/>
          </a:xfrm>
          <a:prstGeom prst="rect">
            <a:avLst/>
          </a:prstGeom>
        </p:spPr>
      </p:pic>
    </p:spTree>
    <p:extLst>
      <p:ext uri="{BB962C8B-B14F-4D97-AF65-F5344CB8AC3E}">
        <p14:creationId xmlns:p14="http://schemas.microsoft.com/office/powerpoint/2010/main" val="39768625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i="1" dirty="0">
                <a:latin typeface="Arial" panose="020B0604020202020204" pitchFamily="34" charset="0"/>
                <a:cs typeface="Arial" panose="020B0604020202020204" pitchFamily="34" charset="0"/>
              </a:rPr>
              <a:t>Coagulation Drivers</a:t>
            </a:r>
          </a:p>
        </p:txBody>
      </p:sp>
      <p:sp>
        <p:nvSpPr>
          <p:cNvPr id="4" name="Content Placeholder 3"/>
          <p:cNvSpPr>
            <a:spLocks noGrp="1"/>
          </p:cNvSpPr>
          <p:nvPr>
            <p:ph idx="1"/>
          </p:nvPr>
        </p:nvSpPr>
        <p:spPr/>
        <p:txBody>
          <a:bodyPr>
            <a:normAutofit/>
          </a:bodyPr>
          <a:lstStyle/>
          <a:p>
            <a:pPr>
              <a:spcAft>
                <a:spcPts val="1200"/>
              </a:spcAft>
            </a:pPr>
            <a:r>
              <a:rPr lang="en-US" sz="2800" dirty="0"/>
              <a:t>At Newport News, our reservoir system removes most suspended solids such that raw water turbidity is almost always &lt; 10 NTU.</a:t>
            </a:r>
          </a:p>
          <a:p>
            <a:pPr>
              <a:spcAft>
                <a:spcPts val="1200"/>
              </a:spcAft>
            </a:pPr>
            <a:r>
              <a:rPr lang="en-US" sz="2800" dirty="0"/>
              <a:t>Total organic carbon (TOC) levels are typically 5-8 mg/L as C.  Therefore, TOC drives alum dose.  </a:t>
            </a:r>
          </a:p>
          <a:p>
            <a:pPr>
              <a:spcAft>
                <a:spcPts val="1200"/>
              </a:spcAft>
            </a:pPr>
            <a:r>
              <a:rPr lang="en-US" sz="2800" dirty="0"/>
              <a:t>We practice enhanced coagulation to remove as much DBP precursor material as practical.</a:t>
            </a:r>
          </a:p>
          <a:p>
            <a:pPr>
              <a:spcAft>
                <a:spcPts val="1200"/>
              </a:spcAft>
            </a:pPr>
            <a:endParaRPr lang="en-US" dirty="0"/>
          </a:p>
        </p:txBody>
      </p:sp>
      <p:pic>
        <p:nvPicPr>
          <p:cNvPr id="5" name="Picture 4"/>
          <p:cNvPicPr>
            <a:picLocks noChangeAspect="1"/>
          </p:cNvPicPr>
          <p:nvPr/>
        </p:nvPicPr>
        <p:blipFill>
          <a:blip r:embed="rId2"/>
          <a:stretch>
            <a:fillRect/>
          </a:stretch>
        </p:blipFill>
        <p:spPr>
          <a:xfrm>
            <a:off x="6500812" y="6096000"/>
            <a:ext cx="2543175" cy="589153"/>
          </a:xfrm>
          <a:prstGeom prst="rect">
            <a:avLst/>
          </a:prstGeom>
        </p:spPr>
      </p:pic>
    </p:spTree>
    <p:extLst>
      <p:ext uri="{BB962C8B-B14F-4D97-AF65-F5344CB8AC3E}">
        <p14:creationId xmlns:p14="http://schemas.microsoft.com/office/powerpoint/2010/main" val="33575110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b="1" i="1" dirty="0">
                <a:latin typeface="Arial" panose="020B0604020202020204" pitchFamily="34" charset="0"/>
                <a:cs typeface="Arial" panose="020B0604020202020204" pitchFamily="34" charset="0"/>
              </a:rPr>
              <a:t>Required Coagulant Dose</a:t>
            </a:r>
          </a:p>
        </p:txBody>
      </p:sp>
      <p:sp>
        <p:nvSpPr>
          <p:cNvPr id="4" name="Content Placeholder 3"/>
          <p:cNvSpPr>
            <a:spLocks noGrp="1"/>
          </p:cNvSpPr>
          <p:nvPr>
            <p:ph idx="1"/>
          </p:nvPr>
        </p:nvSpPr>
        <p:spPr>
          <a:xfrm>
            <a:off x="457200" y="1219200"/>
            <a:ext cx="8305800" cy="4495800"/>
          </a:xfrm>
        </p:spPr>
        <p:txBody>
          <a:bodyPr>
            <a:noAutofit/>
          </a:bodyPr>
          <a:lstStyle/>
          <a:p>
            <a:pPr>
              <a:spcAft>
                <a:spcPts val="1200"/>
              </a:spcAft>
            </a:pPr>
            <a:r>
              <a:rPr lang="en-US" sz="2800" u="sng" dirty="0"/>
              <a:t>Rule of thumb</a:t>
            </a:r>
            <a:r>
              <a:rPr lang="en-US" sz="2800" dirty="0"/>
              <a:t>: 10 mg/L of Alum required for every 1 mg/L of TOC.</a:t>
            </a:r>
          </a:p>
          <a:p>
            <a:r>
              <a:rPr lang="en-US" sz="2800" dirty="0"/>
              <a:t>This is a guideline we use to make sure we are in the ballpark.  </a:t>
            </a:r>
          </a:p>
          <a:p>
            <a:pPr marL="682625" indent="-280988">
              <a:buNone/>
            </a:pPr>
            <a:r>
              <a:rPr lang="en-US" sz="2400" dirty="0">
                <a:sym typeface="Wingdings" panose="05000000000000000000" pitchFamily="2" charset="2"/>
              </a:rPr>
              <a:t></a:t>
            </a:r>
            <a:r>
              <a:rPr lang="en-US" sz="2400" dirty="0"/>
              <a:t>We then look at several other factors to determine if an alum dose change is necessary or if raw water quality conditions are changing and might soon require a coagulant dose change.</a:t>
            </a:r>
          </a:p>
          <a:p>
            <a:pPr marL="682625" indent="-280988">
              <a:buNone/>
            </a:pPr>
            <a:r>
              <a:rPr lang="en-US" sz="2400" dirty="0">
                <a:sym typeface="Wingdings" panose="05000000000000000000" pitchFamily="2" charset="2"/>
              </a:rPr>
              <a:t> Alum dose : TOC ratio will change based on nature of NOM </a:t>
            </a:r>
            <a:endParaRPr lang="en-US" sz="2400" dirty="0"/>
          </a:p>
          <a:p>
            <a:endParaRPr lang="en-US" sz="2800" dirty="0"/>
          </a:p>
        </p:txBody>
      </p:sp>
      <p:pic>
        <p:nvPicPr>
          <p:cNvPr id="5" name="Picture 4"/>
          <p:cNvPicPr>
            <a:picLocks noChangeAspect="1"/>
          </p:cNvPicPr>
          <p:nvPr/>
        </p:nvPicPr>
        <p:blipFill>
          <a:blip r:embed="rId2"/>
          <a:stretch>
            <a:fillRect/>
          </a:stretch>
        </p:blipFill>
        <p:spPr>
          <a:xfrm>
            <a:off x="6500812" y="6096000"/>
            <a:ext cx="2543175" cy="589153"/>
          </a:xfrm>
          <a:prstGeom prst="rect">
            <a:avLst/>
          </a:prstGeom>
        </p:spPr>
      </p:pic>
    </p:spTree>
    <p:extLst>
      <p:ext uri="{BB962C8B-B14F-4D97-AF65-F5344CB8AC3E}">
        <p14:creationId xmlns:p14="http://schemas.microsoft.com/office/powerpoint/2010/main" val="151200759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i="1" dirty="0">
                <a:latin typeface="Arial" panose="020B0604020202020204" pitchFamily="34" charset="0"/>
                <a:cs typeface="Arial" panose="020B0604020202020204" pitchFamily="34" charset="0"/>
              </a:rPr>
              <a:t>Water quality and performance factors considered in Coagulation Assessment</a:t>
            </a:r>
          </a:p>
        </p:txBody>
      </p:sp>
      <p:sp>
        <p:nvSpPr>
          <p:cNvPr id="4" name="Content Placeholder 3"/>
          <p:cNvSpPr>
            <a:spLocks noGrp="1"/>
          </p:cNvSpPr>
          <p:nvPr>
            <p:ph sz="half" idx="1"/>
          </p:nvPr>
        </p:nvSpPr>
        <p:spPr/>
        <p:txBody>
          <a:bodyPr/>
          <a:lstStyle/>
          <a:p>
            <a:r>
              <a:rPr lang="en-US" sz="2400" dirty="0"/>
              <a:t>Total organic carbon </a:t>
            </a:r>
          </a:p>
          <a:p>
            <a:r>
              <a:rPr lang="en-US" sz="2400" dirty="0"/>
              <a:t>Zeta potential measured just after rapid mix</a:t>
            </a:r>
          </a:p>
          <a:p>
            <a:r>
              <a:rPr lang="en-US" sz="2400" dirty="0"/>
              <a:t>Rapid mix pH</a:t>
            </a:r>
          </a:p>
          <a:p>
            <a:r>
              <a:rPr lang="en-US" sz="2400" dirty="0"/>
              <a:t>Clarifier alkalinity</a:t>
            </a:r>
          </a:p>
          <a:p>
            <a:r>
              <a:rPr lang="en-US" sz="2400" dirty="0"/>
              <a:t>Clarifier performance and combined filter effluent turbidity trends</a:t>
            </a:r>
          </a:p>
          <a:p>
            <a:endParaRPr lang="en-US" dirty="0"/>
          </a:p>
        </p:txBody>
      </p:sp>
      <p:sp>
        <p:nvSpPr>
          <p:cNvPr id="5" name="Content Placeholder 4"/>
          <p:cNvSpPr>
            <a:spLocks noGrp="1"/>
          </p:cNvSpPr>
          <p:nvPr>
            <p:ph sz="half" idx="2"/>
          </p:nvPr>
        </p:nvSpPr>
        <p:spPr/>
        <p:txBody>
          <a:bodyPr>
            <a:normAutofit/>
          </a:bodyPr>
          <a:lstStyle/>
          <a:p>
            <a:r>
              <a:rPr lang="en-US" sz="2400" dirty="0"/>
              <a:t>Filter ripening times after backwash</a:t>
            </a:r>
          </a:p>
          <a:p>
            <a:r>
              <a:rPr lang="en-US" sz="2400" dirty="0"/>
              <a:t>Initial filter turbidity after ripening</a:t>
            </a:r>
          </a:p>
          <a:p>
            <a:r>
              <a:rPr lang="en-US" sz="2400" dirty="0"/>
              <a:t>Filter turbidity breakthrough during course of filter run</a:t>
            </a:r>
          </a:p>
          <a:p>
            <a:endParaRPr lang="en-US" sz="2400" dirty="0"/>
          </a:p>
        </p:txBody>
      </p:sp>
      <p:pic>
        <p:nvPicPr>
          <p:cNvPr id="6" name="Picture 5"/>
          <p:cNvPicPr>
            <a:picLocks noChangeAspect="1"/>
          </p:cNvPicPr>
          <p:nvPr/>
        </p:nvPicPr>
        <p:blipFill>
          <a:blip r:embed="rId2"/>
          <a:stretch>
            <a:fillRect/>
          </a:stretch>
        </p:blipFill>
        <p:spPr>
          <a:xfrm>
            <a:off x="6500812" y="6096000"/>
            <a:ext cx="2543175" cy="589153"/>
          </a:xfrm>
          <a:prstGeom prst="rect">
            <a:avLst/>
          </a:prstGeom>
        </p:spPr>
      </p:pic>
    </p:spTree>
    <p:extLst>
      <p:ext uri="{BB962C8B-B14F-4D97-AF65-F5344CB8AC3E}">
        <p14:creationId xmlns:p14="http://schemas.microsoft.com/office/powerpoint/2010/main" val="257007288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600" b="1" i="1" dirty="0">
                <a:latin typeface="Arial" panose="020B0604020202020204" pitchFamily="34" charset="0"/>
                <a:cs typeface="Arial" panose="020B0604020202020204" pitchFamily="34" charset="0"/>
              </a:rPr>
              <a:t>Coagulation Strategy</a:t>
            </a:r>
          </a:p>
        </p:txBody>
      </p:sp>
      <p:sp>
        <p:nvSpPr>
          <p:cNvPr id="6" name="Content Placeholder 5"/>
          <p:cNvSpPr>
            <a:spLocks noGrp="1"/>
          </p:cNvSpPr>
          <p:nvPr>
            <p:ph idx="1"/>
          </p:nvPr>
        </p:nvSpPr>
        <p:spPr>
          <a:xfrm>
            <a:off x="628650" y="1825625"/>
            <a:ext cx="7753350" cy="4351338"/>
          </a:xfrm>
        </p:spPr>
        <p:txBody>
          <a:bodyPr>
            <a:normAutofit/>
          </a:bodyPr>
          <a:lstStyle/>
          <a:p>
            <a:pPr marL="338138" indent="-338138">
              <a:spcAft>
                <a:spcPts val="1200"/>
              </a:spcAft>
              <a:buNone/>
            </a:pPr>
            <a:r>
              <a:rPr lang="en-US" sz="2400" dirty="0">
                <a:sym typeface="Wingdings" panose="05000000000000000000" pitchFamily="2" charset="2"/>
              </a:rPr>
              <a:t> W</a:t>
            </a:r>
            <a:r>
              <a:rPr lang="en-US" sz="2400" dirty="0"/>
              <a:t>e </a:t>
            </a:r>
            <a:r>
              <a:rPr lang="en-US" sz="2400" u="sng" dirty="0"/>
              <a:t>first look </a:t>
            </a:r>
            <a:r>
              <a:rPr lang="en-US" sz="2400" dirty="0"/>
              <a:t>at the latest TOC and Zeta measurements.  TOC is measured 1x/week; Zeta is measured at least 3x/week or more frequently if conditions are changing.</a:t>
            </a:r>
          </a:p>
          <a:p>
            <a:pPr>
              <a:spcAft>
                <a:spcPts val="1200"/>
              </a:spcAft>
            </a:pPr>
            <a:r>
              <a:rPr lang="en-US" sz="2400" dirty="0"/>
              <a:t>Generally, TOC changes seasonally and gradually. However, it may change more quickly following major weather events.  In those cases, we will also look at UV-254 as operators monitor it daily and there is a good correlation between UV-254 and TOC. </a:t>
            </a:r>
          </a:p>
          <a:p>
            <a:endParaRPr lang="en-US" dirty="0"/>
          </a:p>
        </p:txBody>
      </p:sp>
      <p:pic>
        <p:nvPicPr>
          <p:cNvPr id="4" name="Picture 3"/>
          <p:cNvPicPr>
            <a:picLocks noChangeAspect="1"/>
          </p:cNvPicPr>
          <p:nvPr/>
        </p:nvPicPr>
        <p:blipFill>
          <a:blip r:embed="rId2"/>
          <a:stretch>
            <a:fillRect/>
          </a:stretch>
        </p:blipFill>
        <p:spPr>
          <a:xfrm>
            <a:off x="6500812" y="6096000"/>
            <a:ext cx="2543175" cy="589153"/>
          </a:xfrm>
          <a:prstGeom prst="rect">
            <a:avLst/>
          </a:prstGeom>
        </p:spPr>
      </p:pic>
    </p:spTree>
    <p:extLst>
      <p:ext uri="{BB962C8B-B14F-4D97-AF65-F5344CB8AC3E}">
        <p14:creationId xmlns:p14="http://schemas.microsoft.com/office/powerpoint/2010/main" val="29352790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517835"/>
            <a:ext cx="8229600" cy="1143000"/>
          </a:xfrm>
        </p:spPr>
        <p:txBody>
          <a:bodyPr>
            <a:noAutofit/>
          </a:bodyPr>
          <a:lstStyle/>
          <a:p>
            <a:r>
              <a:rPr lang="en-US" sz="3200" b="1" i="1" dirty="0">
                <a:latin typeface="Arial" panose="020B0604020202020204" pitchFamily="34" charset="0"/>
                <a:cs typeface="Arial" panose="020B0604020202020204" pitchFamily="34" charset="0"/>
              </a:rPr>
              <a:t>Raw water TOC and UV-254 correlation</a:t>
            </a:r>
          </a:p>
        </p:txBody>
      </p:sp>
      <p:graphicFrame>
        <p:nvGraphicFramePr>
          <p:cNvPr id="7" name="Content Placeholder 6"/>
          <p:cNvGraphicFramePr>
            <a:graphicFrameLocks noGrp="1"/>
          </p:cNvGraphicFramePr>
          <p:nvPr>
            <p:ph sz="half" idx="1"/>
          </p:nvPr>
        </p:nvGraphicFramePr>
        <p:xfrm>
          <a:off x="304800" y="2057400"/>
          <a:ext cx="4210050" cy="37616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ontent Placeholder 5"/>
          <p:cNvGraphicFramePr>
            <a:graphicFrameLocks noGrp="1"/>
          </p:cNvGraphicFramePr>
          <p:nvPr>
            <p:ph sz="half" idx="2"/>
          </p:nvPr>
        </p:nvGraphicFramePr>
        <p:xfrm>
          <a:off x="4629150" y="2057400"/>
          <a:ext cx="4362450" cy="35814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546787" y="5819090"/>
            <a:ext cx="3968063" cy="507831"/>
          </a:xfrm>
          <a:prstGeom prst="rect">
            <a:avLst/>
          </a:prstGeom>
          <a:noFill/>
        </p:spPr>
        <p:txBody>
          <a:bodyPr wrap="square" rtlCol="0">
            <a:spAutoFit/>
          </a:bodyPr>
          <a:lstStyle/>
          <a:p>
            <a:r>
              <a:rPr lang="en-US" sz="1350" dirty="0"/>
              <a:t>Focus on dark blue line (RAW water TOC); pink = clarified, red = filtered, light blue = finished</a:t>
            </a:r>
          </a:p>
        </p:txBody>
      </p:sp>
      <p:sp>
        <p:nvSpPr>
          <p:cNvPr id="4" name="TextBox 3"/>
          <p:cNvSpPr txBox="1"/>
          <p:nvPr/>
        </p:nvSpPr>
        <p:spPr>
          <a:xfrm>
            <a:off x="5097162" y="5565175"/>
            <a:ext cx="3243649" cy="507831"/>
          </a:xfrm>
          <a:prstGeom prst="rect">
            <a:avLst/>
          </a:prstGeom>
          <a:noFill/>
        </p:spPr>
        <p:txBody>
          <a:bodyPr wrap="square" rtlCol="0">
            <a:spAutoFit/>
          </a:bodyPr>
          <a:lstStyle/>
          <a:p>
            <a:r>
              <a:rPr lang="en-US" sz="1350" dirty="0"/>
              <a:t>Shows correlation between raw water TOC (DOC) and UV254.</a:t>
            </a:r>
          </a:p>
        </p:txBody>
      </p:sp>
      <p:pic>
        <p:nvPicPr>
          <p:cNvPr id="8" name="Picture 7"/>
          <p:cNvPicPr>
            <a:picLocks noChangeAspect="1"/>
          </p:cNvPicPr>
          <p:nvPr/>
        </p:nvPicPr>
        <p:blipFill>
          <a:blip r:embed="rId4"/>
          <a:stretch>
            <a:fillRect/>
          </a:stretch>
        </p:blipFill>
        <p:spPr>
          <a:xfrm>
            <a:off x="6500812" y="6096000"/>
            <a:ext cx="2543175" cy="589153"/>
          </a:xfrm>
          <a:prstGeom prst="rect">
            <a:avLst/>
          </a:prstGeom>
        </p:spPr>
      </p:pic>
    </p:spTree>
    <p:extLst>
      <p:ext uri="{BB962C8B-B14F-4D97-AF65-F5344CB8AC3E}">
        <p14:creationId xmlns:p14="http://schemas.microsoft.com/office/powerpoint/2010/main" val="248233100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002" y="1046437"/>
            <a:ext cx="7886700" cy="653161"/>
          </a:xfrm>
        </p:spPr>
        <p:txBody>
          <a:bodyPr>
            <a:normAutofit fontScale="90000"/>
          </a:bodyPr>
          <a:lstStyle/>
          <a:p>
            <a:pPr algn="ctr"/>
            <a:r>
              <a:rPr lang="en-US" sz="2700" dirty="0">
                <a:latin typeface="Arial" panose="020B0604020202020204" pitchFamily="34" charset="0"/>
                <a:cs typeface="Arial" panose="020B0604020202020204" pitchFamily="34" charset="0"/>
              </a:rPr>
              <a:t>Trends are accessible from SCADA slides (one-click)</a:t>
            </a:r>
          </a:p>
        </p:txBody>
      </p:sp>
      <p:pic>
        <p:nvPicPr>
          <p:cNvPr id="4" name="Content Placeholder 3"/>
          <p:cNvPicPr>
            <a:picLocks noGrp="1" noChangeAspect="1"/>
          </p:cNvPicPr>
          <p:nvPr>
            <p:ph idx="1"/>
          </p:nvPr>
        </p:nvPicPr>
        <p:blipFill>
          <a:blip r:embed="rId2"/>
          <a:stretch>
            <a:fillRect/>
          </a:stretch>
        </p:blipFill>
        <p:spPr>
          <a:xfrm>
            <a:off x="1016875" y="1611142"/>
            <a:ext cx="7101224" cy="4306839"/>
          </a:xfrm>
          <a:prstGeom prst="rect">
            <a:avLst/>
          </a:prstGeom>
        </p:spPr>
      </p:pic>
      <p:sp>
        <p:nvSpPr>
          <p:cNvPr id="5" name="Oval 4"/>
          <p:cNvSpPr/>
          <p:nvPr/>
        </p:nvSpPr>
        <p:spPr>
          <a:xfrm>
            <a:off x="4374931" y="4676447"/>
            <a:ext cx="886810" cy="496613"/>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Oval 5"/>
          <p:cNvSpPr/>
          <p:nvPr/>
        </p:nvSpPr>
        <p:spPr>
          <a:xfrm>
            <a:off x="7007773" y="4191658"/>
            <a:ext cx="1110326" cy="496613"/>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Oval 6"/>
          <p:cNvSpPr/>
          <p:nvPr/>
        </p:nvSpPr>
        <p:spPr>
          <a:xfrm>
            <a:off x="7593895" y="2713642"/>
            <a:ext cx="524204" cy="496613"/>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TextBox 2"/>
          <p:cNvSpPr txBox="1"/>
          <p:nvPr/>
        </p:nvSpPr>
        <p:spPr>
          <a:xfrm>
            <a:off x="8009140" y="3562456"/>
            <a:ext cx="1084306" cy="300082"/>
          </a:xfrm>
          <a:prstGeom prst="rect">
            <a:avLst/>
          </a:prstGeom>
          <a:solidFill>
            <a:schemeClr val="bg1"/>
          </a:solidFill>
          <a:ln>
            <a:solidFill>
              <a:schemeClr val="tx1"/>
            </a:solidFill>
          </a:ln>
        </p:spPr>
        <p:txBody>
          <a:bodyPr wrap="square" rtlCol="0">
            <a:spAutoFit/>
          </a:bodyPr>
          <a:lstStyle/>
          <a:p>
            <a:r>
              <a:rPr lang="en-US" sz="1350" dirty="0"/>
              <a:t>Trend icons</a:t>
            </a:r>
          </a:p>
        </p:txBody>
      </p:sp>
      <p:cxnSp>
        <p:nvCxnSpPr>
          <p:cNvPr id="9" name="Straight Arrow Connector 8"/>
          <p:cNvCxnSpPr>
            <a:stCxn id="3" idx="2"/>
          </p:cNvCxnSpPr>
          <p:nvPr/>
        </p:nvCxnSpPr>
        <p:spPr>
          <a:xfrm flipH="1">
            <a:off x="8009141" y="3862538"/>
            <a:ext cx="542152" cy="471009"/>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3" idx="0"/>
          </p:cNvCxnSpPr>
          <p:nvPr/>
        </p:nvCxnSpPr>
        <p:spPr>
          <a:xfrm flipH="1" flipV="1">
            <a:off x="8118099" y="2997589"/>
            <a:ext cx="433194" cy="564867"/>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stretch>
            <a:fillRect/>
          </a:stretch>
        </p:blipFill>
        <p:spPr>
          <a:xfrm>
            <a:off x="6500812" y="6096000"/>
            <a:ext cx="2543175" cy="589153"/>
          </a:xfrm>
          <a:prstGeom prst="rect">
            <a:avLst/>
          </a:prstGeom>
        </p:spPr>
      </p:pic>
    </p:spTree>
    <p:extLst>
      <p:ext uri="{BB962C8B-B14F-4D97-AF65-F5344CB8AC3E}">
        <p14:creationId xmlns:p14="http://schemas.microsoft.com/office/powerpoint/2010/main" val="424724942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2400" y="-1"/>
            <a:ext cx="8839200" cy="6878689"/>
          </a:xfrm>
          <a:prstGeom prst="rect">
            <a:avLst/>
          </a:prstGeom>
        </p:spPr>
      </p:pic>
    </p:spTree>
    <p:extLst>
      <p:ext uri="{BB962C8B-B14F-4D97-AF65-F5344CB8AC3E}">
        <p14:creationId xmlns:p14="http://schemas.microsoft.com/office/powerpoint/2010/main" val="40597520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 y="276927"/>
            <a:ext cx="9144000" cy="6428673"/>
          </a:xfrm>
          <a:prstGeom prst="rect">
            <a:avLst/>
          </a:prstGeom>
        </p:spPr>
      </p:pic>
    </p:spTree>
    <p:extLst>
      <p:ext uri="{BB962C8B-B14F-4D97-AF65-F5344CB8AC3E}">
        <p14:creationId xmlns:p14="http://schemas.microsoft.com/office/powerpoint/2010/main" val="266947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457200" y="274638"/>
            <a:ext cx="8229600" cy="792162"/>
          </a:xfrm>
        </p:spPr>
        <p:txBody>
          <a:bodyPr/>
          <a:lstStyle/>
          <a:p>
            <a:pPr eaLnBrk="1" hangingPunct="1"/>
            <a:r>
              <a:rPr lang="en-US" sz="4000" b="1" i="1" u="sng" dirty="0">
                <a:solidFill>
                  <a:srgbClr val="0000FF"/>
                </a:solidFill>
              </a:rPr>
              <a:t>Coagulation</a:t>
            </a:r>
            <a:endParaRPr lang="en-US" sz="4000" i="1" dirty="0">
              <a:solidFill>
                <a:schemeClr val="tx1"/>
              </a:solidFill>
            </a:endParaRPr>
          </a:p>
        </p:txBody>
      </p:sp>
      <p:sp>
        <p:nvSpPr>
          <p:cNvPr id="19458" name="Rectangle 3"/>
          <p:cNvSpPr>
            <a:spLocks noGrp="1" noChangeArrowheads="1"/>
          </p:cNvSpPr>
          <p:nvPr>
            <p:ph type="body" idx="1"/>
          </p:nvPr>
        </p:nvSpPr>
        <p:spPr>
          <a:xfrm>
            <a:off x="457200" y="1143000"/>
            <a:ext cx="8229600" cy="4800600"/>
          </a:xfrm>
        </p:spPr>
        <p:txBody>
          <a:bodyPr/>
          <a:lstStyle/>
          <a:p>
            <a:pPr marL="0" indent="0" eaLnBrk="1" hangingPunct="1">
              <a:buNone/>
            </a:pPr>
            <a:r>
              <a:rPr lang="en-US" sz="2400" dirty="0"/>
              <a:t>(From AWWA Water Supply Operations):</a:t>
            </a:r>
          </a:p>
          <a:p>
            <a:pPr eaLnBrk="1" hangingPunct="1">
              <a:spcBef>
                <a:spcPts val="1200"/>
              </a:spcBef>
              <a:spcAft>
                <a:spcPts val="600"/>
              </a:spcAft>
            </a:pPr>
            <a:r>
              <a:rPr lang="en-US" sz="2800" b="1" dirty="0"/>
              <a:t>Coagulation</a:t>
            </a:r>
            <a:r>
              <a:rPr lang="en-US" sz="2800" dirty="0"/>
              <a:t> is a </a:t>
            </a:r>
            <a:r>
              <a:rPr lang="en-US" sz="2800" i="1" dirty="0"/>
              <a:t>chemical</a:t>
            </a:r>
            <a:r>
              <a:rPr lang="en-US" sz="2800" dirty="0"/>
              <a:t> process involving reactions with both particles and natural organic material.  These reactions cause very small suspended particles to attract one another and form larger particles.  </a:t>
            </a:r>
          </a:p>
          <a:p>
            <a:pPr eaLnBrk="1" hangingPunct="1">
              <a:spcBef>
                <a:spcPts val="1200"/>
              </a:spcBef>
              <a:spcAft>
                <a:spcPts val="600"/>
              </a:spcAft>
            </a:pPr>
            <a:r>
              <a:rPr lang="en-US" sz="2800" dirty="0"/>
              <a:t>This is accomplished by the addition of a chemical (referred to as a coagulant) that neutralizes the electrostatic charges on particles which cause them to repel each other.</a:t>
            </a:r>
          </a:p>
          <a:p>
            <a:pPr eaLnBrk="1" hangingPunct="1"/>
            <a:endParaRPr lang="en-US" dirty="0"/>
          </a:p>
          <a:p>
            <a:pPr marL="0" indent="0" eaLnBrk="1" hangingPunct="1">
              <a:buNone/>
            </a:pPr>
            <a:endParaRPr lang="en-US" dirty="0"/>
          </a:p>
        </p:txBody>
      </p:sp>
    </p:spTree>
    <p:extLst>
      <p:ext uri="{BB962C8B-B14F-4D97-AF65-F5344CB8AC3E}">
        <p14:creationId xmlns:p14="http://schemas.microsoft.com/office/powerpoint/2010/main" val="65446419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290485"/>
            <a:ext cx="9144000" cy="6415115"/>
          </a:xfrm>
          <a:prstGeom prst="rect">
            <a:avLst/>
          </a:prstGeom>
        </p:spPr>
      </p:pic>
    </p:spTree>
    <p:extLst>
      <p:ext uri="{BB962C8B-B14F-4D97-AF65-F5344CB8AC3E}">
        <p14:creationId xmlns:p14="http://schemas.microsoft.com/office/powerpoint/2010/main" val="273742917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96681"/>
            <a:ext cx="9098854" cy="6432719"/>
          </a:xfrm>
          <a:prstGeom prst="rect">
            <a:avLst/>
          </a:prstGeom>
        </p:spPr>
      </p:pic>
    </p:spTree>
    <p:extLst>
      <p:ext uri="{BB962C8B-B14F-4D97-AF65-F5344CB8AC3E}">
        <p14:creationId xmlns:p14="http://schemas.microsoft.com/office/powerpoint/2010/main" val="374814863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00150"/>
            <a:ext cx="3008313" cy="1162050"/>
          </a:xfrm>
        </p:spPr>
        <p:txBody>
          <a:bodyPr>
            <a:normAutofit/>
          </a:bodyPr>
          <a:lstStyle/>
          <a:p>
            <a:r>
              <a:rPr lang="en-US" dirty="0"/>
              <a:t>Storm Event – Early October 2015</a:t>
            </a:r>
          </a:p>
        </p:txBody>
      </p:sp>
      <p:graphicFrame>
        <p:nvGraphicFramePr>
          <p:cNvPr id="5" name="Content Placeholder 6"/>
          <p:cNvGraphicFramePr>
            <a:graphicFrameLocks noGrp="1"/>
          </p:cNvGraphicFramePr>
          <p:nvPr>
            <p:ph idx="1"/>
          </p:nvPr>
        </p:nvGraphicFramePr>
        <p:xfrm>
          <a:off x="3276600" y="1618758"/>
          <a:ext cx="5239941" cy="4172442"/>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 Placeholder 3"/>
          <p:cNvSpPr>
            <a:spLocks noGrp="1"/>
          </p:cNvSpPr>
          <p:nvPr>
            <p:ph type="body" sz="half" idx="2"/>
          </p:nvPr>
        </p:nvSpPr>
        <p:spPr>
          <a:xfrm>
            <a:off x="457200" y="2362200"/>
            <a:ext cx="3008313" cy="3763963"/>
          </a:xfrm>
        </p:spPr>
        <p:txBody>
          <a:bodyPr>
            <a:normAutofit/>
          </a:bodyPr>
          <a:lstStyle/>
          <a:p>
            <a:endParaRPr lang="en-US" sz="1800" dirty="0"/>
          </a:p>
          <a:p>
            <a:r>
              <a:rPr lang="en-US" sz="1800" dirty="0"/>
              <a:t>Raw water TOC increased from ~6.5 mg/L to 9 mg/L very quickly</a:t>
            </a:r>
          </a:p>
        </p:txBody>
      </p:sp>
      <p:sp>
        <p:nvSpPr>
          <p:cNvPr id="6" name="Oval 5"/>
          <p:cNvSpPr/>
          <p:nvPr/>
        </p:nvSpPr>
        <p:spPr>
          <a:xfrm>
            <a:off x="7059010" y="2987935"/>
            <a:ext cx="496614" cy="87498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TextBox 2"/>
          <p:cNvSpPr txBox="1"/>
          <p:nvPr/>
        </p:nvSpPr>
        <p:spPr>
          <a:xfrm>
            <a:off x="531980" y="789814"/>
            <a:ext cx="7942305" cy="507831"/>
          </a:xfrm>
          <a:prstGeom prst="rect">
            <a:avLst/>
          </a:prstGeom>
          <a:solidFill>
            <a:schemeClr val="bg1"/>
          </a:solidFill>
          <a:ln>
            <a:solidFill>
              <a:schemeClr val="tx1"/>
            </a:solidFill>
          </a:ln>
        </p:spPr>
        <p:txBody>
          <a:bodyPr wrap="square" rtlCol="0">
            <a:spAutoFit/>
          </a:bodyPr>
          <a:lstStyle/>
          <a:p>
            <a:r>
              <a:rPr lang="en-US" sz="1350" dirty="0"/>
              <a:t>Previous trends show what good performance looks like.  Following trends will show how we detect that performance is changing and how plant responds to our coagulant dose changes.</a:t>
            </a:r>
          </a:p>
        </p:txBody>
      </p:sp>
      <p:pic>
        <p:nvPicPr>
          <p:cNvPr id="7" name="Picture 6"/>
          <p:cNvPicPr>
            <a:picLocks noChangeAspect="1"/>
          </p:cNvPicPr>
          <p:nvPr/>
        </p:nvPicPr>
        <p:blipFill>
          <a:blip r:embed="rId3"/>
          <a:stretch>
            <a:fillRect/>
          </a:stretch>
        </p:blipFill>
        <p:spPr>
          <a:xfrm>
            <a:off x="6500812" y="6096000"/>
            <a:ext cx="2543175" cy="589153"/>
          </a:xfrm>
          <a:prstGeom prst="rect">
            <a:avLst/>
          </a:prstGeom>
        </p:spPr>
      </p:pic>
    </p:spTree>
    <p:extLst>
      <p:ext uri="{BB962C8B-B14F-4D97-AF65-F5344CB8AC3E}">
        <p14:creationId xmlns:p14="http://schemas.microsoft.com/office/powerpoint/2010/main" val="269437995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8915400" cy="6937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13451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812614"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6293433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01534"/>
            <a:ext cx="9067800" cy="6319710"/>
          </a:xfrm>
          <a:prstGeom prst="rect">
            <a:avLst/>
          </a:prstGeom>
        </p:spPr>
      </p:pic>
      <p:sp>
        <p:nvSpPr>
          <p:cNvPr id="3" name="TextBox 2"/>
          <p:cNvSpPr txBox="1"/>
          <p:nvPr/>
        </p:nvSpPr>
        <p:spPr>
          <a:xfrm>
            <a:off x="3657600" y="1905000"/>
            <a:ext cx="4953000" cy="1200329"/>
          </a:xfrm>
          <a:prstGeom prst="rect">
            <a:avLst/>
          </a:prstGeom>
          <a:solidFill>
            <a:schemeClr val="bg1"/>
          </a:solidFill>
        </p:spPr>
        <p:txBody>
          <a:bodyPr wrap="square" rtlCol="0">
            <a:spAutoFit/>
          </a:bodyPr>
          <a:lstStyle/>
          <a:p>
            <a:r>
              <a:rPr lang="en-US" dirty="0"/>
              <a:t>Last alum dose change appears to have moved us out of the center of our sweet spot.  Ripening times still ok, but CFE turbidity and turbidity after backwash not as good.</a:t>
            </a:r>
          </a:p>
        </p:txBody>
      </p:sp>
    </p:spTree>
    <p:extLst>
      <p:ext uri="{BB962C8B-B14F-4D97-AF65-F5344CB8AC3E}">
        <p14:creationId xmlns:p14="http://schemas.microsoft.com/office/powerpoint/2010/main" val="230625424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8600" y="609600"/>
            <a:ext cx="8686800" cy="5081384"/>
          </a:xfrm>
          <a:prstGeom prst="rect">
            <a:avLst/>
          </a:prstGeom>
        </p:spPr>
      </p:pic>
    </p:spTree>
    <p:extLst>
      <p:ext uri="{BB962C8B-B14F-4D97-AF65-F5344CB8AC3E}">
        <p14:creationId xmlns:p14="http://schemas.microsoft.com/office/powerpoint/2010/main" val="145388493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656AAC-8A0E-6F25-5DDE-0098D819AE8C}"/>
              </a:ext>
            </a:extLst>
          </p:cNvPr>
          <p:cNvPicPr>
            <a:picLocks noChangeAspect="1"/>
          </p:cNvPicPr>
          <p:nvPr/>
        </p:nvPicPr>
        <p:blipFill>
          <a:blip r:embed="rId2"/>
          <a:stretch>
            <a:fillRect/>
          </a:stretch>
        </p:blipFill>
        <p:spPr>
          <a:xfrm>
            <a:off x="0" y="533400"/>
            <a:ext cx="9144000" cy="5107781"/>
          </a:xfrm>
          <a:prstGeom prst="rect">
            <a:avLst/>
          </a:prstGeom>
        </p:spPr>
      </p:pic>
    </p:spTree>
    <p:extLst>
      <p:ext uri="{BB962C8B-B14F-4D97-AF65-F5344CB8AC3E}">
        <p14:creationId xmlns:p14="http://schemas.microsoft.com/office/powerpoint/2010/main" val="398898308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sz="3200" dirty="0"/>
              <a:t>Coagulant Change at Harwood’s Mill</a:t>
            </a:r>
          </a:p>
        </p:txBody>
      </p:sp>
      <p:pic>
        <p:nvPicPr>
          <p:cNvPr id="4" name="Content Placeholder 3"/>
          <p:cNvPicPr>
            <a:picLocks noGrp="1" noChangeAspect="1"/>
          </p:cNvPicPr>
          <p:nvPr>
            <p:ph idx="1"/>
          </p:nvPr>
        </p:nvPicPr>
        <p:blipFill>
          <a:blip r:embed="rId2"/>
          <a:stretch>
            <a:fillRect/>
          </a:stretch>
        </p:blipFill>
        <p:spPr>
          <a:xfrm>
            <a:off x="1066800" y="914400"/>
            <a:ext cx="7238999" cy="4983163"/>
          </a:xfrm>
          <a:prstGeom prst="rect">
            <a:avLst/>
          </a:prstGeom>
        </p:spPr>
      </p:pic>
    </p:spTree>
    <p:extLst>
      <p:ext uri="{BB962C8B-B14F-4D97-AF65-F5344CB8AC3E}">
        <p14:creationId xmlns:p14="http://schemas.microsoft.com/office/powerpoint/2010/main" val="105077630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 vs Upset</a:t>
            </a:r>
          </a:p>
        </p:txBody>
      </p:sp>
      <p:pic>
        <p:nvPicPr>
          <p:cNvPr id="4" name="Content Placeholder 11"/>
          <p:cNvPicPr>
            <a:picLocks noGrp="1" noChangeAspect="1"/>
          </p:cNvPicPr>
          <p:nvPr>
            <p:ph idx="1"/>
          </p:nvPr>
        </p:nvPicPr>
        <p:blipFill>
          <a:blip r:embed="rId2"/>
          <a:stretch>
            <a:fillRect/>
          </a:stretch>
        </p:blipFill>
        <p:spPr>
          <a:xfrm>
            <a:off x="152400" y="1219200"/>
            <a:ext cx="4191000" cy="4525963"/>
          </a:xfrm>
          <a:prstGeom prst="rect">
            <a:avLst/>
          </a:prstGeom>
        </p:spPr>
      </p:pic>
      <p:pic>
        <p:nvPicPr>
          <p:cNvPr id="5" name="Content Placeholder 12"/>
          <p:cNvPicPr>
            <a:picLocks noChangeAspect="1"/>
          </p:cNvPicPr>
          <p:nvPr/>
        </p:nvPicPr>
        <p:blipFill>
          <a:blip r:embed="rId3"/>
          <a:stretch>
            <a:fillRect/>
          </a:stretch>
        </p:blipFill>
        <p:spPr>
          <a:xfrm>
            <a:off x="4648201" y="1219200"/>
            <a:ext cx="4343400" cy="4525963"/>
          </a:xfrm>
          <a:prstGeom prst="rect">
            <a:avLst/>
          </a:prstGeom>
        </p:spPr>
      </p:pic>
    </p:spTree>
    <p:extLst>
      <p:ext uri="{BB962C8B-B14F-4D97-AF65-F5344CB8AC3E}">
        <p14:creationId xmlns:p14="http://schemas.microsoft.com/office/powerpoint/2010/main" val="3841411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4"/>
</p:tagLst>
</file>

<file path=ppt/tags/tag10.xml><?xml version="1.0" encoding="utf-8"?>
<p:tagLst xmlns:a="http://schemas.openxmlformats.org/drawingml/2006/main" xmlns:r="http://schemas.openxmlformats.org/officeDocument/2006/relationships" xmlns:p="http://schemas.openxmlformats.org/presentationml/2006/main">
  <p:tag name="TIMING" val="|45.3"/>
</p:tagLst>
</file>

<file path=ppt/tags/tag11.xml><?xml version="1.0" encoding="utf-8"?>
<p:tagLst xmlns:a="http://schemas.openxmlformats.org/drawingml/2006/main" xmlns:r="http://schemas.openxmlformats.org/officeDocument/2006/relationships" xmlns:p="http://schemas.openxmlformats.org/presentationml/2006/main">
  <p:tag name="TIMING" val="|80.9"/>
</p:tagLst>
</file>

<file path=ppt/tags/tag12.xml><?xml version="1.0" encoding="utf-8"?>
<p:tagLst xmlns:a="http://schemas.openxmlformats.org/drawingml/2006/main" xmlns:r="http://schemas.openxmlformats.org/officeDocument/2006/relationships" xmlns:p="http://schemas.openxmlformats.org/presentationml/2006/main">
  <p:tag name="TIMING" val="|27.2"/>
</p:tagLst>
</file>

<file path=ppt/tags/tag13.xml><?xml version="1.0" encoding="utf-8"?>
<p:tagLst xmlns:a="http://schemas.openxmlformats.org/drawingml/2006/main" xmlns:r="http://schemas.openxmlformats.org/officeDocument/2006/relationships" xmlns:p="http://schemas.openxmlformats.org/presentationml/2006/main">
  <p:tag name="TIMING" val="|40.8"/>
</p:tagLst>
</file>

<file path=ppt/tags/tag14.xml><?xml version="1.0" encoding="utf-8"?>
<p:tagLst xmlns:a="http://schemas.openxmlformats.org/drawingml/2006/main" xmlns:r="http://schemas.openxmlformats.org/officeDocument/2006/relationships" xmlns:p="http://schemas.openxmlformats.org/presentationml/2006/main">
  <p:tag name="TIMING" val="|6.8"/>
</p:tagLst>
</file>

<file path=ppt/tags/tag15.xml><?xml version="1.0" encoding="utf-8"?>
<p:tagLst xmlns:a="http://schemas.openxmlformats.org/drawingml/2006/main" xmlns:r="http://schemas.openxmlformats.org/officeDocument/2006/relationships" xmlns:p="http://schemas.openxmlformats.org/presentationml/2006/main">
  <p:tag name="TIMING" val="|161.5"/>
</p:tagLst>
</file>

<file path=ppt/tags/tag16.xml><?xml version="1.0" encoding="utf-8"?>
<p:tagLst xmlns:a="http://schemas.openxmlformats.org/drawingml/2006/main" xmlns:r="http://schemas.openxmlformats.org/officeDocument/2006/relationships" xmlns:p="http://schemas.openxmlformats.org/presentationml/2006/main">
  <p:tag name="TIMING" val="|22.3|3.9|6.1"/>
</p:tagLst>
</file>

<file path=ppt/tags/tag17.xml><?xml version="1.0" encoding="utf-8"?>
<p:tagLst xmlns:a="http://schemas.openxmlformats.org/drawingml/2006/main" xmlns:r="http://schemas.openxmlformats.org/officeDocument/2006/relationships" xmlns:p="http://schemas.openxmlformats.org/presentationml/2006/main">
  <p:tag name="TIMING" val="|3.3"/>
</p:tagLst>
</file>

<file path=ppt/tags/tag2.xml><?xml version="1.0" encoding="utf-8"?>
<p:tagLst xmlns:a="http://schemas.openxmlformats.org/drawingml/2006/main" xmlns:r="http://schemas.openxmlformats.org/officeDocument/2006/relationships" xmlns:p="http://schemas.openxmlformats.org/presentationml/2006/main">
  <p:tag name="TIMING" val="|66.3|2.6|13.3"/>
</p:tagLst>
</file>

<file path=ppt/tags/tag3.xml><?xml version="1.0" encoding="utf-8"?>
<p:tagLst xmlns:a="http://schemas.openxmlformats.org/drawingml/2006/main" xmlns:r="http://schemas.openxmlformats.org/officeDocument/2006/relationships" xmlns:p="http://schemas.openxmlformats.org/presentationml/2006/main">
  <p:tag name="TIMING" val="|60.2|35.4"/>
</p:tagLst>
</file>

<file path=ppt/tags/tag4.xml><?xml version="1.0" encoding="utf-8"?>
<p:tagLst xmlns:a="http://schemas.openxmlformats.org/drawingml/2006/main" xmlns:r="http://schemas.openxmlformats.org/officeDocument/2006/relationships" xmlns:p="http://schemas.openxmlformats.org/presentationml/2006/main">
  <p:tag name="TIMING" val="|52.9|11.8|6.8|28|5.9|21.5|22.9|24"/>
</p:tagLst>
</file>

<file path=ppt/tags/tag5.xml><?xml version="1.0" encoding="utf-8"?>
<p:tagLst xmlns:a="http://schemas.openxmlformats.org/drawingml/2006/main" xmlns:r="http://schemas.openxmlformats.org/officeDocument/2006/relationships" xmlns:p="http://schemas.openxmlformats.org/presentationml/2006/main">
  <p:tag name="TIMING" val="|33.9|1.7|13.9|78.9|3|2.2|2.8|12.2"/>
</p:tagLst>
</file>

<file path=ppt/tags/tag6.xml><?xml version="1.0" encoding="utf-8"?>
<p:tagLst xmlns:a="http://schemas.openxmlformats.org/drawingml/2006/main" xmlns:r="http://schemas.openxmlformats.org/officeDocument/2006/relationships" xmlns:p="http://schemas.openxmlformats.org/presentationml/2006/main">
  <p:tag name="TIMING" val="|44|8.3"/>
</p:tagLst>
</file>

<file path=ppt/tags/tag7.xml><?xml version="1.0" encoding="utf-8"?>
<p:tagLst xmlns:a="http://schemas.openxmlformats.org/drawingml/2006/main" xmlns:r="http://schemas.openxmlformats.org/officeDocument/2006/relationships" xmlns:p="http://schemas.openxmlformats.org/presentationml/2006/main">
  <p:tag name="TIMING" val="|200.1|35.7"/>
</p:tagLst>
</file>

<file path=ppt/tags/tag8.xml><?xml version="1.0" encoding="utf-8"?>
<p:tagLst xmlns:a="http://schemas.openxmlformats.org/drawingml/2006/main" xmlns:r="http://schemas.openxmlformats.org/officeDocument/2006/relationships" xmlns:p="http://schemas.openxmlformats.org/presentationml/2006/main">
  <p:tag name="TIMING" val="|77.7"/>
</p:tagLst>
</file>

<file path=ppt/tags/tag9.xml><?xml version="1.0" encoding="utf-8"?>
<p:tagLst xmlns:a="http://schemas.openxmlformats.org/drawingml/2006/main" xmlns:r="http://schemas.openxmlformats.org/officeDocument/2006/relationships" xmlns:p="http://schemas.openxmlformats.org/presentationml/2006/main">
  <p:tag name="TIMING" val="|38.1"/>
</p:tagLst>
</file>

<file path=ppt/theme/theme1.xml><?xml version="1.0" encoding="utf-8"?>
<a:theme xmlns:a="http://schemas.openxmlformats.org/drawingml/2006/main" name="VDH &amp; Tech">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VDH &amp; Tech">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solidFill>
            <a:srgbClr val="FF0000"/>
          </a:solidFill>
          <a:prstDash val="solid"/>
          <a:round/>
          <a:headEnd type="none" w="med" len="med"/>
          <a:tailEnd type="none" w="med" len="med"/>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marL="0" marR="0" indent="0" algn="l"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solidFill>
          <a:schemeClr val="accent1"/>
        </a:solidFill>
        <a:ln w="19050" cap="flat" cmpd="sng" algn="ctr">
          <a:solidFill>
            <a:srgbClr val="FF0000"/>
          </a:solidFill>
          <a:prstDash val="solid"/>
          <a:round/>
          <a:headEnd type="none" w="med" len="med"/>
          <a:tailEnd type="none" w="med" len="med"/>
        </a:ln>
        <a:effectLst/>
      </a:spPr>
      <a:body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8BFC71547FCD42BCB99DD1BE11C631" ma:contentTypeVersion="22" ma:contentTypeDescription="Create a new document." ma:contentTypeScope="" ma:versionID="5bae7fe8f818bf56aaab95e10df4135e">
  <xsd:schema xmlns:xsd="http://www.w3.org/2001/XMLSchema" xmlns:xs="http://www.w3.org/2001/XMLSchema" xmlns:p="http://schemas.microsoft.com/office/2006/metadata/properties" xmlns:ns2="ab89038a-5670-4929-91df-b40b9be998e7" xmlns:ns3="0ba472ac-c3b3-4490-b84c-dfb22c11c92a" targetNamespace="http://schemas.microsoft.com/office/2006/metadata/properties" ma:root="true" ma:fieldsID="3e98a410be3ae058b5c7ece45946c1a2" ns2:_="" ns3:_="">
    <xsd:import namespace="ab89038a-5670-4929-91df-b40b9be998e7"/>
    <xsd:import namespace="0ba472ac-c3b3-4490-b84c-dfb22c11c92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Label" minOccurs="0"/>
                <xsd:element ref="ns2:Team"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89038a-5670-4929-91df-b40b9be998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86477d7-ad29-47e7-b319-eaa6f19496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abel" ma:index="26" nillable="true" ma:displayName="Label" ma:format="Dropdown" ma:internalName="Label">
      <xsd:simpleType>
        <xsd:restriction base="dms:Text">
          <xsd:maxLength value="255"/>
        </xsd:restriction>
      </xsd:simpleType>
    </xsd:element>
    <xsd:element name="Team" ma:index="27" nillable="true" ma:displayName="Team" ma:format="Dropdown" ma:internalName="Team">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ba472ac-c3b3-4490-b84c-dfb22c11c92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31e248f-2e6f-40fd-84fa-95576aedc7c3}" ma:internalName="TaxCatchAll" ma:showField="CatchAllData" ma:web="0ba472ac-c3b3-4490-b84c-dfb22c11c92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eam xmlns="ab89038a-5670-4929-91df-b40b9be998e7" xsi:nil="true"/>
    <TaxCatchAll xmlns="0ba472ac-c3b3-4490-b84c-dfb22c11c92a" xsi:nil="true"/>
    <lcf76f155ced4ddcb4097134ff3c332f xmlns="ab89038a-5670-4929-91df-b40b9be998e7">
      <Terms xmlns="http://schemas.microsoft.com/office/infopath/2007/PartnerControls"/>
    </lcf76f155ced4ddcb4097134ff3c332f>
    <Label xmlns="ab89038a-5670-4929-91df-b40b9be998e7" xsi:nil="true"/>
  </documentManagement>
</p:properties>
</file>

<file path=customXml/itemProps1.xml><?xml version="1.0" encoding="utf-8"?>
<ds:datastoreItem xmlns:ds="http://schemas.openxmlformats.org/officeDocument/2006/customXml" ds:itemID="{CD5D3F72-BDD6-453A-923B-2ACEA752F5E3}"/>
</file>

<file path=customXml/itemProps2.xml><?xml version="1.0" encoding="utf-8"?>
<ds:datastoreItem xmlns:ds="http://schemas.openxmlformats.org/officeDocument/2006/customXml" ds:itemID="{E6D3F8D6-7E0E-46D9-9E92-C8C4B43833A6}"/>
</file>

<file path=customXml/itemProps3.xml><?xml version="1.0" encoding="utf-8"?>
<ds:datastoreItem xmlns:ds="http://schemas.openxmlformats.org/officeDocument/2006/customXml" ds:itemID="{35F794B8-59A5-4EE7-B574-6C13B20464DF}"/>
</file>

<file path=docProps/app.xml><?xml version="1.0" encoding="utf-8"?>
<Properties xmlns="http://schemas.openxmlformats.org/officeDocument/2006/extended-properties" xmlns:vt="http://schemas.openxmlformats.org/officeDocument/2006/docPropsVTypes">
  <Template/>
  <TotalTime>48988</TotalTime>
  <Words>7406</Words>
  <Application>Microsoft Office PowerPoint</Application>
  <PresentationFormat>On-screen Show (4:3)</PresentationFormat>
  <Paragraphs>869</Paragraphs>
  <Slides>102</Slides>
  <Notes>64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102</vt:i4>
      </vt:variant>
    </vt:vector>
  </HeadingPairs>
  <TitlesOfParts>
    <vt:vector size="110" baseType="lpstr">
      <vt:lpstr>Arial</vt:lpstr>
      <vt:lpstr>Calibri</vt:lpstr>
      <vt:lpstr>Cambria Math</vt:lpstr>
      <vt:lpstr>Roboto</vt:lpstr>
      <vt:lpstr>Times New Roman</vt:lpstr>
      <vt:lpstr>Wingdings</vt:lpstr>
      <vt:lpstr>VDH &amp; Tech</vt:lpstr>
      <vt:lpstr>2_VDH &amp; Tech</vt:lpstr>
      <vt:lpstr>Coagulation and Flocculation Principles – Part II</vt:lpstr>
      <vt:lpstr>Presentation Objectives</vt:lpstr>
      <vt:lpstr>Credits</vt:lpstr>
      <vt:lpstr>Key Points:</vt:lpstr>
      <vt:lpstr>Coagulation</vt:lpstr>
      <vt:lpstr>The challenge: Particle stability</vt:lpstr>
      <vt:lpstr>The solution: Destabilization</vt:lpstr>
      <vt:lpstr>More Definitions:</vt:lpstr>
      <vt:lpstr>Coagulation</vt:lpstr>
      <vt:lpstr>Flocculation</vt:lpstr>
      <vt:lpstr>Flocculation  (continued)</vt:lpstr>
      <vt:lpstr>Coagulation / Flocculation</vt:lpstr>
      <vt:lpstr>Particles (turbidity)</vt:lpstr>
      <vt:lpstr>Particles (continued)</vt:lpstr>
      <vt:lpstr>Natural Organic Matter</vt:lpstr>
      <vt:lpstr>Natural Organic Matter (cont.)</vt:lpstr>
      <vt:lpstr>Good Coagulation is ESSENTIAL!</vt:lpstr>
      <vt:lpstr>So, we have to get it right!</vt:lpstr>
      <vt:lpstr>Seasonal Changes in Source Water</vt:lpstr>
      <vt:lpstr>Regulatory Requirements: Particles</vt:lpstr>
      <vt:lpstr>Regulatory Requirements: NOM</vt:lpstr>
      <vt:lpstr>Stage 1 D/DBP Rule: </vt:lpstr>
      <vt:lpstr>TOC Removal Requirements:         Observations / Trends</vt:lpstr>
      <vt:lpstr>Optimizing Coagulation</vt:lpstr>
      <vt:lpstr>Optimizing Coagulation</vt:lpstr>
      <vt:lpstr>Coagulation Mechanisms</vt:lpstr>
      <vt:lpstr>Coagulation Chemistry</vt:lpstr>
      <vt:lpstr>Aluminum Chemistry</vt:lpstr>
      <vt:lpstr>Coagulation Mechanisms</vt:lpstr>
      <vt:lpstr>Conceptual View of Coagulation Mechanisms</vt:lpstr>
      <vt:lpstr>Ferric Coagulation</vt:lpstr>
      <vt:lpstr>Polyaluminum Chloride (PACl) Chemistry</vt:lpstr>
      <vt:lpstr>Let’s Take a Break</vt:lpstr>
      <vt:lpstr>Water Treatment Math Practice Coagulation</vt:lpstr>
      <vt:lpstr>Math Practice: Coagulation </vt:lpstr>
      <vt:lpstr>Math Practice: Coagulation </vt:lpstr>
      <vt:lpstr>What controls coagulant dose?</vt:lpstr>
      <vt:lpstr>Natural Organic Matter (cont.)</vt:lpstr>
      <vt:lpstr>NOM (a little deeper)</vt:lpstr>
      <vt:lpstr>Specific Ultraviolet Absorbance (SUVA)</vt:lpstr>
      <vt:lpstr>SUVA</vt:lpstr>
      <vt:lpstr>Relationship between DOC and UV254</vt:lpstr>
      <vt:lpstr>Expected DOC (TOC) removal</vt:lpstr>
      <vt:lpstr>Test Prep:</vt:lpstr>
      <vt:lpstr>Test Prep:</vt:lpstr>
      <vt:lpstr>Factors affecting coagulation</vt:lpstr>
      <vt:lpstr>Factors Affecting Coagulation</vt:lpstr>
      <vt:lpstr>Factors Affecting Coagulation: pH</vt:lpstr>
      <vt:lpstr>Aluminum Chemistry</vt:lpstr>
      <vt:lpstr>Factors Affecting Coagulation: pH</vt:lpstr>
      <vt:lpstr>Closer look at: pH</vt:lpstr>
      <vt:lpstr>Closer look at: pH</vt:lpstr>
      <vt:lpstr>PowerPoint Presentation</vt:lpstr>
      <vt:lpstr>Closer look at: pH</vt:lpstr>
      <vt:lpstr>HM Changing to Acid Alum, pH change</vt:lpstr>
      <vt:lpstr>Sulfuric Acid Feed: pH drop and CFE improvement</vt:lpstr>
      <vt:lpstr>PowerPoint Presentation</vt:lpstr>
      <vt:lpstr>Factors Affecting Coagulation: Alkalinity</vt:lpstr>
      <vt:lpstr>Factors Affecting Coagulation: Alkalinity</vt:lpstr>
      <vt:lpstr>PowerPoint Presentation</vt:lpstr>
      <vt:lpstr>Factors Affecting Coagulation: Alkalinity</vt:lpstr>
      <vt:lpstr>Coagulation Chemistry Reactions</vt:lpstr>
      <vt:lpstr>Alkalinity consumption per addition of  1 mg/L of Coagulant</vt:lpstr>
      <vt:lpstr>Need Alkalinity?</vt:lpstr>
      <vt:lpstr>Alkalinity increase per addition of  1 mg/L of Alkali</vt:lpstr>
      <vt:lpstr>Break</vt:lpstr>
      <vt:lpstr>Test Prep:</vt:lpstr>
      <vt:lpstr>Stage 1 D/DBP Rule: </vt:lpstr>
      <vt:lpstr>Test Prep:</vt:lpstr>
      <vt:lpstr>PowerPoint Presentation</vt:lpstr>
      <vt:lpstr>“Standard” 6 Jar – Tester</vt:lpstr>
      <vt:lpstr>Jar Tests</vt:lpstr>
      <vt:lpstr>PowerPoint Presentation</vt:lpstr>
      <vt:lpstr>Coagulation Evaluation Tools</vt:lpstr>
      <vt:lpstr>PowerPoint Presentation</vt:lpstr>
      <vt:lpstr>Zeta Potential – Rule of Thumb</vt:lpstr>
      <vt:lpstr>Zeta Potential Operating Range</vt:lpstr>
      <vt:lpstr>Coagulation Evaluation Tools</vt:lpstr>
      <vt:lpstr>PowerPoint Presentation</vt:lpstr>
      <vt:lpstr>Coagulation Training</vt:lpstr>
      <vt:lpstr>Add coagulant to:</vt:lpstr>
      <vt:lpstr>Coagulation Drivers</vt:lpstr>
      <vt:lpstr>Required Coagulant Dose</vt:lpstr>
      <vt:lpstr>Water quality and performance factors considered in Coagulation Assessment</vt:lpstr>
      <vt:lpstr>Coagulation Strategy</vt:lpstr>
      <vt:lpstr>Raw water TOC and UV-254 correlation</vt:lpstr>
      <vt:lpstr>Trends are accessible from SCADA slides (one-click)</vt:lpstr>
      <vt:lpstr>PowerPoint Presentation</vt:lpstr>
      <vt:lpstr>PowerPoint Presentation</vt:lpstr>
      <vt:lpstr>PowerPoint Presentation</vt:lpstr>
      <vt:lpstr>PowerPoint Presentation</vt:lpstr>
      <vt:lpstr>Storm Event – Early October 2015</vt:lpstr>
      <vt:lpstr>PowerPoint Presentation</vt:lpstr>
      <vt:lpstr>PowerPoint Presentation</vt:lpstr>
      <vt:lpstr>PowerPoint Presentation</vt:lpstr>
      <vt:lpstr>PowerPoint Presentation</vt:lpstr>
      <vt:lpstr>PowerPoint Presentation</vt:lpstr>
      <vt:lpstr>Coagulant Change at Harwood’s Mill</vt:lpstr>
      <vt:lpstr>Normal vs Upset</vt:lpstr>
      <vt:lpstr>Zeta Potential Analysis</vt:lpstr>
      <vt:lpstr>Questions?</vt:lpstr>
      <vt:lpstr>PowerPoint Presentation</vt:lpstr>
    </vt:vector>
  </TitlesOfParts>
  <Company>AW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Bruce Utne</cp:lastModifiedBy>
  <cp:revision>505</cp:revision>
  <dcterms:created xsi:type="dcterms:W3CDTF">2008-05-23T19:05:33Z</dcterms:created>
  <dcterms:modified xsi:type="dcterms:W3CDTF">2025-06-30T18:54:59Z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0x010100ED8BFC71547FCD42BCB99DD1BE11C631</vt:lpwstr>
  </property>
</Properties>
</file>